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6" d="100"/>
          <a:sy n="66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432376" cy="175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Выполнила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Коленько Наталья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117 </a:t>
            </a:r>
            <a:r>
              <a:rPr lang="ru-RU" dirty="0" err="1" smtClean="0"/>
              <a:t>леч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05097"/>
          </a:xfrm>
        </p:spPr>
        <p:txBody>
          <a:bodyPr/>
          <a:lstStyle/>
          <a:p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Система ввода лекарственных препаратов</a:t>
            </a:r>
            <a:endParaRPr lang="ru-RU" sz="4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Энтеральный</a:t>
            </a:r>
            <a:r>
              <a:rPr lang="ru-RU" dirty="0" smtClean="0"/>
              <a:t> путь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введение </a:t>
            </a:r>
            <a:r>
              <a:rPr lang="ru-RU" dirty="0"/>
              <a:t>лекарственных веществ через желудочно-кишечный </a:t>
            </a:r>
            <a:r>
              <a:rPr lang="ru-RU" dirty="0" smtClean="0"/>
              <a:t>тракт, </a:t>
            </a:r>
            <a:r>
              <a:rPr lang="ru-RU" dirty="0"/>
              <a:t>через </a:t>
            </a:r>
            <a:r>
              <a:rPr lang="ru-RU" dirty="0" smtClean="0"/>
              <a:t>рот.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40" y="2060848"/>
            <a:ext cx="5600700" cy="4514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48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130652"/>
              </p:ext>
            </p:extLst>
          </p:nvPr>
        </p:nvGraphicFramePr>
        <p:xfrm>
          <a:off x="611560" y="1124744"/>
          <a:ext cx="777686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удобство и простота приема для всех возрастов;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самый распространенный метод;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пациенты не нуждаются в помощи медицинских работников;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исключаются осложнения, характерные при парентеральном применении медикаментов;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желудочно-кишечном тракте задерживаются действующие вещества, в результате всасывание в кровь замедляется;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лекарственные средства подвергаются сильному воздействию кислой среды;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печени происходит дезактивация препаратов;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всасываемость препаратов влияет состояние желудочно-кишечного тракта и слизистых оболочек;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фармакологическое действие лекарственных средств оказывает влияние возраст больного, наличие заболеваний.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4800" cy="436910"/>
          </a:xfrm>
        </p:spPr>
        <p:txBody>
          <a:bodyPr/>
          <a:lstStyle/>
          <a:p>
            <a:r>
              <a:rPr lang="ru-RU" dirty="0" err="1" smtClean="0"/>
              <a:t>Энтеральный</a:t>
            </a:r>
            <a:r>
              <a:rPr lang="ru-RU" dirty="0" smtClean="0"/>
              <a:t> путь введения лекарственных средств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58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Парентеральный путь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такие пути введения лекарственных средств в организм, при которых они минуют желудочно-кишечный тракт, в отличие от перорального способа применения лекарств. Это прежде всего инъекции и ингаляции.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536504" cy="3065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49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4800" cy="1152128"/>
          </a:xfrm>
        </p:spPr>
        <p:txBody>
          <a:bodyPr/>
          <a:lstStyle/>
          <a:p>
            <a:r>
              <a:rPr lang="ru-RU" dirty="0"/>
              <a:t>Различают следующие парентеральные пути введения лекарств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ткани – внутримышечно, подкожно, </a:t>
            </a:r>
            <a:r>
              <a:rPr lang="ru-RU" sz="2800" dirty="0" err="1"/>
              <a:t>внутрикожно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В сосуды – внутривенно, </a:t>
            </a:r>
            <a:r>
              <a:rPr lang="ru-RU" sz="2800" dirty="0" err="1"/>
              <a:t>внутриартериально</a:t>
            </a:r>
            <a:r>
              <a:rPr lang="ru-RU" sz="28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4104456" cy="2922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0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Парентеральный путь введения лекарственных средств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63053433"/>
              </p:ext>
            </p:extLst>
          </p:nvPr>
        </p:nvGraphicFramePr>
        <p:xfrm>
          <a:off x="609600" y="1600200"/>
          <a:ext cx="79248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 Быстрота действия – при оказании экстренной помощи, рвоте, бессознательном состоянии.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2. Большая точность дозировки -  т.к. исключается влияние желудочного сока и ферментов пищеварительного тракта на лекарственные средства.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Исключается – барьерная роль печени.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4. Применяется для больных находящихся в бессознательном состоянии.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 Необходимость соблюдения правил асептики и антисептики.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2. Возможность осложнений.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3. Наличие страха боли пациента перед вмешательством.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4. Обязательность профессиональной компетентности.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3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06" y="2276872"/>
            <a:ext cx="8712968" cy="1143000"/>
          </a:xfrm>
        </p:spPr>
        <p:txBody>
          <a:bodyPr/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50695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2770" y="160377"/>
            <a:ext cx="6984775" cy="60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ЛЕКАРСТВЕННЫЕ СРЕДСТВА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102989" y="765987"/>
            <a:ext cx="3024335" cy="807846"/>
          </a:xfrm>
          <a:prstGeom prst="downArrow">
            <a:avLst>
              <a:gd name="adj1" fmla="val 53709"/>
              <a:gd name="adj2" fmla="val 48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Действие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573833"/>
            <a:ext cx="36724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Резорбтивное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(через кровь)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29384" y="1573833"/>
            <a:ext cx="313351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Местное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99592" y="2488233"/>
            <a:ext cx="2520280" cy="978408"/>
          </a:xfrm>
          <a:prstGeom prst="downArrow">
            <a:avLst>
              <a:gd name="adj1" fmla="val 50000"/>
              <a:gd name="adj2" fmla="val 43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Путь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введения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338507" y="2518009"/>
            <a:ext cx="2515268" cy="978408"/>
          </a:xfrm>
          <a:prstGeom prst="downArrow">
            <a:avLst>
              <a:gd name="adj1" fmla="val 50000"/>
              <a:gd name="adj2" fmla="val 43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Путь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введения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99" y="3466641"/>
            <a:ext cx="4570058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</a:rPr>
              <a:t>Энтеральный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(через пищеварительный тракт)</a:t>
            </a: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</a:rPr>
              <a:t>Парентеральный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(минуя пищеварительный тракт)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</a:rPr>
              <a:t>Сублингвальный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48699" y="3466641"/>
            <a:ext cx="29844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</a:rPr>
              <a:t>Наружный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29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692696"/>
            <a:ext cx="7924800" cy="502230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любом способе введения лекарственных средств сестринский персонал обязан информировать пациента:</a:t>
            </a:r>
          </a:p>
          <a:p>
            <a:r>
              <a:rPr lang="ru-RU" sz="2400" dirty="0"/>
              <a:t>О назначении лекарственного средства и его названии;</a:t>
            </a:r>
          </a:p>
          <a:p>
            <a:r>
              <a:rPr lang="ru-RU" sz="2400" dirty="0"/>
              <a:t>Возможных побочных действиях;</a:t>
            </a:r>
          </a:p>
          <a:p>
            <a:r>
              <a:rPr lang="ru-RU" sz="2400" dirty="0"/>
              <a:t>Сроках и признаках наступления эффекта от применяемого лекарственного средства;</a:t>
            </a:r>
          </a:p>
          <a:p>
            <a:r>
              <a:rPr lang="ru-RU" sz="2400" dirty="0"/>
              <a:t>Способе применения лекарственного средства.</a:t>
            </a:r>
          </a:p>
          <a:p>
            <a:pPr marL="0" indent="0">
              <a:buNone/>
            </a:pPr>
            <a:r>
              <a:rPr lang="ru-RU" sz="2400" dirty="0" smtClean="0"/>
              <a:t>Полную </a:t>
            </a:r>
            <a:r>
              <a:rPr lang="ru-RU" sz="2400" dirty="0"/>
              <a:t>информацию о лекарственном средстве и согласие на проведение лекарственной терапии получает врач.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31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570186"/>
          </a:xfrm>
        </p:spPr>
        <p:txBody>
          <a:bodyPr/>
          <a:lstStyle/>
          <a:p>
            <a:r>
              <a:rPr lang="ru-RU" dirty="0"/>
              <a:t>НАРУЖНЫЙ ПУТЬ - воздействие лекарственного средства на кожу и слизистые оболочки.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916832"/>
            <a:ext cx="7924800" cy="379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Компрессы</a:t>
            </a:r>
            <a:r>
              <a:rPr lang="ru-RU" sz="3200" dirty="0"/>
              <a:t>, примочки, присыпки, смазывания, повязки на раневую поверхность, закапывание капель, ингаляции – все это способы наружного введения лекарственных форм: мазей, растворов, порошков, настоек.</a:t>
            </a:r>
          </a:p>
        </p:txBody>
      </p:sp>
    </p:spTree>
    <p:extLst>
      <p:ext uri="{BB962C8B-B14F-4D97-AF65-F5344CB8AC3E}">
        <p14:creationId xmlns:p14="http://schemas.microsoft.com/office/powerpoint/2010/main" val="4075412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548680"/>
            <a:ext cx="7924800" cy="516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НАРУЖНЫЙ </a:t>
            </a:r>
            <a:r>
              <a:rPr lang="ru-RU" sz="3200" dirty="0"/>
              <a:t>ПУТЬ</a:t>
            </a:r>
          </a:p>
          <a:p>
            <a:pPr marL="0" indent="0">
              <a:buNone/>
            </a:pPr>
            <a:r>
              <a:rPr lang="ru-RU" dirty="0"/>
              <a:t>Введение лекарственных </a:t>
            </a:r>
          </a:p>
          <a:p>
            <a:pPr marL="0" indent="0">
              <a:buNone/>
            </a:pPr>
            <a:r>
              <a:rPr lang="ru-RU" dirty="0"/>
              <a:t>средств в нос - закапывание </a:t>
            </a:r>
          </a:p>
          <a:p>
            <a:pPr marL="0" indent="0">
              <a:buNone/>
            </a:pPr>
            <a:r>
              <a:rPr lang="ru-RU" dirty="0"/>
              <a:t>капель, введение мази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Введение капель в ухо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Введение лекарственных </a:t>
            </a:r>
          </a:p>
          <a:p>
            <a:pPr marL="0" indent="0">
              <a:buNone/>
            </a:pPr>
            <a:r>
              <a:rPr lang="ru-RU" dirty="0"/>
              <a:t>средств в глаз – закапывание капель, </a:t>
            </a:r>
          </a:p>
          <a:p>
            <a:pPr marL="0" indent="0">
              <a:buNone/>
            </a:pPr>
            <a:r>
              <a:rPr lang="ru-RU" dirty="0"/>
              <a:t>закладывание мази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13" y="116632"/>
            <a:ext cx="4032448" cy="2552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57" y="2062786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3522671" cy="2346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037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434282"/>
          </a:xfrm>
        </p:spPr>
        <p:txBody>
          <a:bodyPr/>
          <a:lstStyle/>
          <a:p>
            <a:r>
              <a:rPr lang="ru-RU" sz="3600" dirty="0"/>
              <a:t> НАРУЖНЫЙ ПУТЬ 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Нанесение лекарственных средств на кожу:</a:t>
            </a:r>
            <a:br>
              <a:rPr lang="ru-RU" sz="2400" dirty="0"/>
            </a:br>
            <a:r>
              <a:rPr lang="ru-RU" sz="2400" dirty="0" smtClean="0"/>
              <a:t>- Применение </a:t>
            </a:r>
            <a:r>
              <a:rPr lang="ru-RU" sz="2400" dirty="0"/>
              <a:t>присыпки</a:t>
            </a:r>
            <a:br>
              <a:rPr lang="ru-RU" sz="2400" dirty="0"/>
            </a:br>
            <a:r>
              <a:rPr lang="ru-RU" sz="2400" dirty="0" smtClean="0"/>
              <a:t>- Втирание </a:t>
            </a:r>
            <a:r>
              <a:rPr lang="ru-RU" sz="2400" dirty="0"/>
              <a:t>мази</a:t>
            </a:r>
            <a:br>
              <a:rPr lang="ru-RU" sz="2400" dirty="0"/>
            </a:br>
            <a:r>
              <a:rPr lang="ru-RU" sz="2400" dirty="0" smtClean="0"/>
              <a:t>- Нанесение </a:t>
            </a:r>
            <a:r>
              <a:rPr lang="ru-RU" sz="2400" dirty="0"/>
              <a:t>мази на кожу</a:t>
            </a:r>
          </a:p>
        </p:txBody>
      </p:sp>
      <p:pic>
        <p:nvPicPr>
          <p:cNvPr id="2050" name="Picture 2" descr="http://pharmedu.ru/wp-content/uploads/2015/07/6453cb1f6394ff572abc1b23953d06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752528" cy="3166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2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Наружный способ применения лекарственных средств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79221909"/>
              </p:ext>
            </p:extLst>
          </p:nvPr>
        </p:nvGraphicFramePr>
        <p:xfrm>
          <a:off x="609600" y="1600200"/>
          <a:ext cx="79248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Достоинства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1.Возможность локального лечения. 2.Возможность немедленно прекратить местное воздействие при появлении побочных эффектов лечения.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1.Резорбтивное воздействие лекарственных средств на организм (как побочный эффект) в некоторых случаях. 2.Невозможность точного дозирования. 3.Отрицательное психологическое воздействие при применении некоторых мазей, настоек 4.Трудность связанная с применением вне МО. 5.Трудности утилизации использованного материала (после мазевых повязок). 6.В некоторых случаях требуются стерильные условия.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26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ru-RU" b="1" dirty="0"/>
              <a:t>Ингаляционный путь 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5639" y="1340768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введение в организм лекарственных средств путем их вдыхания. Лекарственный препарат находится во флаконе в виде аэрозоля. С помощью ингаляции лекарственные средства вводят через рот и нос.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03" y="2420888"/>
            <a:ext cx="6000750" cy="360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25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Ингаляционный путь введения лекарственных средств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649367"/>
              </p:ext>
            </p:extLst>
          </p:nvPr>
        </p:nvGraphicFramePr>
        <p:xfrm>
          <a:off x="609600" y="1600200"/>
          <a:ext cx="7924800" cy="247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0603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ействуют непосредственно в месте патологического процесса в дыхательных путях;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2. Лекарство попадает в очаг поражения, минуя печень, в неизмененном виде, что обусловливает его высокую концентрацию в крови.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ри резком нарушении бронхиальной проходимости лекарство плохо проникает в патологический очаг;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2. Раздражающее действие лекарства на слизистую оболочку дыхательных путей.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81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806</TotalTime>
  <Words>582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Горизонт</vt:lpstr>
      <vt:lpstr>Система ввода лекарственных препаратов</vt:lpstr>
      <vt:lpstr>Презентация PowerPoint</vt:lpstr>
      <vt:lpstr>Презентация PowerPoint</vt:lpstr>
      <vt:lpstr>НАРУЖНЫЙ ПУТЬ - воздействие лекарственного средства на кожу и слизистые оболочки. </vt:lpstr>
      <vt:lpstr>Презентация PowerPoint</vt:lpstr>
      <vt:lpstr> НАРУЖНЫЙ ПУТЬ  Нанесение лекарственных средств на кожу: - Применение присыпки - Втирание мази - Нанесение мази на кожу</vt:lpstr>
      <vt:lpstr>Наружный способ применения лекарственных средств</vt:lpstr>
      <vt:lpstr>Ингаляционный путь – </vt:lpstr>
      <vt:lpstr>Ингаляционный путь введения лекарственных средств</vt:lpstr>
      <vt:lpstr>Энтеральный путь - </vt:lpstr>
      <vt:lpstr>Энтеральный путь введения лекарственных средств</vt:lpstr>
      <vt:lpstr>Парентеральный путь - </vt:lpstr>
      <vt:lpstr>Различают следующие парентеральные пути введения лекарств:</vt:lpstr>
      <vt:lpstr>Парентеральный путь введения лекарственных средств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ввода лекарственных препаратов</dc:title>
  <dc:creator>ASUStek</dc:creator>
  <cp:lastModifiedBy>ASUStek</cp:lastModifiedBy>
  <cp:revision>43</cp:revision>
  <dcterms:created xsi:type="dcterms:W3CDTF">2018-01-18T12:50:03Z</dcterms:created>
  <dcterms:modified xsi:type="dcterms:W3CDTF">2018-01-19T02:17:46Z</dcterms:modified>
</cp:coreProperties>
</file>