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96B70A7-6A8C-4C40-B930-11D46428A3E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5E098-14B1-4F66-8E03-948B921EA64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/>
          <a:lstStyle/>
          <a:p>
            <a:r>
              <a:rPr lang="ru-RU" dirty="0" smtClean="0"/>
              <a:t>Кафедра акушерства и гинекологии ИПО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Кровотечения  первой половины беременности</a:t>
            </a:r>
            <a:endParaRPr lang="ru-RU" dirty="0"/>
          </a:p>
        </p:txBody>
      </p:sp>
      <p:pic>
        <p:nvPicPr>
          <p:cNvPr id="51202" name="Picture 2" descr="https://fitohome.ru/wp-content/uploads/2016/12/2385_female-bo3dy-with-flower-dreamstime_5905180-rud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364030" cy="2996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36056" cy="44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4627"/>
          <a:stretch>
            <a:fillRect/>
          </a:stretch>
        </p:blipFill>
        <p:spPr bwMode="auto">
          <a:xfrm>
            <a:off x="4932040" y="2204864"/>
            <a:ext cx="3446174" cy="37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836712"/>
            <a:ext cx="10278311" cy="48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медицинский аборт по методу </a:t>
            </a:r>
            <a:r>
              <a:rPr lang="ru-RU" b="1" dirty="0" smtClean="0"/>
              <a:t>проведения:</a:t>
            </a:r>
          </a:p>
          <a:p>
            <a:r>
              <a:rPr lang="ru-RU" dirty="0" smtClean="0"/>
              <a:t>Медикаментозный</a:t>
            </a:r>
          </a:p>
          <a:p>
            <a:r>
              <a:rPr lang="ru-RU" dirty="0" smtClean="0"/>
              <a:t>хирургический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         вакуум-аспирация («мини-аборт»);</a:t>
            </a:r>
            <a:br>
              <a:rPr lang="ru-RU" dirty="0" smtClean="0"/>
            </a:br>
            <a:r>
              <a:rPr lang="ru-RU" dirty="0" smtClean="0"/>
              <a:t>-         дилатация и </a:t>
            </a:r>
            <a:r>
              <a:rPr lang="ru-RU" dirty="0" err="1" smtClean="0"/>
              <a:t>кюретаж</a:t>
            </a:r>
            <a:r>
              <a:rPr lang="ru-RU" dirty="0" smtClean="0"/>
              <a:t> (выскабливание);</a:t>
            </a:r>
            <a:br>
              <a:rPr lang="ru-RU" dirty="0" smtClean="0"/>
            </a:br>
            <a:r>
              <a:rPr lang="ru-RU" dirty="0" smtClean="0"/>
              <a:t>-         дилатация и эвакуация;</a:t>
            </a:r>
            <a:br>
              <a:rPr lang="ru-RU" dirty="0" smtClean="0"/>
            </a:br>
            <a:r>
              <a:rPr lang="ru-RU" dirty="0" smtClean="0"/>
              <a:t>-         искусственные роды.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428750"/>
            <a:ext cx="6981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Расширение цервикального канала и выскабливание полости матки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45224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b="1" dirty="0" smtClean="0"/>
              <a:t>Самый травмирующий способ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1" cy="36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91" y="908720"/>
            <a:ext cx="8923709" cy="49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Вакуум – аспирация плодного яйца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" y="1556791"/>
            <a:ext cx="9219821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323925" cy="44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Медикаментозное прерывание ( до 9 недель)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86272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Мифепристон</a:t>
            </a:r>
            <a:r>
              <a:rPr lang="ru-RU" dirty="0" smtClean="0"/>
              <a:t> 200 мг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(Через 24-48 часов)</a:t>
            </a:r>
          </a:p>
          <a:p>
            <a:pPr>
              <a:buNone/>
            </a:pPr>
            <a:r>
              <a:rPr lang="ru-RU" dirty="0" err="1" smtClean="0"/>
              <a:t>Миролют</a:t>
            </a:r>
            <a:r>
              <a:rPr lang="ru-RU" dirty="0" smtClean="0"/>
              <a:t> 400 мкг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Контроль УЗИ, ХГЧ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5903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1979712" y="206084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979712" y="357301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0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Самопроизвольный выкидыш (классификация, клиника, диагностика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Искусственный аборт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Профилактика нежелательной беременности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Решение задач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03" y="1268760"/>
            <a:ext cx="8929897" cy="47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76" y="980728"/>
            <a:ext cx="8990424" cy="53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19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98954" cy="49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нежелательной беременности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88423" cy="62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Перля</a:t>
            </a:r>
            <a:r>
              <a:rPr lang="ru-RU" dirty="0" smtClean="0"/>
              <a:t> – коэффициент неудач, показывающий эффективность данного метода контрацепции. </a:t>
            </a:r>
          </a:p>
          <a:p>
            <a:pPr>
              <a:buNone/>
            </a:pPr>
            <a:r>
              <a:rPr lang="ru-RU" dirty="0" smtClean="0"/>
              <a:t>Чем ниже показатель, тем надежнее метод. </a:t>
            </a:r>
          </a:p>
          <a:p>
            <a:pPr>
              <a:buNone/>
            </a:pPr>
            <a:r>
              <a:rPr lang="ru-RU" dirty="0" smtClean="0"/>
              <a:t>Индекс </a:t>
            </a:r>
            <a:r>
              <a:rPr lang="ru-RU" dirty="0" err="1" smtClean="0"/>
              <a:t>Перля</a:t>
            </a:r>
            <a:r>
              <a:rPr lang="ru-RU" dirty="0" smtClean="0"/>
              <a:t> равен числу незапланированных зачатий у 100 женщин в течение года, использующих тот или иной метод контрацепции.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5344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У какого метода контрацепции самый низкий индекс </a:t>
            </a:r>
            <a:r>
              <a:rPr lang="ru-RU" dirty="0" err="1" smtClean="0"/>
              <a:t>Перля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36912"/>
            <a:ext cx="850392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6212"/>
            <a:ext cx="8136903" cy="66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8897"/>
            <a:ext cx="9144000" cy="69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Кровотечения в </a:t>
            </a:r>
            <a:r>
              <a:rPr lang="en-US" dirty="0" smtClean="0"/>
              <a:t>I </a:t>
            </a:r>
            <a:r>
              <a:rPr lang="ru-RU" dirty="0" smtClean="0"/>
              <a:t>половине беременности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474"/>
          <a:stretch>
            <a:fillRect/>
          </a:stretch>
        </p:blipFill>
        <p:spPr bwMode="auto">
          <a:xfrm>
            <a:off x="0" y="1556792"/>
            <a:ext cx="90825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6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904" y="-1"/>
            <a:ext cx="9211904" cy="69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Б-ная</a:t>
            </a:r>
            <a:r>
              <a:rPr lang="ru-RU" dirty="0" smtClean="0"/>
              <a:t> 41 г., поступила с жалобами на кровяные выделения в умеренном количестве.</a:t>
            </a:r>
          </a:p>
          <a:p>
            <a:pPr>
              <a:buNone/>
            </a:pPr>
            <a:r>
              <a:rPr lang="ru-RU" dirty="0" smtClean="0"/>
              <a:t>Менструации с 14 лет, установились сразу, по 3-4 дня через 28, безболезненные, умеренные. Последняя была – 3-и месяца назад. Половая жизнь с 20-и лет в браке. Имела 9 беременностей: 3 — нормальные роды, 6 — искусственные аборты без осложнений.</a:t>
            </a:r>
          </a:p>
          <a:p>
            <a:pPr>
              <a:buNone/>
            </a:pPr>
            <a:r>
              <a:rPr lang="ru-RU" dirty="0" smtClean="0"/>
              <a:t>Объективно: состояние </a:t>
            </a:r>
            <a:r>
              <a:rPr lang="ru-RU" dirty="0" err="1" smtClean="0"/>
              <a:t>удовл-ое</a:t>
            </a:r>
            <a:r>
              <a:rPr lang="ru-RU" dirty="0" smtClean="0"/>
              <a:t>, пульс – 72 удар. в мин., АД -110/70 мм </a:t>
            </a:r>
            <a:r>
              <a:rPr lang="ru-RU" dirty="0" err="1" smtClean="0"/>
              <a:t>ртут.ст</a:t>
            </a:r>
            <a:r>
              <a:rPr lang="ru-RU" dirty="0" smtClean="0"/>
              <a:t>. Кожные покровы и видимые слизистые обычной окраски. Живот мягкий, безболезненный.</a:t>
            </a:r>
          </a:p>
          <a:p>
            <a:pPr>
              <a:buNone/>
            </a:pPr>
            <a:r>
              <a:rPr lang="ru-RU" dirty="0" smtClean="0"/>
              <a:t>В зеркалах: Влагалищная часть шейки матки цилиндрической формы, без эрозий. Цианоз слизистых. Выделения темные кровянистые.</a:t>
            </a:r>
          </a:p>
          <a:p>
            <a:pPr>
              <a:buNone/>
            </a:pPr>
            <a:r>
              <a:rPr lang="ru-RU" dirty="0" err="1" smtClean="0"/>
              <a:t>Бимануально</a:t>
            </a:r>
            <a:r>
              <a:rPr lang="ru-RU" dirty="0" smtClean="0"/>
              <a:t>: Тело матки мягкое, подвижное, безболезненное увеличено до 11-12 недель беременности. Наружный зев пропускает кончик пальца. Придатки с обеих сторон не пальпируются, область их безболезненна.</a:t>
            </a:r>
          </a:p>
          <a:p>
            <a:pPr>
              <a:buNone/>
            </a:pPr>
            <a:r>
              <a:rPr lang="ru-RU" dirty="0" smtClean="0"/>
              <a:t>Диагноз, план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Первобеременная</a:t>
            </a:r>
            <a:r>
              <a:rPr lang="ru-RU" dirty="0" smtClean="0"/>
              <a:t> 27 лет, поступила с жалобами на ноющие внизу живота боли и незначительные кровянистые выделения. Последняя менструация была 3 месяца тому назад. Несколько дней назад перенесла ангину с повышением Т до 38. При осмотре состояние удовлетворительное, Т=37, отмечается небольшая гиперемия небных дужек. Живот при пальпации мягкий, безболезненный. Влагалищное исследование: наружный зев закрыт, тело матки увеличено до 11-12 недель беременности, безболезненное. Придатки с обеих сторон не пальпируются. Незначительные сукровичные выделения.</a:t>
            </a:r>
          </a:p>
          <a:p>
            <a:pPr>
              <a:buNone/>
            </a:pPr>
            <a:r>
              <a:rPr lang="ru-RU" dirty="0" smtClean="0"/>
              <a:t>1. Диагноз</a:t>
            </a:r>
          </a:p>
          <a:p>
            <a:pPr>
              <a:buNone/>
            </a:pPr>
            <a:r>
              <a:rPr lang="ru-RU" dirty="0" smtClean="0"/>
              <a:t>2. План ведения</a:t>
            </a:r>
          </a:p>
          <a:p>
            <a:pPr>
              <a:buNone/>
            </a:pPr>
            <a:r>
              <a:rPr lang="ru-RU" dirty="0" smtClean="0"/>
              <a:t>3. вероятная причина осложнения?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стадии самопроизвольного выкидыша?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53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05" y="1196752"/>
            <a:ext cx="888919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2" cy="52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73"/>
            <a:ext cx="9144000" cy="68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252"/>
          <a:stretch>
            <a:fillRect/>
          </a:stretch>
        </p:blipFill>
        <p:spPr bwMode="auto">
          <a:xfrm>
            <a:off x="-1" y="0"/>
            <a:ext cx="9355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03772" cy="533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550168" cy="1184176"/>
          </a:xfrm>
        </p:spPr>
        <p:txBody>
          <a:bodyPr/>
          <a:lstStyle/>
          <a:p>
            <a:r>
              <a:rPr lang="ru-RU" dirty="0" smtClean="0"/>
              <a:t>Искусственный аборт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379" y="0"/>
            <a:ext cx="5286621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162</TotalTime>
  <Words>395</Words>
  <Application>Microsoft Office PowerPoint</Application>
  <PresentationFormat>Экран (4:3)</PresentationFormat>
  <Paragraphs>42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Кровотечения  первой половины беременности</vt:lpstr>
      <vt:lpstr>План занятия</vt:lpstr>
      <vt:lpstr>Кровотечения в I половине беременности</vt:lpstr>
      <vt:lpstr>Слайд 4</vt:lpstr>
      <vt:lpstr>Слайд 5</vt:lpstr>
      <vt:lpstr>Слайд 6</vt:lpstr>
      <vt:lpstr>Слайд 7</vt:lpstr>
      <vt:lpstr>Тактика</vt:lpstr>
      <vt:lpstr>Искусственный аборт</vt:lpstr>
      <vt:lpstr>Слайд 10</vt:lpstr>
      <vt:lpstr>Слайд 11</vt:lpstr>
      <vt:lpstr>Слайд 12</vt:lpstr>
      <vt:lpstr>Слайд 13</vt:lpstr>
      <vt:lpstr>Расширение цервикального канала и выскабливание полости матки</vt:lpstr>
      <vt:lpstr>Слайд 15</vt:lpstr>
      <vt:lpstr>Вакуум – аспирация плодного яйца</vt:lpstr>
      <vt:lpstr>Слайд 17</vt:lpstr>
      <vt:lpstr>Медикаментозное прерывание ( до 9 недель)</vt:lpstr>
      <vt:lpstr>Слайд 19</vt:lpstr>
      <vt:lpstr>Слайд 20</vt:lpstr>
      <vt:lpstr>Слайд 21</vt:lpstr>
      <vt:lpstr>Слайд 22</vt:lpstr>
      <vt:lpstr>Слайд 23</vt:lpstr>
      <vt:lpstr>Профилактика нежелательной беременности</vt:lpstr>
      <vt:lpstr>Слайд 25</vt:lpstr>
      <vt:lpstr>Слайд 26</vt:lpstr>
      <vt:lpstr>У какого метода контрацепции самый низкий индекс Перля?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Задачи</vt:lpstr>
      <vt:lpstr>Задачи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Кровотечения  первой половины беременности</dc:title>
  <dc:creator>Zverdvd.org</dc:creator>
  <cp:lastModifiedBy>Zverdvd.org</cp:lastModifiedBy>
  <cp:revision>17</cp:revision>
  <dcterms:created xsi:type="dcterms:W3CDTF">2022-04-21T12:47:00Z</dcterms:created>
  <dcterms:modified xsi:type="dcterms:W3CDTF">2022-04-21T15:29:55Z</dcterms:modified>
</cp:coreProperties>
</file>