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285" r:id="rId4"/>
    <p:sldId id="322" r:id="rId5"/>
    <p:sldId id="294" r:id="rId6"/>
    <p:sldId id="295" r:id="rId7"/>
    <p:sldId id="338" r:id="rId8"/>
    <p:sldId id="304" r:id="rId9"/>
    <p:sldId id="339" r:id="rId10"/>
    <p:sldId id="329" r:id="rId11"/>
    <p:sldId id="330" r:id="rId12"/>
    <p:sldId id="342" r:id="rId13"/>
    <p:sldId id="340" r:id="rId14"/>
    <p:sldId id="331" r:id="rId15"/>
    <p:sldId id="358" r:id="rId16"/>
    <p:sldId id="343" r:id="rId17"/>
    <p:sldId id="306" r:id="rId18"/>
    <p:sldId id="354" r:id="rId19"/>
    <p:sldId id="347" r:id="rId20"/>
    <p:sldId id="344" r:id="rId21"/>
    <p:sldId id="345" r:id="rId22"/>
    <p:sldId id="346" r:id="rId23"/>
    <p:sldId id="355" r:id="rId24"/>
    <p:sldId id="348" r:id="rId25"/>
    <p:sldId id="349" r:id="rId26"/>
    <p:sldId id="350" r:id="rId27"/>
    <p:sldId id="356" r:id="rId28"/>
    <p:sldId id="332" r:id="rId29"/>
    <p:sldId id="292" r:id="rId30"/>
    <p:sldId id="351" r:id="rId31"/>
    <p:sldId id="270" r:id="rId32"/>
    <p:sldId id="357" r:id="rId33"/>
    <p:sldId id="312" r:id="rId34"/>
    <p:sldId id="352" r:id="rId35"/>
    <p:sldId id="353" r:id="rId36"/>
    <p:sldId id="313" r:id="rId37"/>
    <p:sldId id="26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A62936"/>
    <a:srgbClr val="C40000"/>
    <a:srgbClr val="FF00FF"/>
    <a:srgbClr val="BB85D1"/>
    <a:srgbClr val="99CCFF"/>
    <a:srgbClr val="C4A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1" autoAdjust="0"/>
    <p:restoredTop sz="96408" autoAdjust="0"/>
  </p:normalViewPr>
  <p:slideViewPr>
    <p:cSldViewPr>
      <p:cViewPr varScale="1">
        <p:scale>
          <a:sx n="108" d="100"/>
          <a:sy n="10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72;&#1089;&#1095;&#1077;&#1090;&#1099;\2%20&#1089;&#1088;&#1077;&#1076;&#1085;&#1080;&#1081;%20&#1074;&#1086;&#1079;&#1088;&#1072;&#1089;&#1090;%20&#1091;&#1084;&#1077;&#1088;&#1096;&#1080;&#1093;\&#1089;&#1088;&#1077;&#1076;&#1085;&#1080;&#1081;%20&#1074;&#1086;&#1079;&#1088;&#1072;&#1089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72;&#1089;&#1095;&#1077;&#1090;&#1099;\5%20&#1074;&#1082;&#1083;&#1072;&#1076;%20&#1087;&#1088;&#1080;&#1095;&#1080;&#1085;&#1099;%20&#1089;&#1084;&#1077;&#1088;&#1090;&#1080;%20&#1087;&#1086;%20v(x)\&#1074;&#1082;&#1083;&#1072;&#1076;%20&#1087;&#1088;&#1080;&#1095;&#1080;&#1085;&#1099;%20&#1089;&#1084;&#1077;&#1088;&#109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417944946417297E-2"/>
                  <c:y val="-3.346969133506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57-4E61-9A48-A79DE496CD08}"/>
                </c:ext>
              </c:extLst>
            </c:dLbl>
            <c:dLbl>
              <c:idx val="1"/>
              <c:layout>
                <c:manualLayout>
                  <c:x val="-2.5215381382643412E-2"/>
                  <c:y val="-3.71885459278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57-4E61-9A48-A79DE496CD08}"/>
                </c:ext>
              </c:extLst>
            </c:dLbl>
            <c:dLbl>
              <c:idx val="2"/>
              <c:layout>
                <c:manualLayout>
                  <c:x val="-3.7823072073965118E-2"/>
                  <c:y val="-4.834510970621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57-4E61-9A48-A79DE496CD08}"/>
                </c:ext>
              </c:extLst>
            </c:dLbl>
            <c:dLbl>
              <c:idx val="3"/>
              <c:layout>
                <c:manualLayout>
                  <c:x val="-3.9924353855852072E-2"/>
                  <c:y val="-4.0907400520639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57-4E61-9A48-A79DE496CD08}"/>
                </c:ext>
              </c:extLst>
            </c:dLbl>
            <c:dLbl>
              <c:idx val="4"/>
              <c:layout>
                <c:manualLayout>
                  <c:x val="-3.782307207396516E-2"/>
                  <c:y val="-3.71885459278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57-4E61-9A48-A79DE496CD08}"/>
                </c:ext>
              </c:extLst>
            </c:dLbl>
            <c:dLbl>
              <c:idx val="5"/>
              <c:layout>
                <c:manualLayout>
                  <c:x val="-4.4126917419626009E-2"/>
                  <c:y val="-2.975083674228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57-4E61-9A48-A79DE496CD08}"/>
                </c:ext>
              </c:extLst>
            </c:dLbl>
            <c:dLbl>
              <c:idx val="6"/>
              <c:layout>
                <c:manualLayout>
                  <c:x val="-4.202563563773902E-2"/>
                  <c:y val="-4.462625511342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57-4E61-9A48-A79DE496CD08}"/>
                </c:ext>
              </c:extLst>
            </c:dLbl>
            <c:dLbl>
              <c:idx val="7"/>
              <c:layout>
                <c:manualLayout>
                  <c:x val="-6.3038453456608537E-2"/>
                  <c:y val="-2.6031982149498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57-4E61-9A48-A79DE496CD08}"/>
                </c:ext>
              </c:extLst>
            </c:dLbl>
            <c:dLbl>
              <c:idx val="8"/>
              <c:layout>
                <c:manualLayout>
                  <c:x val="-6.9342298802269386E-2"/>
                  <c:y val="-2.231312755671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57-4E61-9A48-A79DE496CD08}"/>
                </c:ext>
              </c:extLst>
            </c:dLbl>
            <c:dLbl>
              <c:idx val="9"/>
              <c:layout>
                <c:manualLayout>
                  <c:x val="-6.7241017020382515E-2"/>
                  <c:y val="-1.4875418371141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57-4E61-9A48-A79DE496CD08}"/>
                </c:ext>
              </c:extLst>
            </c:dLbl>
            <c:dLbl>
              <c:idx val="10"/>
              <c:layout>
                <c:manualLayout>
                  <c:x val="-6.9342298802269386E-2"/>
                  <c:y val="-7.4377091855708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57-4E61-9A48-A79DE496CD08}"/>
                </c:ext>
              </c:extLst>
            </c:dLbl>
            <c:dLbl>
              <c:idx val="11"/>
              <c:layout>
                <c:manualLayout>
                  <c:x val="-6.5139735238495478E-2"/>
                  <c:y val="-2.603198214949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57-4E61-9A48-A79DE496CD08}"/>
                </c:ext>
              </c:extLst>
            </c:dLbl>
            <c:dLbl>
              <c:idx val="12"/>
              <c:layout>
                <c:manualLayout>
                  <c:x val="-6.5139735238495561E-2"/>
                  <c:y val="-2.975083674228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257-4E61-9A48-A79DE496CD08}"/>
                </c:ext>
              </c:extLst>
            </c:dLbl>
            <c:dLbl>
              <c:idx val="13"/>
              <c:layout>
                <c:manualLayout>
                  <c:x val="-5.6734608110947757E-2"/>
                  <c:y val="-2.9750836742283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57-4E61-9A48-A79DE496CD08}"/>
                </c:ext>
              </c:extLst>
            </c:dLbl>
            <c:dLbl>
              <c:idx val="14"/>
              <c:layout>
                <c:manualLayout>
                  <c:x val="-6.5139735238495561E-2"/>
                  <c:y val="-1.4875418371141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257-4E61-9A48-A79DE496CD08}"/>
                </c:ext>
              </c:extLst>
            </c:dLbl>
            <c:dLbl>
              <c:idx val="15"/>
              <c:layout>
                <c:manualLayout>
                  <c:x val="-5.2532044547173778E-2"/>
                  <c:y val="-3.346969133506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57-4E61-9A48-A79DE496CD08}"/>
                </c:ext>
              </c:extLst>
            </c:dLbl>
            <c:dLbl>
              <c:idx val="16"/>
              <c:layout>
                <c:manualLayout>
                  <c:x val="-5.8835889892834628E-2"/>
                  <c:y val="-2.603198214949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257-4E61-9A48-A79DE496CD08}"/>
                </c:ext>
              </c:extLst>
            </c:dLbl>
            <c:dLbl>
              <c:idx val="17"/>
              <c:layout>
                <c:manualLayout>
                  <c:x val="-6.303845345660853E-3"/>
                  <c:y val="-1.115656377835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57-4E61-9A48-A79DE496CD08}"/>
                </c:ext>
              </c:extLst>
            </c:dLbl>
            <c:dLbl>
              <c:idx val="18"/>
              <c:layout>
                <c:manualLayout>
                  <c:x val="-6.51397352384954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257-4E61-9A48-A79DE496CD08}"/>
                </c:ext>
              </c:extLst>
            </c:dLbl>
            <c:dLbl>
              <c:idx val="19"/>
              <c:layout>
                <c:manualLayout>
                  <c:x val="-3.1519226728304268E-2"/>
                  <c:y val="3.346969133506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57-4E61-9A48-A79DE496C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мкб!$B$1:$U$1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мкб!$B$2:$U$2</c:f>
              <c:numCache>
                <c:formatCode>0.00</c:formatCode>
                <c:ptCount val="20"/>
                <c:pt idx="0">
                  <c:v>57.037780401416803</c:v>
                </c:pt>
                <c:pt idx="1">
                  <c:v>57.218954248366003</c:v>
                </c:pt>
                <c:pt idx="2">
                  <c:v>56.308890005022597</c:v>
                </c:pt>
                <c:pt idx="3">
                  <c:v>55.982019363762099</c:v>
                </c:pt>
                <c:pt idx="4">
                  <c:v>55.484954208460501</c:v>
                </c:pt>
                <c:pt idx="5">
                  <c:v>56.255235602094203</c:v>
                </c:pt>
                <c:pt idx="6">
                  <c:v>55.8303777949113</c:v>
                </c:pt>
                <c:pt idx="7">
                  <c:v>56.963315217391298</c:v>
                </c:pt>
                <c:pt idx="8">
                  <c:v>57.690543071161102</c:v>
                </c:pt>
                <c:pt idx="9">
                  <c:v>58.551442307692298</c:v>
                </c:pt>
                <c:pt idx="10">
                  <c:v>59.599405057015403</c:v>
                </c:pt>
                <c:pt idx="11">
                  <c:v>59.790976058931903</c:v>
                </c:pt>
                <c:pt idx="12">
                  <c:v>60.063909774436098</c:v>
                </c:pt>
                <c:pt idx="13">
                  <c:v>60.0717401841978</c:v>
                </c:pt>
                <c:pt idx="14">
                  <c:v>61.092292089249497</c:v>
                </c:pt>
                <c:pt idx="15">
                  <c:v>60.986394557823097</c:v>
                </c:pt>
                <c:pt idx="16">
                  <c:v>61.956939799331103</c:v>
                </c:pt>
                <c:pt idx="17">
                  <c:v>60.937656903765699</c:v>
                </c:pt>
                <c:pt idx="18">
                  <c:v>63.376178234790103</c:v>
                </c:pt>
                <c:pt idx="19">
                  <c:v>62.901825557809303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6-4FA3-ACCA-EE77F721D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381512"/>
        <c:axId val="226383472"/>
      </c:lineChart>
      <c:catAx>
        <c:axId val="22638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ru-RU" sz="1600">
                    <a:solidFill>
                      <a:schemeClr val="tx1"/>
                    </a:solidFill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48225938362493698"/>
              <c:y val="0.91252562483175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383472"/>
        <c:crosses val="autoZero"/>
        <c:auto val="1"/>
        <c:lblAlgn val="ctr"/>
        <c:lblOffset val="100"/>
        <c:noMultiLvlLbl val="0"/>
      </c:catAx>
      <c:valAx>
        <c:axId val="226383472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ru-RU" sz="1800">
                    <a:solidFill>
                      <a:schemeClr val="tx1"/>
                    </a:solidFill>
                  </a:rPr>
                  <a:t>Средний возраст</a:t>
                </a:r>
              </a:p>
            </c:rich>
          </c:tx>
          <c:layout>
            <c:manualLayout>
              <c:xMode val="edge"/>
              <c:yMode val="edge"/>
              <c:x val="6.9186762720047611E-3"/>
              <c:y val="0.2721324982262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38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Европа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Sheet1!$B$3:$T$3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Sheet1!$B$4:$T$4</c:f>
              <c:numCache>
                <c:formatCode>0.0</c:formatCode>
                <c:ptCount val="19"/>
                <c:pt idx="0">
                  <c:v>177.16137176999999</c:v>
                </c:pt>
                <c:pt idx="1">
                  <c:v>175.75435827000001</c:v>
                </c:pt>
                <c:pt idx="2">
                  <c:v>173.32281642000001</c:v>
                </c:pt>
                <c:pt idx="3">
                  <c:v>171.86115538000001</c:v>
                </c:pt>
                <c:pt idx="4">
                  <c:v>170.32570246</c:v>
                </c:pt>
                <c:pt idx="5">
                  <c:v>168.24167213999999</c:v>
                </c:pt>
                <c:pt idx="6">
                  <c:v>165.90766167000001</c:v>
                </c:pt>
                <c:pt idx="7">
                  <c:v>163.76283706000001</c:v>
                </c:pt>
                <c:pt idx="8">
                  <c:v>162.24469827999999</c:v>
                </c:pt>
                <c:pt idx="9">
                  <c:v>161.15854415000001</c:v>
                </c:pt>
                <c:pt idx="10">
                  <c:v>159.94540189</c:v>
                </c:pt>
                <c:pt idx="11">
                  <c:v>157.92014394</c:v>
                </c:pt>
                <c:pt idx="12">
                  <c:v>156.51762364999999</c:v>
                </c:pt>
                <c:pt idx="13">
                  <c:v>155.30333938999999</c:v>
                </c:pt>
                <c:pt idx="14">
                  <c:v>153.78543575</c:v>
                </c:pt>
                <c:pt idx="15">
                  <c:v>152.42235682</c:v>
                </c:pt>
                <c:pt idx="16">
                  <c:v>151.31402174999999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5C-45BF-93BC-085946567DB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Sheet1!$B$3:$T$3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Sheet1!$B$5:$T$5</c:f>
              <c:numCache>
                <c:formatCode>0.0</c:formatCode>
                <c:ptCount val="19"/>
                <c:pt idx="0">
                  <c:v>194</c:v>
                </c:pt>
                <c:pt idx="1">
                  <c:v>192.96</c:v>
                </c:pt>
                <c:pt idx="2">
                  <c:v>188.94</c:v>
                </c:pt>
                <c:pt idx="3">
                  <c:v>186.71</c:v>
                </c:pt>
                <c:pt idx="4">
                  <c:v>185.29</c:v>
                </c:pt>
                <c:pt idx="5">
                  <c:v>184.37</c:v>
                </c:pt>
                <c:pt idx="6">
                  <c:v>182</c:v>
                </c:pt>
                <c:pt idx="7">
                  <c:v>179.51</c:v>
                </c:pt>
                <c:pt idx="8">
                  <c:v>179.16</c:v>
                </c:pt>
                <c:pt idx="9">
                  <c:v>178.65</c:v>
                </c:pt>
                <c:pt idx="10">
                  <c:v>180.2</c:v>
                </c:pt>
                <c:pt idx="11">
                  <c:v>175.98</c:v>
                </c:pt>
                <c:pt idx="12">
                  <c:v>173.41</c:v>
                </c:pt>
                <c:pt idx="13">
                  <c:v>169.9</c:v>
                </c:pt>
                <c:pt idx="14">
                  <c:v>168.71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5C-45BF-93BC-085946567DB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Sheet1!$B$3:$T$3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Sheet1!$B$6:$T$6</c:f>
              <c:numCache>
                <c:formatCode>0.0</c:formatCode>
                <c:ptCount val="19"/>
                <c:pt idx="0">
                  <c:v>210.566</c:v>
                </c:pt>
                <c:pt idx="1">
                  <c:v>205.304</c:v>
                </c:pt>
                <c:pt idx="2">
                  <c:v>204.95</c:v>
                </c:pt>
                <c:pt idx="3">
                  <c:v>201.83600000000001</c:v>
                </c:pt>
                <c:pt idx="4">
                  <c:v>202.43</c:v>
                </c:pt>
                <c:pt idx="5">
                  <c:v>210.18199999999999</c:v>
                </c:pt>
                <c:pt idx="6">
                  <c:v>201.90199999999999</c:v>
                </c:pt>
                <c:pt idx="7">
                  <c:v>207.494</c:v>
                </c:pt>
                <c:pt idx="8">
                  <c:v>201.83099999999999</c:v>
                </c:pt>
                <c:pt idx="9">
                  <c:v>212.851</c:v>
                </c:pt>
                <c:pt idx="10">
                  <c:v>209.72800000000001</c:v>
                </c:pt>
                <c:pt idx="11">
                  <c:v>205.78100000000001</c:v>
                </c:pt>
                <c:pt idx="12">
                  <c:v>209.05600000000001</c:v>
                </c:pt>
                <c:pt idx="13">
                  <c:v>206.928</c:v>
                </c:pt>
                <c:pt idx="14">
                  <c:v>208.77799999999999</c:v>
                </c:pt>
                <c:pt idx="15">
                  <c:v>213.405</c:v>
                </c:pt>
                <c:pt idx="16">
                  <c:v>212.929</c:v>
                </c:pt>
                <c:pt idx="17">
                  <c:v>212.39099999999999</c:v>
                </c:pt>
                <c:pt idx="18">
                  <c:v>209.95699999999999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5C-45BF-93BC-085946567DB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3543832"/>
        <c:axId val="273542848"/>
      </c:lineChart>
      <c:catAx>
        <c:axId val="273543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Временной интервал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3542848"/>
        <c:crosses val="autoZero"/>
        <c:auto val="1"/>
        <c:lblAlgn val="ctr"/>
        <c:lblOffset val="100"/>
        <c:noMultiLvlLbl val="0"/>
      </c:catAx>
      <c:valAx>
        <c:axId val="273542848"/>
        <c:scaling>
          <c:orientation val="minMax"/>
          <c:min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0" i="0" baseline="0">
                    <a:effectLst/>
                  </a:rPr>
                  <a:t>Стандартизованный коэффициент смертности</a:t>
                </a:r>
                <a:endParaRPr lang="ru-RU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354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 algn="just"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93-47B2-AE59-D138FFE0CC54}"/>
              </c:ext>
            </c:extLst>
          </c:dPt>
          <c:dLbls>
            <c:dLbl>
              <c:idx val="0"/>
              <c:layout>
                <c:manualLayout>
                  <c:x val="-3.2311861580154262E-2"/>
                  <c:y val="-1.284109149277688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0,63</a:t>
                    </a:r>
                  </a:p>
                  <a:p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93-47B2-AE59-D138FFE0CC54}"/>
                </c:ext>
              </c:extLst>
            </c:dLbl>
            <c:dLbl>
              <c:idx val="1"/>
              <c:layout>
                <c:manualLayout>
                  <c:x val="-4.2735042735042736E-2"/>
                  <c:y val="-4.654895666131628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0,65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3-47B2-AE59-D138FFE0CC54}"/>
                </c:ext>
              </c:extLst>
            </c:dLbl>
            <c:dLbl>
              <c:idx val="2"/>
              <c:layout>
                <c:manualLayout>
                  <c:x val="-4.2735042735042736E-2"/>
                  <c:y val="-2.648475120385240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0,75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93-47B2-AE59-D138FFE0CC54}"/>
                </c:ext>
              </c:extLst>
            </c:dLbl>
            <c:dLbl>
              <c:idx val="3"/>
              <c:layout>
                <c:manualLayout>
                  <c:x val="-5.1073587658953513E-2"/>
                  <c:y val="-2.648475120385232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93-47B2-AE59-D138FFE0CC54}"/>
                </c:ext>
              </c:extLst>
            </c:dLbl>
            <c:dLbl>
              <c:idx val="4"/>
              <c:layout>
                <c:manualLayout>
                  <c:x val="-4.0650406504065081E-2"/>
                  <c:y val="-3.451043338683795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93-47B2-AE59-D138FFE0CC54}"/>
                </c:ext>
              </c:extLst>
            </c:dLbl>
            <c:dLbl>
              <c:idx val="5"/>
              <c:layout>
                <c:manualLayout>
                  <c:x val="-6.8395550295998919E-2"/>
                  <c:y val="-5.4161136483831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589373998127194E-2"/>
                      <c:h val="8.3969014922000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B93-47B2-AE59-D138FFE0CC54}"/>
                </c:ext>
              </c:extLst>
            </c:dLbl>
            <c:dLbl>
              <c:idx val="6"/>
              <c:layout>
                <c:manualLayout>
                  <c:x val="-3.6481134042109654E-2"/>
                  <c:y val="-3.049759229534510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0,98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93-47B2-AE59-D138FFE0CC54}"/>
                </c:ext>
              </c:extLst>
            </c:dLbl>
            <c:dLbl>
              <c:idx val="7"/>
              <c:layout>
                <c:manualLayout>
                  <c:x val="-1.9804044194288096E-2"/>
                  <c:y val="-3.049759229534510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0,90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93-47B2-AE59-D138FFE0CC54}"/>
                </c:ext>
              </c:extLst>
            </c:dLbl>
            <c:dLbl>
              <c:idx val="8"/>
              <c:layout>
                <c:manualLayout>
                  <c:x val="-5.1215787531544111E-3"/>
                  <c:y val="-1.793840032379934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0,90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93-47B2-AE59-D138FFE0CC54}"/>
                </c:ext>
              </c:extLst>
            </c:dLbl>
            <c:dLbl>
              <c:idx val="9"/>
              <c:layout>
                <c:manualLayout>
                  <c:x val="-2.3973316656243485E-2"/>
                  <c:y val="-3.049759229534506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0,86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93-47B2-AE59-D138FFE0CC54}"/>
                </c:ext>
              </c:extLst>
            </c:dLbl>
            <c:dLbl>
              <c:idx val="10"/>
              <c:layout>
                <c:manualLayout>
                  <c:x val="-1.0423181154889237E-3"/>
                  <c:y val="1.765650080256814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93-47B2-AE59-D138FFE0CC54}"/>
                </c:ext>
              </c:extLst>
            </c:dLbl>
            <c:dLbl>
              <c:idx val="11"/>
              <c:layout>
                <c:manualLayout>
                  <c:x val="-3.8565770273087344E-2"/>
                  <c:y val="-2.648475120385232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93-47B2-AE59-D138FFE0CC54}"/>
                </c:ext>
              </c:extLst>
            </c:dLbl>
            <c:dLbl>
              <c:idx val="12"/>
              <c:layout>
                <c:manualLayout>
                  <c:x val="-1.3550135501355014E-2"/>
                  <c:y val="-3.049759229534510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93-47B2-AE59-D138FFE0CC54}"/>
                </c:ext>
              </c:extLst>
            </c:dLbl>
            <c:dLbl>
              <c:idx val="13"/>
              <c:layout>
                <c:manualLayout>
                  <c:x val="-8.7810183789102797E-3"/>
                  <c:y val="-1.686632440507890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93-47B2-AE59-D138FFE0CC54}"/>
                </c:ext>
              </c:extLst>
            </c:dLbl>
            <c:dLbl>
              <c:idx val="14"/>
              <c:layout>
                <c:manualLayout>
                  <c:x val="-1.146549927037732E-2"/>
                  <c:y val="1.364365971107536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0,83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93-47B2-AE59-D138FFE0CC54}"/>
                </c:ext>
              </c:extLst>
            </c:dLbl>
            <c:dLbl>
              <c:idx val="15"/>
              <c:layout>
                <c:manualLayout>
                  <c:x val="-4.8988951427975817E-2"/>
                  <c:y val="-2.648475120385232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0,93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93-47B2-AE59-D138FFE0CC54}"/>
                </c:ext>
              </c:extLst>
            </c:dLbl>
            <c:dLbl>
              <c:idx val="16"/>
              <c:layout>
                <c:manualLayout>
                  <c:x val="-5.5242860120908899E-2"/>
                  <c:y val="-1.043338683788123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1,00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93-47B2-AE59-D138FFE0CC54}"/>
                </c:ext>
              </c:extLst>
            </c:dLbl>
            <c:dLbl>
              <c:idx val="17"/>
              <c:layout>
                <c:manualLayout>
                  <c:x val="-3.6481134042109654E-2"/>
                  <c:y val="-2.648475120385233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1,05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93-47B2-AE59-D138FFE0CC54}"/>
                </c:ext>
              </c:extLst>
            </c:dLbl>
            <c:dLbl>
              <c:idx val="18"/>
              <c:layout>
                <c:manualLayout>
                  <c:x val="-3.0105758356190618E-2"/>
                  <c:y val="2.96950240770465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0,97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93-47B2-AE59-D138FFE0CC54}"/>
                </c:ext>
              </c:extLst>
            </c:dLbl>
            <c:dLbl>
              <c:idx val="19"/>
              <c:layout>
                <c:manualLayout>
                  <c:x val="-2.5015634771732485E-2"/>
                  <c:y val="-2.648475120385233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1,03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B93-47B2-AE59-D138FFE0C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МКБ!$B$1:$U$1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МКБ!$B$4:$U$4</c:f>
              <c:numCache>
                <c:formatCode>General</c:formatCode>
                <c:ptCount val="20"/>
                <c:pt idx="0">
                  <c:v>0.63684595464438798</c:v>
                </c:pt>
                <c:pt idx="1">
                  <c:v>0.65372819605644905</c:v>
                </c:pt>
                <c:pt idx="2">
                  <c:v>0.75077404466697495</c:v>
                </c:pt>
                <c:pt idx="3">
                  <c:v>0.80476475497255995</c:v>
                </c:pt>
                <c:pt idx="4">
                  <c:v>0.84194095618549603</c:v>
                </c:pt>
                <c:pt idx="5">
                  <c:v>0.88473295158606002</c:v>
                </c:pt>
                <c:pt idx="6">
                  <c:v>0.98242661404309894</c:v>
                </c:pt>
                <c:pt idx="7">
                  <c:v>0.90569810620223901</c:v>
                </c:pt>
                <c:pt idx="8">
                  <c:v>0.90694889625290098</c:v>
                </c:pt>
                <c:pt idx="9">
                  <c:v>0.86166038262584199</c:v>
                </c:pt>
                <c:pt idx="10">
                  <c:v>0.84195118062039698</c:v>
                </c:pt>
                <c:pt idx="11">
                  <c:v>0.89788109515716097</c:v>
                </c:pt>
                <c:pt idx="12">
                  <c:v>0.89444709201349704</c:v>
                </c:pt>
                <c:pt idx="13">
                  <c:v>0.87471797047267197</c:v>
                </c:pt>
                <c:pt idx="14">
                  <c:v>0.83908039326075801</c:v>
                </c:pt>
                <c:pt idx="15">
                  <c:v>0.93826805656504997</c:v>
                </c:pt>
                <c:pt idx="16">
                  <c:v>1.00754573495735</c:v>
                </c:pt>
                <c:pt idx="17">
                  <c:v>1.05134855221154</c:v>
                </c:pt>
                <c:pt idx="18">
                  <c:v>0.97931334611004695</c:v>
                </c:pt>
                <c:pt idx="19">
                  <c:v>1.0397176466885001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E1-4DA0-A7CA-B93D87DDBF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6387784"/>
        <c:axId val="226383080"/>
      </c:lineChart>
      <c:dateAx>
        <c:axId val="22638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ru-RU" sz="1800" dirty="0">
                    <a:solidFill>
                      <a:schemeClr val="tx1"/>
                    </a:solidFill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50876050620225866"/>
              <c:y val="0.930553098554110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383080"/>
        <c:crosses val="autoZero"/>
        <c:auto val="0"/>
        <c:lblOffset val="100"/>
        <c:baseTimeUnit val="days"/>
      </c:dateAx>
      <c:valAx>
        <c:axId val="22638308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ru-RU" sz="1800" dirty="0">
                    <a:solidFill>
                      <a:schemeClr val="tx1"/>
                    </a:solidFill>
                  </a:rPr>
                  <a:t>Вклад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в снижение </a:t>
                </a:r>
                <a:r>
                  <a:rPr lang="ru-RU" sz="1800" dirty="0">
                    <a:solidFill>
                      <a:schemeClr val="tx1"/>
                    </a:solidFill>
                  </a:rPr>
                  <a:t>ОПЖ, лет</a:t>
                </a:r>
              </a:p>
            </c:rich>
          </c:tx>
          <c:layout>
            <c:manualLayout>
              <c:xMode val="edge"/>
              <c:yMode val="edge"/>
              <c:x val="3.1044417683749426E-3"/>
              <c:y val="0.11184738825634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2638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'Средняя ожидаемая продолжительн'!$F$1:$Y$1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'Средняя ожидаемая продолжительн'!$F$2:$Y$2</c:f>
              <c:numCache>
                <c:formatCode>General</c:formatCode>
                <c:ptCount val="20"/>
                <c:pt idx="0">
                  <c:v>63.189182564465</c:v>
                </c:pt>
                <c:pt idx="1">
                  <c:v>62.446979314925201</c:v>
                </c:pt>
                <c:pt idx="2">
                  <c:v>63.002687222121601</c:v>
                </c:pt>
                <c:pt idx="3">
                  <c:v>62.951858805928303</c:v>
                </c:pt>
                <c:pt idx="4">
                  <c:v>62.640135246642402</c:v>
                </c:pt>
                <c:pt idx="5">
                  <c:v>63.559145818972098</c:v>
                </c:pt>
                <c:pt idx="6">
                  <c:v>63.017527452599801</c:v>
                </c:pt>
                <c:pt idx="7">
                  <c:v>65.449902836220005</c:v>
                </c:pt>
                <c:pt idx="8">
                  <c:v>66.494312700510307</c:v>
                </c:pt>
                <c:pt idx="9">
                  <c:v>66.783526589856606</c:v>
                </c:pt>
                <c:pt idx="10">
                  <c:v>67.415200637194303</c:v>
                </c:pt>
                <c:pt idx="11">
                  <c:v>67.535955355120393</c:v>
                </c:pt>
                <c:pt idx="12">
                  <c:v>68.254036506217702</c:v>
                </c:pt>
                <c:pt idx="13">
                  <c:v>68.414539330704699</c:v>
                </c:pt>
                <c:pt idx="14">
                  <c:v>69.053366639650207</c:v>
                </c:pt>
                <c:pt idx="15">
                  <c:v>69.219946704276495</c:v>
                </c:pt>
                <c:pt idx="16">
                  <c:v>69.663968755554194</c:v>
                </c:pt>
                <c:pt idx="17">
                  <c:v>70.019973814876096</c:v>
                </c:pt>
                <c:pt idx="18">
                  <c:v>70.669161183867203</c:v>
                </c:pt>
                <c:pt idx="19">
                  <c:v>70.743596648906802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F0-4599-87E9-DA8CAFB7A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493752"/>
        <c:axId val="270494144"/>
      </c:lineChart>
      <c:catAx>
        <c:axId val="270493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494144"/>
        <c:crosses val="autoZero"/>
        <c:auto val="1"/>
        <c:lblAlgn val="ctr"/>
        <c:lblOffset val="100"/>
        <c:noMultiLvlLbl val="0"/>
      </c:catAx>
      <c:valAx>
        <c:axId val="270494144"/>
        <c:scaling>
          <c:orientation val="minMax"/>
          <c:max val="82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Ожидаемая продолжительность жизни, лет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4937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64058933388672"/>
          <c:y val="4.3129775444736076E-2"/>
          <c:w val="0.84330774019506116"/>
          <c:h val="0.802796150481189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Число случаев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926509186354762E-4"/>
                  <c:y val="2.7725267800881243E-3"/>
                </c:manualLayout>
              </c:layout>
              <c:tx>
                <c:rich>
                  <a:bodyPr/>
                  <a:lstStyle/>
                  <a:p>
                    <a:fld id="{55237323-1A6D-4873-8C1C-8AAD61F63E2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932-4B9A-A0FA-0A79F68BF4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8DC6E3-84EE-48A4-96B0-AC6EF80DB47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932-4B9A-A0FA-0A79F68BF4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DBA9E7D-BAFC-4B3F-857F-8796BE6C04C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932-4B9A-A0FA-0A79F68BF4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6A183A5-4F1A-4458-85B4-B5717703368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932-4B9A-A0FA-0A79F68BF4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32-4B9A-A0FA-0A79F68BF4B6}"/>
                </c:ext>
              </c:extLst>
            </c:dLbl>
            <c:dLbl>
              <c:idx val="5"/>
              <c:layout>
                <c:manualLayout>
                  <c:x val="-1.3050000000000001E-2"/>
                  <c:y val="-3.5034656584751106E-2"/>
                </c:manualLayout>
              </c:layout>
              <c:tx>
                <c:rich>
                  <a:bodyPr/>
                  <a:lstStyle/>
                  <a:p>
                    <a:fld id="{F7712B9C-E544-4AF2-BC0E-EDAB793153A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932-4B9A-A0FA-0A79F68BF4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32-4B9A-A0FA-0A79F68BF4B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CBAAA5B-3CC6-40C4-9EFA-E21A0C495F7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932-4B9A-A0FA-0A79F68BF4B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5025B9C-D1DA-4541-92C3-AFC2AE63F9D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932-4B9A-A0FA-0A79F68BF4B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4331D6F-D831-4BFF-9FFF-E9622CEDA4D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932-4B9A-A0FA-0A79F68BF4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32-4B9A-A0FA-0A79F68BF4B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32-4B9A-A0FA-0A79F68BF4B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32-4B9A-A0FA-0A79F68BF4B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32-4B9A-A0FA-0A79F68BF4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32-4B9A-A0FA-0A79F68BF4B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932-4B9A-A0FA-0A79F68BF4B6}"/>
                </c:ext>
              </c:extLst>
            </c:dLbl>
            <c:dLbl>
              <c:idx val="16"/>
              <c:layout>
                <c:manualLayout>
                  <c:x val="-4.1929265091863517E-2"/>
                  <c:y val="4.0579710144927443E-2"/>
                </c:manualLayout>
              </c:layout>
              <c:tx>
                <c:rich>
                  <a:bodyPr/>
                  <a:lstStyle/>
                  <a:p>
                    <a:fld id="{385614EB-8DAA-427B-84D8-56641E9FC03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932-4B9A-A0FA-0A79F68BF4B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1D3FFF0-9872-41AF-AC98-62D908F98F9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932-4B9A-A0FA-0A79F68BF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2857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7256561679790026E-2"/>
                  <c:y val="-8.6674704414311157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Лист1!$B$2:$B$19</c:f>
              <c:numCache>
                <c:formatCode>General</c:formatCode>
                <c:ptCount val="18"/>
                <c:pt idx="0">
                  <c:v>0.65628672937211396</c:v>
                </c:pt>
                <c:pt idx="1">
                  <c:v>2.5485788456421101</c:v>
                </c:pt>
                <c:pt idx="2">
                  <c:v>1.77227073302221E-2</c:v>
                </c:pt>
                <c:pt idx="3">
                  <c:v>0.147122930380164</c:v>
                </c:pt>
                <c:pt idx="4">
                  <c:v>3.4206760049926299E-4</c:v>
                </c:pt>
                <c:pt idx="5">
                  <c:v>0.23972837972491001</c:v>
                </c:pt>
                <c:pt idx="6">
                  <c:v>1.9793162517487499E-3</c:v>
                </c:pt>
                <c:pt idx="7">
                  <c:v>5.2255941602583</c:v>
                </c:pt>
                <c:pt idx="8">
                  <c:v>0.65291806428588595</c:v>
                </c:pt>
                <c:pt idx="9">
                  <c:v>0.97931334611004595</c:v>
                </c:pt>
                <c:pt idx="10">
                  <c:v>3.8795094156171397E-2</c:v>
                </c:pt>
                <c:pt idx="11">
                  <c:v>2.5829217969217701E-2</c:v>
                </c:pt>
                <c:pt idx="12">
                  <c:v>0.16174839465344301</c:v>
                </c:pt>
                <c:pt idx="13">
                  <c:v>2.9551021318070599E-3</c:v>
                </c:pt>
                <c:pt idx="14">
                  <c:v>0.21081506647190901</c:v>
                </c:pt>
                <c:pt idx="15">
                  <c:v>9.3340801389729305E-2</c:v>
                </c:pt>
                <c:pt idx="16">
                  <c:v>0.49756132190412899</c:v>
                </c:pt>
                <c:pt idx="17">
                  <c:v>2.6628331971680499</c:v>
                </c:pt>
              </c:numCache>
            </c:numRef>
          </c:xVal>
          <c:yVal>
            <c:numRef>
              <c:f>Лист1!$C$2:$C$19</c:f>
              <c:numCache>
                <c:formatCode>General</c:formatCode>
                <c:ptCount val="18"/>
                <c:pt idx="0">
                  <c:v>1020</c:v>
                </c:pt>
                <c:pt idx="1">
                  <c:v>6917</c:v>
                </c:pt>
                <c:pt idx="2">
                  <c:v>34</c:v>
                </c:pt>
                <c:pt idx="3">
                  <c:v>402</c:v>
                </c:pt>
                <c:pt idx="4">
                  <c:v>1</c:v>
                </c:pt>
                <c:pt idx="5">
                  <c:v>426</c:v>
                </c:pt>
                <c:pt idx="6">
                  <c:v>4</c:v>
                </c:pt>
                <c:pt idx="7">
                  <c:v>16511</c:v>
                </c:pt>
                <c:pt idx="8">
                  <c:v>1806</c:v>
                </c:pt>
                <c:pt idx="9">
                  <c:v>2334</c:v>
                </c:pt>
                <c:pt idx="10">
                  <c:v>88</c:v>
                </c:pt>
                <c:pt idx="11">
                  <c:v>52</c:v>
                </c:pt>
                <c:pt idx="12">
                  <c:v>507</c:v>
                </c:pt>
                <c:pt idx="13">
                  <c:v>3</c:v>
                </c:pt>
                <c:pt idx="14">
                  <c:v>113</c:v>
                </c:pt>
                <c:pt idx="15">
                  <c:v>66</c:v>
                </c:pt>
                <c:pt idx="16">
                  <c:v>1064</c:v>
                </c:pt>
                <c:pt idx="17">
                  <c:v>3928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Лист1!$A$2:$A$19</c15:f>
                <c15:dlblRangeCache>
                  <c:ptCount val="18"/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XIII</c:v>
                  </c:pt>
                  <c:pt idx="12">
                    <c:v>XIV</c:v>
                  </c:pt>
                  <c:pt idx="13">
                    <c:v>XV</c:v>
                  </c:pt>
                  <c:pt idx="14">
                    <c:v>XVI</c:v>
                  </c:pt>
                  <c:pt idx="15">
                    <c:v>XVII</c:v>
                  </c:pt>
                  <c:pt idx="16">
                    <c:v>XVIII</c:v>
                  </c:pt>
                  <c:pt idx="17">
                    <c:v>XX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F932-4B9A-A0FA-0A79F68BF4B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93075032"/>
        <c:axId val="394252608"/>
      </c:scatterChart>
      <c:valAx>
        <c:axId val="39307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Вклад в ОПЖ, лет</a:t>
                </a:r>
              </a:p>
            </c:rich>
          </c:tx>
          <c:layout>
            <c:manualLayout>
              <c:xMode val="edge"/>
              <c:yMode val="edge"/>
              <c:x val="0.44391981869666169"/>
              <c:y val="0.89137649460484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4252608"/>
        <c:crosses val="autoZero"/>
        <c:crossBetween val="midCat"/>
      </c:valAx>
      <c:valAx>
        <c:axId val="394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Число случаев смерти, абс.</a:t>
                </a:r>
              </a:p>
            </c:rich>
          </c:tx>
          <c:layout>
            <c:manualLayout>
              <c:xMode val="edge"/>
              <c:yMode val="edge"/>
              <c:x val="0"/>
              <c:y val="0.176555555555555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3075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4743722764059"/>
          <c:y val="3.4503820355788861E-2"/>
          <c:w val="0.87069931521062449"/>
          <c:h val="0.744257408584583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Болезнь, вызванная вирусом иммунодефицита человека (B20-B24)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2.4855128403067393E-2"/>
                  <c:y val="-2.5713266571901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50-4321-8DF3-7EF3EFEA6F8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Лист1!$B$2:$R$2</c:f>
              <c:numCache>
                <c:formatCode>General</c:formatCode>
                <c:ptCount val="17"/>
                <c:pt idx="0">
                  <c:v>0.62530966275922695</c:v>
                </c:pt>
                <c:pt idx="1">
                  <c:v>0.60788577485096795</c:v>
                </c:pt>
                <c:pt idx="2">
                  <c:v>0.62607764830945101</c:v>
                </c:pt>
                <c:pt idx="3">
                  <c:v>0.62647771586899303</c:v>
                </c:pt>
                <c:pt idx="4">
                  <c:v>0.64197450069498396</c:v>
                </c:pt>
                <c:pt idx="5">
                  <c:v>0.64987521646717805</c:v>
                </c:pt>
                <c:pt idx="6">
                  <c:v>0.63147237140811097</c:v>
                </c:pt>
                <c:pt idx="7">
                  <c:v>0.62664158910734402</c:v>
                </c:pt>
                <c:pt idx="8">
                  <c:v>0.72531364315354896</c:v>
                </c:pt>
                <c:pt idx="9">
                  <c:v>0.80349404366002197</c:v>
                </c:pt>
                <c:pt idx="10">
                  <c:v>0.87817174914548601</c:v>
                </c:pt>
                <c:pt idx="11">
                  <c:v>0.793482466475677</c:v>
                </c:pt>
                <c:pt idx="12">
                  <c:v>0.93752015928306698</c:v>
                </c:pt>
                <c:pt idx="13">
                  <c:v>0.91074595240407097</c:v>
                </c:pt>
                <c:pt idx="14">
                  <c:v>0.88295578409151798</c:v>
                </c:pt>
                <c:pt idx="15">
                  <c:v>0.97477032705350897</c:v>
                </c:pt>
                <c:pt idx="16">
                  <c:v>1.13990582349907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50-4321-8DF3-7EF3EFEA6F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Болезни печени (K70-K77)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2.1369289623110965E-2"/>
                  <c:y val="3.112232674769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50-4321-8DF3-7EF3EFEA6F8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Лист1!$B$1:$R$1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Лист1!$B$3:$R$3</c:f>
              <c:numCache>
                <c:formatCode>General</c:formatCode>
                <c:ptCount val="17"/>
                <c:pt idx="0">
                  <c:v>0.77622666299999998</c:v>
                </c:pt>
                <c:pt idx="1">
                  <c:v>0.79506608899999998</c:v>
                </c:pt>
                <c:pt idx="2">
                  <c:v>0.79553274799999996</c:v>
                </c:pt>
                <c:pt idx="3">
                  <c:v>0.84920867600000005</c:v>
                </c:pt>
                <c:pt idx="4">
                  <c:v>0.84296106500000001</c:v>
                </c:pt>
                <c:pt idx="5">
                  <c:v>0.86241993299999997</c:v>
                </c:pt>
                <c:pt idx="6">
                  <c:v>0.90732970400000001</c:v>
                </c:pt>
                <c:pt idx="7">
                  <c:v>0.86380668199999999</c:v>
                </c:pt>
                <c:pt idx="8">
                  <c:v>0.89169415299999999</c:v>
                </c:pt>
                <c:pt idx="9">
                  <c:v>1.0129811259999999</c:v>
                </c:pt>
                <c:pt idx="10">
                  <c:v>1.0124737850000001</c:v>
                </c:pt>
                <c:pt idx="11">
                  <c:v>0.98251319000000004</c:v>
                </c:pt>
                <c:pt idx="12">
                  <c:v>1.1150077679999999</c:v>
                </c:pt>
                <c:pt idx="13">
                  <c:v>1.010250842</c:v>
                </c:pt>
                <c:pt idx="14">
                  <c:v>0.94648253500000001</c:v>
                </c:pt>
                <c:pt idx="15">
                  <c:v>1.0041492599999999</c:v>
                </c:pt>
                <c:pt idx="16">
                  <c:v>0.98960083700000001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50-4321-8DF3-7EF3EFEA6F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223848"/>
        <c:axId val="261326520"/>
      </c:lineChart>
      <c:catAx>
        <c:axId val="375223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1326520"/>
        <c:crosses val="autoZero"/>
        <c:auto val="1"/>
        <c:lblAlgn val="ctr"/>
        <c:lblOffset val="100"/>
        <c:noMultiLvlLbl val="0"/>
      </c:catAx>
      <c:valAx>
        <c:axId val="26132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Относительная нагрузка на ОПЖ,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5223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5760897534872E-2"/>
          <c:y val="0.86083119415410658"/>
          <c:w val="0.9772113975949086"/>
          <c:h val="0.12294172748419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0.26496</cdr:x>
      <cdr:y>0.35211</cdr:y>
    </cdr:from>
    <cdr:to>
      <cdr:x>0.4175</cdr:x>
      <cdr:y>0.45445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232248" y="1800200"/>
          <a:ext cx="128514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rgbClr val="FF0000"/>
              </a:solidFill>
            </a:rPr>
            <a:t>10,3%</a:t>
          </a:r>
          <a:endParaRPr lang="ru-RU" sz="28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0.55691</cdr:x>
      <cdr:y>0.51688</cdr:y>
    </cdr:from>
    <cdr:to>
      <cdr:x>0.69116</cdr:x>
      <cdr:y>0.63803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491421" y="2232262"/>
          <a:ext cx="108271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rgbClr val="FF0000"/>
              </a:solidFill>
            </a:rPr>
            <a:t>63,5%</a:t>
          </a:r>
          <a:endParaRPr lang="ru-RU" sz="2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88EF-30EC-47DB-8DB4-68E6905918F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B793-472F-4DC6-9555-E0FBE80DB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6A5D-1E35-4DD3-8A9E-AE246DC62466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B12E-6669-4D3B-A707-BE8D5C58C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2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B12E-6669-4D3B-A707-BE8D5C58CF1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9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C96-6547-49A6-B393-28E4CA50057F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6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F37A-463A-4F5E-860A-217BA98508FB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1480-2FD2-4E4F-96EA-6B0EE17A53F6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167B-9EA2-479B-8E81-14F84A0A07C6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651-0D6B-4769-B9CD-8A0C03B88BC0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8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9BF9-C40D-4244-BE6C-069581AD3F98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BFC5-8AB8-4855-AC53-1FA24BDE100B}" type="datetime1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1F4-7671-4B6F-B537-CF878EBEC8DD}" type="datetime1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F31C-F2BA-4E54-80EB-F6995C0C7480}" type="datetime1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2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B5DD-BCE3-4F74-9A1E-D47254158DD0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A019-DF87-4D02-9300-02F0F58E0ADA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0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514A-97B1-44CC-BAF8-9272D9E92390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arkevichart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006470"/>
            <a:ext cx="9144000" cy="7525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Красноярск, </a:t>
            </a:r>
            <a:r>
              <a:rPr lang="ru-RU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ru-RU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0667" y="170799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Федеральное государственное бюджетное образовательное учреждение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высшего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Красноярский государственный медицинский университет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имени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профессора В.Ф</a:t>
            </a:r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. Войно-Ясенецкого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endParaRPr lang="ru-RU" sz="16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Министерства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здравоохранения Российской Федерации</a:t>
            </a:r>
            <a:endParaRPr 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ФГБОУ ВО </a:t>
            </a:r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КрасГМУ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им. проф. В.Ф. </a:t>
            </a:r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Войно-Ясенецкого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Минздрава России</a:t>
            </a:r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124" y="1711729"/>
            <a:ext cx="82809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Наркевич Артём Николаевич</a:t>
            </a:r>
          </a:p>
          <a:p>
            <a:pPr algn="ctr"/>
            <a:endParaRPr lang="ru-RU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700" b="1" dirty="0" smtClean="0">
                <a:solidFill>
                  <a:srgbClr val="C4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МЕТОДЫ ОЦЕНКИ СВЯЗИ СМЕРТНОСТИ И ОЖИДАЕМОЙ ПРОДОЛЖИТЕЛЬНОСТИ ЖИЗНИ НАСЕЛЕНИЯ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144115" y="129248"/>
            <a:ext cx="1152128" cy="11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4316" y="4375788"/>
            <a:ext cx="7110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Декан медико-психолого-фармацевтического факультета, </a:t>
            </a:r>
          </a:p>
          <a:p>
            <a:pPr algn="ctr"/>
            <a:r>
              <a:rPr lang="ru-RU" dirty="0" smtClean="0"/>
              <a:t>заведующий кафедрой медицинской кибернетики и информатики, заведующий лабораторией медицинской кибернетики и управления в здравоохранении,</a:t>
            </a:r>
          </a:p>
          <a:p>
            <a:pPr algn="ctr"/>
            <a:r>
              <a:rPr lang="ru-RU" dirty="0" smtClean="0"/>
              <a:t>доктор медицинских наук,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3461"/>
            <a:ext cx="7039694" cy="111487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5DA2"/>
                </a:solidFill>
                <a:latin typeface="+mn-lt"/>
              </a:rPr>
              <a:t>Стандартизованный показатель смертности населения</a:t>
            </a:r>
            <a:endParaRPr lang="ru-RU" sz="36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10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95536" y="76348"/>
            <a:ext cx="1152128" cy="11521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29103"/>
              </p:ext>
            </p:extLst>
          </p:nvPr>
        </p:nvGraphicFramePr>
        <p:xfrm>
          <a:off x="467544" y="1258339"/>
          <a:ext cx="8352927" cy="5463137"/>
        </p:xfrm>
        <a:graphic>
          <a:graphicData uri="http://schemas.openxmlformats.org/drawingml/2006/table">
            <a:tbl>
              <a:tblPr/>
              <a:tblGrid>
                <a:gridCol w="1486541">
                  <a:extLst>
                    <a:ext uri="{9D8B030D-6E8A-4147-A177-3AD203B41FA5}">
                      <a16:colId xmlns:a16="http://schemas.microsoft.com/office/drawing/2014/main" val="2814503263"/>
                    </a:ext>
                  </a:extLst>
                </a:gridCol>
                <a:gridCol w="2098320">
                  <a:extLst>
                    <a:ext uri="{9D8B030D-6E8A-4147-A177-3AD203B41FA5}">
                      <a16:colId xmlns:a16="http://schemas.microsoft.com/office/drawing/2014/main" val="1016189671"/>
                    </a:ext>
                  </a:extLst>
                </a:gridCol>
                <a:gridCol w="2384033">
                  <a:extLst>
                    <a:ext uri="{9D8B030D-6E8A-4147-A177-3AD203B41FA5}">
                      <a16:colId xmlns:a16="http://schemas.microsoft.com/office/drawing/2014/main" val="3296491616"/>
                    </a:ext>
                  </a:extLst>
                </a:gridCol>
                <a:gridCol w="2384033">
                  <a:extLst>
                    <a:ext uri="{9D8B030D-6E8A-4147-A177-3AD203B41FA5}">
                      <a16:colId xmlns:a16="http://schemas.microsoft.com/office/drawing/2014/main" val="138620485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умерших в интервале 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 в интервале 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486575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34391,0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84653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159357,5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342375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188942,0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4410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157367,5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32479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141674,0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51019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147651,0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67847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220416,0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9040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259772,5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81679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239752,5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7800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212969,0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2609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184785,5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7767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171355,0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1037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203579,5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59709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186185,5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3145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147470,5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46427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71339,0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49064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69586,0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552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48397,0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9457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85-89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21533,5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116833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8737,0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98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2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3460"/>
            <a:ext cx="70396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5DA2"/>
                </a:solidFill>
                <a:latin typeface="+mn-lt"/>
              </a:rPr>
              <a:t>Стандарты для расчета стандартизованной смертности населения</a:t>
            </a:r>
            <a:endParaRPr lang="ru-RU" sz="36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11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95206"/>
              </p:ext>
            </p:extLst>
          </p:nvPr>
        </p:nvGraphicFramePr>
        <p:xfrm>
          <a:off x="374992" y="2023129"/>
          <a:ext cx="2248032" cy="3945251"/>
        </p:xfrm>
        <a:graphic>
          <a:graphicData uri="http://schemas.openxmlformats.org/drawingml/2006/table">
            <a:tbl>
              <a:tblPr/>
              <a:tblGrid>
                <a:gridCol w="1388696">
                  <a:extLst>
                    <a:ext uri="{9D8B030D-6E8A-4147-A177-3AD203B41FA5}">
                      <a16:colId xmlns:a16="http://schemas.microsoft.com/office/drawing/2014/main" val="3732821526"/>
                    </a:ext>
                  </a:extLst>
                </a:gridCol>
                <a:gridCol w="859336">
                  <a:extLst>
                    <a:ext uri="{9D8B030D-6E8A-4147-A177-3AD203B41FA5}">
                      <a16:colId xmlns:a16="http://schemas.microsoft.com/office/drawing/2014/main" val="1611037466"/>
                    </a:ext>
                  </a:extLst>
                </a:gridCol>
              </a:tblGrid>
              <a:tr h="3257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Возрастная группа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92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3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597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10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432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21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24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56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999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466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45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41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933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77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618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198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626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210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05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и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1855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031226"/>
            <a:ext cx="27629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5DA2"/>
                </a:solidFill>
                <a:latin typeface="+mn-lt"/>
              </a:rPr>
              <a:t>Европейский стандарт</a:t>
            </a:r>
            <a:endParaRPr lang="ru-RU" sz="2000" b="1" dirty="0">
              <a:solidFill>
                <a:srgbClr val="005DA2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40651"/>
              </p:ext>
            </p:extLst>
          </p:nvPr>
        </p:nvGraphicFramePr>
        <p:xfrm>
          <a:off x="3764800" y="2023129"/>
          <a:ext cx="2187684" cy="3945251"/>
        </p:xfrm>
        <a:graphic>
          <a:graphicData uri="http://schemas.openxmlformats.org/drawingml/2006/table">
            <a:tbl>
              <a:tblPr/>
              <a:tblGrid>
                <a:gridCol w="1311256">
                  <a:extLst>
                    <a:ext uri="{9D8B030D-6E8A-4147-A177-3AD203B41FA5}">
                      <a16:colId xmlns:a16="http://schemas.microsoft.com/office/drawing/2014/main" val="3376863488"/>
                    </a:ext>
                  </a:extLst>
                </a:gridCol>
                <a:gridCol w="876428">
                  <a:extLst>
                    <a:ext uri="{9D8B030D-6E8A-4147-A177-3AD203B41FA5}">
                      <a16:colId xmlns:a16="http://schemas.microsoft.com/office/drawing/2014/main" val="3610979850"/>
                    </a:ext>
                  </a:extLst>
                </a:gridCol>
              </a:tblGrid>
              <a:tr h="3257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Возрастная группа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86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61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030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71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11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371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233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886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75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8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98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505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0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24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77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414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584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99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736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и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646264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457527" y="1027681"/>
            <a:ext cx="27629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5DA2"/>
                </a:solidFill>
                <a:latin typeface="+mn-lt"/>
              </a:rPr>
              <a:t>Мировой стандарт</a:t>
            </a:r>
            <a:endParaRPr lang="ru-RU" sz="2000" b="1" dirty="0">
              <a:solidFill>
                <a:srgbClr val="005DA2"/>
              </a:solidFill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76156"/>
              </p:ext>
            </p:extLst>
          </p:nvPr>
        </p:nvGraphicFramePr>
        <p:xfrm>
          <a:off x="6774833" y="1922950"/>
          <a:ext cx="2061916" cy="4145608"/>
        </p:xfrm>
        <a:graphic>
          <a:graphicData uri="http://schemas.openxmlformats.org/drawingml/2006/table">
            <a:tbl>
              <a:tblPr/>
              <a:tblGrid>
                <a:gridCol w="1181543">
                  <a:extLst>
                    <a:ext uri="{9D8B030D-6E8A-4147-A177-3AD203B41FA5}">
                      <a16:colId xmlns:a16="http://schemas.microsoft.com/office/drawing/2014/main" val="2263168461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3901521735"/>
                    </a:ext>
                  </a:extLst>
                </a:gridCol>
              </a:tblGrid>
              <a:tr h="335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Возрастная группа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041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8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753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84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54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73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421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712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500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419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719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979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406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41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384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83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60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5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90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376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54481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467560" y="1027681"/>
            <a:ext cx="27629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5DA2"/>
                </a:solidFill>
                <a:latin typeface="+mn-lt"/>
              </a:rPr>
              <a:t>Стандарт ВОЗ</a:t>
            </a:r>
            <a:endParaRPr lang="ru-RU" sz="2000" b="1" dirty="0">
              <a:solidFill>
                <a:srgbClr val="005DA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5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6613"/>
            <a:ext cx="7608456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Стандартизованные показатели смертности от злокачественных новообразований (МКБ-10: C00-C97)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12</a:t>
            </a:fld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35554484"/>
              </p:ext>
            </p:extLst>
          </p:nvPr>
        </p:nvGraphicFramePr>
        <p:xfrm>
          <a:off x="323528" y="1628800"/>
          <a:ext cx="86165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3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7"/>
            <a:ext cx="826383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Довольно простой показатель, который сам по себе мало о чем свидетельствует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13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Стандартизованные показатели смертности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356993"/>
            <a:ext cx="8263830" cy="316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Зачастую является не публикуемым показателем</a:t>
            </a:r>
          </a:p>
          <a:p>
            <a:endParaRPr lang="ru-RU" sz="2800" dirty="0" smtClean="0"/>
          </a:p>
          <a:p>
            <a:r>
              <a:rPr lang="ru-RU" sz="2800" dirty="0" smtClean="0"/>
              <a:t>Динамика стандартизованных показателей смертности может иметь самостоятельное значение при выявлении значительных изменений </a:t>
            </a:r>
            <a:r>
              <a:rPr lang="ru-RU" sz="2800" dirty="0"/>
              <a:t>и различий между категориями </a:t>
            </a:r>
            <a:r>
              <a:rPr lang="ru-RU" sz="2800" dirty="0" smtClean="0"/>
              <a:t>населения</a:t>
            </a:r>
          </a:p>
          <a:p>
            <a:endParaRPr lang="ru-RU" sz="2800" dirty="0"/>
          </a:p>
          <a:p>
            <a:r>
              <a:rPr lang="ru-RU" sz="2800" dirty="0" smtClean="0"/>
              <a:t>Данный показатель позволяет сравнивать различные территории, страны и объединения стран по уровню смертности населения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973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642" y="1442194"/>
            <a:ext cx="8227826" cy="5083149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Вклад случаев смерти в ОПЖ (пол, причины смерти, местность проживания)</a:t>
            </a:r>
          </a:p>
          <a:p>
            <a:endParaRPr lang="ru-RU" sz="3600" dirty="0" smtClean="0"/>
          </a:p>
          <a:p>
            <a:r>
              <a:rPr lang="ru-RU" sz="3600" dirty="0" smtClean="0"/>
              <a:t>Компоненты смертности (причины смерти)</a:t>
            </a:r>
          </a:p>
          <a:p>
            <a:endParaRPr lang="ru-RU" sz="3600" dirty="0" smtClean="0"/>
          </a:p>
          <a:p>
            <a:r>
              <a:rPr lang="ru-RU" sz="3600" dirty="0" smtClean="0"/>
              <a:t>Нагрузка смертности на ОПЖ (пол</a:t>
            </a:r>
            <a:r>
              <a:rPr lang="ru-RU" sz="3600" dirty="0"/>
              <a:t>, причины смерти, местность проживания</a:t>
            </a:r>
            <a:r>
              <a:rPr lang="ru-RU" sz="3600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14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16632"/>
            <a:ext cx="7380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Изучение связи смертности и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34" y="2060848"/>
            <a:ext cx="8263830" cy="419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На сколько все или часть случаев смерти от конкретной причины снижают ожидаемую продолжительность жизни населения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На сколько бы увеличилась ожидаемая продолжительность жизни, если были бы исключены все или часть случаев смерти от конкретной причины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15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Вклад смертности в снижение ожидаемой продолжительности жизни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Расчет вклада случаев смерти в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16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67349"/>
              </p:ext>
            </p:extLst>
          </p:nvPr>
        </p:nvGraphicFramePr>
        <p:xfrm>
          <a:off x="179512" y="1232295"/>
          <a:ext cx="8784976" cy="5534025"/>
        </p:xfrm>
        <a:graphic>
          <a:graphicData uri="http://schemas.openxmlformats.org/drawingml/2006/table">
            <a:tbl>
              <a:tblPr/>
              <a:tblGrid>
                <a:gridCol w="742678">
                  <a:extLst>
                    <a:ext uri="{9D8B030D-6E8A-4147-A177-3AD203B41FA5}">
                      <a16:colId xmlns:a16="http://schemas.microsoft.com/office/drawing/2014/main" val="2814503263"/>
                    </a:ext>
                  </a:extLst>
                </a:gridCol>
                <a:gridCol w="1048322">
                  <a:extLst>
                    <a:ext uri="{9D8B030D-6E8A-4147-A177-3AD203B41FA5}">
                      <a16:colId xmlns:a16="http://schemas.microsoft.com/office/drawing/2014/main" val="1016189671"/>
                    </a:ext>
                  </a:extLst>
                </a:gridCol>
                <a:gridCol w="1191063">
                  <a:extLst>
                    <a:ext uri="{9D8B030D-6E8A-4147-A177-3AD203B41FA5}">
                      <a16:colId xmlns:a16="http://schemas.microsoft.com/office/drawing/2014/main" val="3296491616"/>
                    </a:ext>
                  </a:extLst>
                </a:gridCol>
                <a:gridCol w="805961">
                  <a:extLst>
                    <a:ext uri="{9D8B030D-6E8A-4147-A177-3AD203B41FA5}">
                      <a16:colId xmlns:a16="http://schemas.microsoft.com/office/drawing/2014/main" val="3595005230"/>
                    </a:ext>
                  </a:extLst>
                </a:gridCol>
                <a:gridCol w="886556">
                  <a:extLst>
                    <a:ext uri="{9D8B030D-6E8A-4147-A177-3AD203B41FA5}">
                      <a16:colId xmlns:a16="http://schemas.microsoft.com/office/drawing/2014/main" val="117187167"/>
                    </a:ext>
                  </a:extLst>
                </a:gridCol>
                <a:gridCol w="886556">
                  <a:extLst>
                    <a:ext uri="{9D8B030D-6E8A-4147-A177-3AD203B41FA5}">
                      <a16:colId xmlns:a16="http://schemas.microsoft.com/office/drawing/2014/main" val="693421176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54898435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799427387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275626882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297730190"/>
                    </a:ext>
                  </a:extLst>
                </a:gridCol>
                <a:gridCol w="644768">
                  <a:extLst>
                    <a:ext uri="{9D8B030D-6E8A-4147-A177-3AD203B41FA5}">
                      <a16:colId xmlns:a16="http://schemas.microsoft.com/office/drawing/2014/main" val="339379964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Возраст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умерших в интервале 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Численность населения в интервале x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d(x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L(x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T(x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ОПЖ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e(x)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Вклад одного случая смерти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v(x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Вклад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всех случаев смерти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Вклад всех случаев смерти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Вклад одного случая смерти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w(x)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486575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34391,0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99729,2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7074359,7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84653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159357,5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397529,0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6974630,5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342375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188942,0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496235,4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6577101,5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4410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157367,5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122,8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495632,8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6080866,2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32479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141674,0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494549,1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5585233,3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51019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147651,0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492031,2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5090684,3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67847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220416,0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487822,3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4598653,1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9040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259772,5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1648,7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481232,8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4110830,8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81679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239752,5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470909,1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3629598,0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37800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212969,0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2910,4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457431,4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3158688,9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2609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184785,5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3508,9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441383,2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2701257,5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77671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171355,0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4368,1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421690,7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2259874,3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1037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203579,5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5868,2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396099,9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1838183,6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597092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186185,5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7340,2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363079,2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1442083,7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3145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147470,5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9220,4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321677,9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1079004,5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464270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71339,0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10569,3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272203,7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757326,7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490644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69586,0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12758,8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213883,5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485123,0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552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4391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48397,0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13458,7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148339,9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271239,5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94577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85-89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21533,5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12874,2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82507,7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122899,6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116833"/>
                  </a:ext>
                </a:extLst>
              </a:tr>
              <a:tr h="17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2177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8737,0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10064,5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40391,9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40391,9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760" marR="6760" marT="6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98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4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512" y="89895"/>
            <a:ext cx="7896488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Динамика вклада смертности от болезней органов пищеварения в снижение ОПЖ населения Красноярского края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17</a:t>
            </a:fld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3215783"/>
              </p:ext>
            </p:extLst>
          </p:nvPr>
        </p:nvGraphicFramePr>
        <p:xfrm>
          <a:off x="440590" y="1772816"/>
          <a:ext cx="8064896" cy="431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7"/>
            <a:ext cx="8263830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Сам по себе показатель включает одновременно вклад одного случая смерти и число таких случаев, что затрудняет его интерпретацию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18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Вклад случаев смерти в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356993"/>
            <a:ext cx="8263830" cy="316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 принципе является не публикуемым показателем</a:t>
            </a:r>
          </a:p>
          <a:p>
            <a:endParaRPr lang="ru-RU" sz="2800" dirty="0" smtClean="0"/>
          </a:p>
          <a:p>
            <a:r>
              <a:rPr lang="ru-RU" sz="2800" dirty="0" smtClean="0"/>
              <a:t>Динамика вклада случаев смерти в ОПЖ может иметь самостоятельное значение при выявлении значительных изменений </a:t>
            </a:r>
            <a:r>
              <a:rPr lang="ru-RU" sz="2800" dirty="0"/>
              <a:t>и различий между категориями </a:t>
            </a:r>
            <a:r>
              <a:rPr lang="ru-RU" sz="2800" dirty="0" smtClean="0"/>
              <a:t>населения</a:t>
            </a:r>
          </a:p>
          <a:p>
            <a:endParaRPr lang="ru-RU" sz="2800" dirty="0"/>
          </a:p>
          <a:p>
            <a:r>
              <a:rPr lang="ru-RU" sz="2800" dirty="0" smtClean="0"/>
              <a:t>Связь вклада случаев смерти в ОПЖ, как производного показателя смертности населения, с показателями, характеризующими социально-экономическое положение, также </a:t>
            </a:r>
            <a:r>
              <a:rPr lang="ru-RU" sz="2800" dirty="0"/>
              <a:t>может иметь самостоятельное значение при выявлении </a:t>
            </a:r>
            <a:r>
              <a:rPr lang="ru-RU" sz="2800" dirty="0" smtClean="0"/>
              <a:t>интересных связей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18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7"/>
            <a:ext cx="7272808" cy="8316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Динамика ожидаемой продолжительности жизни (ОПЖ) населения Красноярского края</a:t>
            </a:r>
            <a:endParaRPr lang="ru-RU" sz="28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19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775038"/>
              </p:ext>
            </p:extLst>
          </p:nvPr>
        </p:nvGraphicFramePr>
        <p:xfrm>
          <a:off x="107504" y="1385267"/>
          <a:ext cx="8784976" cy="51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2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Ожидаемая продолжительность жизни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02905"/>
            <a:ext cx="8227826" cy="531857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Важнейший </a:t>
            </a:r>
            <a:r>
              <a:rPr lang="ru-RU" sz="2800" dirty="0"/>
              <a:t>интегральный демографический показатель, характеризующий уровень смертности </a:t>
            </a:r>
            <a:r>
              <a:rPr lang="ru-RU" sz="2800" dirty="0" smtClean="0"/>
              <a:t>населения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Он </a:t>
            </a:r>
            <a:r>
              <a:rPr lang="ru-RU" sz="2800" dirty="0"/>
              <a:t>обозначает среднее количество лет предстоящей жизни человека, достигшего </a:t>
            </a:r>
            <a:r>
              <a:rPr lang="ru-RU" sz="2800" dirty="0" smtClean="0"/>
              <a:t>определенного возраста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Является </a:t>
            </a:r>
            <a:r>
              <a:rPr lang="ru-RU" sz="2800" dirty="0"/>
              <a:t>итоговым показателем таблицы </a:t>
            </a:r>
            <a:r>
              <a:rPr lang="ru-RU" sz="2800" dirty="0" smtClean="0"/>
              <a:t>смертности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Как </a:t>
            </a:r>
            <a:r>
              <a:rPr lang="ru-RU" sz="2800" dirty="0"/>
              <a:t>правило, под «ожидаемой продолжительностью жизни» понимают ожидаемую продолжительность жизни при рождении, то есть в возрасте 0 </a:t>
            </a:r>
            <a:r>
              <a:rPr lang="ru-RU" sz="2800" dirty="0" smtClean="0"/>
              <a:t>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Методики расчета компонентов смертности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20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56642" y="1700808"/>
            <a:ext cx="8263830" cy="4608512"/>
          </a:xfrm>
        </p:spPr>
        <p:txBody>
          <a:bodyPr>
            <a:normAutofit/>
          </a:bodyPr>
          <a:lstStyle/>
          <a:p>
            <a:r>
              <a:rPr lang="ru-RU" sz="3600" dirty="0"/>
              <a:t>Е. М. </a:t>
            </a:r>
            <a:r>
              <a:rPr lang="ru-RU" sz="3600" dirty="0" smtClean="0"/>
              <a:t>Андреев</a:t>
            </a:r>
          </a:p>
          <a:p>
            <a:r>
              <a:rPr lang="ru-RU" sz="3600" dirty="0" smtClean="0"/>
              <a:t>Ю</a:t>
            </a:r>
            <a:r>
              <a:rPr lang="ru-RU" sz="3600" dirty="0"/>
              <a:t>. А. </a:t>
            </a:r>
            <a:r>
              <a:rPr lang="ru-RU" sz="3600" dirty="0" smtClean="0"/>
              <a:t>Корчак-</a:t>
            </a:r>
            <a:r>
              <a:rPr lang="ru-RU" sz="3600" dirty="0" err="1" smtClean="0"/>
              <a:t>Чепурковский</a:t>
            </a:r>
            <a:endParaRPr lang="ru-RU" sz="3600" dirty="0" smtClean="0"/>
          </a:p>
          <a:p>
            <a:r>
              <a:rPr lang="ru-RU" sz="3600" dirty="0" smtClean="0"/>
              <a:t>E</a:t>
            </a:r>
            <a:r>
              <a:rPr lang="ru-RU" sz="3600" dirty="0"/>
              <a:t>. E. </a:t>
            </a:r>
            <a:r>
              <a:rPr lang="ru-RU" sz="3600" dirty="0" err="1" smtClean="0"/>
              <a:t>Arriaga</a:t>
            </a:r>
            <a:endParaRPr lang="ru-RU" sz="3600" dirty="0" smtClean="0"/>
          </a:p>
          <a:p>
            <a:r>
              <a:rPr lang="ru-RU" sz="3600" dirty="0" smtClean="0"/>
              <a:t>J</a:t>
            </a:r>
            <a:r>
              <a:rPr lang="ru-RU" sz="3600" dirty="0"/>
              <a:t>. H. </a:t>
            </a:r>
            <a:r>
              <a:rPr lang="ru-RU" sz="3600" dirty="0" err="1"/>
              <a:t>Pollard</a:t>
            </a:r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Д</a:t>
            </a:r>
            <a:r>
              <a:rPr lang="ru-RU" sz="3600" dirty="0"/>
              <a:t>. </a:t>
            </a:r>
            <a:r>
              <a:rPr lang="ru-RU" sz="3600" dirty="0" err="1" smtClean="0"/>
              <a:t>Вопел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В</a:t>
            </a:r>
            <a:r>
              <a:rPr lang="ru-RU" sz="3600" dirty="0"/>
              <a:t>. </a:t>
            </a:r>
            <a:r>
              <a:rPr lang="ru-RU" sz="3600" dirty="0" err="1" smtClean="0"/>
              <a:t>Канудас</a:t>
            </a:r>
            <a:r>
              <a:rPr lang="ru-RU" sz="3600" dirty="0" smtClean="0"/>
              <a:t> </a:t>
            </a:r>
            <a:r>
              <a:rPr lang="ru-RU" sz="3600" dirty="0" err="1"/>
              <a:t>Ромо</a:t>
            </a:r>
            <a:endParaRPr lang="ru-RU" sz="3600" dirty="0"/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4333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Проведение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компонентного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анализа смертности населения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с 1999-2017 год по методике Е. М. Андреева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21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658698"/>
                  </p:ext>
                </p:extLst>
              </p:nvPr>
            </p:nvGraphicFramePr>
            <p:xfrm>
              <a:off x="251520" y="1556792"/>
              <a:ext cx="8640962" cy="51418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1440">
                      <a:extLst>
                        <a:ext uri="{9D8B030D-6E8A-4147-A177-3AD203B41FA5}">
                          <a16:colId xmlns:a16="http://schemas.microsoft.com/office/drawing/2014/main" val="2179037300"/>
                        </a:ext>
                      </a:extLst>
                    </a:gridCol>
                    <a:gridCol w="720852">
                      <a:extLst>
                        <a:ext uri="{9D8B030D-6E8A-4147-A177-3AD203B41FA5}">
                          <a16:colId xmlns:a16="http://schemas.microsoft.com/office/drawing/2014/main" val="1237908253"/>
                        </a:ext>
                      </a:extLst>
                    </a:gridCol>
                    <a:gridCol w="713434">
                      <a:extLst>
                        <a:ext uri="{9D8B030D-6E8A-4147-A177-3AD203B41FA5}">
                          <a16:colId xmlns:a16="http://schemas.microsoft.com/office/drawing/2014/main" val="2587008157"/>
                        </a:ext>
                      </a:extLst>
                    </a:gridCol>
                    <a:gridCol w="803078">
                      <a:extLst>
                        <a:ext uri="{9D8B030D-6E8A-4147-A177-3AD203B41FA5}">
                          <a16:colId xmlns:a16="http://schemas.microsoft.com/office/drawing/2014/main" val="1314808415"/>
                        </a:ext>
                      </a:extLst>
                    </a:gridCol>
                    <a:gridCol w="892101">
                      <a:extLst>
                        <a:ext uri="{9D8B030D-6E8A-4147-A177-3AD203B41FA5}">
                          <a16:colId xmlns:a16="http://schemas.microsoft.com/office/drawing/2014/main" val="4064405198"/>
                        </a:ext>
                      </a:extLst>
                    </a:gridCol>
                    <a:gridCol w="1070152">
                      <a:extLst>
                        <a:ext uri="{9D8B030D-6E8A-4147-A177-3AD203B41FA5}">
                          <a16:colId xmlns:a16="http://schemas.microsoft.com/office/drawing/2014/main" val="4125157680"/>
                        </a:ext>
                      </a:extLst>
                    </a:gridCol>
                    <a:gridCol w="1427487">
                      <a:extLst>
                        <a:ext uri="{9D8B030D-6E8A-4147-A177-3AD203B41FA5}">
                          <a16:colId xmlns:a16="http://schemas.microsoft.com/office/drawing/2014/main" val="2791085158"/>
                        </a:ext>
                      </a:extLst>
                    </a:gridCol>
                    <a:gridCol w="1429959">
                      <a:extLst>
                        <a:ext uri="{9D8B030D-6E8A-4147-A177-3AD203B41FA5}">
                          <a16:colId xmlns:a16="http://schemas.microsoft.com/office/drawing/2014/main" val="660584059"/>
                        </a:ext>
                      </a:extLst>
                    </a:gridCol>
                    <a:gridCol w="802459">
                      <a:extLst>
                        <a:ext uri="{9D8B030D-6E8A-4147-A177-3AD203B41FA5}">
                          <a16:colId xmlns:a16="http://schemas.microsoft.com/office/drawing/2014/main" val="851064058"/>
                        </a:ext>
                      </a:extLst>
                    </a:gridCol>
                  </a:tblGrid>
                  <a:tr h="5762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-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-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l(x) -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l(x) -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конец - e(x)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Разность e(x) * l(x)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Разность e(x) * l(x)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pc="-20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𝑒𝑓</m:t>
                                </m:r>
                                <m:sSub>
                                  <m:sSubPr>
                                    <m:ctrlPr>
                                      <a:rPr lang="ru-RU" sz="1400" i="1" spc="-20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spc="-20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i="1" spc="-20">
                                        <a:effectLst/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115041"/>
                      </a:ext>
                    </a:extLst>
                  </a:tr>
                  <a:tr h="192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70,6692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63,1892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1,2721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2018158"/>
                      </a:ext>
                    </a:extLst>
                  </a:tr>
                  <a:tr h="192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70,0963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63,7353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6,3610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6,3225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6,2079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0,3341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4899869"/>
                      </a:ext>
                    </a:extLst>
                  </a:tr>
                  <a:tr h="192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66,1986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60,0329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6,1657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6,1192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5,9884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0,2281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3157272"/>
                      </a:ext>
                    </a:extLst>
                  </a:tr>
                  <a:tr h="192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10-14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61,2842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55,2010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6,0832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6,0292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5,8911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0,1580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221483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15-19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56,3916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50,3157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6,0759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6,0110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5,8712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0,3457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5519311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20-24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51,6255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45,7139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5,9115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5,8231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5,6652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0,5713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5521443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25-29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46,9843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41,4152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5,5691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5,4461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5,2519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0,5557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5595923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30-34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42,4491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37,1636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5,2855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5,1153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4,8904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0,5133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047402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35-39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38,1477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33,0472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0,902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5,1006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4,8514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4,6019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0,4845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4589292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40-44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34,1220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29,1130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5,0090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4,6376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4,3669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0,6700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4174775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45-49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30,1412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25,3746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0,897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4,7666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4,2754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3,9676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0,9319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5028381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50-54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26,1734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21,8904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0,781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4,2830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3,7033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3,3435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1,0504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0667114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55-59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22,3739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18,6645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0,823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0,715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3,7094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3,0526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2,6530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0,9987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1247912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60-64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18,8731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15,6489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0,637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3,2242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2,4672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2,0538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0,9661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5327833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65-69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15,6814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12,9183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2,7631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1,9041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0,8871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3104141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70-74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12,7306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10,4108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0,596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0,438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2,3198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1,3835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1,0169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0,8121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466997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75-79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9,8380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8,0926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0,495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1,7455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0,5574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5949276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80-84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7,3675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5,9553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1,4122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0,5193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0,3058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0,4054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8644171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85-89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5,3391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4,3033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1,0359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0,1928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2975618"/>
                      </a:ext>
                    </a:extLst>
                  </a:tr>
                  <a:tr h="1981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90+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4,1516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2,9504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1,2012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0,0437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0,1171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062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658698"/>
                  </p:ext>
                </p:extLst>
              </p:nvPr>
            </p:nvGraphicFramePr>
            <p:xfrm>
              <a:off x="251520" y="1556792"/>
              <a:ext cx="8640962" cy="49170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1440">
                      <a:extLst>
                        <a:ext uri="{9D8B030D-6E8A-4147-A177-3AD203B41FA5}">
                          <a16:colId xmlns:a16="http://schemas.microsoft.com/office/drawing/2014/main" val="2179037300"/>
                        </a:ext>
                      </a:extLst>
                    </a:gridCol>
                    <a:gridCol w="720852">
                      <a:extLst>
                        <a:ext uri="{9D8B030D-6E8A-4147-A177-3AD203B41FA5}">
                          <a16:colId xmlns:a16="http://schemas.microsoft.com/office/drawing/2014/main" val="1237908253"/>
                        </a:ext>
                      </a:extLst>
                    </a:gridCol>
                    <a:gridCol w="713434">
                      <a:extLst>
                        <a:ext uri="{9D8B030D-6E8A-4147-A177-3AD203B41FA5}">
                          <a16:colId xmlns:a16="http://schemas.microsoft.com/office/drawing/2014/main" val="2587008157"/>
                        </a:ext>
                      </a:extLst>
                    </a:gridCol>
                    <a:gridCol w="803078">
                      <a:extLst>
                        <a:ext uri="{9D8B030D-6E8A-4147-A177-3AD203B41FA5}">
                          <a16:colId xmlns:a16="http://schemas.microsoft.com/office/drawing/2014/main" val="1314808415"/>
                        </a:ext>
                      </a:extLst>
                    </a:gridCol>
                    <a:gridCol w="892101">
                      <a:extLst>
                        <a:ext uri="{9D8B030D-6E8A-4147-A177-3AD203B41FA5}">
                          <a16:colId xmlns:a16="http://schemas.microsoft.com/office/drawing/2014/main" val="4064405198"/>
                        </a:ext>
                      </a:extLst>
                    </a:gridCol>
                    <a:gridCol w="1070152">
                      <a:extLst>
                        <a:ext uri="{9D8B030D-6E8A-4147-A177-3AD203B41FA5}">
                          <a16:colId xmlns:a16="http://schemas.microsoft.com/office/drawing/2014/main" val="4125157680"/>
                        </a:ext>
                      </a:extLst>
                    </a:gridCol>
                    <a:gridCol w="1427487">
                      <a:extLst>
                        <a:ext uri="{9D8B030D-6E8A-4147-A177-3AD203B41FA5}">
                          <a16:colId xmlns:a16="http://schemas.microsoft.com/office/drawing/2014/main" val="2791085158"/>
                        </a:ext>
                      </a:extLst>
                    </a:gridCol>
                    <a:gridCol w="1429959">
                      <a:extLst>
                        <a:ext uri="{9D8B030D-6E8A-4147-A177-3AD203B41FA5}">
                          <a16:colId xmlns:a16="http://schemas.microsoft.com/office/drawing/2014/main" val="660584059"/>
                        </a:ext>
                      </a:extLst>
                    </a:gridCol>
                    <a:gridCol w="802459">
                      <a:extLst>
                        <a:ext uri="{9D8B030D-6E8A-4147-A177-3AD203B41FA5}">
                          <a16:colId xmlns:a16="http://schemas.microsoft.com/office/drawing/2014/main" val="851064058"/>
                        </a:ext>
                      </a:extLst>
                    </a:gridCol>
                  </a:tblGrid>
                  <a:tr h="5762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-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-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l(x) -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l(x) -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e(x) конец - e(x)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Разность e(x) * l(x) конец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Разность e(x) * l(x) начало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7314" marR="5731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5000" t="-1053" r="-2273" b="-76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115041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70,6692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63,1892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7,4800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1,2721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32018158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70,0963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63,7353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6,3610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6,3225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6,2079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0,3341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4899869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66,1986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60,0329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6,1657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6,1192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5,9884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0,2281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315727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10-14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61,2842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55,2010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6,0832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6,0292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5,8911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0,1580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221483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15-19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56,3916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50,3157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6,0759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6,0110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5,8712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0,3457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5519311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20-24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51,6255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45,7139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5,9115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5,8231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5,6652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0,5713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5521443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25-29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46,9843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41,4152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0,978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5,5691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5,4461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5,2519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0,5557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5595923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30-34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42,4491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37,1636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5,2855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5,1153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4,8904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0,5133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404740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35-39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38,1477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33,0472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0,951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0,902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5,1006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4,8514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4,6019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0,4845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458929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40-44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34,1220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29,1130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5,0090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4,6376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4,3669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0,6700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4174775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45-49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30,1412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25,3746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0,897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4,7666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4,2754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3,9676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0,9319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95028381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50-54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26,1734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21,8904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0,781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4,2830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3,7033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3,3435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1,0504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0667114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55-59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22,3739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18,6645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0,823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0,715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3,7094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3,0526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2,6530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0,9987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1247912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60-64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18,8731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15,6489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0,637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3,2242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2,4672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2,0538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0,9661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5327833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65-69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15,6814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12,9183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0,543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2,7631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1,9041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1,5010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0,8871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13104141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70-74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12,7306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10,4108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0,596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0,438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2,3198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1,3835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1,0169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0,8121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466997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75-79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9,8380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8,0926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0,495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1,7455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0,8632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0,5714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0,5574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5949276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80-84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7,3675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5,9553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1,4122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0,5193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0,3058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0,4054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48644171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85-89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5,3391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4,3033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0,110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1,0359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0,2365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0,1139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0,1928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2975618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90+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4,1516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2,9504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0,036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1,2012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0,1171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0,0437</a:t>
                          </a:r>
                          <a:endParaRPr lang="ru-RU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0,1171</a:t>
                          </a:r>
                          <a:endParaRPr lang="ru-RU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7314" marR="57314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80625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09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Результат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компонентного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анализа смертности населения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с 1999-2017 год по методике Е. М. Андреева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22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96456"/>
              </p:ext>
            </p:extLst>
          </p:nvPr>
        </p:nvGraphicFramePr>
        <p:xfrm>
          <a:off x="251520" y="1415461"/>
          <a:ext cx="8712968" cy="5253899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35881328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98826214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40310227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487465346"/>
                    </a:ext>
                  </a:extLst>
                </a:gridCol>
              </a:tblGrid>
              <a:tr h="7100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МКБ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роста смертности населения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(1999-2005)</a:t>
                      </a: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резкого снижения смертности населения </a:t>
                      </a:r>
                      <a:b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(2005-2007)</a:t>
                      </a: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медленного снижения смертности населения </a:t>
                      </a:r>
                      <a:b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(2007-2017)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61366"/>
                  </a:ext>
                </a:extLst>
              </a:tr>
              <a:tr h="3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284476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30402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32240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162386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-0,0416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26287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940464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-0,3706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01859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083969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81803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59137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-0,3625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69535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445265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83428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364109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254872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820132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73760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474201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-0,5703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52455"/>
                  </a:ext>
                </a:extLst>
              </a:tr>
              <a:tr h="255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компонент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-0,1717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3,4768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2" marR="4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0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7"/>
            <a:ext cx="8263830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Производит анализ динамики слишком ретроспективно, что снижает его практическую ценность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23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Компоненты смертности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356993"/>
            <a:ext cx="8263830" cy="316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 принципе является не публикуемым показателем</a:t>
            </a:r>
          </a:p>
          <a:p>
            <a:endParaRPr lang="ru-RU" sz="2800" dirty="0" smtClean="0"/>
          </a:p>
          <a:p>
            <a:r>
              <a:rPr lang="ru-RU" sz="2800" dirty="0" smtClean="0"/>
              <a:t>Компоненты смертности за различные периоды могут иметь самостоятельное значение при выявлении значительных изменений </a:t>
            </a:r>
            <a:r>
              <a:rPr lang="ru-RU" sz="2800" dirty="0"/>
              <a:t>и различий между категориями </a:t>
            </a:r>
            <a:r>
              <a:rPr lang="ru-RU" sz="2800" dirty="0" smtClean="0"/>
              <a:t>населения</a:t>
            </a:r>
          </a:p>
          <a:p>
            <a:endParaRPr lang="ru-RU" sz="2800" dirty="0"/>
          </a:p>
          <a:p>
            <a:r>
              <a:rPr lang="ru-RU" sz="2800" dirty="0" smtClean="0"/>
              <a:t>Практически нет публикаций с применением такого вида анализа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98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Методика расчета нагрузки смертности на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24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4205720"/>
              </p:ext>
            </p:extLst>
          </p:nvPr>
        </p:nvGraphicFramePr>
        <p:xfrm>
          <a:off x="251520" y="148478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Методика расчета нагрузки смертности на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25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7218"/>
              </p:ext>
            </p:extLst>
          </p:nvPr>
        </p:nvGraphicFramePr>
        <p:xfrm>
          <a:off x="249538" y="1415458"/>
          <a:ext cx="8570934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800244">
                  <a:extLst>
                    <a:ext uri="{9D8B030D-6E8A-4147-A177-3AD203B41FA5}">
                      <a16:colId xmlns:a16="http://schemas.microsoft.com/office/drawing/2014/main" val="985387532"/>
                    </a:ext>
                  </a:extLst>
                </a:gridCol>
                <a:gridCol w="804027">
                  <a:extLst>
                    <a:ext uri="{9D8B030D-6E8A-4147-A177-3AD203B41FA5}">
                      <a16:colId xmlns:a16="http://schemas.microsoft.com/office/drawing/2014/main" val="1807899498"/>
                    </a:ext>
                  </a:extLst>
                </a:gridCol>
                <a:gridCol w="938347">
                  <a:extLst>
                    <a:ext uri="{9D8B030D-6E8A-4147-A177-3AD203B41FA5}">
                      <a16:colId xmlns:a16="http://schemas.microsoft.com/office/drawing/2014/main" val="2464565816"/>
                    </a:ext>
                  </a:extLst>
                </a:gridCol>
                <a:gridCol w="1206988">
                  <a:extLst>
                    <a:ext uri="{9D8B030D-6E8A-4147-A177-3AD203B41FA5}">
                      <a16:colId xmlns:a16="http://schemas.microsoft.com/office/drawing/2014/main" val="3343003978"/>
                    </a:ext>
                  </a:extLst>
                </a:gridCol>
                <a:gridCol w="938347">
                  <a:extLst>
                    <a:ext uri="{9D8B030D-6E8A-4147-A177-3AD203B41FA5}">
                      <a16:colId xmlns:a16="http://schemas.microsoft.com/office/drawing/2014/main" val="156957376"/>
                    </a:ext>
                  </a:extLst>
                </a:gridCol>
                <a:gridCol w="1603326">
                  <a:extLst>
                    <a:ext uri="{9D8B030D-6E8A-4147-A177-3AD203B41FA5}">
                      <a16:colId xmlns:a16="http://schemas.microsoft.com/office/drawing/2014/main" val="3584414138"/>
                    </a:ext>
                  </a:extLst>
                </a:gridCol>
                <a:gridCol w="1474682">
                  <a:extLst>
                    <a:ext uri="{9D8B030D-6E8A-4147-A177-3AD203B41FA5}">
                      <a16:colId xmlns:a16="http://schemas.microsoft.com/office/drawing/2014/main" val="2832751822"/>
                    </a:ext>
                  </a:extLst>
                </a:gridCol>
                <a:gridCol w="804973">
                  <a:extLst>
                    <a:ext uri="{9D8B030D-6E8A-4147-A177-3AD203B41FA5}">
                      <a16:colId xmlns:a16="http://schemas.microsoft.com/office/drawing/2014/main" val="2860534837"/>
                    </a:ext>
                  </a:extLst>
                </a:gridCol>
              </a:tblGrid>
              <a:tr h="686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причин смерти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число случаев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Нагрузка на ОПЖ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Нормированная нагрузка на ОПЖ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Относительная нагрузка на ОПЖ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383682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1585,89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565,89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2406,90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595009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2,5486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7004,42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1928,43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239492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0,0177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-242,63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-276,63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1564,38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854161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-274,09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1566,92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592084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-292,40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-293,40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1547,61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418803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393,09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-32,91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1808,1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95214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-287,71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-291,71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1549,3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267442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5,2256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14669,99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-1841,01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254585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1576,24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-229,76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1611,25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79673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0,9793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2510,87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176,87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2017,88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733822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-182,29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-270,29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1570,72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22495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-219,41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-271,41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793196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169,79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-337,21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1503,8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01604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-284,91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-287,91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992010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0,2108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197,29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2038,3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0125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-26,10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-92,10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1748,91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616367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1131,38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1908,39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84175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2,6628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7331,58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3403,58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5244,59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31270"/>
                  </a:ext>
                </a:extLst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14,163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33138,18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97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3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9895"/>
            <a:ext cx="723862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Результаты применения методики расчета нагрузки смертности на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26</a:t>
            </a:fld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251520" y="89895"/>
            <a:ext cx="1152128" cy="115212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65995863"/>
              </p:ext>
            </p:extLst>
          </p:nvPr>
        </p:nvGraphicFramePr>
        <p:xfrm>
          <a:off x="229812" y="1415458"/>
          <a:ext cx="8662668" cy="518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7"/>
            <a:ext cx="8100900" cy="72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?????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27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Нагрузка смертности на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692056"/>
            <a:ext cx="8263830" cy="2664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Собственная разработка, которая может иметь достаточно широкие перспективы в плане оценки самого показателя и в качестве оценки его связи с различными показателями, характеризующими социально-экономическое положение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19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642" y="1442195"/>
            <a:ext cx="8227826" cy="48007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Карты вкладов в ОПЖ (пол, причины смерти, местность проживания)</a:t>
            </a:r>
          </a:p>
          <a:p>
            <a:endParaRPr lang="ru-RU" sz="3600" dirty="0" smtClean="0"/>
          </a:p>
          <a:p>
            <a:r>
              <a:rPr lang="ru-RU" sz="3600" dirty="0" smtClean="0"/>
              <a:t>Карты динамики вкладов в ОПЖ (пол</a:t>
            </a:r>
            <a:r>
              <a:rPr lang="ru-RU" sz="3600" dirty="0"/>
              <a:t>, причины смерти, местность проживания</a:t>
            </a:r>
            <a:r>
              <a:rPr lang="ru-RU" sz="3600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28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16632"/>
            <a:ext cx="7380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Визуализация ОПЖ и показателей смертности 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7572"/>
            <a:ext cx="754375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Карта вкладов смертности от различных причин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ОПЖ населения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Красноярского края в 1999 году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29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60913"/>
            <a:ext cx="1152128" cy="115212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59376"/>
              </p:ext>
            </p:extLst>
          </p:nvPr>
        </p:nvGraphicFramePr>
        <p:xfrm>
          <a:off x="179512" y="1304056"/>
          <a:ext cx="8784967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765247">
                  <a:extLst>
                    <a:ext uri="{9D8B030D-6E8A-4147-A177-3AD203B41FA5}">
                      <a16:colId xmlns:a16="http://schemas.microsoft.com/office/drawing/2014/main" val="1310175511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3428037334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085304331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3658542529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579329178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4124372983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68287016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397199162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432645244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193047407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669278879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284893218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2397257557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023562264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3317592082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244273194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800075126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527972865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4138767695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2937765034"/>
                    </a:ext>
                  </a:extLst>
                </a:gridCol>
                <a:gridCol w="400986">
                  <a:extLst>
                    <a:ext uri="{9D8B030D-6E8A-4147-A177-3AD203B41FA5}">
                      <a16:colId xmlns:a16="http://schemas.microsoft.com/office/drawing/2014/main" val="121226547"/>
                    </a:ext>
                  </a:extLst>
                </a:gridCol>
              </a:tblGrid>
              <a:tr h="1388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причин смерти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266582"/>
                  </a:ext>
                </a:extLst>
              </a:tr>
              <a:tr h="277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223162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87549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7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EA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F9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7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4A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33047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74820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24286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30730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42843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85722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41335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9C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A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1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4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131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0,683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060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2E2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A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23122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831302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F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67585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02881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36869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42070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40635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11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0548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63567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0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A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5985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91351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59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4F4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B5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9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A5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96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7B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59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5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1101"/>
                  </a:ext>
                </a:extLst>
              </a:tr>
              <a:tr h="1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6" marR="5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655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6053662"/>
            <a:ext cx="5166620" cy="8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34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5DA2"/>
                </a:solidFill>
                <a:latin typeface="+mn-lt"/>
              </a:rPr>
              <a:t>Основная цель</a:t>
            </a:r>
            <a:endParaRPr lang="ru-RU" sz="36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3319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Увеличение ожидаемой продолжительности жизни населения </a:t>
            </a:r>
            <a:r>
              <a:rPr lang="ru-RU" sz="3200" smtClean="0"/>
              <a:t>Красноярского </a:t>
            </a:r>
            <a:r>
              <a:rPr lang="ru-RU" sz="3200" smtClean="0"/>
              <a:t>края и </a:t>
            </a:r>
            <a:r>
              <a:rPr lang="ru-RU" sz="3200" smtClean="0"/>
              <a:t>Российской </a:t>
            </a:r>
            <a:r>
              <a:rPr lang="ru-RU" sz="3200" smtClean="0"/>
              <a:t>Федерации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5127"/>
            <a:ext cx="754375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Карта вкладов смертности от различных причин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ОПЖ населения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Красноярского края в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30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33482"/>
              </p:ext>
            </p:extLst>
          </p:nvPr>
        </p:nvGraphicFramePr>
        <p:xfrm>
          <a:off x="107504" y="1392064"/>
          <a:ext cx="8856979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771519">
                  <a:extLst>
                    <a:ext uri="{9D8B030D-6E8A-4147-A177-3AD203B41FA5}">
                      <a16:colId xmlns:a16="http://schemas.microsoft.com/office/drawing/2014/main" val="546573142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798908464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825514036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3480234956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4031761861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318973603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3050924329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977313954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512561339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795383930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3089951501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3427624818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971343647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974461513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598915711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4019616199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3399699987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50709667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831122497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1180327037"/>
                    </a:ext>
                  </a:extLst>
                </a:gridCol>
                <a:gridCol w="404273">
                  <a:extLst>
                    <a:ext uri="{9D8B030D-6E8A-4147-A177-3AD203B41FA5}">
                      <a16:colId xmlns:a16="http://schemas.microsoft.com/office/drawing/2014/main" val="2389220051"/>
                    </a:ext>
                  </a:extLst>
                </a:gridCol>
              </a:tblGrid>
              <a:tr h="1621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причин смерти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43056"/>
                  </a:ext>
                </a:extLst>
              </a:tr>
              <a:tr h="277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675167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1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B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941812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8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757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A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3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A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04880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97013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15552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1262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12491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02933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2347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8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B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B3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3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F0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090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272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C5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72603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83571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E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D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85842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58267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58886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37445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794710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EA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520385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45531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79163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027503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3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C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B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6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C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4A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7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4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2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63665"/>
                  </a:ext>
                </a:extLst>
              </a:tr>
              <a:tr h="162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675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13" y="6152355"/>
            <a:ext cx="516376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5127"/>
            <a:ext cx="7560840" cy="61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Карта разности вкладов смертности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снижение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ОПЖ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населения Красноярского края между </a:t>
            </a:r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1999 </a:t>
            </a:r>
            <a:r>
              <a:rPr lang="ru-RU" sz="3200" b="1" dirty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 2018 годами</a:t>
            </a:r>
            <a:endParaRPr lang="ru-RU" sz="28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31</a:t>
            </a:fld>
            <a:endParaRPr lang="ru-RU" sz="16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44612"/>
              </p:ext>
            </p:extLst>
          </p:nvPr>
        </p:nvGraphicFramePr>
        <p:xfrm>
          <a:off x="107504" y="1329967"/>
          <a:ext cx="8784968" cy="4772855"/>
        </p:xfrm>
        <a:graphic>
          <a:graphicData uri="http://schemas.openxmlformats.org/drawingml/2006/table">
            <a:tbl>
              <a:tblPr firstRow="1" firstCol="1" bandRow="1"/>
              <a:tblGrid>
                <a:gridCol w="758952">
                  <a:extLst>
                    <a:ext uri="{9D8B030D-6E8A-4147-A177-3AD203B41FA5}">
                      <a16:colId xmlns:a16="http://schemas.microsoft.com/office/drawing/2014/main" val="1697534528"/>
                    </a:ext>
                  </a:extLst>
                </a:gridCol>
                <a:gridCol w="461582">
                  <a:extLst>
                    <a:ext uri="{9D8B030D-6E8A-4147-A177-3AD203B41FA5}">
                      <a16:colId xmlns:a16="http://schemas.microsoft.com/office/drawing/2014/main" val="1172238433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3860362580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468042239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618069928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3925633779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644550290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3749024863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126101208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642253445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249933758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574404627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805208227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88511592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937599574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508383975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151303060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164013298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262676708"/>
                    </a:ext>
                  </a:extLst>
                </a:gridCol>
                <a:gridCol w="401869">
                  <a:extLst>
                    <a:ext uri="{9D8B030D-6E8A-4147-A177-3AD203B41FA5}">
                      <a16:colId xmlns:a16="http://schemas.microsoft.com/office/drawing/2014/main" val="118118981"/>
                    </a:ext>
                  </a:extLst>
                </a:gridCol>
                <a:gridCol w="401869">
                  <a:extLst>
                    <a:ext uri="{9D8B030D-6E8A-4147-A177-3AD203B41FA5}">
                      <a16:colId xmlns:a16="http://schemas.microsoft.com/office/drawing/2014/main" val="1832163697"/>
                    </a:ext>
                  </a:extLst>
                </a:gridCol>
              </a:tblGrid>
              <a:tr h="2016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причин смерти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74297"/>
                  </a:ext>
                </a:extLst>
              </a:tr>
              <a:tr h="316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45-49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55-59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75-79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85-89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934760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0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8895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9C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8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6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5F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84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9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67631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58472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99802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36180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34567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21460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20829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8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F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A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22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83389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9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4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F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A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C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284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4C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4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5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5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5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4154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20089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352849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019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88618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60323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D5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87171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6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6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6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0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D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C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6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74834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22000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8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4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9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2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6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E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E5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5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7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5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9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E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53924"/>
                  </a:ext>
                </a:extLst>
              </a:tr>
              <a:tr h="2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4905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38" y="6176638"/>
            <a:ext cx="4357099" cy="7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7"/>
            <a:ext cx="8100900" cy="72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?????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32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Карты </a:t>
            </a:r>
            <a:r>
              <a:rPr lang="ru-RU" sz="3200" b="1" dirty="0">
                <a:solidFill>
                  <a:srgbClr val="005DA2"/>
                </a:solidFill>
                <a:latin typeface="+mn-lt"/>
              </a:rPr>
              <a:t>вкладов смертности в снижение ОПЖ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692056"/>
            <a:ext cx="8263830" cy="2664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/>
              <a:t>Собственная разработка, которая может иметь достаточно широкие перспективы в плане визуализации больших массивов данных, связанных со смертностью населения и ее связью с ОПЖ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Программная реализация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33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347" t="13948" r="14869" b="9303"/>
          <a:stretch/>
        </p:blipFill>
        <p:spPr>
          <a:xfrm>
            <a:off x="5655734" y="1029306"/>
            <a:ext cx="3276364" cy="2150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340" t="21342" r="10633" b="21748"/>
          <a:stretch/>
        </p:blipFill>
        <p:spPr>
          <a:xfrm>
            <a:off x="4012414" y="4547667"/>
            <a:ext cx="4891071" cy="2173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6400" t="14195" r="14482" b="23599"/>
          <a:stretch/>
        </p:blipFill>
        <p:spPr>
          <a:xfrm>
            <a:off x="5425652" y="2755770"/>
            <a:ext cx="3506446" cy="177511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116493"/>
            <a:ext cx="4392488" cy="180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DeathAnalytics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Свидетельство о регистрации программы для ЭВМ № 2018664453 от 16.11.2018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2988701"/>
            <a:ext cx="3600400" cy="346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Расчет большинства представленных показателей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Кроме проведения компонентного анализа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 один год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5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Программная реализация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34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388541"/>
            <a:ext cx="4392488" cy="180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DeathComponentAnalytics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Свидетельство о регистрации программы для ЭВМ №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2019612138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от 1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.201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2988701"/>
            <a:ext cx="4536504" cy="346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Проведение компонентного анализа смертности с применением всех обозначенных методик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528" t="9302" r="12659" b="11651"/>
          <a:stretch/>
        </p:blipFill>
        <p:spPr>
          <a:xfrm>
            <a:off x="5477208" y="1180768"/>
            <a:ext cx="3528392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7081" t="17022" r="23135" b="22246"/>
          <a:stretch/>
        </p:blipFill>
        <p:spPr>
          <a:xfrm>
            <a:off x="5292080" y="2651415"/>
            <a:ext cx="3744416" cy="2139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36404" t="37042" r="44269" b="41271"/>
          <a:stretch/>
        </p:blipFill>
        <p:spPr>
          <a:xfrm>
            <a:off x="5652120" y="4597506"/>
            <a:ext cx="3384376" cy="21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Программная реализация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35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388541"/>
            <a:ext cx="4392488" cy="180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DeathDynamicAnalytics</a:t>
            </a:r>
            <a:endParaRPr lang="en-US" sz="3200" b="1" dirty="0" smtClean="0">
              <a:solidFill>
                <a:srgbClr val="FF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Свидетельство о регистрации программы для ЭВМ №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2019664756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от 1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.201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511" y="4417937"/>
            <a:ext cx="3024336" cy="158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Формирование динамики всех показателей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1879" t="15539" r="32562" b="22582"/>
          <a:stretch/>
        </p:blipFill>
        <p:spPr>
          <a:xfrm>
            <a:off x="5364088" y="1052737"/>
            <a:ext cx="3600400" cy="3524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0412" t="16808" r="8083" b="16953"/>
          <a:stretch/>
        </p:blipFill>
        <p:spPr>
          <a:xfrm>
            <a:off x="3203847" y="4141933"/>
            <a:ext cx="5760641" cy="26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ИТОГ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68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Сколько человек умерло от той или иной причины?</a:t>
            </a:r>
          </a:p>
          <a:p>
            <a:r>
              <a:rPr lang="ru-RU" sz="2400" dirty="0" smtClean="0"/>
              <a:t>Какова смертность от той или иной причины?</a:t>
            </a:r>
          </a:p>
          <a:p>
            <a:r>
              <a:rPr lang="ru-RU" sz="2400" dirty="0" smtClean="0"/>
              <a:t>Каков средний возраст умерших от той или иной причины?</a:t>
            </a:r>
          </a:p>
          <a:p>
            <a:r>
              <a:rPr lang="ru-RU" sz="2400" dirty="0" smtClean="0"/>
              <a:t>Как смертность в одном регионе (стране) соотносится со смертностью в другом регионе (стране)?</a:t>
            </a:r>
          </a:p>
          <a:p>
            <a:r>
              <a:rPr lang="ru-RU" sz="2400" dirty="0" smtClean="0"/>
              <a:t>Как влияют случаи смерти от той или иной причины на ОПЖ?</a:t>
            </a:r>
            <a:endParaRPr lang="ru-RU" sz="2400" dirty="0"/>
          </a:p>
          <a:p>
            <a:r>
              <a:rPr lang="ru-RU" sz="2400" dirty="0" smtClean="0"/>
              <a:t>Как изменение смертности от той или иной причины повлияло на изменение ОПЖ?</a:t>
            </a:r>
            <a:endParaRPr lang="ru-RU" sz="2400" dirty="0"/>
          </a:p>
          <a:p>
            <a:r>
              <a:rPr lang="ru-RU" sz="2400" dirty="0" smtClean="0"/>
              <a:t>Снижение смертности от какой причины в наибольшей степени повысит ОПЖ?</a:t>
            </a:r>
          </a:p>
          <a:p>
            <a:r>
              <a:rPr lang="ru-RU" sz="2400" dirty="0" smtClean="0"/>
              <a:t>Как визуализировать огромные массивы получаемых показателей?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36</a:t>
            </a:fld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41659"/>
            <a:ext cx="7886700" cy="9586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5DA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5400" b="1" dirty="0">
              <a:solidFill>
                <a:srgbClr val="005DA2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37</a:t>
            </a:fld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990" t="15959" r="79053" b="53895"/>
          <a:stretch/>
        </p:blipFill>
        <p:spPr>
          <a:xfrm>
            <a:off x="323528" y="1379237"/>
            <a:ext cx="3163422" cy="3163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1700808"/>
            <a:ext cx="568863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A6293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МЕДИКО-ПСИХОЛОГО-ФАРМАЦЕВТИЧЕСКИЙ ФАКУЛЬТЕТ</a:t>
            </a:r>
          </a:p>
          <a:p>
            <a:pPr algn="ctr"/>
            <a:endParaRPr lang="ru-RU" sz="3200" b="1" dirty="0" smtClean="0">
              <a:solidFill>
                <a:srgbClr val="A62936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A6293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МЕДИЦИНСКАЯ КИБЕРНЕТИКА</a:t>
            </a:r>
            <a:endParaRPr lang="ru-RU" sz="3200" b="1" dirty="0">
              <a:solidFill>
                <a:srgbClr val="A62936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4542658"/>
            <a:ext cx="8496944" cy="191067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Наркевич Артем Николаевич</a:t>
            </a:r>
          </a:p>
          <a:p>
            <a:pPr marL="0" indent="0" algn="r">
              <a:buNone/>
            </a:pPr>
            <a:r>
              <a:rPr lang="en-US" sz="2400" dirty="0" smtClean="0">
                <a:hlinkClick r:id="rId3"/>
              </a:rPr>
              <a:t>narkevichart@gmail.com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5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345" y="2117243"/>
            <a:ext cx="8119813" cy="1027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Связь ОПЖ с показателями, характеризующими социально-экономическое положение населения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4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271544"/>
            <a:ext cx="6987289" cy="113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Пути изучения вопроса повышения ОПЖ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148" y="3409836"/>
            <a:ext cx="882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Детальное изучение смертности населения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1848" y="5373216"/>
            <a:ext cx="882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Визуализация ОПЖ и показателей смертности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148" y="4323104"/>
            <a:ext cx="8822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Изучение связи смертности населения и ОПЖ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6"/>
            <a:ext cx="8263830" cy="458353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Выявленные связи носят сугубо теоретический характер</a:t>
            </a:r>
          </a:p>
          <a:p>
            <a:endParaRPr lang="ru-RU" sz="2800" dirty="0"/>
          </a:p>
          <a:p>
            <a:r>
              <a:rPr lang="ru-RU" sz="2800" dirty="0" smtClean="0"/>
              <a:t>Проблемы с выявлением адресности рекомендаций по влиянию на показатели, с которыми выявлена связь</a:t>
            </a:r>
          </a:p>
          <a:p>
            <a:endParaRPr lang="ru-RU" sz="2800" dirty="0"/>
          </a:p>
          <a:p>
            <a:r>
              <a:rPr lang="ru-RU" sz="2800" dirty="0" smtClean="0"/>
              <a:t>Отсутствие достаточной динамики таких показателей</a:t>
            </a:r>
          </a:p>
          <a:p>
            <a:endParaRPr lang="ru-RU" sz="2800" dirty="0" smtClean="0"/>
          </a:p>
          <a:p>
            <a:r>
              <a:rPr lang="ru-RU" sz="2800" dirty="0" smtClean="0"/>
              <a:t>Методики выявления связи ограничены лишь выявлением статистической корреляционной связи, но не причинно-следственной связи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5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5DA2"/>
                </a:solidFill>
                <a:latin typeface="+mn-lt"/>
              </a:rPr>
              <a:t>Связь ОПЖ с показателями, характеризующими социально-экономическое положение населения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642" y="1442195"/>
            <a:ext cx="8227826" cy="48007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Непосредственно показатель смертности и его структура (пол, возраст, причины смерти, местность </a:t>
            </a:r>
            <a:r>
              <a:rPr lang="ru-RU" sz="3200" dirty="0"/>
              <a:t>проживания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Средний </a:t>
            </a:r>
            <a:r>
              <a:rPr lang="ru-RU" sz="3200" dirty="0"/>
              <a:t>возраст умерших (пол, причины смерти, местность проживания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Стандартизованная смертность и ее </a:t>
            </a:r>
            <a:r>
              <a:rPr lang="ru-RU" sz="3200" dirty="0"/>
              <a:t>структура (пол, </a:t>
            </a:r>
            <a:r>
              <a:rPr lang="ru-RU" sz="3200" dirty="0" smtClean="0"/>
              <a:t>причины смерти, </a:t>
            </a:r>
            <a:r>
              <a:rPr lang="ru-RU" sz="3200" dirty="0"/>
              <a:t>местность проживания</a:t>
            </a:r>
            <a:r>
              <a:rPr lang="ru-RU" sz="3200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16632"/>
            <a:ext cx="73808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Детальное изучение смертности населения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7"/>
            <a:ext cx="826383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Довольно простой показатель, который сам по себе мало о чем свидетельствует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7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Смертность населения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1372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883299"/>
            <a:ext cx="8263830" cy="264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Динамика показателя смертности может иметь самостоятельное значение при выявлении значительных изменений и различий между категориями населения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6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96488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5DA2"/>
                </a:solidFill>
                <a:latin typeface="+mn-lt"/>
              </a:rPr>
              <a:t> Динамика среднего возраста </a:t>
            </a:r>
            <a:r>
              <a:rPr lang="ru-RU" sz="2800" b="1" dirty="0" smtClean="0">
                <a:solidFill>
                  <a:srgbClr val="005DA2"/>
                </a:solidFill>
                <a:latin typeface="+mn-lt"/>
              </a:rPr>
              <a:t>умерших </a:t>
            </a:r>
            <a:r>
              <a:rPr lang="ru-RU" sz="2800" b="1" dirty="0">
                <a:solidFill>
                  <a:srgbClr val="005DA2"/>
                </a:solidFill>
                <a:latin typeface="+mn-lt"/>
              </a:rPr>
              <a:t>от болезней органов пищеварения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8</a:t>
            </a:fld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83229410"/>
              </p:ext>
            </p:extLst>
          </p:nvPr>
        </p:nvGraphicFramePr>
        <p:xfrm>
          <a:off x="251520" y="1268760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38" y="1772817"/>
            <a:ext cx="826383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Довольно простой показатель, который сам по себе мало о чем свидетельствует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9</a:t>
            </a:fld>
            <a:endParaRPr lang="ru-RU" sz="16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256647"/>
            <a:ext cx="7272808" cy="101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5DA2"/>
                </a:solidFill>
                <a:latin typeface="+mn-lt"/>
              </a:rPr>
              <a:t>Средний возраст умерших</a:t>
            </a:r>
            <a:endParaRPr lang="ru-RU" sz="3200" b="1" dirty="0">
              <a:solidFill>
                <a:srgbClr val="005DA2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1744" t="14496" r="71461" b="73423"/>
          <a:stretch/>
        </p:blipFill>
        <p:spPr>
          <a:xfrm>
            <a:off x="323528" y="176613"/>
            <a:ext cx="1152128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1289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Проблемы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8031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Возможности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4634" y="3356993"/>
            <a:ext cx="8263830" cy="316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 принципе является не публикуемым показателем</a:t>
            </a:r>
          </a:p>
          <a:p>
            <a:endParaRPr lang="ru-RU" sz="2800" dirty="0" smtClean="0"/>
          </a:p>
          <a:p>
            <a:r>
              <a:rPr lang="ru-RU" sz="2800" dirty="0" smtClean="0"/>
              <a:t>Динамика среднего возраста умерших может иметь самостоятельное значение при выявлении значительных изменений </a:t>
            </a:r>
            <a:r>
              <a:rPr lang="ru-RU" sz="2800" dirty="0"/>
              <a:t>и различий между категориями населения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60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</TotalTime>
  <Words>3727</Words>
  <Application>Microsoft Office PowerPoint</Application>
  <PresentationFormat>Экран (4:3)</PresentationFormat>
  <Paragraphs>2497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MS Mincho</vt:lpstr>
      <vt:lpstr>Arial</vt:lpstr>
      <vt:lpstr>Calibri</vt:lpstr>
      <vt:lpstr>Calibri Light</vt:lpstr>
      <vt:lpstr>Cambria Math</vt:lpstr>
      <vt:lpstr>Times New Roman</vt:lpstr>
      <vt:lpstr>Verdana</vt:lpstr>
      <vt:lpstr>Тема Office</vt:lpstr>
      <vt:lpstr>Красноярск, 2020</vt:lpstr>
      <vt:lpstr>Ожидаемая продолжительность жизни</vt:lpstr>
      <vt:lpstr>Основная 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 Динамика среднего возраста умерших от болезней органов пищеварения</vt:lpstr>
      <vt:lpstr>Презентация PowerPoint</vt:lpstr>
      <vt:lpstr>Стандартизованный показатель смертности населения</vt:lpstr>
      <vt:lpstr>Стандарты для расчета стандартизованной смертности населения</vt:lpstr>
      <vt:lpstr>Стандартизованные показатели смертности от злокачественных новообразований (МКБ-10: C00-C97)</vt:lpstr>
      <vt:lpstr>Презентация PowerPoint</vt:lpstr>
      <vt:lpstr>Презентация PowerPoint</vt:lpstr>
      <vt:lpstr>Презентация PowerPoint</vt:lpstr>
      <vt:lpstr>Расчет вклада случаев смерти в ОПЖ</vt:lpstr>
      <vt:lpstr> Динамика вклада смертности от болезней органов пищеварения в снижение ОПЖ населения Красноярского края</vt:lpstr>
      <vt:lpstr>Презентация PowerPoint</vt:lpstr>
      <vt:lpstr>Динамика ожидаемой продолжительности жизни (ОПЖ) населения Красноярского края</vt:lpstr>
      <vt:lpstr>Методики расчета компонентов смертности</vt:lpstr>
      <vt:lpstr>Проведение компонентного анализа смертности населения с 1999-2017 год по методике Е. М. Андреева</vt:lpstr>
      <vt:lpstr>Результат компонентного анализа смертности населения с 1999-2017 год по методике Е. М. Андреева</vt:lpstr>
      <vt:lpstr>Презентация PowerPoint</vt:lpstr>
      <vt:lpstr>Методика расчета нагрузки смертности на ОПЖ</vt:lpstr>
      <vt:lpstr>Методика расчета нагрузки смертности на ОПЖ</vt:lpstr>
      <vt:lpstr>Результаты применения методики расчета нагрузки смертности на ОПЖ</vt:lpstr>
      <vt:lpstr>Презентация PowerPoint</vt:lpstr>
      <vt:lpstr>Презентация PowerPoint</vt:lpstr>
      <vt:lpstr>Карта вкладов смертности от различных причин в снижение ОПЖ населения Красноярского края в 1999 году</vt:lpstr>
      <vt:lpstr>Карта вкладов смертности от различных причин в снижение ОПЖ населения Красноярского края в 2018 году</vt:lpstr>
      <vt:lpstr>Карта разности вкладов смертности в снижение ОПЖ населения Красноярского края между 1999 и 2018 годами</vt:lpstr>
      <vt:lpstr>Презентация PowerPoint</vt:lpstr>
      <vt:lpstr>Программная реализация</vt:lpstr>
      <vt:lpstr>Программная реализация</vt:lpstr>
      <vt:lpstr>Программная реализация</vt:lpstr>
      <vt:lpstr>ИТОГ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Александровна</dc:creator>
  <cp:lastModifiedBy>Артем Наркевич</cp:lastModifiedBy>
  <cp:revision>205</cp:revision>
  <cp:lastPrinted>2017-07-09T19:14:07Z</cp:lastPrinted>
  <dcterms:created xsi:type="dcterms:W3CDTF">2017-07-09T14:35:18Z</dcterms:created>
  <dcterms:modified xsi:type="dcterms:W3CDTF">2020-12-05T04:59:23Z</dcterms:modified>
</cp:coreProperties>
</file>