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0" r:id="rId3"/>
    <p:sldId id="256" r:id="rId4"/>
    <p:sldId id="258" r:id="rId5"/>
    <p:sldId id="259" r:id="rId6"/>
    <p:sldId id="260" r:id="rId7"/>
    <p:sldId id="261" r:id="rId8"/>
    <p:sldId id="281" r:id="rId9"/>
    <p:sldId id="262" r:id="rId10"/>
    <p:sldId id="278" r:id="rId11"/>
    <p:sldId id="263" r:id="rId12"/>
    <p:sldId id="264" r:id="rId13"/>
    <p:sldId id="282" r:id="rId14"/>
    <p:sldId id="265" r:id="rId15"/>
    <p:sldId id="266" r:id="rId16"/>
    <p:sldId id="279" r:id="rId17"/>
    <p:sldId id="267" r:id="rId18"/>
    <p:sldId id="283" r:id="rId19"/>
    <p:sldId id="268" r:id="rId20"/>
    <p:sldId id="269" r:id="rId21"/>
    <p:sldId id="270" r:id="rId22"/>
    <p:sldId id="271" r:id="rId23"/>
    <p:sldId id="284" r:id="rId24"/>
    <p:sldId id="272" r:id="rId25"/>
    <p:sldId id="277" r:id="rId26"/>
    <p:sldId id="273" r:id="rId27"/>
    <p:sldId id="275" r:id="rId28"/>
    <p:sldId id="27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696"/>
    <a:srgbClr val="FFFFA3"/>
    <a:srgbClr val="D0DBE2"/>
    <a:srgbClr val="B1C4CF"/>
    <a:srgbClr val="FFFFC9"/>
    <a:srgbClr val="FDB1E2"/>
    <a:srgbClr val="FEECF9"/>
    <a:srgbClr val="FDD9F4"/>
    <a:srgbClr val="E5F4D4"/>
    <a:srgbClr val="ACA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6" autoAdjust="0"/>
  </p:normalViewPr>
  <p:slideViewPr>
    <p:cSldViewPr snapToGrid="0">
      <p:cViewPr varScale="1">
        <p:scale>
          <a:sx n="61" d="100"/>
          <a:sy n="61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8700B-46D5-42D5-919B-720A616808F5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9F975-B5E1-4A22-8AF7-F899C5EC1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3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9F975-B5E1-4A22-8AF7-F899C5EC18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7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9F975-B5E1-4A22-8AF7-F899C5EC18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2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9F975-B5E1-4A22-8AF7-F899C5EC18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3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9F975-B5E1-4A22-8AF7-F899C5EC183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4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9F975-B5E1-4A22-8AF7-F899C5EC183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2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9F975-B5E1-4A22-8AF7-F899C5EC183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0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7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2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3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5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7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6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5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8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093A-F5F1-4186-908E-DD9C19924E46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99B6-AE83-4330-BDA0-C10158D32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7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logyassistant.nl/musculoskeletal/wrist-1/foo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3B419AA-9BFF-92BC-DFF5-8BB9FC059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194016-05DD-EB92-D585-3D7DE436F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7" y="2100262"/>
            <a:ext cx="10443600" cy="2391053"/>
          </a:xfrm>
          <a:solidFill>
            <a:srgbClr val="B1D1D7"/>
          </a:solidFill>
          <a:ln w="28575">
            <a:solidFill>
              <a:srgbClr val="1B547B"/>
            </a:solidFill>
          </a:ln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00"/>
                </a:solidFill>
              </a:rPr>
              <a:t>ЛУЧЕВАЯ СЕМИОТИКА ПОРАЖЕНИЙ СТОПЫ И ГОЛЕНОСТОПНОГО </a:t>
            </a:r>
            <a:r>
              <a:rPr lang="ru-RU" sz="4000" b="1" dirty="0" smtClean="0">
                <a:solidFill>
                  <a:srgbClr val="000000"/>
                </a:solidFill>
              </a:rPr>
              <a:t>СУСТАВА </a:t>
            </a:r>
            <a:r>
              <a:rPr lang="ru-RU" sz="4000" b="1" dirty="0">
                <a:solidFill>
                  <a:srgbClr val="000000"/>
                </a:solidFill>
              </a:rPr>
              <a:t/>
            </a:r>
            <a:br>
              <a:rPr lang="ru-RU" sz="4000" b="1" dirty="0">
                <a:solidFill>
                  <a:srgbClr val="000000"/>
                </a:solidFill>
              </a:rPr>
            </a:br>
            <a:r>
              <a:rPr lang="ru-RU" sz="4000" b="1" dirty="0">
                <a:solidFill>
                  <a:srgbClr val="000000"/>
                </a:solidFill>
              </a:rPr>
              <a:t>РАЗБОР КЛИНИЧЕСКИХ СЛУЧАЕВ</a:t>
            </a:r>
            <a:br>
              <a:rPr lang="ru-RU" sz="4000" b="1" dirty="0">
                <a:solidFill>
                  <a:srgbClr val="000000"/>
                </a:solidFill>
              </a:rPr>
            </a:br>
            <a:r>
              <a:rPr lang="ru-RU" sz="4000" b="1" dirty="0">
                <a:solidFill>
                  <a:srgbClr val="000000"/>
                </a:solidFill>
              </a:rPr>
              <a:t>Часть 2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82E3C5-13DF-B393-5A17-5DC0A4B74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2613" y="4594411"/>
            <a:ext cx="2949387" cy="2070847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+mj-lt"/>
              </a:rPr>
              <a:t>Выполнила: </a:t>
            </a:r>
          </a:p>
          <a:p>
            <a:pPr algn="r"/>
            <a:r>
              <a:rPr lang="ru-RU" sz="2000" dirty="0">
                <a:latin typeface="+mj-lt"/>
              </a:rPr>
              <a:t>ординатор кафедры лучевой диагностики ИПО</a:t>
            </a:r>
          </a:p>
          <a:p>
            <a:pPr algn="r"/>
            <a:r>
              <a:rPr lang="ru-RU" sz="2000" dirty="0">
                <a:latin typeface="+mj-lt"/>
              </a:rPr>
              <a:t>Лукьяненко Полина Ивановна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72A601-ACF4-FCBA-19AD-CC5E82BF4371}"/>
              </a:ext>
            </a:extLst>
          </p:cNvPr>
          <p:cNvSpPr txBox="1"/>
          <p:nvPr/>
        </p:nvSpPr>
        <p:spPr>
          <a:xfrm>
            <a:off x="2312893" y="376518"/>
            <a:ext cx="756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</a:p>
          <a:p>
            <a:pPr algn="ctr"/>
            <a:r>
              <a:rPr lang="ru-RU" dirty="0">
                <a:latin typeface="+mj-lt"/>
              </a:rPr>
              <a:t>Кафедра лучевой диагностики ИПО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D3BF2B-ADCA-3AF1-22A2-AA6F07E51983}"/>
              </a:ext>
            </a:extLst>
          </p:cNvPr>
          <p:cNvSpPr txBox="1"/>
          <p:nvPr/>
        </p:nvSpPr>
        <p:spPr>
          <a:xfrm>
            <a:off x="4442010" y="6387352"/>
            <a:ext cx="3451412" cy="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г. Красноярск, 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947C3F-D19C-F6B2-C67A-87A6B02BD7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727" y="104449"/>
            <a:ext cx="1722385" cy="17444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7124"/>
            <a:ext cx="7624762" cy="18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4" y="2190750"/>
            <a:ext cx="6707255" cy="4523671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РЕНТГЕНОГРАФИЯ </a:t>
            </a:r>
            <a:r>
              <a:rPr lang="ru-RU" b="1" dirty="0" smtClean="0"/>
              <a:t>ПРАВОГО ГОЛЕНОСТОПНОГО </a:t>
            </a:r>
            <a:r>
              <a:rPr lang="ru-RU" b="1" dirty="0"/>
              <a:t>СУСТАВА В ПРЯМОЙ И БОКОВОЙ </a:t>
            </a:r>
            <a:r>
              <a:rPr lang="ru-RU" b="1" dirty="0" smtClean="0"/>
              <a:t>ПРОЕКЦИЯХ </a:t>
            </a:r>
            <a:r>
              <a:rPr lang="ru-RU" b="1" dirty="0"/>
              <a:t>ДЕФОРМАЦИЯ ГОЛЕНОСТОПНОГО СУСТАВА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886" y="2190751"/>
            <a:ext cx="4686302" cy="4224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</a:rPr>
              <a:t>Перелом заднего края дистального </a:t>
            </a:r>
            <a:r>
              <a:rPr lang="ru-RU" sz="2500" dirty="0" err="1">
                <a:solidFill>
                  <a:schemeClr val="tx1"/>
                </a:solidFill>
              </a:rPr>
              <a:t>метаэпифиза</a:t>
            </a:r>
            <a:r>
              <a:rPr lang="ru-RU" sz="2500" dirty="0">
                <a:solidFill>
                  <a:schemeClr val="tx1"/>
                </a:solidFill>
              </a:rPr>
              <a:t> большеберцовой кости</a:t>
            </a:r>
          </a:p>
          <a:p>
            <a:pPr algn="ctr"/>
            <a:endParaRPr lang="ru-RU" sz="25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tx1"/>
                </a:solidFill>
              </a:rPr>
              <a:t>Изолированного перелома </a:t>
            </a:r>
            <a:r>
              <a:rPr lang="ru-RU" sz="2500" dirty="0">
                <a:solidFill>
                  <a:schemeClr val="tx1"/>
                </a:solidFill>
              </a:rPr>
              <a:t>заднего </a:t>
            </a:r>
            <a:r>
              <a:rPr lang="ru-RU" sz="2500" dirty="0" smtClean="0">
                <a:solidFill>
                  <a:schemeClr val="tx1"/>
                </a:solidFill>
              </a:rPr>
              <a:t>отдела дистального </a:t>
            </a:r>
            <a:r>
              <a:rPr lang="ru-RU" sz="2500" dirty="0" err="1">
                <a:solidFill>
                  <a:schemeClr val="tx1"/>
                </a:solidFill>
              </a:rPr>
              <a:t>метаэпифиза</a:t>
            </a:r>
            <a:r>
              <a:rPr lang="ru-RU" sz="2500" dirty="0">
                <a:solidFill>
                  <a:schemeClr val="tx1"/>
                </a:solidFill>
              </a:rPr>
              <a:t> большеберцовой кости </a:t>
            </a:r>
            <a:r>
              <a:rPr lang="ru-RU" sz="2500" b="1" dirty="0">
                <a:solidFill>
                  <a:schemeClr val="tx1"/>
                </a:solidFill>
              </a:rPr>
              <a:t>не </a:t>
            </a:r>
            <a:r>
              <a:rPr lang="ru-RU" sz="2500" b="1" dirty="0" smtClean="0">
                <a:solidFill>
                  <a:schemeClr val="tx1"/>
                </a:solidFill>
              </a:rPr>
              <a:t>существует, необходимо искать другие повреждения</a:t>
            </a:r>
            <a:endParaRPr lang="ru-RU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6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1690688"/>
            <a:ext cx="5578490" cy="4974154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1"/>
            <a:ext cx="12192000" cy="1371600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АЛГОРИТМ ОПРЕДЕЛЕНИЯ ТИПА ПЕРЕЛОМА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614" y="1585913"/>
            <a:ext cx="5200650" cy="5148262"/>
          </a:xfrm>
          <a:prstGeom prst="rect">
            <a:avLst/>
          </a:prstGeom>
          <a:solidFill>
            <a:srgbClr val="D0DBE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Перелом заднего края дистального </a:t>
            </a:r>
            <a:r>
              <a:rPr lang="ru-RU" sz="2200" dirty="0" err="1">
                <a:solidFill>
                  <a:schemeClr val="tx1"/>
                </a:solidFill>
              </a:rPr>
              <a:t>метаэпифиза</a:t>
            </a:r>
            <a:r>
              <a:rPr lang="ru-RU" sz="2200" dirty="0">
                <a:solidFill>
                  <a:schemeClr val="tx1"/>
                </a:solidFill>
              </a:rPr>
              <a:t> большеберцовой кости встречается при: </a:t>
            </a:r>
          </a:p>
          <a:p>
            <a:endParaRPr lang="ru-RU" sz="2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Weber </a:t>
            </a:r>
            <a:r>
              <a:rPr lang="ru-RU" sz="2200" b="1" dirty="0">
                <a:solidFill>
                  <a:schemeClr val="tx1"/>
                </a:solidFill>
              </a:rPr>
              <a:t>В стадия 3 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(</a:t>
            </a:r>
            <a:r>
              <a:rPr lang="ru-RU" sz="2200" dirty="0" err="1">
                <a:solidFill>
                  <a:schemeClr val="tx1"/>
                </a:solidFill>
              </a:rPr>
              <a:t>супинационно-эверсионный</a:t>
            </a:r>
            <a:r>
              <a:rPr lang="ru-RU" sz="2200" dirty="0">
                <a:solidFill>
                  <a:schemeClr val="tx1"/>
                </a:solidFill>
              </a:rPr>
              <a:t> по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Lauge</a:t>
            </a:r>
            <a:r>
              <a:rPr lang="en-US" sz="2200" dirty="0">
                <a:solidFill>
                  <a:schemeClr val="tx1"/>
                </a:solidFill>
              </a:rPr>
              <a:t>-Hansen</a:t>
            </a:r>
            <a:r>
              <a:rPr lang="ru-RU" sz="2200" dirty="0">
                <a:solidFill>
                  <a:schemeClr val="tx1"/>
                </a:solidFill>
              </a:rPr>
              <a:t>) ИЛИ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Weber </a:t>
            </a:r>
            <a:r>
              <a:rPr lang="ru-RU" sz="2200" b="1" dirty="0">
                <a:solidFill>
                  <a:schemeClr val="tx1"/>
                </a:solidFill>
              </a:rPr>
              <a:t>С стадия 4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(</a:t>
            </a:r>
            <a:r>
              <a:rPr lang="ru-RU" sz="2200" dirty="0" err="1">
                <a:solidFill>
                  <a:schemeClr val="tx1"/>
                </a:solidFill>
              </a:rPr>
              <a:t>пронационно-эверсионный</a:t>
            </a:r>
            <a:r>
              <a:rPr lang="ru-RU" sz="2200" dirty="0">
                <a:solidFill>
                  <a:schemeClr val="tx1"/>
                </a:solidFill>
              </a:rPr>
              <a:t> по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Lauge</a:t>
            </a:r>
            <a:r>
              <a:rPr lang="en-US" sz="2200" dirty="0">
                <a:solidFill>
                  <a:schemeClr val="tx1"/>
                </a:solidFill>
              </a:rPr>
              <a:t>-Hansen</a:t>
            </a:r>
            <a:r>
              <a:rPr lang="ru-RU" sz="22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>
                <a:solidFill>
                  <a:schemeClr val="tx1"/>
                </a:solidFill>
              </a:rPr>
              <a:t>Для определения типа перелома </a:t>
            </a:r>
            <a:r>
              <a:rPr lang="ru-RU" sz="2200" b="1" dirty="0">
                <a:solidFill>
                  <a:schemeClr val="tx1"/>
                </a:solidFill>
              </a:rPr>
              <a:t>необходимо выявить дополнительные повреждения </a:t>
            </a:r>
          </a:p>
        </p:txBody>
      </p:sp>
    </p:spTree>
    <p:extLst>
      <p:ext uri="{BB962C8B-B14F-4D97-AF65-F5344CB8AC3E}">
        <p14:creationId xmlns:p14="http://schemas.microsoft.com/office/powerpoint/2010/main" val="240677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32" y="2190750"/>
            <a:ext cx="6607380" cy="4448969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РЕНТГЕНОГРАФИЯ ПРАВОГО ГОЛЕНОСТОПНОГО СУСТАВА В ПРЯМОЙ И БОКОВОЙ </a:t>
            </a:r>
            <a:r>
              <a:rPr lang="ru-RU" b="1" dirty="0" smtClean="0"/>
              <a:t>ПРОЕКЦИЯХ </a:t>
            </a:r>
            <a:r>
              <a:rPr lang="ru-RU" b="1" dirty="0"/>
              <a:t>ДЕФОРМАЦИЯ ГОЛЕНОСТОПНОГО СУСТАВА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2190750"/>
            <a:ext cx="3786187" cy="1252538"/>
          </a:xfrm>
          <a:prstGeom prst="rect">
            <a:avLst/>
          </a:prstGeom>
          <a:solidFill>
            <a:srgbClr val="FFFFC9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Отрывной перелом медиальной лодыжки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4" y="3808413"/>
            <a:ext cx="4614861" cy="2831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B1C4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>
                <a:solidFill>
                  <a:schemeClr val="tx1"/>
                </a:solidFill>
              </a:rPr>
              <a:t>Тип перелома </a:t>
            </a:r>
            <a:r>
              <a:rPr lang="en-US" sz="2300" b="1" dirty="0">
                <a:solidFill>
                  <a:schemeClr val="tx1"/>
                </a:solidFill>
              </a:rPr>
              <a:t>Weber </a:t>
            </a:r>
            <a:r>
              <a:rPr lang="ru-RU" sz="2300" b="1" dirty="0">
                <a:solidFill>
                  <a:schemeClr val="tx1"/>
                </a:solidFill>
              </a:rPr>
              <a:t>С стадия 4</a:t>
            </a:r>
            <a:r>
              <a:rPr lang="ru-RU" sz="2300" dirty="0">
                <a:solidFill>
                  <a:schemeClr val="tx1"/>
                </a:solidFill>
              </a:rPr>
              <a:t/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>
                <a:solidFill>
                  <a:schemeClr val="tx1"/>
                </a:solidFill>
              </a:rPr>
              <a:t>был подтвержден на обзорной рентгенограмме костей голени наличием перелома малоберцовой кости выше уровня </a:t>
            </a:r>
            <a:r>
              <a:rPr lang="ru-RU" sz="2300" dirty="0" err="1">
                <a:solidFill>
                  <a:schemeClr val="tx1"/>
                </a:solidFill>
              </a:rPr>
              <a:t>межберцового</a:t>
            </a:r>
            <a:r>
              <a:rPr lang="ru-RU" sz="2300" dirty="0">
                <a:solidFill>
                  <a:schemeClr val="tx1"/>
                </a:solidFill>
              </a:rPr>
              <a:t> синдесмоза</a:t>
            </a:r>
          </a:p>
        </p:txBody>
      </p:sp>
    </p:spTree>
    <p:extLst>
      <p:ext uri="{BB962C8B-B14F-4D97-AF65-F5344CB8AC3E}">
        <p14:creationId xmlns:p14="http://schemas.microsoft.com/office/powerpoint/2010/main" val="366036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4634" y="2869324"/>
            <a:ext cx="5943600" cy="1371600"/>
          </a:xfrm>
          <a:prstGeom prst="rect">
            <a:avLst/>
          </a:prstGeom>
          <a:solidFill>
            <a:srgbClr val="607696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A3"/>
                </a:solidFill>
              </a:rPr>
              <a:t>КЛИНИЧЕСКИЙ СЛУЧАЙ 3</a:t>
            </a:r>
            <a:endParaRPr lang="ru-RU" sz="4000" dirty="0">
              <a:solidFill>
                <a:srgbClr val="FFF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8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04526"/>
            <a:ext cx="6231351" cy="4680437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РЕНТГЕНОГРАФИЯ ПРАВОГО ГОЛЕНОСТОПНОГО СУСТАВА В ПРЯМОЙ И БОКОВОЙ </a:t>
            </a:r>
            <a:r>
              <a:rPr lang="ru-RU" b="1" dirty="0" smtClean="0"/>
              <a:t>ПРОЕКЦИЯХ </a:t>
            </a:r>
            <a:r>
              <a:rPr lang="ru-RU" b="1" dirty="0"/>
              <a:t>ДЕФОРМАЦИЯ ГОЛЕНОСТОПНОГО СУСТАВА </a:t>
            </a:r>
          </a:p>
        </p:txBody>
      </p:sp>
    </p:spTree>
    <p:extLst>
      <p:ext uri="{BB962C8B-B14F-4D97-AF65-F5344CB8AC3E}">
        <p14:creationId xmlns:p14="http://schemas.microsoft.com/office/powerpoint/2010/main" val="87905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8" y="2055813"/>
            <a:ext cx="6067425" cy="4591018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РЕНТГЕНОГРАФИЯ ПРАВОГО ГОЛЕНОСТОПНОГО СУСТАВА В ПРЯМОЙ И БОКОВОЙ </a:t>
            </a:r>
            <a:r>
              <a:rPr lang="ru-RU" b="1" dirty="0" smtClean="0"/>
              <a:t>ПРОЕКЦИЯХ </a:t>
            </a:r>
            <a:r>
              <a:rPr lang="ru-RU" b="1" dirty="0"/>
              <a:t>ДЕФОРМАЦИЯ ГОЛЕНОСТОПНОГО СУСТАВА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9587" y="2190750"/>
            <a:ext cx="4476751" cy="1995488"/>
          </a:xfrm>
          <a:prstGeom prst="rect">
            <a:avLst/>
          </a:prstGeom>
          <a:solidFill>
            <a:srgbClr val="FFFFC9"/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Перелом заднего </a:t>
            </a:r>
            <a:r>
              <a:rPr lang="ru-RU" sz="2800" dirty="0" smtClean="0">
                <a:solidFill>
                  <a:schemeClr val="tx1"/>
                </a:solidFill>
              </a:rPr>
              <a:t>отдела дистального </a:t>
            </a:r>
            <a:r>
              <a:rPr lang="ru-RU" sz="2800" dirty="0" err="1">
                <a:solidFill>
                  <a:schemeClr val="tx1"/>
                </a:solidFill>
              </a:rPr>
              <a:t>метаэпифиза</a:t>
            </a:r>
            <a:r>
              <a:rPr lang="ru-RU" sz="2800" dirty="0">
                <a:solidFill>
                  <a:schemeClr val="tx1"/>
                </a:solidFill>
              </a:rPr>
              <a:t> большеберцовой кости</a:t>
            </a:r>
          </a:p>
        </p:txBody>
      </p:sp>
    </p:spTree>
    <p:extLst>
      <p:ext uri="{BB962C8B-B14F-4D97-AF65-F5344CB8AC3E}">
        <p14:creationId xmlns:p14="http://schemas.microsoft.com/office/powerpoint/2010/main" val="418281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122872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АЛГОРИТМ ОПРЕДЕЛЕНИЯ ТИПА ПЕРЕЛОМА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6" y="1501934"/>
            <a:ext cx="4714873" cy="5013166"/>
          </a:xfrm>
          <a:prstGeom prst="rect">
            <a:avLst/>
          </a:prstGeom>
          <a:solidFill>
            <a:srgbClr val="D0DBE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Перелом заднего края дистального </a:t>
            </a:r>
            <a:r>
              <a:rPr lang="ru-RU" sz="2200" dirty="0" err="1">
                <a:solidFill>
                  <a:schemeClr val="tx1"/>
                </a:solidFill>
              </a:rPr>
              <a:t>метаэпифиза</a:t>
            </a:r>
            <a:r>
              <a:rPr lang="ru-RU" sz="2200" dirty="0">
                <a:solidFill>
                  <a:schemeClr val="tx1"/>
                </a:solidFill>
              </a:rPr>
              <a:t> большеберцовой кости встречается при </a:t>
            </a:r>
            <a:r>
              <a:rPr lang="en-US" sz="2200" dirty="0">
                <a:solidFill>
                  <a:schemeClr val="tx1"/>
                </a:solidFill>
              </a:rPr>
              <a:t>Weber </a:t>
            </a:r>
            <a:r>
              <a:rPr lang="ru-RU" sz="2200" dirty="0">
                <a:solidFill>
                  <a:schemeClr val="tx1"/>
                </a:solidFill>
              </a:rPr>
              <a:t>В или </a:t>
            </a:r>
            <a:r>
              <a:rPr lang="en-US" sz="2200" dirty="0">
                <a:solidFill>
                  <a:schemeClr val="tx1"/>
                </a:solidFill>
              </a:rPr>
              <a:t>Weber </a:t>
            </a:r>
            <a:r>
              <a:rPr lang="ru-RU" sz="2200" dirty="0">
                <a:solidFill>
                  <a:schemeClr val="tx1"/>
                </a:solidFill>
              </a:rPr>
              <a:t>С</a:t>
            </a:r>
            <a:r>
              <a:rPr lang="ru-RU" sz="2200" b="1" dirty="0">
                <a:solidFill>
                  <a:schemeClr val="tx1"/>
                </a:solidFill>
              </a:rPr>
              <a:t>  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Косой перелом латеральной лодыжки свидетельствует в пользу типа </a:t>
            </a:r>
            <a:r>
              <a:rPr lang="en-US" sz="2200" b="1" dirty="0">
                <a:solidFill>
                  <a:schemeClr val="tx1"/>
                </a:solidFill>
              </a:rPr>
              <a:t>Weber </a:t>
            </a:r>
            <a:r>
              <a:rPr lang="ru-RU" sz="2200" b="1" dirty="0">
                <a:solidFill>
                  <a:schemeClr val="tx1"/>
                </a:solidFill>
              </a:rPr>
              <a:t>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Наличие перелома заднего </a:t>
            </a:r>
            <a:r>
              <a:rPr lang="ru-RU" sz="2200" dirty="0" smtClean="0">
                <a:solidFill>
                  <a:schemeClr val="tx1"/>
                </a:solidFill>
              </a:rPr>
              <a:t>отдела дистального </a:t>
            </a:r>
            <a:r>
              <a:rPr lang="ru-RU" sz="2200" dirty="0" err="1">
                <a:solidFill>
                  <a:schemeClr val="tx1"/>
                </a:solidFill>
              </a:rPr>
              <a:t>метаэпифиза</a:t>
            </a:r>
            <a:r>
              <a:rPr lang="ru-RU" sz="2200" dirty="0">
                <a:solidFill>
                  <a:schemeClr val="tx1"/>
                </a:solidFill>
              </a:rPr>
              <a:t> большеберцовой кости свидетельствует, что это травма соответствует не менее, чем </a:t>
            </a:r>
            <a:r>
              <a:rPr lang="ru-RU" sz="2200" b="1" dirty="0">
                <a:solidFill>
                  <a:schemeClr val="tx1"/>
                </a:solidFill>
              </a:rPr>
              <a:t>стадии 3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6" y="1501934"/>
            <a:ext cx="6376987" cy="5037821"/>
          </a:xfrm>
        </p:spPr>
      </p:pic>
    </p:spTree>
    <p:extLst>
      <p:ext uri="{BB962C8B-B14F-4D97-AF65-F5344CB8AC3E}">
        <p14:creationId xmlns:p14="http://schemas.microsoft.com/office/powerpoint/2010/main" val="257180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2" y="2381250"/>
            <a:ext cx="5369207" cy="4126619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220662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РЕНТГЕНОГРАФИЯ ПРАВОГО ГОЛЕНОСТОПНОГО СУСТАВА В ПРЯМОЙ </a:t>
            </a:r>
            <a:r>
              <a:rPr lang="ru-RU" b="1" dirty="0" smtClean="0"/>
              <a:t>ПРОЕКЦИИ </a:t>
            </a:r>
          </a:p>
          <a:p>
            <a:r>
              <a:rPr lang="ru-RU" b="1" dirty="0" smtClean="0"/>
              <a:t>ПЕРЕЛОМ </a:t>
            </a:r>
            <a:r>
              <a:rPr lang="ru-RU" b="1" dirty="0"/>
              <a:t>ЛАТЕРАЛЬНОЙ ЛОДЫЖКИ, ЗАДНЕГО </a:t>
            </a:r>
            <a:r>
              <a:rPr lang="ru-RU" b="1" dirty="0" smtClean="0"/>
              <a:t>ОТДЕЛА ДИСТАЛЬНОГО </a:t>
            </a:r>
            <a:r>
              <a:rPr lang="ru-RU" b="1" dirty="0"/>
              <a:t>МЕТАЭПИФИЗА БОЛЬШЕБЕРЦОВОЙ КОСТИ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339" y="2381250"/>
            <a:ext cx="5400674" cy="1339850"/>
          </a:xfrm>
          <a:prstGeom prst="rect">
            <a:avLst/>
          </a:prstGeom>
          <a:solidFill>
            <a:srgbClr val="FFFFC9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Отек мягких тканей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Неоднородная структура костной ткани медиальной лодыжки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Перелом медиальной лодыжки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4339" y="3878264"/>
            <a:ext cx="5400674" cy="1563687"/>
          </a:xfrm>
          <a:prstGeom prst="rect">
            <a:avLst/>
          </a:prstGeom>
          <a:solidFill>
            <a:srgbClr val="D0DBE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Алгоритм помогает внимательнее изучать места потенциальных дополнительных повреждений при том или ином типе перелома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9" y="5616576"/>
            <a:ext cx="5400674" cy="925512"/>
          </a:xfrm>
          <a:prstGeom prst="rect">
            <a:avLst/>
          </a:prstGeom>
          <a:solidFill>
            <a:srgbClr val="B1C4C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Данные повреждения соответствуют типу </a:t>
            </a:r>
            <a:r>
              <a:rPr lang="en-US" sz="2400" b="1" dirty="0">
                <a:solidFill>
                  <a:schemeClr val="tx1"/>
                </a:solidFill>
              </a:rPr>
              <a:t>Weber </a:t>
            </a:r>
            <a:r>
              <a:rPr lang="ru-RU" sz="2400" b="1" dirty="0">
                <a:solidFill>
                  <a:schemeClr val="tx1"/>
                </a:solidFill>
              </a:rPr>
              <a:t>В стадия 4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597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4634" y="2869324"/>
            <a:ext cx="5943600" cy="1371600"/>
          </a:xfrm>
          <a:prstGeom prst="rect">
            <a:avLst/>
          </a:prstGeom>
          <a:solidFill>
            <a:srgbClr val="607696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A3"/>
                </a:solidFill>
              </a:rPr>
              <a:t>КЛИНИЧЕСКИЙ СЛУЧАЙ 4</a:t>
            </a:r>
            <a:endParaRPr lang="ru-RU" sz="4000" dirty="0">
              <a:solidFill>
                <a:srgbClr val="FFF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0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6" y="2190750"/>
            <a:ext cx="6636027" cy="4351338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РЕНТГЕНОГРАФИЯ ЛЕВОГО ГОЛЕНОСТОПНОГО СУСТАВА В ПРЯМОЙ </a:t>
            </a:r>
            <a:r>
              <a:rPr lang="ru-RU" b="1" dirty="0" smtClean="0"/>
              <a:t>ПРОЕКЦИИ</a:t>
            </a:r>
          </a:p>
          <a:p>
            <a:r>
              <a:rPr lang="ru-RU" b="1" dirty="0" smtClean="0"/>
              <a:t>ДЕФОРМАЦИЯ </a:t>
            </a:r>
            <a:r>
              <a:rPr lang="ru-RU" b="1" dirty="0"/>
              <a:t>ГОЛЕНОСТОПНОГО СУСТАВА </a:t>
            </a:r>
          </a:p>
        </p:txBody>
      </p:sp>
    </p:spTree>
    <p:extLst>
      <p:ext uri="{BB962C8B-B14F-4D97-AF65-F5344CB8AC3E}">
        <p14:creationId xmlns:p14="http://schemas.microsoft.com/office/powerpoint/2010/main" val="183352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4634" y="2869324"/>
            <a:ext cx="5943600" cy="1371600"/>
          </a:xfrm>
          <a:prstGeom prst="rect">
            <a:avLst/>
          </a:prstGeom>
          <a:solidFill>
            <a:srgbClr val="607696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A3"/>
                </a:solidFill>
              </a:rPr>
              <a:t>КЛИНИЧЕСКИЙ СЛУЧАЙ 1</a:t>
            </a:r>
            <a:endParaRPr lang="ru-RU" sz="4000" dirty="0">
              <a:solidFill>
                <a:srgbClr val="FFF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3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42" y="2311400"/>
            <a:ext cx="6650516" cy="4351338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РЕНТГЕНОГРАФИЯ ЛЕВОГО ГОЛЕНОСТОПНОГО СУСТАВА В ПРЯМОЙ </a:t>
            </a:r>
            <a:r>
              <a:rPr lang="ru-RU" b="1" dirty="0" smtClean="0"/>
              <a:t>ПРОЕКЦИИ </a:t>
            </a:r>
          </a:p>
          <a:p>
            <a:r>
              <a:rPr lang="ru-RU" b="1" dirty="0" smtClean="0"/>
              <a:t>ДЕФОРМАЦИЯ </a:t>
            </a:r>
            <a:r>
              <a:rPr lang="ru-RU" b="1" dirty="0"/>
              <a:t>ГОЛЕНОСТОПНОГО СУСТАВА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982913"/>
            <a:ext cx="3643313" cy="1260475"/>
          </a:xfrm>
          <a:prstGeom prst="rect">
            <a:avLst/>
          </a:prstGeom>
          <a:solidFill>
            <a:srgbClr val="B1C4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Отек мягких тканей медиальной поверхности голени</a:t>
            </a:r>
          </a:p>
        </p:txBody>
      </p:sp>
    </p:spTree>
    <p:extLst>
      <p:ext uri="{BB962C8B-B14F-4D97-AF65-F5344CB8AC3E}">
        <p14:creationId xmlns:p14="http://schemas.microsoft.com/office/powerpoint/2010/main" val="258994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4" y="1626041"/>
            <a:ext cx="5406480" cy="5058922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1414463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АЛГОРИТМ ОПРЕДЕЛЕНИЯ ТИПА ПЕРЕЛОМА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626041"/>
            <a:ext cx="5943600" cy="1759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</a:rPr>
              <a:t>Повреждение </a:t>
            </a:r>
            <a:r>
              <a:rPr lang="ru-RU" sz="2100" dirty="0" smtClean="0">
                <a:solidFill>
                  <a:schemeClr val="tx1"/>
                </a:solidFill>
              </a:rPr>
              <a:t>медиальной группы связок голеностопного </a:t>
            </a:r>
            <a:r>
              <a:rPr lang="ru-RU" sz="2100" dirty="0">
                <a:solidFill>
                  <a:schemeClr val="tx1"/>
                </a:solidFill>
              </a:rPr>
              <a:t>сустава встречается при переломе типа </a:t>
            </a:r>
            <a:r>
              <a:rPr lang="en-US" sz="2100" b="1" dirty="0">
                <a:solidFill>
                  <a:schemeClr val="tx1"/>
                </a:solidFill>
              </a:rPr>
              <a:t>Weber </a:t>
            </a:r>
            <a:r>
              <a:rPr lang="ru-RU" sz="2100" b="1" dirty="0">
                <a:solidFill>
                  <a:schemeClr val="tx1"/>
                </a:solidFill>
              </a:rPr>
              <a:t>В стадия 4</a:t>
            </a:r>
            <a:r>
              <a:rPr lang="ru-RU" sz="21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</a:rPr>
              <a:t>Другие признаки данного типа перелома не определяются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850194"/>
            <a:ext cx="5943600" cy="141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Не исключается и перелом типа </a:t>
            </a:r>
            <a:r>
              <a:rPr lang="en-US" sz="2200" b="1" dirty="0">
                <a:solidFill>
                  <a:schemeClr val="tx1"/>
                </a:solidFill>
              </a:rPr>
              <a:t>Weber </a:t>
            </a:r>
            <a:r>
              <a:rPr lang="ru-RU" sz="2200" b="1" dirty="0">
                <a:solidFill>
                  <a:schemeClr val="tx1"/>
                </a:solidFill>
              </a:rPr>
              <a:t>С </a:t>
            </a:r>
            <a:r>
              <a:rPr lang="ru-RU" sz="2200" dirty="0" err="1">
                <a:solidFill>
                  <a:schemeClr val="tx1"/>
                </a:solidFill>
              </a:rPr>
              <a:t>с</a:t>
            </a:r>
            <a:r>
              <a:rPr lang="ru-RU" sz="2200" dirty="0">
                <a:solidFill>
                  <a:schemeClr val="tx1"/>
                </a:solidFill>
              </a:rPr>
              <a:t> переломом малоберцовой кости, расположенного выше </a:t>
            </a:r>
            <a:r>
              <a:rPr lang="ru-RU" sz="2200" dirty="0" err="1">
                <a:solidFill>
                  <a:schemeClr val="tx1"/>
                </a:solidFill>
              </a:rPr>
              <a:t>межберцового</a:t>
            </a:r>
            <a:r>
              <a:rPr lang="ru-RU" sz="2200" dirty="0">
                <a:solidFill>
                  <a:schemeClr val="tx1"/>
                </a:solidFill>
              </a:rPr>
              <a:t> синдесмоза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399" y="5614988"/>
            <a:ext cx="5133975" cy="1069975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Для определения типа перелома </a:t>
            </a:r>
            <a:r>
              <a:rPr lang="ru-RU" sz="2200" u="sng" dirty="0">
                <a:solidFill>
                  <a:schemeClr val="tx1"/>
                </a:solidFill>
              </a:rPr>
              <a:t>требуется </a:t>
            </a:r>
            <a:r>
              <a:rPr lang="ru-RU" sz="2200" u="sng" dirty="0" err="1">
                <a:solidFill>
                  <a:schemeClr val="tx1"/>
                </a:solidFill>
              </a:rPr>
              <a:t>дообследование</a:t>
            </a:r>
            <a:r>
              <a:rPr lang="ru-RU" sz="2200" u="sng" dirty="0">
                <a:solidFill>
                  <a:schemeClr val="tx1"/>
                </a:solidFill>
              </a:rPr>
              <a:t> - </a:t>
            </a:r>
            <a:r>
              <a:rPr lang="ru-RU" sz="2200" dirty="0">
                <a:solidFill>
                  <a:schemeClr val="tx1"/>
                </a:solidFill>
              </a:rPr>
              <a:t>обзорная рентгенография костей голени </a:t>
            </a:r>
          </a:p>
        </p:txBody>
      </p:sp>
    </p:spTree>
    <p:extLst>
      <p:ext uri="{BB962C8B-B14F-4D97-AF65-F5344CB8AC3E}">
        <p14:creationId xmlns:p14="http://schemas.microsoft.com/office/powerpoint/2010/main" val="1718514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71" y="2325688"/>
            <a:ext cx="4245207" cy="4351338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208597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/>
              <a:t>РЕНТГЕНОГРАФИЯ КОСТЕЙ ЛЕВОЙ ГОЛЕНИ С ЗАХВАТОМ ГОЛЕНОСТОПНОГО СУСТАВА В ПРЯМОЙ И БОКОВОЙ </a:t>
            </a:r>
            <a:r>
              <a:rPr lang="ru-RU" sz="3800" b="1" dirty="0" smtClean="0"/>
              <a:t>ПРОЕКЦИЯХ </a:t>
            </a:r>
          </a:p>
          <a:p>
            <a:r>
              <a:rPr lang="ru-RU" sz="3800" b="1" dirty="0" smtClean="0"/>
              <a:t>ПЕРЕЛОМ </a:t>
            </a:r>
            <a:r>
              <a:rPr lang="ru-RU" sz="3800" b="1" dirty="0"/>
              <a:t>МАЛОБЕРЦОВОЙ КОСТИ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886" y="2451100"/>
            <a:ext cx="4371975" cy="1685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Косой перелом верхней трети малоберцовой кости – перелом </a:t>
            </a:r>
            <a:r>
              <a:rPr lang="ru-RU" sz="2400" dirty="0" err="1">
                <a:solidFill>
                  <a:schemeClr val="tx1"/>
                </a:solidFill>
              </a:rPr>
              <a:t>Мезоннева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(Maisonneuve)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" y="4786312"/>
            <a:ext cx="7215189" cy="1890713"/>
          </a:xfrm>
          <a:prstGeom prst="rect">
            <a:avLst/>
          </a:prstGeom>
          <a:solidFill>
            <a:srgbClr val="D0DBE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Перелом малоберцовой кости может быть замечен не сразу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Пациент предъявляет жалобы больше на боли в области голеностопного сустава, поскольку разрыв связок сопровождается большим болевым синдромом, чем перелом </a:t>
            </a:r>
          </a:p>
        </p:txBody>
      </p:sp>
    </p:spTree>
    <p:extLst>
      <p:ext uri="{BB962C8B-B14F-4D97-AF65-F5344CB8AC3E}">
        <p14:creationId xmlns:p14="http://schemas.microsoft.com/office/powerpoint/2010/main" val="1513776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4634" y="2869324"/>
            <a:ext cx="5943600" cy="1371600"/>
          </a:xfrm>
          <a:prstGeom prst="rect">
            <a:avLst/>
          </a:prstGeom>
          <a:solidFill>
            <a:srgbClr val="607696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A3"/>
                </a:solidFill>
              </a:rPr>
              <a:t>КЛИНИЧЕСКИЙ СЛУЧАЙ 5</a:t>
            </a:r>
            <a:endParaRPr lang="ru-RU" sz="4000" dirty="0">
              <a:solidFill>
                <a:srgbClr val="FFF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7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51" y="2657476"/>
            <a:ext cx="8146472" cy="3733800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РЕНТГЕНОГРАФИЯ ПРАВОГО ГОЛЕНОСТОПНОГО СУСТАВА В ПРЯМОЙ, КОСОЙ И БОКОВОЙ </a:t>
            </a:r>
            <a:r>
              <a:rPr lang="ru-RU" b="1" dirty="0" smtClean="0"/>
              <a:t>ПРОЕКЦИЯХ </a:t>
            </a:r>
            <a:r>
              <a:rPr lang="ru-RU" b="1" dirty="0"/>
              <a:t>ДЕФОРМАЦИЯ ГОЛЕНОСТОПНОГО СУСТАВА </a:t>
            </a:r>
          </a:p>
        </p:txBody>
      </p:sp>
    </p:spTree>
    <p:extLst>
      <p:ext uri="{BB962C8B-B14F-4D97-AF65-F5344CB8AC3E}">
        <p14:creationId xmlns:p14="http://schemas.microsoft.com/office/powerpoint/2010/main" val="2281677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48" y="2800351"/>
            <a:ext cx="6778778" cy="3110706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-1"/>
            <a:ext cx="12192000" cy="1886857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РЕНТГЕНОГРАФИЯ ПРАВОГО ГОЛЕНОСТОПНОГО СУСТАВА В ПРЯМОЙ, КОСОЙ И БОКОВОЙ </a:t>
            </a:r>
            <a:r>
              <a:rPr lang="ru-RU" sz="3200" b="1" dirty="0" smtClean="0"/>
              <a:t>ПРОЕКЦИЯХ </a:t>
            </a:r>
          </a:p>
          <a:p>
            <a:r>
              <a:rPr lang="ru-RU" sz="3200" b="1" dirty="0" smtClean="0"/>
              <a:t>ПЕРЕЛОМ </a:t>
            </a:r>
            <a:r>
              <a:rPr lang="ru-RU" sz="3200" b="1" dirty="0"/>
              <a:t>ЗАДНЕГО КРАЯ ДИСТАЛЬНОГО МЕТАЭПИФИЗА БОЛЬШЕБЕРЦОВОЙ КОСТИ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164" y="2055813"/>
            <a:ext cx="4900612" cy="4645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Отек мягких тканей в области медиальной лодыжки </a:t>
            </a:r>
            <a:r>
              <a:rPr lang="ru-RU" sz="2200" b="1" dirty="0">
                <a:solidFill>
                  <a:srgbClr val="FFFF00"/>
                </a:solidFill>
              </a:rPr>
              <a:t>(желтая стрелка)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Перелом заднего </a:t>
            </a:r>
            <a:r>
              <a:rPr lang="ru-RU" sz="2200" dirty="0" smtClean="0">
                <a:solidFill>
                  <a:schemeClr val="tx1"/>
                </a:solidFill>
              </a:rPr>
              <a:t>отдела дистального </a:t>
            </a:r>
            <a:r>
              <a:rPr lang="ru-RU" sz="2200" dirty="0" err="1">
                <a:solidFill>
                  <a:schemeClr val="tx1"/>
                </a:solidFill>
              </a:rPr>
              <a:t>метаэпифиза</a:t>
            </a:r>
            <a:r>
              <a:rPr lang="ru-RU" sz="2200" dirty="0">
                <a:solidFill>
                  <a:schemeClr val="tx1"/>
                </a:solidFill>
              </a:rPr>
              <a:t> большеберцовой кости </a:t>
            </a:r>
            <a:r>
              <a:rPr lang="ru-RU" sz="2200" b="1" dirty="0">
                <a:solidFill>
                  <a:schemeClr val="bg1"/>
                </a:solidFill>
              </a:rPr>
              <a:t>(белая стрелка)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Признаки перелома типа </a:t>
            </a:r>
            <a:r>
              <a:rPr lang="en-US" sz="2200" dirty="0">
                <a:solidFill>
                  <a:schemeClr val="tx1"/>
                </a:solidFill>
              </a:rPr>
              <a:t>Weber </a:t>
            </a:r>
            <a:r>
              <a:rPr lang="ru-RU" sz="2200" dirty="0">
                <a:solidFill>
                  <a:schemeClr val="tx1"/>
                </a:solidFill>
              </a:rPr>
              <a:t>В отсутствуют</a:t>
            </a:r>
          </a:p>
          <a:p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>
                <a:solidFill>
                  <a:schemeClr val="tx1"/>
                </a:solidFill>
              </a:rPr>
              <a:t>Сочетание данных признаков свидетельствует о переломе </a:t>
            </a:r>
            <a:r>
              <a:rPr lang="ru-RU" sz="2200" b="1" dirty="0">
                <a:solidFill>
                  <a:schemeClr val="tx1"/>
                </a:solidFill>
              </a:rPr>
              <a:t>типа </a:t>
            </a:r>
            <a:r>
              <a:rPr lang="en-US" sz="2200" b="1" dirty="0">
                <a:solidFill>
                  <a:schemeClr val="tx1"/>
                </a:solidFill>
              </a:rPr>
              <a:t>Weber </a:t>
            </a:r>
            <a:r>
              <a:rPr lang="ru-RU" sz="2200" b="1" dirty="0">
                <a:solidFill>
                  <a:schemeClr val="tx1"/>
                </a:solidFill>
              </a:rPr>
              <a:t>С </a:t>
            </a:r>
            <a:r>
              <a:rPr lang="ru-RU" sz="2200" dirty="0">
                <a:solidFill>
                  <a:schemeClr val="tx1"/>
                </a:solidFill>
              </a:rPr>
              <a:t>(</a:t>
            </a:r>
            <a:r>
              <a:rPr lang="ru-RU" sz="2200" dirty="0" err="1">
                <a:solidFill>
                  <a:schemeClr val="tx1"/>
                </a:solidFill>
              </a:rPr>
              <a:t>пронационно-эверсионном</a:t>
            </a:r>
            <a:r>
              <a:rPr lang="ru-RU" sz="2200" dirty="0">
                <a:solidFill>
                  <a:schemeClr val="tx1"/>
                </a:solidFill>
              </a:rPr>
              <a:t> переломе по </a:t>
            </a:r>
            <a:r>
              <a:rPr lang="en-US" sz="2200" dirty="0" err="1">
                <a:solidFill>
                  <a:schemeClr val="tx1"/>
                </a:solidFill>
              </a:rPr>
              <a:t>Lauge</a:t>
            </a:r>
            <a:r>
              <a:rPr lang="en-US" sz="2200" dirty="0">
                <a:solidFill>
                  <a:schemeClr val="tx1"/>
                </a:solidFill>
              </a:rPr>
              <a:t>-Hansen)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52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2" y="1817021"/>
            <a:ext cx="5827794" cy="4545680"/>
          </a:xfrm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0" y="0"/>
            <a:ext cx="12192000" cy="128587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АЛГОРИТМ ОПРЕДЕЛЕНИЯ ТИПА ПЕРЕЛОМА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1" y="1571625"/>
            <a:ext cx="4986338" cy="50291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Повреждение связок медиальной поверхности голеностопного сустава указывает на перелом типа </a:t>
            </a:r>
            <a:r>
              <a:rPr lang="en-US" sz="2200" b="1" dirty="0">
                <a:solidFill>
                  <a:schemeClr val="tx1"/>
                </a:solidFill>
              </a:rPr>
              <a:t>Weber </a:t>
            </a:r>
            <a:r>
              <a:rPr lang="ru-RU" sz="2200" b="1" dirty="0">
                <a:solidFill>
                  <a:schemeClr val="tx1"/>
                </a:solidFill>
              </a:rPr>
              <a:t>С стадия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Перелом заднего края дистального </a:t>
            </a:r>
            <a:r>
              <a:rPr lang="ru-RU" sz="2200" dirty="0" err="1">
                <a:solidFill>
                  <a:schemeClr val="tx1"/>
                </a:solidFill>
              </a:rPr>
              <a:t>метаэпифиза</a:t>
            </a:r>
            <a:r>
              <a:rPr lang="ru-RU" sz="2200" dirty="0">
                <a:solidFill>
                  <a:schemeClr val="tx1"/>
                </a:solidFill>
              </a:rPr>
              <a:t> большеберцовой кости указывает на перелом типа </a:t>
            </a:r>
            <a:r>
              <a:rPr lang="en-US" sz="2200" b="1" dirty="0">
                <a:solidFill>
                  <a:schemeClr val="tx1"/>
                </a:solidFill>
              </a:rPr>
              <a:t>Weber </a:t>
            </a:r>
            <a:r>
              <a:rPr lang="ru-RU" sz="2200" b="1" dirty="0">
                <a:solidFill>
                  <a:schemeClr val="tx1"/>
                </a:solidFill>
              </a:rPr>
              <a:t>С стадия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На обзорной рентгенограмме костей голени должен присутствовать перелом малоберцовой кости, расположенный выше </a:t>
            </a:r>
            <a:r>
              <a:rPr lang="ru-RU" sz="2200" dirty="0" err="1">
                <a:solidFill>
                  <a:schemeClr val="tx1"/>
                </a:solidFill>
              </a:rPr>
              <a:t>межберцового</a:t>
            </a:r>
            <a:r>
              <a:rPr lang="ru-RU" sz="2200" dirty="0">
                <a:solidFill>
                  <a:schemeClr val="tx1"/>
                </a:solidFill>
              </a:rPr>
              <a:t> синдесмоза </a:t>
            </a:r>
          </a:p>
        </p:txBody>
      </p:sp>
    </p:spTree>
    <p:extLst>
      <p:ext uri="{BB962C8B-B14F-4D97-AF65-F5344CB8AC3E}">
        <p14:creationId xmlns:p14="http://schemas.microsoft.com/office/powerpoint/2010/main" val="3157997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786" y="2114550"/>
            <a:ext cx="11001377" cy="2286000"/>
          </a:xfrm>
        </p:spPr>
        <p:txBody>
          <a:bodyPr/>
          <a:lstStyle/>
          <a:p>
            <a:pPr marL="0" indent="0">
              <a:buNone/>
            </a:pPr>
            <a:endParaRPr lang="ru-RU" sz="3600" dirty="0">
              <a:hlinkClick r:id="rId2"/>
            </a:endParaRPr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https://radiologyassistant.nl/musculoskeletal/wrist-1/foot</a:t>
            </a:r>
            <a:endParaRPr lang="ru-RU" sz="3600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1557338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/>
              <a:t>СПИСОК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59657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6150" y="1828800"/>
            <a:ext cx="10355263" cy="3014663"/>
          </a:xfrm>
          <a:solidFill>
            <a:srgbClr val="B1D1D7"/>
          </a:solidFill>
          <a:ln w="76200">
            <a:solidFill>
              <a:srgbClr val="5598A5"/>
            </a:solidFill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СПАСИБО ЗА ВНИМАНИЕ!</a:t>
            </a:r>
            <a:r>
              <a:rPr lang="ru-RU" sz="6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66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78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52" y="2268538"/>
            <a:ext cx="6339697" cy="435133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solidFill>
            <a:srgbClr val="B1D1D7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РЕНТГЕНОГРАФИЯ </a:t>
            </a:r>
            <a:r>
              <a:rPr lang="ru-RU" b="1" dirty="0" smtClean="0"/>
              <a:t>ЛЕВОГО ГОЛЕНОСТОПНОГО </a:t>
            </a:r>
            <a:r>
              <a:rPr lang="ru-RU" b="1" dirty="0"/>
              <a:t>СУСТАВА В ПРЯМОЙ И БОКОВОЙ </a:t>
            </a:r>
            <a:r>
              <a:rPr lang="ru-RU" b="1" dirty="0" smtClean="0"/>
              <a:t>ПРОЕКЦИЯХ</a:t>
            </a:r>
            <a:br>
              <a:rPr lang="ru-RU" b="1" dirty="0" smtClean="0"/>
            </a:br>
            <a:r>
              <a:rPr lang="ru-RU" b="1" dirty="0" smtClean="0"/>
              <a:t>ДЕФОРМАЦИЯ </a:t>
            </a:r>
            <a:r>
              <a:rPr lang="ru-RU" b="1" dirty="0"/>
              <a:t>ГОЛЕНОСТОПНОГО СУСТАВА </a:t>
            </a:r>
          </a:p>
        </p:txBody>
      </p:sp>
    </p:spTree>
    <p:extLst>
      <p:ext uri="{BB962C8B-B14F-4D97-AF65-F5344CB8AC3E}">
        <p14:creationId xmlns:p14="http://schemas.microsoft.com/office/powerpoint/2010/main" val="86796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15" y="2325688"/>
            <a:ext cx="6319370" cy="4351338"/>
          </a:xfrm>
        </p:spPr>
      </p:pic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solidFill>
            <a:srgbClr val="B1D1D7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РЕНТГЕНОГРАФИЯ ПРАВОГО ГОЛЕНОСТОПНОГО СУСТАВА В ПРЯМОЙ </a:t>
            </a:r>
            <a:r>
              <a:rPr lang="ru-RU" b="1" dirty="0" smtClean="0"/>
              <a:t>ПРОЕКЦИИ</a:t>
            </a:r>
            <a:br>
              <a:rPr lang="ru-RU" b="1" dirty="0" smtClean="0"/>
            </a:br>
            <a:r>
              <a:rPr lang="ru-RU" b="1" dirty="0" smtClean="0"/>
              <a:t>ПЕРЕЛОМ </a:t>
            </a:r>
            <a:r>
              <a:rPr lang="ru-RU" b="1" dirty="0"/>
              <a:t>МЕДИАЛЬНОЙ ЛОДЫЖКИ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1475" y="2325688"/>
            <a:ext cx="4700588" cy="4032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Перелом медиальной лодыжки </a:t>
            </a:r>
            <a:r>
              <a:rPr lang="ru-RU" sz="2800" b="1" dirty="0">
                <a:solidFill>
                  <a:srgbClr val="FFFF00"/>
                </a:solidFill>
              </a:rPr>
              <a:t>(желтая стрелка)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Не исключается отрывной перелом латеральной лодыжки </a:t>
            </a:r>
            <a:r>
              <a:rPr lang="ru-RU" sz="2800" b="1" dirty="0">
                <a:solidFill>
                  <a:schemeClr val="bg1"/>
                </a:solidFill>
              </a:rPr>
              <a:t>(белая стрелка) </a:t>
            </a:r>
          </a:p>
        </p:txBody>
      </p:sp>
    </p:spTree>
    <p:extLst>
      <p:ext uri="{BB962C8B-B14F-4D97-AF65-F5344CB8AC3E}">
        <p14:creationId xmlns:p14="http://schemas.microsoft.com/office/powerpoint/2010/main" val="390260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93" y="1633535"/>
            <a:ext cx="5444207" cy="4705351"/>
          </a:xfrm>
        </p:spPr>
      </p:pic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1575"/>
          </a:xfrm>
          <a:solidFill>
            <a:srgbClr val="B1D1D7"/>
          </a:solidFill>
        </p:spPr>
        <p:txBody>
          <a:bodyPr>
            <a:normAutofit/>
          </a:bodyPr>
          <a:lstStyle/>
          <a:p>
            <a:r>
              <a:rPr lang="ru-RU" b="1" dirty="0"/>
              <a:t>МЕХАНИЗМ ПЕРЕЛОМА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0341" y="1403822"/>
            <a:ext cx="6404892" cy="516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Согласно </a:t>
            </a:r>
            <a:r>
              <a:rPr lang="ru-RU" sz="2200" b="1" dirty="0">
                <a:solidFill>
                  <a:schemeClr val="tx1"/>
                </a:solidFill>
              </a:rPr>
              <a:t>классификации </a:t>
            </a:r>
            <a:r>
              <a:rPr lang="en-US" sz="2200" b="1" dirty="0" err="1">
                <a:solidFill>
                  <a:schemeClr val="tx1"/>
                </a:solidFill>
              </a:rPr>
              <a:t>Lauge</a:t>
            </a:r>
            <a:r>
              <a:rPr lang="en-US" sz="2200" b="1" dirty="0">
                <a:solidFill>
                  <a:schemeClr val="tx1"/>
                </a:solidFill>
              </a:rPr>
              <a:t>- Hansen</a:t>
            </a:r>
            <a:r>
              <a:rPr lang="ru-RU" sz="2200" b="1" dirty="0">
                <a:solidFill>
                  <a:schemeClr val="tx1"/>
                </a:solidFill>
              </a:rPr>
              <a:t>, 1942 </a:t>
            </a:r>
            <a:r>
              <a:rPr lang="ru-RU" sz="2200" dirty="0">
                <a:solidFill>
                  <a:schemeClr val="tx1"/>
                </a:solidFill>
              </a:rPr>
              <a:t>перелом является </a:t>
            </a:r>
            <a:r>
              <a:rPr lang="ru-RU" sz="2200" dirty="0" err="1">
                <a:solidFill>
                  <a:schemeClr val="tx1"/>
                </a:solidFill>
              </a:rPr>
              <a:t>супинационно</a:t>
            </a:r>
            <a:r>
              <a:rPr lang="ru-RU" sz="2200" dirty="0">
                <a:solidFill>
                  <a:schemeClr val="tx1"/>
                </a:solidFill>
              </a:rPr>
              <a:t>- </a:t>
            </a:r>
            <a:r>
              <a:rPr lang="ru-RU" sz="2200" dirty="0" err="1">
                <a:solidFill>
                  <a:schemeClr val="tx1"/>
                </a:solidFill>
              </a:rPr>
              <a:t>аддукционным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1"/>
                </a:solidFill>
              </a:rPr>
              <a:t>Стадия 1: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- разрыв </a:t>
            </a:r>
            <a:r>
              <a:rPr lang="ru-RU" sz="2400" dirty="0">
                <a:solidFill>
                  <a:schemeClr val="tx1"/>
                </a:solidFill>
              </a:rPr>
              <a:t>латеральной группы связок голеностопного </a:t>
            </a:r>
            <a:r>
              <a:rPr lang="ru-RU" sz="2400" dirty="0" smtClean="0">
                <a:solidFill>
                  <a:schemeClr val="tx1"/>
                </a:solidFill>
              </a:rPr>
              <a:t>сустава </a:t>
            </a:r>
            <a:r>
              <a:rPr lang="ru-RU" sz="2200" dirty="0" smtClean="0">
                <a:solidFill>
                  <a:schemeClr val="tx1"/>
                </a:solidFill>
              </a:rPr>
              <a:t>ИЛИ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- отрывной перелом латеральной лодыжки (</a:t>
            </a:r>
            <a:r>
              <a:rPr lang="ru-RU" sz="2200" dirty="0" err="1">
                <a:solidFill>
                  <a:schemeClr val="tx1"/>
                </a:solidFill>
              </a:rPr>
              <a:t>Weber</a:t>
            </a:r>
            <a:r>
              <a:rPr lang="ru-RU" sz="2200" dirty="0">
                <a:solidFill>
                  <a:schemeClr val="tx1"/>
                </a:solidFill>
              </a:rPr>
              <a:t> 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1"/>
                </a:solidFill>
              </a:rPr>
              <a:t>Стадия 2: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- перелом медиальной лодыжки (всегда)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- </a:t>
            </a:r>
            <a:r>
              <a:rPr lang="ru-RU" sz="2200" dirty="0" smtClean="0">
                <a:solidFill>
                  <a:schemeClr val="tx1"/>
                </a:solidFill>
              </a:rPr>
              <a:t>отрывной перелом латеральной </a:t>
            </a:r>
            <a:r>
              <a:rPr lang="ru-RU" sz="2200" dirty="0">
                <a:solidFill>
                  <a:schemeClr val="tx1"/>
                </a:solidFill>
              </a:rPr>
              <a:t>лодыжки ИЛИ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- разрыв латеральной группы связок голеностопного сустава </a:t>
            </a: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5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01" y="2185988"/>
            <a:ext cx="6991823" cy="4414837"/>
          </a:xfrm>
        </p:spPr>
      </p:pic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solidFill>
            <a:srgbClr val="B1D1D7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РЕНТГЕНОГРАФИЯ ПРАВОГО ГОЛЕНОСТОПНОГО СУСТАВА В ПРЯМОЙ </a:t>
            </a:r>
            <a:r>
              <a:rPr lang="ru-RU" b="1" dirty="0" smtClean="0"/>
              <a:t>ПРОЕКЦИИ </a:t>
            </a:r>
            <a:br>
              <a:rPr lang="ru-RU" b="1" dirty="0" smtClean="0"/>
            </a:br>
            <a:r>
              <a:rPr lang="ru-RU" b="1" dirty="0" smtClean="0"/>
              <a:t>ПЕРЕЛОМ </a:t>
            </a:r>
            <a:r>
              <a:rPr lang="ru-RU" b="1" dirty="0"/>
              <a:t>МЕДИАЛЬНОЙ ЛОДЫЖКИ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586" y="2157413"/>
            <a:ext cx="4786313" cy="44148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Наличие видимого контралатерального повреждения на рентгенограмме </a:t>
            </a:r>
            <a:r>
              <a:rPr lang="ru-RU" sz="2200" b="1" dirty="0">
                <a:solidFill>
                  <a:schemeClr val="tx1"/>
                </a:solidFill>
              </a:rPr>
              <a:t>не имеет </a:t>
            </a:r>
            <a:r>
              <a:rPr lang="ru-RU" sz="2200" b="1" dirty="0" smtClean="0">
                <a:solidFill>
                  <a:schemeClr val="tx1"/>
                </a:solidFill>
              </a:rPr>
              <a:t>клинической </a:t>
            </a:r>
            <a:r>
              <a:rPr lang="ru-RU" sz="2200" b="1" dirty="0" smtClean="0">
                <a:solidFill>
                  <a:schemeClr val="tx1"/>
                </a:solidFill>
              </a:rPr>
              <a:t>значимости</a:t>
            </a: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Исходя из механизма перелома </a:t>
            </a:r>
            <a:r>
              <a:rPr lang="ru-RU" sz="2200" b="1" dirty="0">
                <a:solidFill>
                  <a:schemeClr val="tx1"/>
                </a:solidFill>
              </a:rPr>
              <a:t>предполагается двустороннее повреждение </a:t>
            </a:r>
            <a:r>
              <a:rPr lang="ru-RU" sz="2200" dirty="0">
                <a:solidFill>
                  <a:schemeClr val="tx1"/>
                </a:solidFill>
              </a:rPr>
              <a:t>составляющих голеностопного сустава</a:t>
            </a:r>
            <a:r>
              <a:rPr lang="ru-RU" sz="2200" u="sng" dirty="0">
                <a:solidFill>
                  <a:schemeClr val="tx1"/>
                </a:solidFill>
              </a:rPr>
              <a:t/>
            </a:r>
            <a:br>
              <a:rPr lang="ru-RU" sz="2200" u="sng" dirty="0">
                <a:solidFill>
                  <a:schemeClr val="tx1"/>
                </a:solidFill>
              </a:rPr>
            </a:br>
            <a:endParaRPr lang="ru-RU" sz="2200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</a:rPr>
              <a:t>Голеностопный сустав становится </a:t>
            </a:r>
            <a:r>
              <a:rPr lang="ru-RU" sz="2200" b="1" dirty="0">
                <a:solidFill>
                  <a:schemeClr val="tx1"/>
                </a:solidFill>
              </a:rPr>
              <a:t>нестабильным</a:t>
            </a:r>
            <a:r>
              <a:rPr lang="ru-RU" sz="2200" dirty="0">
                <a:solidFill>
                  <a:schemeClr val="tx1"/>
                </a:solidFill>
              </a:rPr>
              <a:t> при повреждении 2 и более структур</a:t>
            </a:r>
          </a:p>
        </p:txBody>
      </p:sp>
    </p:spTree>
    <p:extLst>
      <p:ext uri="{BB962C8B-B14F-4D97-AF65-F5344CB8AC3E}">
        <p14:creationId xmlns:p14="http://schemas.microsoft.com/office/powerpoint/2010/main" val="199343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8"/>
          <a:stretch/>
        </p:blipFill>
        <p:spPr>
          <a:xfrm>
            <a:off x="5518257" y="2355850"/>
            <a:ext cx="6495648" cy="3971926"/>
          </a:xfrm>
        </p:spPr>
      </p:pic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solidFill>
            <a:srgbClr val="B1D1D7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РЕНТГЕНОГРАФИЯ </a:t>
            </a:r>
            <a:r>
              <a:rPr lang="ru-RU" b="1" dirty="0" smtClean="0"/>
              <a:t>ПРАВОГО ГОЛЕНОСТОПНОГО </a:t>
            </a:r>
            <a:r>
              <a:rPr lang="ru-RU" b="1" dirty="0"/>
              <a:t>СУСТАВА В ПРЯМОЙ И БОКОВОЙ </a:t>
            </a:r>
            <a:r>
              <a:rPr lang="ru-RU" b="1" dirty="0" smtClean="0"/>
              <a:t>ПРОЕКЦИЯХ </a:t>
            </a:r>
            <a:r>
              <a:rPr lang="ru-RU" b="1" dirty="0"/>
              <a:t>ПЕРЕЛОМЫ МЕДИАЛЬНОЙ И ЛАТЕРАЛЬНОЙ ЛОДЫЖЕК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175" y="2355850"/>
            <a:ext cx="4972050" cy="397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Нестабильный перелом костей голеностопного сустава 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Классификация </a:t>
            </a:r>
            <a:r>
              <a:rPr lang="en-US" sz="2400" b="1" dirty="0" err="1">
                <a:solidFill>
                  <a:schemeClr val="tx1"/>
                </a:solidFill>
              </a:rPr>
              <a:t>Lauge</a:t>
            </a:r>
            <a:r>
              <a:rPr lang="en-US" sz="2400" b="1" dirty="0">
                <a:solidFill>
                  <a:schemeClr val="tx1"/>
                </a:solidFill>
              </a:rPr>
              <a:t>-Hansen</a:t>
            </a:r>
            <a:r>
              <a:rPr lang="ru-RU" sz="2400" dirty="0">
                <a:solidFill>
                  <a:schemeClr val="tx1"/>
                </a:solidFill>
              </a:rPr>
              <a:t>:  </a:t>
            </a:r>
            <a:r>
              <a:rPr lang="ru-RU" sz="2400" dirty="0" err="1">
                <a:solidFill>
                  <a:schemeClr val="tx1"/>
                </a:solidFill>
              </a:rPr>
              <a:t>супинационно</a:t>
            </a: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err="1">
                <a:solidFill>
                  <a:schemeClr val="tx1"/>
                </a:solidFill>
              </a:rPr>
              <a:t>аддукционный</a:t>
            </a:r>
            <a:r>
              <a:rPr lang="ru-RU" sz="2400" dirty="0">
                <a:solidFill>
                  <a:schemeClr val="tx1"/>
                </a:solidFill>
              </a:rPr>
              <a:t> перелом, 2 стадия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Классификация </a:t>
            </a:r>
            <a:r>
              <a:rPr lang="ru-RU" sz="2400" b="1" dirty="0" err="1">
                <a:solidFill>
                  <a:schemeClr val="tx1"/>
                </a:solidFill>
              </a:rPr>
              <a:t>Weber</a:t>
            </a:r>
            <a:r>
              <a:rPr lang="ru-RU" sz="2400" dirty="0">
                <a:solidFill>
                  <a:schemeClr val="tx1"/>
                </a:solidFill>
              </a:rPr>
              <a:t>:  тип A с дополнительным переломом медиальной лодыжки</a:t>
            </a:r>
          </a:p>
        </p:txBody>
      </p:sp>
    </p:spTree>
    <p:extLst>
      <p:ext uri="{BB962C8B-B14F-4D97-AF65-F5344CB8AC3E}">
        <p14:creationId xmlns:p14="http://schemas.microsoft.com/office/powerpoint/2010/main" val="314700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4634" y="2869324"/>
            <a:ext cx="5943600" cy="1371600"/>
          </a:xfrm>
          <a:prstGeom prst="rect">
            <a:avLst/>
          </a:prstGeom>
          <a:solidFill>
            <a:srgbClr val="607696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A3"/>
                </a:solidFill>
              </a:rPr>
              <a:t>КЛИНИЧЕСКИЙ СЛУЧАЙ 2</a:t>
            </a:r>
            <a:endParaRPr lang="ru-RU" sz="4000" dirty="0">
              <a:solidFill>
                <a:srgbClr val="FFF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59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055813"/>
            <a:ext cx="6707255" cy="4523671"/>
          </a:xfr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B1D1D7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РЕНТГЕНОГРАФИЯ </a:t>
            </a:r>
            <a:r>
              <a:rPr lang="ru-RU" b="1" dirty="0" smtClean="0"/>
              <a:t>ПРАВОГО ГОЛЕНОСТОПНОГО </a:t>
            </a:r>
            <a:r>
              <a:rPr lang="ru-RU" b="1" dirty="0"/>
              <a:t>СУСТАВА В ПРЯМОЙ И БОКОВОЙ </a:t>
            </a:r>
            <a:r>
              <a:rPr lang="ru-RU" b="1" dirty="0" smtClean="0"/>
              <a:t>ПРОЕКЦИЯХ </a:t>
            </a:r>
            <a:r>
              <a:rPr lang="ru-RU" b="1" dirty="0"/>
              <a:t>ДЕФОРМАЦИЯ ГОЛЕНОСТОПНОГО СУСТАВА </a:t>
            </a:r>
          </a:p>
        </p:txBody>
      </p:sp>
    </p:spTree>
    <p:extLst>
      <p:ext uri="{BB962C8B-B14F-4D97-AF65-F5344CB8AC3E}">
        <p14:creationId xmlns:p14="http://schemas.microsoft.com/office/powerpoint/2010/main" val="1457072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622</Words>
  <Application>Microsoft Office PowerPoint</Application>
  <PresentationFormat>Широкоэкранный</PresentationFormat>
  <Paragraphs>97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ЛУЧЕВАЯ СЕМИОТИКА ПОРАЖЕНИЙ СТОПЫ И ГОЛЕНОСТОПНОГО СУСТАВА  РАЗБОР КЛИНИЧЕСКИХ СЛУЧАЕВ Часть 2</vt:lpstr>
      <vt:lpstr>Презентация PowerPoint</vt:lpstr>
      <vt:lpstr>РЕНТГЕНОГРАФИЯ ЛЕВОГО ГОЛЕНОСТОПНОГО СУСТАВА В ПРЯМОЙ И БОКОВОЙ ПРОЕКЦИЯХ ДЕФОРМАЦИЯ ГОЛЕНОСТОПНОГО СУСТАВА </vt:lpstr>
      <vt:lpstr>РЕНТГЕНОГРАФИЯ ПРАВОГО ГОЛЕНОСТОПНОГО СУСТАВА В ПРЯМОЙ ПРОЕКЦИИ ПЕРЕЛОМ МЕДИАЛЬНОЙ ЛОДЫЖКИ</vt:lpstr>
      <vt:lpstr>МЕХАНИЗМ ПЕРЕЛОМА</vt:lpstr>
      <vt:lpstr>РЕНТГЕНОГРАФИЯ ПРАВОГО ГОЛЕНОСТОПНОГО СУСТАВА В ПРЯМОЙ ПРОЕКЦИИ  ПЕРЕЛОМ МЕДИАЛЬНОЙ ЛОДЫЖКИ</vt:lpstr>
      <vt:lpstr>РЕНТГЕНОГРАФИЯ ПРАВОГО ГОЛЕНОСТОПНОГО СУСТАВА В ПРЯМОЙ И БОКОВОЙ ПРОЕКЦИЯХ ПЕРЕЛОМЫ МЕДИАЛЬНОЙ И ЛАТЕРАЛЬНОЙ ЛОДЫЖЕК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ЛУЧЕВАЯ СЕМИОТИКА ПОРАЖЕНИЙ СТОПЫ И ГОЛЕНОСТОПНОГО СУСТАВА:  РАЗБОР КЛИНИЧЕСКИХ СЛУЧАЕВ Часть 2</dc:title>
  <dc:creator>Полина Лукьяненко</dc:creator>
  <cp:lastModifiedBy>Полина Лукьяненко</cp:lastModifiedBy>
  <cp:revision>55</cp:revision>
  <dcterms:created xsi:type="dcterms:W3CDTF">2024-05-31T18:42:21Z</dcterms:created>
  <dcterms:modified xsi:type="dcterms:W3CDTF">2024-06-17T07:07:06Z</dcterms:modified>
</cp:coreProperties>
</file>