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48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0" y="327660"/>
            <a:ext cx="1432560" cy="134112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205179" y="469895"/>
            <a:ext cx="9912271" cy="4302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21307" hangingPunct="0">
              <a:lnSpc>
                <a:spcPct val="100833"/>
              </a:lnSpc>
            </a:pP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Первый</a:t>
            </a:r>
            <a:r>
              <a:rPr lang="en-US" altLang="zh-CN" sz="2000" b="1" i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Санкт-Петербургский</a:t>
            </a:r>
            <a:r>
              <a:rPr lang="en-US" altLang="zh-CN" sz="2000" b="1" i="1" spc="-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государственный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медицинский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Университет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им.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акад.</a:t>
            </a:r>
            <a:r>
              <a:rPr lang="en-US" altLang="zh-CN" sz="2000" b="1" i="1" spc="-13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И.П.Павлова</a:t>
            </a:r>
          </a:p>
          <a:p>
            <a:pPr marL="0" indent="2658795">
              <a:lnSpc>
                <a:spcPct val="100000"/>
              </a:lnSpc>
            </a:pP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Союз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Реабилитологов</a:t>
            </a:r>
            <a:r>
              <a:rPr lang="en-US" altLang="zh-CN" sz="2000" b="1" i="1" spc="-1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России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9"/>
              </a:lnSpc>
            </a:pPr>
            <a:endParaRPr lang="en-US" dirty="0" smtClean="0"/>
          </a:p>
          <a:p>
            <a:pPr marL="0" indent="399338">
              <a:lnSpc>
                <a:spcPct val="100000"/>
              </a:lnSpc>
            </a:pPr>
            <a:r>
              <a:rPr lang="en-US" altLang="zh-CN" sz="2400" b="1" dirty="0" err="1" smtClean="0">
                <a:solidFill>
                  <a:srgbClr val="000065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2400" b="1" spc="-60" dirty="0" smtClean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боли:</a:t>
            </a:r>
            <a:r>
              <a:rPr lang="en-US" altLang="zh-CN" sz="2400" b="1" spc="-6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ноцицептивная,</a:t>
            </a:r>
            <a:r>
              <a:rPr lang="en-US" altLang="zh-CN" sz="2400" b="1" spc="-6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нейропатическая,</a:t>
            </a:r>
          </a:p>
          <a:p>
            <a:pPr marL="0" indent="522782">
              <a:lnSpc>
                <a:spcPct val="100000"/>
              </a:lnSpc>
            </a:pP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дисфункциональная.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Острая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боль.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Хронический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болевой</a:t>
            </a:r>
            <a:r>
              <a:rPr lang="en-US" altLang="zh-CN" sz="2400" b="1" spc="-12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синдром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(центральная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и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периферическая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сенситизация,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дезингибиция,</a:t>
            </a:r>
            <a:r>
              <a:rPr lang="en-US" altLang="zh-CN" sz="2400" b="1" spc="-2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нарушение</a:t>
            </a:r>
          </a:p>
          <a:p>
            <a:pPr marL="0" indent="53339">
              <a:lnSpc>
                <a:spcPct val="100000"/>
              </a:lnSpc>
            </a:pP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сенсорной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интеграции).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Лекарственная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терапия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при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болевых</a:t>
            </a:r>
            <a:r>
              <a:rPr lang="en-US" altLang="zh-CN" sz="2400" b="1" spc="-114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синдромах:</a:t>
            </a:r>
          </a:p>
          <a:p>
            <a:pPr marL="0" indent="711758">
              <a:lnSpc>
                <a:spcPct val="100000"/>
              </a:lnSpc>
            </a:pP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НПВС,</a:t>
            </a:r>
            <a:r>
              <a:rPr lang="en-US" altLang="zh-CN" sz="2400" b="1" spc="-44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СИОЗСН,</a:t>
            </a:r>
            <a:r>
              <a:rPr lang="en-US" altLang="zh-CN" sz="2400" b="1" spc="-5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антиконвульсанты,</a:t>
            </a:r>
            <a:r>
              <a:rPr lang="en-US" altLang="zh-CN" sz="2400" b="1" spc="-44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наркотический</a:t>
            </a:r>
            <a:r>
              <a:rPr lang="en-US" altLang="zh-CN" sz="2400" b="1" spc="-5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65"/>
                </a:solidFill>
                <a:latin typeface="Calibri"/>
                <a:ea typeface="Calibri"/>
              </a:rPr>
              <a:t>анальгетики.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94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/>
          <p:cNvSpPr/>
          <p:nvPr/>
        </p:nvSpPr>
        <p:spPr>
          <a:xfrm>
            <a:off x="831850" y="209550"/>
            <a:ext cx="10521950" cy="463550"/>
          </a:xfrm>
          <a:custGeom>
            <a:avLst/>
            <a:gdLst>
              <a:gd name="connsiteX0" fmla="*/ 7874 w 10521950"/>
              <a:gd name="connsiteY0" fmla="*/ 467106 h 463550"/>
              <a:gd name="connsiteX1" fmla="*/ 10523473 w 10521950"/>
              <a:gd name="connsiteY1" fmla="*/ 467106 h 463550"/>
              <a:gd name="connsiteX2" fmla="*/ 10523473 w 10521950"/>
              <a:gd name="connsiteY2" fmla="*/ 6857 h 463550"/>
              <a:gd name="connsiteX3" fmla="*/ 7874 w 10521950"/>
              <a:gd name="connsiteY3" fmla="*/ 6857 h 463550"/>
              <a:gd name="connsiteX4" fmla="*/ 7874 w 10521950"/>
              <a:gd name="connsiteY4" fmla="*/ 467106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1950" h="463550">
                <a:moveTo>
                  <a:pt x="7874" y="467106"/>
                </a:moveTo>
                <a:lnTo>
                  <a:pt x="10523473" y="467106"/>
                </a:lnTo>
                <a:lnTo>
                  <a:pt x="10523473" y="6857"/>
                </a:lnTo>
                <a:lnTo>
                  <a:pt x="7874" y="6857"/>
                </a:lnTo>
                <a:lnTo>
                  <a:pt x="7874" y="467106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10"/>
          <p:cNvSpPr txBox="1"/>
          <p:nvPr/>
        </p:nvSpPr>
        <p:spPr>
          <a:xfrm>
            <a:off x="498957" y="153700"/>
            <a:ext cx="11192842" cy="6303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14881">
              <a:lnSpc>
                <a:spcPct val="100000"/>
              </a:lnSpc>
            </a:pP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и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ее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роль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в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детской</a:t>
            </a:r>
            <a:r>
              <a:rPr lang="en-US" altLang="zh-CN" sz="3200" b="1" spc="-6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реабилитации</a:t>
            </a:r>
          </a:p>
          <a:p>
            <a:pPr>
              <a:lnSpc>
                <a:spcPts val="1835"/>
              </a:lnSpc>
            </a:pPr>
            <a:endParaRPr lang="en-US" dirty="0" smtClean="0"/>
          </a:p>
          <a:p>
            <a:pPr marL="0" indent="332536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9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b="1" spc="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самостоятельный</a:t>
            </a:r>
            <a:r>
              <a:rPr lang="en-US" altLang="zh-CN" sz="2400" b="1" spc="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симптом,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332536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3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это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то,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что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мы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наносим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пациенту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проведении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занятий.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85"/>
              </a:lnSpc>
            </a:pPr>
            <a:endParaRPr lang="en-US" dirty="0" smtClean="0"/>
          </a:p>
          <a:p>
            <a:pPr marL="0" indent="1052474">
              <a:lnSpc>
                <a:spcPct val="100000"/>
              </a:lnSpc>
            </a:pPr>
            <a:r>
              <a:rPr lang="en-US" altLang="zh-CN" sz="3100" b="1" dirty="0">
                <a:solidFill>
                  <a:srgbClr val="001E5E"/>
                </a:solidFill>
                <a:latin typeface="Arial"/>
                <a:ea typeface="Arial"/>
              </a:rPr>
              <a:t>Чем</a:t>
            </a:r>
            <a:r>
              <a:rPr lang="en-US" altLang="zh-CN" sz="31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100" b="1" dirty="0">
                <a:solidFill>
                  <a:srgbClr val="001E5E"/>
                </a:solidFill>
                <a:latin typeface="Arial"/>
                <a:ea typeface="Arial"/>
              </a:rPr>
              <a:t>опасна</a:t>
            </a:r>
            <a:r>
              <a:rPr lang="en-US" altLang="zh-CN" sz="31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1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31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1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31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100" b="1" dirty="0">
                <a:solidFill>
                  <a:srgbClr val="001E5E"/>
                </a:solidFill>
                <a:latin typeface="Arial"/>
                <a:ea typeface="Arial"/>
              </a:rPr>
              <a:t>детской</a:t>
            </a:r>
            <a:r>
              <a:rPr lang="en-US" altLang="zh-CN" sz="3100" b="1" spc="-2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100" b="1" dirty="0">
                <a:solidFill>
                  <a:srgbClr val="001E5E"/>
                </a:solidFill>
                <a:latin typeface="Arial"/>
                <a:ea typeface="Arial"/>
              </a:rPr>
              <a:t>реабилитации:</a:t>
            </a:r>
          </a:p>
          <a:p>
            <a:pPr>
              <a:lnSpc>
                <a:spcPts val="15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повышает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мышечный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тонус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усиливает</a:t>
            </a:r>
            <a:r>
              <a:rPr lang="en-US" altLang="zh-CN" sz="22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спастичность,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способствует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развитию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синдрома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приобретенной</a:t>
            </a:r>
            <a:r>
              <a:rPr lang="en-US" altLang="zh-CN" sz="2200" b="1" spc="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беспомощности,</a:t>
            </a:r>
          </a:p>
          <a:p>
            <a:pPr marL="0">
              <a:lnSpc>
                <a:spcPct val="925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во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время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ЛФК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приводит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к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формирования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кинезофобии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2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страх</a:t>
            </a:r>
          </a:p>
          <a:p>
            <a:pPr marL="0" indent="228600">
              <a:lnSpc>
                <a:spcPct val="96666"/>
              </a:lnSpc>
            </a:pPr>
            <a:r>
              <a:rPr lang="en-US" altLang="zh-CN" sz="2200" b="1" spc="-10" dirty="0">
                <a:solidFill>
                  <a:srgbClr val="001E5E"/>
                </a:solidFill>
                <a:latin typeface="Arial"/>
                <a:ea typeface="Arial"/>
              </a:rPr>
              <a:t>движ</a:t>
            </a:r>
            <a:r>
              <a:rPr lang="en-US" altLang="zh-CN" sz="2200" b="1" spc="-5" dirty="0">
                <a:solidFill>
                  <a:srgbClr val="001E5E"/>
                </a:solidFill>
                <a:latin typeface="Arial"/>
                <a:ea typeface="Arial"/>
              </a:rPr>
              <a:t>ения,</a:t>
            </a:r>
          </a:p>
          <a:p>
            <a:pPr marL="0">
              <a:lnSpc>
                <a:spcPct val="81666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убивает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мотивацию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ребенка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к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восстановлению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2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реабилитации,</a:t>
            </a:r>
          </a:p>
          <a:p>
            <a:pPr marL="0" indent="228600">
              <a:lnSpc>
                <a:spcPct val="96249"/>
              </a:lnSpc>
            </a:pP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формируется</a:t>
            </a:r>
            <a:r>
              <a:rPr lang="en-US" altLang="zh-CN" sz="22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ненависть</a:t>
            </a:r>
            <a:r>
              <a:rPr lang="en-US" altLang="zh-CN" sz="22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к</a:t>
            </a:r>
            <a:r>
              <a:rPr lang="en-US" altLang="zh-CN" sz="22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мед.</a:t>
            </a:r>
            <a:r>
              <a:rPr lang="en-US" altLang="zh-CN" sz="22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Персоналу</a:t>
            </a:r>
            <a:r>
              <a:rPr lang="en-US" altLang="zh-CN" sz="22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2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родителям,</a:t>
            </a:r>
          </a:p>
          <a:p>
            <a:pPr marL="0">
              <a:lnSpc>
                <a:spcPct val="81666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Формируются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психологические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установки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ненависти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к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окружающим,</a:t>
            </a:r>
            <a:r>
              <a:rPr lang="en-US" altLang="zh-CN" sz="22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пациент</a:t>
            </a:r>
          </a:p>
          <a:p>
            <a:pPr marL="0" indent="228600">
              <a:lnSpc>
                <a:spcPct val="96249"/>
              </a:lnSpc>
            </a:pP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приучается</a:t>
            </a:r>
            <a:r>
              <a:rPr lang="en-US" altLang="zh-CN" sz="22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2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принимать</a:t>
            </a:r>
            <a:r>
              <a:rPr lang="en-US" altLang="zh-CN" sz="22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помощь</a:t>
            </a:r>
            <a:r>
              <a:rPr lang="en-US" altLang="zh-CN" sz="22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от</a:t>
            </a:r>
            <a:r>
              <a:rPr lang="en-US" altLang="zh-CN" sz="2200" b="1" spc="-6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других,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Упражнения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болью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часто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реально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сопровождаются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травматизацией</a:t>
            </a:r>
            <a:r>
              <a:rPr lang="en-US" altLang="zh-CN" sz="22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тканей,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Мамы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детей,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получавших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ЛФК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болью,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становятся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эмоционально</a:t>
            </a:r>
            <a:r>
              <a:rPr lang="en-US" altLang="zh-CN" sz="2200" b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«глухими»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отношении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своих</a:t>
            </a:r>
            <a:r>
              <a:rPr lang="en-US" altLang="zh-CN" sz="2200" b="1" spc="-1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детей.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111"/>
          <p:cNvSpPr/>
          <p:nvPr/>
        </p:nvSpPr>
        <p:spPr>
          <a:xfrm>
            <a:off x="793750" y="95250"/>
            <a:ext cx="10521950" cy="590550"/>
          </a:xfrm>
          <a:custGeom>
            <a:avLst/>
            <a:gdLst>
              <a:gd name="connsiteX0" fmla="*/ 9398 w 10521950"/>
              <a:gd name="connsiteY0" fmla="*/ 598170 h 590550"/>
              <a:gd name="connsiteX1" fmla="*/ 10524997 w 10521950"/>
              <a:gd name="connsiteY1" fmla="*/ 598170 h 590550"/>
              <a:gd name="connsiteX2" fmla="*/ 10524997 w 10521950"/>
              <a:gd name="connsiteY2" fmla="*/ 14478 h 590550"/>
              <a:gd name="connsiteX3" fmla="*/ 9398 w 10521950"/>
              <a:gd name="connsiteY3" fmla="*/ 14478 h 590550"/>
              <a:gd name="connsiteX4" fmla="*/ 9398 w 10521950"/>
              <a:gd name="connsiteY4" fmla="*/ 59817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1950" h="590550">
                <a:moveTo>
                  <a:pt x="9398" y="598170"/>
                </a:moveTo>
                <a:lnTo>
                  <a:pt x="10524997" y="598170"/>
                </a:lnTo>
                <a:lnTo>
                  <a:pt x="10524997" y="14478"/>
                </a:lnTo>
                <a:lnTo>
                  <a:pt x="9398" y="14478"/>
                </a:lnTo>
                <a:lnTo>
                  <a:pt x="9398" y="598170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2"/>
          <p:cNvSpPr txBox="1"/>
          <p:nvPr/>
        </p:nvSpPr>
        <p:spPr>
          <a:xfrm>
            <a:off x="507796" y="110611"/>
            <a:ext cx="11001220" cy="63912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73733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Рекомендации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связанные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с</a:t>
            </a:r>
            <a:r>
              <a:rPr lang="en-US" altLang="zh-CN" sz="3600" b="1" spc="-3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болью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9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6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Следует</a:t>
            </a:r>
            <a:r>
              <a:rPr lang="en-US" altLang="zh-CN" sz="24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избегать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проведении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реабилитации!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342900" indent="-34290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наличии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болезненных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процедур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следует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обезболить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использовать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различные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приемы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направленные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4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снижение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дискомфорта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боли: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продуктивная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коммуникация,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нежные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прикосновения,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правильный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настрой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родителей,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спокойная</a:t>
            </a:r>
            <a:r>
              <a:rPr lang="en-US" altLang="zh-CN" sz="24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доброжелательная</a:t>
            </a:r>
            <a:r>
              <a:rPr lang="en-US" altLang="zh-CN" sz="24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атмосфера.</a:t>
            </a:r>
          </a:p>
          <a:p>
            <a:pPr>
              <a:lnSpc>
                <a:spcPts val="1754"/>
              </a:lnSpc>
            </a:pPr>
            <a:endParaRPr lang="en-US" dirty="0" smtClean="0"/>
          </a:p>
          <a:p>
            <a:pPr marL="0" indent="2760548">
              <a:lnSpc>
                <a:spcPct val="100000"/>
              </a:lnSpc>
            </a:pPr>
            <a:r>
              <a:rPr lang="en-US" altLang="zh-CN" sz="35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35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5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35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500" b="1" dirty="0">
                <a:solidFill>
                  <a:srgbClr val="001E5E"/>
                </a:solidFill>
                <a:latin typeface="Arial"/>
                <a:ea typeface="Arial"/>
              </a:rPr>
              <a:t>этический</a:t>
            </a:r>
            <a:r>
              <a:rPr lang="en-US" altLang="zh-CN" sz="3500" b="1" spc="-2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500" b="1" dirty="0">
                <a:solidFill>
                  <a:srgbClr val="001E5E"/>
                </a:solidFill>
                <a:latin typeface="Arial"/>
                <a:ea typeface="Arial"/>
              </a:rPr>
              <a:t>момент</a:t>
            </a:r>
          </a:p>
          <a:p>
            <a:pPr>
              <a:lnSpc>
                <a:spcPts val="1494"/>
              </a:lnSpc>
            </a:pPr>
            <a:endParaRPr lang="en-US" dirty="0" smtClean="0"/>
          </a:p>
          <a:p>
            <a:pPr marL="0" indent="213055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взрослой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реабилитации,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если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испытывает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то</a:t>
            </a:r>
            <a:r>
              <a:rPr lang="en-US" altLang="zh-CN" sz="2400" b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он</a:t>
            </a:r>
          </a:p>
          <a:p>
            <a:pPr marL="0" indent="441655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может</a:t>
            </a:r>
            <a:r>
              <a:rPr lang="en-US" altLang="zh-CN" sz="2400" b="1" spc="-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отказаться</a:t>
            </a:r>
            <a:r>
              <a:rPr lang="en-US" altLang="zh-CN" sz="2400" b="1" spc="-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от</a:t>
            </a:r>
            <a:r>
              <a:rPr lang="en-US" altLang="zh-CN" sz="2400" b="1" spc="-10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реабилитации,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441655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Ребенок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часто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может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отказаться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от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реабилитации,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таким</a:t>
            </a:r>
            <a:r>
              <a:rPr lang="en-US" altLang="zh-CN" sz="2400" b="1" spc="-3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образом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продолжая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проводить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ЛФК</a:t>
            </a:r>
            <a:r>
              <a:rPr lang="en-US" altLang="zh-CN" sz="24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болью</a:t>
            </a:r>
            <a:r>
              <a:rPr lang="en-US" altLang="zh-CN" sz="24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мы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совершаем</a:t>
            </a:r>
            <a:r>
              <a:rPr lang="en-US" altLang="zh-CN" sz="24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насилие</a:t>
            </a:r>
            <a:r>
              <a:rPr lang="en-US" altLang="zh-CN" sz="2400" b="1" spc="-3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над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20" dirty="0">
                <a:solidFill>
                  <a:srgbClr val="001E5E"/>
                </a:solidFill>
                <a:latin typeface="Arial"/>
                <a:ea typeface="Arial"/>
              </a:rPr>
              <a:t>чело</a:t>
            </a:r>
            <a:r>
              <a:rPr lang="en-US" altLang="zh-CN" sz="2400" b="1" spc="-15" dirty="0">
                <a:solidFill>
                  <a:srgbClr val="001E5E"/>
                </a:solidFill>
                <a:latin typeface="Arial"/>
                <a:ea typeface="Arial"/>
              </a:rPr>
              <a:t>веком…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0" indent="213055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Насилие</a:t>
            </a:r>
            <a:r>
              <a:rPr lang="en-US" altLang="zh-CN" sz="2400" b="1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реабилитации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запрещено!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 113"/>
          <p:cNvSpPr/>
          <p:nvPr/>
        </p:nvSpPr>
        <p:spPr>
          <a:xfrm>
            <a:off x="2482850" y="323850"/>
            <a:ext cx="6673850" cy="1301750"/>
          </a:xfrm>
          <a:custGeom>
            <a:avLst/>
            <a:gdLst>
              <a:gd name="connsiteX0" fmla="*/ 13461 w 6673850"/>
              <a:gd name="connsiteY0" fmla="*/ 1305306 h 1301750"/>
              <a:gd name="connsiteX1" fmla="*/ 6677914 w 6673850"/>
              <a:gd name="connsiteY1" fmla="*/ 1305306 h 1301750"/>
              <a:gd name="connsiteX2" fmla="*/ 6677914 w 6673850"/>
              <a:gd name="connsiteY2" fmla="*/ 8381 h 1301750"/>
              <a:gd name="connsiteX3" fmla="*/ 13461 w 6673850"/>
              <a:gd name="connsiteY3" fmla="*/ 8381 h 1301750"/>
              <a:gd name="connsiteX4" fmla="*/ 13461 w 6673850"/>
              <a:gd name="connsiteY4" fmla="*/ 1305306 h 130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3850" h="1301750">
                <a:moveTo>
                  <a:pt x="13461" y="1305306"/>
                </a:moveTo>
                <a:lnTo>
                  <a:pt x="6677914" y="1305306"/>
                </a:lnTo>
                <a:lnTo>
                  <a:pt x="6677914" y="8381"/>
                </a:lnTo>
                <a:lnTo>
                  <a:pt x="13461" y="8381"/>
                </a:lnTo>
                <a:lnTo>
                  <a:pt x="13461" y="1305306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4"/>
          <p:cNvSpPr txBox="1"/>
          <p:nvPr/>
        </p:nvSpPr>
        <p:spPr>
          <a:xfrm>
            <a:off x="570890" y="377274"/>
            <a:ext cx="10487128" cy="5832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48076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FEFEFE"/>
                </a:solidFill>
                <a:latin typeface="Arial"/>
                <a:ea typeface="Arial"/>
              </a:rPr>
              <a:t>Реабилита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ционная</a:t>
            </a:r>
          </a:p>
          <a:p>
            <a:pPr marL="0" indent="3611600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FEFEFE"/>
                </a:solidFill>
                <a:latin typeface="Arial"/>
                <a:ea typeface="Arial"/>
              </a:rPr>
              <a:t>диагностик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а: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89"/>
              </a:lnSpc>
            </a:pPr>
            <a:endParaRPr lang="en-US" dirty="0" smtClean="0"/>
          </a:p>
          <a:p>
            <a:pPr marL="342900" indent="-34290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Диагностика,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которая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проводится</a:t>
            </a:r>
            <a:r>
              <a:rPr lang="en-US" altLang="zh-CN" sz="24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реабилитационной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МДБ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направлена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оценку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только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функций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структур,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но</a:t>
            </a:r>
            <a:r>
              <a:rPr lang="en-US" altLang="zh-CN" sz="24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деятельности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(активности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участия)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контексте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реальной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окружающей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среды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его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персональными</a:t>
            </a:r>
            <a:r>
              <a:rPr lang="en-US" altLang="zh-CN" sz="2400" b="1" spc="-1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факторами.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0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Реабилитация</a:t>
            </a:r>
            <a:r>
              <a:rPr lang="en-US" altLang="zh-CN" sz="2400" b="1" spc="1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b="1" spc="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сложный</a:t>
            </a:r>
            <a:r>
              <a:rPr lang="en-US" altLang="zh-CN" sz="2400" b="1" spc="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процесс.</a:t>
            </a:r>
          </a:p>
          <a:p>
            <a:pPr>
              <a:lnSpc>
                <a:spcPts val="5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5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Основным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показателем,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которому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стремится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реабилитолог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это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оптимальное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функционирование</a:t>
            </a:r>
            <a:r>
              <a:rPr lang="en-US" altLang="zh-CN" sz="24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пациента.</a:t>
            </a:r>
          </a:p>
          <a:p>
            <a:pPr>
              <a:lnSpc>
                <a:spcPts val="569"/>
              </a:lnSpc>
            </a:pPr>
            <a:endParaRPr lang="en-US" dirty="0" smtClean="0"/>
          </a:p>
          <a:p>
            <a:pPr marL="342900" indent="-34290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3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конечном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итоге,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мы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нормализуем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жизнь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пациента,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поэтому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реабилитологи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должны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анализировать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деятельность</a:t>
            </a:r>
            <a:r>
              <a:rPr lang="en-US" altLang="zh-CN" sz="24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нашего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конкретного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5"/>
          <p:cNvSpPr/>
          <p:nvPr/>
        </p:nvSpPr>
        <p:spPr>
          <a:xfrm>
            <a:off x="1479550" y="247650"/>
            <a:ext cx="8731250" cy="1543050"/>
          </a:xfrm>
          <a:custGeom>
            <a:avLst/>
            <a:gdLst>
              <a:gd name="connsiteX0" fmla="*/ 7874 w 8731250"/>
              <a:gd name="connsiteY0" fmla="*/ 1549146 h 1543050"/>
              <a:gd name="connsiteX1" fmla="*/ 8732773 w 8731250"/>
              <a:gd name="connsiteY1" fmla="*/ 1549146 h 1543050"/>
              <a:gd name="connsiteX2" fmla="*/ 8732773 w 8731250"/>
              <a:gd name="connsiteY2" fmla="*/ 12954 h 1543050"/>
              <a:gd name="connsiteX3" fmla="*/ 7874 w 8731250"/>
              <a:gd name="connsiteY3" fmla="*/ 12954 h 1543050"/>
              <a:gd name="connsiteX4" fmla="*/ 7874 w 8731250"/>
              <a:gd name="connsiteY4" fmla="*/ 1549146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1250" h="1543050">
                <a:moveTo>
                  <a:pt x="7874" y="1549146"/>
                </a:moveTo>
                <a:lnTo>
                  <a:pt x="8732773" y="1549146"/>
                </a:lnTo>
                <a:lnTo>
                  <a:pt x="8732773" y="12954"/>
                </a:lnTo>
                <a:lnTo>
                  <a:pt x="7874" y="12954"/>
                </a:lnTo>
                <a:lnTo>
                  <a:pt x="7874" y="1549146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6"/>
          <p:cNvSpPr txBox="1"/>
          <p:nvPr/>
        </p:nvSpPr>
        <p:spPr>
          <a:xfrm>
            <a:off x="570890" y="303416"/>
            <a:ext cx="11021414" cy="5898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85034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FEFEFE"/>
                </a:solidFill>
                <a:latin typeface="Arial"/>
                <a:ea typeface="Arial"/>
              </a:rPr>
              <a:t>Реа</a:t>
            </a:r>
            <a:r>
              <a:rPr lang="en-US" altLang="zh-CN" sz="4800" b="1" dirty="0">
                <a:solidFill>
                  <a:srgbClr val="FEFEFE"/>
                </a:solidFill>
                <a:latin typeface="Arial"/>
                <a:ea typeface="Arial"/>
              </a:rPr>
              <a:t>билитационная</a:t>
            </a:r>
          </a:p>
          <a:p>
            <a:pPr marL="0" indent="3403066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FEFEFE"/>
                </a:solidFill>
                <a:latin typeface="Arial"/>
                <a:ea typeface="Arial"/>
              </a:rPr>
              <a:t>ди</a:t>
            </a:r>
            <a:r>
              <a:rPr lang="en-US" altLang="zh-CN" sz="4800" b="1" dirty="0">
                <a:solidFill>
                  <a:srgbClr val="FEFEFE"/>
                </a:solidFill>
                <a:latin typeface="Arial"/>
                <a:ea typeface="Arial"/>
              </a:rPr>
              <a:t>агностика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400" spc="125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Установка</a:t>
            </a:r>
            <a:r>
              <a:rPr lang="en-US" altLang="zh-CN" sz="2400" b="1" spc="12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типа</a:t>
            </a:r>
            <a:r>
              <a:rPr lang="en-US" altLang="zh-CN" sz="2400" b="1" spc="12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боли,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400" spc="94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Установка</a:t>
            </a:r>
            <a:r>
              <a:rPr lang="en-US" altLang="zh-CN" sz="2400" b="1" spc="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причины</a:t>
            </a:r>
            <a:r>
              <a:rPr lang="en-US" altLang="zh-CN" sz="2400" b="1" spc="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болевого</a:t>
            </a:r>
            <a:r>
              <a:rPr lang="en-US" altLang="zh-CN" sz="2400" b="1" spc="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синдрома,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342900" indent="-34290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400" spc="64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Выявление</a:t>
            </a:r>
            <a:r>
              <a:rPr lang="en-US" altLang="zh-CN" sz="2400" b="1" spc="6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сопутствующих</a:t>
            </a:r>
            <a:r>
              <a:rPr lang="en-US" altLang="zh-CN" sz="2400" b="1" spc="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нарушений</a:t>
            </a:r>
            <a:r>
              <a:rPr lang="en-US" altLang="zh-CN" sz="2400" b="1" spc="6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функций</a:t>
            </a:r>
            <a:r>
              <a:rPr lang="en-US" altLang="zh-CN" sz="2400" b="1" spc="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ассоциированных</a:t>
            </a:r>
            <a:r>
              <a:rPr lang="en-US" altLang="zh-CN" sz="2400" b="1" spc="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болью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(язвенная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болезнь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желудка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двенадцатиперстной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кишки,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4D9D"/>
                </a:solidFill>
                <a:latin typeface="Arial"/>
                <a:ea typeface="Arial"/>
              </a:rPr>
              <a:t>атеросклероз,</a:t>
            </a:r>
            <a:r>
              <a:rPr lang="en-US" altLang="zh-CN" sz="2400" b="1" spc="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4D9D"/>
                </a:solidFill>
                <a:latin typeface="Arial"/>
                <a:ea typeface="Arial"/>
              </a:rPr>
              <a:t>гепатит),</a:t>
            </a:r>
          </a:p>
          <a:p>
            <a:pPr>
              <a:lnSpc>
                <a:spcPts val="4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400" spc="75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Выявление</a:t>
            </a:r>
            <a:r>
              <a:rPr lang="en-US" altLang="zh-CN" sz="2400" b="1" spc="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ограничений</a:t>
            </a:r>
            <a:r>
              <a:rPr lang="en-US" altLang="zh-CN" sz="2400" b="1" spc="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деятельности</a:t>
            </a:r>
            <a:r>
              <a:rPr lang="en-US" altLang="zh-CN" sz="2400" b="1" spc="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(мобильность,</a:t>
            </a:r>
            <a:r>
              <a:rPr lang="en-US" altLang="zh-CN" sz="2400" b="1" spc="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коммуникация,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профессиональная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деятельность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т.д.),</a:t>
            </a:r>
          </a:p>
          <a:p>
            <a:pPr>
              <a:lnSpc>
                <a:spcPts val="5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Определение</a:t>
            </a:r>
            <a:r>
              <a:rPr lang="en-US" altLang="zh-CN" sz="2400" b="1" spc="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степени</a:t>
            </a:r>
            <a:r>
              <a:rPr lang="en-US" altLang="zh-CN" sz="2400" b="1" spc="6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ограничения</a:t>
            </a:r>
            <a:r>
              <a:rPr lang="en-US" altLang="zh-CN" sz="2400" b="1" spc="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жизнедеятельности</a:t>
            </a:r>
            <a:r>
              <a:rPr lang="en-US" altLang="zh-CN" sz="2400" b="1" spc="6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(как</a:t>
            </a:r>
            <a:r>
              <a:rPr lang="en-US" altLang="zh-CN" sz="2400" b="1" spc="6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боль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ограничивает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жизнь</a:t>
            </a:r>
            <a:r>
              <a:rPr lang="en-US" altLang="zh-CN" sz="2400" b="1" spc="-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пациента?).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reeform 117"/>
          <p:cNvSpPr/>
          <p:nvPr/>
        </p:nvSpPr>
        <p:spPr>
          <a:xfrm>
            <a:off x="2051050" y="463550"/>
            <a:ext cx="7778750" cy="1517650"/>
          </a:xfrm>
          <a:custGeom>
            <a:avLst/>
            <a:gdLst>
              <a:gd name="connsiteX0" fmla="*/ 12445 w 7778750"/>
              <a:gd name="connsiteY0" fmla="*/ 1525270 h 1517650"/>
              <a:gd name="connsiteX1" fmla="*/ 7789417 w 7778750"/>
              <a:gd name="connsiteY1" fmla="*/ 1525270 h 1517650"/>
              <a:gd name="connsiteX2" fmla="*/ 7789417 w 7778750"/>
              <a:gd name="connsiteY2" fmla="*/ 13462 h 1517650"/>
              <a:gd name="connsiteX3" fmla="*/ 12445 w 7778750"/>
              <a:gd name="connsiteY3" fmla="*/ 13462 h 1517650"/>
              <a:gd name="connsiteX4" fmla="*/ 12445 w 7778750"/>
              <a:gd name="connsiteY4" fmla="*/ 1525270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8750" h="1517650">
                <a:moveTo>
                  <a:pt x="12445" y="1525270"/>
                </a:moveTo>
                <a:lnTo>
                  <a:pt x="7789417" y="1525270"/>
                </a:lnTo>
                <a:lnTo>
                  <a:pt x="7789417" y="13462"/>
                </a:lnTo>
                <a:lnTo>
                  <a:pt x="12445" y="13462"/>
                </a:lnTo>
                <a:lnTo>
                  <a:pt x="12445" y="1525270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8"/>
          <p:cNvSpPr txBox="1"/>
          <p:nvPr/>
        </p:nvSpPr>
        <p:spPr>
          <a:xfrm>
            <a:off x="499567" y="496054"/>
            <a:ext cx="11100051" cy="60726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02305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FEFEFE"/>
                </a:solidFill>
                <a:latin typeface="Arial"/>
                <a:ea typeface="Arial"/>
              </a:rPr>
              <a:t>Психо</a:t>
            </a:r>
            <a:r>
              <a:rPr lang="en-US" altLang="zh-CN" sz="4800" b="1" dirty="0">
                <a:solidFill>
                  <a:srgbClr val="FEFEFE"/>
                </a:solidFill>
                <a:latin typeface="Arial"/>
                <a:ea typeface="Arial"/>
              </a:rPr>
              <a:t>логические</a:t>
            </a:r>
          </a:p>
          <a:p>
            <a:pPr marL="0" indent="3187877">
              <a:lnSpc>
                <a:spcPct val="100000"/>
              </a:lnSpc>
            </a:pPr>
            <a:r>
              <a:rPr lang="en-US" altLang="zh-CN" sz="4800" b="1" dirty="0">
                <a:solidFill>
                  <a:srgbClr val="FEFEFE"/>
                </a:solidFill>
                <a:latin typeface="Arial"/>
                <a:ea typeface="Arial"/>
              </a:rPr>
              <a:t>аспекты</a:t>
            </a:r>
            <a:r>
              <a:rPr lang="en-US" altLang="zh-CN" sz="4800" b="1" spc="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800" b="1" spc="-5" dirty="0">
                <a:solidFill>
                  <a:srgbClr val="FEFEFE"/>
                </a:solidFill>
                <a:latin typeface="Arial"/>
                <a:ea typeface="Arial"/>
              </a:rPr>
              <a:t>болей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4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может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быть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выгодность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болезни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болей,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которая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им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самим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осознается,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5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может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снижать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мотивацию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вызывать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страх,</a:t>
            </a:r>
          </a:p>
          <a:p>
            <a:pPr>
              <a:lnSpc>
                <a:spcPts val="5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2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Может</a:t>
            </a:r>
            <a:r>
              <a:rPr lang="en-US" altLang="zh-CN" sz="2400" b="1" spc="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развиться</a:t>
            </a:r>
            <a:r>
              <a:rPr lang="en-US" altLang="zh-CN" sz="2400" b="1" spc="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кинезиофобия,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может</a:t>
            </a:r>
            <a:r>
              <a:rPr lang="en-US" altLang="zh-CN" sz="24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быть</a:t>
            </a:r>
            <a:r>
              <a:rPr lang="en-US" altLang="zh-CN" sz="24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реакцией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4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стресс,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0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«управляет</a:t>
            </a:r>
            <a:r>
              <a:rPr lang="en-US" altLang="zh-CN" sz="2400" b="1" spc="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поведением»</a:t>
            </a:r>
            <a:r>
              <a:rPr lang="en-US" altLang="zh-CN" sz="2400" b="1" spc="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человека,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Важно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помнить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об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особенностях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коммуникации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пациентом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болью,</a:t>
            </a:r>
          </a:p>
          <a:p>
            <a:pPr>
              <a:lnSpc>
                <a:spcPts val="569"/>
              </a:lnSpc>
            </a:pPr>
            <a:endParaRPr lang="en-US" dirty="0" smtClean="0"/>
          </a:p>
          <a:p>
            <a:pPr marL="342900" indent="-342900" hangingPunct="0">
              <a:lnSpc>
                <a:spcPct val="99583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3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это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симптом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травмы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проблем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общении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пациентом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его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важно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проинформировать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причинах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состояния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объяснить</a:t>
            </a:r>
            <a:r>
              <a:rPr lang="en-US" altLang="zh-CN" sz="2400" b="1" spc="-12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перспективах</a:t>
            </a:r>
            <a:r>
              <a:rPr lang="en-US" altLang="zh-CN" sz="2400" spc="10" dirty="0">
                <a:solidFill>
                  <a:srgbClr val="001E5E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119"/>
          <p:cNvSpPr/>
          <p:nvPr/>
        </p:nvSpPr>
        <p:spPr>
          <a:xfrm>
            <a:off x="463550" y="2127250"/>
            <a:ext cx="11296650" cy="1581150"/>
          </a:xfrm>
          <a:custGeom>
            <a:avLst/>
            <a:gdLst>
              <a:gd name="connsiteX0" fmla="*/ 16509 w 11296650"/>
              <a:gd name="connsiteY0" fmla="*/ 1589786 h 1581150"/>
              <a:gd name="connsiteX1" fmla="*/ 11300205 w 11296650"/>
              <a:gd name="connsiteY1" fmla="*/ 1589786 h 1581150"/>
              <a:gd name="connsiteX2" fmla="*/ 11300205 w 11296650"/>
              <a:gd name="connsiteY2" fmla="*/ 6350 h 1581150"/>
              <a:gd name="connsiteX3" fmla="*/ 16509 w 11296650"/>
              <a:gd name="connsiteY3" fmla="*/ 6350 h 1581150"/>
              <a:gd name="connsiteX4" fmla="*/ 16509 w 11296650"/>
              <a:gd name="connsiteY4" fmla="*/ 1589786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6650" h="1581150">
                <a:moveTo>
                  <a:pt x="16509" y="1589786"/>
                </a:moveTo>
                <a:lnTo>
                  <a:pt x="11300205" y="1589786"/>
                </a:lnTo>
                <a:lnTo>
                  <a:pt x="11300205" y="6350"/>
                </a:lnTo>
                <a:lnTo>
                  <a:pt x="16509" y="6350"/>
                </a:lnTo>
                <a:lnTo>
                  <a:pt x="16509" y="1589786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20"/>
          <p:cNvSpPr txBox="1"/>
          <p:nvPr/>
        </p:nvSpPr>
        <p:spPr>
          <a:xfrm>
            <a:off x="873252" y="2218720"/>
            <a:ext cx="10510416" cy="14632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как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самостоятельная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проблема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со</a:t>
            </a:r>
            <a:r>
              <a:rPr lang="en-US" altLang="zh-CN" sz="3200" b="1" spc="-9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здоровьем</a:t>
            </a:r>
          </a:p>
          <a:p>
            <a:pPr marL="0" indent="2583433">
              <a:lnSpc>
                <a:spcPct val="100000"/>
              </a:lnSpc>
            </a:pP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(функциональный</a:t>
            </a:r>
            <a:r>
              <a:rPr lang="en-US" altLang="zh-CN" sz="3200" b="1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подход</a:t>
            </a:r>
          </a:p>
          <a:p>
            <a:pPr marL="0" indent="2118614">
              <a:lnSpc>
                <a:spcPct val="100000"/>
              </a:lnSpc>
            </a:pP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в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ведении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пациентов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с</a:t>
            </a:r>
            <a:r>
              <a:rPr lang="en-US" altLang="zh-CN" sz="3200" b="1" spc="-5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болью)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 121"/>
          <p:cNvSpPr/>
          <p:nvPr/>
        </p:nvSpPr>
        <p:spPr>
          <a:xfrm>
            <a:off x="615950" y="463550"/>
            <a:ext cx="11042650" cy="1225550"/>
          </a:xfrm>
          <a:custGeom>
            <a:avLst/>
            <a:gdLst>
              <a:gd name="connsiteX0" fmla="*/ 18033 w 11042650"/>
              <a:gd name="connsiteY0" fmla="*/ 1237234 h 1225550"/>
              <a:gd name="connsiteX1" fmla="*/ 11051793 w 11042650"/>
              <a:gd name="connsiteY1" fmla="*/ 1237234 h 1225550"/>
              <a:gd name="connsiteX2" fmla="*/ 11051793 w 11042650"/>
              <a:gd name="connsiteY2" fmla="*/ 13462 h 1225550"/>
              <a:gd name="connsiteX3" fmla="*/ 18033 w 11042650"/>
              <a:gd name="connsiteY3" fmla="*/ 13462 h 1225550"/>
              <a:gd name="connsiteX4" fmla="*/ 18033 w 11042650"/>
              <a:gd name="connsiteY4" fmla="*/ 1237234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2650" h="1225550">
                <a:moveTo>
                  <a:pt x="18033" y="1237234"/>
                </a:moveTo>
                <a:lnTo>
                  <a:pt x="11051793" y="1237234"/>
                </a:lnTo>
                <a:lnTo>
                  <a:pt x="11051793" y="13462"/>
                </a:lnTo>
                <a:lnTo>
                  <a:pt x="18033" y="13462"/>
                </a:lnTo>
                <a:lnTo>
                  <a:pt x="18033" y="1237234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2"/>
          <p:cNvSpPr txBox="1"/>
          <p:nvPr/>
        </p:nvSpPr>
        <p:spPr>
          <a:xfrm>
            <a:off x="701344" y="570224"/>
            <a:ext cx="10933300" cy="5642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35280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Полезные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вопросы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и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приемы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при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осмотре</a:t>
            </a:r>
            <a:r>
              <a:rPr lang="en-US" altLang="zh-CN" sz="3600" b="1" spc="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и</a:t>
            </a:r>
          </a:p>
          <a:p>
            <a:pPr marL="0" indent="2510358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опросе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пациента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с</a:t>
            </a:r>
            <a:r>
              <a:rPr lang="en-US" altLang="zh-CN" sz="3600" b="1" spc="-3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болью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9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Следует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выявить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все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нарушения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функций,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которые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имеют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место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болью.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одного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могут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быть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одновременно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несколько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типов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боли.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6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Следует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оценивать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болевые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феномены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ассоциированы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мышцами,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связками,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суставами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др.</a:t>
            </a:r>
            <a:r>
              <a:rPr lang="en-US" altLang="zh-CN" sz="2400" b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структурами.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Просите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рассказать,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что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он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чувствует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своими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словами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используя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медицинские</a:t>
            </a:r>
            <a:r>
              <a:rPr lang="en-US" altLang="zh-CN" sz="24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термины,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6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предлагайте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сразу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пациенту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выбрать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ощущения,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Смотрите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за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невербальными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сигналами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опросе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осмотре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пациент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123"/>
          <p:cNvSpPr/>
          <p:nvPr/>
        </p:nvSpPr>
        <p:spPr>
          <a:xfrm>
            <a:off x="1517650" y="349250"/>
            <a:ext cx="8705850" cy="1250950"/>
          </a:xfrm>
          <a:custGeom>
            <a:avLst/>
            <a:gdLst>
              <a:gd name="connsiteX0" fmla="*/ 7874 w 8705850"/>
              <a:gd name="connsiteY0" fmla="*/ 1253998 h 1250950"/>
              <a:gd name="connsiteX1" fmla="*/ 8706866 w 8705850"/>
              <a:gd name="connsiteY1" fmla="*/ 1253998 h 1250950"/>
              <a:gd name="connsiteX2" fmla="*/ 8706866 w 8705850"/>
              <a:gd name="connsiteY2" fmla="*/ 11938 h 1250950"/>
              <a:gd name="connsiteX3" fmla="*/ 7874 w 8705850"/>
              <a:gd name="connsiteY3" fmla="*/ 11938 h 1250950"/>
              <a:gd name="connsiteX4" fmla="*/ 7874 w 8705850"/>
              <a:gd name="connsiteY4" fmla="*/ 1253998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5850" h="1250950">
                <a:moveTo>
                  <a:pt x="7874" y="1253998"/>
                </a:moveTo>
                <a:lnTo>
                  <a:pt x="8706866" y="1253998"/>
                </a:lnTo>
                <a:lnTo>
                  <a:pt x="8706866" y="11938"/>
                </a:lnTo>
                <a:lnTo>
                  <a:pt x="7874" y="11938"/>
                </a:lnTo>
                <a:lnTo>
                  <a:pt x="7874" y="1253998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0579"/>
            <a:ext cx="1516380" cy="2156460"/>
          </a:xfrm>
          <a:prstGeom prst="rect">
            <a:avLst/>
          </a:prstGeom>
        </p:spPr>
      </p:pic>
      <p:sp>
        <p:nvSpPr>
          <p:cNvPr id="2" name="TextBox 125"/>
          <p:cNvSpPr txBox="1"/>
          <p:nvPr/>
        </p:nvSpPr>
        <p:spPr>
          <a:xfrm>
            <a:off x="2299461" y="471693"/>
            <a:ext cx="7947489" cy="5378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90905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Сенсорные</a:t>
            </a:r>
            <a:r>
              <a:rPr lang="en-US" altLang="zh-CN" sz="3600" b="1" spc="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spc="-5" dirty="0">
                <a:solidFill>
                  <a:srgbClr val="FEFEFE"/>
                </a:solidFill>
                <a:latin typeface="Arial"/>
                <a:ea typeface="Arial"/>
              </a:rPr>
              <a:t>нарушения,</a:t>
            </a:r>
          </a:p>
          <a:p>
            <a:pPr marL="0" indent="473329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ассоциированные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с</a:t>
            </a:r>
            <a:r>
              <a:rPr lang="en-US" altLang="zh-CN" sz="36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болью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3200" spc="2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Боль</a:t>
            </a:r>
            <a:r>
              <a:rPr lang="en-US" altLang="zh-CN" sz="3200" b="1" spc="2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3200" b="1" spc="2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болезненность</a:t>
            </a:r>
          </a:p>
          <a:p>
            <a:pPr>
              <a:lnSpc>
                <a:spcPts val="7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spc="1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3200" spc="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spc="20" dirty="0">
                <a:solidFill>
                  <a:srgbClr val="004D9D"/>
                </a:solidFill>
                <a:latin typeface="Arial"/>
                <a:ea typeface="Arial"/>
              </a:rPr>
              <a:t>Периферическая</a:t>
            </a:r>
            <a:r>
              <a:rPr lang="en-US" altLang="zh-CN" sz="3200" b="1" spc="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spc="25" dirty="0">
                <a:solidFill>
                  <a:srgbClr val="004D9D"/>
                </a:solidFill>
                <a:latin typeface="Arial"/>
                <a:ea typeface="Arial"/>
              </a:rPr>
              <a:t>сенситизация</a:t>
            </a:r>
          </a:p>
          <a:p>
            <a:pPr>
              <a:lnSpc>
                <a:spcPts val="839"/>
              </a:lnSpc>
            </a:pPr>
            <a:endParaRPr lang="en-US" dirty="0" smtClean="0"/>
          </a:p>
          <a:p>
            <a:pPr marL="342900" indent="-342900" hangingPunct="0">
              <a:lnSpc>
                <a:spcPct val="98750"/>
              </a:lnSpc>
            </a:pPr>
            <a:r>
              <a:rPr lang="en-US" altLang="zh-CN" sz="3200" spc="15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3200" spc="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spc="25" dirty="0">
                <a:solidFill>
                  <a:srgbClr val="004D9D"/>
                </a:solidFill>
                <a:latin typeface="Arial"/>
                <a:ea typeface="Arial"/>
              </a:rPr>
              <a:t>Центральная</a:t>
            </a:r>
            <a:r>
              <a:rPr lang="en-US" altLang="zh-CN" sz="3200" b="1" spc="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spc="25" dirty="0">
                <a:solidFill>
                  <a:srgbClr val="004D9D"/>
                </a:solidFill>
                <a:latin typeface="Arial"/>
                <a:ea typeface="Arial"/>
              </a:rPr>
              <a:t>сенситизация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(Аллодиния,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гиперпатия,</a:t>
            </a:r>
            <a:r>
              <a:rPr lang="en-US" altLang="zh-CN" sz="3200" b="1" spc="-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дизестезия)</a:t>
            </a:r>
          </a:p>
          <a:p>
            <a:pPr>
              <a:lnSpc>
                <a:spcPts val="79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3200" spc="69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Дезингибиция</a:t>
            </a:r>
          </a:p>
          <a:p>
            <a:pPr>
              <a:lnSpc>
                <a:spcPts val="7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3200" spc="2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Боль,</a:t>
            </a:r>
            <a:r>
              <a:rPr lang="en-US" altLang="zh-CN" sz="3200" b="1" spc="2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вызванная</a:t>
            </a:r>
            <a:r>
              <a:rPr lang="en-US" altLang="zh-CN" sz="3200" b="1" spc="2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нарушением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сенсорной</a:t>
            </a:r>
            <a:r>
              <a:rPr lang="en-US" altLang="zh-CN" sz="32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интеграции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126"/>
          <p:cNvSpPr/>
          <p:nvPr/>
        </p:nvSpPr>
        <p:spPr>
          <a:xfrm>
            <a:off x="1974850" y="260350"/>
            <a:ext cx="8235950" cy="781050"/>
          </a:xfrm>
          <a:custGeom>
            <a:avLst/>
            <a:gdLst>
              <a:gd name="connsiteX0" fmla="*/ 6350 w 8235950"/>
              <a:gd name="connsiteY0" fmla="*/ 792734 h 781050"/>
              <a:gd name="connsiteX1" fmla="*/ 8235950 w 8235950"/>
              <a:gd name="connsiteY1" fmla="*/ 792734 h 781050"/>
              <a:gd name="connsiteX2" fmla="*/ 8235950 w 8235950"/>
              <a:gd name="connsiteY2" fmla="*/ 13970 h 781050"/>
              <a:gd name="connsiteX3" fmla="*/ 6350 w 8235950"/>
              <a:gd name="connsiteY3" fmla="*/ 13970 h 781050"/>
              <a:gd name="connsiteX4" fmla="*/ 6350 w 8235950"/>
              <a:gd name="connsiteY4" fmla="*/ 792734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5950" h="781050">
                <a:moveTo>
                  <a:pt x="6350" y="792734"/>
                </a:moveTo>
                <a:lnTo>
                  <a:pt x="8235950" y="792734"/>
                </a:lnTo>
                <a:lnTo>
                  <a:pt x="8235950" y="13970"/>
                </a:lnTo>
                <a:lnTo>
                  <a:pt x="6350" y="13970"/>
                </a:lnTo>
                <a:lnTo>
                  <a:pt x="6350" y="792734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7"/>
          <p:cNvSpPr txBox="1"/>
          <p:nvPr/>
        </p:nvSpPr>
        <p:spPr>
          <a:xfrm>
            <a:off x="3876802" y="270522"/>
            <a:ext cx="4567475" cy="822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5400" b="1" dirty="0">
                <a:solidFill>
                  <a:srgbClr val="FEFEFE"/>
                </a:solidFill>
                <a:latin typeface="Arial"/>
                <a:ea typeface="Arial"/>
              </a:rPr>
              <a:t>Виды</a:t>
            </a:r>
            <a:r>
              <a:rPr lang="en-US" altLang="zh-CN" sz="5400" b="1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5400" b="1" dirty="0">
                <a:solidFill>
                  <a:srgbClr val="FEFEFE"/>
                </a:solidFill>
                <a:latin typeface="Arial"/>
                <a:ea typeface="Arial"/>
              </a:rPr>
              <a:t>болей: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833323" y="1911981"/>
            <a:ext cx="4563306" cy="22904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90676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001E5E"/>
                </a:solidFill>
                <a:latin typeface="Arial"/>
                <a:ea typeface="Arial"/>
              </a:rPr>
              <a:t>Н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оцицептивная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(раздражение</a:t>
            </a:r>
            <a:r>
              <a:rPr lang="en-US" altLang="zh-CN" sz="2400" b="1" spc="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ноцицепторов</a:t>
            </a:r>
            <a:r>
              <a:rPr lang="en-US" altLang="zh-CN" sz="2400" b="1" spc="10" dirty="0">
                <a:solidFill>
                  <a:srgbClr val="001E5E"/>
                </a:solidFill>
                <a:latin typeface="Arial"/>
                <a:ea typeface="Arial"/>
              </a:rPr>
              <a:t>):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55"/>
              </a:lnSpc>
            </a:pPr>
            <a:endParaRPr lang="en-US" dirty="0" smtClean="0"/>
          </a:p>
          <a:p>
            <a:pPr marL="0" indent="268224">
              <a:lnSpc>
                <a:spcPct val="100000"/>
              </a:lnSpc>
            </a:pP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200" spc="5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Переломы,</a:t>
            </a:r>
            <a:r>
              <a:rPr lang="en-US" altLang="zh-CN" sz="1200" b="1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травмы,</a:t>
            </a:r>
            <a:r>
              <a:rPr lang="en-US" altLang="zh-CN" sz="12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ушибы,</a:t>
            </a:r>
          </a:p>
          <a:p>
            <a:pPr marL="0" indent="268224">
              <a:lnSpc>
                <a:spcPct val="100000"/>
              </a:lnSpc>
              <a:spcBef>
                <a:spcPts val="284"/>
              </a:spcBef>
            </a:pPr>
            <a:r>
              <a:rPr lang="en-US" altLang="zh-CN" sz="1200" spc="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200" spc="1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1200" b="1" spc="20" dirty="0">
                <a:solidFill>
                  <a:srgbClr val="001E5E"/>
                </a:solidFill>
                <a:latin typeface="Arial"/>
                <a:ea typeface="Arial"/>
              </a:rPr>
              <a:t>Воспаление,</a:t>
            </a:r>
          </a:p>
          <a:p>
            <a:pPr marL="0" indent="268224">
              <a:lnSpc>
                <a:spcPct val="100000"/>
              </a:lnSpc>
              <a:spcBef>
                <a:spcPts val="284"/>
              </a:spcBef>
            </a:pP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200" spc="6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Миофасциальный</a:t>
            </a:r>
            <a:r>
              <a:rPr lang="en-US" altLang="zh-CN" sz="1200" b="1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болевой</a:t>
            </a:r>
            <a:r>
              <a:rPr lang="en-US" altLang="zh-CN" sz="12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синдром</a:t>
            </a:r>
          </a:p>
          <a:p>
            <a:pPr marL="0" indent="268224">
              <a:lnSpc>
                <a:spcPct val="100000"/>
              </a:lnSpc>
              <a:spcBef>
                <a:spcPts val="284"/>
              </a:spcBef>
            </a:pP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200" spc="3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Суставной</a:t>
            </a:r>
            <a:r>
              <a:rPr lang="en-US" altLang="zh-CN" sz="12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синдром</a:t>
            </a:r>
            <a:r>
              <a:rPr lang="en-US" altLang="zh-CN" sz="1200" b="1" spc="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12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дегенеративные</a:t>
            </a:r>
            <a:r>
              <a:rPr lang="en-US" altLang="zh-CN" sz="12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изменения</a:t>
            </a:r>
            <a:r>
              <a:rPr lang="en-US" altLang="zh-CN" sz="1200" b="1" spc="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</a:p>
          <a:p>
            <a:pPr marL="0" indent="440740">
              <a:lnSpc>
                <a:spcPct val="100000"/>
              </a:lnSpc>
            </a:pPr>
            <a:r>
              <a:rPr lang="en-US" altLang="zh-CN" sz="1200" b="1" spc="-10" dirty="0">
                <a:solidFill>
                  <a:srgbClr val="001E5E"/>
                </a:solidFill>
                <a:latin typeface="Arial"/>
                <a:ea typeface="Arial"/>
              </a:rPr>
              <a:t>су</a:t>
            </a:r>
            <a:r>
              <a:rPr lang="en-US" altLang="zh-CN" sz="1200" b="1" spc="-5" dirty="0">
                <a:solidFill>
                  <a:srgbClr val="001E5E"/>
                </a:solidFill>
                <a:latin typeface="Arial"/>
                <a:ea typeface="Arial"/>
              </a:rPr>
              <a:t>ставах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6746493" y="1673289"/>
            <a:ext cx="4309944" cy="3087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36804" hangingPunct="0">
              <a:lnSpc>
                <a:spcPct val="99583"/>
              </a:lnSpc>
            </a:pPr>
            <a:r>
              <a:rPr lang="en-US" altLang="zh-CN" sz="3200" b="1" spc="5" dirty="0">
                <a:solidFill>
                  <a:srgbClr val="001E5E"/>
                </a:solidFill>
                <a:latin typeface="Arial"/>
                <a:ea typeface="Arial"/>
              </a:rPr>
              <a:t>Нейр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опатическая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(боль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вызвана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поражением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структур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нервной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системы)</a:t>
            </a:r>
          </a:p>
          <a:p>
            <a:pPr>
              <a:lnSpc>
                <a:spcPts val="1210"/>
              </a:lnSpc>
            </a:pPr>
            <a:endParaRPr lang="en-US" dirty="0" smtClean="0"/>
          </a:p>
          <a:p>
            <a:pPr marL="0" indent="908812">
              <a:lnSpc>
                <a:spcPct val="100000"/>
              </a:lnSpc>
            </a:pP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Поражение</a:t>
            </a:r>
            <a:r>
              <a:rPr lang="en-US" altLang="zh-CN" sz="12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нервных</a:t>
            </a:r>
            <a:r>
              <a:rPr lang="en-US" altLang="zh-CN" sz="12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структур:</a:t>
            </a:r>
          </a:p>
          <a:p>
            <a:pPr marL="0" indent="908812">
              <a:lnSpc>
                <a:spcPct val="100000"/>
              </a:lnSpc>
              <a:spcBef>
                <a:spcPts val="284"/>
              </a:spcBef>
            </a:pP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200" spc="3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Кора</a:t>
            </a:r>
            <a:r>
              <a:rPr lang="en-US" altLang="zh-CN" sz="12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больших</a:t>
            </a:r>
            <a:r>
              <a:rPr lang="en-US" altLang="zh-CN" sz="12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полушарий</a:t>
            </a:r>
          </a:p>
          <a:p>
            <a:pPr marL="0" indent="908812">
              <a:lnSpc>
                <a:spcPct val="100000"/>
              </a:lnSpc>
              <a:spcBef>
                <a:spcPts val="284"/>
              </a:spcBef>
            </a:pP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200" spc="6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Зрительный</a:t>
            </a:r>
            <a:r>
              <a:rPr lang="en-US" altLang="zh-CN" sz="12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бугор</a:t>
            </a:r>
          </a:p>
          <a:p>
            <a:pPr marL="0" indent="908812">
              <a:lnSpc>
                <a:spcPct val="100000"/>
              </a:lnSpc>
              <a:spcBef>
                <a:spcPts val="284"/>
              </a:spcBef>
            </a:pP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200" spc="6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Ствол</a:t>
            </a:r>
            <a:r>
              <a:rPr lang="en-US" altLang="zh-CN" sz="12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мозга</a:t>
            </a:r>
          </a:p>
          <a:p>
            <a:pPr marL="0" indent="908812">
              <a:lnSpc>
                <a:spcPct val="100000"/>
              </a:lnSpc>
              <a:spcBef>
                <a:spcPts val="290"/>
              </a:spcBef>
            </a:pP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200" spc="4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Проводники</a:t>
            </a:r>
            <a:r>
              <a:rPr lang="en-US" altLang="zh-CN" sz="12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спинного</a:t>
            </a:r>
            <a:r>
              <a:rPr lang="en-US" altLang="zh-CN" sz="12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мозга</a:t>
            </a:r>
          </a:p>
          <a:p>
            <a:pPr marL="0" indent="908812">
              <a:lnSpc>
                <a:spcPct val="100000"/>
              </a:lnSpc>
              <a:spcBef>
                <a:spcPts val="284"/>
              </a:spcBef>
            </a:pP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200" spc="4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Задние</a:t>
            </a:r>
            <a:r>
              <a:rPr lang="en-US" altLang="zh-CN" sz="12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рога</a:t>
            </a:r>
            <a:r>
              <a:rPr lang="en-US" altLang="zh-CN" sz="12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спинного</a:t>
            </a:r>
            <a:r>
              <a:rPr lang="en-US" altLang="zh-CN" sz="12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мозга</a:t>
            </a:r>
          </a:p>
          <a:p>
            <a:pPr marL="0" indent="908812">
              <a:lnSpc>
                <a:spcPct val="100000"/>
              </a:lnSpc>
              <a:spcBef>
                <a:spcPts val="284"/>
              </a:spcBef>
            </a:pP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200" spc="7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Нервный</a:t>
            </a:r>
            <a:r>
              <a:rPr lang="en-US" altLang="zh-CN" sz="12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корешок</a:t>
            </a:r>
          </a:p>
          <a:p>
            <a:pPr marL="0" indent="908812">
              <a:lnSpc>
                <a:spcPct val="100000"/>
              </a:lnSpc>
              <a:spcBef>
                <a:spcPts val="284"/>
              </a:spcBef>
            </a:pP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200" spc="69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Периферический</a:t>
            </a:r>
            <a:r>
              <a:rPr lang="en-US" altLang="zh-CN" sz="12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нерв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4014851" y="5574238"/>
            <a:ext cx="435945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001E5E"/>
                </a:solidFill>
                <a:latin typeface="Arial"/>
                <a:ea typeface="Arial"/>
              </a:rPr>
              <a:t>Ди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сфункциональная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320" y="312420"/>
            <a:ext cx="1706880" cy="2118360"/>
          </a:xfrm>
          <a:prstGeom prst="rect">
            <a:avLst/>
          </a:prstGeom>
        </p:spPr>
      </p:pic>
      <p:sp>
        <p:nvSpPr>
          <p:cNvPr id="2" name="TextBox 132"/>
          <p:cNvSpPr txBox="1"/>
          <p:nvPr/>
        </p:nvSpPr>
        <p:spPr>
          <a:xfrm>
            <a:off x="762000" y="535770"/>
            <a:ext cx="8884994" cy="5917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28141">
              <a:lnSpc>
                <a:spcPct val="100000"/>
              </a:lnSpc>
            </a:pPr>
            <a:r>
              <a:rPr lang="en-US" altLang="zh-CN" sz="4000" b="1" spc="-15" dirty="0">
                <a:solidFill>
                  <a:srgbClr val="001E5E"/>
                </a:solidFill>
                <a:latin typeface="Arial"/>
                <a:ea typeface="Arial"/>
              </a:rPr>
              <a:t>Нейропатический</a:t>
            </a:r>
            <a:r>
              <a:rPr lang="en-US" altLang="zh-CN" sz="40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spc="-15" dirty="0">
                <a:solidFill>
                  <a:srgbClr val="001E5E"/>
                </a:solidFill>
                <a:latin typeface="Arial"/>
                <a:ea typeface="Arial"/>
              </a:rPr>
              <a:t>болевой</a:t>
            </a:r>
          </a:p>
          <a:p>
            <a:pPr marL="0" indent="2895853">
              <a:lnSpc>
                <a:spcPct val="100000"/>
              </a:lnSpc>
            </a:pPr>
            <a:r>
              <a:rPr lang="en-US" altLang="zh-CN" sz="4000" b="1" spc="-15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4000" b="1" spc="-10" dirty="0">
                <a:solidFill>
                  <a:srgbClr val="001E5E"/>
                </a:solidFill>
                <a:latin typeface="Arial"/>
                <a:ea typeface="Arial"/>
              </a:rPr>
              <a:t>индром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4"/>
              </a:lnSpc>
            </a:pPr>
            <a:endParaRPr lang="en-US" dirty="0" smtClean="0"/>
          </a:p>
          <a:p>
            <a:pPr marL="343204" indent="-343204" hangingPunct="0">
              <a:lnSpc>
                <a:spcPct val="99583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Вызван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поражением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нервных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структур</a:t>
            </a:r>
            <a:r>
              <a:rPr lang="en-US" altLang="zh-CN" sz="28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различных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уровнях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(нерв,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корешок,</a:t>
            </a:r>
            <a:r>
              <a:rPr lang="en-US" altLang="zh-CN" sz="2800" b="1" spc="-13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спинной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мозг,</a:t>
            </a:r>
            <a:r>
              <a:rPr lang="en-US" altLang="zh-CN" sz="2800" b="1" spc="-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структуры</a:t>
            </a:r>
            <a:r>
              <a:rPr lang="en-US" altLang="zh-CN" sz="2800" b="1" spc="-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головного</a:t>
            </a:r>
            <a:r>
              <a:rPr lang="en-US" altLang="zh-CN" sz="2800" b="1" spc="-20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мозга),</a:t>
            </a:r>
          </a:p>
          <a:p>
            <a:pPr marL="343204" indent="-343204" hangingPunct="0">
              <a:lnSpc>
                <a:spcPct val="99583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Характеризуется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яркой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картиной</a:t>
            </a:r>
            <a:r>
              <a:rPr lang="en-US" altLang="zh-CN" sz="2800" b="1" spc="-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ощущений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(жгучая,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стреляющая,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колющая,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типу</a:t>
            </a:r>
            <a:r>
              <a:rPr lang="en-US" altLang="zh-CN" sz="2800" b="1" spc="-2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«удара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spc="-25" dirty="0">
                <a:solidFill>
                  <a:srgbClr val="001E5E"/>
                </a:solidFill>
                <a:latin typeface="Arial"/>
                <a:ea typeface="Arial"/>
              </a:rPr>
              <a:t>т</a:t>
            </a:r>
            <a:r>
              <a:rPr lang="en-US" altLang="zh-CN" sz="2800" b="1" spc="-20" dirty="0">
                <a:solidFill>
                  <a:srgbClr val="001E5E"/>
                </a:solidFill>
                <a:latin typeface="Arial"/>
                <a:ea typeface="Arial"/>
              </a:rPr>
              <a:t>оком»),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Присутствует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аллодиния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8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гиперпатия,</a:t>
            </a:r>
          </a:p>
          <a:p>
            <a:pPr marL="343204" indent="-343204" hangingPunct="0">
              <a:lnSpc>
                <a:spcPct val="9875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Используется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специфическая</a:t>
            </a:r>
            <a:r>
              <a:rPr lang="en-US" altLang="zh-CN" sz="2800" b="1" spc="-1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терапия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антиконвульсантами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(габапентин,</a:t>
            </a:r>
            <a:r>
              <a:rPr lang="en-US" altLang="zh-CN" sz="2800" b="1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прегабалин,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карбамазепин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8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др.)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10152888" y="2545330"/>
            <a:ext cx="1789058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3068">
              <a:lnSpc>
                <a:spcPct val="100000"/>
              </a:lnSpc>
            </a:pP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Цент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ральные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механизмы</a:t>
            </a:r>
            <a:r>
              <a:rPr lang="en-US" altLang="zh-CN" sz="1800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98450" y="971550"/>
            <a:ext cx="2330450" cy="742950"/>
          </a:xfrm>
          <a:custGeom>
            <a:avLst/>
            <a:gdLst>
              <a:gd name="connsiteX0" fmla="*/ 17564 w 2330450"/>
              <a:gd name="connsiteY0" fmla="*/ 745871 h 742950"/>
              <a:gd name="connsiteX1" fmla="*/ 2331504 w 2330450"/>
              <a:gd name="connsiteY1" fmla="*/ 745871 h 742950"/>
              <a:gd name="connsiteX2" fmla="*/ 2331504 w 2330450"/>
              <a:gd name="connsiteY2" fmla="*/ 14351 h 742950"/>
              <a:gd name="connsiteX3" fmla="*/ 17564 w 2330450"/>
              <a:gd name="connsiteY3" fmla="*/ 14351 h 742950"/>
              <a:gd name="connsiteX4" fmla="*/ 17564 w 2330450"/>
              <a:gd name="connsiteY4" fmla="*/ 74587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42950">
                <a:moveTo>
                  <a:pt x="17564" y="745871"/>
                </a:moveTo>
                <a:lnTo>
                  <a:pt x="2331504" y="745871"/>
                </a:lnTo>
                <a:lnTo>
                  <a:pt x="2331504" y="14351"/>
                </a:lnTo>
                <a:lnTo>
                  <a:pt x="17564" y="14351"/>
                </a:lnTo>
                <a:lnTo>
                  <a:pt x="17564" y="74587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622550" y="971550"/>
            <a:ext cx="2317750" cy="742950"/>
          </a:xfrm>
          <a:custGeom>
            <a:avLst/>
            <a:gdLst>
              <a:gd name="connsiteX0" fmla="*/ 7492 w 2317750"/>
              <a:gd name="connsiteY0" fmla="*/ 745871 h 742950"/>
              <a:gd name="connsiteX1" fmla="*/ 2321432 w 2317750"/>
              <a:gd name="connsiteY1" fmla="*/ 745871 h 742950"/>
              <a:gd name="connsiteX2" fmla="*/ 2321432 w 2317750"/>
              <a:gd name="connsiteY2" fmla="*/ 14351 h 742950"/>
              <a:gd name="connsiteX3" fmla="*/ 7492 w 2317750"/>
              <a:gd name="connsiteY3" fmla="*/ 14351 h 742950"/>
              <a:gd name="connsiteX4" fmla="*/ 7492 w 2317750"/>
              <a:gd name="connsiteY4" fmla="*/ 74587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42950">
                <a:moveTo>
                  <a:pt x="7492" y="745871"/>
                </a:moveTo>
                <a:lnTo>
                  <a:pt x="2321432" y="745871"/>
                </a:lnTo>
                <a:lnTo>
                  <a:pt x="2321432" y="14351"/>
                </a:lnTo>
                <a:lnTo>
                  <a:pt x="7492" y="14351"/>
                </a:lnTo>
                <a:lnTo>
                  <a:pt x="7492" y="74587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933950" y="971550"/>
            <a:ext cx="2317750" cy="742950"/>
          </a:xfrm>
          <a:custGeom>
            <a:avLst/>
            <a:gdLst>
              <a:gd name="connsiteX0" fmla="*/ 10033 w 2317750"/>
              <a:gd name="connsiteY0" fmla="*/ 745871 h 742950"/>
              <a:gd name="connsiteX1" fmla="*/ 2323972 w 2317750"/>
              <a:gd name="connsiteY1" fmla="*/ 745871 h 742950"/>
              <a:gd name="connsiteX2" fmla="*/ 2323972 w 2317750"/>
              <a:gd name="connsiteY2" fmla="*/ 14351 h 742950"/>
              <a:gd name="connsiteX3" fmla="*/ 10033 w 2317750"/>
              <a:gd name="connsiteY3" fmla="*/ 14351 h 742950"/>
              <a:gd name="connsiteX4" fmla="*/ 10033 w 2317750"/>
              <a:gd name="connsiteY4" fmla="*/ 74587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42950">
                <a:moveTo>
                  <a:pt x="10033" y="745871"/>
                </a:moveTo>
                <a:lnTo>
                  <a:pt x="2323972" y="745871"/>
                </a:lnTo>
                <a:lnTo>
                  <a:pt x="2323972" y="14351"/>
                </a:lnTo>
                <a:lnTo>
                  <a:pt x="10033" y="14351"/>
                </a:lnTo>
                <a:lnTo>
                  <a:pt x="10033" y="74587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45350" y="971550"/>
            <a:ext cx="2317750" cy="742950"/>
          </a:xfrm>
          <a:custGeom>
            <a:avLst/>
            <a:gdLst>
              <a:gd name="connsiteX0" fmla="*/ 12700 w 2317750"/>
              <a:gd name="connsiteY0" fmla="*/ 745871 h 742950"/>
              <a:gd name="connsiteX1" fmla="*/ 2326640 w 2317750"/>
              <a:gd name="connsiteY1" fmla="*/ 745871 h 742950"/>
              <a:gd name="connsiteX2" fmla="*/ 2326640 w 2317750"/>
              <a:gd name="connsiteY2" fmla="*/ 14351 h 742950"/>
              <a:gd name="connsiteX3" fmla="*/ 12700 w 2317750"/>
              <a:gd name="connsiteY3" fmla="*/ 14351 h 742950"/>
              <a:gd name="connsiteX4" fmla="*/ 12700 w 2317750"/>
              <a:gd name="connsiteY4" fmla="*/ 74587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42950">
                <a:moveTo>
                  <a:pt x="12700" y="745871"/>
                </a:moveTo>
                <a:lnTo>
                  <a:pt x="2326640" y="745871"/>
                </a:lnTo>
                <a:lnTo>
                  <a:pt x="2326640" y="14351"/>
                </a:lnTo>
                <a:lnTo>
                  <a:pt x="12700" y="14351"/>
                </a:lnTo>
                <a:lnTo>
                  <a:pt x="12700" y="74587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556750" y="971550"/>
            <a:ext cx="2330450" cy="742950"/>
          </a:xfrm>
          <a:custGeom>
            <a:avLst/>
            <a:gdLst>
              <a:gd name="connsiteX0" fmla="*/ 15240 w 2330450"/>
              <a:gd name="connsiteY0" fmla="*/ 745871 h 742950"/>
              <a:gd name="connsiteX1" fmla="*/ 2330450 w 2330450"/>
              <a:gd name="connsiteY1" fmla="*/ 745871 h 742950"/>
              <a:gd name="connsiteX2" fmla="*/ 2330450 w 2330450"/>
              <a:gd name="connsiteY2" fmla="*/ 14351 h 742950"/>
              <a:gd name="connsiteX3" fmla="*/ 15240 w 2330450"/>
              <a:gd name="connsiteY3" fmla="*/ 14351 h 742950"/>
              <a:gd name="connsiteX4" fmla="*/ 15240 w 2330450"/>
              <a:gd name="connsiteY4" fmla="*/ 74587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42950">
                <a:moveTo>
                  <a:pt x="15240" y="745871"/>
                </a:moveTo>
                <a:lnTo>
                  <a:pt x="2330450" y="745871"/>
                </a:lnTo>
                <a:lnTo>
                  <a:pt x="2330450" y="14351"/>
                </a:lnTo>
                <a:lnTo>
                  <a:pt x="15240" y="14351"/>
                </a:lnTo>
                <a:lnTo>
                  <a:pt x="15240" y="74587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98450" y="1708150"/>
            <a:ext cx="2330450" cy="730250"/>
          </a:xfrm>
          <a:custGeom>
            <a:avLst/>
            <a:gdLst>
              <a:gd name="connsiteX0" fmla="*/ 17564 w 2330450"/>
              <a:gd name="connsiteY0" fmla="*/ 740791 h 730250"/>
              <a:gd name="connsiteX1" fmla="*/ 2331504 w 2330450"/>
              <a:gd name="connsiteY1" fmla="*/ 740791 h 730250"/>
              <a:gd name="connsiteX2" fmla="*/ 2331504 w 2330450"/>
              <a:gd name="connsiteY2" fmla="*/ 9270 h 730250"/>
              <a:gd name="connsiteX3" fmla="*/ 17564 w 2330450"/>
              <a:gd name="connsiteY3" fmla="*/ 9270 h 730250"/>
              <a:gd name="connsiteX4" fmla="*/ 17564 w 2330450"/>
              <a:gd name="connsiteY4" fmla="*/ 740791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30250">
                <a:moveTo>
                  <a:pt x="17564" y="740791"/>
                </a:moveTo>
                <a:lnTo>
                  <a:pt x="2331504" y="740791"/>
                </a:lnTo>
                <a:lnTo>
                  <a:pt x="2331504" y="9270"/>
                </a:lnTo>
                <a:lnTo>
                  <a:pt x="17564" y="9270"/>
                </a:lnTo>
                <a:lnTo>
                  <a:pt x="17564" y="74079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622550" y="1708150"/>
            <a:ext cx="2317750" cy="730250"/>
          </a:xfrm>
          <a:custGeom>
            <a:avLst/>
            <a:gdLst>
              <a:gd name="connsiteX0" fmla="*/ 7492 w 2317750"/>
              <a:gd name="connsiteY0" fmla="*/ 740791 h 730250"/>
              <a:gd name="connsiteX1" fmla="*/ 2321432 w 2317750"/>
              <a:gd name="connsiteY1" fmla="*/ 740791 h 730250"/>
              <a:gd name="connsiteX2" fmla="*/ 2321432 w 2317750"/>
              <a:gd name="connsiteY2" fmla="*/ 9270 h 730250"/>
              <a:gd name="connsiteX3" fmla="*/ 7492 w 2317750"/>
              <a:gd name="connsiteY3" fmla="*/ 9270 h 730250"/>
              <a:gd name="connsiteX4" fmla="*/ 7492 w 2317750"/>
              <a:gd name="connsiteY4" fmla="*/ 740791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30250">
                <a:moveTo>
                  <a:pt x="7492" y="740791"/>
                </a:moveTo>
                <a:lnTo>
                  <a:pt x="2321432" y="740791"/>
                </a:lnTo>
                <a:lnTo>
                  <a:pt x="2321432" y="9270"/>
                </a:lnTo>
                <a:lnTo>
                  <a:pt x="7492" y="9270"/>
                </a:lnTo>
                <a:lnTo>
                  <a:pt x="7492" y="740791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933950" y="1708150"/>
            <a:ext cx="2317750" cy="730250"/>
          </a:xfrm>
          <a:custGeom>
            <a:avLst/>
            <a:gdLst>
              <a:gd name="connsiteX0" fmla="*/ 10033 w 2317750"/>
              <a:gd name="connsiteY0" fmla="*/ 740791 h 730250"/>
              <a:gd name="connsiteX1" fmla="*/ 2323972 w 2317750"/>
              <a:gd name="connsiteY1" fmla="*/ 740791 h 730250"/>
              <a:gd name="connsiteX2" fmla="*/ 2323972 w 2317750"/>
              <a:gd name="connsiteY2" fmla="*/ 9270 h 730250"/>
              <a:gd name="connsiteX3" fmla="*/ 10033 w 2317750"/>
              <a:gd name="connsiteY3" fmla="*/ 9270 h 730250"/>
              <a:gd name="connsiteX4" fmla="*/ 10033 w 2317750"/>
              <a:gd name="connsiteY4" fmla="*/ 740791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30250">
                <a:moveTo>
                  <a:pt x="10033" y="740791"/>
                </a:moveTo>
                <a:lnTo>
                  <a:pt x="2323972" y="740791"/>
                </a:lnTo>
                <a:lnTo>
                  <a:pt x="2323972" y="9270"/>
                </a:lnTo>
                <a:lnTo>
                  <a:pt x="10033" y="9270"/>
                </a:lnTo>
                <a:lnTo>
                  <a:pt x="10033" y="740791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245350" y="1708150"/>
            <a:ext cx="2317750" cy="730250"/>
          </a:xfrm>
          <a:custGeom>
            <a:avLst/>
            <a:gdLst>
              <a:gd name="connsiteX0" fmla="*/ 12700 w 2317750"/>
              <a:gd name="connsiteY0" fmla="*/ 740791 h 730250"/>
              <a:gd name="connsiteX1" fmla="*/ 2326640 w 2317750"/>
              <a:gd name="connsiteY1" fmla="*/ 740791 h 730250"/>
              <a:gd name="connsiteX2" fmla="*/ 2326640 w 2317750"/>
              <a:gd name="connsiteY2" fmla="*/ 9270 h 730250"/>
              <a:gd name="connsiteX3" fmla="*/ 12700 w 2317750"/>
              <a:gd name="connsiteY3" fmla="*/ 9270 h 730250"/>
              <a:gd name="connsiteX4" fmla="*/ 12700 w 2317750"/>
              <a:gd name="connsiteY4" fmla="*/ 740791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30250">
                <a:moveTo>
                  <a:pt x="12700" y="740791"/>
                </a:moveTo>
                <a:lnTo>
                  <a:pt x="2326640" y="740791"/>
                </a:lnTo>
                <a:lnTo>
                  <a:pt x="2326640" y="9270"/>
                </a:lnTo>
                <a:lnTo>
                  <a:pt x="12700" y="9270"/>
                </a:lnTo>
                <a:lnTo>
                  <a:pt x="12700" y="740791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556750" y="1708150"/>
            <a:ext cx="2330450" cy="730250"/>
          </a:xfrm>
          <a:custGeom>
            <a:avLst/>
            <a:gdLst>
              <a:gd name="connsiteX0" fmla="*/ 15240 w 2330450"/>
              <a:gd name="connsiteY0" fmla="*/ 740791 h 730250"/>
              <a:gd name="connsiteX1" fmla="*/ 2330450 w 2330450"/>
              <a:gd name="connsiteY1" fmla="*/ 740791 h 730250"/>
              <a:gd name="connsiteX2" fmla="*/ 2330450 w 2330450"/>
              <a:gd name="connsiteY2" fmla="*/ 9270 h 730250"/>
              <a:gd name="connsiteX3" fmla="*/ 15240 w 2330450"/>
              <a:gd name="connsiteY3" fmla="*/ 9270 h 730250"/>
              <a:gd name="connsiteX4" fmla="*/ 15240 w 2330450"/>
              <a:gd name="connsiteY4" fmla="*/ 740791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30250">
                <a:moveTo>
                  <a:pt x="15240" y="740791"/>
                </a:moveTo>
                <a:lnTo>
                  <a:pt x="2330450" y="740791"/>
                </a:lnTo>
                <a:lnTo>
                  <a:pt x="2330450" y="9270"/>
                </a:lnTo>
                <a:lnTo>
                  <a:pt x="15240" y="9270"/>
                </a:lnTo>
                <a:lnTo>
                  <a:pt x="15240" y="740791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98450" y="2432050"/>
            <a:ext cx="2330450" cy="1695450"/>
          </a:xfrm>
          <a:custGeom>
            <a:avLst/>
            <a:gdLst>
              <a:gd name="connsiteX0" fmla="*/ 17564 w 2330450"/>
              <a:gd name="connsiteY0" fmla="*/ 1699387 h 1695450"/>
              <a:gd name="connsiteX1" fmla="*/ 2331504 w 2330450"/>
              <a:gd name="connsiteY1" fmla="*/ 1699387 h 1695450"/>
              <a:gd name="connsiteX2" fmla="*/ 2331504 w 2330450"/>
              <a:gd name="connsiteY2" fmla="*/ 16891 h 1695450"/>
              <a:gd name="connsiteX3" fmla="*/ 17564 w 2330450"/>
              <a:gd name="connsiteY3" fmla="*/ 16891 h 1695450"/>
              <a:gd name="connsiteX4" fmla="*/ 17564 w 2330450"/>
              <a:gd name="connsiteY4" fmla="*/ 1699387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1695450">
                <a:moveTo>
                  <a:pt x="17564" y="1699387"/>
                </a:moveTo>
                <a:lnTo>
                  <a:pt x="2331504" y="1699387"/>
                </a:lnTo>
                <a:lnTo>
                  <a:pt x="2331504" y="16891"/>
                </a:lnTo>
                <a:lnTo>
                  <a:pt x="17564" y="16891"/>
                </a:lnTo>
                <a:lnTo>
                  <a:pt x="17564" y="1699387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622550" y="2432050"/>
            <a:ext cx="2317750" cy="1695450"/>
          </a:xfrm>
          <a:custGeom>
            <a:avLst/>
            <a:gdLst>
              <a:gd name="connsiteX0" fmla="*/ 7492 w 2317750"/>
              <a:gd name="connsiteY0" fmla="*/ 1699387 h 1695450"/>
              <a:gd name="connsiteX1" fmla="*/ 2321432 w 2317750"/>
              <a:gd name="connsiteY1" fmla="*/ 1699387 h 1695450"/>
              <a:gd name="connsiteX2" fmla="*/ 2321432 w 2317750"/>
              <a:gd name="connsiteY2" fmla="*/ 16891 h 1695450"/>
              <a:gd name="connsiteX3" fmla="*/ 7492 w 2317750"/>
              <a:gd name="connsiteY3" fmla="*/ 16891 h 1695450"/>
              <a:gd name="connsiteX4" fmla="*/ 7492 w 2317750"/>
              <a:gd name="connsiteY4" fmla="*/ 1699387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1695450">
                <a:moveTo>
                  <a:pt x="7492" y="1699387"/>
                </a:moveTo>
                <a:lnTo>
                  <a:pt x="2321432" y="1699387"/>
                </a:lnTo>
                <a:lnTo>
                  <a:pt x="2321432" y="16891"/>
                </a:lnTo>
                <a:lnTo>
                  <a:pt x="7492" y="16891"/>
                </a:lnTo>
                <a:lnTo>
                  <a:pt x="7492" y="1699387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933950" y="2432050"/>
            <a:ext cx="2317750" cy="1695450"/>
          </a:xfrm>
          <a:custGeom>
            <a:avLst/>
            <a:gdLst>
              <a:gd name="connsiteX0" fmla="*/ 10033 w 2317750"/>
              <a:gd name="connsiteY0" fmla="*/ 1699387 h 1695450"/>
              <a:gd name="connsiteX1" fmla="*/ 2323972 w 2317750"/>
              <a:gd name="connsiteY1" fmla="*/ 1699387 h 1695450"/>
              <a:gd name="connsiteX2" fmla="*/ 2323972 w 2317750"/>
              <a:gd name="connsiteY2" fmla="*/ 16891 h 1695450"/>
              <a:gd name="connsiteX3" fmla="*/ 10033 w 2317750"/>
              <a:gd name="connsiteY3" fmla="*/ 16891 h 1695450"/>
              <a:gd name="connsiteX4" fmla="*/ 10033 w 2317750"/>
              <a:gd name="connsiteY4" fmla="*/ 1699387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1695450">
                <a:moveTo>
                  <a:pt x="10033" y="1699387"/>
                </a:moveTo>
                <a:lnTo>
                  <a:pt x="2323972" y="1699387"/>
                </a:lnTo>
                <a:lnTo>
                  <a:pt x="2323972" y="16891"/>
                </a:lnTo>
                <a:lnTo>
                  <a:pt x="10033" y="16891"/>
                </a:lnTo>
                <a:lnTo>
                  <a:pt x="10033" y="1699387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7245350" y="2432050"/>
            <a:ext cx="2317750" cy="1695450"/>
          </a:xfrm>
          <a:custGeom>
            <a:avLst/>
            <a:gdLst>
              <a:gd name="connsiteX0" fmla="*/ 12700 w 2317750"/>
              <a:gd name="connsiteY0" fmla="*/ 1699387 h 1695450"/>
              <a:gd name="connsiteX1" fmla="*/ 2326640 w 2317750"/>
              <a:gd name="connsiteY1" fmla="*/ 1699387 h 1695450"/>
              <a:gd name="connsiteX2" fmla="*/ 2326640 w 2317750"/>
              <a:gd name="connsiteY2" fmla="*/ 16891 h 1695450"/>
              <a:gd name="connsiteX3" fmla="*/ 12700 w 2317750"/>
              <a:gd name="connsiteY3" fmla="*/ 16891 h 1695450"/>
              <a:gd name="connsiteX4" fmla="*/ 12700 w 2317750"/>
              <a:gd name="connsiteY4" fmla="*/ 1699387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1695450">
                <a:moveTo>
                  <a:pt x="12700" y="1699387"/>
                </a:moveTo>
                <a:lnTo>
                  <a:pt x="2326640" y="1699387"/>
                </a:lnTo>
                <a:lnTo>
                  <a:pt x="2326640" y="16891"/>
                </a:lnTo>
                <a:lnTo>
                  <a:pt x="12700" y="16891"/>
                </a:lnTo>
                <a:lnTo>
                  <a:pt x="12700" y="1699387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556750" y="2432050"/>
            <a:ext cx="2330450" cy="1695450"/>
          </a:xfrm>
          <a:custGeom>
            <a:avLst/>
            <a:gdLst>
              <a:gd name="connsiteX0" fmla="*/ 15240 w 2330450"/>
              <a:gd name="connsiteY0" fmla="*/ 1699387 h 1695450"/>
              <a:gd name="connsiteX1" fmla="*/ 2330450 w 2330450"/>
              <a:gd name="connsiteY1" fmla="*/ 1699387 h 1695450"/>
              <a:gd name="connsiteX2" fmla="*/ 2330450 w 2330450"/>
              <a:gd name="connsiteY2" fmla="*/ 16891 h 1695450"/>
              <a:gd name="connsiteX3" fmla="*/ 15240 w 2330450"/>
              <a:gd name="connsiteY3" fmla="*/ 16891 h 1695450"/>
              <a:gd name="connsiteX4" fmla="*/ 15240 w 2330450"/>
              <a:gd name="connsiteY4" fmla="*/ 1699387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1695450">
                <a:moveTo>
                  <a:pt x="15240" y="1699387"/>
                </a:moveTo>
                <a:lnTo>
                  <a:pt x="2330450" y="1699387"/>
                </a:lnTo>
                <a:lnTo>
                  <a:pt x="2330450" y="16891"/>
                </a:lnTo>
                <a:lnTo>
                  <a:pt x="15240" y="16891"/>
                </a:lnTo>
                <a:lnTo>
                  <a:pt x="15240" y="1699387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98450" y="4121150"/>
            <a:ext cx="2330450" cy="730250"/>
          </a:xfrm>
          <a:custGeom>
            <a:avLst/>
            <a:gdLst>
              <a:gd name="connsiteX0" fmla="*/ 17564 w 2330450"/>
              <a:gd name="connsiteY0" fmla="*/ 741807 h 730250"/>
              <a:gd name="connsiteX1" fmla="*/ 2331504 w 2330450"/>
              <a:gd name="connsiteY1" fmla="*/ 741807 h 730250"/>
              <a:gd name="connsiteX2" fmla="*/ 2331504 w 2330450"/>
              <a:gd name="connsiteY2" fmla="*/ 10287 h 730250"/>
              <a:gd name="connsiteX3" fmla="*/ 17564 w 2330450"/>
              <a:gd name="connsiteY3" fmla="*/ 10287 h 730250"/>
              <a:gd name="connsiteX4" fmla="*/ 17564 w 2330450"/>
              <a:gd name="connsiteY4" fmla="*/ 741807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30250">
                <a:moveTo>
                  <a:pt x="17564" y="741807"/>
                </a:moveTo>
                <a:lnTo>
                  <a:pt x="2331504" y="741807"/>
                </a:lnTo>
                <a:lnTo>
                  <a:pt x="2331504" y="10287"/>
                </a:lnTo>
                <a:lnTo>
                  <a:pt x="17564" y="10287"/>
                </a:lnTo>
                <a:lnTo>
                  <a:pt x="17564" y="741807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622550" y="4121150"/>
            <a:ext cx="2317750" cy="730250"/>
          </a:xfrm>
          <a:custGeom>
            <a:avLst/>
            <a:gdLst>
              <a:gd name="connsiteX0" fmla="*/ 7492 w 2317750"/>
              <a:gd name="connsiteY0" fmla="*/ 741807 h 730250"/>
              <a:gd name="connsiteX1" fmla="*/ 2321432 w 2317750"/>
              <a:gd name="connsiteY1" fmla="*/ 741807 h 730250"/>
              <a:gd name="connsiteX2" fmla="*/ 2321432 w 2317750"/>
              <a:gd name="connsiteY2" fmla="*/ 10287 h 730250"/>
              <a:gd name="connsiteX3" fmla="*/ 7492 w 2317750"/>
              <a:gd name="connsiteY3" fmla="*/ 10287 h 730250"/>
              <a:gd name="connsiteX4" fmla="*/ 7492 w 2317750"/>
              <a:gd name="connsiteY4" fmla="*/ 741807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30250">
                <a:moveTo>
                  <a:pt x="7492" y="741807"/>
                </a:moveTo>
                <a:lnTo>
                  <a:pt x="2321432" y="741807"/>
                </a:lnTo>
                <a:lnTo>
                  <a:pt x="2321432" y="10287"/>
                </a:lnTo>
                <a:lnTo>
                  <a:pt x="7492" y="10287"/>
                </a:lnTo>
                <a:lnTo>
                  <a:pt x="7492" y="741807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933950" y="4121150"/>
            <a:ext cx="2317750" cy="730250"/>
          </a:xfrm>
          <a:custGeom>
            <a:avLst/>
            <a:gdLst>
              <a:gd name="connsiteX0" fmla="*/ 10033 w 2317750"/>
              <a:gd name="connsiteY0" fmla="*/ 741807 h 730250"/>
              <a:gd name="connsiteX1" fmla="*/ 2323972 w 2317750"/>
              <a:gd name="connsiteY1" fmla="*/ 741807 h 730250"/>
              <a:gd name="connsiteX2" fmla="*/ 2323972 w 2317750"/>
              <a:gd name="connsiteY2" fmla="*/ 10287 h 730250"/>
              <a:gd name="connsiteX3" fmla="*/ 10033 w 2317750"/>
              <a:gd name="connsiteY3" fmla="*/ 10287 h 730250"/>
              <a:gd name="connsiteX4" fmla="*/ 10033 w 2317750"/>
              <a:gd name="connsiteY4" fmla="*/ 741807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30250">
                <a:moveTo>
                  <a:pt x="10033" y="741807"/>
                </a:moveTo>
                <a:lnTo>
                  <a:pt x="2323972" y="741807"/>
                </a:lnTo>
                <a:lnTo>
                  <a:pt x="2323972" y="10287"/>
                </a:lnTo>
                <a:lnTo>
                  <a:pt x="10033" y="10287"/>
                </a:lnTo>
                <a:lnTo>
                  <a:pt x="10033" y="741807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245350" y="4121150"/>
            <a:ext cx="2317750" cy="730250"/>
          </a:xfrm>
          <a:custGeom>
            <a:avLst/>
            <a:gdLst>
              <a:gd name="connsiteX0" fmla="*/ 12700 w 2317750"/>
              <a:gd name="connsiteY0" fmla="*/ 741807 h 730250"/>
              <a:gd name="connsiteX1" fmla="*/ 2326640 w 2317750"/>
              <a:gd name="connsiteY1" fmla="*/ 741807 h 730250"/>
              <a:gd name="connsiteX2" fmla="*/ 2326640 w 2317750"/>
              <a:gd name="connsiteY2" fmla="*/ 10287 h 730250"/>
              <a:gd name="connsiteX3" fmla="*/ 12700 w 2317750"/>
              <a:gd name="connsiteY3" fmla="*/ 10287 h 730250"/>
              <a:gd name="connsiteX4" fmla="*/ 12700 w 2317750"/>
              <a:gd name="connsiteY4" fmla="*/ 741807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30250">
                <a:moveTo>
                  <a:pt x="12700" y="741807"/>
                </a:moveTo>
                <a:lnTo>
                  <a:pt x="2326640" y="741807"/>
                </a:lnTo>
                <a:lnTo>
                  <a:pt x="2326640" y="10287"/>
                </a:lnTo>
                <a:lnTo>
                  <a:pt x="12700" y="10287"/>
                </a:lnTo>
                <a:lnTo>
                  <a:pt x="12700" y="741807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9556750" y="4121150"/>
            <a:ext cx="2330450" cy="730250"/>
          </a:xfrm>
          <a:custGeom>
            <a:avLst/>
            <a:gdLst>
              <a:gd name="connsiteX0" fmla="*/ 15240 w 2330450"/>
              <a:gd name="connsiteY0" fmla="*/ 741807 h 730250"/>
              <a:gd name="connsiteX1" fmla="*/ 2330450 w 2330450"/>
              <a:gd name="connsiteY1" fmla="*/ 741807 h 730250"/>
              <a:gd name="connsiteX2" fmla="*/ 2330450 w 2330450"/>
              <a:gd name="connsiteY2" fmla="*/ 10287 h 730250"/>
              <a:gd name="connsiteX3" fmla="*/ 15240 w 2330450"/>
              <a:gd name="connsiteY3" fmla="*/ 10287 h 730250"/>
              <a:gd name="connsiteX4" fmla="*/ 15240 w 2330450"/>
              <a:gd name="connsiteY4" fmla="*/ 741807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30250">
                <a:moveTo>
                  <a:pt x="15240" y="741807"/>
                </a:moveTo>
                <a:lnTo>
                  <a:pt x="2330450" y="741807"/>
                </a:lnTo>
                <a:lnTo>
                  <a:pt x="2330450" y="10287"/>
                </a:lnTo>
                <a:lnTo>
                  <a:pt x="15240" y="10287"/>
                </a:lnTo>
                <a:lnTo>
                  <a:pt x="15240" y="741807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98450" y="4845050"/>
            <a:ext cx="2330450" cy="742950"/>
          </a:xfrm>
          <a:custGeom>
            <a:avLst/>
            <a:gdLst>
              <a:gd name="connsiteX0" fmla="*/ 17564 w 2330450"/>
              <a:gd name="connsiteY0" fmla="*/ 749465 h 742950"/>
              <a:gd name="connsiteX1" fmla="*/ 2331504 w 2330450"/>
              <a:gd name="connsiteY1" fmla="*/ 749465 h 742950"/>
              <a:gd name="connsiteX2" fmla="*/ 2331504 w 2330450"/>
              <a:gd name="connsiteY2" fmla="*/ 17945 h 742950"/>
              <a:gd name="connsiteX3" fmla="*/ 17564 w 2330450"/>
              <a:gd name="connsiteY3" fmla="*/ 17945 h 742950"/>
              <a:gd name="connsiteX4" fmla="*/ 17564 w 2330450"/>
              <a:gd name="connsiteY4" fmla="*/ 74946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42950">
                <a:moveTo>
                  <a:pt x="17564" y="749465"/>
                </a:moveTo>
                <a:lnTo>
                  <a:pt x="2331504" y="749465"/>
                </a:lnTo>
                <a:lnTo>
                  <a:pt x="2331504" y="17945"/>
                </a:lnTo>
                <a:lnTo>
                  <a:pt x="17564" y="17945"/>
                </a:lnTo>
                <a:lnTo>
                  <a:pt x="17564" y="749465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622550" y="4845050"/>
            <a:ext cx="2317750" cy="742950"/>
          </a:xfrm>
          <a:custGeom>
            <a:avLst/>
            <a:gdLst>
              <a:gd name="connsiteX0" fmla="*/ 7492 w 2317750"/>
              <a:gd name="connsiteY0" fmla="*/ 749465 h 742950"/>
              <a:gd name="connsiteX1" fmla="*/ 2321432 w 2317750"/>
              <a:gd name="connsiteY1" fmla="*/ 749465 h 742950"/>
              <a:gd name="connsiteX2" fmla="*/ 2321432 w 2317750"/>
              <a:gd name="connsiteY2" fmla="*/ 17945 h 742950"/>
              <a:gd name="connsiteX3" fmla="*/ 7492 w 2317750"/>
              <a:gd name="connsiteY3" fmla="*/ 17945 h 742950"/>
              <a:gd name="connsiteX4" fmla="*/ 7492 w 2317750"/>
              <a:gd name="connsiteY4" fmla="*/ 74946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42950">
                <a:moveTo>
                  <a:pt x="7492" y="749465"/>
                </a:moveTo>
                <a:lnTo>
                  <a:pt x="2321432" y="749465"/>
                </a:lnTo>
                <a:lnTo>
                  <a:pt x="2321432" y="17945"/>
                </a:lnTo>
                <a:lnTo>
                  <a:pt x="7492" y="17945"/>
                </a:lnTo>
                <a:lnTo>
                  <a:pt x="7492" y="749465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4933950" y="4845050"/>
            <a:ext cx="2317750" cy="742950"/>
          </a:xfrm>
          <a:custGeom>
            <a:avLst/>
            <a:gdLst>
              <a:gd name="connsiteX0" fmla="*/ 10033 w 2317750"/>
              <a:gd name="connsiteY0" fmla="*/ 749465 h 742950"/>
              <a:gd name="connsiteX1" fmla="*/ 2323972 w 2317750"/>
              <a:gd name="connsiteY1" fmla="*/ 749465 h 742950"/>
              <a:gd name="connsiteX2" fmla="*/ 2323972 w 2317750"/>
              <a:gd name="connsiteY2" fmla="*/ 17945 h 742950"/>
              <a:gd name="connsiteX3" fmla="*/ 10033 w 2317750"/>
              <a:gd name="connsiteY3" fmla="*/ 17945 h 742950"/>
              <a:gd name="connsiteX4" fmla="*/ 10033 w 2317750"/>
              <a:gd name="connsiteY4" fmla="*/ 74946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42950">
                <a:moveTo>
                  <a:pt x="10033" y="749465"/>
                </a:moveTo>
                <a:lnTo>
                  <a:pt x="2323972" y="749465"/>
                </a:lnTo>
                <a:lnTo>
                  <a:pt x="2323972" y="17945"/>
                </a:lnTo>
                <a:lnTo>
                  <a:pt x="10033" y="17945"/>
                </a:lnTo>
                <a:lnTo>
                  <a:pt x="10033" y="749465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7245350" y="4845050"/>
            <a:ext cx="2317750" cy="742950"/>
          </a:xfrm>
          <a:custGeom>
            <a:avLst/>
            <a:gdLst>
              <a:gd name="connsiteX0" fmla="*/ 12700 w 2317750"/>
              <a:gd name="connsiteY0" fmla="*/ 749465 h 742950"/>
              <a:gd name="connsiteX1" fmla="*/ 2326640 w 2317750"/>
              <a:gd name="connsiteY1" fmla="*/ 749465 h 742950"/>
              <a:gd name="connsiteX2" fmla="*/ 2326640 w 2317750"/>
              <a:gd name="connsiteY2" fmla="*/ 17945 h 742950"/>
              <a:gd name="connsiteX3" fmla="*/ 12700 w 2317750"/>
              <a:gd name="connsiteY3" fmla="*/ 17945 h 742950"/>
              <a:gd name="connsiteX4" fmla="*/ 12700 w 2317750"/>
              <a:gd name="connsiteY4" fmla="*/ 74946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42950">
                <a:moveTo>
                  <a:pt x="12700" y="749465"/>
                </a:moveTo>
                <a:lnTo>
                  <a:pt x="2326640" y="749465"/>
                </a:lnTo>
                <a:lnTo>
                  <a:pt x="2326640" y="17945"/>
                </a:lnTo>
                <a:lnTo>
                  <a:pt x="12700" y="17945"/>
                </a:lnTo>
                <a:lnTo>
                  <a:pt x="12700" y="749465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9556750" y="4845050"/>
            <a:ext cx="2330450" cy="742950"/>
          </a:xfrm>
          <a:custGeom>
            <a:avLst/>
            <a:gdLst>
              <a:gd name="connsiteX0" fmla="*/ 15240 w 2330450"/>
              <a:gd name="connsiteY0" fmla="*/ 749465 h 742950"/>
              <a:gd name="connsiteX1" fmla="*/ 2330450 w 2330450"/>
              <a:gd name="connsiteY1" fmla="*/ 749465 h 742950"/>
              <a:gd name="connsiteX2" fmla="*/ 2330450 w 2330450"/>
              <a:gd name="connsiteY2" fmla="*/ 17945 h 742950"/>
              <a:gd name="connsiteX3" fmla="*/ 15240 w 2330450"/>
              <a:gd name="connsiteY3" fmla="*/ 17945 h 742950"/>
              <a:gd name="connsiteX4" fmla="*/ 15240 w 2330450"/>
              <a:gd name="connsiteY4" fmla="*/ 74946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42950">
                <a:moveTo>
                  <a:pt x="15240" y="749465"/>
                </a:moveTo>
                <a:lnTo>
                  <a:pt x="2330450" y="749465"/>
                </a:lnTo>
                <a:lnTo>
                  <a:pt x="2330450" y="17945"/>
                </a:lnTo>
                <a:lnTo>
                  <a:pt x="15240" y="17945"/>
                </a:lnTo>
                <a:lnTo>
                  <a:pt x="15240" y="749465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298450" y="5581650"/>
            <a:ext cx="2330450" cy="971550"/>
          </a:xfrm>
          <a:custGeom>
            <a:avLst/>
            <a:gdLst>
              <a:gd name="connsiteX0" fmla="*/ 17564 w 2330450"/>
              <a:gd name="connsiteY0" fmla="*/ 983894 h 971550"/>
              <a:gd name="connsiteX1" fmla="*/ 2331504 w 2330450"/>
              <a:gd name="connsiteY1" fmla="*/ 983894 h 971550"/>
              <a:gd name="connsiteX2" fmla="*/ 2331504 w 2330450"/>
              <a:gd name="connsiteY2" fmla="*/ 12865 h 971550"/>
              <a:gd name="connsiteX3" fmla="*/ 17564 w 2330450"/>
              <a:gd name="connsiteY3" fmla="*/ 12865 h 971550"/>
              <a:gd name="connsiteX4" fmla="*/ 17564 w 2330450"/>
              <a:gd name="connsiteY4" fmla="*/ 9838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971550">
                <a:moveTo>
                  <a:pt x="17564" y="983894"/>
                </a:moveTo>
                <a:lnTo>
                  <a:pt x="2331504" y="983894"/>
                </a:lnTo>
                <a:lnTo>
                  <a:pt x="2331504" y="12865"/>
                </a:lnTo>
                <a:lnTo>
                  <a:pt x="17564" y="12865"/>
                </a:lnTo>
                <a:lnTo>
                  <a:pt x="17564" y="983894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2622550" y="5581650"/>
            <a:ext cx="2317750" cy="971550"/>
          </a:xfrm>
          <a:custGeom>
            <a:avLst/>
            <a:gdLst>
              <a:gd name="connsiteX0" fmla="*/ 7492 w 2317750"/>
              <a:gd name="connsiteY0" fmla="*/ 983894 h 971550"/>
              <a:gd name="connsiteX1" fmla="*/ 2321432 w 2317750"/>
              <a:gd name="connsiteY1" fmla="*/ 983894 h 971550"/>
              <a:gd name="connsiteX2" fmla="*/ 2321432 w 2317750"/>
              <a:gd name="connsiteY2" fmla="*/ 12865 h 971550"/>
              <a:gd name="connsiteX3" fmla="*/ 7492 w 2317750"/>
              <a:gd name="connsiteY3" fmla="*/ 12865 h 971550"/>
              <a:gd name="connsiteX4" fmla="*/ 7492 w 2317750"/>
              <a:gd name="connsiteY4" fmla="*/ 9838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971550">
                <a:moveTo>
                  <a:pt x="7492" y="983894"/>
                </a:moveTo>
                <a:lnTo>
                  <a:pt x="2321432" y="983894"/>
                </a:lnTo>
                <a:lnTo>
                  <a:pt x="2321432" y="12865"/>
                </a:lnTo>
                <a:lnTo>
                  <a:pt x="7492" y="12865"/>
                </a:lnTo>
                <a:lnTo>
                  <a:pt x="7492" y="983894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4933950" y="5581650"/>
            <a:ext cx="2317750" cy="971550"/>
          </a:xfrm>
          <a:custGeom>
            <a:avLst/>
            <a:gdLst>
              <a:gd name="connsiteX0" fmla="*/ 10033 w 2317750"/>
              <a:gd name="connsiteY0" fmla="*/ 983894 h 971550"/>
              <a:gd name="connsiteX1" fmla="*/ 2323972 w 2317750"/>
              <a:gd name="connsiteY1" fmla="*/ 983894 h 971550"/>
              <a:gd name="connsiteX2" fmla="*/ 2323972 w 2317750"/>
              <a:gd name="connsiteY2" fmla="*/ 12865 h 971550"/>
              <a:gd name="connsiteX3" fmla="*/ 10033 w 2317750"/>
              <a:gd name="connsiteY3" fmla="*/ 12865 h 971550"/>
              <a:gd name="connsiteX4" fmla="*/ 10033 w 2317750"/>
              <a:gd name="connsiteY4" fmla="*/ 9838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971550">
                <a:moveTo>
                  <a:pt x="10033" y="983894"/>
                </a:moveTo>
                <a:lnTo>
                  <a:pt x="2323972" y="983894"/>
                </a:lnTo>
                <a:lnTo>
                  <a:pt x="2323972" y="12865"/>
                </a:lnTo>
                <a:lnTo>
                  <a:pt x="10033" y="12865"/>
                </a:lnTo>
                <a:lnTo>
                  <a:pt x="10033" y="983894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7245350" y="5581650"/>
            <a:ext cx="2317750" cy="971550"/>
          </a:xfrm>
          <a:custGeom>
            <a:avLst/>
            <a:gdLst>
              <a:gd name="connsiteX0" fmla="*/ 12700 w 2317750"/>
              <a:gd name="connsiteY0" fmla="*/ 983894 h 971550"/>
              <a:gd name="connsiteX1" fmla="*/ 2326640 w 2317750"/>
              <a:gd name="connsiteY1" fmla="*/ 983894 h 971550"/>
              <a:gd name="connsiteX2" fmla="*/ 2326640 w 2317750"/>
              <a:gd name="connsiteY2" fmla="*/ 12865 h 971550"/>
              <a:gd name="connsiteX3" fmla="*/ 12700 w 2317750"/>
              <a:gd name="connsiteY3" fmla="*/ 12865 h 971550"/>
              <a:gd name="connsiteX4" fmla="*/ 12700 w 2317750"/>
              <a:gd name="connsiteY4" fmla="*/ 9838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971550">
                <a:moveTo>
                  <a:pt x="12700" y="983894"/>
                </a:moveTo>
                <a:lnTo>
                  <a:pt x="2326640" y="983894"/>
                </a:lnTo>
                <a:lnTo>
                  <a:pt x="2326640" y="12865"/>
                </a:lnTo>
                <a:lnTo>
                  <a:pt x="12700" y="12865"/>
                </a:lnTo>
                <a:lnTo>
                  <a:pt x="12700" y="983894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9556750" y="5581650"/>
            <a:ext cx="2330450" cy="971550"/>
          </a:xfrm>
          <a:custGeom>
            <a:avLst/>
            <a:gdLst>
              <a:gd name="connsiteX0" fmla="*/ 15240 w 2330450"/>
              <a:gd name="connsiteY0" fmla="*/ 983894 h 971550"/>
              <a:gd name="connsiteX1" fmla="*/ 2330450 w 2330450"/>
              <a:gd name="connsiteY1" fmla="*/ 983894 h 971550"/>
              <a:gd name="connsiteX2" fmla="*/ 2330450 w 2330450"/>
              <a:gd name="connsiteY2" fmla="*/ 12865 h 971550"/>
              <a:gd name="connsiteX3" fmla="*/ 15240 w 2330450"/>
              <a:gd name="connsiteY3" fmla="*/ 12865 h 971550"/>
              <a:gd name="connsiteX4" fmla="*/ 15240 w 2330450"/>
              <a:gd name="connsiteY4" fmla="*/ 9838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971550">
                <a:moveTo>
                  <a:pt x="15240" y="983894"/>
                </a:moveTo>
                <a:lnTo>
                  <a:pt x="2330450" y="983894"/>
                </a:lnTo>
                <a:lnTo>
                  <a:pt x="2330450" y="12865"/>
                </a:lnTo>
                <a:lnTo>
                  <a:pt x="15240" y="12865"/>
                </a:lnTo>
                <a:lnTo>
                  <a:pt x="15240" y="983894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2622550" y="971550"/>
            <a:ext cx="19050" cy="5594350"/>
          </a:xfrm>
          <a:custGeom>
            <a:avLst/>
            <a:gdLst>
              <a:gd name="connsiteX0" fmla="*/ 7492 w 19050"/>
              <a:gd name="connsiteY0" fmla="*/ 8001 h 5594350"/>
              <a:gd name="connsiteX1" fmla="*/ 7492 w 19050"/>
              <a:gd name="connsiteY1" fmla="*/ 5600344 h 55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594350">
                <a:moveTo>
                  <a:pt x="7492" y="8001"/>
                </a:moveTo>
                <a:lnTo>
                  <a:pt x="7492" y="56003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4933950" y="971550"/>
            <a:ext cx="19050" cy="5594350"/>
          </a:xfrm>
          <a:custGeom>
            <a:avLst/>
            <a:gdLst>
              <a:gd name="connsiteX0" fmla="*/ 10033 w 19050"/>
              <a:gd name="connsiteY0" fmla="*/ 8001 h 5594350"/>
              <a:gd name="connsiteX1" fmla="*/ 10033 w 19050"/>
              <a:gd name="connsiteY1" fmla="*/ 5600344 h 55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594350">
                <a:moveTo>
                  <a:pt x="10033" y="8001"/>
                </a:moveTo>
                <a:lnTo>
                  <a:pt x="10033" y="56003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7245350" y="971550"/>
            <a:ext cx="19050" cy="5594350"/>
          </a:xfrm>
          <a:custGeom>
            <a:avLst/>
            <a:gdLst>
              <a:gd name="connsiteX0" fmla="*/ 12700 w 19050"/>
              <a:gd name="connsiteY0" fmla="*/ 8001 h 5594350"/>
              <a:gd name="connsiteX1" fmla="*/ 12700 w 19050"/>
              <a:gd name="connsiteY1" fmla="*/ 5600344 h 55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594350">
                <a:moveTo>
                  <a:pt x="12700" y="8001"/>
                </a:moveTo>
                <a:lnTo>
                  <a:pt x="12700" y="56003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9556750" y="971550"/>
            <a:ext cx="19050" cy="5594350"/>
          </a:xfrm>
          <a:custGeom>
            <a:avLst/>
            <a:gdLst>
              <a:gd name="connsiteX0" fmla="*/ 15240 w 19050"/>
              <a:gd name="connsiteY0" fmla="*/ 8001 h 5594350"/>
              <a:gd name="connsiteX1" fmla="*/ 15240 w 19050"/>
              <a:gd name="connsiteY1" fmla="*/ 5600344 h 55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594350">
                <a:moveTo>
                  <a:pt x="15240" y="8001"/>
                </a:moveTo>
                <a:lnTo>
                  <a:pt x="15240" y="56003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285750" y="1695450"/>
            <a:ext cx="11601450" cy="57150"/>
          </a:xfrm>
          <a:custGeom>
            <a:avLst/>
            <a:gdLst>
              <a:gd name="connsiteX0" fmla="*/ 23914 w 11601450"/>
              <a:gd name="connsiteY0" fmla="*/ 21971 h 57150"/>
              <a:gd name="connsiteX1" fmla="*/ 11607800 w 11601450"/>
              <a:gd name="connsiteY1" fmla="*/ 21971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57150">
                <a:moveTo>
                  <a:pt x="23914" y="21971"/>
                </a:moveTo>
                <a:lnTo>
                  <a:pt x="11607800" y="21971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285750" y="2419350"/>
            <a:ext cx="11601450" cy="31750"/>
          </a:xfrm>
          <a:custGeom>
            <a:avLst/>
            <a:gdLst>
              <a:gd name="connsiteX0" fmla="*/ 23914 w 11601450"/>
              <a:gd name="connsiteY0" fmla="*/ 29591 h 31750"/>
              <a:gd name="connsiteX1" fmla="*/ 11607800 w 11601450"/>
              <a:gd name="connsiteY1" fmla="*/ 295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31750">
                <a:moveTo>
                  <a:pt x="23914" y="29591"/>
                </a:moveTo>
                <a:lnTo>
                  <a:pt x="11607800" y="2959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285750" y="4108450"/>
            <a:ext cx="11601450" cy="31750"/>
          </a:xfrm>
          <a:custGeom>
            <a:avLst/>
            <a:gdLst>
              <a:gd name="connsiteX0" fmla="*/ 23914 w 11601450"/>
              <a:gd name="connsiteY0" fmla="*/ 22987 h 31750"/>
              <a:gd name="connsiteX1" fmla="*/ 11607800 w 11601450"/>
              <a:gd name="connsiteY1" fmla="*/ 2298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31750">
                <a:moveTo>
                  <a:pt x="23914" y="22987"/>
                </a:moveTo>
                <a:lnTo>
                  <a:pt x="11607800" y="2298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285750" y="4832350"/>
            <a:ext cx="11601450" cy="31750"/>
          </a:xfrm>
          <a:custGeom>
            <a:avLst/>
            <a:gdLst>
              <a:gd name="connsiteX0" fmla="*/ 23914 w 11601450"/>
              <a:gd name="connsiteY0" fmla="*/ 30607 h 31750"/>
              <a:gd name="connsiteX1" fmla="*/ 11607800 w 11601450"/>
              <a:gd name="connsiteY1" fmla="*/ 3060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31750">
                <a:moveTo>
                  <a:pt x="23914" y="30607"/>
                </a:moveTo>
                <a:lnTo>
                  <a:pt x="11607800" y="3060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285750" y="5568950"/>
            <a:ext cx="11601450" cy="31750"/>
          </a:xfrm>
          <a:custGeom>
            <a:avLst/>
            <a:gdLst>
              <a:gd name="connsiteX0" fmla="*/ 23914 w 11601450"/>
              <a:gd name="connsiteY0" fmla="*/ 25565 h 31750"/>
              <a:gd name="connsiteX1" fmla="*/ 11607800 w 11601450"/>
              <a:gd name="connsiteY1" fmla="*/ 2556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31750">
                <a:moveTo>
                  <a:pt x="23914" y="25565"/>
                </a:moveTo>
                <a:lnTo>
                  <a:pt x="11607800" y="2556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285750" y="958850"/>
            <a:ext cx="31750" cy="5607050"/>
          </a:xfrm>
          <a:custGeom>
            <a:avLst/>
            <a:gdLst>
              <a:gd name="connsiteX0" fmla="*/ 30264 w 31750"/>
              <a:gd name="connsiteY0" fmla="*/ 20701 h 5607050"/>
              <a:gd name="connsiteX1" fmla="*/ 30264 w 31750"/>
              <a:gd name="connsiteY1" fmla="*/ 5613044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607050">
                <a:moveTo>
                  <a:pt x="30264" y="20701"/>
                </a:moveTo>
                <a:lnTo>
                  <a:pt x="30264" y="56130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11868150" y="958850"/>
            <a:ext cx="31750" cy="5607050"/>
          </a:xfrm>
          <a:custGeom>
            <a:avLst/>
            <a:gdLst>
              <a:gd name="connsiteX0" fmla="*/ 19050 w 31750"/>
              <a:gd name="connsiteY0" fmla="*/ 20701 h 5607050"/>
              <a:gd name="connsiteX1" fmla="*/ 19050 w 31750"/>
              <a:gd name="connsiteY1" fmla="*/ 5613044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607050">
                <a:moveTo>
                  <a:pt x="19050" y="20701"/>
                </a:moveTo>
                <a:lnTo>
                  <a:pt x="19050" y="56130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285750" y="958850"/>
            <a:ext cx="11601450" cy="31750"/>
          </a:xfrm>
          <a:custGeom>
            <a:avLst/>
            <a:gdLst>
              <a:gd name="connsiteX0" fmla="*/ 23914 w 11601450"/>
              <a:gd name="connsiteY0" fmla="*/ 27051 h 31750"/>
              <a:gd name="connsiteX1" fmla="*/ 11607800 w 11601450"/>
              <a:gd name="connsiteY1" fmla="*/ 2705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31750">
                <a:moveTo>
                  <a:pt x="23914" y="27051"/>
                </a:moveTo>
                <a:lnTo>
                  <a:pt x="11607800" y="2705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285750" y="6534150"/>
            <a:ext cx="11601450" cy="31750"/>
          </a:xfrm>
          <a:custGeom>
            <a:avLst/>
            <a:gdLst>
              <a:gd name="connsiteX0" fmla="*/ 23914 w 11601450"/>
              <a:gd name="connsiteY0" fmla="*/ 31394 h 31750"/>
              <a:gd name="connsiteX1" fmla="*/ 11607800 w 11601450"/>
              <a:gd name="connsiteY1" fmla="*/ 3139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31750">
                <a:moveTo>
                  <a:pt x="23914" y="31394"/>
                </a:moveTo>
                <a:lnTo>
                  <a:pt x="11607800" y="3139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2927350" y="1263650"/>
            <a:ext cx="1695450" cy="31750"/>
          </a:xfrm>
          <a:custGeom>
            <a:avLst/>
            <a:gdLst>
              <a:gd name="connsiteX0" fmla="*/ 19557 w 1695450"/>
              <a:gd name="connsiteY0" fmla="*/ 19431 h 31750"/>
              <a:gd name="connsiteX1" fmla="*/ 439801 w 1695450"/>
              <a:gd name="connsiteY1" fmla="*/ 19431 h 31750"/>
              <a:gd name="connsiteX2" fmla="*/ 860044 w 1695450"/>
              <a:gd name="connsiteY2" fmla="*/ 19431 h 31750"/>
              <a:gd name="connsiteX3" fmla="*/ 1280286 w 1695450"/>
              <a:gd name="connsiteY3" fmla="*/ 19431 h 31750"/>
              <a:gd name="connsiteX4" fmla="*/ 1700529 w 1695450"/>
              <a:gd name="connsiteY4" fmla="*/ 19431 h 31750"/>
              <a:gd name="connsiteX5" fmla="*/ 1700529 w 1695450"/>
              <a:gd name="connsiteY5" fmla="*/ 33147 h 31750"/>
              <a:gd name="connsiteX6" fmla="*/ 1280286 w 1695450"/>
              <a:gd name="connsiteY6" fmla="*/ 33147 h 31750"/>
              <a:gd name="connsiteX7" fmla="*/ 860044 w 1695450"/>
              <a:gd name="connsiteY7" fmla="*/ 33147 h 31750"/>
              <a:gd name="connsiteX8" fmla="*/ 439801 w 1695450"/>
              <a:gd name="connsiteY8" fmla="*/ 33147 h 31750"/>
              <a:gd name="connsiteX9" fmla="*/ 19557 w 1695450"/>
              <a:gd name="connsiteY9" fmla="*/ 33147 h 31750"/>
              <a:gd name="connsiteX10" fmla="*/ 19557 w 1695450"/>
              <a:gd name="connsiteY10" fmla="*/ 1943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5450" h="31750">
                <a:moveTo>
                  <a:pt x="19557" y="19431"/>
                </a:moveTo>
                <a:lnTo>
                  <a:pt x="439801" y="19431"/>
                </a:lnTo>
                <a:lnTo>
                  <a:pt x="860044" y="19431"/>
                </a:lnTo>
                <a:lnTo>
                  <a:pt x="1280286" y="19431"/>
                </a:lnTo>
                <a:lnTo>
                  <a:pt x="1700529" y="19431"/>
                </a:lnTo>
                <a:lnTo>
                  <a:pt x="1700529" y="33147"/>
                </a:lnTo>
                <a:lnTo>
                  <a:pt x="1280286" y="33147"/>
                </a:lnTo>
                <a:lnTo>
                  <a:pt x="860044" y="33147"/>
                </a:lnTo>
                <a:lnTo>
                  <a:pt x="439801" y="33147"/>
                </a:lnTo>
                <a:lnTo>
                  <a:pt x="19557" y="33147"/>
                </a:lnTo>
                <a:lnTo>
                  <a:pt x="19557" y="1943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3346450" y="1619250"/>
            <a:ext cx="857250" cy="31750"/>
          </a:xfrm>
          <a:custGeom>
            <a:avLst/>
            <a:gdLst>
              <a:gd name="connsiteX0" fmla="*/ 21082 w 857250"/>
              <a:gd name="connsiteY0" fmla="*/ 29591 h 31750"/>
              <a:gd name="connsiteX1" fmla="*/ 440182 w 857250"/>
              <a:gd name="connsiteY1" fmla="*/ 29591 h 31750"/>
              <a:gd name="connsiteX2" fmla="*/ 859282 w 857250"/>
              <a:gd name="connsiteY2" fmla="*/ 29591 h 31750"/>
              <a:gd name="connsiteX3" fmla="*/ 859282 w 857250"/>
              <a:gd name="connsiteY3" fmla="*/ 43307 h 31750"/>
              <a:gd name="connsiteX4" fmla="*/ 440182 w 857250"/>
              <a:gd name="connsiteY4" fmla="*/ 43307 h 31750"/>
              <a:gd name="connsiteX5" fmla="*/ 21082 w 857250"/>
              <a:gd name="connsiteY5" fmla="*/ 43307 h 31750"/>
              <a:gd name="connsiteX6" fmla="*/ 21082 w 857250"/>
              <a:gd name="connsiteY6" fmla="*/ 295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0" h="31750">
                <a:moveTo>
                  <a:pt x="21082" y="29591"/>
                </a:moveTo>
                <a:lnTo>
                  <a:pt x="440182" y="29591"/>
                </a:lnTo>
                <a:lnTo>
                  <a:pt x="859282" y="29591"/>
                </a:lnTo>
                <a:lnTo>
                  <a:pt x="859282" y="43307"/>
                </a:lnTo>
                <a:lnTo>
                  <a:pt x="440182" y="43307"/>
                </a:lnTo>
                <a:lnTo>
                  <a:pt x="21082" y="43307"/>
                </a:lnTo>
                <a:lnTo>
                  <a:pt x="21082" y="2959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5200650" y="1263650"/>
            <a:ext cx="1758950" cy="31750"/>
          </a:xfrm>
          <a:custGeom>
            <a:avLst/>
            <a:gdLst>
              <a:gd name="connsiteX0" fmla="*/ 31241 w 1758950"/>
              <a:gd name="connsiteY0" fmla="*/ 19431 h 31750"/>
              <a:gd name="connsiteX1" fmla="*/ 465582 w 1758950"/>
              <a:gd name="connsiteY1" fmla="*/ 19431 h 31750"/>
              <a:gd name="connsiteX2" fmla="*/ 899921 w 1758950"/>
              <a:gd name="connsiteY2" fmla="*/ 19431 h 31750"/>
              <a:gd name="connsiteX3" fmla="*/ 1334261 w 1758950"/>
              <a:gd name="connsiteY3" fmla="*/ 19431 h 31750"/>
              <a:gd name="connsiteX4" fmla="*/ 1768602 w 1758950"/>
              <a:gd name="connsiteY4" fmla="*/ 19431 h 31750"/>
              <a:gd name="connsiteX5" fmla="*/ 1768602 w 1758950"/>
              <a:gd name="connsiteY5" fmla="*/ 33147 h 31750"/>
              <a:gd name="connsiteX6" fmla="*/ 1334261 w 1758950"/>
              <a:gd name="connsiteY6" fmla="*/ 33147 h 31750"/>
              <a:gd name="connsiteX7" fmla="*/ 899921 w 1758950"/>
              <a:gd name="connsiteY7" fmla="*/ 33147 h 31750"/>
              <a:gd name="connsiteX8" fmla="*/ 465582 w 1758950"/>
              <a:gd name="connsiteY8" fmla="*/ 33147 h 31750"/>
              <a:gd name="connsiteX9" fmla="*/ 31241 w 1758950"/>
              <a:gd name="connsiteY9" fmla="*/ 33147 h 31750"/>
              <a:gd name="connsiteX10" fmla="*/ 31241 w 1758950"/>
              <a:gd name="connsiteY10" fmla="*/ 1943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8950" h="31750">
                <a:moveTo>
                  <a:pt x="31241" y="19431"/>
                </a:moveTo>
                <a:lnTo>
                  <a:pt x="465582" y="19431"/>
                </a:lnTo>
                <a:lnTo>
                  <a:pt x="899921" y="19431"/>
                </a:lnTo>
                <a:lnTo>
                  <a:pt x="1334261" y="19431"/>
                </a:lnTo>
                <a:lnTo>
                  <a:pt x="1768602" y="19431"/>
                </a:lnTo>
                <a:lnTo>
                  <a:pt x="1768602" y="33147"/>
                </a:lnTo>
                <a:lnTo>
                  <a:pt x="1334261" y="33147"/>
                </a:lnTo>
                <a:lnTo>
                  <a:pt x="899921" y="33147"/>
                </a:lnTo>
                <a:lnTo>
                  <a:pt x="465582" y="33147"/>
                </a:lnTo>
                <a:lnTo>
                  <a:pt x="31241" y="33147"/>
                </a:lnTo>
                <a:lnTo>
                  <a:pt x="31241" y="1943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9"/>
          <p:cNvSpPr/>
          <p:nvPr/>
        </p:nvSpPr>
        <p:spPr>
          <a:xfrm>
            <a:off x="5022850" y="1619250"/>
            <a:ext cx="2127250" cy="31750"/>
          </a:xfrm>
          <a:custGeom>
            <a:avLst/>
            <a:gdLst>
              <a:gd name="connsiteX0" fmla="*/ 26161 w 2127250"/>
              <a:gd name="connsiteY0" fmla="*/ 29591 h 31750"/>
              <a:gd name="connsiteX1" fmla="*/ 551941 w 2127250"/>
              <a:gd name="connsiteY1" fmla="*/ 29591 h 31750"/>
              <a:gd name="connsiteX2" fmla="*/ 1077721 w 2127250"/>
              <a:gd name="connsiteY2" fmla="*/ 29591 h 31750"/>
              <a:gd name="connsiteX3" fmla="*/ 1603502 w 2127250"/>
              <a:gd name="connsiteY3" fmla="*/ 29591 h 31750"/>
              <a:gd name="connsiteX4" fmla="*/ 2129281 w 2127250"/>
              <a:gd name="connsiteY4" fmla="*/ 29591 h 31750"/>
              <a:gd name="connsiteX5" fmla="*/ 2129281 w 2127250"/>
              <a:gd name="connsiteY5" fmla="*/ 43307 h 31750"/>
              <a:gd name="connsiteX6" fmla="*/ 1603502 w 2127250"/>
              <a:gd name="connsiteY6" fmla="*/ 43307 h 31750"/>
              <a:gd name="connsiteX7" fmla="*/ 1077721 w 2127250"/>
              <a:gd name="connsiteY7" fmla="*/ 43307 h 31750"/>
              <a:gd name="connsiteX8" fmla="*/ 551941 w 2127250"/>
              <a:gd name="connsiteY8" fmla="*/ 43307 h 31750"/>
              <a:gd name="connsiteX9" fmla="*/ 26161 w 2127250"/>
              <a:gd name="connsiteY9" fmla="*/ 43307 h 31750"/>
              <a:gd name="connsiteX10" fmla="*/ 26161 w 2127250"/>
              <a:gd name="connsiteY10" fmla="*/ 295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7250" h="31750">
                <a:moveTo>
                  <a:pt x="26161" y="29591"/>
                </a:moveTo>
                <a:lnTo>
                  <a:pt x="551941" y="29591"/>
                </a:lnTo>
                <a:lnTo>
                  <a:pt x="1077721" y="29591"/>
                </a:lnTo>
                <a:lnTo>
                  <a:pt x="1603502" y="29591"/>
                </a:lnTo>
                <a:lnTo>
                  <a:pt x="2129281" y="29591"/>
                </a:lnTo>
                <a:lnTo>
                  <a:pt x="2129281" y="43307"/>
                </a:lnTo>
                <a:lnTo>
                  <a:pt x="1603502" y="43307"/>
                </a:lnTo>
                <a:lnTo>
                  <a:pt x="1077721" y="43307"/>
                </a:lnTo>
                <a:lnTo>
                  <a:pt x="551941" y="43307"/>
                </a:lnTo>
                <a:lnTo>
                  <a:pt x="26161" y="43307"/>
                </a:lnTo>
                <a:lnTo>
                  <a:pt x="26161" y="2959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50"/>
          <p:cNvSpPr/>
          <p:nvPr/>
        </p:nvSpPr>
        <p:spPr>
          <a:xfrm>
            <a:off x="7550150" y="1263650"/>
            <a:ext cx="1708150" cy="31750"/>
          </a:xfrm>
          <a:custGeom>
            <a:avLst/>
            <a:gdLst>
              <a:gd name="connsiteX0" fmla="*/ 20193 w 1708150"/>
              <a:gd name="connsiteY0" fmla="*/ 19431 h 31750"/>
              <a:gd name="connsiteX1" fmla="*/ 442721 w 1708150"/>
              <a:gd name="connsiteY1" fmla="*/ 19431 h 31750"/>
              <a:gd name="connsiteX2" fmla="*/ 865251 w 1708150"/>
              <a:gd name="connsiteY2" fmla="*/ 19431 h 31750"/>
              <a:gd name="connsiteX3" fmla="*/ 1287780 w 1708150"/>
              <a:gd name="connsiteY3" fmla="*/ 19431 h 31750"/>
              <a:gd name="connsiteX4" fmla="*/ 1710308 w 1708150"/>
              <a:gd name="connsiteY4" fmla="*/ 19431 h 31750"/>
              <a:gd name="connsiteX5" fmla="*/ 1710308 w 1708150"/>
              <a:gd name="connsiteY5" fmla="*/ 33147 h 31750"/>
              <a:gd name="connsiteX6" fmla="*/ 1287780 w 1708150"/>
              <a:gd name="connsiteY6" fmla="*/ 33147 h 31750"/>
              <a:gd name="connsiteX7" fmla="*/ 865251 w 1708150"/>
              <a:gd name="connsiteY7" fmla="*/ 33147 h 31750"/>
              <a:gd name="connsiteX8" fmla="*/ 442721 w 1708150"/>
              <a:gd name="connsiteY8" fmla="*/ 33147 h 31750"/>
              <a:gd name="connsiteX9" fmla="*/ 20193 w 1708150"/>
              <a:gd name="connsiteY9" fmla="*/ 33147 h 31750"/>
              <a:gd name="connsiteX10" fmla="*/ 20193 w 1708150"/>
              <a:gd name="connsiteY10" fmla="*/ 1943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8150" h="31750">
                <a:moveTo>
                  <a:pt x="20193" y="19431"/>
                </a:moveTo>
                <a:lnTo>
                  <a:pt x="442721" y="19431"/>
                </a:lnTo>
                <a:lnTo>
                  <a:pt x="865251" y="19431"/>
                </a:lnTo>
                <a:lnTo>
                  <a:pt x="1287780" y="19431"/>
                </a:lnTo>
                <a:lnTo>
                  <a:pt x="1710308" y="19431"/>
                </a:lnTo>
                <a:lnTo>
                  <a:pt x="1710308" y="33147"/>
                </a:lnTo>
                <a:lnTo>
                  <a:pt x="1287780" y="33147"/>
                </a:lnTo>
                <a:lnTo>
                  <a:pt x="865251" y="33147"/>
                </a:lnTo>
                <a:lnTo>
                  <a:pt x="442721" y="33147"/>
                </a:lnTo>
                <a:lnTo>
                  <a:pt x="20193" y="33147"/>
                </a:lnTo>
                <a:lnTo>
                  <a:pt x="20193" y="1943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7969250" y="1619250"/>
            <a:ext cx="857250" cy="31750"/>
          </a:xfrm>
          <a:custGeom>
            <a:avLst/>
            <a:gdLst>
              <a:gd name="connsiteX0" fmla="*/ 26289 w 857250"/>
              <a:gd name="connsiteY0" fmla="*/ 29591 h 31750"/>
              <a:gd name="connsiteX1" fmla="*/ 445389 w 857250"/>
              <a:gd name="connsiteY1" fmla="*/ 29591 h 31750"/>
              <a:gd name="connsiteX2" fmla="*/ 864489 w 857250"/>
              <a:gd name="connsiteY2" fmla="*/ 29591 h 31750"/>
              <a:gd name="connsiteX3" fmla="*/ 864489 w 857250"/>
              <a:gd name="connsiteY3" fmla="*/ 43307 h 31750"/>
              <a:gd name="connsiteX4" fmla="*/ 445389 w 857250"/>
              <a:gd name="connsiteY4" fmla="*/ 43307 h 31750"/>
              <a:gd name="connsiteX5" fmla="*/ 26289 w 857250"/>
              <a:gd name="connsiteY5" fmla="*/ 43307 h 31750"/>
              <a:gd name="connsiteX6" fmla="*/ 26289 w 857250"/>
              <a:gd name="connsiteY6" fmla="*/ 295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0" h="31750">
                <a:moveTo>
                  <a:pt x="26289" y="29591"/>
                </a:moveTo>
                <a:lnTo>
                  <a:pt x="445389" y="29591"/>
                </a:lnTo>
                <a:lnTo>
                  <a:pt x="864489" y="29591"/>
                </a:lnTo>
                <a:lnTo>
                  <a:pt x="864489" y="43307"/>
                </a:lnTo>
                <a:lnTo>
                  <a:pt x="445389" y="43307"/>
                </a:lnTo>
                <a:lnTo>
                  <a:pt x="26289" y="43307"/>
                </a:lnTo>
                <a:lnTo>
                  <a:pt x="26289" y="2959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9734550" y="1263650"/>
            <a:ext cx="1949450" cy="31750"/>
          </a:xfrm>
          <a:custGeom>
            <a:avLst/>
            <a:gdLst>
              <a:gd name="connsiteX0" fmla="*/ 29971 w 1949450"/>
              <a:gd name="connsiteY0" fmla="*/ 19431 h 31750"/>
              <a:gd name="connsiteX1" fmla="*/ 512318 w 1949450"/>
              <a:gd name="connsiteY1" fmla="*/ 19431 h 31750"/>
              <a:gd name="connsiteX2" fmla="*/ 994664 w 1949450"/>
              <a:gd name="connsiteY2" fmla="*/ 19431 h 31750"/>
              <a:gd name="connsiteX3" fmla="*/ 1477009 w 1949450"/>
              <a:gd name="connsiteY3" fmla="*/ 19431 h 31750"/>
              <a:gd name="connsiteX4" fmla="*/ 1959356 w 1949450"/>
              <a:gd name="connsiteY4" fmla="*/ 19431 h 31750"/>
              <a:gd name="connsiteX5" fmla="*/ 1959356 w 1949450"/>
              <a:gd name="connsiteY5" fmla="*/ 33147 h 31750"/>
              <a:gd name="connsiteX6" fmla="*/ 1477009 w 1949450"/>
              <a:gd name="connsiteY6" fmla="*/ 33147 h 31750"/>
              <a:gd name="connsiteX7" fmla="*/ 994664 w 1949450"/>
              <a:gd name="connsiteY7" fmla="*/ 33147 h 31750"/>
              <a:gd name="connsiteX8" fmla="*/ 512318 w 1949450"/>
              <a:gd name="connsiteY8" fmla="*/ 33147 h 31750"/>
              <a:gd name="connsiteX9" fmla="*/ 29971 w 1949450"/>
              <a:gd name="connsiteY9" fmla="*/ 33147 h 31750"/>
              <a:gd name="connsiteX10" fmla="*/ 29971 w 1949450"/>
              <a:gd name="connsiteY10" fmla="*/ 1943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9450" h="31750">
                <a:moveTo>
                  <a:pt x="29971" y="19431"/>
                </a:moveTo>
                <a:lnTo>
                  <a:pt x="512318" y="19431"/>
                </a:lnTo>
                <a:lnTo>
                  <a:pt x="994664" y="19431"/>
                </a:lnTo>
                <a:lnTo>
                  <a:pt x="1477009" y="19431"/>
                </a:lnTo>
                <a:lnTo>
                  <a:pt x="1959356" y="19431"/>
                </a:lnTo>
                <a:lnTo>
                  <a:pt x="1959356" y="33147"/>
                </a:lnTo>
                <a:lnTo>
                  <a:pt x="1477009" y="33147"/>
                </a:lnTo>
                <a:lnTo>
                  <a:pt x="994664" y="33147"/>
                </a:lnTo>
                <a:lnTo>
                  <a:pt x="512318" y="33147"/>
                </a:lnTo>
                <a:lnTo>
                  <a:pt x="29971" y="33147"/>
                </a:lnTo>
                <a:lnTo>
                  <a:pt x="29971" y="1943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9874250" y="1619250"/>
            <a:ext cx="1682750" cy="31750"/>
          </a:xfrm>
          <a:custGeom>
            <a:avLst/>
            <a:gdLst>
              <a:gd name="connsiteX0" fmla="*/ 22859 w 1682750"/>
              <a:gd name="connsiteY0" fmla="*/ 29591 h 31750"/>
              <a:gd name="connsiteX1" fmla="*/ 577595 w 1682750"/>
              <a:gd name="connsiteY1" fmla="*/ 29591 h 31750"/>
              <a:gd name="connsiteX2" fmla="*/ 1132331 w 1682750"/>
              <a:gd name="connsiteY2" fmla="*/ 29591 h 31750"/>
              <a:gd name="connsiteX3" fmla="*/ 1687068 w 1682750"/>
              <a:gd name="connsiteY3" fmla="*/ 29591 h 31750"/>
              <a:gd name="connsiteX4" fmla="*/ 1687068 w 1682750"/>
              <a:gd name="connsiteY4" fmla="*/ 43307 h 31750"/>
              <a:gd name="connsiteX5" fmla="*/ 1132331 w 1682750"/>
              <a:gd name="connsiteY5" fmla="*/ 43307 h 31750"/>
              <a:gd name="connsiteX6" fmla="*/ 577595 w 1682750"/>
              <a:gd name="connsiteY6" fmla="*/ 43307 h 31750"/>
              <a:gd name="connsiteX7" fmla="*/ 22859 w 1682750"/>
              <a:gd name="connsiteY7" fmla="*/ 43307 h 31750"/>
              <a:gd name="connsiteX8" fmla="*/ 22859 w 1682750"/>
              <a:gd name="connsiteY8" fmla="*/ 295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2750" h="31750">
                <a:moveTo>
                  <a:pt x="22859" y="29591"/>
                </a:moveTo>
                <a:lnTo>
                  <a:pt x="577595" y="29591"/>
                </a:lnTo>
                <a:lnTo>
                  <a:pt x="1132331" y="29591"/>
                </a:lnTo>
                <a:lnTo>
                  <a:pt x="1687068" y="29591"/>
                </a:lnTo>
                <a:lnTo>
                  <a:pt x="1687068" y="43307"/>
                </a:lnTo>
                <a:lnTo>
                  <a:pt x="1132331" y="43307"/>
                </a:lnTo>
                <a:lnTo>
                  <a:pt x="577595" y="43307"/>
                </a:lnTo>
                <a:lnTo>
                  <a:pt x="22859" y="43307"/>
                </a:lnTo>
                <a:lnTo>
                  <a:pt x="22859" y="2959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4921250" y="958850"/>
            <a:ext cx="4629150" cy="5581650"/>
          </a:xfrm>
          <a:custGeom>
            <a:avLst/>
            <a:gdLst>
              <a:gd name="connsiteX0" fmla="*/ 23367 w 4629150"/>
              <a:gd name="connsiteY0" fmla="*/ 5585968 h 5581650"/>
              <a:gd name="connsiteX1" fmla="*/ 4631943 w 4629150"/>
              <a:gd name="connsiteY1" fmla="*/ 5585968 h 5581650"/>
              <a:gd name="connsiteX2" fmla="*/ 4631943 w 4629150"/>
              <a:gd name="connsiteY2" fmla="*/ 27939 h 5581650"/>
              <a:gd name="connsiteX3" fmla="*/ 23367 w 4629150"/>
              <a:gd name="connsiteY3" fmla="*/ 27939 h 5581650"/>
              <a:gd name="connsiteX4" fmla="*/ 23367 w 4629150"/>
              <a:gd name="connsiteY4" fmla="*/ 5585968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9150" h="5581650">
                <a:moveTo>
                  <a:pt x="23367" y="5585968"/>
                </a:moveTo>
                <a:lnTo>
                  <a:pt x="4631943" y="5585968"/>
                </a:lnTo>
                <a:lnTo>
                  <a:pt x="4631943" y="27939"/>
                </a:lnTo>
                <a:lnTo>
                  <a:pt x="23367" y="27939"/>
                </a:lnTo>
                <a:lnTo>
                  <a:pt x="23367" y="558596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907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5"/>
          <p:cNvSpPr txBox="1"/>
          <p:nvPr/>
        </p:nvSpPr>
        <p:spPr>
          <a:xfrm>
            <a:off x="1145743" y="0"/>
            <a:ext cx="9768175" cy="97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32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32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контексте</a:t>
            </a:r>
            <a:r>
              <a:rPr lang="en-US" altLang="zh-CN" sz="32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четырех</a:t>
            </a:r>
            <a:r>
              <a:rPr lang="en-US" altLang="zh-CN" sz="32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стратегий</a:t>
            </a:r>
            <a:r>
              <a:rPr lang="en-US" altLang="zh-CN" sz="32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32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области</a:t>
            </a:r>
          </a:p>
          <a:p>
            <a:pPr marL="0" indent="3306114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001E5E"/>
                </a:solidFill>
                <a:latin typeface="Calibri"/>
                <a:ea typeface="Calibri"/>
              </a:rPr>
              <a:t>здраво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охранения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947416" y="1088009"/>
            <a:ext cx="1692823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Профилакти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ческая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420624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стратег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ия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049646" y="1088009"/>
            <a:ext cx="2115128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2880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Лечебная</a:t>
            </a:r>
            <a:r>
              <a:rPr lang="en-US" altLang="zh-CN" sz="1600" b="1" spc="2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стратегия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(медицинская</a:t>
            </a:r>
            <a:r>
              <a:rPr lang="en-US" altLang="zh-CN" sz="1600" b="1" spc="3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помощь)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571231" y="1088009"/>
            <a:ext cx="1701740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Реабил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итационная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425196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стратег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ия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765792" y="1088009"/>
            <a:ext cx="1941686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Стратегия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поддержки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132588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(паллиатив</a:t>
            </a:r>
            <a:r>
              <a:rPr lang="en-US" altLang="zh-CN" sz="1600" b="1" spc="-5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и</a:t>
            </a:r>
            <a:r>
              <a:rPr lang="en-US" altLang="zh-CN" sz="1600" b="1" spc="-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уход)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58037" y="1819452"/>
            <a:ext cx="1443548" cy="610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Первичная</a:t>
            </a:r>
            <a:r>
              <a:rPr lang="en-US" altLang="zh-CN" sz="1600" b="1" spc="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цель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289559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стратег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ии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020567" y="1819452"/>
            <a:ext cx="1547644" cy="610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Пред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отвращение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19812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заболев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ания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125846" y="1819452"/>
            <a:ext cx="2079698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Лечение</a:t>
            </a:r>
            <a:r>
              <a:rPr lang="en-US" altLang="zh-CN" sz="1600" b="1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заболеваний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542276" y="1819452"/>
            <a:ext cx="1759913" cy="610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0019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Восст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ановление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функци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онирования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720071" y="1819452"/>
            <a:ext cx="2033667" cy="610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Оптимизация</a:t>
            </a:r>
            <a:r>
              <a:rPr lang="en-US" altLang="zh-CN" sz="1600" b="1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качества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72390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жиз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ни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30377" y="2551429"/>
            <a:ext cx="2097898" cy="1036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6012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Альтернативная</a:t>
            </a:r>
            <a:r>
              <a:rPr lang="en-US" altLang="zh-CN" sz="1600" b="1" spc="-2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FEFEFE"/>
                </a:solidFill>
                <a:latin typeface="Calibri"/>
                <a:ea typeface="Calibri"/>
              </a:rPr>
              <a:t>цель</a:t>
            </a:r>
          </a:p>
          <a:p>
            <a:pPr>
              <a:lnSpc>
                <a:spcPts val="475"/>
              </a:lnSpc>
            </a:pPr>
            <a:endParaRPr lang="en-US" dirty="0" smtClean="0"/>
          </a:p>
          <a:p>
            <a:pPr marL="0" indent="230123" hangingPunct="0">
              <a:lnSpc>
                <a:spcPct val="15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стратегии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(если</a:t>
            </a:r>
            <a:r>
              <a:rPr lang="en-US" altLang="zh-CN" sz="1600" b="1" spc="-2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не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выполнима</a:t>
            </a:r>
            <a:r>
              <a:rPr lang="en-US" altLang="zh-CN" sz="1600" b="1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первичная)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761488" y="2551429"/>
            <a:ext cx="2063658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Уменьшить</a:t>
            </a:r>
            <a:r>
              <a:rPr lang="en-US" altLang="zh-CN" sz="16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количество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451104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заболев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аний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987163" y="2456234"/>
            <a:ext cx="1573383" cy="1677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000"/>
              </a:lnSpc>
              <a:tabLst>
                <a:tab pos="342900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Достижение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 indent="34290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р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емиссии,</a:t>
            </a:r>
          </a:p>
          <a:p>
            <a:pPr marL="0">
              <a:lnSpc>
                <a:spcPts val="2004"/>
              </a:lnSpc>
              <a:tabLst>
                <a:tab pos="342900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spc="-15" dirty="0">
                <a:solidFill>
                  <a:srgbClr val="001E5E"/>
                </a:solidFill>
                <a:latin typeface="Calibri"/>
                <a:ea typeface="Calibri"/>
              </a:rPr>
              <a:t>контроль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 indent="34290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заболев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ания,</a:t>
            </a:r>
          </a:p>
          <a:p>
            <a:pPr marL="0">
              <a:lnSpc>
                <a:spcPts val="2000"/>
              </a:lnSpc>
              <a:tabLst>
                <a:tab pos="342900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spc="-15" dirty="0">
                <a:solidFill>
                  <a:srgbClr val="001E5E"/>
                </a:solidFill>
                <a:latin typeface="Calibri"/>
                <a:ea typeface="Calibri"/>
              </a:rPr>
              <a:t>контроль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 indent="34290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пов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реждения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516368" y="2551429"/>
            <a:ext cx="1812159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4131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Оптим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изация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функци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онирования,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663683" y="2551429"/>
            <a:ext cx="214497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Сохранение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автономии,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62025" y="4234179"/>
            <a:ext cx="174791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Ключевые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FEFEFE"/>
                </a:solidFill>
                <a:latin typeface="Calibri"/>
                <a:ea typeface="Calibri"/>
              </a:rPr>
              <a:t>исходы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262884" y="4234179"/>
            <a:ext cx="1060905" cy="609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620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Здор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овье,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Выж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ивание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226430" y="4234179"/>
            <a:ext cx="1761002" cy="609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052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Выж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ивание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функци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онирование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456931" y="4234179"/>
            <a:ext cx="1930497" cy="609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Функционирование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2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262128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качество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жизни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0000488" y="4234179"/>
            <a:ext cx="1474069" cy="609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Качество</a:t>
            </a:r>
            <a:r>
              <a:rPr lang="en-US" altLang="zh-CN" sz="1600" b="1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жизни,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313943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оровье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40689" y="4966080"/>
            <a:ext cx="1790273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Связанные</a:t>
            </a:r>
            <a:r>
              <a:rPr lang="en-US" altLang="zh-CN" sz="1600" b="1" spc="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FEFEFE"/>
                </a:solidFill>
                <a:latin typeface="Calibri"/>
                <a:ea typeface="Calibri"/>
              </a:rPr>
              <a:t>исходы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828544" y="4966080"/>
            <a:ext cx="1930499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Функционирование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2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335279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инвал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идность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317871" y="4966080"/>
            <a:ext cx="1580448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Качество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жизни</a:t>
            </a:r>
            <a:r>
              <a:rPr lang="en-US" altLang="zh-CN" sz="16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367283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здоров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ье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891271" y="4966080"/>
            <a:ext cx="1060904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620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Здор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овье,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Выж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ивание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9855707" y="4966080"/>
            <a:ext cx="1761001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24611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Выж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ивание,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функци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онирование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71041" y="5697473"/>
            <a:ext cx="61795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FEFEFE"/>
                </a:solidFill>
                <a:latin typeface="Calibri"/>
                <a:ea typeface="Calibri"/>
              </a:rPr>
              <a:t>С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ектор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364991" y="5697473"/>
            <a:ext cx="856642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Здор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овье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679313" y="5697473"/>
            <a:ext cx="856642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Здор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овье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301483" y="5602047"/>
            <a:ext cx="2238561" cy="8158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004"/>
              </a:lnSpc>
              <a:tabLst>
                <a:tab pos="342900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Здоровье,</a:t>
            </a:r>
          </a:p>
          <a:p>
            <a:pPr marL="0">
              <a:lnSpc>
                <a:spcPts val="2000"/>
              </a:lnSpc>
              <a:spcBef>
                <a:spcPts val="204"/>
              </a:spcBef>
              <a:tabLst>
                <a:tab pos="342900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Работа,</a:t>
            </a:r>
            <a:r>
              <a:rPr lang="en-US" altLang="zh-CN" sz="16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обучение,</a:t>
            </a:r>
          </a:p>
          <a:p>
            <a:pPr marL="0">
              <a:lnSpc>
                <a:spcPts val="2000"/>
              </a:lnSpc>
              <a:spcBef>
                <a:spcPts val="204"/>
              </a:spcBef>
              <a:tabLst>
                <a:tab pos="342900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жизнь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6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сообществах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615551" y="5602047"/>
            <a:ext cx="2238814" cy="535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004"/>
              </a:lnSpc>
              <a:tabLst>
                <a:tab pos="343154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Здоровье,</a:t>
            </a:r>
          </a:p>
          <a:p>
            <a:pPr marL="0">
              <a:lnSpc>
                <a:spcPts val="2000"/>
              </a:lnSpc>
              <a:spcBef>
                <a:spcPts val="204"/>
              </a:spcBef>
              <a:tabLst>
                <a:tab pos="343154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жизнь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6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сообществах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0425938" y="6570980"/>
            <a:ext cx="153115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Stucki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G.,</a:t>
            </a:r>
            <a:r>
              <a:rPr lang="en-US" altLang="zh-CN" sz="18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2007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15740" cy="2971800"/>
          </a:xfrm>
          <a:prstGeom prst="rect">
            <a:avLst/>
          </a:prstGeom>
        </p:spPr>
      </p:pic>
      <p:sp>
        <p:nvSpPr>
          <p:cNvPr id="2" name="Freeform 135"/>
          <p:cNvSpPr/>
          <p:nvPr/>
        </p:nvSpPr>
        <p:spPr>
          <a:xfrm>
            <a:off x="7829550" y="6623050"/>
            <a:ext cx="2482850" cy="19050"/>
          </a:xfrm>
          <a:custGeom>
            <a:avLst/>
            <a:gdLst>
              <a:gd name="connsiteX0" fmla="*/ 14096 w 2482850"/>
              <a:gd name="connsiteY0" fmla="*/ 14795 h 19050"/>
              <a:gd name="connsiteX1" fmla="*/ 632459 w 2482850"/>
              <a:gd name="connsiteY1" fmla="*/ 14795 h 19050"/>
              <a:gd name="connsiteX2" fmla="*/ 1250822 w 2482850"/>
              <a:gd name="connsiteY2" fmla="*/ 14795 h 19050"/>
              <a:gd name="connsiteX3" fmla="*/ 1869185 w 2482850"/>
              <a:gd name="connsiteY3" fmla="*/ 14795 h 19050"/>
              <a:gd name="connsiteX4" fmla="*/ 2487548 w 2482850"/>
              <a:gd name="connsiteY4" fmla="*/ 14795 h 19050"/>
              <a:gd name="connsiteX5" fmla="*/ 2487548 w 2482850"/>
              <a:gd name="connsiteY5" fmla="*/ 31560 h 19050"/>
              <a:gd name="connsiteX6" fmla="*/ 1869185 w 2482850"/>
              <a:gd name="connsiteY6" fmla="*/ 31560 h 19050"/>
              <a:gd name="connsiteX7" fmla="*/ 1250822 w 2482850"/>
              <a:gd name="connsiteY7" fmla="*/ 31560 h 19050"/>
              <a:gd name="connsiteX8" fmla="*/ 632459 w 2482850"/>
              <a:gd name="connsiteY8" fmla="*/ 31560 h 19050"/>
              <a:gd name="connsiteX9" fmla="*/ 14096 w 2482850"/>
              <a:gd name="connsiteY9" fmla="*/ 31560 h 19050"/>
              <a:gd name="connsiteX10" fmla="*/ 14096 w 2482850"/>
              <a:gd name="connsiteY10" fmla="*/ 14795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2850" h="19050">
                <a:moveTo>
                  <a:pt x="14096" y="14795"/>
                </a:moveTo>
                <a:lnTo>
                  <a:pt x="632459" y="14795"/>
                </a:lnTo>
                <a:lnTo>
                  <a:pt x="1250822" y="14795"/>
                </a:lnTo>
                <a:lnTo>
                  <a:pt x="1869185" y="14795"/>
                </a:lnTo>
                <a:lnTo>
                  <a:pt x="2487548" y="14795"/>
                </a:lnTo>
                <a:lnTo>
                  <a:pt x="2487548" y="31560"/>
                </a:lnTo>
                <a:lnTo>
                  <a:pt x="1869185" y="31560"/>
                </a:lnTo>
                <a:lnTo>
                  <a:pt x="1250822" y="31560"/>
                </a:lnTo>
                <a:lnTo>
                  <a:pt x="632459" y="31560"/>
                </a:lnTo>
                <a:lnTo>
                  <a:pt x="14096" y="31560"/>
                </a:lnTo>
                <a:lnTo>
                  <a:pt x="14096" y="14795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080" y="121920"/>
            <a:ext cx="1295400" cy="2103120"/>
          </a:xfrm>
          <a:prstGeom prst="rect">
            <a:avLst/>
          </a:prstGeom>
        </p:spPr>
      </p:pic>
      <p:sp>
        <p:nvSpPr>
          <p:cNvPr id="3" name="TextBox 137"/>
          <p:cNvSpPr txBox="1"/>
          <p:nvPr/>
        </p:nvSpPr>
        <p:spPr>
          <a:xfrm>
            <a:off x="4852415" y="532617"/>
            <a:ext cx="4580205" cy="1829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4988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001E5E"/>
                </a:solidFill>
                <a:latin typeface="Arial"/>
                <a:ea typeface="Arial"/>
              </a:rPr>
              <a:t>Характерис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тика</a:t>
            </a:r>
          </a:p>
          <a:p>
            <a:pPr marL="0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001E5E"/>
                </a:solidFill>
                <a:latin typeface="Arial"/>
                <a:ea typeface="Arial"/>
              </a:rPr>
              <a:t>миофасциальн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ых</a:t>
            </a:r>
          </a:p>
          <a:p>
            <a:pPr marL="0" indent="1429766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001E5E"/>
                </a:solidFill>
                <a:latin typeface="Arial"/>
                <a:ea typeface="Arial"/>
              </a:rPr>
              <a:t>бол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ей: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10366882" y="2229609"/>
            <a:ext cx="1672679" cy="5488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Ноцицепт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ивная</a:t>
            </a:r>
          </a:p>
          <a:p>
            <a:pPr marL="0" indent="577596">
              <a:lnSpc>
                <a:spcPct val="100000"/>
              </a:lnSpc>
            </a:pPr>
            <a:r>
              <a:rPr lang="en-US" altLang="zh-CN" sz="1800" spc="-15" dirty="0">
                <a:solidFill>
                  <a:srgbClr val="001E5E"/>
                </a:solidFill>
                <a:latin typeface="Arial"/>
                <a:ea typeface="Arial"/>
              </a:rPr>
              <a:t>б</a:t>
            </a: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оль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45236" y="3266841"/>
            <a:ext cx="10946360" cy="3406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93496" indent="-393496" hangingPunct="0">
              <a:lnSpc>
                <a:spcPct val="95833"/>
              </a:lnSpc>
            </a:pPr>
            <a:r>
              <a:rPr lang="en-US" altLang="zh-CN" sz="2350" dirty="0">
                <a:solidFill>
                  <a:srgbClr val="FEDA00"/>
                </a:solidFill>
                <a:latin typeface="Wingdings"/>
                <a:ea typeface="Wingdings"/>
              </a:rPr>
              <a:t></a:t>
            </a:r>
            <a:r>
              <a:rPr lang="en-US" altLang="zh-CN" sz="2350" spc="-370" dirty="0">
                <a:solidFill>
                  <a:srgbClr val="FEDA00"/>
                </a:solidFill>
                <a:latin typeface="Wingdings"/>
                <a:cs typeface="Wingdings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Имеется</a:t>
            </a:r>
            <a:r>
              <a:rPr lang="en-US" altLang="zh-CN" sz="2600" b="1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болезненное</a:t>
            </a:r>
            <a:r>
              <a:rPr lang="en-US" altLang="zh-CN" sz="2600" b="1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мышечное</a:t>
            </a:r>
            <a:r>
              <a:rPr lang="en-US" altLang="zh-CN" sz="2600" b="1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уплотнение</a:t>
            </a:r>
            <a:r>
              <a:rPr lang="en-US" altLang="zh-CN" sz="2600" b="1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(триггерная</a:t>
            </a:r>
            <a:r>
              <a:rPr lang="en-US" altLang="zh-CN" sz="2600" b="1" spc="-11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зона)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воздействие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зону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вызывает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типичные</a:t>
            </a:r>
            <a:r>
              <a:rPr lang="en-US" altLang="zh-CN" sz="2600" b="1" spc="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боли;</a:t>
            </a:r>
          </a:p>
          <a:p>
            <a:pPr marL="0">
              <a:lnSpc>
                <a:spcPct val="100000"/>
              </a:lnSpc>
              <a:spcBef>
                <a:spcPts val="284"/>
              </a:spcBef>
            </a:pPr>
            <a:r>
              <a:rPr lang="en-US" altLang="zh-CN" sz="2350" dirty="0">
                <a:solidFill>
                  <a:srgbClr val="FEDA00"/>
                </a:solidFill>
                <a:latin typeface="Wingdings"/>
                <a:ea typeface="Wingdings"/>
              </a:rPr>
              <a:t></a:t>
            </a:r>
            <a:r>
              <a:rPr lang="en-US" altLang="zh-CN" sz="2350" spc="-609" dirty="0">
                <a:solidFill>
                  <a:srgbClr val="FEDA00"/>
                </a:solidFill>
                <a:latin typeface="Wingdings"/>
                <a:cs typeface="Wingdings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Имеется</a:t>
            </a:r>
            <a:r>
              <a:rPr lang="en-US" altLang="zh-CN" sz="2600" b="1" spc="-1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отраженная</a:t>
            </a:r>
            <a:r>
              <a:rPr lang="en-US" altLang="zh-CN" sz="2600" b="1" spc="-1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боль;</a:t>
            </a:r>
          </a:p>
          <a:p>
            <a:pPr marL="0">
              <a:lnSpc>
                <a:spcPct val="100000"/>
              </a:lnSpc>
              <a:spcBef>
                <a:spcPts val="309"/>
              </a:spcBef>
            </a:pPr>
            <a:r>
              <a:rPr lang="en-US" altLang="zh-CN" sz="2350" dirty="0">
                <a:solidFill>
                  <a:srgbClr val="FEDA00"/>
                </a:solidFill>
                <a:latin typeface="Wingdings"/>
                <a:ea typeface="Wingdings"/>
              </a:rPr>
              <a:t></a:t>
            </a:r>
            <a:r>
              <a:rPr lang="en-US" altLang="zh-CN" sz="2350" spc="-605" dirty="0">
                <a:solidFill>
                  <a:srgbClr val="FEDA00"/>
                </a:solidFill>
                <a:latin typeface="Wingdings"/>
                <a:cs typeface="Wingdings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Латентные</a:t>
            </a:r>
            <a:r>
              <a:rPr lang="en-US" altLang="zh-CN" sz="2600" b="1" spc="-1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триггерные</a:t>
            </a:r>
            <a:r>
              <a:rPr lang="en-US" altLang="zh-CN" sz="2600" b="1" spc="-1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точки;</a:t>
            </a:r>
          </a:p>
          <a:p>
            <a:pPr marL="0">
              <a:lnSpc>
                <a:spcPct val="100000"/>
              </a:lnSpc>
              <a:spcBef>
                <a:spcPts val="315"/>
              </a:spcBef>
            </a:pPr>
            <a:r>
              <a:rPr lang="en-US" altLang="zh-CN" sz="2350" dirty="0">
                <a:solidFill>
                  <a:srgbClr val="FEDA00"/>
                </a:solidFill>
                <a:latin typeface="Wingdings"/>
                <a:ea typeface="Wingdings"/>
              </a:rPr>
              <a:t></a:t>
            </a:r>
            <a:r>
              <a:rPr lang="en-US" altLang="zh-CN" sz="2350" spc="-605" dirty="0">
                <a:solidFill>
                  <a:srgbClr val="FEDA00"/>
                </a:solidFill>
                <a:latin typeface="Wingdings"/>
                <a:cs typeface="Wingdings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Локальная</a:t>
            </a:r>
            <a:r>
              <a:rPr lang="en-US" altLang="zh-CN" sz="2600" b="1" spc="-1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судорожная</a:t>
            </a:r>
            <a:r>
              <a:rPr lang="en-US" altLang="zh-CN" sz="2600" b="1" spc="-1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реакция;</a:t>
            </a:r>
          </a:p>
          <a:p>
            <a:pPr marL="0">
              <a:lnSpc>
                <a:spcPct val="100000"/>
              </a:lnSpc>
              <a:spcBef>
                <a:spcPts val="309"/>
              </a:spcBef>
            </a:pPr>
            <a:r>
              <a:rPr lang="en-US" altLang="zh-CN" sz="2350" dirty="0">
                <a:solidFill>
                  <a:srgbClr val="FEDA00"/>
                </a:solidFill>
                <a:latin typeface="Wingdings"/>
                <a:ea typeface="Wingdings"/>
              </a:rPr>
              <a:t></a:t>
            </a:r>
            <a:r>
              <a:rPr lang="en-US" altLang="zh-CN" sz="2350" spc="-494" dirty="0">
                <a:solidFill>
                  <a:srgbClr val="FEDA00"/>
                </a:solidFill>
                <a:latin typeface="Wingdings"/>
                <a:cs typeface="Wingdings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600" b="1" spc="-15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соответствует</a:t>
            </a:r>
            <a:r>
              <a:rPr lang="en-US" altLang="zh-CN" sz="2600" b="1" spc="-15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пораженной</a:t>
            </a:r>
            <a:r>
              <a:rPr lang="en-US" altLang="zh-CN" sz="2600" b="1" spc="-15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мышце;</a:t>
            </a:r>
          </a:p>
          <a:p>
            <a:pPr marL="0">
              <a:lnSpc>
                <a:spcPct val="100000"/>
              </a:lnSpc>
              <a:spcBef>
                <a:spcPts val="309"/>
              </a:spcBef>
            </a:pPr>
            <a:r>
              <a:rPr lang="en-US" altLang="zh-CN" sz="2350" dirty="0">
                <a:solidFill>
                  <a:srgbClr val="FEDA00"/>
                </a:solidFill>
                <a:latin typeface="Wingdings"/>
                <a:ea typeface="Wingdings"/>
              </a:rPr>
              <a:t></a:t>
            </a:r>
            <a:r>
              <a:rPr lang="en-US" altLang="zh-CN" sz="2350" spc="-450" dirty="0">
                <a:solidFill>
                  <a:srgbClr val="FEDA00"/>
                </a:solidFill>
                <a:latin typeface="Wingdings"/>
                <a:cs typeface="Wingdings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Слабость</a:t>
            </a:r>
            <a:r>
              <a:rPr lang="en-US" altLang="zh-CN" sz="2600" b="1" spc="-13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600" b="1" spc="-13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повышенная</a:t>
            </a:r>
            <a:r>
              <a:rPr lang="en-US" altLang="zh-CN" sz="2600" b="1" spc="-13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мышечная</a:t>
            </a:r>
            <a:r>
              <a:rPr lang="en-US" altLang="zh-CN" sz="2600" b="1" spc="-1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Arial"/>
                <a:ea typeface="Arial"/>
              </a:rPr>
              <a:t>утомляемость.</a:t>
            </a:r>
          </a:p>
          <a:p>
            <a:pPr>
              <a:lnSpc>
                <a:spcPts val="1539"/>
              </a:lnSpc>
            </a:pPr>
            <a:endParaRPr lang="en-US" dirty="0" smtClean="0"/>
          </a:p>
          <a:p>
            <a:pPr marL="0" indent="7099427">
              <a:lnSpc>
                <a:spcPct val="100000"/>
              </a:lnSpc>
            </a:pP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миофасциальные</a:t>
            </a:r>
            <a:r>
              <a:rPr lang="en-US" altLang="zh-CN" sz="1800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" y="22860"/>
            <a:ext cx="11338560" cy="6606540"/>
          </a:xfrm>
          <a:prstGeom prst="rect">
            <a:avLst/>
          </a:prstGeom>
        </p:spPr>
      </p:pic>
      <p:sp>
        <p:nvSpPr>
          <p:cNvPr id="2" name="TextBox 141"/>
          <p:cNvSpPr txBox="1"/>
          <p:nvPr/>
        </p:nvSpPr>
        <p:spPr>
          <a:xfrm>
            <a:off x="10078846" y="2353687"/>
            <a:ext cx="1672679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Ноцицепт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ивная</a:t>
            </a:r>
          </a:p>
          <a:p>
            <a:pPr marL="0" indent="577596">
              <a:lnSpc>
                <a:spcPct val="100000"/>
              </a:lnSpc>
            </a:pPr>
            <a:r>
              <a:rPr lang="en-US" altLang="zh-CN" sz="1800" spc="-15" dirty="0">
                <a:solidFill>
                  <a:srgbClr val="001E5E"/>
                </a:solidFill>
                <a:latin typeface="Arial"/>
                <a:ea typeface="Arial"/>
              </a:rPr>
              <a:t>бо</a:t>
            </a: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ль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054094" y="5786625"/>
            <a:ext cx="7901173" cy="1029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171A79"/>
                </a:solidFill>
                <a:latin typeface="Arial"/>
                <a:ea typeface="Arial"/>
              </a:rPr>
              <a:t>Миофасциальные</a:t>
            </a:r>
            <a:r>
              <a:rPr lang="en-US" altLang="zh-CN" sz="1800" spc="20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171A79"/>
                </a:solidFill>
                <a:latin typeface="Arial"/>
                <a:ea typeface="Arial"/>
              </a:rPr>
              <a:t>боли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85"/>
              </a:lnSpc>
            </a:pPr>
            <a:endParaRPr lang="en-US" dirty="0" smtClean="0"/>
          </a:p>
          <a:p>
            <a:pPr marL="0" indent="2113279">
              <a:lnSpc>
                <a:spcPct val="100000"/>
              </a:lnSpc>
            </a:pP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Симонс</a:t>
            </a:r>
            <a:r>
              <a:rPr lang="en-US" altLang="zh-CN" sz="1300" b="1" spc="-50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Д.Г.,</a:t>
            </a:r>
            <a:r>
              <a:rPr lang="en-US" altLang="zh-CN" sz="1300" b="1" spc="-55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Трэвелл</a:t>
            </a:r>
            <a:r>
              <a:rPr lang="en-US" altLang="zh-CN" sz="1300" b="1" spc="-55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Ж.Г.</a:t>
            </a:r>
            <a:r>
              <a:rPr lang="en-US" altLang="zh-CN" sz="1300" b="1" spc="-50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Миофасциальные</a:t>
            </a:r>
            <a:r>
              <a:rPr lang="en-US" altLang="zh-CN" sz="1300" b="1" spc="-55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боли</a:t>
            </a:r>
            <a:r>
              <a:rPr lang="en-US" altLang="zh-CN" sz="1300" b="1" spc="-55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и</a:t>
            </a:r>
            <a:r>
              <a:rPr lang="en-US" altLang="zh-CN" sz="1300" b="1" spc="-50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дисфункции.</a:t>
            </a:r>
            <a:r>
              <a:rPr lang="en-US" altLang="zh-CN" sz="1300" b="1" spc="-60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2005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19" y="106680"/>
            <a:ext cx="4404360" cy="6423660"/>
          </a:xfrm>
          <a:prstGeom prst="rect">
            <a:avLst/>
          </a:prstGeom>
        </p:spPr>
      </p:pic>
      <p:pic>
        <p:nvPicPr>
          <p:cNvPr id="145" name="Picture 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106680"/>
            <a:ext cx="3429000" cy="6423660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520" y="251460"/>
            <a:ext cx="1303020" cy="2087880"/>
          </a:xfrm>
          <a:prstGeom prst="rect">
            <a:avLst/>
          </a:prstGeom>
        </p:spPr>
      </p:pic>
      <p:sp>
        <p:nvSpPr>
          <p:cNvPr id="2" name="TextBox 146"/>
          <p:cNvSpPr txBox="1"/>
          <p:nvPr/>
        </p:nvSpPr>
        <p:spPr>
          <a:xfrm>
            <a:off x="6303009" y="2353687"/>
            <a:ext cx="5787893" cy="4461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775836">
              <a:lnSpc>
                <a:spcPct val="100000"/>
              </a:lnSpc>
            </a:pP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Ноцицепт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ивная</a:t>
            </a:r>
          </a:p>
          <a:p>
            <a:pPr marL="0" indent="4353433">
              <a:lnSpc>
                <a:spcPct val="100000"/>
              </a:lnSpc>
            </a:pPr>
            <a:r>
              <a:rPr lang="en-US" altLang="zh-CN" sz="1800" spc="-15" dirty="0">
                <a:solidFill>
                  <a:srgbClr val="001E5E"/>
                </a:solidFill>
                <a:latin typeface="Arial"/>
                <a:ea typeface="Arial"/>
              </a:rPr>
              <a:t>бо</a:t>
            </a: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ль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4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Симонс</a:t>
            </a:r>
            <a:r>
              <a:rPr lang="en-US" altLang="zh-CN" sz="1300" b="1" spc="-50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Д.Г.,</a:t>
            </a:r>
            <a:r>
              <a:rPr lang="en-US" altLang="zh-CN" sz="1300" b="1" spc="-55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Трэвелл</a:t>
            </a:r>
            <a:r>
              <a:rPr lang="en-US" altLang="zh-CN" sz="1300" b="1" spc="-55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Ж.Г.</a:t>
            </a:r>
            <a:r>
              <a:rPr lang="en-US" altLang="zh-CN" sz="1300" b="1" spc="-50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Миофасциальные</a:t>
            </a:r>
            <a:r>
              <a:rPr lang="en-US" altLang="zh-CN" sz="1300" b="1" spc="-55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боли</a:t>
            </a:r>
            <a:r>
              <a:rPr lang="en-US" altLang="zh-CN" sz="1300" b="1" spc="-55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и</a:t>
            </a:r>
            <a:r>
              <a:rPr lang="en-US" altLang="zh-CN" sz="1300" b="1" spc="-50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дисфункции.</a:t>
            </a:r>
            <a:r>
              <a:rPr lang="en-US" altLang="zh-CN" sz="1300" b="1" spc="-60" dirty="0">
                <a:solidFill>
                  <a:srgbClr val="171A79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171A79"/>
                </a:solidFill>
                <a:latin typeface="Arial"/>
                <a:ea typeface="Arial"/>
              </a:rPr>
              <a:t>2005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4754879"/>
            <a:ext cx="2316480" cy="1836420"/>
          </a:xfrm>
          <a:prstGeom prst="rect">
            <a:avLst/>
          </a:prstGeom>
        </p:spPr>
      </p:pic>
      <p:pic>
        <p:nvPicPr>
          <p:cNvPr id="149" name="Picture 1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" y="678180"/>
            <a:ext cx="2293620" cy="3733800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279" y="868680"/>
            <a:ext cx="5334000" cy="2727960"/>
          </a:xfrm>
          <a:prstGeom prst="rect">
            <a:avLst/>
          </a:prstGeom>
        </p:spPr>
      </p:pic>
      <p:pic>
        <p:nvPicPr>
          <p:cNvPr id="151" name="Picture 1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520" y="251460"/>
            <a:ext cx="1303020" cy="2087880"/>
          </a:xfrm>
          <a:prstGeom prst="rect">
            <a:avLst/>
          </a:prstGeom>
        </p:spPr>
      </p:pic>
      <p:sp>
        <p:nvSpPr>
          <p:cNvPr id="2" name="TextBox 151"/>
          <p:cNvSpPr txBox="1"/>
          <p:nvPr/>
        </p:nvSpPr>
        <p:spPr>
          <a:xfrm>
            <a:off x="2434717" y="166962"/>
            <a:ext cx="7449475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Суставной</a:t>
            </a:r>
            <a:r>
              <a:rPr lang="en-US" altLang="zh-CN" sz="4000" b="1" spc="-19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болевой</a:t>
            </a:r>
            <a:r>
              <a:rPr lang="en-US" altLang="zh-CN" sz="4000" b="1" spc="-2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синдром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10078846" y="2353687"/>
            <a:ext cx="1672679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Ноцицепт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ивная</a:t>
            </a:r>
          </a:p>
          <a:p>
            <a:pPr marL="0" indent="577596">
              <a:lnSpc>
                <a:spcPct val="100000"/>
              </a:lnSpc>
            </a:pPr>
            <a:r>
              <a:rPr lang="en-US" altLang="zh-CN" sz="1800" spc="-15" dirty="0">
                <a:solidFill>
                  <a:srgbClr val="001E5E"/>
                </a:solidFill>
                <a:latin typeface="Arial"/>
                <a:ea typeface="Arial"/>
              </a:rPr>
              <a:t>бо</a:t>
            </a: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ль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4447921" y="3634992"/>
            <a:ext cx="5416444" cy="2877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Локализация</a:t>
            </a:r>
            <a:r>
              <a:rPr lang="en-US" altLang="zh-CN" sz="12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12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12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дисфункции</a:t>
            </a:r>
            <a:r>
              <a:rPr lang="en-US" altLang="zh-CN" sz="1200" b="1" spc="-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фасеточных</a:t>
            </a:r>
          </a:p>
          <a:p>
            <a:pPr marL="0" indent="521207">
              <a:lnSpc>
                <a:spcPct val="100000"/>
              </a:lnSpc>
            </a:pP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суставов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уровне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СII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(А)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CIII</a:t>
            </a:r>
            <a:r>
              <a:rPr lang="en-US" altLang="zh-CN" sz="12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1E5E"/>
                </a:solidFill>
                <a:latin typeface="Arial"/>
                <a:ea typeface="Arial"/>
              </a:rPr>
              <a:t>(Б)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0"/>
              </a:lnSpc>
            </a:pPr>
            <a:endParaRPr lang="en-US" dirty="0" smtClean="0"/>
          </a:p>
          <a:p>
            <a:pPr marL="0" indent="155828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Характеристика</a:t>
            </a:r>
            <a:r>
              <a:rPr lang="en-US" altLang="zh-CN" sz="1800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суставного</a:t>
            </a:r>
            <a:r>
              <a:rPr lang="en-US" altLang="zh-CN" sz="1800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болевого</a:t>
            </a:r>
            <a:r>
              <a:rPr lang="en-US" altLang="zh-CN" sz="1800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синдрома:</a:t>
            </a:r>
          </a:p>
          <a:p>
            <a:pPr marL="0" indent="155828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spc="4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Локальная</a:t>
            </a:r>
            <a:r>
              <a:rPr lang="en-US" altLang="zh-CN" sz="1800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боль;</a:t>
            </a:r>
          </a:p>
          <a:p>
            <a:pPr marL="0" indent="155828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Ассоциирована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движением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суставе</a:t>
            </a:r>
            <a:r>
              <a:rPr lang="en-US" altLang="zh-CN" sz="1800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(есть</a:t>
            </a:r>
          </a:p>
          <a:p>
            <a:pPr marL="0" indent="442594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специальные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функциональные</a:t>
            </a:r>
            <a:r>
              <a:rPr lang="en-US" altLang="zh-CN" sz="1800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пробы);</a:t>
            </a:r>
          </a:p>
          <a:p>
            <a:pPr marL="442594" indent="-286765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spc="-25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Есть</a:t>
            </a:r>
            <a:r>
              <a:rPr lang="en-US" altLang="zh-CN" sz="18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период</a:t>
            </a:r>
            <a:r>
              <a:rPr lang="en-US" altLang="zh-CN" sz="18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врабатывания</a:t>
            </a:r>
            <a:r>
              <a:rPr lang="en-US" altLang="zh-CN" sz="18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1800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разрабатывания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сустава</a:t>
            </a:r>
            <a:r>
              <a:rPr lang="en-US" altLang="zh-CN" sz="1800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после</a:t>
            </a:r>
            <a:r>
              <a:rPr lang="en-US" altLang="zh-CN" sz="1800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отдыха</a:t>
            </a:r>
            <a:r>
              <a:rPr lang="en-US" altLang="zh-CN" sz="1800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(после</a:t>
            </a:r>
            <a:r>
              <a:rPr lang="en-US" altLang="zh-CN" sz="1800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движения</a:t>
            </a:r>
            <a:r>
              <a:rPr lang="en-US" altLang="zh-CN" sz="1800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Arial"/>
                <a:ea typeface="Arial"/>
              </a:rPr>
              <a:t>прох</a:t>
            </a: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одит);</a:t>
            </a:r>
          </a:p>
          <a:p>
            <a:pPr marL="0" indent="155828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Помогают</a:t>
            </a:r>
            <a:r>
              <a:rPr lang="en-US" altLang="zh-CN" sz="1800" spc="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НПВС.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520" y="0"/>
            <a:ext cx="6118860" cy="6858000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0"/>
            <a:ext cx="5478780" cy="6858000"/>
          </a:xfrm>
          <a:prstGeom prst="rect">
            <a:avLst/>
          </a:prstGeom>
        </p:spPr>
      </p:pic>
      <p:sp>
        <p:nvSpPr>
          <p:cNvPr id="2" name="TextBox 156"/>
          <p:cNvSpPr txBox="1"/>
          <p:nvPr/>
        </p:nvSpPr>
        <p:spPr>
          <a:xfrm>
            <a:off x="4184650" y="1644988"/>
            <a:ext cx="3477425" cy="12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171A79"/>
                </a:solidFill>
                <a:latin typeface="Arial"/>
                <a:ea typeface="Arial"/>
              </a:rPr>
              <a:t>Ишемичес</a:t>
            </a:r>
            <a:r>
              <a:rPr lang="en-US" altLang="zh-CN" sz="4000" b="1" dirty="0">
                <a:solidFill>
                  <a:srgbClr val="171A79"/>
                </a:solidFill>
                <a:latin typeface="Arial"/>
                <a:ea typeface="Arial"/>
              </a:rPr>
              <a:t>кие</a:t>
            </a:r>
          </a:p>
          <a:p>
            <a:pPr marL="0" indent="1102105">
              <a:lnSpc>
                <a:spcPct val="100000"/>
              </a:lnSpc>
            </a:pPr>
            <a:r>
              <a:rPr lang="en-US" altLang="zh-CN" sz="4000" b="1" spc="-10" dirty="0">
                <a:solidFill>
                  <a:srgbClr val="171A79"/>
                </a:solidFill>
                <a:latin typeface="Arial"/>
                <a:ea typeface="Arial"/>
              </a:rPr>
              <a:t>бо</a:t>
            </a:r>
            <a:r>
              <a:rPr lang="en-US" altLang="zh-CN" sz="4000" b="1" dirty="0">
                <a:solidFill>
                  <a:srgbClr val="171A79"/>
                </a:solidFill>
                <a:latin typeface="Arial"/>
                <a:ea typeface="Arial"/>
              </a:rPr>
              <a:t>ли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0579"/>
            <a:ext cx="1516380" cy="2156460"/>
          </a:xfrm>
          <a:prstGeom prst="rect">
            <a:avLst/>
          </a:prstGeom>
        </p:spPr>
      </p:pic>
      <p:sp>
        <p:nvSpPr>
          <p:cNvPr id="2" name="TextBox 158"/>
          <p:cNvSpPr txBox="1"/>
          <p:nvPr/>
        </p:nvSpPr>
        <p:spPr>
          <a:xfrm>
            <a:off x="1969642" y="418387"/>
            <a:ext cx="8759425" cy="5791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10539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Arial"/>
                <a:ea typeface="Arial"/>
              </a:rPr>
              <a:t>Сенсорные</a:t>
            </a:r>
            <a:r>
              <a:rPr lang="en-US" altLang="zh-CN" sz="4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Arial"/>
                <a:ea typeface="Arial"/>
              </a:rPr>
              <a:t>нарушения,</a:t>
            </a:r>
          </a:p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Arial"/>
                <a:ea typeface="Arial"/>
              </a:rPr>
              <a:t>ассоциированные</a:t>
            </a:r>
            <a:r>
              <a:rPr lang="en-US" altLang="zh-CN" sz="4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44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Arial"/>
                <a:ea typeface="Arial"/>
              </a:rPr>
              <a:t>болью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80"/>
              </a:lnSpc>
            </a:pPr>
            <a:endParaRPr lang="en-US" dirty="0" smtClean="0"/>
          </a:p>
          <a:p>
            <a:pPr marL="0" indent="761619">
              <a:lnSpc>
                <a:spcPct val="100000"/>
              </a:lnSpc>
            </a:pPr>
            <a:r>
              <a:rPr lang="en-US" altLang="zh-CN" sz="2850" spc="50" dirty="0">
                <a:solidFill>
                  <a:srgbClr val="004D9D"/>
                </a:solidFill>
                <a:latin typeface="Wingdings"/>
                <a:ea typeface="Wingdings"/>
              </a:rPr>
              <a:t></a:t>
            </a:r>
            <a:r>
              <a:rPr lang="en-US" altLang="zh-CN" sz="3200" b="1" spc="50" dirty="0">
                <a:solidFill>
                  <a:srgbClr val="004D9D"/>
                </a:solidFill>
                <a:latin typeface="Arial"/>
                <a:ea typeface="Arial"/>
              </a:rPr>
              <a:t>Боль</a:t>
            </a:r>
            <a:r>
              <a:rPr lang="en-US" altLang="zh-CN" sz="3200" b="1" spc="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spc="55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3200" b="1" spc="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spc="44" dirty="0">
                <a:solidFill>
                  <a:srgbClr val="004D9D"/>
                </a:solidFill>
                <a:latin typeface="Arial"/>
                <a:ea typeface="Arial"/>
              </a:rPr>
              <a:t>болезненность</a:t>
            </a:r>
          </a:p>
          <a:p>
            <a:pPr>
              <a:lnSpc>
                <a:spcPts val="765"/>
              </a:lnSpc>
            </a:pPr>
            <a:endParaRPr lang="en-US" dirty="0" smtClean="0"/>
          </a:p>
          <a:p>
            <a:pPr marL="0" indent="761619">
              <a:lnSpc>
                <a:spcPct val="100000"/>
              </a:lnSpc>
            </a:pPr>
            <a:r>
              <a:rPr lang="en-US" altLang="zh-CN" sz="2850" spc="40" dirty="0">
                <a:solidFill>
                  <a:srgbClr val="004D9D"/>
                </a:solidFill>
                <a:latin typeface="Wingdings"/>
                <a:ea typeface="Wingdings"/>
              </a:rPr>
              <a:t></a:t>
            </a:r>
            <a:r>
              <a:rPr lang="en-US" altLang="zh-CN" sz="3200" b="1" spc="34" dirty="0">
                <a:solidFill>
                  <a:srgbClr val="004D9D"/>
                </a:solidFill>
                <a:latin typeface="Arial"/>
                <a:ea typeface="Arial"/>
              </a:rPr>
              <a:t>Периферическая</a:t>
            </a:r>
            <a:r>
              <a:rPr lang="en-US" altLang="zh-CN" sz="3200" b="1" spc="-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spc="34" dirty="0">
                <a:solidFill>
                  <a:srgbClr val="004D9D"/>
                </a:solidFill>
                <a:latin typeface="Arial"/>
                <a:ea typeface="Arial"/>
              </a:rPr>
              <a:t>сенситизация</a:t>
            </a:r>
          </a:p>
          <a:p>
            <a:pPr>
              <a:lnSpc>
                <a:spcPts val="634"/>
              </a:lnSpc>
            </a:pPr>
            <a:endParaRPr lang="en-US" dirty="0" smtClean="0"/>
          </a:p>
          <a:p>
            <a:pPr marL="0" indent="761619">
              <a:lnSpc>
                <a:spcPct val="100000"/>
              </a:lnSpc>
            </a:pPr>
            <a:r>
              <a:rPr lang="en-US" altLang="zh-CN" sz="2850" spc="44" dirty="0">
                <a:solidFill>
                  <a:srgbClr val="004D9D"/>
                </a:solidFill>
                <a:latin typeface="Wingdings"/>
                <a:ea typeface="Wingdings"/>
              </a:rPr>
              <a:t></a:t>
            </a:r>
            <a:r>
              <a:rPr lang="en-US" altLang="zh-CN" sz="3200" b="1" spc="40" dirty="0">
                <a:solidFill>
                  <a:srgbClr val="004D9D"/>
                </a:solidFill>
                <a:latin typeface="Arial"/>
                <a:ea typeface="Arial"/>
              </a:rPr>
              <a:t>Центральная</a:t>
            </a:r>
            <a:r>
              <a:rPr lang="en-US" altLang="zh-CN" sz="32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spc="40" dirty="0">
                <a:solidFill>
                  <a:srgbClr val="004D9D"/>
                </a:solidFill>
                <a:latin typeface="Arial"/>
                <a:ea typeface="Arial"/>
              </a:rPr>
              <a:t>сенситизация</a:t>
            </a:r>
          </a:p>
          <a:p>
            <a:pPr marL="0" indent="1154811">
              <a:lnSpc>
                <a:spcPct val="100000"/>
              </a:lnSpc>
            </a:pP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(Аллодиния,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гиперпатия,</a:t>
            </a:r>
            <a:r>
              <a:rPr lang="en-US" altLang="zh-CN" sz="32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дизестезия)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pPr marL="0" indent="761619">
              <a:lnSpc>
                <a:spcPct val="100000"/>
              </a:lnSpc>
            </a:pPr>
            <a:r>
              <a:rPr lang="en-US" altLang="zh-CN" sz="2900" spc="80" dirty="0">
                <a:solidFill>
                  <a:srgbClr val="004D9D"/>
                </a:solidFill>
                <a:latin typeface="Wingdings"/>
                <a:ea typeface="Wingdings"/>
              </a:rPr>
              <a:t></a:t>
            </a:r>
            <a:r>
              <a:rPr lang="en-US" altLang="zh-CN" sz="3200" b="1" spc="75" dirty="0">
                <a:solidFill>
                  <a:srgbClr val="004D9D"/>
                </a:solidFill>
                <a:latin typeface="Arial"/>
                <a:ea typeface="Arial"/>
              </a:rPr>
              <a:t>Дезингиб</a:t>
            </a:r>
            <a:r>
              <a:rPr lang="en-US" altLang="zh-CN" sz="3200" b="1" spc="69" dirty="0">
                <a:solidFill>
                  <a:srgbClr val="004D9D"/>
                </a:solidFill>
                <a:latin typeface="Arial"/>
                <a:ea typeface="Arial"/>
              </a:rPr>
              <a:t>иция</a:t>
            </a:r>
          </a:p>
          <a:p>
            <a:pPr>
              <a:lnSpc>
                <a:spcPts val="769"/>
              </a:lnSpc>
            </a:pPr>
            <a:endParaRPr lang="en-US" dirty="0" smtClean="0"/>
          </a:p>
          <a:p>
            <a:pPr marL="0" indent="761619">
              <a:lnSpc>
                <a:spcPct val="100000"/>
              </a:lnSpc>
            </a:pPr>
            <a:r>
              <a:rPr lang="en-US" altLang="zh-CN" sz="2850" spc="40" dirty="0">
                <a:solidFill>
                  <a:srgbClr val="004D9D"/>
                </a:solidFill>
                <a:latin typeface="Wingdings"/>
                <a:ea typeface="Wingdings"/>
              </a:rPr>
              <a:t></a:t>
            </a:r>
            <a:r>
              <a:rPr lang="en-US" altLang="zh-CN" sz="3200" b="1" spc="34" dirty="0">
                <a:solidFill>
                  <a:srgbClr val="004D9D"/>
                </a:solidFill>
                <a:latin typeface="Arial"/>
                <a:ea typeface="Arial"/>
              </a:rPr>
              <a:t>Боль,</a:t>
            </a:r>
            <a:r>
              <a:rPr lang="en-US" altLang="zh-CN" sz="3200" b="1" spc="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spc="34" dirty="0">
                <a:solidFill>
                  <a:srgbClr val="004D9D"/>
                </a:solidFill>
                <a:latin typeface="Arial"/>
                <a:ea typeface="Arial"/>
              </a:rPr>
              <a:t>вызванная</a:t>
            </a:r>
            <a:r>
              <a:rPr lang="en-US" altLang="zh-CN" sz="3200" b="1" spc="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spc="40" dirty="0">
                <a:solidFill>
                  <a:srgbClr val="004D9D"/>
                </a:solidFill>
                <a:latin typeface="Arial"/>
                <a:ea typeface="Arial"/>
              </a:rPr>
              <a:t>нарушением</a:t>
            </a:r>
          </a:p>
          <a:p>
            <a:pPr marL="0" indent="1154811">
              <a:lnSpc>
                <a:spcPct val="100000"/>
              </a:lnSpc>
            </a:pP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сенсорной</a:t>
            </a:r>
            <a:r>
              <a:rPr lang="en-US" altLang="zh-CN" sz="3200" b="1" spc="-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4D9D"/>
                </a:solidFill>
                <a:latin typeface="Arial"/>
                <a:ea typeface="Arial"/>
              </a:rPr>
              <a:t>интеграции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 159"/>
          <p:cNvSpPr/>
          <p:nvPr/>
        </p:nvSpPr>
        <p:spPr>
          <a:xfrm>
            <a:off x="184150" y="463550"/>
            <a:ext cx="8642350" cy="577850"/>
          </a:xfrm>
          <a:custGeom>
            <a:avLst/>
            <a:gdLst>
              <a:gd name="connsiteX0" fmla="*/ 7873 w 8642350"/>
              <a:gd name="connsiteY0" fmla="*/ 589534 h 577850"/>
              <a:gd name="connsiteX1" fmla="*/ 8647430 w 8642350"/>
              <a:gd name="connsiteY1" fmla="*/ 589534 h 577850"/>
              <a:gd name="connsiteX2" fmla="*/ 8647430 w 8642350"/>
              <a:gd name="connsiteY2" fmla="*/ 13462 h 577850"/>
              <a:gd name="connsiteX3" fmla="*/ 7873 w 8642350"/>
              <a:gd name="connsiteY3" fmla="*/ 13462 h 577850"/>
              <a:gd name="connsiteX4" fmla="*/ 7873 w 8642350"/>
              <a:gd name="connsiteY4" fmla="*/ 589534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2350" h="577850">
                <a:moveTo>
                  <a:pt x="7873" y="589534"/>
                </a:moveTo>
                <a:lnTo>
                  <a:pt x="8647430" y="589534"/>
                </a:lnTo>
                <a:lnTo>
                  <a:pt x="8647430" y="13462"/>
                </a:lnTo>
                <a:lnTo>
                  <a:pt x="7873" y="13462"/>
                </a:lnTo>
                <a:lnTo>
                  <a:pt x="7873" y="589534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" name="Picture 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320" y="312420"/>
            <a:ext cx="1706880" cy="2118360"/>
          </a:xfrm>
          <a:prstGeom prst="rect">
            <a:avLst/>
          </a:prstGeom>
        </p:spPr>
      </p:pic>
      <p:sp>
        <p:nvSpPr>
          <p:cNvPr id="2" name="TextBox 161"/>
          <p:cNvSpPr txBox="1"/>
          <p:nvPr/>
        </p:nvSpPr>
        <p:spPr>
          <a:xfrm>
            <a:off x="642823" y="470910"/>
            <a:ext cx="8501764" cy="5199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9313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Периферическая</a:t>
            </a:r>
            <a:r>
              <a:rPr lang="en-US" altLang="zh-CN" sz="3600" b="1" spc="-3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сенситизация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0" hangingPunct="0">
              <a:lnSpc>
                <a:spcPct val="99583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Вызвана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увеличением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сенситизации</a:t>
            </a:r>
            <a:r>
              <a:rPr lang="en-US" altLang="zh-CN" sz="2800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зоны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периферической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НС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вследствие,</a:t>
            </a:r>
            <a:r>
              <a:rPr lang="en-US" altLang="zh-CN" sz="2800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например,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увеличения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количества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Na</a:t>
            </a:r>
            <a:r>
              <a:rPr lang="en-US" altLang="zh-CN" sz="2800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каналов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b="1" u="sng" spc="-5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Arial"/>
                <a:ea typeface="Arial"/>
              </a:rPr>
              <a:t>Симптомы</a:t>
            </a:r>
            <a:r>
              <a:rPr lang="en-US" altLang="zh-CN" sz="2800" spc="-20" dirty="0">
                <a:solidFill>
                  <a:srgbClr val="001E5E"/>
                </a:solidFill>
                <a:latin typeface="Arial"/>
                <a:ea typeface="Arial"/>
              </a:rPr>
              <a:t>:</a:t>
            </a:r>
          </a:p>
          <a:p>
            <a:pPr>
              <a:lnSpc>
                <a:spcPts val="7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Жгучие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колющие</a:t>
            </a:r>
            <a:r>
              <a:rPr lang="en-US" altLang="zh-CN" sz="2800" spc="15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боли,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Ощущения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типу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«Удара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током»,</a:t>
            </a:r>
            <a:r>
              <a:rPr lang="en-US" altLang="zh-CN" sz="2800" spc="1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«прострела»,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spc="7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Парастезии,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spc="7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Дизестезии,</a:t>
            </a:r>
          </a:p>
        </p:txBody>
      </p:sp>
      <p:sp>
        <p:nvSpPr>
          <p:cNvPr id="162" name="TextBox 162"/>
          <p:cNvSpPr txBox="1"/>
          <p:nvPr/>
        </p:nvSpPr>
        <p:spPr>
          <a:xfrm>
            <a:off x="10152888" y="2545330"/>
            <a:ext cx="1789058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3068">
              <a:lnSpc>
                <a:spcPct val="100000"/>
              </a:lnSpc>
            </a:pP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Цент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ральные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механизмы</a:t>
            </a:r>
            <a:r>
              <a:rPr lang="en-US" altLang="zh-CN" sz="1800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 163"/>
          <p:cNvSpPr/>
          <p:nvPr/>
        </p:nvSpPr>
        <p:spPr>
          <a:xfrm>
            <a:off x="831850" y="247650"/>
            <a:ext cx="7893050" cy="628650"/>
          </a:xfrm>
          <a:custGeom>
            <a:avLst/>
            <a:gdLst>
              <a:gd name="connsiteX0" fmla="*/ 7874 w 7893050"/>
              <a:gd name="connsiteY0" fmla="*/ 631698 h 628650"/>
              <a:gd name="connsiteX1" fmla="*/ 7894573 w 7893050"/>
              <a:gd name="connsiteY1" fmla="*/ 631698 h 628650"/>
              <a:gd name="connsiteX2" fmla="*/ 7894573 w 7893050"/>
              <a:gd name="connsiteY2" fmla="*/ 12954 h 628650"/>
              <a:gd name="connsiteX3" fmla="*/ 7874 w 7893050"/>
              <a:gd name="connsiteY3" fmla="*/ 12954 h 628650"/>
              <a:gd name="connsiteX4" fmla="*/ 7874 w 7893050"/>
              <a:gd name="connsiteY4" fmla="*/ 631698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3050" h="628650">
                <a:moveTo>
                  <a:pt x="7874" y="631698"/>
                </a:moveTo>
                <a:lnTo>
                  <a:pt x="7894573" y="631698"/>
                </a:lnTo>
                <a:lnTo>
                  <a:pt x="7894573" y="12954"/>
                </a:lnTo>
                <a:lnTo>
                  <a:pt x="7874" y="12954"/>
                </a:lnTo>
                <a:lnTo>
                  <a:pt x="7874" y="631698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5" name="Picture 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160" y="213360"/>
            <a:ext cx="1706880" cy="2110739"/>
          </a:xfrm>
          <a:prstGeom prst="rect">
            <a:avLst/>
          </a:prstGeom>
        </p:spPr>
      </p:pic>
      <p:sp>
        <p:nvSpPr>
          <p:cNvPr id="2" name="TextBox 165"/>
          <p:cNvSpPr txBox="1"/>
          <p:nvPr/>
        </p:nvSpPr>
        <p:spPr>
          <a:xfrm>
            <a:off x="498957" y="297068"/>
            <a:ext cx="9101330" cy="5832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58265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Центральная</a:t>
            </a:r>
            <a:r>
              <a:rPr lang="en-US" altLang="zh-CN" sz="3600" b="1" spc="-3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сенситизация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Сенситизация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повышенная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возбудимость</a:t>
            </a:r>
            <a:r>
              <a:rPr lang="en-US" altLang="zh-CN" sz="2400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центральных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1E5E"/>
                </a:solidFill>
                <a:latin typeface="Arial"/>
                <a:ea typeface="Arial"/>
              </a:rPr>
              <a:t>сенсорных</a:t>
            </a:r>
            <a:r>
              <a:rPr lang="en-US" altLang="zh-CN" sz="2400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нейронов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u="sng" spc="-5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Arial"/>
                <a:ea typeface="Arial"/>
              </a:rPr>
              <a:t>Симптомы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:</a:t>
            </a:r>
          </a:p>
          <a:p>
            <a:pPr marL="0">
              <a:lnSpc>
                <a:spcPct val="100000"/>
              </a:lnSpc>
              <a:spcBef>
                <a:spcPts val="334"/>
              </a:spcBef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7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Спонтанная</a:t>
            </a:r>
            <a:r>
              <a:rPr lang="en-US" altLang="zh-CN" sz="2400" spc="1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боль,</a:t>
            </a:r>
          </a:p>
          <a:p>
            <a:pPr marL="0">
              <a:lnSpc>
                <a:spcPct val="100000"/>
              </a:lnSpc>
              <a:spcBef>
                <a:spcPts val="284"/>
              </a:spcBef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8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Вторичная</a:t>
            </a:r>
            <a:r>
              <a:rPr lang="en-US" altLang="zh-CN" sz="2400" spc="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гипералгезия</a:t>
            </a:r>
            <a:r>
              <a:rPr lang="en-US" altLang="zh-CN" sz="2400" spc="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spc="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повышенная</a:t>
            </a:r>
            <a:r>
              <a:rPr lang="en-US" altLang="zh-CN" sz="2400" spc="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чувствительность,</a:t>
            </a:r>
          </a:p>
          <a:p>
            <a:pPr marL="342900" indent="-342900" hangingPunct="0">
              <a:lnSpc>
                <a:spcPct val="95833"/>
              </a:lnSpc>
              <a:spcBef>
                <a:spcPts val="125"/>
              </a:spcBef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Феномен</a:t>
            </a:r>
            <a:r>
              <a:rPr lang="en-US" altLang="zh-CN" sz="2400" spc="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«Взвинчивания»</a:t>
            </a:r>
            <a:r>
              <a:rPr lang="en-US" altLang="zh-CN" sz="2400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2400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нарастание</a:t>
            </a:r>
            <a:r>
              <a:rPr lang="en-US" altLang="zh-CN" sz="2400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ощущений</a:t>
            </a:r>
            <a:r>
              <a:rPr lang="en-US" altLang="zh-CN" sz="2400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повторных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раздражениях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одной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зоны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одинаковой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1E5E"/>
                </a:solidFill>
                <a:latin typeface="Arial"/>
                <a:ea typeface="Arial"/>
              </a:rPr>
              <a:t>инт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енсивностью,</a:t>
            </a:r>
          </a:p>
          <a:p>
            <a:pPr marL="0">
              <a:lnSpc>
                <a:spcPct val="100000"/>
              </a:lnSpc>
              <a:spcBef>
                <a:spcPts val="240"/>
              </a:spcBef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6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Аллодиния</a:t>
            </a:r>
            <a:r>
              <a:rPr lang="en-US" altLang="zh-CN" sz="2400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болевой</a:t>
            </a:r>
            <a:r>
              <a:rPr lang="en-US" altLang="zh-CN" sz="2400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стимул</a:t>
            </a:r>
            <a:r>
              <a:rPr lang="en-US" altLang="zh-CN" sz="2400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вызывает</a:t>
            </a:r>
            <a:r>
              <a:rPr lang="en-US" altLang="zh-CN" sz="2400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боль,</a:t>
            </a:r>
          </a:p>
          <a:p>
            <a:pPr marL="342900" indent="-342900" hangingPunct="0">
              <a:lnSpc>
                <a:spcPct val="95833"/>
              </a:lnSpc>
              <a:spcBef>
                <a:spcPts val="179"/>
              </a:spcBef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0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Гиперпатия</a:t>
            </a:r>
            <a:r>
              <a:rPr lang="en-US" altLang="zh-CN" sz="2400" spc="1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spc="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временно/пространственные</a:t>
            </a:r>
            <a:r>
              <a:rPr lang="en-US" altLang="zh-CN" sz="2400" spc="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нарушения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чувствительности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соответствие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локализации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времени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сохранения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ощущения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после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предъявления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стимула.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10008996" y="2437508"/>
            <a:ext cx="1789058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3068">
              <a:lnSpc>
                <a:spcPct val="100000"/>
              </a:lnSpc>
            </a:pP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Цент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ральные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механизмы</a:t>
            </a:r>
            <a:r>
              <a:rPr lang="en-US" altLang="zh-CN" sz="1800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67"/>
          <p:cNvSpPr/>
          <p:nvPr/>
        </p:nvSpPr>
        <p:spPr>
          <a:xfrm>
            <a:off x="400050" y="171450"/>
            <a:ext cx="8642350" cy="1708150"/>
          </a:xfrm>
          <a:custGeom>
            <a:avLst/>
            <a:gdLst>
              <a:gd name="connsiteX0" fmla="*/ 6858 w 8642350"/>
              <a:gd name="connsiteY0" fmla="*/ 1718310 h 1708150"/>
              <a:gd name="connsiteX1" fmla="*/ 8647938 w 8642350"/>
              <a:gd name="connsiteY1" fmla="*/ 1718310 h 1708150"/>
              <a:gd name="connsiteX2" fmla="*/ 8647938 w 8642350"/>
              <a:gd name="connsiteY2" fmla="*/ 17526 h 1708150"/>
              <a:gd name="connsiteX3" fmla="*/ 6858 w 8642350"/>
              <a:gd name="connsiteY3" fmla="*/ 17526 h 1708150"/>
              <a:gd name="connsiteX4" fmla="*/ 6858 w 8642350"/>
              <a:gd name="connsiteY4" fmla="*/ 1718310 h 170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2350" h="1708150">
                <a:moveTo>
                  <a:pt x="6858" y="1718310"/>
                </a:moveTo>
                <a:lnTo>
                  <a:pt x="8647938" y="1718310"/>
                </a:lnTo>
                <a:lnTo>
                  <a:pt x="8647938" y="17526"/>
                </a:lnTo>
                <a:lnTo>
                  <a:pt x="6858" y="17526"/>
                </a:lnTo>
                <a:lnTo>
                  <a:pt x="6858" y="1718310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8"/>
          <p:cNvSpPr/>
          <p:nvPr/>
        </p:nvSpPr>
        <p:spPr>
          <a:xfrm>
            <a:off x="895350" y="679450"/>
            <a:ext cx="7651750" cy="57150"/>
          </a:xfrm>
          <a:custGeom>
            <a:avLst/>
            <a:gdLst>
              <a:gd name="connsiteX0" fmla="*/ 8077 w 7651750"/>
              <a:gd name="connsiteY0" fmla="*/ 12192 h 57150"/>
              <a:gd name="connsiteX1" fmla="*/ 1920367 w 7651750"/>
              <a:gd name="connsiteY1" fmla="*/ 12192 h 57150"/>
              <a:gd name="connsiteX2" fmla="*/ 3832605 w 7651750"/>
              <a:gd name="connsiteY2" fmla="*/ 12192 h 57150"/>
              <a:gd name="connsiteX3" fmla="*/ 5744844 w 7651750"/>
              <a:gd name="connsiteY3" fmla="*/ 12192 h 57150"/>
              <a:gd name="connsiteX4" fmla="*/ 7657083 w 7651750"/>
              <a:gd name="connsiteY4" fmla="*/ 12192 h 57150"/>
              <a:gd name="connsiteX5" fmla="*/ 7657083 w 7651750"/>
              <a:gd name="connsiteY5" fmla="*/ 59436 h 57150"/>
              <a:gd name="connsiteX6" fmla="*/ 5744844 w 7651750"/>
              <a:gd name="connsiteY6" fmla="*/ 59436 h 57150"/>
              <a:gd name="connsiteX7" fmla="*/ 3832605 w 7651750"/>
              <a:gd name="connsiteY7" fmla="*/ 59436 h 57150"/>
              <a:gd name="connsiteX8" fmla="*/ 1920367 w 7651750"/>
              <a:gd name="connsiteY8" fmla="*/ 59436 h 57150"/>
              <a:gd name="connsiteX9" fmla="*/ 8077 w 7651750"/>
              <a:gd name="connsiteY9" fmla="*/ 59436 h 57150"/>
              <a:gd name="connsiteX10" fmla="*/ 8077 w 7651750"/>
              <a:gd name="connsiteY10" fmla="*/ 12192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1750" h="57150">
                <a:moveTo>
                  <a:pt x="8077" y="12192"/>
                </a:moveTo>
                <a:lnTo>
                  <a:pt x="1920367" y="12192"/>
                </a:lnTo>
                <a:lnTo>
                  <a:pt x="3832605" y="12192"/>
                </a:lnTo>
                <a:lnTo>
                  <a:pt x="5744844" y="12192"/>
                </a:lnTo>
                <a:lnTo>
                  <a:pt x="7657083" y="12192"/>
                </a:lnTo>
                <a:lnTo>
                  <a:pt x="7657083" y="59436"/>
                </a:lnTo>
                <a:lnTo>
                  <a:pt x="5744844" y="59436"/>
                </a:lnTo>
                <a:lnTo>
                  <a:pt x="3832605" y="59436"/>
                </a:lnTo>
                <a:lnTo>
                  <a:pt x="1920367" y="59436"/>
                </a:lnTo>
                <a:lnTo>
                  <a:pt x="8077" y="59436"/>
                </a:lnTo>
                <a:lnTo>
                  <a:pt x="8077" y="12192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9"/>
          <p:cNvSpPr/>
          <p:nvPr/>
        </p:nvSpPr>
        <p:spPr>
          <a:xfrm>
            <a:off x="781050" y="1225550"/>
            <a:ext cx="7867650" cy="57150"/>
          </a:xfrm>
          <a:custGeom>
            <a:avLst/>
            <a:gdLst>
              <a:gd name="connsiteX0" fmla="*/ 18745 w 7867650"/>
              <a:gd name="connsiteY0" fmla="*/ 14732 h 57150"/>
              <a:gd name="connsiteX1" fmla="*/ 1982470 w 7867650"/>
              <a:gd name="connsiteY1" fmla="*/ 14732 h 57150"/>
              <a:gd name="connsiteX2" fmla="*/ 3946144 w 7867650"/>
              <a:gd name="connsiteY2" fmla="*/ 14732 h 57150"/>
              <a:gd name="connsiteX3" fmla="*/ 5909818 w 7867650"/>
              <a:gd name="connsiteY3" fmla="*/ 14732 h 57150"/>
              <a:gd name="connsiteX4" fmla="*/ 7873492 w 7867650"/>
              <a:gd name="connsiteY4" fmla="*/ 14732 h 57150"/>
              <a:gd name="connsiteX5" fmla="*/ 7873492 w 7867650"/>
              <a:gd name="connsiteY5" fmla="*/ 61976 h 57150"/>
              <a:gd name="connsiteX6" fmla="*/ 5909818 w 7867650"/>
              <a:gd name="connsiteY6" fmla="*/ 61976 h 57150"/>
              <a:gd name="connsiteX7" fmla="*/ 3946144 w 7867650"/>
              <a:gd name="connsiteY7" fmla="*/ 61976 h 57150"/>
              <a:gd name="connsiteX8" fmla="*/ 1982470 w 7867650"/>
              <a:gd name="connsiteY8" fmla="*/ 61976 h 57150"/>
              <a:gd name="connsiteX9" fmla="*/ 18745 w 7867650"/>
              <a:gd name="connsiteY9" fmla="*/ 61976 h 57150"/>
              <a:gd name="connsiteX10" fmla="*/ 18745 w 7867650"/>
              <a:gd name="connsiteY10" fmla="*/ 14732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7650" h="57150">
                <a:moveTo>
                  <a:pt x="18745" y="14732"/>
                </a:moveTo>
                <a:lnTo>
                  <a:pt x="1982470" y="14732"/>
                </a:lnTo>
                <a:lnTo>
                  <a:pt x="3946144" y="14732"/>
                </a:lnTo>
                <a:lnTo>
                  <a:pt x="5909818" y="14732"/>
                </a:lnTo>
                <a:lnTo>
                  <a:pt x="7873492" y="14732"/>
                </a:lnTo>
                <a:lnTo>
                  <a:pt x="7873492" y="61976"/>
                </a:lnTo>
                <a:lnTo>
                  <a:pt x="5909818" y="61976"/>
                </a:lnTo>
                <a:lnTo>
                  <a:pt x="3946144" y="61976"/>
                </a:lnTo>
                <a:lnTo>
                  <a:pt x="1982470" y="61976"/>
                </a:lnTo>
                <a:lnTo>
                  <a:pt x="18745" y="61976"/>
                </a:lnTo>
                <a:lnTo>
                  <a:pt x="18745" y="14732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70"/>
          <p:cNvSpPr/>
          <p:nvPr/>
        </p:nvSpPr>
        <p:spPr>
          <a:xfrm>
            <a:off x="3829050" y="1771650"/>
            <a:ext cx="1771650" cy="57150"/>
          </a:xfrm>
          <a:custGeom>
            <a:avLst/>
            <a:gdLst>
              <a:gd name="connsiteX0" fmla="*/ 18796 w 1771650"/>
              <a:gd name="connsiteY0" fmla="*/ 64516 h 57150"/>
              <a:gd name="connsiteX1" fmla="*/ 1777492 w 1771650"/>
              <a:gd name="connsiteY1" fmla="*/ 64516 h 57150"/>
              <a:gd name="connsiteX2" fmla="*/ 1777492 w 1771650"/>
              <a:gd name="connsiteY2" fmla="*/ 17272 h 57150"/>
              <a:gd name="connsiteX3" fmla="*/ 18796 w 1771650"/>
              <a:gd name="connsiteY3" fmla="*/ 17272 h 57150"/>
              <a:gd name="connsiteX4" fmla="*/ 18796 w 1771650"/>
              <a:gd name="connsiteY4" fmla="*/ 64516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650" h="57150">
                <a:moveTo>
                  <a:pt x="18796" y="64516"/>
                </a:moveTo>
                <a:lnTo>
                  <a:pt x="1777492" y="64516"/>
                </a:lnTo>
                <a:lnTo>
                  <a:pt x="1777492" y="17272"/>
                </a:lnTo>
                <a:lnTo>
                  <a:pt x="18796" y="17272"/>
                </a:lnTo>
                <a:lnTo>
                  <a:pt x="18796" y="64516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880" y="3268979"/>
            <a:ext cx="3870960" cy="2705100"/>
          </a:xfrm>
          <a:prstGeom prst="rect">
            <a:avLst/>
          </a:prstGeom>
        </p:spPr>
      </p:pic>
      <p:pic>
        <p:nvPicPr>
          <p:cNvPr id="173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312420"/>
            <a:ext cx="1706880" cy="2118360"/>
          </a:xfrm>
          <a:prstGeom prst="rect">
            <a:avLst/>
          </a:prstGeom>
        </p:spPr>
      </p:pic>
      <p:sp>
        <p:nvSpPr>
          <p:cNvPr id="2" name="TextBox 173"/>
          <p:cNvSpPr txBox="1"/>
          <p:nvPr/>
        </p:nvSpPr>
        <p:spPr>
          <a:xfrm>
            <a:off x="799795" y="210306"/>
            <a:ext cx="7869549" cy="1645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3631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Дезингибиция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–</a:t>
            </a:r>
            <a:r>
              <a:rPr lang="en-US" altLang="zh-CN" sz="3600" b="1" spc="-3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недостаточность</a:t>
            </a:r>
          </a:p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центральных</a:t>
            </a:r>
            <a:r>
              <a:rPr lang="en-US" altLang="zh-CN" sz="3600" b="1" spc="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spc="-5" dirty="0">
                <a:solidFill>
                  <a:srgbClr val="FEFEFE"/>
                </a:solidFill>
                <a:latin typeface="Arial"/>
                <a:ea typeface="Arial"/>
              </a:rPr>
              <a:t>антиноцицептивных</a:t>
            </a:r>
          </a:p>
          <a:p>
            <a:pPr marL="0" indent="3048558">
              <a:lnSpc>
                <a:spcPct val="100000"/>
              </a:lnSpc>
            </a:pPr>
            <a:r>
              <a:rPr lang="en-US" altLang="zh-CN" sz="3600" b="1" spc="5" dirty="0">
                <a:solidFill>
                  <a:srgbClr val="FEFEFE"/>
                </a:solidFill>
                <a:latin typeface="Arial"/>
                <a:ea typeface="Arial"/>
              </a:rPr>
              <a:t>с</a:t>
            </a: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истем:</a:t>
            </a:r>
          </a:p>
        </p:txBody>
      </p:sp>
      <p:sp>
        <p:nvSpPr>
          <p:cNvPr id="174" name="TextBox 174"/>
          <p:cNvSpPr txBox="1"/>
          <p:nvPr/>
        </p:nvSpPr>
        <p:spPr>
          <a:xfrm>
            <a:off x="642823" y="2859147"/>
            <a:ext cx="5165644" cy="2926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Генерализация</a:t>
            </a:r>
            <a:r>
              <a:rPr lang="en-US" altLang="zh-CN" sz="24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боли,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Потеря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связи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первичным</a:t>
            </a:r>
          </a:p>
          <a:p>
            <a:pPr marL="0" indent="214884">
              <a:lnSpc>
                <a:spcPct val="100000"/>
              </a:lnSpc>
            </a:pPr>
            <a:r>
              <a:rPr lang="en-US" altLang="zh-CN" sz="2400" b="1" spc="-20" dirty="0">
                <a:solidFill>
                  <a:srgbClr val="001E5E"/>
                </a:solidFill>
                <a:latin typeface="Arial"/>
                <a:ea typeface="Arial"/>
              </a:rPr>
              <a:t>источником</a:t>
            </a:r>
            <a:r>
              <a:rPr lang="en-US" altLang="zh-CN" sz="24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10" dirty="0">
                <a:solidFill>
                  <a:srgbClr val="001E5E"/>
                </a:solidFill>
                <a:latin typeface="Arial"/>
                <a:ea typeface="Arial"/>
              </a:rPr>
              <a:t>боли,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Потеря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специфичности</a:t>
            </a:r>
            <a:r>
              <a:rPr lang="en-US" altLang="zh-CN" sz="24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боли,</a:t>
            </a:r>
          </a:p>
          <a:p>
            <a:pPr marL="214884" indent="-214884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Отсутствие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или</a:t>
            </a:r>
            <a:r>
              <a:rPr lang="en-US" altLang="zh-CN" sz="2400" b="1" spc="-15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несоответствие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25" dirty="0">
                <a:solidFill>
                  <a:srgbClr val="001E5E"/>
                </a:solidFill>
                <a:latin typeface="Arial"/>
                <a:ea typeface="Arial"/>
              </a:rPr>
              <a:t>характеру</a:t>
            </a:r>
            <a:r>
              <a:rPr lang="en-US" altLang="zh-CN" sz="2400" b="1" spc="-2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25" dirty="0">
                <a:solidFill>
                  <a:srgbClr val="001E5E"/>
                </a:solidFill>
                <a:latin typeface="Arial"/>
                <a:ea typeface="Arial"/>
              </a:rPr>
              <a:t>структурных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повреждени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й,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Обычно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это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хроническая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боль.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6889115" y="2545330"/>
            <a:ext cx="5052831" cy="407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26841">
              <a:lnSpc>
                <a:spcPct val="100000"/>
              </a:lnSpc>
            </a:pP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Цент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ральные</a:t>
            </a:r>
          </a:p>
          <a:p>
            <a:pPr marL="0" indent="3263772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механизмы</a:t>
            </a:r>
            <a:r>
              <a:rPr lang="en-US" altLang="zh-CN" sz="1800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350" spc="-5" dirty="0">
                <a:solidFill>
                  <a:srgbClr val="001E5E"/>
                </a:solidFill>
                <a:latin typeface="Arial"/>
                <a:ea typeface="Arial"/>
              </a:rPr>
              <a:t>http://www.technologyreview.c</a:t>
            </a:r>
            <a:r>
              <a:rPr lang="en-US" altLang="zh-CN" sz="1350" dirty="0">
                <a:solidFill>
                  <a:srgbClr val="001E5E"/>
                </a:solidFill>
                <a:latin typeface="Arial"/>
                <a:ea typeface="Arial"/>
              </a:rPr>
              <a:t>om/news/4254</a:t>
            </a:r>
          </a:p>
          <a:p>
            <a:pPr marL="0" indent="262128">
              <a:lnSpc>
                <a:spcPct val="100000"/>
              </a:lnSpc>
            </a:pPr>
            <a:r>
              <a:rPr lang="en-US" altLang="zh-CN" sz="1350" dirty="0">
                <a:solidFill>
                  <a:srgbClr val="001E5E"/>
                </a:solidFill>
                <a:latin typeface="Arial"/>
                <a:ea typeface="Arial"/>
              </a:rPr>
              <a:t>17/an-objective</a:t>
            </a:r>
            <a:r>
              <a:rPr lang="en-US" altLang="zh-CN" sz="1350" spc="5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350" dirty="0">
                <a:solidFill>
                  <a:srgbClr val="001E5E"/>
                </a:solidFill>
                <a:latin typeface="Arial"/>
                <a:ea typeface="Arial"/>
              </a:rPr>
              <a:t>way-to</a:t>
            </a:r>
            <a:r>
              <a:rPr lang="en-US" altLang="zh-CN" sz="1350" spc="5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350" dirty="0">
                <a:solidFill>
                  <a:srgbClr val="001E5E"/>
                </a:solidFill>
                <a:latin typeface="Arial"/>
                <a:ea typeface="Arial"/>
              </a:rPr>
              <a:t>measure-</a:t>
            </a:r>
            <a:r>
              <a:rPr lang="en-US" altLang="zh-CN" sz="1350" spc="5" dirty="0">
                <a:solidFill>
                  <a:srgbClr val="001E5E"/>
                </a:solidFill>
                <a:latin typeface="Arial"/>
                <a:ea typeface="Arial"/>
              </a:rPr>
              <a:t>pa</a:t>
            </a:r>
            <a:r>
              <a:rPr lang="en-US" altLang="zh-CN" sz="1350" dirty="0">
                <a:solidFill>
                  <a:srgbClr val="001E5E"/>
                </a:solidFill>
                <a:latin typeface="Arial"/>
                <a:ea typeface="Arial"/>
              </a:rPr>
              <a:t>in/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176"/>
          <p:cNvSpPr/>
          <p:nvPr/>
        </p:nvSpPr>
        <p:spPr>
          <a:xfrm>
            <a:off x="679450" y="323850"/>
            <a:ext cx="7893050" cy="501650"/>
          </a:xfrm>
          <a:custGeom>
            <a:avLst/>
            <a:gdLst>
              <a:gd name="connsiteX0" fmla="*/ 15494 w 7893050"/>
              <a:gd name="connsiteY0" fmla="*/ 509778 h 501650"/>
              <a:gd name="connsiteX1" fmla="*/ 7902193 w 7893050"/>
              <a:gd name="connsiteY1" fmla="*/ 509778 h 501650"/>
              <a:gd name="connsiteX2" fmla="*/ 7902193 w 7893050"/>
              <a:gd name="connsiteY2" fmla="*/ 8382 h 501650"/>
              <a:gd name="connsiteX3" fmla="*/ 15494 w 7893050"/>
              <a:gd name="connsiteY3" fmla="*/ 8382 h 501650"/>
              <a:gd name="connsiteX4" fmla="*/ 15494 w 7893050"/>
              <a:gd name="connsiteY4" fmla="*/ 509778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3050" h="501650">
                <a:moveTo>
                  <a:pt x="15494" y="509778"/>
                </a:moveTo>
                <a:lnTo>
                  <a:pt x="7902193" y="509778"/>
                </a:lnTo>
                <a:lnTo>
                  <a:pt x="7902193" y="8382"/>
                </a:lnTo>
                <a:lnTo>
                  <a:pt x="15494" y="8382"/>
                </a:lnTo>
                <a:lnTo>
                  <a:pt x="15494" y="509778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7"/>
          <p:cNvSpPr/>
          <p:nvPr/>
        </p:nvSpPr>
        <p:spPr>
          <a:xfrm>
            <a:off x="1855469" y="5589269"/>
            <a:ext cx="2856230" cy="36830"/>
          </a:xfrm>
          <a:custGeom>
            <a:avLst/>
            <a:gdLst>
              <a:gd name="connsiteX0" fmla="*/ 11430 w 2856230"/>
              <a:gd name="connsiteY0" fmla="*/ 22555 h 36830"/>
              <a:gd name="connsiteX1" fmla="*/ 1437894 w 2856230"/>
              <a:gd name="connsiteY1" fmla="*/ 22555 h 36830"/>
              <a:gd name="connsiteX2" fmla="*/ 2864358 w 2856230"/>
              <a:gd name="connsiteY2" fmla="*/ 22555 h 36830"/>
              <a:gd name="connsiteX3" fmla="*/ 2864358 w 2856230"/>
              <a:gd name="connsiteY3" fmla="*/ 45415 h 36830"/>
              <a:gd name="connsiteX4" fmla="*/ 1437894 w 2856230"/>
              <a:gd name="connsiteY4" fmla="*/ 45415 h 36830"/>
              <a:gd name="connsiteX5" fmla="*/ 11430 w 2856230"/>
              <a:gd name="connsiteY5" fmla="*/ 45415 h 36830"/>
              <a:gd name="connsiteX6" fmla="*/ 11430 w 2856230"/>
              <a:gd name="connsiteY6" fmla="*/ 22555 h 3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6230" h="36830">
                <a:moveTo>
                  <a:pt x="11430" y="22555"/>
                </a:moveTo>
                <a:lnTo>
                  <a:pt x="1437894" y="22555"/>
                </a:lnTo>
                <a:lnTo>
                  <a:pt x="2864358" y="22555"/>
                </a:lnTo>
                <a:lnTo>
                  <a:pt x="2864358" y="45415"/>
                </a:lnTo>
                <a:lnTo>
                  <a:pt x="1437894" y="45415"/>
                </a:lnTo>
                <a:lnTo>
                  <a:pt x="11430" y="45415"/>
                </a:lnTo>
                <a:lnTo>
                  <a:pt x="11430" y="22555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9" name="Picture 1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360" y="274320"/>
            <a:ext cx="1706880" cy="2118360"/>
          </a:xfrm>
          <a:prstGeom prst="rect">
            <a:avLst/>
          </a:prstGeom>
        </p:spPr>
      </p:pic>
      <p:sp>
        <p:nvSpPr>
          <p:cNvPr id="2" name="TextBox 179"/>
          <p:cNvSpPr txBox="1"/>
          <p:nvPr/>
        </p:nvSpPr>
        <p:spPr>
          <a:xfrm>
            <a:off x="570890" y="309783"/>
            <a:ext cx="8581283" cy="3526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79424">
              <a:lnSpc>
                <a:spcPct val="100000"/>
              </a:lnSpc>
            </a:pP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Нарушение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сенсорной</a:t>
            </a:r>
            <a:r>
              <a:rPr lang="en-US" altLang="zh-CN" sz="3200" b="1" spc="-6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интеграции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9"/>
              </a:lnSpc>
            </a:pPr>
            <a:endParaRPr lang="en-US" dirty="0" smtClean="0"/>
          </a:p>
          <a:p>
            <a:pPr marL="0" hangingPunct="0">
              <a:lnSpc>
                <a:spcPct val="100416"/>
              </a:lnSpc>
            </a:pP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это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синдром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нарушения</a:t>
            </a:r>
            <a:r>
              <a:rPr lang="en-US" altLang="zh-CN" sz="3200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интеграции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информации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от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разных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органов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чувств</a:t>
            </a:r>
            <a:r>
              <a:rPr lang="en-US" altLang="zh-CN" sz="3200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составлении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образа</a:t>
            </a:r>
            <a:r>
              <a:rPr lang="en-US" altLang="zh-CN" sz="3200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воспринимаемого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объекта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окружающей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или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внутренней</a:t>
            </a:r>
            <a:r>
              <a:rPr lang="en-US" altLang="zh-CN" sz="3200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среды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spc="-5" dirty="0">
                <a:solidFill>
                  <a:srgbClr val="001E5E"/>
                </a:solidFill>
                <a:latin typeface="Arial"/>
                <a:ea typeface="Arial"/>
              </a:rPr>
              <a:t>пац</a:t>
            </a:r>
            <a:r>
              <a:rPr lang="en-US" altLang="zh-CN" sz="3200" dirty="0">
                <a:solidFill>
                  <a:srgbClr val="001E5E"/>
                </a:solidFill>
                <a:latin typeface="Arial"/>
                <a:ea typeface="Arial"/>
              </a:rPr>
              <a:t>иента.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10081006" y="2505453"/>
            <a:ext cx="1788452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3067">
              <a:lnSpc>
                <a:spcPct val="100000"/>
              </a:lnSpc>
            </a:pP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Цент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ральные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механизмы</a:t>
            </a:r>
            <a:r>
              <a:rPr lang="en-US" altLang="zh-CN" sz="1800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1867154" y="4195204"/>
            <a:ext cx="8558654" cy="1827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2400" u="sng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Arial"/>
                <a:ea typeface="Arial"/>
              </a:rPr>
              <a:t>Внешние</a:t>
            </a:r>
            <a:r>
              <a:rPr lang="en-US" altLang="zh-CN" sz="2400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:</a:t>
            </a:r>
            <a:r>
              <a:rPr lang="en-US" altLang="zh-CN" sz="2400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зрительная,</a:t>
            </a:r>
            <a:r>
              <a:rPr lang="en-US" altLang="zh-CN" sz="2400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слуховая,</a:t>
            </a:r>
            <a:r>
              <a:rPr lang="en-US" altLang="zh-CN" sz="2400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вкусовая</a:t>
            </a:r>
            <a:r>
              <a:rPr lang="en-US" altLang="zh-CN" sz="2400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spc="-6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обонятельная.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Эти</a:t>
            </a:r>
            <a:r>
              <a:rPr lang="en-US" altLang="zh-CN" sz="2400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чувства</a:t>
            </a:r>
            <a:r>
              <a:rPr lang="en-US" altLang="zh-CN" sz="2400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отвечают</a:t>
            </a:r>
            <a:r>
              <a:rPr lang="en-US" altLang="zh-CN" sz="2400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400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стимулы</a:t>
            </a:r>
            <a:r>
              <a:rPr lang="en-US" altLang="zh-CN" sz="2400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окружающей</a:t>
            </a:r>
            <a:r>
              <a:rPr lang="en-US" altLang="zh-CN" sz="2400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среды.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95"/>
              </a:lnSpc>
            </a:pPr>
            <a:endParaRPr lang="en-US" dirty="0" smtClean="0"/>
          </a:p>
          <a:p>
            <a:pPr marL="0" hangingPunct="0">
              <a:lnSpc>
                <a:spcPct val="10125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Внутренние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чувства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: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интроцептивное,</a:t>
            </a:r>
            <a:r>
              <a:rPr lang="en-US" altLang="zh-CN" sz="2400" spc="-1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тактильное,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проприоцептивное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spc="-1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вестибулярное.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6"/>
          <p:cNvSpPr txBox="1"/>
          <p:nvPr/>
        </p:nvSpPr>
        <p:spPr>
          <a:xfrm>
            <a:off x="1056741" y="1614169"/>
            <a:ext cx="10193962" cy="3362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9624">
              <a:lnSpc>
                <a:spcPct val="100000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36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Врача</a:t>
            </a:r>
            <a:r>
              <a:rPr lang="en-US" altLang="zh-CN" sz="36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реабилитолога</a:t>
            </a:r>
            <a:r>
              <a:rPr lang="en-US" altLang="zh-CN" sz="36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очень</a:t>
            </a:r>
            <a:r>
              <a:rPr lang="en-US" altLang="zh-CN" sz="36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много</a:t>
            </a:r>
            <a:r>
              <a:rPr lang="en-US" altLang="zh-CN" sz="3600" b="1" spc="-6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компетенций</a:t>
            </a:r>
          </a:p>
          <a:p>
            <a:pPr marL="0" indent="1734337">
              <a:lnSpc>
                <a:spcPct val="100000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работе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пациентами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3600" b="1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болью.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9"/>
              </a:lnSpc>
            </a:pPr>
            <a:endParaRPr lang="en-US" dirty="0" smtClean="0"/>
          </a:p>
          <a:p>
            <a:pPr marL="635533" indent="-635533" hangingPunct="0">
              <a:lnSpc>
                <a:spcPct val="94583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Важно</a:t>
            </a:r>
            <a:r>
              <a:rPr lang="en-US" altLang="zh-CN" sz="36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обсудить</a:t>
            </a:r>
            <a:r>
              <a:rPr lang="en-US" altLang="zh-CN" sz="36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36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чем</a:t>
            </a:r>
            <a:r>
              <a:rPr lang="en-US" altLang="zh-CN" sz="36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отличие</a:t>
            </a:r>
            <a:r>
              <a:rPr lang="en-US" altLang="zh-CN" sz="36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помощи</a:t>
            </a:r>
            <a:r>
              <a:rPr lang="en-US" altLang="zh-CN" sz="3600" b="1" spc="-9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невролога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врача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реабилитолога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(врача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3600" b="1" spc="-2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 marL="0" indent="1912645">
              <a:lnSpc>
                <a:spcPct val="100000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реабилитационной</a:t>
            </a:r>
            <a:r>
              <a:rPr lang="en-US" altLang="zh-CN" sz="36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5" dirty="0">
                <a:solidFill>
                  <a:srgbClr val="001E5E"/>
                </a:solidFill>
                <a:latin typeface="Calibri"/>
                <a:ea typeface="Calibri"/>
              </a:rPr>
              <a:t>медицины)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80" y="403860"/>
            <a:ext cx="6667500" cy="4030979"/>
          </a:xfrm>
          <a:prstGeom prst="rect">
            <a:avLst/>
          </a:prstGeom>
        </p:spPr>
      </p:pic>
      <p:sp>
        <p:nvSpPr>
          <p:cNvPr id="2" name="Freeform 183"/>
          <p:cNvSpPr/>
          <p:nvPr/>
        </p:nvSpPr>
        <p:spPr>
          <a:xfrm>
            <a:off x="8312150" y="120650"/>
            <a:ext cx="869950" cy="1212850"/>
          </a:xfrm>
          <a:custGeom>
            <a:avLst/>
            <a:gdLst>
              <a:gd name="connsiteX0" fmla="*/ 17271 w 869950"/>
              <a:gd name="connsiteY0" fmla="*/ 615442 h 1212850"/>
              <a:gd name="connsiteX1" fmla="*/ 447040 w 869950"/>
              <a:gd name="connsiteY1" fmla="*/ 6604 h 1212850"/>
              <a:gd name="connsiteX2" fmla="*/ 876807 w 869950"/>
              <a:gd name="connsiteY2" fmla="*/ 615442 h 1212850"/>
              <a:gd name="connsiteX3" fmla="*/ 447040 w 869950"/>
              <a:gd name="connsiteY3" fmla="*/ 1224280 h 1212850"/>
              <a:gd name="connsiteX4" fmla="*/ 17271 w 869950"/>
              <a:gd name="connsiteY4" fmla="*/ 615442 h 1212850"/>
              <a:gd name="connsiteX5" fmla="*/ 17271 w 869950"/>
              <a:gd name="connsiteY5" fmla="*/ 615442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950" h="1212850">
                <a:moveTo>
                  <a:pt x="17271" y="615442"/>
                </a:moveTo>
                <a:cubicBezTo>
                  <a:pt x="17271" y="279146"/>
                  <a:pt x="209677" y="6604"/>
                  <a:pt x="447040" y="6604"/>
                </a:cubicBezTo>
                <a:cubicBezTo>
                  <a:pt x="684403" y="6604"/>
                  <a:pt x="876807" y="279146"/>
                  <a:pt x="876807" y="615442"/>
                </a:cubicBezTo>
                <a:cubicBezTo>
                  <a:pt x="876807" y="951738"/>
                  <a:pt x="684403" y="1224280"/>
                  <a:pt x="447040" y="1224280"/>
                </a:cubicBezTo>
                <a:cubicBezTo>
                  <a:pt x="209677" y="1224280"/>
                  <a:pt x="17271" y="951738"/>
                  <a:pt x="17271" y="615442"/>
                </a:cubicBezTo>
                <a:lnTo>
                  <a:pt x="17271" y="615442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4"/>
          <p:cNvSpPr/>
          <p:nvPr/>
        </p:nvSpPr>
        <p:spPr>
          <a:xfrm>
            <a:off x="8305545" y="114045"/>
            <a:ext cx="876553" cy="1219453"/>
          </a:xfrm>
          <a:custGeom>
            <a:avLst/>
            <a:gdLst>
              <a:gd name="connsiteX0" fmla="*/ 23876 w 876553"/>
              <a:gd name="connsiteY0" fmla="*/ 622046 h 1219453"/>
              <a:gd name="connsiteX1" fmla="*/ 453644 w 876553"/>
              <a:gd name="connsiteY1" fmla="*/ 13208 h 1219453"/>
              <a:gd name="connsiteX2" fmla="*/ 883411 w 876553"/>
              <a:gd name="connsiteY2" fmla="*/ 622046 h 1219453"/>
              <a:gd name="connsiteX3" fmla="*/ 453644 w 876553"/>
              <a:gd name="connsiteY3" fmla="*/ 1230884 h 1219453"/>
              <a:gd name="connsiteX4" fmla="*/ 23876 w 876553"/>
              <a:gd name="connsiteY4" fmla="*/ 622046 h 1219453"/>
              <a:gd name="connsiteX5" fmla="*/ 23876 w 876553"/>
              <a:gd name="connsiteY5" fmla="*/ 622046 h 121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553" h="1219453">
                <a:moveTo>
                  <a:pt x="23876" y="622046"/>
                </a:moveTo>
                <a:cubicBezTo>
                  <a:pt x="23876" y="285750"/>
                  <a:pt x="216281" y="13208"/>
                  <a:pt x="453644" y="13208"/>
                </a:cubicBezTo>
                <a:cubicBezTo>
                  <a:pt x="691007" y="13208"/>
                  <a:pt x="883411" y="285750"/>
                  <a:pt x="883411" y="622046"/>
                </a:cubicBezTo>
                <a:cubicBezTo>
                  <a:pt x="883411" y="958342"/>
                  <a:pt x="691007" y="1230884"/>
                  <a:pt x="453644" y="1230884"/>
                </a:cubicBezTo>
                <a:cubicBezTo>
                  <a:pt x="216281" y="1230884"/>
                  <a:pt x="23876" y="958342"/>
                  <a:pt x="23876" y="622046"/>
                </a:cubicBezTo>
                <a:lnTo>
                  <a:pt x="23876" y="62204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5907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5"/>
          <p:cNvSpPr/>
          <p:nvPr/>
        </p:nvSpPr>
        <p:spPr>
          <a:xfrm>
            <a:off x="1561846" y="164845"/>
            <a:ext cx="813053" cy="863853"/>
          </a:xfrm>
          <a:custGeom>
            <a:avLst/>
            <a:gdLst>
              <a:gd name="connsiteX0" fmla="*/ 17779 w 813053"/>
              <a:gd name="connsiteY0" fmla="*/ 444754 h 863853"/>
              <a:gd name="connsiteX1" fmla="*/ 419353 w 813053"/>
              <a:gd name="connsiteY1" fmla="*/ 24892 h 863853"/>
              <a:gd name="connsiteX2" fmla="*/ 820927 w 813053"/>
              <a:gd name="connsiteY2" fmla="*/ 444754 h 863853"/>
              <a:gd name="connsiteX3" fmla="*/ 419353 w 813053"/>
              <a:gd name="connsiteY3" fmla="*/ 864616 h 863853"/>
              <a:gd name="connsiteX4" fmla="*/ 17779 w 813053"/>
              <a:gd name="connsiteY4" fmla="*/ 444754 h 863853"/>
              <a:gd name="connsiteX5" fmla="*/ 17779 w 813053"/>
              <a:gd name="connsiteY5" fmla="*/ 444754 h 86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53" h="863853">
                <a:moveTo>
                  <a:pt x="17779" y="444754"/>
                </a:moveTo>
                <a:cubicBezTo>
                  <a:pt x="17779" y="212852"/>
                  <a:pt x="197611" y="24892"/>
                  <a:pt x="419353" y="24892"/>
                </a:cubicBezTo>
                <a:cubicBezTo>
                  <a:pt x="641096" y="24892"/>
                  <a:pt x="820927" y="212852"/>
                  <a:pt x="820927" y="444754"/>
                </a:cubicBezTo>
                <a:cubicBezTo>
                  <a:pt x="820927" y="676656"/>
                  <a:pt x="641096" y="864616"/>
                  <a:pt x="419353" y="864616"/>
                </a:cubicBezTo>
                <a:cubicBezTo>
                  <a:pt x="197611" y="864616"/>
                  <a:pt x="17779" y="676656"/>
                  <a:pt x="17779" y="444754"/>
                </a:cubicBezTo>
                <a:lnTo>
                  <a:pt x="17779" y="444754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6"/>
          <p:cNvSpPr/>
          <p:nvPr/>
        </p:nvSpPr>
        <p:spPr>
          <a:xfrm>
            <a:off x="1561846" y="164845"/>
            <a:ext cx="813053" cy="863853"/>
          </a:xfrm>
          <a:custGeom>
            <a:avLst/>
            <a:gdLst>
              <a:gd name="connsiteX0" fmla="*/ 17779 w 813053"/>
              <a:gd name="connsiteY0" fmla="*/ 444754 h 863853"/>
              <a:gd name="connsiteX1" fmla="*/ 419353 w 813053"/>
              <a:gd name="connsiteY1" fmla="*/ 24892 h 863853"/>
              <a:gd name="connsiteX2" fmla="*/ 820927 w 813053"/>
              <a:gd name="connsiteY2" fmla="*/ 444754 h 863853"/>
              <a:gd name="connsiteX3" fmla="*/ 419353 w 813053"/>
              <a:gd name="connsiteY3" fmla="*/ 864616 h 863853"/>
              <a:gd name="connsiteX4" fmla="*/ 17779 w 813053"/>
              <a:gd name="connsiteY4" fmla="*/ 444754 h 863853"/>
              <a:gd name="connsiteX5" fmla="*/ 17779 w 813053"/>
              <a:gd name="connsiteY5" fmla="*/ 444754 h 86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53" h="863853">
                <a:moveTo>
                  <a:pt x="17779" y="444754"/>
                </a:moveTo>
                <a:cubicBezTo>
                  <a:pt x="17779" y="212852"/>
                  <a:pt x="197611" y="24892"/>
                  <a:pt x="419353" y="24892"/>
                </a:cubicBezTo>
                <a:cubicBezTo>
                  <a:pt x="641096" y="24892"/>
                  <a:pt x="820927" y="212852"/>
                  <a:pt x="820927" y="444754"/>
                </a:cubicBezTo>
                <a:cubicBezTo>
                  <a:pt x="820927" y="676656"/>
                  <a:pt x="641096" y="864616"/>
                  <a:pt x="419353" y="864616"/>
                </a:cubicBezTo>
                <a:cubicBezTo>
                  <a:pt x="197611" y="864616"/>
                  <a:pt x="17779" y="676656"/>
                  <a:pt x="17779" y="444754"/>
                </a:cubicBezTo>
                <a:lnTo>
                  <a:pt x="17779" y="44475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5907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312420"/>
            <a:ext cx="1706880" cy="2118360"/>
          </a:xfrm>
          <a:prstGeom prst="rect">
            <a:avLst/>
          </a:prstGeom>
        </p:spPr>
      </p:pic>
      <p:sp>
        <p:nvSpPr>
          <p:cNvPr id="3" name="TextBox 188"/>
          <p:cNvSpPr txBox="1"/>
          <p:nvPr/>
        </p:nvSpPr>
        <p:spPr>
          <a:xfrm>
            <a:off x="419709" y="2545330"/>
            <a:ext cx="11580770" cy="4190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896247">
              <a:lnSpc>
                <a:spcPct val="100000"/>
              </a:lnSpc>
            </a:pP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Цент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ральные</a:t>
            </a:r>
          </a:p>
          <a:p>
            <a:pPr marL="0" indent="9733178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механизмы</a:t>
            </a:r>
            <a:r>
              <a:rPr lang="en-US" altLang="zh-CN" sz="1800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5"/>
              </a:lnSpc>
            </a:pPr>
            <a:endParaRPr lang="en-US" dirty="0" smtClean="0"/>
          </a:p>
          <a:p>
            <a:pPr marL="286512" indent="-286512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Общий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основной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симптом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дисфункции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сенсорной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интеграции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—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неспособность</a:t>
            </a:r>
            <a:r>
              <a:rPr lang="en-US" altLang="zh-CN" sz="2400" b="1" spc="-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поддерживать</a:t>
            </a:r>
            <a:r>
              <a:rPr lang="en-US" altLang="zh-CN" sz="2400" b="1" spc="-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необходимое</a:t>
            </a:r>
            <a:r>
              <a:rPr lang="en-US" altLang="zh-CN" sz="2400" b="1" spc="-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состояние</a:t>
            </a:r>
            <a:r>
              <a:rPr lang="en-US" altLang="zh-CN" sz="2400" b="1" spc="-1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внимания,</a:t>
            </a:r>
            <a:r>
              <a:rPr lang="en-US" altLang="zh-CN" sz="2400" b="1" spc="-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а</a:t>
            </a:r>
            <a:r>
              <a:rPr lang="en-US" altLang="zh-CN" sz="2400" b="1" spc="-10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также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концентрировать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внимание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определенной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задаче.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Специфичный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для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нарушения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сенсорной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интеграции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симптом</a:t>
            </a:r>
            <a:r>
              <a:rPr lang="en-US" altLang="zh-CN" sz="24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</a:p>
          <a:p>
            <a:pPr marL="0" indent="286512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сенсорный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поиск.</a:t>
            </a:r>
          </a:p>
          <a:p>
            <a:pPr>
              <a:lnSpc>
                <a:spcPts val="544"/>
              </a:lnSpc>
            </a:pPr>
            <a:endParaRPr lang="en-US" dirty="0" smtClean="0"/>
          </a:p>
          <a:p>
            <a:pPr marL="0" indent="8715147">
              <a:lnSpc>
                <a:spcPct val="10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Arial"/>
                <a:ea typeface="Arial"/>
              </a:rPr>
              <a:t>Слайд</a:t>
            </a:r>
            <a:r>
              <a:rPr lang="en-US" altLang="zh-CN" sz="1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dirty="0">
                <a:solidFill>
                  <a:srgbClr val="000000"/>
                </a:solidFill>
                <a:latin typeface="Arial"/>
                <a:ea typeface="Arial"/>
              </a:rPr>
              <a:t>взят</a:t>
            </a:r>
            <a:r>
              <a:rPr lang="en-US" altLang="zh-CN" sz="1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dirty="0">
                <a:solidFill>
                  <a:srgbClr val="000000"/>
                </a:solidFill>
                <a:latin typeface="Arial"/>
                <a:ea typeface="Arial"/>
              </a:rPr>
              <a:t>у</a:t>
            </a:r>
            <a:r>
              <a:rPr lang="en-US" altLang="zh-CN" sz="1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dirty="0">
                <a:solidFill>
                  <a:srgbClr val="000000"/>
                </a:solidFill>
                <a:latin typeface="Arial"/>
                <a:ea typeface="Arial"/>
              </a:rPr>
              <a:t>Мальцевой</a:t>
            </a:r>
            <a:r>
              <a:rPr lang="en-US" altLang="zh-CN" sz="1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dirty="0">
                <a:solidFill>
                  <a:srgbClr val="000000"/>
                </a:solidFill>
                <a:latin typeface="Arial"/>
                <a:ea typeface="Arial"/>
              </a:rPr>
              <a:t>М.Н.</a:t>
            </a:r>
            <a:r>
              <a:rPr lang="en-US" altLang="zh-CN" sz="135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dirty="0">
                <a:solidFill>
                  <a:srgbClr val="000000"/>
                </a:solidFill>
                <a:latin typeface="Arial"/>
                <a:ea typeface="Arial"/>
              </a:rPr>
              <a:t>2016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9"/>
          <p:cNvSpPr/>
          <p:nvPr/>
        </p:nvSpPr>
        <p:spPr>
          <a:xfrm>
            <a:off x="1873250" y="273050"/>
            <a:ext cx="8464550" cy="844550"/>
          </a:xfrm>
          <a:custGeom>
            <a:avLst/>
            <a:gdLst>
              <a:gd name="connsiteX0" fmla="*/ 11938 w 8464550"/>
              <a:gd name="connsiteY0" fmla="*/ 851662 h 844550"/>
              <a:gd name="connsiteX1" fmla="*/ 8474709 w 8464550"/>
              <a:gd name="connsiteY1" fmla="*/ 851662 h 844550"/>
              <a:gd name="connsiteX2" fmla="*/ 8474709 w 8464550"/>
              <a:gd name="connsiteY2" fmla="*/ 13462 h 844550"/>
              <a:gd name="connsiteX3" fmla="*/ 11938 w 8464550"/>
              <a:gd name="connsiteY3" fmla="*/ 13462 h 844550"/>
              <a:gd name="connsiteX4" fmla="*/ 11938 w 8464550"/>
              <a:gd name="connsiteY4" fmla="*/ 851662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4550" h="844550">
                <a:moveTo>
                  <a:pt x="11938" y="851662"/>
                </a:moveTo>
                <a:lnTo>
                  <a:pt x="8474709" y="851662"/>
                </a:lnTo>
                <a:lnTo>
                  <a:pt x="8474709" y="13462"/>
                </a:lnTo>
                <a:lnTo>
                  <a:pt x="11938" y="13462"/>
                </a:lnTo>
                <a:lnTo>
                  <a:pt x="11938" y="851662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90"/>
          <p:cNvSpPr txBox="1"/>
          <p:nvPr/>
        </p:nvSpPr>
        <p:spPr>
          <a:xfrm>
            <a:off x="1854961" y="235290"/>
            <a:ext cx="8495538" cy="642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5092">
              <a:lnSpc>
                <a:spcPct val="100000"/>
              </a:lnSpc>
            </a:pP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Причины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нарушения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сенсорной</a:t>
            </a:r>
            <a:r>
              <a:rPr lang="en-US" altLang="zh-CN" sz="2800" b="1" spc="-4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интеграции</a:t>
            </a:r>
          </a:p>
          <a:p>
            <a:pPr marL="0" indent="1975103">
              <a:lnSpc>
                <a:spcPct val="100000"/>
              </a:lnSpc>
            </a:pP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при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хронической</a:t>
            </a:r>
            <a:r>
              <a:rPr lang="en-US" altLang="zh-CN" sz="2800" b="1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боли: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5"/>
              </a:lnSpc>
            </a:pPr>
            <a:endParaRPr lang="en-US" dirty="0" smtClean="0"/>
          </a:p>
          <a:p>
            <a:pPr marL="0" indent="44830">
              <a:lnSpc>
                <a:spcPct val="100000"/>
              </a:lnSpc>
            </a:pPr>
            <a:r>
              <a:rPr lang="en-US" altLang="zh-CN" sz="2400" spc="34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400" spc="25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400" b="1" spc="55" dirty="0">
                <a:solidFill>
                  <a:srgbClr val="004D9D"/>
                </a:solidFill>
                <a:latin typeface="Arial"/>
                <a:ea typeface="Arial"/>
              </a:rPr>
              <a:t>Стресс,</a:t>
            </a:r>
          </a:p>
          <a:p>
            <a:pPr>
              <a:lnSpc>
                <a:spcPts val="550"/>
              </a:lnSpc>
            </a:pPr>
            <a:endParaRPr lang="en-US" dirty="0" smtClean="0"/>
          </a:p>
          <a:p>
            <a:pPr marL="0" indent="44830">
              <a:lnSpc>
                <a:spcPct val="100000"/>
              </a:lnSpc>
            </a:pPr>
            <a:r>
              <a:rPr lang="en-US" altLang="zh-CN" sz="24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400" spc="80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Избыточная</a:t>
            </a:r>
            <a:r>
              <a:rPr lang="en-US" altLang="zh-CN" sz="2400" b="1" spc="8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сенсорная</a:t>
            </a:r>
            <a:r>
              <a:rPr lang="en-US" altLang="zh-CN" sz="2400" b="1" spc="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стимуляция</a:t>
            </a:r>
            <a:r>
              <a:rPr lang="en-US" altLang="zh-CN" sz="2400" b="1" spc="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из-за</a:t>
            </a:r>
            <a:r>
              <a:rPr lang="en-US" altLang="zh-CN" sz="2400" b="1" spc="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боли,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387730" indent="-342900" hangingPunct="0">
              <a:lnSpc>
                <a:spcPct val="100833"/>
              </a:lnSpc>
            </a:pPr>
            <a:r>
              <a:rPr lang="en-US" altLang="zh-CN" sz="24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400" spc="100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Моторная</a:t>
            </a:r>
            <a:r>
              <a:rPr lang="en-US" altLang="zh-CN" sz="2400" b="1" spc="10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депривация</a:t>
            </a:r>
            <a:r>
              <a:rPr lang="en-US" altLang="zh-CN" sz="2400" b="1" spc="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из-за</a:t>
            </a:r>
            <a:r>
              <a:rPr lang="en-US" altLang="zh-CN" sz="2400" b="1" spc="10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ограничения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подвижности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(анталгическая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поза,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рекомендации</a:t>
            </a:r>
            <a:r>
              <a:rPr lang="en-US" altLang="zh-CN" sz="2400" b="1" spc="-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по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соблюдению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покоя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др.</a:t>
            </a:r>
            <a:r>
              <a:rPr lang="en-US" altLang="zh-CN" sz="24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)</a:t>
            </a:r>
          </a:p>
          <a:p>
            <a:pPr>
              <a:lnSpc>
                <a:spcPts val="17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Симптомы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сенсорной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дезинтеграции:</a:t>
            </a:r>
          </a:p>
          <a:p>
            <a:pPr>
              <a:lnSpc>
                <a:spcPts val="1954"/>
              </a:lnSpc>
            </a:pPr>
            <a:endParaRPr lang="en-US" dirty="0" smtClean="0"/>
          </a:p>
          <a:p>
            <a:pPr marL="711454" indent="-393192" hangingPunct="0">
              <a:lnSpc>
                <a:spcPct val="9875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</a:t>
            </a:r>
            <a:r>
              <a:rPr lang="en-US" altLang="zh-CN" sz="1800" spc="-384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неспособность</a:t>
            </a:r>
            <a:r>
              <a:rPr lang="en-US" altLang="zh-CN" sz="2000" b="1" spc="-11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поддерживать</a:t>
            </a:r>
            <a:r>
              <a:rPr lang="en-US" altLang="zh-CN" sz="2000" b="1" spc="-1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необходимое</a:t>
            </a:r>
            <a:r>
              <a:rPr lang="en-US" altLang="zh-CN" sz="2000" b="1" spc="-1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состояние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внимания</a:t>
            </a:r>
            <a:r>
              <a:rPr lang="en-US" altLang="zh-CN" sz="2000" b="1" spc="-10" dirty="0">
                <a:solidFill>
                  <a:srgbClr val="004D9D"/>
                </a:solidFill>
                <a:latin typeface="Arial"/>
                <a:ea typeface="Arial"/>
              </a:rPr>
              <a:t>,</a:t>
            </a:r>
          </a:p>
          <a:p>
            <a:pPr>
              <a:lnSpc>
                <a:spcPts val="494"/>
              </a:lnSpc>
            </a:pPr>
            <a:endParaRPr lang="en-US" dirty="0" smtClean="0"/>
          </a:p>
          <a:p>
            <a:pPr marL="711454" indent="-393192" hangingPunct="0">
              <a:lnSpc>
                <a:spcPct val="995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</a:t>
            </a:r>
            <a:r>
              <a:rPr lang="en-US" altLang="zh-CN" sz="1800" spc="-154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диспраксия</a:t>
            </a:r>
            <a:r>
              <a:rPr lang="en-US" altLang="zh-CN" sz="2000" b="1" spc="-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–</a:t>
            </a:r>
            <a:r>
              <a:rPr lang="en-US" altLang="zh-CN" sz="2000" b="1" spc="-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неловкость</a:t>
            </a:r>
            <a:r>
              <a:rPr lang="en-US" altLang="zh-CN" sz="2000" b="1" spc="-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движений,</a:t>
            </a:r>
            <a:r>
              <a:rPr lang="en-US" altLang="zh-CN" sz="2000" b="1" spc="-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слабость</a:t>
            </a:r>
            <a:r>
              <a:rPr lang="en-US" altLang="zh-CN" sz="2000" b="1" spc="-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в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spc="-5" dirty="0">
                <a:solidFill>
                  <a:srgbClr val="004D9D"/>
                </a:solidFill>
                <a:latin typeface="Arial"/>
                <a:ea typeface="Arial"/>
              </a:rPr>
              <a:t>ко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нечности,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711454" indent="-393192" hangingPunct="0">
              <a:lnSpc>
                <a:spcPct val="995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</a:t>
            </a:r>
            <a:r>
              <a:rPr lang="en-US" altLang="zh-CN" sz="1800" spc="-17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боли,</a:t>
            </a:r>
            <a:r>
              <a:rPr lang="en-US" altLang="zh-CN" sz="2000" b="1" spc="-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гиперсенситивность,</a:t>
            </a:r>
            <a:r>
              <a:rPr lang="en-US" altLang="zh-CN" sz="2000" b="1" spc="-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онемение,</a:t>
            </a:r>
            <a:r>
              <a:rPr lang="en-US" altLang="zh-CN" sz="2000" b="1" spc="-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повышение</a:t>
            </a:r>
            <a:r>
              <a:rPr lang="en-US" altLang="zh-CN" sz="2000" b="1" spc="-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или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понижение</a:t>
            </a:r>
            <a:r>
              <a:rPr lang="en-US" altLang="zh-CN" sz="20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чувствительности,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0" indent="318261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</a:t>
            </a:r>
            <a:r>
              <a:rPr lang="en-US" altLang="zh-CN" sz="1800" spc="-22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сенсорный</a:t>
            </a:r>
            <a:r>
              <a:rPr lang="en-US" altLang="zh-CN" sz="2000" b="1" spc="-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поиск.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reeform 191"/>
          <p:cNvSpPr/>
          <p:nvPr/>
        </p:nvSpPr>
        <p:spPr>
          <a:xfrm>
            <a:off x="1581150" y="69850"/>
            <a:ext cx="8693150" cy="539750"/>
          </a:xfrm>
          <a:custGeom>
            <a:avLst/>
            <a:gdLst>
              <a:gd name="connsiteX0" fmla="*/ 6858 w 8693150"/>
              <a:gd name="connsiteY0" fmla="*/ 550418 h 539750"/>
              <a:gd name="connsiteX1" fmla="*/ 8693657 w 8693150"/>
              <a:gd name="connsiteY1" fmla="*/ 550418 h 539750"/>
              <a:gd name="connsiteX2" fmla="*/ 8693657 w 8693150"/>
              <a:gd name="connsiteY2" fmla="*/ 17017 h 539750"/>
              <a:gd name="connsiteX3" fmla="*/ 6858 w 8693150"/>
              <a:gd name="connsiteY3" fmla="*/ 17017 h 539750"/>
              <a:gd name="connsiteX4" fmla="*/ 6858 w 8693150"/>
              <a:gd name="connsiteY4" fmla="*/ 550418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3150" h="539750">
                <a:moveTo>
                  <a:pt x="6858" y="550418"/>
                </a:moveTo>
                <a:lnTo>
                  <a:pt x="8693657" y="550418"/>
                </a:lnTo>
                <a:lnTo>
                  <a:pt x="8693657" y="17017"/>
                </a:lnTo>
                <a:lnTo>
                  <a:pt x="6858" y="17017"/>
                </a:lnTo>
                <a:lnTo>
                  <a:pt x="6858" y="550418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2"/>
          <p:cNvSpPr txBox="1"/>
          <p:nvPr/>
        </p:nvSpPr>
        <p:spPr>
          <a:xfrm>
            <a:off x="1713229" y="157947"/>
            <a:ext cx="8658329" cy="6246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58393">
              <a:lnSpc>
                <a:spcPct val="100000"/>
              </a:lnSpc>
            </a:pP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Профилактика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сенсорных</a:t>
            </a:r>
            <a:r>
              <a:rPr lang="en-US" altLang="zh-CN" sz="2800" b="1" spc="-4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нарушений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5"/>
              </a:lnSpc>
            </a:pPr>
            <a:endParaRPr lang="en-US" dirty="0" smtClean="0"/>
          </a:p>
          <a:p>
            <a:pPr marL="424942" indent="-34290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8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Обеспечить</a:t>
            </a:r>
            <a:r>
              <a:rPr lang="en-US" altLang="zh-CN" sz="2400" spc="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оптимальный</a:t>
            </a:r>
            <a:r>
              <a:rPr lang="en-US" altLang="zh-CN" sz="2400" spc="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уровень</a:t>
            </a:r>
            <a:r>
              <a:rPr lang="en-US" altLang="zh-CN" sz="2400" spc="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раздражителей</a:t>
            </a:r>
            <a:r>
              <a:rPr lang="en-US" altLang="zh-CN" sz="2400" spc="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для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всех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систем.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Фото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картины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стенах,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легкая</a:t>
            </a:r>
            <a:r>
              <a:rPr lang="en-US" altLang="zh-CN" sz="24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музыка,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запаховые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тренировки,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вкусовая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стимуляция,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общение</a:t>
            </a:r>
            <a:r>
              <a:rPr lang="en-US" altLang="zh-CN" sz="2400" spc="-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пациентом,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проприоцептивный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массаж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суставов,</a:t>
            </a:r>
            <a:r>
              <a:rPr lang="en-US" altLang="zh-CN" sz="2400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массаж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кожи,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температурные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тренинги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показаны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даже</a:t>
            </a:r>
            <a:r>
              <a:rPr lang="en-US" altLang="zh-CN" sz="2400" spc="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самым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«тяжелым»</a:t>
            </a:r>
            <a:r>
              <a:rPr lang="en-US" altLang="zh-CN" sz="2400" spc="-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пациентам.</a:t>
            </a:r>
          </a:p>
          <a:p>
            <a:pPr>
              <a:lnSpc>
                <a:spcPts val="11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Лечение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сенсорной</a:t>
            </a:r>
            <a:r>
              <a:rPr lang="en-US" altLang="zh-CN" sz="32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дезинтеграции</a:t>
            </a:r>
          </a:p>
          <a:p>
            <a:pPr>
              <a:lnSpc>
                <a:spcPts val="964"/>
              </a:lnSpc>
            </a:pPr>
            <a:endParaRPr lang="en-US" dirty="0" smtClean="0"/>
          </a:p>
          <a:p>
            <a:pPr marL="581660" indent="-393572" hangingPunct="0">
              <a:lnSpc>
                <a:spcPct val="99583"/>
              </a:lnSpc>
            </a:pPr>
            <a:r>
              <a:rPr lang="en-US" altLang="zh-CN" sz="2150" dirty="0">
                <a:solidFill>
                  <a:srgbClr val="FEFEFE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320" dirty="0">
                <a:solidFill>
                  <a:srgbClr val="FEFEFE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Основная</a:t>
            </a:r>
            <a:r>
              <a:rPr lang="en-US" altLang="zh-CN" sz="2400" b="1" spc="-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задача</a:t>
            </a:r>
            <a:r>
              <a:rPr lang="en-US" altLang="zh-CN" sz="2400" b="1" spc="-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b="1" spc="-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восполнение</a:t>
            </a:r>
            <a:r>
              <a:rPr lang="en-US" altLang="zh-CN" sz="2400" b="1" spc="-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необходимого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уровня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сенсорной</a:t>
            </a:r>
            <a:r>
              <a:rPr lang="en-US" altLang="zh-CN" sz="24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информации,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 indent="188087">
              <a:lnSpc>
                <a:spcPct val="100000"/>
              </a:lnSpc>
            </a:pPr>
            <a:r>
              <a:rPr lang="en-US" altLang="zh-CN" sz="2150" dirty="0">
                <a:solidFill>
                  <a:srgbClr val="FEFEFE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425" dirty="0">
                <a:solidFill>
                  <a:srgbClr val="FEFEFE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Использование</a:t>
            </a:r>
            <a:r>
              <a:rPr lang="en-US" altLang="zh-CN" sz="2400" b="1" spc="-12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разогревающих</a:t>
            </a:r>
            <a:r>
              <a:rPr lang="en-US" altLang="zh-CN" sz="2400" b="1" spc="-13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мазей,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188087">
              <a:lnSpc>
                <a:spcPct val="100000"/>
              </a:lnSpc>
            </a:pPr>
            <a:r>
              <a:rPr lang="en-US" altLang="zh-CN" sz="2150" dirty="0">
                <a:solidFill>
                  <a:srgbClr val="FEFEFE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515" dirty="0">
                <a:solidFill>
                  <a:srgbClr val="FEFEFE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Колющие</a:t>
            </a:r>
            <a:r>
              <a:rPr lang="en-US" altLang="zh-CN" sz="2400" b="1" spc="-1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коврики,</a:t>
            </a:r>
          </a:p>
          <a:p>
            <a:pPr>
              <a:lnSpc>
                <a:spcPts val="569"/>
              </a:lnSpc>
            </a:pPr>
            <a:endParaRPr lang="en-US" dirty="0" smtClean="0"/>
          </a:p>
          <a:p>
            <a:pPr marL="0" indent="188087">
              <a:lnSpc>
                <a:spcPct val="100000"/>
              </a:lnSpc>
            </a:pPr>
            <a:r>
              <a:rPr lang="en-US" altLang="zh-CN" sz="2150" dirty="0">
                <a:solidFill>
                  <a:srgbClr val="FEFEFE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530" dirty="0">
                <a:solidFill>
                  <a:srgbClr val="FEFEFE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Контрастный</a:t>
            </a:r>
            <a:r>
              <a:rPr lang="en-US" altLang="zh-CN" sz="2400" b="1" spc="-1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душ,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188087">
              <a:lnSpc>
                <a:spcPct val="100000"/>
              </a:lnSpc>
            </a:pPr>
            <a:r>
              <a:rPr lang="en-US" altLang="zh-CN" sz="2150" dirty="0">
                <a:solidFill>
                  <a:srgbClr val="FEFEFE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275" dirty="0">
                <a:solidFill>
                  <a:srgbClr val="FEFEFE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Ванночки</a:t>
            </a:r>
            <a:r>
              <a:rPr lang="en-US" altLang="zh-CN" sz="24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контрастной</a:t>
            </a:r>
            <a:r>
              <a:rPr lang="en-US" altLang="zh-CN" sz="24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водой</a:t>
            </a:r>
            <a:r>
              <a:rPr lang="en-US" altLang="zh-CN" sz="24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для</a:t>
            </a:r>
            <a:r>
              <a:rPr lang="en-US" altLang="zh-CN" sz="2400" b="1" spc="-9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ног.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75260"/>
            <a:ext cx="4937760" cy="4922520"/>
          </a:xfrm>
          <a:prstGeom prst="rect">
            <a:avLst/>
          </a:prstGeom>
        </p:spPr>
      </p:pic>
      <p:sp>
        <p:nvSpPr>
          <p:cNvPr id="2" name="TextBox 194"/>
          <p:cNvSpPr txBox="1"/>
          <p:nvPr/>
        </p:nvSpPr>
        <p:spPr>
          <a:xfrm>
            <a:off x="2408554" y="5217498"/>
            <a:ext cx="7027504" cy="12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Реабилитация</a:t>
            </a:r>
            <a:r>
              <a:rPr lang="en-US" altLang="zh-CN" sz="4000" b="1" spc="-1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4000" b="1" spc="-1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болевом</a:t>
            </a:r>
          </a:p>
          <a:p>
            <a:pPr marL="0" indent="2261870">
              <a:lnSpc>
                <a:spcPct val="100000"/>
              </a:lnSpc>
            </a:pPr>
            <a:r>
              <a:rPr lang="en-US" altLang="zh-CN" sz="4000" b="1" spc="-15" dirty="0">
                <a:solidFill>
                  <a:srgbClr val="001E5E"/>
                </a:solidFill>
                <a:latin typeface="Arial"/>
                <a:ea typeface="Arial"/>
              </a:rPr>
              <a:t>син</a:t>
            </a:r>
            <a:r>
              <a:rPr lang="en-US" altLang="zh-CN" sz="4000" b="1" spc="-10" dirty="0">
                <a:solidFill>
                  <a:srgbClr val="001E5E"/>
                </a:solidFill>
                <a:latin typeface="Arial"/>
                <a:ea typeface="Arial"/>
              </a:rPr>
              <a:t>дроме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reeform 195"/>
          <p:cNvSpPr/>
          <p:nvPr/>
        </p:nvSpPr>
        <p:spPr>
          <a:xfrm>
            <a:off x="400050" y="171450"/>
            <a:ext cx="11372850" cy="1454150"/>
          </a:xfrm>
          <a:custGeom>
            <a:avLst/>
            <a:gdLst>
              <a:gd name="connsiteX0" fmla="*/ 6858 w 11372850"/>
              <a:gd name="connsiteY0" fmla="*/ 1457706 h 1454150"/>
              <a:gd name="connsiteX1" fmla="*/ 11385041 w 11372850"/>
              <a:gd name="connsiteY1" fmla="*/ 1457706 h 1454150"/>
              <a:gd name="connsiteX2" fmla="*/ 11385041 w 11372850"/>
              <a:gd name="connsiteY2" fmla="*/ 17526 h 1454150"/>
              <a:gd name="connsiteX3" fmla="*/ 6858 w 11372850"/>
              <a:gd name="connsiteY3" fmla="*/ 17526 h 1454150"/>
              <a:gd name="connsiteX4" fmla="*/ 6858 w 11372850"/>
              <a:gd name="connsiteY4" fmla="*/ 1457706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850" h="1454150">
                <a:moveTo>
                  <a:pt x="6858" y="1457706"/>
                </a:moveTo>
                <a:lnTo>
                  <a:pt x="11385041" y="1457706"/>
                </a:lnTo>
                <a:lnTo>
                  <a:pt x="11385041" y="17526"/>
                </a:lnTo>
                <a:lnTo>
                  <a:pt x="6858" y="17526"/>
                </a:lnTo>
                <a:lnTo>
                  <a:pt x="6858" y="1457706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6"/>
          <p:cNvSpPr txBox="1"/>
          <p:nvPr/>
        </p:nvSpPr>
        <p:spPr>
          <a:xfrm>
            <a:off x="791870" y="256843"/>
            <a:ext cx="10627522" cy="5607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FEFEFE"/>
                </a:solidFill>
                <a:latin typeface="Arial"/>
                <a:ea typeface="Arial"/>
              </a:rPr>
              <a:t>Принципы</a:t>
            </a:r>
            <a:r>
              <a:rPr lang="en-US" altLang="zh-CN" sz="4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400" b="1" dirty="0">
                <a:solidFill>
                  <a:srgbClr val="FEFEFE"/>
                </a:solidFill>
                <a:latin typeface="Arial"/>
                <a:ea typeface="Arial"/>
              </a:rPr>
              <a:t>реабилитации</a:t>
            </a:r>
            <a:r>
              <a:rPr lang="en-US" altLang="zh-CN" sz="4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400" b="1" dirty="0">
                <a:solidFill>
                  <a:srgbClr val="FEFEFE"/>
                </a:solidFill>
                <a:latin typeface="Arial"/>
                <a:ea typeface="Arial"/>
              </a:rPr>
              <a:t>пациентов</a:t>
            </a:r>
            <a:r>
              <a:rPr lang="en-US" altLang="zh-CN" sz="4400" b="1" spc="3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400" b="1" dirty="0">
                <a:solidFill>
                  <a:srgbClr val="FEFEFE"/>
                </a:solidFill>
                <a:latin typeface="Arial"/>
                <a:ea typeface="Arial"/>
              </a:rPr>
              <a:t>с</a:t>
            </a:r>
          </a:p>
          <a:p>
            <a:pPr marL="0" indent="2409799">
              <a:lnSpc>
                <a:spcPct val="100000"/>
              </a:lnSpc>
            </a:pPr>
            <a:r>
              <a:rPr lang="en-US" altLang="zh-CN" sz="4400" b="1" dirty="0">
                <a:solidFill>
                  <a:srgbClr val="FEFEFE"/>
                </a:solidFill>
                <a:latin typeface="Arial"/>
                <a:ea typeface="Arial"/>
              </a:rPr>
              <a:t>хронической</a:t>
            </a:r>
            <a:r>
              <a:rPr lang="en-US" altLang="zh-CN" sz="4400" b="1" spc="-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400" b="1" spc="5" dirty="0">
                <a:solidFill>
                  <a:srgbClr val="FEFEFE"/>
                </a:solidFill>
                <a:latin typeface="Arial"/>
                <a:ea typeface="Arial"/>
              </a:rPr>
              <a:t>болью: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44"/>
              </a:lnSpc>
            </a:pPr>
            <a:endParaRPr lang="en-US" dirty="0" smtClean="0"/>
          </a:p>
          <a:p>
            <a:pPr marL="0" indent="571220">
              <a:lnSpc>
                <a:spcPct val="100000"/>
              </a:lnSpc>
            </a:pPr>
            <a:r>
              <a:rPr lang="en-US" altLang="zh-CN" sz="28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Биопсихосоциальная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модель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инвалидности</a:t>
            </a:r>
            <a:r>
              <a:rPr lang="en-US" altLang="zh-CN" sz="2800" b="1" spc="2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</a:p>
          <a:p>
            <a:pPr marL="0" indent="914120">
              <a:lnSpc>
                <a:spcPct val="100000"/>
              </a:lnSpc>
            </a:pPr>
            <a:r>
              <a:rPr lang="en-US" altLang="zh-CN" sz="2800" b="1" spc="-10" dirty="0">
                <a:solidFill>
                  <a:srgbClr val="004D9D"/>
                </a:solidFill>
                <a:latin typeface="Arial"/>
                <a:ea typeface="Arial"/>
              </a:rPr>
              <a:t>паци</a:t>
            </a:r>
            <a:r>
              <a:rPr lang="en-US" altLang="zh-CN" sz="2800" b="1" spc="-5" dirty="0">
                <a:solidFill>
                  <a:srgbClr val="004D9D"/>
                </a:solidFill>
                <a:latin typeface="Arial"/>
                <a:ea typeface="Arial"/>
              </a:rPr>
              <a:t>ента,</a:t>
            </a:r>
          </a:p>
          <a:p>
            <a:pPr>
              <a:lnSpc>
                <a:spcPts val="640"/>
              </a:lnSpc>
            </a:pPr>
            <a:endParaRPr lang="en-US" dirty="0" smtClean="0"/>
          </a:p>
          <a:p>
            <a:pPr marL="0" indent="571220">
              <a:lnSpc>
                <a:spcPct val="100000"/>
              </a:lnSpc>
            </a:pPr>
            <a:r>
              <a:rPr lang="en-US" altLang="zh-CN" sz="28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Пациент-центрированный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принцип</a:t>
            </a:r>
            <a:r>
              <a:rPr lang="en-US" altLang="zh-CN" sz="2800" b="1" spc="17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(понимание</a:t>
            </a:r>
          </a:p>
          <a:p>
            <a:pPr marL="0" indent="914120">
              <a:lnSpc>
                <a:spcPct val="100000"/>
              </a:lnSpc>
            </a:pP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интересов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приоритетов</a:t>
            </a:r>
            <a:r>
              <a:rPr lang="en-US" altLang="zh-CN" sz="28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пациента),</a:t>
            </a:r>
          </a:p>
          <a:p>
            <a:pPr>
              <a:lnSpc>
                <a:spcPts val="640"/>
              </a:lnSpc>
            </a:pPr>
            <a:endParaRPr lang="en-US" dirty="0" smtClean="0"/>
          </a:p>
          <a:p>
            <a:pPr marL="0" indent="571220">
              <a:lnSpc>
                <a:spcPct val="100000"/>
              </a:lnSpc>
            </a:pPr>
            <a:r>
              <a:rPr lang="en-US" altLang="zh-CN" sz="28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Проблемно-ориентированный</a:t>
            </a:r>
            <a:r>
              <a:rPr lang="en-US" altLang="zh-CN" sz="2800" b="1" spc="13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(использование</a:t>
            </a:r>
          </a:p>
          <a:p>
            <a:pPr marL="0" indent="914120">
              <a:lnSpc>
                <a:spcPct val="100000"/>
              </a:lnSpc>
            </a:pP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реабилитационного</a:t>
            </a:r>
            <a:r>
              <a:rPr lang="en-US" altLang="zh-CN" sz="2800" b="1" spc="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800" b="1" spc="-5" dirty="0">
                <a:solidFill>
                  <a:srgbClr val="004D9D"/>
                </a:solidFill>
                <a:latin typeface="Arial"/>
                <a:ea typeface="Arial"/>
              </a:rPr>
              <a:t>диагноза),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 indent="571220">
              <a:lnSpc>
                <a:spcPct val="100000"/>
              </a:lnSpc>
            </a:pPr>
            <a:r>
              <a:rPr lang="en-US" altLang="zh-CN" sz="28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Мультидисциплинарный</a:t>
            </a:r>
            <a:r>
              <a:rPr lang="en-US" altLang="zh-CN" sz="2800" b="1" spc="13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4D9D"/>
                </a:solidFill>
                <a:latin typeface="Arial"/>
                <a:ea typeface="Arial"/>
              </a:rPr>
              <a:t>принцип.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Freeform 197"/>
          <p:cNvSpPr/>
          <p:nvPr/>
        </p:nvSpPr>
        <p:spPr>
          <a:xfrm>
            <a:off x="450850" y="146050"/>
            <a:ext cx="11296650" cy="844550"/>
          </a:xfrm>
          <a:custGeom>
            <a:avLst/>
            <a:gdLst>
              <a:gd name="connsiteX0" fmla="*/ 17018 w 11296650"/>
              <a:gd name="connsiteY0" fmla="*/ 856742 h 844550"/>
              <a:gd name="connsiteX1" fmla="*/ 11300714 w 11296650"/>
              <a:gd name="connsiteY1" fmla="*/ 856742 h 844550"/>
              <a:gd name="connsiteX2" fmla="*/ 11300714 w 11296650"/>
              <a:gd name="connsiteY2" fmla="*/ 18541 h 844550"/>
              <a:gd name="connsiteX3" fmla="*/ 17018 w 11296650"/>
              <a:gd name="connsiteY3" fmla="*/ 18541 h 844550"/>
              <a:gd name="connsiteX4" fmla="*/ 17018 w 11296650"/>
              <a:gd name="connsiteY4" fmla="*/ 856742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6650" h="844550">
                <a:moveTo>
                  <a:pt x="17018" y="856742"/>
                </a:moveTo>
                <a:lnTo>
                  <a:pt x="11300714" y="856742"/>
                </a:lnTo>
                <a:lnTo>
                  <a:pt x="11300714" y="18541"/>
                </a:lnTo>
                <a:lnTo>
                  <a:pt x="17018" y="18541"/>
                </a:lnTo>
                <a:lnTo>
                  <a:pt x="17018" y="856742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8"/>
          <p:cNvSpPr txBox="1"/>
          <p:nvPr/>
        </p:nvSpPr>
        <p:spPr>
          <a:xfrm>
            <a:off x="588873" y="361040"/>
            <a:ext cx="11053218" cy="2473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Стратегия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реабилитации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пациента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с</a:t>
            </a:r>
            <a:r>
              <a:rPr lang="en-US" altLang="zh-CN" sz="4000" b="1" spc="-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болью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0"/>
              </a:lnSpc>
            </a:pPr>
            <a:endParaRPr lang="en-US" dirty="0" smtClean="0"/>
          </a:p>
          <a:p>
            <a:pPr marL="0" indent="409041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первой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встрече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важно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снизить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интенсивность</a:t>
            </a:r>
            <a:r>
              <a:rPr lang="en-US" altLang="zh-CN" sz="28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боли,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 indent="320649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Мы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можем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условно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разделить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пациентов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три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группы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</a:p>
          <a:p>
            <a:pPr marL="0" indent="1131722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зависимости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от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реабилитационного</a:t>
            </a:r>
            <a:r>
              <a:rPr lang="en-US" altLang="zh-CN" sz="2800" b="1" spc="-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потенциала: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282854" y="3374549"/>
            <a:ext cx="3287499" cy="2810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1168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Потенциал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быстрого</a:t>
            </a:r>
            <a:r>
              <a:rPr lang="en-US" altLang="zh-CN" sz="20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1E5E"/>
                </a:solidFill>
                <a:latin typeface="Arial"/>
                <a:ea typeface="Arial"/>
              </a:rPr>
              <a:t>полного</a:t>
            </a:r>
            <a:r>
              <a:rPr lang="en-US" altLang="zh-CN" sz="20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spc="-5" dirty="0">
                <a:solidFill>
                  <a:srgbClr val="001E5E"/>
                </a:solidFill>
                <a:latin typeface="Arial"/>
                <a:ea typeface="Arial"/>
              </a:rPr>
              <a:t>восстановления:</a:t>
            </a:r>
          </a:p>
          <a:p>
            <a:pPr>
              <a:lnSpc>
                <a:spcPts val="1864"/>
              </a:lnSpc>
            </a:pPr>
            <a:endParaRPr lang="en-US" dirty="0" smtClean="0"/>
          </a:p>
          <a:p>
            <a:pPr marL="0" hangingPunct="0">
              <a:lnSpc>
                <a:spcPct val="100833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Пациенты</a:t>
            </a:r>
            <a:r>
              <a:rPr lang="en-US" altLang="zh-CN" sz="1600" b="1" spc="-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быстро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демонстрирует</a:t>
            </a:r>
            <a:r>
              <a:rPr lang="en-US" altLang="zh-CN" sz="1600" b="1" spc="-18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spc="5" dirty="0">
                <a:solidFill>
                  <a:srgbClr val="001E5E"/>
                </a:solidFill>
                <a:latin typeface="Arial"/>
                <a:ea typeface="Arial"/>
              </a:rPr>
              <a:t>положительную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spc="-25" dirty="0">
                <a:solidFill>
                  <a:srgbClr val="001E5E"/>
                </a:solidFill>
                <a:latin typeface="Arial"/>
                <a:ea typeface="Arial"/>
              </a:rPr>
              <a:t>ди</a:t>
            </a:r>
            <a:r>
              <a:rPr lang="en-US" altLang="zh-CN" sz="1600" b="1" spc="-20" dirty="0">
                <a:solidFill>
                  <a:srgbClr val="001E5E"/>
                </a:solidFill>
                <a:latin typeface="Arial"/>
                <a:ea typeface="Arial"/>
              </a:rPr>
              <a:t>намику,</a:t>
            </a:r>
          </a:p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Пациент</a:t>
            </a:r>
            <a:r>
              <a:rPr lang="en-US" altLang="zh-CN" sz="1600" b="1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полностью</a:t>
            </a:r>
          </a:p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избавляется</a:t>
            </a:r>
            <a:r>
              <a:rPr lang="en-US" altLang="zh-CN" sz="1600" b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от</a:t>
            </a:r>
            <a:r>
              <a:rPr lang="en-US" altLang="zh-CN" sz="16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боли,</a:t>
            </a:r>
          </a:p>
          <a:p>
            <a:pPr marL="0" hangingPunct="0">
              <a:lnSpc>
                <a:spcPct val="100833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6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Может</a:t>
            </a:r>
            <a:r>
              <a:rPr lang="en-US" altLang="zh-CN" sz="16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быть</a:t>
            </a:r>
            <a:r>
              <a:rPr lang="en-US" altLang="zh-CN" sz="16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достаточно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простых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лекарств</a:t>
            </a:r>
            <a:r>
              <a:rPr lang="en-US" altLang="zh-CN" sz="16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или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spc="-5" dirty="0">
                <a:solidFill>
                  <a:srgbClr val="001E5E"/>
                </a:solidFill>
                <a:latin typeface="Arial"/>
                <a:ea typeface="Arial"/>
              </a:rPr>
              <a:t>физической</a:t>
            </a:r>
            <a:r>
              <a:rPr lang="en-US" altLang="zh-CN" sz="16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spc="-10" dirty="0">
                <a:solidFill>
                  <a:srgbClr val="001E5E"/>
                </a:solidFill>
                <a:latin typeface="Arial"/>
                <a:ea typeface="Arial"/>
              </a:rPr>
              <a:t>терапии.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4263263" y="3379756"/>
            <a:ext cx="3571419" cy="3053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7367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1E5E"/>
                </a:solidFill>
                <a:latin typeface="Arial"/>
                <a:ea typeface="Arial"/>
              </a:rPr>
              <a:t>Потенциалы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spc="-5" dirty="0">
                <a:solidFill>
                  <a:srgbClr val="001E5E"/>
                </a:solidFill>
                <a:latin typeface="Arial"/>
                <a:ea typeface="Arial"/>
              </a:rPr>
              <a:t>частичного</a:t>
            </a:r>
          </a:p>
          <a:p>
            <a:pPr marL="0" indent="217932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восстановления</a:t>
            </a:r>
            <a:r>
              <a:rPr lang="en-US" altLang="zh-CN" sz="2000" b="1" spc="-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от</a:t>
            </a:r>
            <a:r>
              <a:rPr lang="en-US" altLang="zh-CN" sz="2000" b="1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боли:</a:t>
            </a:r>
          </a:p>
          <a:p>
            <a:pPr>
              <a:lnSpc>
                <a:spcPts val="1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600" b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16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полностью</a:t>
            </a:r>
            <a:r>
              <a:rPr lang="en-US" altLang="zh-CN" sz="16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16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проходит,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Пациенту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важно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изменить</a:t>
            </a:r>
            <a:r>
              <a:rPr lang="en-US" altLang="zh-CN" sz="1600" b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свою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жизненную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активность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так,</a:t>
            </a:r>
            <a:r>
              <a:rPr lang="en-US" altLang="zh-CN" sz="16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чтобы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он</a:t>
            </a:r>
            <a:r>
              <a:rPr lang="en-US" altLang="zh-CN" sz="16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16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был</a:t>
            </a:r>
            <a:r>
              <a:rPr lang="en-US" altLang="zh-CN" sz="16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ограничен</a:t>
            </a:r>
            <a:r>
              <a:rPr lang="en-US" altLang="zh-CN" sz="16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16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активности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участии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научится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жить</a:t>
            </a:r>
            <a:r>
              <a:rPr lang="en-US" altLang="zh-CN" sz="16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spc="-15" dirty="0">
                <a:solidFill>
                  <a:srgbClr val="001E5E"/>
                </a:solidFill>
                <a:latin typeface="Arial"/>
                <a:ea typeface="Arial"/>
              </a:rPr>
              <a:t>б</a:t>
            </a:r>
            <a:r>
              <a:rPr lang="en-US" altLang="zh-CN" sz="1600" b="1" spc="-10" dirty="0">
                <a:solidFill>
                  <a:srgbClr val="001E5E"/>
                </a:solidFill>
                <a:latin typeface="Arial"/>
                <a:ea typeface="Arial"/>
              </a:rPr>
              <a:t>олью,</a:t>
            </a:r>
          </a:p>
          <a:p>
            <a:pPr marL="0" hangingPunct="0">
              <a:lnSpc>
                <a:spcPct val="100833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6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Потребуются</a:t>
            </a:r>
            <a:r>
              <a:rPr lang="en-US" altLang="zh-CN" sz="1600" b="1" spc="-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лекарства,</a:t>
            </a:r>
            <a:r>
              <a:rPr lang="en-US" altLang="zh-CN" sz="1600" b="1" spc="-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работа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психолога,</a:t>
            </a:r>
            <a:r>
              <a:rPr lang="en-US" altLang="zh-CN" sz="16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эрготерапевта</a:t>
            </a:r>
            <a:r>
              <a:rPr lang="en-US" altLang="zh-CN" sz="1600" b="1" spc="-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spc="-10" dirty="0">
                <a:solidFill>
                  <a:srgbClr val="001E5E"/>
                </a:solidFill>
                <a:latin typeface="Arial"/>
                <a:ea typeface="Arial"/>
              </a:rPr>
              <a:t>физического</a:t>
            </a:r>
            <a:r>
              <a:rPr lang="en-US" altLang="zh-CN" sz="1600" b="1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spc="-10" dirty="0">
                <a:solidFill>
                  <a:srgbClr val="001E5E"/>
                </a:solidFill>
                <a:latin typeface="Arial"/>
                <a:ea typeface="Arial"/>
              </a:rPr>
              <a:t>терапевта.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8382889" y="3374549"/>
            <a:ext cx="3500470" cy="3296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1919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Потенциалы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адаптации</a:t>
            </a:r>
            <a:r>
              <a:rPr lang="en-US" altLang="zh-CN" sz="2000" b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</a:p>
          <a:p>
            <a:pPr marL="0" indent="850392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1E5E"/>
                </a:solidFill>
                <a:latin typeface="Arial"/>
                <a:ea typeface="Arial"/>
              </a:rPr>
              <a:t>ком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пенсации:</a:t>
            </a:r>
          </a:p>
          <a:p>
            <a:pPr>
              <a:lnSpc>
                <a:spcPts val="18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600" spc="4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Нет</a:t>
            </a:r>
            <a:r>
              <a:rPr lang="en-US" altLang="zh-CN" sz="16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динамики</a:t>
            </a:r>
            <a:r>
              <a:rPr lang="en-US" altLang="zh-CN" sz="16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восстановления</a:t>
            </a:r>
          </a:p>
          <a:p>
            <a:pPr marL="0" indent="286511">
              <a:lnSpc>
                <a:spcPct val="100000"/>
              </a:lnSpc>
            </a:pPr>
            <a:r>
              <a:rPr lang="en-US" altLang="zh-CN" sz="1600" b="1" spc="-20" dirty="0">
                <a:solidFill>
                  <a:srgbClr val="001E5E"/>
                </a:solidFill>
                <a:latin typeface="Arial"/>
                <a:ea typeface="Arial"/>
              </a:rPr>
              <a:t>бо</a:t>
            </a:r>
            <a:r>
              <a:rPr lang="en-US" altLang="zh-CN" sz="1600" b="1" spc="-10" dirty="0">
                <a:solidFill>
                  <a:srgbClr val="001E5E"/>
                </a:solidFill>
                <a:latin typeface="Arial"/>
                <a:ea typeface="Arial"/>
              </a:rPr>
              <a:t>ли,</a:t>
            </a:r>
          </a:p>
          <a:p>
            <a:pPr marL="286511" indent="-286511" hangingPunct="0">
              <a:lnSpc>
                <a:spcPct val="100000"/>
              </a:lnSpc>
            </a:pPr>
            <a:r>
              <a:rPr lang="en-US" altLang="zh-CN" sz="16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600" spc="6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Будем</a:t>
            </a:r>
            <a:r>
              <a:rPr lang="en-US" altLang="zh-CN" sz="1600" b="1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адаптировать</a:t>
            </a:r>
            <a:r>
              <a:rPr lang="en-US" altLang="zh-CN" sz="16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компенсировать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1600" b="1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к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600" b="1" spc="-10" dirty="0">
                <a:solidFill>
                  <a:srgbClr val="001E5E"/>
                </a:solidFill>
                <a:latin typeface="Arial"/>
                <a:ea typeface="Arial"/>
              </a:rPr>
              <a:t>его</a:t>
            </a:r>
            <a:r>
              <a:rPr lang="en-US" altLang="zh-CN" sz="1600" b="1" spc="-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spc="-10" dirty="0">
                <a:solidFill>
                  <a:srgbClr val="001E5E"/>
                </a:solidFill>
                <a:latin typeface="Arial"/>
                <a:ea typeface="Arial"/>
              </a:rPr>
              <a:t>состоянию,</a:t>
            </a:r>
          </a:p>
          <a:p>
            <a:pPr marL="286511" indent="-286511" hangingPunct="0">
              <a:lnSpc>
                <a:spcPct val="100416"/>
              </a:lnSpc>
            </a:pPr>
            <a:r>
              <a:rPr lang="en-US" altLang="zh-CN" sz="16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600" spc="6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Возможно</a:t>
            </a:r>
            <a:r>
              <a:rPr lang="en-US" altLang="zh-CN" sz="16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применение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spc="10" dirty="0">
                <a:solidFill>
                  <a:srgbClr val="001E5E"/>
                </a:solidFill>
                <a:latin typeface="Arial"/>
                <a:ea typeface="Arial"/>
              </a:rPr>
              <a:t>комбинации</a:t>
            </a:r>
            <a:r>
              <a:rPr lang="en-US" altLang="zh-CN" sz="1600" b="1" spc="-1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spc="15" dirty="0">
                <a:solidFill>
                  <a:srgbClr val="001E5E"/>
                </a:solidFill>
                <a:latin typeface="Arial"/>
                <a:ea typeface="Arial"/>
              </a:rPr>
              <a:t>методов,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spc="5" dirty="0">
                <a:solidFill>
                  <a:srgbClr val="001E5E"/>
                </a:solidFill>
                <a:latin typeface="Arial"/>
                <a:ea typeface="Arial"/>
              </a:rPr>
              <a:t>использование</a:t>
            </a:r>
            <a:r>
              <a:rPr lang="en-US" altLang="zh-CN" sz="1600" b="1" spc="-18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spc="5" dirty="0">
                <a:solidFill>
                  <a:srgbClr val="001E5E"/>
                </a:solidFill>
                <a:latin typeface="Arial"/>
                <a:ea typeface="Arial"/>
              </a:rPr>
              <a:t>деструктивных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методов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(абляция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нервов)</a:t>
            </a:r>
            <a:r>
              <a:rPr lang="en-US" altLang="zh-CN" sz="1600" b="1" spc="-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spc="-10" dirty="0">
                <a:solidFill>
                  <a:srgbClr val="001E5E"/>
                </a:solidFill>
                <a:latin typeface="Arial"/>
                <a:ea typeface="Arial"/>
              </a:rPr>
              <a:t>нейростимулято</a:t>
            </a:r>
            <a:r>
              <a:rPr lang="en-US" altLang="zh-CN" sz="1600" b="1" spc="-5" dirty="0">
                <a:solidFill>
                  <a:srgbClr val="001E5E"/>
                </a:solidFill>
                <a:latin typeface="Arial"/>
                <a:ea typeface="Arial"/>
              </a:rPr>
              <a:t>ров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202"/>
          <p:cNvSpPr txBox="1"/>
          <p:nvPr/>
        </p:nvSpPr>
        <p:spPr>
          <a:xfrm>
            <a:off x="1201216" y="2264240"/>
            <a:ext cx="9726524" cy="2439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37337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Важно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информировать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4000" b="1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о</a:t>
            </a:r>
          </a:p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причинах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учить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его</a:t>
            </a:r>
            <a:r>
              <a:rPr lang="en-US" altLang="zh-CN" sz="40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правильно</a:t>
            </a:r>
          </a:p>
          <a:p>
            <a:pPr marL="0" indent="1713306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чувствовать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свое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тело</a:t>
            </a:r>
            <a:r>
              <a:rPr lang="en-US" altLang="zh-CN" sz="4000" b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</a:p>
          <a:p>
            <a:pPr marL="0" indent="2083638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001E5E"/>
                </a:solidFill>
                <a:latin typeface="Arial"/>
                <a:ea typeface="Arial"/>
              </a:rPr>
              <a:t>контролировать</a:t>
            </a:r>
            <a:r>
              <a:rPr lang="en-US" altLang="zh-CN" sz="4000" b="1" spc="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798320"/>
            <a:ext cx="2461260" cy="4366260"/>
          </a:xfrm>
          <a:prstGeom prst="rect">
            <a:avLst/>
          </a:prstGeom>
        </p:spPr>
      </p:pic>
      <p:pic>
        <p:nvPicPr>
          <p:cNvPr id="205" name="Picture 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20" y="1798320"/>
            <a:ext cx="2468880" cy="4389120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980" y="1821180"/>
            <a:ext cx="2461260" cy="4343400"/>
          </a:xfrm>
          <a:prstGeom prst="rect">
            <a:avLst/>
          </a:prstGeom>
        </p:spPr>
      </p:pic>
      <p:pic>
        <p:nvPicPr>
          <p:cNvPr id="207" name="Picture 2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680" y="1836420"/>
            <a:ext cx="2446020" cy="4328160"/>
          </a:xfrm>
          <a:prstGeom prst="rect">
            <a:avLst/>
          </a:prstGeom>
        </p:spPr>
      </p:pic>
      <p:sp>
        <p:nvSpPr>
          <p:cNvPr id="2" name="TextBox 207"/>
          <p:cNvSpPr txBox="1"/>
          <p:nvPr/>
        </p:nvSpPr>
        <p:spPr>
          <a:xfrm>
            <a:off x="1932685" y="466589"/>
            <a:ext cx="6219873" cy="6226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75485">
              <a:lnSpc>
                <a:spcPct val="100000"/>
              </a:lnSpc>
            </a:pPr>
            <a:r>
              <a:rPr lang="en-US" altLang="zh-CN" sz="4800" b="1" spc="-10" dirty="0">
                <a:solidFill>
                  <a:srgbClr val="004D9D"/>
                </a:solidFill>
                <a:latin typeface="Arial"/>
                <a:ea typeface="Arial"/>
              </a:rPr>
              <a:t>Дневник</a:t>
            </a:r>
            <a:r>
              <a:rPr lang="en-US" altLang="zh-CN" sz="4800" b="1" spc="-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4800" b="1" spc="-10" dirty="0">
                <a:solidFill>
                  <a:srgbClr val="004D9D"/>
                </a:solidFill>
                <a:latin typeface="Arial"/>
                <a:ea typeface="Arial"/>
              </a:rPr>
              <a:t>боли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14"/>
              </a:lnSpc>
            </a:pPr>
            <a:endParaRPr lang="en-US" dirty="0" smtClean="0"/>
          </a:p>
          <a:p>
            <a:pPr marL="0">
              <a:lnSpc>
                <a:spcPct val="113333"/>
              </a:lnSpc>
            </a:pPr>
            <a:r>
              <a:rPr lang="en-US" altLang="zh-CN" sz="1800" b="1" spc="129" dirty="0">
                <a:solidFill>
                  <a:srgbClr val="004D9D"/>
                </a:solidFill>
                <a:latin typeface="Times New Roman"/>
                <a:ea typeface="Times New Roman"/>
              </a:rPr>
              <a:t>My</a:t>
            </a:r>
            <a:r>
              <a:rPr lang="en-US" altLang="zh-CN" sz="1800" b="1" spc="44" dirty="0">
                <a:solidFill>
                  <a:srgbClr val="004D9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85" dirty="0">
                <a:solidFill>
                  <a:srgbClr val="004D9D"/>
                </a:solidFill>
                <a:latin typeface="Times New Roman"/>
                <a:ea typeface="Times New Roman"/>
              </a:rPr>
              <a:t>Pain</a:t>
            </a:r>
            <a:r>
              <a:rPr lang="en-US" altLang="zh-CN" sz="1800" b="1" spc="44" dirty="0">
                <a:solidFill>
                  <a:srgbClr val="004D9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89" dirty="0">
                <a:solidFill>
                  <a:srgbClr val="004D9D"/>
                </a:solidFill>
                <a:latin typeface="Times New Roman"/>
                <a:ea typeface="Times New Roman"/>
              </a:rPr>
              <a:t>Diary</a:t>
            </a:r>
            <a:r>
              <a:rPr lang="en-US" altLang="zh-CN" sz="1800" b="1" spc="50" dirty="0">
                <a:solidFill>
                  <a:srgbClr val="004D9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94" dirty="0">
                <a:solidFill>
                  <a:srgbClr val="004D9D"/>
                </a:solidFill>
                <a:latin typeface="Times New Roman"/>
                <a:ea typeface="Times New Roman"/>
              </a:rPr>
              <a:t>app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8420734" y="6362789"/>
            <a:ext cx="1224352" cy="310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1800" b="1" spc="114" dirty="0">
                <a:solidFill>
                  <a:srgbClr val="004D9D"/>
                </a:solidFill>
                <a:latin typeface="Times New Roman"/>
                <a:ea typeface="Times New Roman"/>
              </a:rPr>
              <a:t>Runner</a:t>
            </a:r>
            <a:r>
              <a:rPr lang="en-US" altLang="zh-CN" sz="1800" b="1" spc="94" dirty="0">
                <a:solidFill>
                  <a:srgbClr val="004D9D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b="1" spc="120" dirty="0">
                <a:solidFill>
                  <a:srgbClr val="004D9D"/>
                </a:solidFill>
                <a:latin typeface="Times New Roman"/>
                <a:ea typeface="Times New Roman"/>
              </a:rPr>
              <a:t>up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0" y="106680"/>
            <a:ext cx="4488179" cy="3893820"/>
          </a:xfrm>
          <a:prstGeom prst="rect">
            <a:avLst/>
          </a:prstGeom>
        </p:spPr>
      </p:pic>
      <p:sp>
        <p:nvSpPr>
          <p:cNvPr id="2" name="TextBox 210"/>
          <p:cNvSpPr txBox="1"/>
          <p:nvPr/>
        </p:nvSpPr>
        <p:spPr>
          <a:xfrm>
            <a:off x="1803780" y="3919975"/>
            <a:ext cx="8882467" cy="2889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65377">
              <a:lnSpc>
                <a:spcPct val="100000"/>
              </a:lnSpc>
            </a:pP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Клинические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рекомендации</a:t>
            </a:r>
            <a:r>
              <a:rPr lang="en-US" altLang="zh-CN" sz="3600" b="1" spc="-17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по</a:t>
            </a:r>
          </a:p>
          <a:p>
            <a:pPr marL="0" indent="1305814">
              <a:lnSpc>
                <a:spcPct val="100000"/>
              </a:lnSpc>
            </a:pP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реабилитации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пациентов</a:t>
            </a:r>
            <a:r>
              <a:rPr lang="en-US" altLang="zh-CN" sz="3600" b="1" spc="-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с</a:t>
            </a:r>
          </a:p>
          <a:p>
            <a:pPr marL="0" indent="2102865">
              <a:lnSpc>
                <a:spcPct val="100000"/>
              </a:lnSpc>
            </a:pPr>
            <a:r>
              <a:rPr lang="en-US" altLang="zh-CN" sz="3600" b="1" spc="-10" dirty="0">
                <a:solidFill>
                  <a:srgbClr val="004D9D"/>
                </a:solidFill>
                <a:latin typeface="Arial"/>
                <a:ea typeface="Arial"/>
              </a:rPr>
              <a:t>хронической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600" b="1" spc="-15" dirty="0">
                <a:solidFill>
                  <a:srgbClr val="004D9D"/>
                </a:solidFill>
                <a:latin typeface="Arial"/>
                <a:ea typeface="Arial"/>
              </a:rPr>
              <a:t>болью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4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Sanders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SH,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Harden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RN,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Vicente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PJ.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Evidence-based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clinical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practice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guidelines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for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interdisciplinary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rehabilitation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of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chronic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nonmalignant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pain</a:t>
            </a:r>
          </a:p>
          <a:p>
            <a:pPr marL="0" indent="3854830">
              <a:lnSpc>
                <a:spcPct val="100000"/>
              </a:lnSpc>
            </a:pP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syndrome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patients.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Pain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Pract.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2005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Dec;5(4):303-15.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PubMed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PMID:</a:t>
            </a:r>
            <a:r>
              <a:rPr lang="en-US" altLang="zh-CN" sz="1100" spc="-8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17177763.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Freeform 211"/>
          <p:cNvSpPr/>
          <p:nvPr/>
        </p:nvSpPr>
        <p:spPr>
          <a:xfrm>
            <a:off x="336550" y="2660650"/>
            <a:ext cx="5518150" cy="31750"/>
          </a:xfrm>
          <a:custGeom>
            <a:avLst/>
            <a:gdLst>
              <a:gd name="connsiteX0" fmla="*/ 18237 w 5518150"/>
              <a:gd name="connsiteY0" fmla="*/ 7493 h 31750"/>
              <a:gd name="connsiteX1" fmla="*/ 2773679 w 5518150"/>
              <a:gd name="connsiteY1" fmla="*/ 7493 h 31750"/>
              <a:gd name="connsiteX2" fmla="*/ 5529071 w 5518150"/>
              <a:gd name="connsiteY2" fmla="*/ 7493 h 31750"/>
              <a:gd name="connsiteX3" fmla="*/ 5529071 w 5518150"/>
              <a:gd name="connsiteY3" fmla="*/ 39497 h 31750"/>
              <a:gd name="connsiteX4" fmla="*/ 2773679 w 5518150"/>
              <a:gd name="connsiteY4" fmla="*/ 39497 h 31750"/>
              <a:gd name="connsiteX5" fmla="*/ 18237 w 5518150"/>
              <a:gd name="connsiteY5" fmla="*/ 39497 h 31750"/>
              <a:gd name="connsiteX6" fmla="*/ 18237 w 5518150"/>
              <a:gd name="connsiteY6" fmla="*/ 7493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8150" h="31750">
                <a:moveTo>
                  <a:pt x="18237" y="7493"/>
                </a:moveTo>
                <a:lnTo>
                  <a:pt x="2773679" y="7493"/>
                </a:lnTo>
                <a:lnTo>
                  <a:pt x="5529071" y="7493"/>
                </a:lnTo>
                <a:lnTo>
                  <a:pt x="5529071" y="39497"/>
                </a:lnTo>
                <a:lnTo>
                  <a:pt x="2773679" y="39497"/>
                </a:lnTo>
                <a:lnTo>
                  <a:pt x="18237" y="39497"/>
                </a:lnTo>
                <a:lnTo>
                  <a:pt x="18237" y="7493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2"/>
          <p:cNvSpPr txBox="1"/>
          <p:nvPr/>
        </p:nvSpPr>
        <p:spPr>
          <a:xfrm>
            <a:off x="354787" y="529677"/>
            <a:ext cx="11434572" cy="2184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99287">
              <a:lnSpc>
                <a:spcPct val="100000"/>
              </a:lnSpc>
            </a:pPr>
            <a:r>
              <a:rPr lang="en-US" altLang="zh-CN" sz="2200" b="1" dirty="0">
                <a:solidFill>
                  <a:srgbClr val="FE0000"/>
                </a:solidFill>
                <a:latin typeface="Arial"/>
                <a:ea typeface="Arial"/>
              </a:rPr>
              <a:t>Мультидисциплинарная</a:t>
            </a:r>
            <a:r>
              <a:rPr lang="en-US" altLang="zh-CN" sz="220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Arial"/>
                <a:ea typeface="Arial"/>
              </a:rPr>
              <a:t>бригада</a:t>
            </a:r>
            <a:r>
              <a:rPr lang="en-US" altLang="zh-CN" sz="220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Arial"/>
                <a:ea typeface="Arial"/>
              </a:rPr>
              <a:t>(МДБ)</a:t>
            </a:r>
            <a:r>
              <a:rPr lang="en-US" altLang="zh-CN" sz="220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—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просто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наличие</a:t>
            </a:r>
            <a:r>
              <a:rPr lang="en-US" altLang="zh-CN" sz="2200" b="1" spc="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определенных</a:t>
            </a:r>
          </a:p>
          <a:p>
            <a:pPr marL="0" indent="789736">
              <a:lnSpc>
                <a:spcPct val="100000"/>
              </a:lnSpc>
            </a:pP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специалистов.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Принципиально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важен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столько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состав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МДБ,</a:t>
            </a:r>
            <a:r>
              <a:rPr lang="en-US" altLang="zh-CN" sz="22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сколько</a:t>
            </a:r>
          </a:p>
          <a:p>
            <a:pPr marL="0" indent="54863">
              <a:lnSpc>
                <a:spcPct val="100000"/>
              </a:lnSpc>
            </a:pP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распределение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функциональных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обязанностей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тесное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сотрудничество</a:t>
            </a:r>
            <a:r>
              <a:rPr lang="en-US" altLang="zh-CN" sz="22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членов</a:t>
            </a:r>
          </a:p>
          <a:p>
            <a:pPr marL="0" indent="5102910">
              <a:lnSpc>
                <a:spcPct val="100000"/>
              </a:lnSpc>
            </a:pPr>
            <a:r>
              <a:rPr lang="en-US" altLang="zh-CN" sz="2200" b="1" spc="-5" dirty="0">
                <a:solidFill>
                  <a:srgbClr val="001E5E"/>
                </a:solidFill>
                <a:latin typeface="Arial"/>
                <a:ea typeface="Arial"/>
              </a:rPr>
              <a:t>бригад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ы.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5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Работа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МДБ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обязательно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включает: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354787" y="2787032"/>
            <a:ext cx="23381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697687" y="2787032"/>
            <a:ext cx="9886366" cy="7320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3819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Совместное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проведение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осмотра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оценку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состояния</a:t>
            </a:r>
            <a:r>
              <a:rPr lang="en-US" altLang="zh-CN" sz="24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больного,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степени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нарушения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функций,</a:t>
            </a:r>
          </a:p>
        </p:txBody>
      </p:sp>
      <p:sp>
        <p:nvSpPr>
          <p:cNvPr id="215" name="TextBox 215"/>
          <p:cNvSpPr txBox="1"/>
          <p:nvPr/>
        </p:nvSpPr>
        <p:spPr>
          <a:xfrm>
            <a:off x="354787" y="3592191"/>
            <a:ext cx="23370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16" name="TextBox 216"/>
          <p:cNvSpPr txBox="1"/>
          <p:nvPr/>
        </p:nvSpPr>
        <p:spPr>
          <a:xfrm>
            <a:off x="697687" y="3592191"/>
            <a:ext cx="10985724" cy="731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3819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Создание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адекватной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окружающей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среды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для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больного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зависимости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его</a:t>
            </a:r>
            <a:r>
              <a:rPr lang="en-US" altLang="zh-CN" sz="24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потребностей,</a:t>
            </a:r>
          </a:p>
        </p:txBody>
      </p:sp>
      <p:sp>
        <p:nvSpPr>
          <p:cNvPr id="217" name="TextBox 217"/>
          <p:cNvSpPr txBox="1"/>
          <p:nvPr/>
        </p:nvSpPr>
        <p:spPr>
          <a:xfrm>
            <a:off x="354787" y="4397117"/>
            <a:ext cx="932555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5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Совместное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обсуждение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больных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реже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раза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неделю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354787" y="4836029"/>
            <a:ext cx="23370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697687" y="4836173"/>
            <a:ext cx="9973274" cy="1097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3819" hangingPunct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Совместное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определение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целей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плана</a:t>
            </a:r>
            <a:r>
              <a:rPr lang="en-US" altLang="zh-CN" sz="24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ведения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больного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(при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необходимости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участием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самого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его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бли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зких).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020" y="2202180"/>
            <a:ext cx="1737360" cy="1813560"/>
          </a:xfrm>
          <a:prstGeom prst="rect">
            <a:avLst/>
          </a:prstGeom>
        </p:spPr>
      </p:pic>
      <p:sp>
        <p:nvSpPr>
          <p:cNvPr id="2" name="TextBox 88"/>
          <p:cNvSpPr txBox="1"/>
          <p:nvPr/>
        </p:nvSpPr>
        <p:spPr>
          <a:xfrm>
            <a:off x="829055" y="556419"/>
            <a:ext cx="10306170" cy="6040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0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0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это</a:t>
            </a:r>
            <a:r>
              <a:rPr lang="en-US" altLang="zh-CN" sz="20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неприятные</a:t>
            </a:r>
            <a:r>
              <a:rPr lang="en-US" altLang="zh-CN" sz="20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ощущения</a:t>
            </a:r>
            <a:r>
              <a:rPr lang="en-US" altLang="zh-CN" sz="20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0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эмоции,</a:t>
            </a:r>
            <a:r>
              <a:rPr lang="en-US" altLang="zh-CN" sz="20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связанные</a:t>
            </a:r>
            <a:r>
              <a:rPr lang="en-US" altLang="zh-CN" sz="20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0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действительным</a:t>
            </a:r>
            <a:r>
              <a:rPr lang="en-US" altLang="zh-CN" sz="2000" b="1" i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или</a:t>
            </a:r>
          </a:p>
          <a:p>
            <a:pPr marL="1283461" indent="-716279" hangingPunct="0">
              <a:lnSpc>
                <a:spcPct val="118750"/>
              </a:lnSpc>
              <a:spcBef>
                <a:spcPts val="290"/>
              </a:spcBef>
            </a:pP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возможным</a:t>
            </a:r>
            <a:r>
              <a:rPr lang="en-US" altLang="zh-CN" sz="2000" b="1" i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повреждением</a:t>
            </a:r>
            <a:r>
              <a:rPr lang="en-US" altLang="zh-CN" sz="20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различных</a:t>
            </a:r>
            <a:r>
              <a:rPr lang="en-US" altLang="zh-CN" sz="20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тканей</a:t>
            </a:r>
            <a:r>
              <a:rPr lang="en-US" altLang="zh-CN" sz="20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человеческого</a:t>
            </a:r>
            <a:r>
              <a:rPr lang="en-US" altLang="zh-CN" sz="20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организма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(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Определение</a:t>
            </a:r>
            <a:r>
              <a:rPr lang="en-US" altLang="zh-CN" sz="16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Международной</a:t>
            </a:r>
            <a:r>
              <a:rPr lang="en-US" altLang="zh-CN" sz="16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Ассоциации</a:t>
            </a:r>
            <a:r>
              <a:rPr lang="en-US" altLang="zh-CN" sz="16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Исследования</a:t>
            </a:r>
            <a:r>
              <a:rPr lang="en-US" altLang="zh-CN" sz="16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Боли,</a:t>
            </a:r>
            <a:r>
              <a:rPr lang="en-US" altLang="zh-CN" sz="16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IASP,</a:t>
            </a:r>
            <a:r>
              <a:rPr lang="en-US" altLang="zh-CN" sz="1600" b="1" spc="-6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Arial"/>
                <a:ea typeface="Arial"/>
              </a:rPr>
              <a:t>1992)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75"/>
              </a:lnSpc>
            </a:pPr>
            <a:endParaRPr lang="en-US" dirty="0" smtClean="0"/>
          </a:p>
          <a:p>
            <a:pPr marL="0" indent="2447290">
              <a:lnSpc>
                <a:spcPct val="100000"/>
              </a:lnSpc>
            </a:pPr>
            <a:r>
              <a:rPr lang="en-US" altLang="zh-CN" sz="2800" b="1" u="sng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Arial"/>
                <a:ea typeface="Arial"/>
              </a:rPr>
              <a:t>БОЛЬ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неприятное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сенсорное</a:t>
            </a:r>
            <a:r>
              <a:rPr lang="en-US" altLang="zh-CN" sz="28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</a:p>
          <a:p>
            <a:pPr marL="2128773" indent="-466344" hangingPunct="0">
              <a:lnSpc>
                <a:spcPct val="99583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эмоциональное</a:t>
            </a:r>
            <a:r>
              <a:rPr lang="en-US" altLang="zh-CN" sz="2800" b="1" spc="-1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переживание,</a:t>
            </a:r>
            <a:r>
              <a:rPr lang="en-US" altLang="zh-CN" sz="2800" b="1" spc="-12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связанное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800" b="1" spc="-1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существующими</a:t>
            </a:r>
            <a:r>
              <a:rPr lang="en-US" altLang="zh-CN" sz="2800" b="1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или</a:t>
            </a:r>
            <a:r>
              <a:rPr lang="en-US" altLang="zh-CN" sz="2800" b="1" spc="-11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возможными</a:t>
            </a:r>
          </a:p>
          <a:p>
            <a:pPr marL="2407666" indent="-498348" hangingPunct="0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повреждениями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ткани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800" b="1" spc="-2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описываемое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терминах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такого</a:t>
            </a:r>
            <a:r>
              <a:rPr lang="en-US" altLang="zh-CN" sz="2800" b="1" spc="-89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повреждения</a:t>
            </a:r>
          </a:p>
          <a:p>
            <a:pPr>
              <a:lnSpc>
                <a:spcPts val="1845"/>
              </a:lnSpc>
            </a:pPr>
            <a:endParaRPr lang="en-US" dirty="0" smtClean="0"/>
          </a:p>
          <a:p>
            <a:pPr marL="0" indent="1291082">
              <a:lnSpc>
                <a:spcPct val="100000"/>
              </a:lnSpc>
            </a:pP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Merskey</a:t>
            </a:r>
            <a:r>
              <a:rPr lang="en-US" altLang="zh-CN" sz="1100" b="1" i="1" spc="-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et</a:t>
            </a:r>
            <a:r>
              <a:rPr lang="en-US" altLang="zh-CN" sz="1100" b="1" i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al.,</a:t>
            </a:r>
            <a:r>
              <a:rPr lang="en-US" altLang="zh-CN" sz="1100" b="1" i="1" spc="-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classification</a:t>
            </a:r>
            <a:r>
              <a:rPr lang="en-US" altLang="zh-CN" sz="1100" b="1" i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of</a:t>
            </a:r>
            <a:r>
              <a:rPr lang="en-US" altLang="zh-CN" sz="1100" b="1" i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chronic</a:t>
            </a:r>
            <a:r>
              <a:rPr lang="en-US" altLang="zh-CN" sz="1100" b="1" i="1" spc="-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pain.</a:t>
            </a:r>
            <a:r>
              <a:rPr lang="en-US" altLang="zh-CN" sz="1100" b="1" i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Description</a:t>
            </a:r>
            <a:r>
              <a:rPr lang="en-US" altLang="zh-CN" sz="1100" b="1" i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of</a:t>
            </a:r>
            <a:r>
              <a:rPr lang="en-US" altLang="zh-CN" sz="1100" b="1" i="1" spc="-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chronic</a:t>
            </a:r>
            <a:r>
              <a:rPr lang="en-US" altLang="zh-CN" sz="1100" b="1" i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pain</a:t>
            </a:r>
            <a:r>
              <a:rPr lang="en-US" altLang="zh-CN" sz="1100" b="1" i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syndromes</a:t>
            </a:r>
            <a:r>
              <a:rPr lang="en-US" altLang="zh-CN" sz="1100" b="1" i="1" spc="-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and</a:t>
            </a:r>
            <a:r>
              <a:rPr lang="en-US" altLang="zh-CN" sz="1100" b="1" i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definiton</a:t>
            </a:r>
            <a:r>
              <a:rPr lang="en-US" altLang="zh-CN" sz="1100" b="1" i="1" spc="-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of</a:t>
            </a:r>
            <a:r>
              <a:rPr lang="en-US" altLang="zh-CN" sz="1100" b="1" i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pain</a:t>
            </a:r>
            <a:r>
              <a:rPr lang="en-US" altLang="zh-CN" sz="1100" b="1" i="1" spc="-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terms.</a:t>
            </a:r>
            <a:r>
              <a:rPr lang="en-US" altLang="zh-CN" sz="1100" b="1" i="1" spc="-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Pain,</a:t>
            </a:r>
            <a:r>
              <a:rPr lang="en-US" altLang="zh-CN" sz="1100" b="1" i="1" spc="-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b="1" i="1" dirty="0">
                <a:solidFill>
                  <a:srgbClr val="001E5E"/>
                </a:solidFill>
                <a:latin typeface="Arial"/>
                <a:ea typeface="Arial"/>
              </a:rPr>
              <a:t>s1-s225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0"/>
            <a:ext cx="5951220" cy="6858000"/>
          </a:xfrm>
          <a:prstGeom prst="rect">
            <a:avLst/>
          </a:prstGeom>
        </p:spPr>
      </p:pic>
      <p:sp>
        <p:nvSpPr>
          <p:cNvPr id="2" name="TextBox 221"/>
          <p:cNvSpPr txBox="1"/>
          <p:nvPr/>
        </p:nvSpPr>
        <p:spPr>
          <a:xfrm>
            <a:off x="7993380" y="839934"/>
            <a:ext cx="2930581" cy="4878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963" indent="89916" hangingPunct="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Kamper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SJ,</a:t>
            </a:r>
            <a:r>
              <a:rPr lang="en-US" altLang="zh-CN" sz="2000" spc="3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Apeldoorn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AT,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Chiarotto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A,</a:t>
            </a:r>
            <a:r>
              <a:rPr lang="en-US" altLang="zh-CN" sz="2000" spc="-5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Smeets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RJ,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Ostelo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RW,</a:t>
            </a:r>
            <a:r>
              <a:rPr lang="en-US" altLang="zh-CN" sz="2000" spc="15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Guzman</a:t>
            </a:r>
          </a:p>
          <a:p>
            <a:pPr marL="561085" indent="-128016" hangingPunct="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J,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van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Tulder</a:t>
            </a:r>
            <a:r>
              <a:rPr lang="en-US" altLang="zh-CN" sz="2000" spc="-44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MW.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spc="-5" dirty="0">
                <a:solidFill>
                  <a:srgbClr val="001E5E"/>
                </a:solidFill>
                <a:latin typeface="Microsoft Sans Serif"/>
                <a:ea typeface="Microsoft Sans Serif"/>
              </a:rPr>
              <a:t>Multid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isciplinary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spc="5" dirty="0">
                <a:solidFill>
                  <a:srgbClr val="001E5E"/>
                </a:solidFill>
                <a:latin typeface="Microsoft Sans Serif"/>
                <a:ea typeface="Microsoft Sans Serif"/>
              </a:rPr>
              <a:t>b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iopsychosocial</a:t>
            </a:r>
          </a:p>
          <a:p>
            <a:pPr marL="0" indent="111251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rehabilitation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for</a:t>
            </a:r>
            <a:r>
              <a:rPr lang="en-US" altLang="zh-CN" sz="2000" spc="-4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chronic</a:t>
            </a:r>
          </a:p>
          <a:p>
            <a:pPr marL="0" indent="68579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low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back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pain:</a:t>
            </a:r>
            <a:r>
              <a:rPr lang="en-US" altLang="zh-CN" sz="2000" spc="3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Cochrane</a:t>
            </a:r>
          </a:p>
          <a:p>
            <a:pPr marL="0" indent="211835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systematic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review</a:t>
            </a:r>
            <a:r>
              <a:rPr lang="en-US" altLang="zh-CN" sz="2000" spc="-2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and</a:t>
            </a:r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meta-analysis.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BMJ.</a:t>
            </a:r>
            <a:r>
              <a:rPr lang="en-US" altLang="zh-CN" sz="2000" spc="-25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2015</a:t>
            </a:r>
          </a:p>
          <a:p>
            <a:pPr marL="0" indent="227076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Feb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18;350:h444.</a:t>
            </a:r>
            <a:r>
              <a:rPr lang="en-US" altLang="zh-CN" sz="2000" spc="-2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doi:</a:t>
            </a:r>
          </a:p>
          <a:p>
            <a:pPr marL="0" indent="407161">
              <a:lnSpc>
                <a:spcPct val="100000"/>
              </a:lnSpc>
            </a:pPr>
            <a:r>
              <a:rPr lang="en-US" altLang="zh-CN" sz="2000" spc="-5" dirty="0">
                <a:solidFill>
                  <a:srgbClr val="001E5E"/>
                </a:solidFill>
                <a:latin typeface="Microsoft Sans Serif"/>
                <a:ea typeface="Microsoft Sans Serif"/>
              </a:rPr>
              <a:t>1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0.1136/bmj.h444.</a:t>
            </a:r>
          </a:p>
          <a:p>
            <a:pPr marL="0" indent="112776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Review.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PubMed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PMID:</a:t>
            </a:r>
          </a:p>
          <a:p>
            <a:pPr marL="0" indent="352043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25694111;</a:t>
            </a:r>
            <a:r>
              <a:rPr lang="en-US" altLang="zh-CN" sz="2000" spc="-3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spc="5" dirty="0">
                <a:solidFill>
                  <a:srgbClr val="001E5E"/>
                </a:solidFill>
                <a:latin typeface="Microsoft Sans Serif"/>
                <a:ea typeface="Microsoft Sans Serif"/>
              </a:rPr>
              <a:t>PubMed</a:t>
            </a:r>
          </a:p>
          <a:p>
            <a:pPr marL="0" indent="571753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Central</a:t>
            </a:r>
            <a:r>
              <a:rPr lang="en-US" altLang="zh-CN" sz="2000" spc="-1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PMCID:</a:t>
            </a:r>
          </a:p>
          <a:p>
            <a:pPr marL="0" indent="646429">
              <a:lnSpc>
                <a:spcPct val="100000"/>
              </a:lnSpc>
            </a:pPr>
            <a:r>
              <a:rPr lang="en-US" altLang="zh-CN" sz="2000" spc="5" dirty="0">
                <a:solidFill>
                  <a:srgbClr val="001E5E"/>
                </a:solidFill>
                <a:latin typeface="Microsoft Sans Serif"/>
                <a:ea typeface="Microsoft Sans Serif"/>
              </a:rPr>
              <a:t>PMC4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353283.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79" y="144780"/>
            <a:ext cx="5433060" cy="3832860"/>
          </a:xfrm>
          <a:prstGeom prst="rect">
            <a:avLst/>
          </a:prstGeom>
        </p:spPr>
      </p:pic>
      <p:sp>
        <p:nvSpPr>
          <p:cNvPr id="2" name="TextBox 223"/>
          <p:cNvSpPr txBox="1"/>
          <p:nvPr/>
        </p:nvSpPr>
        <p:spPr>
          <a:xfrm>
            <a:off x="1659889" y="4417818"/>
            <a:ext cx="8882594" cy="23912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5260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Долгосрочные</a:t>
            </a:r>
            <a:r>
              <a:rPr lang="en-US" altLang="zh-CN" sz="2400" b="1" spc="-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цели</a:t>
            </a:r>
            <a:r>
              <a:rPr lang="en-US" altLang="zh-CN" sz="2400" b="1" spc="-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должны</a:t>
            </a:r>
            <a:r>
              <a:rPr lang="en-US" altLang="zh-CN" sz="2400" b="1" spc="-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заключаться</a:t>
            </a:r>
            <a:r>
              <a:rPr lang="en-US" altLang="zh-CN" sz="2400" b="1" spc="-8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9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разработке</a:t>
            </a:r>
          </a:p>
          <a:p>
            <a:pPr marL="0" indent="396239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индивидуальных</a:t>
            </a:r>
            <a:r>
              <a:rPr lang="en-US" altLang="zh-CN" sz="2400" b="1" spc="-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программ,</a:t>
            </a:r>
            <a:r>
              <a:rPr lang="en-US" altLang="zh-CN" sz="2400" b="1" spc="-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которые</a:t>
            </a:r>
            <a:r>
              <a:rPr lang="en-US" altLang="zh-CN" sz="24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пациент</a:t>
            </a:r>
            <a:r>
              <a:rPr lang="en-US" altLang="zh-CN" sz="24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может</a:t>
            </a:r>
          </a:p>
          <a:p>
            <a:pPr marL="0" indent="310895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использовать</a:t>
            </a:r>
            <a:r>
              <a:rPr lang="en-US" altLang="zh-CN" sz="2400" b="1" spc="-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продолжать</a:t>
            </a:r>
            <a:r>
              <a:rPr lang="en-US" altLang="zh-CN" sz="2400" b="1" spc="-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долго</a:t>
            </a:r>
            <a:r>
              <a:rPr lang="en-US" altLang="zh-CN" sz="2400" b="1" spc="-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после</a:t>
            </a:r>
            <a:r>
              <a:rPr lang="en-US" altLang="zh-CN" sz="2400" b="1" spc="-10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завершения</a:t>
            </a:r>
          </a:p>
          <a:p>
            <a:pPr marL="0" indent="1666113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активного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лечения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18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реабилитации.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Sanders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SH,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Harden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RN,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Vicente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PJ.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Evidence-based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clinical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practice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guidelines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for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interdisciplinary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rehabilitation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of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chronic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nonmalignant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pain</a:t>
            </a:r>
          </a:p>
          <a:p>
            <a:pPr marL="0" indent="3854577">
              <a:lnSpc>
                <a:spcPct val="100000"/>
              </a:lnSpc>
            </a:pP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syndrome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patients.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Pain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Pract.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2005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Dec;5(4):303-15.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PubMed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PMID:</a:t>
            </a:r>
            <a:r>
              <a:rPr lang="en-US" altLang="zh-CN" sz="1100" spc="-8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17177763.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" y="213360"/>
            <a:ext cx="1897380" cy="1874520"/>
          </a:xfrm>
          <a:prstGeom prst="rect">
            <a:avLst/>
          </a:prstGeom>
        </p:spPr>
      </p:pic>
      <p:sp>
        <p:nvSpPr>
          <p:cNvPr id="2" name="TextBox 225"/>
          <p:cNvSpPr txBox="1"/>
          <p:nvPr/>
        </p:nvSpPr>
        <p:spPr>
          <a:xfrm>
            <a:off x="640994" y="284241"/>
            <a:ext cx="10692651" cy="6524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83966">
              <a:lnSpc>
                <a:spcPct val="100000"/>
              </a:lnSpc>
            </a:pP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Задачи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для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специалистов</a:t>
            </a:r>
            <a:r>
              <a:rPr lang="en-US" altLang="zh-CN" sz="3600" b="1" spc="-1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при</a:t>
            </a:r>
          </a:p>
          <a:p>
            <a:pPr marL="0" indent="3351250">
              <a:lnSpc>
                <a:spcPct val="100000"/>
              </a:lnSpc>
            </a:pP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реабилитации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пациентов</a:t>
            </a:r>
            <a:r>
              <a:rPr lang="en-US" altLang="zh-CN" sz="36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с</a:t>
            </a:r>
          </a:p>
          <a:p>
            <a:pPr marL="0" indent="2621254">
              <a:lnSpc>
                <a:spcPct val="100000"/>
              </a:lnSpc>
            </a:pP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хроническим</a:t>
            </a:r>
            <a:r>
              <a:rPr lang="en-US" altLang="zh-CN" sz="3600" b="1" spc="-1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болевом</a:t>
            </a:r>
            <a:r>
              <a:rPr lang="en-US" altLang="zh-CN" sz="3600" b="1" spc="-17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4D9D"/>
                </a:solidFill>
                <a:latin typeface="Arial"/>
                <a:ea typeface="Arial"/>
              </a:rPr>
              <a:t>синдроме: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1.</a:t>
            </a:r>
            <a:r>
              <a:rPr lang="en-US" altLang="zh-CN" sz="2000" b="1" spc="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Улучшение</a:t>
            </a:r>
            <a:r>
              <a:rPr lang="en-US" altLang="zh-CN" sz="2000" b="1" spc="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физического</a:t>
            </a:r>
            <a:r>
              <a:rPr lang="en-US" altLang="zh-CN" sz="2000" b="1" spc="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функционирования</a:t>
            </a:r>
            <a:r>
              <a:rPr lang="en-US" altLang="zh-CN" sz="2000" b="1" spc="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(например,</a:t>
            </a:r>
            <a:r>
              <a:rPr lang="en-US" altLang="zh-CN" sz="2000" b="1" spc="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увеличение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мобильности,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стояния,</a:t>
            </a:r>
            <a:r>
              <a:rPr lang="en-US" altLang="zh-CN" sz="2000" b="1" spc="-15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ходьбы);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2.</a:t>
            </a:r>
            <a:r>
              <a:rPr lang="en-US" altLang="zh-CN" sz="2000" b="1" spc="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Улучшение</a:t>
            </a:r>
            <a:r>
              <a:rPr lang="en-US" altLang="zh-CN" sz="2000" b="1" spc="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активности</a:t>
            </a:r>
            <a:r>
              <a:rPr lang="en-US" altLang="zh-CN" sz="2000" b="1" spc="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повседневной</a:t>
            </a:r>
            <a:r>
              <a:rPr lang="en-US" altLang="zh-CN" sz="2000" b="1" spc="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жизни</a:t>
            </a:r>
            <a:r>
              <a:rPr lang="en-US" altLang="zh-CN" sz="2000" b="1" spc="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(увеличение</a:t>
            </a:r>
            <a:r>
              <a:rPr lang="en-US" altLang="zh-CN" sz="2000" b="1" spc="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самостоятельности</a:t>
            </a:r>
            <a:r>
              <a:rPr lang="en-US" altLang="zh-CN" sz="2000" b="1" spc="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в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4D9D"/>
                </a:solidFill>
                <a:latin typeface="Arial"/>
                <a:ea typeface="Arial"/>
              </a:rPr>
              <a:t>б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ыту).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spc="5" dirty="0">
                <a:solidFill>
                  <a:srgbClr val="004D9D"/>
                </a:solidFill>
                <a:latin typeface="Arial"/>
                <a:ea typeface="Arial"/>
              </a:rPr>
              <a:t>3.</a:t>
            </a:r>
            <a:r>
              <a:rPr lang="en-US" altLang="zh-CN" sz="2000" b="1" spc="1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spc="10" dirty="0">
                <a:solidFill>
                  <a:srgbClr val="004D9D"/>
                </a:solidFill>
                <a:latin typeface="Arial"/>
                <a:ea typeface="Arial"/>
              </a:rPr>
              <a:t>Увеличение</a:t>
            </a:r>
            <a:r>
              <a:rPr lang="en-US" altLang="zh-CN" sz="2000" b="1" spc="1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spc="15" dirty="0">
                <a:solidFill>
                  <a:srgbClr val="004D9D"/>
                </a:solidFill>
                <a:latin typeface="Arial"/>
                <a:ea typeface="Arial"/>
              </a:rPr>
              <a:t>самоконтроля;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4.</a:t>
            </a:r>
            <a:r>
              <a:rPr lang="en-US" altLang="zh-CN" sz="2000" b="1" spc="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Возвращение</a:t>
            </a:r>
            <a:r>
              <a:rPr lang="en-US" altLang="zh-CN" sz="2000" b="1" spc="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профессиональной</a:t>
            </a:r>
            <a:r>
              <a:rPr lang="en-US" altLang="zh-CN" sz="2000" b="1" spc="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деятельности</a:t>
            </a:r>
            <a:r>
              <a:rPr lang="en-US" altLang="zh-CN" sz="2000" b="1" spc="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(например,</a:t>
            </a:r>
            <a:r>
              <a:rPr lang="en-US" altLang="zh-CN" sz="2000" b="1" spc="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вернуться</a:t>
            </a:r>
            <a:r>
              <a:rPr lang="en-US" altLang="zh-CN" sz="2000" b="1" spc="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на</a:t>
            </a:r>
            <a:r>
              <a:rPr lang="en-US" altLang="zh-CN" sz="2000" b="1" spc="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работу,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начать</a:t>
            </a:r>
            <a:r>
              <a:rPr lang="en-US" altLang="zh-CN" sz="2000" b="1" spc="-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профессиональную</a:t>
            </a:r>
            <a:r>
              <a:rPr lang="en-US" altLang="zh-CN" sz="2000" b="1" spc="-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переподготовку;</a:t>
            </a:r>
            <a:r>
              <a:rPr lang="en-US" altLang="zh-CN" sz="2000" b="1" spc="-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начать</a:t>
            </a:r>
            <a:r>
              <a:rPr lang="en-US" altLang="zh-CN" sz="2000" b="1" spc="-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учиться);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5.</a:t>
            </a:r>
            <a:r>
              <a:rPr lang="en-US" altLang="zh-CN" sz="2000" b="1" spc="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Сокращение</a:t>
            </a:r>
            <a:r>
              <a:rPr lang="en-US" altLang="zh-CN" sz="2000" b="1" spc="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/</a:t>
            </a:r>
            <a:r>
              <a:rPr lang="en-US" altLang="zh-CN" sz="2000" b="1" spc="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прекращение</a:t>
            </a:r>
            <a:r>
              <a:rPr lang="en-US" altLang="zh-CN" sz="2000" b="1" spc="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употребления</a:t>
            </a:r>
            <a:r>
              <a:rPr lang="en-US" altLang="zh-CN" sz="2000" b="1" spc="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опиатных</a:t>
            </a:r>
            <a:r>
              <a:rPr lang="en-US" altLang="zh-CN" sz="2000" b="1" spc="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000" b="1" spc="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седативных</a:t>
            </a:r>
            <a:r>
              <a:rPr lang="en-US" altLang="zh-CN" sz="2000" b="1" spc="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лекарств;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6.</a:t>
            </a:r>
            <a:r>
              <a:rPr lang="en-US" altLang="zh-CN" sz="2000" b="1" spc="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Сокращение</a:t>
            </a:r>
            <a:r>
              <a:rPr lang="en-US" altLang="zh-CN" sz="2000" b="1" spc="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использования</a:t>
            </a:r>
            <a:r>
              <a:rPr lang="en-US" altLang="zh-CN" sz="2000" b="1" spc="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медицинских</a:t>
            </a:r>
            <a:r>
              <a:rPr lang="en-US" altLang="zh-CN" sz="2000" b="1" spc="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услуг</a:t>
            </a:r>
            <a:r>
              <a:rPr lang="en-US" altLang="zh-CN" sz="2000" b="1" spc="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(Например,</a:t>
            </a:r>
            <a:r>
              <a:rPr lang="en-US" altLang="zh-CN" sz="2000" b="1" spc="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сокращение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медицинских</a:t>
            </a:r>
            <a:r>
              <a:rPr lang="en-US" altLang="zh-CN" sz="20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процедур,</a:t>
            </a:r>
            <a:r>
              <a:rPr lang="en-US" altLang="zh-CN" sz="20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госпитализация,</a:t>
            </a:r>
            <a:r>
              <a:rPr lang="en-US" altLang="zh-CN" sz="20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посещение</a:t>
            </a:r>
            <a:r>
              <a:rPr lang="en-US" altLang="zh-CN" sz="20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амбулаторных</a:t>
            </a:r>
            <a:r>
              <a:rPr lang="en-US" altLang="zh-CN" sz="2000" b="1" spc="-3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кабинетов);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7.</a:t>
            </a:r>
            <a:r>
              <a:rPr lang="en-US" altLang="zh-CN" sz="2000" b="1" spc="12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Снижение</a:t>
            </a:r>
            <a:r>
              <a:rPr lang="en-US" altLang="zh-CN" sz="2000" b="1" spc="13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уровня</a:t>
            </a:r>
            <a:r>
              <a:rPr lang="en-US" altLang="zh-CN" sz="2000" b="1" spc="12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боли.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60"/>
              </a:lnSpc>
            </a:pPr>
            <a:endParaRPr lang="en-US" dirty="0" smtClean="0"/>
          </a:p>
          <a:p>
            <a:pPr marL="0" indent="1018895">
              <a:lnSpc>
                <a:spcPct val="100000"/>
              </a:lnSpc>
            </a:pP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Sanders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SH,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Harden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RN,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Vicente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PJ.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Evidence-based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clinical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practice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guidelines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for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interdisciplinary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rehabilitation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of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chronic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nonmalignant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pain</a:t>
            </a:r>
          </a:p>
          <a:p>
            <a:pPr marL="0" indent="4873472">
              <a:lnSpc>
                <a:spcPct val="100000"/>
              </a:lnSpc>
            </a:pP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syndrome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patients.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Pain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Pract.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2005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Dec;5(4):303-15.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PubMed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PMID:</a:t>
            </a:r>
            <a:r>
              <a:rPr lang="en-US" altLang="zh-CN" sz="1100" spc="-8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17177763.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20" y="426720"/>
            <a:ext cx="1973580" cy="1112519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79" y="198120"/>
            <a:ext cx="5791200" cy="1402080"/>
          </a:xfrm>
          <a:prstGeom prst="rect">
            <a:avLst/>
          </a:prstGeom>
        </p:spPr>
      </p:pic>
      <p:sp>
        <p:nvSpPr>
          <p:cNvPr id="2" name="Freeform 228"/>
          <p:cNvSpPr/>
          <p:nvPr/>
        </p:nvSpPr>
        <p:spPr>
          <a:xfrm>
            <a:off x="9556750" y="679450"/>
            <a:ext cx="336550" cy="285750"/>
          </a:xfrm>
          <a:custGeom>
            <a:avLst/>
            <a:gdLst>
              <a:gd name="connsiteX0" fmla="*/ 9397 w 336550"/>
              <a:gd name="connsiteY0" fmla="*/ 289814 h 285750"/>
              <a:gd name="connsiteX1" fmla="*/ 344678 w 336550"/>
              <a:gd name="connsiteY1" fmla="*/ 289814 h 285750"/>
              <a:gd name="connsiteX2" fmla="*/ 344678 w 336550"/>
              <a:gd name="connsiteY2" fmla="*/ 12446 h 285750"/>
              <a:gd name="connsiteX3" fmla="*/ 9397 w 336550"/>
              <a:gd name="connsiteY3" fmla="*/ 12446 h 285750"/>
              <a:gd name="connsiteX4" fmla="*/ 9397 w 336550"/>
              <a:gd name="connsiteY4" fmla="*/ 289814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50" h="285750">
                <a:moveTo>
                  <a:pt x="9397" y="289814"/>
                </a:moveTo>
                <a:lnTo>
                  <a:pt x="344678" y="289814"/>
                </a:lnTo>
                <a:lnTo>
                  <a:pt x="344678" y="12446"/>
                </a:lnTo>
                <a:lnTo>
                  <a:pt x="9397" y="12446"/>
                </a:lnTo>
                <a:lnTo>
                  <a:pt x="9397" y="289814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0" name="Picture 2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080" y="3802379"/>
            <a:ext cx="4000500" cy="1028700"/>
          </a:xfrm>
          <a:prstGeom prst="rect">
            <a:avLst/>
          </a:prstGeom>
        </p:spPr>
      </p:pic>
      <p:pic>
        <p:nvPicPr>
          <p:cNvPr id="231" name="Picture 2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480" y="3878579"/>
            <a:ext cx="3627120" cy="998219"/>
          </a:xfrm>
          <a:prstGeom prst="rect">
            <a:avLst/>
          </a:prstGeom>
        </p:spPr>
      </p:pic>
      <p:sp>
        <p:nvSpPr>
          <p:cNvPr id="3" name="TextBox 231"/>
          <p:cNvSpPr txBox="1"/>
          <p:nvPr/>
        </p:nvSpPr>
        <p:spPr>
          <a:xfrm>
            <a:off x="1806829" y="1969259"/>
            <a:ext cx="8782553" cy="48175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510" hangingPunct="0">
              <a:lnSpc>
                <a:spcPct val="99583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Пассивные</a:t>
            </a:r>
            <a:r>
              <a:rPr lang="en-US" altLang="zh-CN" sz="1800" b="1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методы</a:t>
            </a:r>
            <a:r>
              <a:rPr lang="en-US" altLang="zh-CN" sz="18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должны</a:t>
            </a:r>
            <a:r>
              <a:rPr lang="en-US" altLang="zh-CN" sz="1800" b="1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выполняться</a:t>
            </a:r>
            <a:r>
              <a:rPr lang="en-US" altLang="zh-CN" sz="18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только</a:t>
            </a:r>
            <a:r>
              <a:rPr lang="en-US" altLang="zh-CN" sz="18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как</a:t>
            </a:r>
            <a:r>
              <a:rPr lang="en-US" altLang="zh-CN" sz="1800" b="1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дополнение</a:t>
            </a:r>
            <a:r>
              <a:rPr lang="en-US" altLang="zh-CN" sz="1800"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к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сопутствующей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активной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физической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терапии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или</a:t>
            </a:r>
            <a:r>
              <a:rPr lang="en-US" altLang="zh-CN" sz="1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программе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Arial"/>
                <a:ea typeface="Arial"/>
              </a:rPr>
              <a:t>упражн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ений.</a:t>
            </a:r>
          </a:p>
          <a:p>
            <a:pPr>
              <a:lnSpc>
                <a:spcPts val="1945"/>
              </a:lnSpc>
            </a:pPr>
            <a:endParaRPr lang="en-US" dirty="0" smtClean="0"/>
          </a:p>
          <a:p>
            <a:pPr marL="0" indent="4243705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Vincent</a:t>
            </a:r>
            <a:r>
              <a:rPr lang="en-US" altLang="zh-CN" sz="18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8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al.,</a:t>
            </a:r>
            <a:r>
              <a:rPr lang="en-US" altLang="zh-CN" sz="18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2013;</a:t>
            </a:r>
            <a:r>
              <a:rPr lang="en-US" altLang="zh-CN" sz="18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Standaert</a:t>
            </a:r>
            <a:r>
              <a:rPr lang="en-US" altLang="zh-CN" sz="18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8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al.,</a:t>
            </a:r>
            <a:r>
              <a:rPr lang="en-US" altLang="zh-CN" sz="18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2011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0"/>
              </a:lnSpc>
            </a:pPr>
            <a:endParaRPr lang="en-US" dirty="0" smtClean="0"/>
          </a:p>
          <a:p>
            <a:pPr marL="0" hangingPunct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Пассивные</a:t>
            </a:r>
            <a:r>
              <a:rPr lang="en-US" altLang="zh-CN" sz="180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методы</a:t>
            </a:r>
            <a:r>
              <a:rPr lang="en-US" altLang="zh-CN" sz="180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лечения,</a:t>
            </a:r>
            <a:r>
              <a:rPr lang="en-US" altLang="zh-CN" sz="1800"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такие</a:t>
            </a:r>
            <a:r>
              <a:rPr lang="en-US" altLang="zh-CN" sz="180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как</a:t>
            </a:r>
            <a:r>
              <a:rPr lang="en-US" altLang="zh-CN" sz="180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чрезкожная</a:t>
            </a:r>
            <a:r>
              <a:rPr lang="en-US" altLang="zh-CN" sz="18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стимуляция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электрического</a:t>
            </a:r>
            <a:r>
              <a:rPr lang="en-US" altLang="zh-CN" sz="18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нерва</a:t>
            </a:r>
            <a:r>
              <a:rPr lang="en-US" altLang="zh-CN" sz="18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(TENS),</a:t>
            </a:r>
            <a:r>
              <a:rPr lang="en-US" altLang="zh-CN" sz="18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ультразвук,</a:t>
            </a:r>
            <a:r>
              <a:rPr lang="en-US" altLang="zh-CN" sz="18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тепло</a:t>
            </a:r>
            <a:r>
              <a:rPr lang="en-US" altLang="zh-CN" sz="18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8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лед,</a:t>
            </a:r>
            <a:r>
              <a:rPr lang="en-US" altLang="zh-CN" sz="1800" b="1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должны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использоваться</a:t>
            </a:r>
            <a:r>
              <a:rPr lang="en-US" altLang="zh-CN" sz="1800"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только</a:t>
            </a:r>
            <a:r>
              <a:rPr lang="en-US" altLang="zh-CN" sz="18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во</a:t>
            </a:r>
            <a:r>
              <a:rPr lang="en-US" altLang="zh-CN" sz="18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вспомогательной</a:t>
            </a:r>
            <a:r>
              <a:rPr lang="en-US" altLang="zh-CN" sz="18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роли,</a:t>
            </a:r>
            <a:r>
              <a:rPr lang="en-US" altLang="zh-CN" sz="18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если</a:t>
            </a:r>
            <a:r>
              <a:rPr lang="en-US" altLang="zh-CN" sz="18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они</a:t>
            </a:r>
            <a:r>
              <a:rPr lang="en-US" altLang="zh-CN" sz="18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способствуют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способности</a:t>
            </a:r>
            <a:r>
              <a:rPr lang="en-US" altLang="zh-CN" sz="180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пациента</a:t>
            </a:r>
            <a:r>
              <a:rPr lang="en-US" altLang="zh-CN" sz="1800"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повышать</a:t>
            </a:r>
            <a:r>
              <a:rPr lang="en-US" altLang="zh-CN" sz="1800"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физическую</a:t>
            </a:r>
            <a:r>
              <a:rPr lang="en-US" altLang="zh-CN" sz="180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форму,</a:t>
            </a:r>
            <a:r>
              <a:rPr lang="en-US" altLang="zh-CN" sz="1800"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силу</a:t>
            </a:r>
            <a:r>
              <a:rPr lang="en-US" altLang="zh-CN" sz="1800"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8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диапазон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spc="-10" dirty="0">
                <a:solidFill>
                  <a:srgbClr val="000000"/>
                </a:solidFill>
                <a:latin typeface="Arial"/>
                <a:ea typeface="Arial"/>
              </a:rPr>
              <a:t>д</a:t>
            </a:r>
            <a:r>
              <a:rPr lang="en-US" altLang="zh-CN" sz="1800" b="1" spc="-5" dirty="0">
                <a:solidFill>
                  <a:srgbClr val="000000"/>
                </a:solidFill>
                <a:latin typeface="Arial"/>
                <a:ea typeface="Arial"/>
              </a:rPr>
              <a:t>вижения»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pPr marL="0" indent="483742">
              <a:lnSpc>
                <a:spcPct val="100000"/>
              </a:lnSpc>
            </a:pP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Sanders</a:t>
            </a:r>
            <a:r>
              <a:rPr lang="en-US" altLang="zh-CN" sz="11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SH,</a:t>
            </a:r>
            <a:r>
              <a:rPr lang="en-US" altLang="zh-CN" sz="11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Harden</a:t>
            </a:r>
            <a:r>
              <a:rPr lang="en-US" altLang="zh-CN" sz="11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RN,</a:t>
            </a:r>
            <a:r>
              <a:rPr lang="en-US" altLang="zh-CN" sz="11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Vicente</a:t>
            </a:r>
            <a:r>
              <a:rPr lang="en-US" altLang="zh-CN" sz="11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PJ.</a:t>
            </a:r>
            <a:r>
              <a:rPr lang="en-US" altLang="zh-CN" sz="11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Evidence-based</a:t>
            </a:r>
            <a:r>
              <a:rPr lang="en-US" altLang="zh-CN" sz="11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clinical</a:t>
            </a:r>
            <a:r>
              <a:rPr lang="en-US" altLang="zh-CN" sz="11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practice</a:t>
            </a:r>
            <a:r>
              <a:rPr lang="en-US" altLang="zh-CN" sz="11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guidelines</a:t>
            </a:r>
            <a:r>
              <a:rPr lang="en-US" altLang="zh-CN" sz="11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for</a:t>
            </a:r>
            <a:r>
              <a:rPr lang="en-US" altLang="zh-CN" sz="11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interdisciplinary</a:t>
            </a:r>
            <a:r>
              <a:rPr lang="en-US" altLang="zh-CN" sz="11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rehabilitation</a:t>
            </a:r>
            <a:r>
              <a:rPr lang="en-US" altLang="zh-CN" sz="11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11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chronic</a:t>
            </a:r>
          </a:p>
          <a:p>
            <a:pPr marL="0" indent="2279268">
              <a:lnSpc>
                <a:spcPct val="100000"/>
              </a:lnSpc>
            </a:pP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nonmalignant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pain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syndrome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patients.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Pain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Pract.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2005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Dec;5(4):303-15.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PubMed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PMID:</a:t>
            </a:r>
            <a:r>
              <a:rPr lang="en-US" altLang="zh-CN" sz="11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17177763.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80" y="1325880"/>
            <a:ext cx="6972300" cy="4823460"/>
          </a:xfrm>
          <a:prstGeom prst="rect">
            <a:avLst/>
          </a:prstGeom>
        </p:spPr>
      </p:pic>
      <p:sp>
        <p:nvSpPr>
          <p:cNvPr id="2" name="Freeform 233"/>
          <p:cNvSpPr/>
          <p:nvPr/>
        </p:nvSpPr>
        <p:spPr>
          <a:xfrm>
            <a:off x="2546350" y="1327150"/>
            <a:ext cx="6953250" cy="4806950"/>
          </a:xfrm>
          <a:custGeom>
            <a:avLst/>
            <a:gdLst>
              <a:gd name="connsiteX0" fmla="*/ 15494 w 6953250"/>
              <a:gd name="connsiteY0" fmla="*/ 4819142 h 4806950"/>
              <a:gd name="connsiteX1" fmla="*/ 6958837 w 6953250"/>
              <a:gd name="connsiteY1" fmla="*/ 4819142 h 4806950"/>
              <a:gd name="connsiteX2" fmla="*/ 6958837 w 6953250"/>
              <a:gd name="connsiteY2" fmla="*/ 9398 h 4806950"/>
              <a:gd name="connsiteX3" fmla="*/ 15494 w 6953250"/>
              <a:gd name="connsiteY3" fmla="*/ 9398 h 4806950"/>
              <a:gd name="connsiteX4" fmla="*/ 15494 w 6953250"/>
              <a:gd name="connsiteY4" fmla="*/ 4819142 h 480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3250" h="4806950">
                <a:moveTo>
                  <a:pt x="15494" y="4819142"/>
                </a:moveTo>
                <a:lnTo>
                  <a:pt x="6958837" y="4819142"/>
                </a:lnTo>
                <a:lnTo>
                  <a:pt x="6958837" y="9398"/>
                </a:lnTo>
                <a:lnTo>
                  <a:pt x="15494" y="9398"/>
                </a:lnTo>
                <a:lnTo>
                  <a:pt x="15494" y="481914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4"/>
          <p:cNvSpPr/>
          <p:nvPr/>
        </p:nvSpPr>
        <p:spPr>
          <a:xfrm>
            <a:off x="1758950" y="323850"/>
            <a:ext cx="8528050" cy="666750"/>
          </a:xfrm>
          <a:custGeom>
            <a:avLst/>
            <a:gdLst>
              <a:gd name="connsiteX0" fmla="*/ 18033 w 8528050"/>
              <a:gd name="connsiteY0" fmla="*/ 678942 h 666750"/>
              <a:gd name="connsiteX1" fmla="*/ 8531097 w 8528050"/>
              <a:gd name="connsiteY1" fmla="*/ 678942 h 666750"/>
              <a:gd name="connsiteX2" fmla="*/ 8531097 w 8528050"/>
              <a:gd name="connsiteY2" fmla="*/ 8381 h 666750"/>
              <a:gd name="connsiteX3" fmla="*/ 18033 w 8528050"/>
              <a:gd name="connsiteY3" fmla="*/ 8381 h 666750"/>
              <a:gd name="connsiteX4" fmla="*/ 18033 w 8528050"/>
              <a:gd name="connsiteY4" fmla="*/ 678942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050" h="666750">
                <a:moveTo>
                  <a:pt x="18033" y="678942"/>
                </a:moveTo>
                <a:lnTo>
                  <a:pt x="8531097" y="678942"/>
                </a:lnTo>
                <a:lnTo>
                  <a:pt x="8531097" y="8381"/>
                </a:lnTo>
                <a:lnTo>
                  <a:pt x="18033" y="8381"/>
                </a:lnTo>
                <a:lnTo>
                  <a:pt x="18033" y="678942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5"/>
          <p:cNvSpPr txBox="1"/>
          <p:nvPr/>
        </p:nvSpPr>
        <p:spPr>
          <a:xfrm>
            <a:off x="5207508" y="420872"/>
            <a:ext cx="1779295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5" dirty="0">
                <a:solidFill>
                  <a:srgbClr val="FEFEFE"/>
                </a:solidFill>
                <a:latin typeface="Arial"/>
                <a:ea typeface="Arial"/>
              </a:rPr>
              <a:t>Мас</a:t>
            </a:r>
            <a:r>
              <a:rPr lang="en-US" altLang="zh-CN" sz="3600" dirty="0">
                <a:solidFill>
                  <a:srgbClr val="FEFEFE"/>
                </a:solidFill>
                <a:latin typeface="Arial"/>
                <a:ea typeface="Arial"/>
              </a:rPr>
              <a:t>саж</a:t>
            </a:r>
          </a:p>
        </p:txBody>
      </p:sp>
      <p:sp>
        <p:nvSpPr>
          <p:cNvPr id="236" name="TextBox 236"/>
          <p:cNvSpPr txBox="1"/>
          <p:nvPr/>
        </p:nvSpPr>
        <p:spPr>
          <a:xfrm>
            <a:off x="7691628" y="6573241"/>
            <a:ext cx="3011724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Furlan</a:t>
            </a:r>
            <a:r>
              <a:rPr lang="en-US" altLang="zh-CN" sz="1200" spc="-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AD,</a:t>
            </a:r>
            <a:r>
              <a:rPr lang="en-US" altLang="zh-CN" sz="1200" spc="-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et</a:t>
            </a:r>
            <a:r>
              <a:rPr lang="en-US" altLang="zh-CN" sz="12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al.</a:t>
            </a:r>
            <a:r>
              <a:rPr lang="en-US" altLang="zh-CN" sz="1200" spc="-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Spine.</a:t>
            </a:r>
            <a:r>
              <a:rPr lang="en-US" altLang="zh-CN" sz="1200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2002;27:1896-910.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879" y="289560"/>
            <a:ext cx="4152900" cy="3246120"/>
          </a:xfrm>
          <a:prstGeom prst="rect">
            <a:avLst/>
          </a:prstGeom>
        </p:spPr>
      </p:pic>
      <p:sp>
        <p:nvSpPr>
          <p:cNvPr id="2" name="TextBox 238"/>
          <p:cNvSpPr txBox="1"/>
          <p:nvPr/>
        </p:nvSpPr>
        <p:spPr>
          <a:xfrm>
            <a:off x="1972945" y="3734199"/>
            <a:ext cx="8592452" cy="2997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Психотерапия,</a:t>
            </a:r>
            <a:r>
              <a:rPr lang="en-US" altLang="zh-CN" sz="2400" b="1" spc="-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когнитивно-поведенческая</a:t>
            </a:r>
            <a:r>
              <a:rPr lang="en-US" altLang="zh-CN" sz="24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терапия</a:t>
            </a:r>
            <a:r>
              <a:rPr lang="en-US" altLang="zh-CN" sz="2400" b="1" spc="-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или</a:t>
            </a:r>
          </a:p>
          <a:p>
            <a:pPr marL="0" indent="284987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занятия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по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программе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снижения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стресса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на</a:t>
            </a:r>
            <a:r>
              <a:rPr lang="en-US" altLang="zh-CN" sz="2400" b="1" spc="-17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основе</a:t>
            </a:r>
          </a:p>
          <a:p>
            <a:pPr marL="0" indent="1039367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осознанности</a:t>
            </a:r>
            <a:r>
              <a:rPr lang="en-US" altLang="zh-CN" sz="24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(MBSR)</a:t>
            </a:r>
            <a:r>
              <a:rPr lang="en-US" altLang="zh-CN" sz="24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рекомендуется</a:t>
            </a:r>
            <a:r>
              <a:rPr lang="en-US" altLang="zh-CN" sz="2400" b="1" spc="-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для</a:t>
            </a:r>
          </a:p>
          <a:p>
            <a:pPr marL="0" indent="361187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реабилитации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пациентов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хроническим</a:t>
            </a:r>
            <a:r>
              <a:rPr lang="en-US" altLang="zh-CN" sz="2400" b="1" spc="-18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болевым</a:t>
            </a:r>
          </a:p>
          <a:p>
            <a:pPr marL="0" indent="3325748">
              <a:lnSpc>
                <a:spcPct val="100000"/>
              </a:lnSpc>
            </a:pPr>
            <a:r>
              <a:rPr lang="en-US" altLang="zh-CN" sz="2400" b="1" spc="-15" dirty="0">
                <a:solidFill>
                  <a:srgbClr val="004D9D"/>
                </a:solidFill>
                <a:latin typeface="Arial"/>
                <a:ea typeface="Arial"/>
              </a:rPr>
              <a:t>синдром</a:t>
            </a:r>
            <a:r>
              <a:rPr lang="en-US" altLang="zh-CN" sz="2400" b="1" spc="-10" dirty="0">
                <a:solidFill>
                  <a:srgbClr val="004D9D"/>
                </a:solidFill>
                <a:latin typeface="Arial"/>
                <a:ea typeface="Arial"/>
              </a:rPr>
              <a:t>ом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0"/>
              </a:lnSpc>
            </a:pPr>
            <a:endParaRPr lang="en-US" dirty="0" smtClean="0"/>
          </a:p>
          <a:p>
            <a:pPr marL="0" indent="232917">
              <a:lnSpc>
                <a:spcPct val="100000"/>
              </a:lnSpc>
            </a:pP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International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Association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for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the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Study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of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Pain,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2014;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Kamper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2014;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Castro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600" b="1" spc="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</a:p>
          <a:p>
            <a:pPr marL="0" indent="176529">
              <a:lnSpc>
                <a:spcPct val="100000"/>
              </a:lnSpc>
            </a:pP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2012;</a:t>
            </a:r>
            <a:r>
              <a:rPr lang="en-US" altLang="zh-CN" sz="16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Grossman</a:t>
            </a:r>
            <a:r>
              <a:rPr lang="en-US" altLang="zh-CN" sz="1600" b="1" spc="-1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6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600" b="1" spc="-1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2007;</a:t>
            </a:r>
            <a:r>
              <a:rPr lang="en-US" altLang="zh-CN" sz="16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Gillis</a:t>
            </a:r>
            <a:r>
              <a:rPr lang="en-US" altLang="zh-CN" sz="1600" b="1" spc="-1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600" b="1" spc="-1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6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2006;</a:t>
            </a:r>
            <a:r>
              <a:rPr lang="en-US" altLang="zh-CN" sz="1600" b="1" spc="-1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Turner,</a:t>
            </a:r>
            <a:r>
              <a:rPr lang="en-US" altLang="zh-CN" sz="16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Mancl,</a:t>
            </a:r>
            <a:r>
              <a:rPr lang="en-US" altLang="zh-CN" sz="1600" b="1" spc="-1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&amp;</a:t>
            </a:r>
            <a:r>
              <a:rPr lang="en-US" altLang="zh-CN" sz="1600" b="1" spc="-1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Aaron,</a:t>
            </a:r>
            <a:r>
              <a:rPr lang="en-US" altLang="zh-CN" sz="16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2006;</a:t>
            </a:r>
            <a:r>
              <a:rPr lang="en-US" altLang="zh-CN" sz="1600" b="1" spc="-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Broderick,</a:t>
            </a:r>
          </a:p>
          <a:p>
            <a:pPr marL="0" indent="3609213">
              <a:lnSpc>
                <a:spcPct val="100000"/>
              </a:lnSpc>
            </a:pP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Junghaenel,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&amp;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Schwartz,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2005;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Smyth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&amp;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Helm,</a:t>
            </a:r>
            <a:r>
              <a:rPr lang="en-US" altLang="zh-CN" sz="16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4D9D"/>
                </a:solidFill>
                <a:latin typeface="Arial"/>
                <a:ea typeface="Arial"/>
              </a:rPr>
              <a:t>2003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175260"/>
            <a:ext cx="3573779" cy="3482340"/>
          </a:xfrm>
          <a:prstGeom prst="rect">
            <a:avLst/>
          </a:prstGeom>
        </p:spPr>
      </p:pic>
      <p:pic>
        <p:nvPicPr>
          <p:cNvPr id="241" name="Picture 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260" y="220979"/>
            <a:ext cx="3992879" cy="3436620"/>
          </a:xfrm>
          <a:prstGeom prst="rect">
            <a:avLst/>
          </a:prstGeom>
        </p:spPr>
      </p:pic>
      <p:sp>
        <p:nvSpPr>
          <p:cNvPr id="2" name="TextBox 241"/>
          <p:cNvSpPr txBox="1"/>
          <p:nvPr/>
        </p:nvSpPr>
        <p:spPr>
          <a:xfrm>
            <a:off x="379780" y="4025155"/>
            <a:ext cx="11647117" cy="270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Фокус</a:t>
            </a:r>
            <a:r>
              <a:rPr lang="en-US" altLang="zh-CN" sz="2400" b="1" spc="-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физической</a:t>
            </a:r>
            <a:r>
              <a:rPr lang="en-US" altLang="zh-CN" sz="24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эрготерапии</a:t>
            </a:r>
            <a:r>
              <a:rPr lang="en-US" altLang="zh-CN" sz="24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должен</a:t>
            </a:r>
            <a:r>
              <a:rPr lang="en-US" altLang="zh-CN" sz="24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заключаться</a:t>
            </a:r>
            <a:r>
              <a:rPr lang="en-US" altLang="zh-CN" sz="2400" b="1" spc="-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том,</a:t>
            </a:r>
            <a:r>
              <a:rPr lang="en-US" altLang="zh-CN" sz="24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чтобы</a:t>
            </a:r>
            <a:r>
              <a:rPr lang="en-US" altLang="zh-CN" sz="2400" b="1" spc="-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помочь</a:t>
            </a:r>
          </a:p>
          <a:p>
            <a:pPr marL="0" indent="109727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пациентам</a:t>
            </a:r>
            <a:r>
              <a:rPr lang="en-US" altLang="zh-CN" sz="2400" b="1" spc="-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узнать</a:t>
            </a:r>
            <a:r>
              <a:rPr lang="en-US" altLang="zh-CN" sz="2400" b="1" spc="-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о</a:t>
            </a:r>
            <a:r>
              <a:rPr lang="en-US" altLang="zh-CN" sz="2400" b="1" spc="-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механизме</a:t>
            </a:r>
            <a:r>
              <a:rPr lang="en-US" altLang="zh-CN" sz="2400" b="1" spc="-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тела</a:t>
            </a:r>
            <a:r>
              <a:rPr lang="en-US" altLang="zh-CN" sz="2400" b="1" spc="-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динамической</a:t>
            </a:r>
            <a:r>
              <a:rPr lang="en-US" altLang="zh-CN" sz="2400" b="1" spc="-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позе,</a:t>
            </a:r>
            <a:r>
              <a:rPr lang="en-US" altLang="zh-CN" sz="2400" b="1" spc="-4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инициировании</a:t>
            </a:r>
          </a:p>
          <a:p>
            <a:pPr marL="0" indent="224027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активизации</a:t>
            </a:r>
            <a:r>
              <a:rPr lang="en-US" altLang="zh-CN" sz="2400" b="1" spc="-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долгосрочной</a:t>
            </a:r>
            <a:r>
              <a:rPr lang="en-US" altLang="zh-CN" sz="2400" b="1" spc="-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программы</a:t>
            </a:r>
            <a:r>
              <a:rPr lang="en-US" altLang="zh-CN" sz="2400" b="1" spc="-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упражнений,</a:t>
            </a:r>
            <a:r>
              <a:rPr lang="en-US" altLang="zh-CN" sz="2400" b="1" spc="-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чтобы</a:t>
            </a:r>
            <a:r>
              <a:rPr lang="en-US" altLang="zh-CN" sz="2400" b="1" spc="-6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постепенно</a:t>
            </a:r>
          </a:p>
          <a:p>
            <a:pPr marL="0" indent="461772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повышать</a:t>
            </a:r>
            <a:r>
              <a:rPr lang="en-US" altLang="zh-CN" sz="2400" b="1" spc="-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общую</a:t>
            </a:r>
            <a:r>
              <a:rPr lang="en-US" altLang="zh-CN" sz="2400" b="1" spc="-10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физическую</a:t>
            </a:r>
            <a:r>
              <a:rPr lang="en-US" altLang="zh-CN" sz="2400" b="1" spc="-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форму,</a:t>
            </a:r>
            <a:r>
              <a:rPr lang="en-US" altLang="zh-CN" sz="2400" b="1" spc="-10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силу,</a:t>
            </a:r>
            <a:r>
              <a:rPr lang="en-US" altLang="zh-CN" sz="2400" b="1" spc="-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координацию</a:t>
            </a:r>
            <a:r>
              <a:rPr lang="en-US" altLang="zh-CN" sz="2400" b="1" spc="-10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10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диапазон</a:t>
            </a:r>
          </a:p>
          <a:p>
            <a:pPr marL="1783410" indent="-1762074" hangingPunct="0">
              <a:lnSpc>
                <a:spcPct val="9875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гибкости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движения,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тренировку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постуральных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функций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баланса</a:t>
            </a:r>
            <a:r>
              <a:rPr lang="en-US" altLang="zh-CN" sz="2400" b="1" spc="-19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мышц,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а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также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специфичных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физических</a:t>
            </a:r>
            <a:r>
              <a:rPr lang="en-US" altLang="zh-CN" sz="2400" b="1" spc="-1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копинг-стратегий.</a:t>
            </a:r>
          </a:p>
          <a:p>
            <a:pPr>
              <a:lnSpc>
                <a:spcPts val="1355"/>
              </a:lnSpc>
            </a:pPr>
            <a:endParaRPr lang="en-US" dirty="0" smtClean="0"/>
          </a:p>
          <a:p>
            <a:pPr marL="0" indent="1833702">
              <a:lnSpc>
                <a:spcPct val="100000"/>
              </a:lnSpc>
            </a:pP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Sanders</a:t>
            </a:r>
            <a:r>
              <a:rPr lang="en-US" altLang="zh-CN" sz="1100" b="1" spc="-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SH,</a:t>
            </a:r>
            <a:r>
              <a:rPr lang="en-US" altLang="zh-CN" sz="11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Harden</a:t>
            </a:r>
            <a:r>
              <a:rPr lang="en-US" altLang="zh-CN" sz="1100" b="1" spc="-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RN,</a:t>
            </a:r>
            <a:r>
              <a:rPr lang="en-US" altLang="zh-CN" sz="11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Vicente</a:t>
            </a:r>
            <a:r>
              <a:rPr lang="en-US" altLang="zh-CN" sz="1100" b="1" spc="-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PJ.</a:t>
            </a:r>
            <a:r>
              <a:rPr lang="en-US" altLang="zh-CN" sz="11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Evidence-based</a:t>
            </a:r>
            <a:r>
              <a:rPr lang="en-US" altLang="zh-CN" sz="11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clinical</a:t>
            </a:r>
            <a:r>
              <a:rPr lang="en-US" altLang="zh-CN" sz="1100" b="1" spc="-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practice</a:t>
            </a:r>
            <a:r>
              <a:rPr lang="en-US" altLang="zh-CN" sz="11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guidelines</a:t>
            </a:r>
            <a:r>
              <a:rPr lang="en-US" altLang="zh-CN" sz="1100" b="1" spc="-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for</a:t>
            </a:r>
            <a:r>
              <a:rPr lang="en-US" altLang="zh-CN" sz="11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interdisciplinary</a:t>
            </a:r>
            <a:r>
              <a:rPr lang="en-US" altLang="zh-CN" sz="1100" b="1" spc="-1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rehabilitation</a:t>
            </a:r>
            <a:r>
              <a:rPr lang="en-US" altLang="zh-CN" sz="1100" b="1" spc="-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of</a:t>
            </a:r>
            <a:r>
              <a:rPr lang="en-US" altLang="zh-CN" sz="1100" b="1" spc="-1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chronic</a:t>
            </a:r>
          </a:p>
          <a:p>
            <a:pPr marL="0" indent="3628974">
              <a:lnSpc>
                <a:spcPct val="100000"/>
              </a:lnSpc>
            </a:pP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nonmalignant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pain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syndrome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patients.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Pain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Pract.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2005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Dec;5(4):303-15.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PubMed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PMID:</a:t>
            </a:r>
            <a:r>
              <a:rPr lang="en-US" altLang="zh-CN" sz="1100" b="1" spc="-8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b="1" dirty="0">
                <a:solidFill>
                  <a:srgbClr val="004D9D"/>
                </a:solidFill>
                <a:latin typeface="Arial"/>
                <a:ea typeface="Arial"/>
              </a:rPr>
              <a:t>17177763.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reeform 242"/>
          <p:cNvSpPr/>
          <p:nvPr/>
        </p:nvSpPr>
        <p:spPr>
          <a:xfrm>
            <a:off x="2774950" y="107950"/>
            <a:ext cx="7270750" cy="742950"/>
          </a:xfrm>
          <a:custGeom>
            <a:avLst/>
            <a:gdLst>
              <a:gd name="connsiteX0" fmla="*/ 7873 w 7270750"/>
              <a:gd name="connsiteY0" fmla="*/ 747014 h 742950"/>
              <a:gd name="connsiteX1" fmla="*/ 7281926 w 7270750"/>
              <a:gd name="connsiteY1" fmla="*/ 747014 h 742950"/>
              <a:gd name="connsiteX2" fmla="*/ 7281926 w 7270750"/>
              <a:gd name="connsiteY2" fmla="*/ 9398 h 742950"/>
              <a:gd name="connsiteX3" fmla="*/ 7873 w 7270750"/>
              <a:gd name="connsiteY3" fmla="*/ 9398 h 742950"/>
              <a:gd name="connsiteX4" fmla="*/ 7873 w 7270750"/>
              <a:gd name="connsiteY4" fmla="*/ 747014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0750" h="742950">
                <a:moveTo>
                  <a:pt x="7873" y="747014"/>
                </a:moveTo>
                <a:lnTo>
                  <a:pt x="7281926" y="747014"/>
                </a:lnTo>
                <a:lnTo>
                  <a:pt x="7281926" y="9398"/>
                </a:lnTo>
                <a:lnTo>
                  <a:pt x="7873" y="9398"/>
                </a:lnTo>
                <a:lnTo>
                  <a:pt x="7873" y="747014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4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020" y="1249680"/>
            <a:ext cx="8732520" cy="5318760"/>
          </a:xfrm>
          <a:prstGeom prst="rect">
            <a:avLst/>
          </a:prstGeom>
        </p:spPr>
      </p:pic>
      <p:sp>
        <p:nvSpPr>
          <p:cNvPr id="2" name="TextBox 244"/>
          <p:cNvSpPr txBox="1"/>
          <p:nvPr/>
        </p:nvSpPr>
        <p:spPr>
          <a:xfrm>
            <a:off x="4715002" y="194035"/>
            <a:ext cx="3535843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Образ</a:t>
            </a:r>
            <a:r>
              <a:rPr lang="en-US" altLang="zh-CN" sz="4000" b="1" spc="-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жизни: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220979"/>
            <a:ext cx="2446020" cy="1432560"/>
          </a:xfrm>
          <a:prstGeom prst="rect">
            <a:avLst/>
          </a:prstGeom>
        </p:spPr>
      </p:pic>
      <p:pic>
        <p:nvPicPr>
          <p:cNvPr id="247" name="Picture 2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179" y="182880"/>
            <a:ext cx="2933700" cy="1432560"/>
          </a:xfrm>
          <a:prstGeom prst="rect">
            <a:avLst/>
          </a:prstGeom>
        </p:spPr>
      </p:pic>
      <p:pic>
        <p:nvPicPr>
          <p:cNvPr id="248" name="Picture 2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780" y="198120"/>
            <a:ext cx="2651760" cy="1341120"/>
          </a:xfrm>
          <a:prstGeom prst="rect">
            <a:avLst/>
          </a:prstGeom>
        </p:spPr>
      </p:pic>
      <p:sp>
        <p:nvSpPr>
          <p:cNvPr id="2" name="TextBox 248"/>
          <p:cNvSpPr txBox="1"/>
          <p:nvPr/>
        </p:nvSpPr>
        <p:spPr>
          <a:xfrm>
            <a:off x="282854" y="1711356"/>
            <a:ext cx="11739758" cy="4981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3865" hangingPunct="0">
              <a:lnSpc>
                <a:spcPct val="98750"/>
              </a:lnSpc>
            </a:pP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Нет</a:t>
            </a:r>
            <a:r>
              <a:rPr lang="en-US" altLang="zh-CN" sz="20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ни</a:t>
            </a:r>
            <a:r>
              <a:rPr lang="en-US" altLang="zh-CN" sz="20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одного</a:t>
            </a:r>
            <a:r>
              <a:rPr lang="en-US" altLang="zh-CN" sz="20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универсального</a:t>
            </a:r>
            <a:r>
              <a:rPr lang="en-US" altLang="zh-CN" sz="20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упражнения</a:t>
            </a:r>
            <a:r>
              <a:rPr lang="en-US" altLang="zh-CN" sz="20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или</a:t>
            </a:r>
            <a:r>
              <a:rPr lang="en-US" altLang="zh-CN" sz="20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режима</a:t>
            </a:r>
            <a:r>
              <a:rPr lang="en-US" altLang="zh-CN" sz="20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занятий,</a:t>
            </a:r>
            <a:r>
              <a:rPr lang="en-US" altLang="zh-CN" sz="20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которые</a:t>
            </a:r>
            <a:r>
              <a:rPr lang="en-US" altLang="zh-CN" sz="20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были</a:t>
            </a:r>
            <a:r>
              <a:rPr lang="en-US" altLang="zh-CN" sz="20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бы</a:t>
            </a:r>
            <a:r>
              <a:rPr lang="en-US" altLang="zh-CN" sz="2000" b="1" spc="-3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лучше.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Согласно</a:t>
            </a:r>
            <a:r>
              <a:rPr lang="en-US" altLang="zh-CN" sz="20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имеющимся</a:t>
            </a:r>
            <a:r>
              <a:rPr lang="en-US" altLang="zh-CN" sz="20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данным,</a:t>
            </a:r>
            <a:r>
              <a:rPr lang="en-US" altLang="zh-CN" sz="20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для</a:t>
            </a:r>
            <a:r>
              <a:rPr lang="en-US" altLang="zh-CN" sz="20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клинической</a:t>
            </a:r>
            <a:r>
              <a:rPr lang="en-US" altLang="zh-CN" sz="20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пользы</a:t>
            </a:r>
            <a:r>
              <a:rPr lang="en-US" altLang="zh-CN" sz="20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необходимы</a:t>
            </a:r>
            <a:r>
              <a:rPr lang="en-US" altLang="zh-CN" sz="20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как</a:t>
            </a:r>
            <a:r>
              <a:rPr lang="en-US" altLang="zh-CN" sz="2000" b="1" spc="-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минимум</a:t>
            </a:r>
            <a:r>
              <a:rPr lang="en-US" altLang="zh-CN" sz="2000" b="1" spc="-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2-3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занятия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в</a:t>
            </a:r>
            <a:r>
              <a:rPr lang="en-US" altLang="zh-CN" sz="2000" b="1" spc="-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неделю.</a:t>
            </a:r>
          </a:p>
          <a:p>
            <a:pPr>
              <a:lnSpc>
                <a:spcPts val="1125"/>
              </a:lnSpc>
            </a:pPr>
            <a:endParaRPr lang="en-US" dirty="0" smtClean="0"/>
          </a:p>
          <a:p>
            <a:pPr marL="0" indent="3221710">
              <a:lnSpc>
                <a:spcPct val="100000"/>
              </a:lnSpc>
            </a:pP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Falla</a:t>
            </a:r>
            <a:r>
              <a:rPr lang="en-US" altLang="zh-CN" sz="18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8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8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2013;</a:t>
            </a:r>
            <a:r>
              <a:rPr lang="en-US" altLang="zh-CN" sz="18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Cuesta-Vargas</a:t>
            </a:r>
            <a:r>
              <a:rPr lang="en-US" altLang="zh-CN" sz="18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8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8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2011;</a:t>
            </a:r>
            <a:r>
              <a:rPr lang="en-US" altLang="zh-CN" sz="18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Standaert</a:t>
            </a:r>
            <a:r>
              <a:rPr lang="en-US" altLang="zh-CN" sz="18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8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800" b="1" spc="-3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2011;</a:t>
            </a:r>
          </a:p>
          <a:p>
            <a:pPr marL="0" indent="2825470">
              <a:lnSpc>
                <a:spcPct val="100000"/>
              </a:lnSpc>
            </a:pP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Dufour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2010;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Hall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2008;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Hurwitz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2008;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Hayden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800" b="1" spc="-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</a:p>
          <a:p>
            <a:pPr marL="0" indent="9865462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004D9D"/>
                </a:solidFill>
                <a:latin typeface="Arial"/>
                <a:ea typeface="Arial"/>
              </a:rPr>
              <a:t>20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05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19"/>
              </a:lnSpc>
            </a:pPr>
            <a:endParaRPr lang="en-US" dirty="0" smtClean="0"/>
          </a:p>
          <a:p>
            <a:pPr marL="0" hangingPunct="0">
              <a:lnSpc>
                <a:spcPct val="100416"/>
              </a:lnSpc>
            </a:pP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Продолжение</a:t>
            </a:r>
            <a:r>
              <a:rPr lang="en-US" altLang="zh-CN" sz="20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физической</a:t>
            </a:r>
            <a:r>
              <a:rPr lang="en-US" altLang="zh-CN" sz="20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терапии</a:t>
            </a:r>
            <a:r>
              <a:rPr lang="en-US" altLang="zh-CN" sz="20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за</a:t>
            </a:r>
            <a:r>
              <a:rPr lang="en-US" altLang="zh-CN" sz="20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8-12</a:t>
            </a:r>
            <a:r>
              <a:rPr lang="en-US" altLang="zh-CN" sz="20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недель</a:t>
            </a:r>
            <a:r>
              <a:rPr lang="en-US" altLang="zh-CN" sz="20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для</a:t>
            </a:r>
            <a:r>
              <a:rPr lang="en-US" altLang="zh-CN" sz="20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пациентов</a:t>
            </a:r>
            <a:r>
              <a:rPr lang="en-US" altLang="zh-CN" sz="2000" b="1" spc="-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</a:t>
            </a:r>
            <a:r>
              <a:rPr lang="en-US" altLang="zh-CN" sz="20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хронической</a:t>
            </a:r>
            <a:r>
              <a:rPr lang="en-US" altLang="zh-CN" sz="2000" b="1" spc="-3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болью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должно</a:t>
            </a:r>
            <a:r>
              <a:rPr lang="en-US" altLang="zh-CN" sz="2000" b="1" spc="-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основываться</a:t>
            </a:r>
            <a:r>
              <a:rPr lang="en-US" altLang="zh-CN" sz="2000" b="1" spc="-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на</a:t>
            </a:r>
            <a:r>
              <a:rPr lang="en-US" altLang="zh-CN" sz="2000" b="1" spc="-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объективном</a:t>
            </a:r>
            <a:r>
              <a:rPr lang="en-US" altLang="zh-CN" sz="2000" b="1" spc="-6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клиническом</a:t>
            </a:r>
            <a:r>
              <a:rPr lang="en-US" altLang="zh-CN" sz="2000" b="1" spc="-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улучшении.</a:t>
            </a:r>
            <a:r>
              <a:rPr lang="en-US" altLang="zh-CN" sz="2000" b="1" spc="-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Рекомендуется</a:t>
            </a:r>
            <a:r>
              <a:rPr lang="en-US" altLang="zh-CN" sz="2000" b="1" spc="-6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активная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программа</a:t>
            </a:r>
            <a:r>
              <a:rPr lang="en-US" altLang="zh-CN" sz="2000" b="1" spc="-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физической</a:t>
            </a:r>
            <a:r>
              <a:rPr lang="en-US" altLang="zh-CN" sz="2000" b="1" spc="-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терапии.</a:t>
            </a:r>
            <a:r>
              <a:rPr lang="en-US" altLang="zh-CN" sz="2000" b="1" spc="-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Пациенты</a:t>
            </a:r>
            <a:r>
              <a:rPr lang="en-US" altLang="zh-CN" sz="2000" b="1" spc="-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в</a:t>
            </a:r>
            <a:r>
              <a:rPr lang="en-US" altLang="zh-CN" sz="2000" b="1" spc="-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плохой</a:t>
            </a:r>
            <a:r>
              <a:rPr lang="en-US" altLang="zh-CN" sz="2000" b="1" spc="-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физической</a:t>
            </a:r>
            <a:r>
              <a:rPr lang="en-US" altLang="zh-CN" sz="2000" b="1" spc="-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форме</a:t>
            </a:r>
            <a:r>
              <a:rPr lang="en-US" altLang="zh-CN" sz="2000" b="1" spc="-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должны</a:t>
            </a:r>
            <a:r>
              <a:rPr lang="en-US" altLang="zh-CN" sz="2000" b="1" spc="-6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начинать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занятие</a:t>
            </a:r>
            <a:r>
              <a:rPr lang="en-US" altLang="zh-CN" sz="2000" b="1" spc="-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</a:t>
            </a:r>
            <a:r>
              <a:rPr lang="en-US" altLang="zh-CN" sz="2000" b="1" spc="-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градуированной</a:t>
            </a:r>
            <a:r>
              <a:rPr lang="en-US" altLang="zh-CN" sz="2000" b="1" spc="-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или</a:t>
            </a:r>
            <a:r>
              <a:rPr lang="en-US" altLang="zh-CN" sz="2000" b="1" spc="-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прогрессивной</a:t>
            </a:r>
            <a:r>
              <a:rPr lang="en-US" altLang="zh-CN" sz="20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программы</a:t>
            </a:r>
            <a:r>
              <a:rPr lang="en-US" altLang="zh-CN" sz="2000" b="1" spc="-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физической</a:t>
            </a:r>
            <a:r>
              <a:rPr lang="en-US" altLang="zh-CN" sz="2000" b="1" spc="-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терапии,</a:t>
            </a:r>
            <a:r>
              <a:rPr lang="en-US" altLang="zh-CN" sz="20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чтобы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минимизировать</a:t>
            </a:r>
            <a:r>
              <a:rPr lang="en-US" altLang="zh-CN" sz="2000" b="1" spc="-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риск</a:t>
            </a:r>
            <a:r>
              <a:rPr lang="en-US" altLang="zh-CN" sz="2000" b="1" spc="-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травмы,</a:t>
            </a:r>
            <a:r>
              <a:rPr lang="en-US" altLang="zh-CN" sz="2000" b="1" spc="-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связанной</a:t>
            </a:r>
            <a:r>
              <a:rPr lang="en-US" altLang="zh-CN" sz="2000" b="1" spc="-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</a:t>
            </a:r>
            <a:r>
              <a:rPr lang="en-US" altLang="zh-CN" sz="2000" b="1" spc="-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упражнением,</a:t>
            </a:r>
            <a:r>
              <a:rPr lang="en-US" altLang="zh-CN" sz="2000" b="1" spc="-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000" b="1" spc="-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улучшить</a:t>
            </a:r>
            <a:r>
              <a:rPr lang="en-US" altLang="zh-CN" sz="2000" b="1" spc="-4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взаимодействие</a:t>
            </a:r>
            <a:r>
              <a:rPr lang="en-US" altLang="zh-CN" sz="2000" b="1" spc="-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с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пациентом</a:t>
            </a:r>
            <a:r>
              <a:rPr lang="en-US" altLang="zh-CN" sz="2000" b="1" spc="-8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000" b="1" spc="-9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Arial"/>
                <a:ea typeface="Arial"/>
              </a:rPr>
              <a:t>комплаентность.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94"/>
              </a:lnSpc>
            </a:pPr>
            <a:endParaRPr lang="en-US" dirty="0" smtClean="0"/>
          </a:p>
          <a:p>
            <a:pPr marL="1512417" hangingPunct="0">
              <a:lnSpc>
                <a:spcPct val="100000"/>
              </a:lnSpc>
            </a:pP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Cuesta-Vargas</a:t>
            </a:r>
            <a:r>
              <a:rPr lang="en-US" altLang="zh-CN" sz="1800" b="1" spc="-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8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8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2015;</a:t>
            </a:r>
            <a:r>
              <a:rPr lang="en-US" altLang="zh-CN" sz="1800" b="1" spc="-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Cramer</a:t>
            </a:r>
            <a:r>
              <a:rPr lang="en-US" altLang="zh-CN" sz="18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8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8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2013;</a:t>
            </a:r>
            <a:r>
              <a:rPr lang="en-US" altLang="zh-CN" sz="1800" b="1" spc="-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Falla,</a:t>
            </a:r>
            <a:r>
              <a:rPr lang="en-US" altLang="zh-CN" sz="18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2013;</a:t>
            </a:r>
            <a:r>
              <a:rPr lang="en-US" altLang="zh-CN" sz="18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Standaert</a:t>
            </a:r>
            <a:r>
              <a:rPr lang="en-US" altLang="zh-CN" sz="1800" b="1" spc="-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800" b="1" spc="-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800" b="1" spc="-3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2011;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Dundar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2009;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Koumantakis,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Watson,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&amp;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Oldham,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2005;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Rainville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et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al.,</a:t>
            </a:r>
            <a:r>
              <a:rPr lang="en-US" altLang="zh-CN" sz="1800" b="1" spc="-13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2002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Freeform 249"/>
          <p:cNvSpPr/>
          <p:nvPr/>
        </p:nvSpPr>
        <p:spPr>
          <a:xfrm>
            <a:off x="2393950" y="107950"/>
            <a:ext cx="6889750" cy="844550"/>
          </a:xfrm>
          <a:custGeom>
            <a:avLst/>
            <a:gdLst>
              <a:gd name="connsiteX0" fmla="*/ 15494 w 6889750"/>
              <a:gd name="connsiteY0" fmla="*/ 853694 h 844550"/>
              <a:gd name="connsiteX1" fmla="*/ 6894830 w 6889750"/>
              <a:gd name="connsiteY1" fmla="*/ 853694 h 844550"/>
              <a:gd name="connsiteX2" fmla="*/ 6894830 w 6889750"/>
              <a:gd name="connsiteY2" fmla="*/ 15493 h 844550"/>
              <a:gd name="connsiteX3" fmla="*/ 15494 w 6889750"/>
              <a:gd name="connsiteY3" fmla="*/ 15493 h 844550"/>
              <a:gd name="connsiteX4" fmla="*/ 15494 w 6889750"/>
              <a:gd name="connsiteY4" fmla="*/ 853694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9750" h="844550">
                <a:moveTo>
                  <a:pt x="15494" y="853694"/>
                </a:moveTo>
                <a:lnTo>
                  <a:pt x="6894830" y="853694"/>
                </a:lnTo>
                <a:lnTo>
                  <a:pt x="6894830" y="15493"/>
                </a:lnTo>
                <a:lnTo>
                  <a:pt x="15494" y="15493"/>
                </a:lnTo>
                <a:lnTo>
                  <a:pt x="15494" y="853694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1" name="Picture 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20" y="1973580"/>
            <a:ext cx="2842260" cy="2842260"/>
          </a:xfrm>
          <a:prstGeom prst="rect">
            <a:avLst/>
          </a:prstGeom>
        </p:spPr>
      </p:pic>
      <p:sp>
        <p:nvSpPr>
          <p:cNvPr id="2" name="TextBox 251"/>
          <p:cNvSpPr txBox="1"/>
          <p:nvPr/>
        </p:nvSpPr>
        <p:spPr>
          <a:xfrm>
            <a:off x="492251" y="200144"/>
            <a:ext cx="11090274" cy="5826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45487">
              <a:lnSpc>
                <a:spcPct val="100000"/>
              </a:lnSpc>
            </a:pPr>
            <a:r>
              <a:rPr lang="en-US" altLang="zh-CN" sz="4800" b="1" dirty="0">
                <a:solidFill>
                  <a:srgbClr val="FEFEFE"/>
                </a:solidFill>
                <a:latin typeface="Arial"/>
                <a:ea typeface="Arial"/>
              </a:rPr>
              <a:t>Физическая</a:t>
            </a:r>
            <a:r>
              <a:rPr lang="en-US" altLang="zh-CN" sz="4800" b="1" spc="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800" b="1" spc="-5" dirty="0">
                <a:solidFill>
                  <a:srgbClr val="FEFEFE"/>
                </a:solidFill>
                <a:latin typeface="Arial"/>
                <a:ea typeface="Arial"/>
              </a:rPr>
              <a:t>терапия</a:t>
            </a:r>
          </a:p>
          <a:p>
            <a:pPr>
              <a:lnSpc>
                <a:spcPts val="939"/>
              </a:lnSpc>
            </a:pPr>
            <a:endParaRPr lang="en-US" dirty="0" smtClean="0"/>
          </a:p>
          <a:p>
            <a:pPr marL="0" indent="902461">
              <a:lnSpc>
                <a:spcPct val="100000"/>
              </a:lnSpc>
            </a:pP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В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основе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физической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терапии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лежит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мануальное</a:t>
            </a:r>
            <a:r>
              <a:rPr lang="en-US" altLang="zh-CN" sz="2400" b="1" spc="-4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мышечное</a:t>
            </a:r>
          </a:p>
          <a:p>
            <a:pPr marL="0" indent="1894586">
              <a:lnSpc>
                <a:spcPct val="100000"/>
              </a:lnSpc>
            </a:pP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тестирование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анализ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биомеханики</a:t>
            </a:r>
            <a:r>
              <a:rPr lang="en-US" altLang="zh-CN" sz="2400" b="1" spc="-1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движения.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70"/>
              </a:lnSpc>
            </a:pPr>
            <a:endParaRPr lang="en-US" dirty="0" smtClean="0"/>
          </a:p>
          <a:p>
            <a:pPr marL="0" indent="619048">
              <a:lnSpc>
                <a:spcPct val="100000"/>
              </a:lnSpc>
            </a:pP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Кинезиотерапевт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позволят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сформировать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паттерн</a:t>
            </a:r>
            <a:r>
              <a:rPr lang="en-US" altLang="zh-CN" sz="2400" b="1" spc="-6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правильного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движения,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который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создает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условия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комфортного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функционирования</a:t>
            </a:r>
            <a:r>
              <a:rPr lang="en-US" altLang="zh-CN" sz="2400" b="1" spc="34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и</a:t>
            </a:r>
          </a:p>
          <a:p>
            <a:pPr marL="0" indent="1417574">
              <a:lnSpc>
                <a:spcPct val="100000"/>
              </a:lnSpc>
            </a:pP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позволяет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предотвратить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дегенеративные</a:t>
            </a:r>
            <a:r>
              <a:rPr lang="en-US" altLang="zh-CN" sz="2400" b="1" spc="-5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2C88"/>
                </a:solidFill>
                <a:latin typeface="Arial"/>
                <a:ea typeface="Arial"/>
              </a:rPr>
              <a:t>процессы.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89"/>
          <p:cNvSpPr/>
          <p:nvPr/>
        </p:nvSpPr>
        <p:spPr>
          <a:xfrm>
            <a:off x="247650" y="171450"/>
            <a:ext cx="11601450" cy="984250"/>
          </a:xfrm>
          <a:custGeom>
            <a:avLst/>
            <a:gdLst>
              <a:gd name="connsiteX0" fmla="*/ 16002 w 11601450"/>
              <a:gd name="connsiteY0" fmla="*/ 991362 h 984250"/>
              <a:gd name="connsiteX1" fmla="*/ 11609070 w 11601450"/>
              <a:gd name="connsiteY1" fmla="*/ 991362 h 984250"/>
              <a:gd name="connsiteX2" fmla="*/ 11609070 w 11601450"/>
              <a:gd name="connsiteY2" fmla="*/ 17526 h 984250"/>
              <a:gd name="connsiteX3" fmla="*/ 16002 w 11601450"/>
              <a:gd name="connsiteY3" fmla="*/ 17526 h 984250"/>
              <a:gd name="connsiteX4" fmla="*/ 16002 w 11601450"/>
              <a:gd name="connsiteY4" fmla="*/ 991362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1450" h="984250">
                <a:moveTo>
                  <a:pt x="16002" y="991362"/>
                </a:moveTo>
                <a:lnTo>
                  <a:pt x="11609070" y="991362"/>
                </a:lnTo>
                <a:lnTo>
                  <a:pt x="11609070" y="17526"/>
                </a:lnTo>
                <a:lnTo>
                  <a:pt x="16002" y="17526"/>
                </a:lnTo>
                <a:lnTo>
                  <a:pt x="16002" y="991362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720" y="4792979"/>
            <a:ext cx="7955280" cy="2065020"/>
          </a:xfrm>
          <a:prstGeom prst="rect">
            <a:avLst/>
          </a:prstGeom>
        </p:spPr>
      </p:pic>
      <p:sp>
        <p:nvSpPr>
          <p:cNvPr id="2" name="TextBox 91"/>
          <p:cNvSpPr txBox="1"/>
          <p:nvPr/>
        </p:nvSpPr>
        <p:spPr>
          <a:xfrm>
            <a:off x="715060" y="266352"/>
            <a:ext cx="9935186" cy="5783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38630">
              <a:lnSpc>
                <a:spcPct val="100000"/>
              </a:lnSpc>
            </a:pPr>
            <a:r>
              <a:rPr lang="en-US" altLang="zh-CN" sz="2800" i="1" dirty="0">
                <a:solidFill>
                  <a:srgbClr val="FEFEFE"/>
                </a:solidFill>
                <a:latin typeface="Arial"/>
                <a:ea typeface="Arial"/>
              </a:rPr>
              <a:t>Симптомы</a:t>
            </a:r>
            <a:r>
              <a:rPr lang="en-US" altLang="zh-CN" sz="2800" i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FEFEFE"/>
                </a:solidFill>
                <a:latin typeface="Arial"/>
                <a:ea typeface="Arial"/>
              </a:rPr>
              <a:t>-</a:t>
            </a:r>
            <a:r>
              <a:rPr lang="en-US" altLang="zh-CN" sz="2800" i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FEFEFE"/>
                </a:solidFill>
                <a:latin typeface="Arial"/>
                <a:ea typeface="Arial"/>
              </a:rPr>
              <a:t>индикаторы</a:t>
            </a:r>
            <a:r>
              <a:rPr lang="en-US" altLang="zh-CN" sz="2800" i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FEFEFE"/>
                </a:solidFill>
                <a:latin typeface="Arial"/>
                <a:ea typeface="Arial"/>
              </a:rPr>
              <a:t>вторичных</a:t>
            </a:r>
            <a:r>
              <a:rPr lang="en-US" altLang="zh-CN" sz="2800" i="1" spc="4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FEFEFE"/>
                </a:solidFill>
                <a:latin typeface="Arial"/>
                <a:ea typeface="Arial"/>
              </a:rPr>
              <a:t>болей</a:t>
            </a:r>
          </a:p>
          <a:p>
            <a:pPr marL="0" indent="3825823">
              <a:lnSpc>
                <a:spcPct val="100000"/>
              </a:lnSpc>
            </a:pPr>
            <a:r>
              <a:rPr lang="en-US" altLang="zh-CN" sz="2800" i="1" dirty="0">
                <a:solidFill>
                  <a:srgbClr val="FEFEFE"/>
                </a:solidFill>
                <a:latin typeface="Arial"/>
                <a:ea typeface="Arial"/>
              </a:rPr>
              <a:t>(красные</a:t>
            </a:r>
            <a:r>
              <a:rPr lang="en-US" altLang="zh-CN" sz="2800" i="1" spc="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i="1" spc="-5" dirty="0">
                <a:solidFill>
                  <a:srgbClr val="FEFEFE"/>
                </a:solidFill>
                <a:latin typeface="Arial"/>
                <a:ea typeface="Arial"/>
              </a:rPr>
              <a:t>флажки)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Отсутствие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опыта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200" spc="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анамнезе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Высока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интенсивность</a:t>
            </a:r>
            <a:r>
              <a:rPr lang="en-US" altLang="zh-CN" sz="2200" spc="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Независимость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интенсивности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от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положения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тела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200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движений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Усиление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2200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ночью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Возраст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моложе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20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лет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старше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55</a:t>
            </a:r>
            <a:r>
              <a:rPr lang="en-US" altLang="zh-CN" sz="2200" spc="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лет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Прогрессирующий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неврологический</a:t>
            </a:r>
            <a:r>
              <a:rPr lang="en-US" altLang="zh-CN" sz="2200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дефицит</a:t>
            </a:r>
          </a:p>
          <a:p>
            <a:pPr marL="0">
              <a:lnSpc>
                <a:spcPct val="89583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Факторы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риска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развития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спинальной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инфекции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(наличие</a:t>
            </a:r>
            <a:r>
              <a:rPr lang="en-US" altLang="zh-CN" sz="2200" spc="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урогенетальной</a:t>
            </a:r>
          </a:p>
          <a:p>
            <a:pPr marL="0" indent="342900">
              <a:lnSpc>
                <a:spcPct val="9375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инфекции,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лекарственная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иммунная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супрессия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(прием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стероидов),</a:t>
            </a:r>
            <a:r>
              <a:rPr lang="en-US" altLang="zh-CN" sz="2200" spc="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ВИЧ)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Онкологический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процесс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200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анамнезе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Лихорадка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необъяснимая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потеря</a:t>
            </a:r>
            <a:r>
              <a:rPr lang="en-US" altLang="zh-CN" sz="2200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веса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Недавняя</a:t>
            </a:r>
            <a:r>
              <a:rPr lang="en-US" altLang="zh-CN" sz="2200" spc="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травма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Общая</a:t>
            </a:r>
            <a:r>
              <a:rPr lang="en-US" altLang="zh-CN" sz="2200" spc="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слабость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Тазовые</a:t>
            </a:r>
            <a:r>
              <a:rPr lang="en-US" altLang="zh-CN" sz="2200" spc="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нарушения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Нарушение</a:t>
            </a:r>
            <a:r>
              <a:rPr lang="en-US" altLang="zh-CN" sz="2200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походки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Freeform 252"/>
          <p:cNvSpPr/>
          <p:nvPr/>
        </p:nvSpPr>
        <p:spPr>
          <a:xfrm>
            <a:off x="1047750" y="107950"/>
            <a:ext cx="10191750" cy="1225550"/>
          </a:xfrm>
          <a:custGeom>
            <a:avLst/>
            <a:gdLst>
              <a:gd name="connsiteX0" fmla="*/ 8382 w 10191750"/>
              <a:gd name="connsiteY0" fmla="*/ 1236218 h 1225550"/>
              <a:gd name="connsiteX1" fmla="*/ 10191750 w 10191750"/>
              <a:gd name="connsiteY1" fmla="*/ 1236218 h 1225550"/>
              <a:gd name="connsiteX2" fmla="*/ 10191750 w 10191750"/>
              <a:gd name="connsiteY2" fmla="*/ 6350 h 1225550"/>
              <a:gd name="connsiteX3" fmla="*/ 8382 w 10191750"/>
              <a:gd name="connsiteY3" fmla="*/ 6350 h 1225550"/>
              <a:gd name="connsiteX4" fmla="*/ 8382 w 10191750"/>
              <a:gd name="connsiteY4" fmla="*/ 1236218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0" h="1225550">
                <a:moveTo>
                  <a:pt x="8382" y="1236218"/>
                </a:moveTo>
                <a:lnTo>
                  <a:pt x="10191750" y="1236218"/>
                </a:lnTo>
                <a:lnTo>
                  <a:pt x="10191750" y="6350"/>
                </a:lnTo>
                <a:lnTo>
                  <a:pt x="8382" y="6350"/>
                </a:lnTo>
                <a:lnTo>
                  <a:pt x="8382" y="1236218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4" name="Picture 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59" y="3756660"/>
            <a:ext cx="3703320" cy="2773680"/>
          </a:xfrm>
          <a:prstGeom prst="rect">
            <a:avLst/>
          </a:prstGeom>
        </p:spPr>
      </p:pic>
      <p:sp>
        <p:nvSpPr>
          <p:cNvPr id="2" name="TextBox 254"/>
          <p:cNvSpPr txBox="1"/>
          <p:nvPr/>
        </p:nvSpPr>
        <p:spPr>
          <a:xfrm>
            <a:off x="426719" y="92541"/>
            <a:ext cx="10268307" cy="6345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88466">
              <a:lnSpc>
                <a:spcPct val="100000"/>
              </a:lnSpc>
            </a:pP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Физическая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терапия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и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новый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образ</a:t>
            </a:r>
          </a:p>
          <a:p>
            <a:pPr marL="0" indent="4864861">
              <a:lnSpc>
                <a:spcPct val="100000"/>
              </a:lnSpc>
            </a:pPr>
            <a:r>
              <a:rPr lang="en-US" altLang="zh-CN" sz="4000" b="1" spc="-10" dirty="0">
                <a:solidFill>
                  <a:srgbClr val="FEFEFE"/>
                </a:solidFill>
                <a:latin typeface="Arial"/>
                <a:ea typeface="Arial"/>
              </a:rPr>
              <a:t>жиз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ни: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4"/>
              </a:lnSpc>
            </a:pPr>
            <a:endParaRPr lang="en-US" dirty="0" smtClean="0"/>
          </a:p>
          <a:p>
            <a:pPr marL="0" indent="597103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Ribaud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A,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Tavares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I,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Viollet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E,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Julia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M,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Hérisson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C,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Dupeyron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A.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Which</a:t>
            </a:r>
            <a:r>
              <a:rPr lang="en-US" altLang="zh-CN" sz="2000" spc="34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physical</a:t>
            </a:r>
          </a:p>
          <a:p>
            <a:pPr marL="0" indent="549859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activities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and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sports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can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be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recommended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to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chronic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low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back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pain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patients</a:t>
            </a:r>
            <a:r>
              <a:rPr lang="en-US" altLang="zh-CN" sz="2000" spc="-2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after</a:t>
            </a:r>
          </a:p>
          <a:p>
            <a:pPr marL="0" indent="122809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rehabilitation?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Ann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Phys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Rehabil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Med.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2013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Oct;56(7-8):576-94.</a:t>
            </a:r>
            <a:r>
              <a:rPr lang="en-US" altLang="zh-CN" sz="2000" spc="-3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doi:</a:t>
            </a:r>
          </a:p>
          <a:p>
            <a:pPr marL="0" indent="1019302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10.1016/j.rehab.2013.08.007.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Epub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2013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Oct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1.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Review.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PubMed</a:t>
            </a:r>
            <a:r>
              <a:rPr lang="en-US" altLang="zh-CN" sz="2000" spc="-30" dirty="0">
                <a:solidFill>
                  <a:srgbClr val="001E5E"/>
                </a:solidFill>
                <a:latin typeface="Microsoft Sans Serif"/>
                <a:cs typeface="Microsoft Sans Serif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PMID:</a:t>
            </a:r>
          </a:p>
          <a:p>
            <a:pPr marL="0" indent="4472939">
              <a:lnSpc>
                <a:spcPct val="100000"/>
              </a:lnSpc>
            </a:pPr>
            <a:r>
              <a:rPr lang="en-US" altLang="zh-CN" sz="2000" spc="10" dirty="0">
                <a:solidFill>
                  <a:srgbClr val="001E5E"/>
                </a:solidFill>
                <a:latin typeface="Microsoft Sans Serif"/>
                <a:ea typeface="Microsoft Sans Serif"/>
              </a:rPr>
              <a:t>2414</a:t>
            </a:r>
            <a:r>
              <a:rPr lang="en-US" altLang="zh-CN" sz="2000" dirty="0">
                <a:solidFill>
                  <a:srgbClr val="001E5E"/>
                </a:solidFill>
                <a:latin typeface="Microsoft Sans Serif"/>
                <a:ea typeface="Microsoft Sans Serif"/>
              </a:rPr>
              <a:t>0440.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spc="5" dirty="0">
                <a:solidFill>
                  <a:srgbClr val="001E5E"/>
                </a:solidFill>
                <a:latin typeface="Arial"/>
                <a:ea typeface="Arial"/>
              </a:rPr>
              <a:t>ЗАК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ЛЮЧЕНИЕ: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Легкая,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но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регулярная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физическая</a:t>
            </a:r>
            <a:r>
              <a:rPr lang="en-US" altLang="zh-CN" sz="2000" spc="1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активность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помогает</a:t>
            </a:r>
            <a:r>
              <a:rPr lang="en-US" altLang="zh-CN" sz="2000" spc="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улучшить</a:t>
            </a:r>
            <a:r>
              <a:rPr lang="en-US" altLang="zh-CN" sz="2000" spc="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общее</a:t>
            </a:r>
            <a:r>
              <a:rPr lang="en-US" altLang="zh-CN" sz="2000" spc="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самочувствие</a:t>
            </a:r>
            <a:r>
              <a:rPr lang="en-US" altLang="zh-CN" sz="2000" spc="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повышая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риск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обострения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хронического</a:t>
            </a:r>
            <a:r>
              <a:rPr lang="en-US" altLang="zh-CN" sz="2000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болевого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синдрома</a:t>
            </a:r>
            <a:r>
              <a:rPr lang="en-US" altLang="zh-CN" sz="2000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000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пояснице.</a:t>
            </a:r>
            <a:r>
              <a:rPr lang="en-US" altLang="zh-CN" sz="2000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Регулярные</a:t>
            </a:r>
            <a:r>
              <a:rPr lang="en-US" altLang="zh-CN" sz="2000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занятия</a:t>
            </a:r>
            <a:r>
              <a:rPr lang="en-US" altLang="zh-CN" sz="2000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спортом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могут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быть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рассмотрены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как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пример</a:t>
            </a:r>
            <a:r>
              <a:rPr lang="en-US" altLang="zh-CN" sz="2000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адаптации.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Занятия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должны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проводится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под</a:t>
            </a:r>
            <a:r>
              <a:rPr lang="en-US" altLang="zh-CN" sz="2000" spc="-1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контролем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специалиста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тренера,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который</a:t>
            </a:r>
            <a:r>
              <a:rPr lang="en-US" altLang="zh-CN" sz="2000" spc="-13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учитывает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особенности</a:t>
            </a:r>
            <a:r>
              <a:rPr lang="en-US" altLang="zh-CN" sz="2000" spc="-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пациента.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1758950" y="247650"/>
            <a:ext cx="7359650" cy="1098550"/>
          </a:xfrm>
          <a:custGeom>
            <a:avLst/>
            <a:gdLst>
              <a:gd name="connsiteX0" fmla="*/ 16510 w 7359650"/>
              <a:gd name="connsiteY0" fmla="*/ 1104138 h 1098550"/>
              <a:gd name="connsiteX1" fmla="*/ 7360666 w 7359650"/>
              <a:gd name="connsiteY1" fmla="*/ 1104138 h 1098550"/>
              <a:gd name="connsiteX2" fmla="*/ 7360666 w 7359650"/>
              <a:gd name="connsiteY2" fmla="*/ 12954 h 1098550"/>
              <a:gd name="connsiteX3" fmla="*/ 16510 w 7359650"/>
              <a:gd name="connsiteY3" fmla="*/ 12954 h 1098550"/>
              <a:gd name="connsiteX4" fmla="*/ 16510 w 7359650"/>
              <a:gd name="connsiteY4" fmla="*/ 1104138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9650" h="1098550">
                <a:moveTo>
                  <a:pt x="16510" y="1104138"/>
                </a:moveTo>
                <a:lnTo>
                  <a:pt x="7360666" y="1104138"/>
                </a:lnTo>
                <a:lnTo>
                  <a:pt x="7360666" y="12954"/>
                </a:lnTo>
                <a:lnTo>
                  <a:pt x="16510" y="12954"/>
                </a:lnTo>
                <a:lnTo>
                  <a:pt x="16510" y="1104138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7" name="Picture 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180" y="30480"/>
            <a:ext cx="2362200" cy="1584960"/>
          </a:xfrm>
          <a:prstGeom prst="rect">
            <a:avLst/>
          </a:prstGeom>
        </p:spPr>
      </p:pic>
      <p:sp>
        <p:nvSpPr>
          <p:cNvPr id="2" name="TextBox 257"/>
          <p:cNvSpPr txBox="1"/>
          <p:nvPr/>
        </p:nvSpPr>
        <p:spPr>
          <a:xfrm>
            <a:off x="2626741" y="340263"/>
            <a:ext cx="6448646" cy="1775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Местные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методики</a:t>
            </a:r>
            <a:r>
              <a:rPr lang="en-US" altLang="zh-CN" sz="3200" b="1" spc="-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лечения</a:t>
            </a:r>
          </a:p>
          <a:p>
            <a:pPr marL="0" indent="684275">
              <a:lnSpc>
                <a:spcPct val="100000"/>
              </a:lnSpc>
            </a:pP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ноцицептивной</a:t>
            </a:r>
            <a:r>
              <a:rPr lang="en-US" altLang="zh-CN" sz="3200" b="1" spc="-3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боли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marL="0" indent="3273297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Немедикаме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нтозные</a:t>
            </a:r>
          </a:p>
        </p:txBody>
      </p:sp>
      <p:sp>
        <p:nvSpPr>
          <p:cNvPr id="258" name="TextBox 258"/>
          <p:cNvSpPr txBox="1"/>
          <p:nvPr/>
        </p:nvSpPr>
        <p:spPr>
          <a:xfrm>
            <a:off x="930859" y="2226686"/>
            <a:ext cx="3315150" cy="29084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Медикаме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нтозные</a:t>
            </a:r>
          </a:p>
          <a:p>
            <a:pPr>
              <a:lnSpc>
                <a:spcPts val="19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7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Местные</a:t>
            </a:r>
            <a:r>
              <a:rPr lang="en-US" altLang="zh-CN" sz="2400" spc="17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анестетики</a:t>
            </a:r>
          </a:p>
          <a:p>
            <a:pPr marL="0" indent="343204">
              <a:lnSpc>
                <a:spcPct val="84583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(пластыри,</a:t>
            </a:r>
            <a:r>
              <a:rPr lang="en-US" altLang="zh-CN" sz="2400" spc="-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блокады</a:t>
            </a:r>
            <a:r>
              <a:rPr lang="en-US" altLang="zh-CN" sz="2400" spc="15" dirty="0">
                <a:solidFill>
                  <a:srgbClr val="001E5E"/>
                </a:solidFill>
                <a:latin typeface="Arial"/>
                <a:ea typeface="Arial"/>
              </a:rPr>
              <a:t>)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15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spc="30" dirty="0">
                <a:solidFill>
                  <a:srgbClr val="001E5E"/>
                </a:solidFill>
                <a:latin typeface="Arial"/>
                <a:ea typeface="Arial"/>
              </a:rPr>
              <a:t>Ботулинотерапия</a:t>
            </a:r>
            <a:r>
              <a:rPr lang="en-US" altLang="zh-CN" sz="2400" spc="15" dirty="0">
                <a:solidFill>
                  <a:srgbClr val="001E5E"/>
                </a:solidFill>
                <a:latin typeface="Arial"/>
                <a:ea typeface="Arial"/>
              </a:rPr>
              <a:t>,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2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2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spc="30" dirty="0">
                <a:solidFill>
                  <a:srgbClr val="001E5E"/>
                </a:solidFill>
                <a:latin typeface="Arial"/>
                <a:ea typeface="Arial"/>
              </a:rPr>
              <a:t>Регенеративная</a:t>
            </a:r>
          </a:p>
          <a:p>
            <a:pPr marL="0" indent="343204">
              <a:lnSpc>
                <a:spcPct val="100000"/>
              </a:lnSpc>
            </a:pPr>
            <a:r>
              <a:rPr lang="en-US" altLang="zh-CN" sz="2400" spc="-5" dirty="0">
                <a:solidFill>
                  <a:srgbClr val="001E5E"/>
                </a:solidFill>
                <a:latin typeface="Arial"/>
                <a:ea typeface="Arial"/>
              </a:rPr>
              <a:t>тера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пия</a:t>
            </a:r>
          </a:p>
        </p:txBody>
      </p:sp>
      <p:sp>
        <p:nvSpPr>
          <p:cNvPr id="259" name="TextBox 259"/>
          <p:cNvSpPr txBox="1"/>
          <p:nvPr/>
        </p:nvSpPr>
        <p:spPr>
          <a:xfrm>
            <a:off x="5900039" y="2482084"/>
            <a:ext cx="5057090" cy="3230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2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Метод</a:t>
            </a:r>
            <a:r>
              <a:rPr lang="en-US" altLang="zh-CN" sz="2400" spc="13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«сухой</a:t>
            </a:r>
            <a:r>
              <a:rPr lang="en-US" altLang="zh-CN" sz="2400" spc="12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пункции»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7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«Ишемическое</a:t>
            </a:r>
            <a:r>
              <a:rPr lang="en-US" altLang="zh-CN" sz="2400" spc="17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раздавливание»</a:t>
            </a:r>
          </a:p>
          <a:p>
            <a:pPr marL="0">
              <a:lnSpc>
                <a:spcPct val="89583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7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Физическая</a:t>
            </a:r>
            <a:r>
              <a:rPr lang="en-US" altLang="zh-CN" sz="2400" spc="1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терапия</a:t>
            </a:r>
          </a:p>
          <a:p>
            <a:pPr marL="0" indent="343153">
              <a:lnSpc>
                <a:spcPct val="9375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(Нейромышечное</a:t>
            </a:r>
            <a:r>
              <a:rPr lang="en-US" altLang="zh-CN" sz="2400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1E5E"/>
                </a:solidFill>
                <a:latin typeface="Arial"/>
                <a:ea typeface="Arial"/>
              </a:rPr>
              <a:t>переобучение)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7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Мануальная</a:t>
            </a:r>
            <a:r>
              <a:rPr lang="en-US" altLang="zh-CN" sz="2400" spc="17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терапия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15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2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spc="30" dirty="0">
                <a:solidFill>
                  <a:srgbClr val="001E5E"/>
                </a:solidFill>
                <a:latin typeface="Arial"/>
                <a:ea typeface="Arial"/>
              </a:rPr>
              <a:t>Рефлексотерапия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2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4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spc="34" dirty="0">
                <a:solidFill>
                  <a:srgbClr val="001E5E"/>
                </a:solidFill>
                <a:latin typeface="Arial"/>
                <a:ea typeface="Arial"/>
              </a:rPr>
              <a:t>Физиотерапия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15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5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spc="25" dirty="0">
                <a:solidFill>
                  <a:srgbClr val="001E5E"/>
                </a:solidFill>
                <a:latin typeface="Arial"/>
                <a:ea typeface="Arial"/>
              </a:rPr>
              <a:t>Нейростимуляторы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15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5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spc="20" dirty="0">
                <a:solidFill>
                  <a:srgbClr val="001E5E"/>
                </a:solidFill>
                <a:latin typeface="Arial"/>
                <a:ea typeface="Arial"/>
              </a:rPr>
              <a:t>Кинезиотейпирование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Freeform 260"/>
          <p:cNvSpPr/>
          <p:nvPr/>
        </p:nvSpPr>
        <p:spPr>
          <a:xfrm>
            <a:off x="1924050" y="260350"/>
            <a:ext cx="8464550" cy="1492250"/>
          </a:xfrm>
          <a:custGeom>
            <a:avLst/>
            <a:gdLst>
              <a:gd name="connsiteX0" fmla="*/ 8382 w 8464550"/>
              <a:gd name="connsiteY0" fmla="*/ 1501394 h 1492250"/>
              <a:gd name="connsiteX1" fmla="*/ 8471154 w 8464550"/>
              <a:gd name="connsiteY1" fmla="*/ 1501394 h 1492250"/>
              <a:gd name="connsiteX2" fmla="*/ 8471154 w 8464550"/>
              <a:gd name="connsiteY2" fmla="*/ 6350 h 1492250"/>
              <a:gd name="connsiteX3" fmla="*/ 8382 w 8464550"/>
              <a:gd name="connsiteY3" fmla="*/ 6350 h 1492250"/>
              <a:gd name="connsiteX4" fmla="*/ 8382 w 8464550"/>
              <a:gd name="connsiteY4" fmla="*/ 1501394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4550" h="1492250">
                <a:moveTo>
                  <a:pt x="8382" y="1501394"/>
                </a:moveTo>
                <a:lnTo>
                  <a:pt x="8471154" y="1501394"/>
                </a:lnTo>
                <a:lnTo>
                  <a:pt x="8471154" y="6350"/>
                </a:lnTo>
                <a:lnTo>
                  <a:pt x="8382" y="6350"/>
                </a:lnTo>
                <a:lnTo>
                  <a:pt x="8382" y="1501394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TextBox 261"/>
          <p:cNvSpPr txBox="1"/>
          <p:nvPr/>
        </p:nvSpPr>
        <p:spPr>
          <a:xfrm>
            <a:off x="863498" y="268724"/>
            <a:ext cx="9549851" cy="6346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44421">
              <a:lnSpc>
                <a:spcPct val="100000"/>
              </a:lnSpc>
            </a:pPr>
            <a:r>
              <a:rPr lang="en-US" altLang="zh-CN" sz="4800" b="1" dirty="0">
                <a:solidFill>
                  <a:srgbClr val="FEFEFE"/>
                </a:solidFill>
                <a:latin typeface="Arial"/>
                <a:ea typeface="Arial"/>
              </a:rPr>
              <a:t>Методы</a:t>
            </a:r>
            <a:r>
              <a:rPr lang="en-US" altLang="zh-CN" sz="48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800" b="1" dirty="0">
                <a:solidFill>
                  <a:srgbClr val="FEFEFE"/>
                </a:solidFill>
                <a:latin typeface="Arial"/>
                <a:ea typeface="Arial"/>
              </a:rPr>
              <a:t>с</a:t>
            </a:r>
            <a:r>
              <a:rPr lang="en-US" altLang="zh-CN" sz="48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800" b="1" dirty="0">
                <a:solidFill>
                  <a:srgbClr val="FEFEFE"/>
                </a:solidFill>
                <a:latin typeface="Arial"/>
                <a:ea typeface="Arial"/>
              </a:rPr>
              <a:t>не</a:t>
            </a:r>
            <a:r>
              <a:rPr lang="en-US" altLang="zh-CN" sz="4800" b="1" spc="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800" b="1" dirty="0">
                <a:solidFill>
                  <a:srgbClr val="FEFEFE"/>
                </a:solidFill>
                <a:latin typeface="Arial"/>
                <a:ea typeface="Arial"/>
              </a:rPr>
              <a:t>доказанной</a:t>
            </a:r>
          </a:p>
          <a:p>
            <a:pPr marL="0" indent="2615793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FEFEFE"/>
                </a:solidFill>
                <a:latin typeface="Arial"/>
                <a:ea typeface="Arial"/>
              </a:rPr>
              <a:t>э</a:t>
            </a:r>
            <a:r>
              <a:rPr lang="en-US" altLang="zh-CN" sz="4800" b="1" dirty="0">
                <a:solidFill>
                  <a:srgbClr val="FEFEFE"/>
                </a:solidFill>
                <a:latin typeface="Arial"/>
                <a:ea typeface="Arial"/>
              </a:rPr>
              <a:t>ффективностью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2C88"/>
                </a:solidFill>
                <a:latin typeface="Arial"/>
                <a:ea typeface="Arial"/>
              </a:rPr>
              <a:t>•</a:t>
            </a:r>
            <a:r>
              <a:rPr lang="en-US" altLang="zh-CN" sz="32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Ведение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ботулотоксина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в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триггерные</a:t>
            </a:r>
            <a:r>
              <a:rPr lang="en-US" altLang="zh-CN" sz="3200" b="1" spc="-179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точки,</a:t>
            </a:r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2C88"/>
                </a:solidFill>
                <a:latin typeface="Arial"/>
                <a:ea typeface="Arial"/>
              </a:rPr>
              <a:t>•</a:t>
            </a:r>
            <a:r>
              <a:rPr lang="en-US" altLang="zh-CN" sz="32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Регенеративная</a:t>
            </a:r>
            <a:r>
              <a:rPr lang="en-US" altLang="zh-CN" sz="3200" b="1" spc="129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терапия,</a:t>
            </a:r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2C88"/>
                </a:solidFill>
                <a:latin typeface="Arial"/>
                <a:ea typeface="Arial"/>
              </a:rPr>
              <a:t>•</a:t>
            </a:r>
            <a:r>
              <a:rPr lang="en-US" altLang="zh-CN" sz="32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Блокады</a:t>
            </a:r>
            <a:r>
              <a:rPr lang="en-US" altLang="zh-CN" sz="3200" b="1" spc="17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нервов</a:t>
            </a:r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2C88"/>
                </a:solidFill>
                <a:latin typeface="Arial"/>
                <a:ea typeface="Arial"/>
              </a:rPr>
              <a:t>•</a:t>
            </a:r>
            <a:r>
              <a:rPr lang="en-US" altLang="zh-CN" sz="3200" spc="29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Акупунктура</a:t>
            </a:r>
          </a:p>
          <a:p>
            <a:pPr marL="0">
              <a:lnSpc>
                <a:spcPct val="99583"/>
              </a:lnSpc>
            </a:pPr>
            <a:r>
              <a:rPr lang="en-US" altLang="zh-CN" sz="3200" dirty="0">
                <a:solidFill>
                  <a:srgbClr val="002C88"/>
                </a:solidFill>
                <a:latin typeface="Arial"/>
                <a:ea typeface="Arial"/>
              </a:rPr>
              <a:t>•</a:t>
            </a:r>
            <a:r>
              <a:rPr lang="en-US" altLang="zh-CN" sz="32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Внутридисковая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электротермальная</a:t>
            </a:r>
            <a:r>
              <a:rPr lang="en-US" altLang="zh-CN" sz="3200" b="1" spc="-17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терапия</a:t>
            </a:r>
          </a:p>
          <a:p>
            <a:pPr marL="0" indent="286512">
              <a:lnSpc>
                <a:spcPct val="100000"/>
              </a:lnSpc>
            </a:pPr>
            <a:r>
              <a:rPr lang="en-US" altLang="zh-CN" sz="3200" b="1" spc="5" dirty="0">
                <a:solidFill>
                  <a:srgbClr val="002C88"/>
                </a:solidFill>
                <a:latin typeface="Arial"/>
                <a:ea typeface="Arial"/>
              </a:rPr>
              <a:t>(</a:t>
            </a:r>
            <a:r>
              <a:rPr lang="en-US" altLang="zh-CN" sz="3200" b="1" dirty="0">
                <a:solidFill>
                  <a:srgbClr val="002C88"/>
                </a:solidFill>
                <a:latin typeface="Arial"/>
                <a:ea typeface="Arial"/>
              </a:rPr>
              <a:t>IDET)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94"/>
              </a:lnSpc>
            </a:pPr>
            <a:endParaRPr lang="en-US" dirty="0" smtClean="0"/>
          </a:p>
          <a:p>
            <a:pPr marL="0" indent="4528159">
              <a:lnSpc>
                <a:spcPct val="100000"/>
              </a:lnSpc>
            </a:pP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Sanders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SH,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Harden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RN,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Vicente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PJ.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Evidence-based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clinical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practice</a:t>
            </a:r>
            <a:r>
              <a:rPr lang="en-US" altLang="zh-CN" sz="1100" spc="-1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guidelines</a:t>
            </a:r>
          </a:p>
          <a:p>
            <a:pPr marL="0" indent="5064607">
              <a:lnSpc>
                <a:spcPct val="100000"/>
              </a:lnSpc>
            </a:pP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for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interdisciplinary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rehabilitation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of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chronic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nonmalignant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pain</a:t>
            </a:r>
            <a:r>
              <a:rPr lang="en-US" altLang="zh-CN" sz="1100" spc="-3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syndrome</a:t>
            </a:r>
          </a:p>
          <a:p>
            <a:pPr marL="0" indent="5172811">
              <a:lnSpc>
                <a:spcPct val="100000"/>
              </a:lnSpc>
            </a:pP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patients.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Pain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Pract.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2005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Dec;5(4):303-15.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PubMed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PMID:</a:t>
            </a:r>
            <a:r>
              <a:rPr lang="en-US" altLang="zh-CN" sz="1100" spc="-8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2C88"/>
                </a:solidFill>
                <a:latin typeface="Arial"/>
                <a:ea typeface="Arial"/>
              </a:rPr>
              <a:t>17177763.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Freeform 262"/>
          <p:cNvSpPr/>
          <p:nvPr/>
        </p:nvSpPr>
        <p:spPr>
          <a:xfrm>
            <a:off x="1835150" y="95250"/>
            <a:ext cx="8464550" cy="539750"/>
          </a:xfrm>
          <a:custGeom>
            <a:avLst/>
            <a:gdLst>
              <a:gd name="connsiteX0" fmla="*/ 11938 w 8464550"/>
              <a:gd name="connsiteY0" fmla="*/ 541782 h 539750"/>
              <a:gd name="connsiteX1" fmla="*/ 8476233 w 8464550"/>
              <a:gd name="connsiteY1" fmla="*/ 541782 h 539750"/>
              <a:gd name="connsiteX2" fmla="*/ 8476233 w 8464550"/>
              <a:gd name="connsiteY2" fmla="*/ 14478 h 539750"/>
              <a:gd name="connsiteX3" fmla="*/ 11938 w 8464550"/>
              <a:gd name="connsiteY3" fmla="*/ 14478 h 539750"/>
              <a:gd name="connsiteX4" fmla="*/ 11938 w 8464550"/>
              <a:gd name="connsiteY4" fmla="*/ 541782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4550" h="539750">
                <a:moveTo>
                  <a:pt x="11938" y="541782"/>
                </a:moveTo>
                <a:lnTo>
                  <a:pt x="8476233" y="541782"/>
                </a:lnTo>
                <a:lnTo>
                  <a:pt x="8476233" y="14478"/>
                </a:lnTo>
                <a:lnTo>
                  <a:pt x="11938" y="14478"/>
                </a:lnTo>
                <a:lnTo>
                  <a:pt x="11938" y="541782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4" name="Picture 2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0" y="3840479"/>
            <a:ext cx="1973580" cy="1333500"/>
          </a:xfrm>
          <a:prstGeom prst="rect">
            <a:avLst/>
          </a:prstGeom>
        </p:spPr>
      </p:pic>
      <p:pic>
        <p:nvPicPr>
          <p:cNvPr id="265" name="Picture 2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220" y="5532120"/>
            <a:ext cx="1988820" cy="1303020"/>
          </a:xfrm>
          <a:prstGeom prst="rect">
            <a:avLst/>
          </a:prstGeom>
        </p:spPr>
      </p:pic>
      <p:sp>
        <p:nvSpPr>
          <p:cNvPr id="2" name="Freeform 265"/>
          <p:cNvSpPr/>
          <p:nvPr/>
        </p:nvSpPr>
        <p:spPr>
          <a:xfrm>
            <a:off x="4895850" y="1758950"/>
            <a:ext cx="387350" cy="361950"/>
          </a:xfrm>
          <a:custGeom>
            <a:avLst/>
            <a:gdLst>
              <a:gd name="connsiteX0" fmla="*/ 274954 w 387350"/>
              <a:gd name="connsiteY0" fmla="*/ 362204 h 361950"/>
              <a:gd name="connsiteX1" fmla="*/ 247141 w 387350"/>
              <a:gd name="connsiteY1" fmla="*/ 274701 h 361950"/>
              <a:gd name="connsiteX2" fmla="*/ 71246 w 387350"/>
              <a:gd name="connsiteY2" fmla="*/ 330708 h 361950"/>
              <a:gd name="connsiteX3" fmla="*/ 15621 w 387350"/>
              <a:gd name="connsiteY3" fmla="*/ 155829 h 361950"/>
              <a:gd name="connsiteX4" fmla="*/ 191515 w 387350"/>
              <a:gd name="connsiteY4" fmla="*/ 99949 h 361950"/>
              <a:gd name="connsiteX5" fmla="*/ 163829 w 387350"/>
              <a:gd name="connsiteY5" fmla="*/ 12446 h 361950"/>
              <a:gd name="connsiteX6" fmla="*/ 394208 w 387350"/>
              <a:gd name="connsiteY6" fmla="*/ 131699 h 361950"/>
              <a:gd name="connsiteX7" fmla="*/ 274954 w 387350"/>
              <a:gd name="connsiteY7" fmla="*/ 362204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350" h="361950">
                <a:moveTo>
                  <a:pt x="274954" y="362204"/>
                </a:moveTo>
                <a:lnTo>
                  <a:pt x="247141" y="274701"/>
                </a:lnTo>
                <a:lnTo>
                  <a:pt x="71246" y="330708"/>
                </a:lnTo>
                <a:lnTo>
                  <a:pt x="15621" y="155829"/>
                </a:lnTo>
                <a:lnTo>
                  <a:pt x="191515" y="99949"/>
                </a:lnTo>
                <a:lnTo>
                  <a:pt x="163829" y="12446"/>
                </a:lnTo>
                <a:lnTo>
                  <a:pt x="394208" y="131699"/>
                </a:lnTo>
                <a:lnTo>
                  <a:pt x="274954" y="362204"/>
                </a:lnTo>
                <a:close/>
              </a:path>
            </a:pathLst>
          </a:custGeom>
          <a:solidFill>
            <a:srgbClr val="002C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reeform 266"/>
          <p:cNvSpPr/>
          <p:nvPr/>
        </p:nvSpPr>
        <p:spPr>
          <a:xfrm>
            <a:off x="4895850" y="1758950"/>
            <a:ext cx="387350" cy="361950"/>
          </a:xfrm>
          <a:custGeom>
            <a:avLst/>
            <a:gdLst>
              <a:gd name="connsiteX0" fmla="*/ 274954 w 387350"/>
              <a:gd name="connsiteY0" fmla="*/ 362204 h 361950"/>
              <a:gd name="connsiteX1" fmla="*/ 247141 w 387350"/>
              <a:gd name="connsiteY1" fmla="*/ 274701 h 361950"/>
              <a:gd name="connsiteX2" fmla="*/ 71246 w 387350"/>
              <a:gd name="connsiteY2" fmla="*/ 330708 h 361950"/>
              <a:gd name="connsiteX3" fmla="*/ 15621 w 387350"/>
              <a:gd name="connsiteY3" fmla="*/ 155829 h 361950"/>
              <a:gd name="connsiteX4" fmla="*/ 191515 w 387350"/>
              <a:gd name="connsiteY4" fmla="*/ 99949 h 361950"/>
              <a:gd name="connsiteX5" fmla="*/ 163829 w 387350"/>
              <a:gd name="connsiteY5" fmla="*/ 12446 h 361950"/>
              <a:gd name="connsiteX6" fmla="*/ 394208 w 387350"/>
              <a:gd name="connsiteY6" fmla="*/ 131699 h 361950"/>
              <a:gd name="connsiteX7" fmla="*/ 274954 w 387350"/>
              <a:gd name="connsiteY7" fmla="*/ 362204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350" h="361950">
                <a:moveTo>
                  <a:pt x="274954" y="362204"/>
                </a:moveTo>
                <a:lnTo>
                  <a:pt x="247141" y="274701"/>
                </a:lnTo>
                <a:lnTo>
                  <a:pt x="71246" y="330708"/>
                </a:lnTo>
                <a:lnTo>
                  <a:pt x="15621" y="155829"/>
                </a:lnTo>
                <a:lnTo>
                  <a:pt x="191515" y="99949"/>
                </a:lnTo>
                <a:lnTo>
                  <a:pt x="163829" y="12446"/>
                </a:lnTo>
                <a:lnTo>
                  <a:pt x="394208" y="131699"/>
                </a:lnTo>
                <a:lnTo>
                  <a:pt x="274954" y="36220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004D9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reeform 267"/>
          <p:cNvSpPr/>
          <p:nvPr/>
        </p:nvSpPr>
        <p:spPr>
          <a:xfrm>
            <a:off x="4895850" y="2444750"/>
            <a:ext cx="387350" cy="361950"/>
          </a:xfrm>
          <a:custGeom>
            <a:avLst/>
            <a:gdLst>
              <a:gd name="connsiteX0" fmla="*/ 176529 w 387350"/>
              <a:gd name="connsiteY0" fmla="*/ 363347 h 361950"/>
              <a:gd name="connsiteX1" fmla="*/ 197865 w 387350"/>
              <a:gd name="connsiteY1" fmla="*/ 274066 h 361950"/>
              <a:gd name="connsiteX2" fmla="*/ 18288 w 387350"/>
              <a:gd name="connsiteY2" fmla="*/ 231267 h 361950"/>
              <a:gd name="connsiteX3" fmla="*/ 60833 w 387350"/>
              <a:gd name="connsiteY3" fmla="*/ 52832 h 361950"/>
              <a:gd name="connsiteX4" fmla="*/ 240410 w 387350"/>
              <a:gd name="connsiteY4" fmla="*/ 95631 h 361950"/>
              <a:gd name="connsiteX5" fmla="*/ 261620 w 387350"/>
              <a:gd name="connsiteY5" fmla="*/ 6350 h 361950"/>
              <a:gd name="connsiteX6" fmla="*/ 397636 w 387350"/>
              <a:gd name="connsiteY6" fmla="*/ 227457 h 361950"/>
              <a:gd name="connsiteX7" fmla="*/ 176529 w 387350"/>
              <a:gd name="connsiteY7" fmla="*/ 363347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350" h="361950">
                <a:moveTo>
                  <a:pt x="176529" y="363347"/>
                </a:moveTo>
                <a:lnTo>
                  <a:pt x="197865" y="274066"/>
                </a:lnTo>
                <a:lnTo>
                  <a:pt x="18288" y="231267"/>
                </a:lnTo>
                <a:lnTo>
                  <a:pt x="60833" y="52832"/>
                </a:lnTo>
                <a:lnTo>
                  <a:pt x="240410" y="95631"/>
                </a:lnTo>
                <a:lnTo>
                  <a:pt x="261620" y="6350"/>
                </a:lnTo>
                <a:lnTo>
                  <a:pt x="397636" y="227457"/>
                </a:lnTo>
                <a:lnTo>
                  <a:pt x="176529" y="363347"/>
                </a:lnTo>
                <a:close/>
              </a:path>
            </a:pathLst>
          </a:custGeom>
          <a:solidFill>
            <a:srgbClr val="002C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Freeform 268"/>
          <p:cNvSpPr/>
          <p:nvPr/>
        </p:nvSpPr>
        <p:spPr>
          <a:xfrm>
            <a:off x="4895850" y="2444750"/>
            <a:ext cx="387350" cy="361950"/>
          </a:xfrm>
          <a:custGeom>
            <a:avLst/>
            <a:gdLst>
              <a:gd name="connsiteX0" fmla="*/ 176529 w 387350"/>
              <a:gd name="connsiteY0" fmla="*/ 363347 h 361950"/>
              <a:gd name="connsiteX1" fmla="*/ 197865 w 387350"/>
              <a:gd name="connsiteY1" fmla="*/ 274066 h 361950"/>
              <a:gd name="connsiteX2" fmla="*/ 18288 w 387350"/>
              <a:gd name="connsiteY2" fmla="*/ 231267 h 361950"/>
              <a:gd name="connsiteX3" fmla="*/ 60833 w 387350"/>
              <a:gd name="connsiteY3" fmla="*/ 52832 h 361950"/>
              <a:gd name="connsiteX4" fmla="*/ 240410 w 387350"/>
              <a:gd name="connsiteY4" fmla="*/ 95631 h 361950"/>
              <a:gd name="connsiteX5" fmla="*/ 261620 w 387350"/>
              <a:gd name="connsiteY5" fmla="*/ 6350 h 361950"/>
              <a:gd name="connsiteX6" fmla="*/ 397636 w 387350"/>
              <a:gd name="connsiteY6" fmla="*/ 227457 h 361950"/>
              <a:gd name="connsiteX7" fmla="*/ 176529 w 387350"/>
              <a:gd name="connsiteY7" fmla="*/ 363347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350" h="361950">
                <a:moveTo>
                  <a:pt x="176529" y="363347"/>
                </a:moveTo>
                <a:lnTo>
                  <a:pt x="197865" y="274066"/>
                </a:lnTo>
                <a:lnTo>
                  <a:pt x="18288" y="231267"/>
                </a:lnTo>
                <a:lnTo>
                  <a:pt x="60833" y="52832"/>
                </a:lnTo>
                <a:lnTo>
                  <a:pt x="240410" y="95631"/>
                </a:lnTo>
                <a:lnTo>
                  <a:pt x="261620" y="6350"/>
                </a:lnTo>
                <a:lnTo>
                  <a:pt x="397636" y="227457"/>
                </a:lnTo>
                <a:lnTo>
                  <a:pt x="176529" y="363347"/>
                </a:lnTo>
                <a:close/>
              </a:path>
            </a:pathLst>
          </a:custGeom>
          <a:solidFill>
            <a:srgbClr val="0000F6">
              <a:alpha val="0"/>
            </a:srgbClr>
          </a:solidFill>
          <a:ln w="9525">
            <a:solidFill>
              <a:srgbClr val="004D9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0" name="Picture 2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780" y="1097280"/>
            <a:ext cx="1546860" cy="2057400"/>
          </a:xfrm>
          <a:prstGeom prst="rect">
            <a:avLst/>
          </a:prstGeom>
        </p:spPr>
      </p:pic>
      <p:pic>
        <p:nvPicPr>
          <p:cNvPr id="271" name="Picture 2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120" y="746760"/>
            <a:ext cx="2346960" cy="2735580"/>
          </a:xfrm>
          <a:prstGeom prst="rect">
            <a:avLst/>
          </a:prstGeom>
        </p:spPr>
      </p:pic>
      <p:pic>
        <p:nvPicPr>
          <p:cNvPr id="272" name="Picture 2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880" y="5494020"/>
            <a:ext cx="1950720" cy="1303020"/>
          </a:xfrm>
          <a:prstGeom prst="rect">
            <a:avLst/>
          </a:prstGeom>
        </p:spPr>
      </p:pic>
      <p:sp>
        <p:nvSpPr>
          <p:cNvPr id="3" name="Freeform 272"/>
          <p:cNvSpPr/>
          <p:nvPr/>
        </p:nvSpPr>
        <p:spPr>
          <a:xfrm>
            <a:off x="7867650" y="5937250"/>
            <a:ext cx="374650" cy="463550"/>
          </a:xfrm>
          <a:custGeom>
            <a:avLst/>
            <a:gdLst>
              <a:gd name="connsiteX0" fmla="*/ 196595 w 374650"/>
              <a:gd name="connsiteY0" fmla="*/ 466598 h 463550"/>
              <a:gd name="connsiteX1" fmla="*/ 196595 w 374650"/>
              <a:gd name="connsiteY1" fmla="*/ 353060 h 463550"/>
              <a:gd name="connsiteX2" fmla="*/ 12954 w 374650"/>
              <a:gd name="connsiteY2" fmla="*/ 353060 h 463550"/>
              <a:gd name="connsiteX3" fmla="*/ 12954 w 374650"/>
              <a:gd name="connsiteY3" fmla="*/ 125984 h 463550"/>
              <a:gd name="connsiteX4" fmla="*/ 196595 w 374650"/>
              <a:gd name="connsiteY4" fmla="*/ 125984 h 463550"/>
              <a:gd name="connsiteX5" fmla="*/ 196595 w 374650"/>
              <a:gd name="connsiteY5" fmla="*/ 12446 h 463550"/>
              <a:gd name="connsiteX6" fmla="*/ 380238 w 374650"/>
              <a:gd name="connsiteY6" fmla="*/ 239522 h 463550"/>
              <a:gd name="connsiteX7" fmla="*/ 196595 w 374650"/>
              <a:gd name="connsiteY7" fmla="*/ 466598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50" h="463550">
                <a:moveTo>
                  <a:pt x="196595" y="466598"/>
                </a:moveTo>
                <a:lnTo>
                  <a:pt x="196595" y="353060"/>
                </a:lnTo>
                <a:lnTo>
                  <a:pt x="12954" y="353060"/>
                </a:lnTo>
                <a:lnTo>
                  <a:pt x="12954" y="125984"/>
                </a:lnTo>
                <a:lnTo>
                  <a:pt x="196595" y="125984"/>
                </a:lnTo>
                <a:lnTo>
                  <a:pt x="196595" y="12446"/>
                </a:lnTo>
                <a:lnTo>
                  <a:pt x="380238" y="239522"/>
                </a:lnTo>
                <a:lnTo>
                  <a:pt x="196595" y="466598"/>
                </a:lnTo>
                <a:close/>
              </a:path>
            </a:pathLst>
          </a:custGeom>
          <a:solidFill>
            <a:srgbClr val="002C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 273"/>
          <p:cNvSpPr/>
          <p:nvPr/>
        </p:nvSpPr>
        <p:spPr>
          <a:xfrm>
            <a:off x="7867650" y="5937250"/>
            <a:ext cx="374650" cy="463550"/>
          </a:xfrm>
          <a:custGeom>
            <a:avLst/>
            <a:gdLst>
              <a:gd name="connsiteX0" fmla="*/ 196595 w 374650"/>
              <a:gd name="connsiteY0" fmla="*/ 466598 h 463550"/>
              <a:gd name="connsiteX1" fmla="*/ 196595 w 374650"/>
              <a:gd name="connsiteY1" fmla="*/ 353060 h 463550"/>
              <a:gd name="connsiteX2" fmla="*/ 12954 w 374650"/>
              <a:gd name="connsiteY2" fmla="*/ 353060 h 463550"/>
              <a:gd name="connsiteX3" fmla="*/ 12954 w 374650"/>
              <a:gd name="connsiteY3" fmla="*/ 125984 h 463550"/>
              <a:gd name="connsiteX4" fmla="*/ 196595 w 374650"/>
              <a:gd name="connsiteY4" fmla="*/ 125984 h 463550"/>
              <a:gd name="connsiteX5" fmla="*/ 196595 w 374650"/>
              <a:gd name="connsiteY5" fmla="*/ 12446 h 463550"/>
              <a:gd name="connsiteX6" fmla="*/ 380238 w 374650"/>
              <a:gd name="connsiteY6" fmla="*/ 239522 h 463550"/>
              <a:gd name="connsiteX7" fmla="*/ 196595 w 374650"/>
              <a:gd name="connsiteY7" fmla="*/ 466598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50" h="463550">
                <a:moveTo>
                  <a:pt x="196595" y="466598"/>
                </a:moveTo>
                <a:lnTo>
                  <a:pt x="196595" y="353060"/>
                </a:lnTo>
                <a:lnTo>
                  <a:pt x="12954" y="353060"/>
                </a:lnTo>
                <a:lnTo>
                  <a:pt x="12954" y="125984"/>
                </a:lnTo>
                <a:lnTo>
                  <a:pt x="196595" y="125984"/>
                </a:lnTo>
                <a:lnTo>
                  <a:pt x="196595" y="12446"/>
                </a:lnTo>
                <a:lnTo>
                  <a:pt x="380238" y="239522"/>
                </a:lnTo>
                <a:lnTo>
                  <a:pt x="196595" y="46659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144">
            <a:solidFill>
              <a:srgbClr val="004D9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TextBox 274"/>
          <p:cNvSpPr txBox="1"/>
          <p:nvPr/>
        </p:nvSpPr>
        <p:spPr>
          <a:xfrm>
            <a:off x="3982465" y="174225"/>
            <a:ext cx="4320025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Метод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«сухой</a:t>
            </a:r>
            <a:r>
              <a:rPr lang="en-US" altLang="zh-CN" sz="2800" b="1" spc="-3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пункции»</a:t>
            </a:r>
          </a:p>
        </p:txBody>
      </p:sp>
      <p:sp>
        <p:nvSpPr>
          <p:cNvPr id="275" name="TextBox 275"/>
          <p:cNvSpPr txBox="1"/>
          <p:nvPr/>
        </p:nvSpPr>
        <p:spPr>
          <a:xfrm>
            <a:off x="8204581" y="814702"/>
            <a:ext cx="2406545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004D9D"/>
                </a:solidFill>
                <a:latin typeface="Arial"/>
                <a:ea typeface="Arial"/>
              </a:rPr>
              <a:t>Рецептурный</a:t>
            </a:r>
            <a:r>
              <a:rPr lang="en-US" altLang="zh-CN" sz="1800" b="1" spc="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800" b="1" spc="-15" dirty="0">
                <a:solidFill>
                  <a:srgbClr val="004D9D"/>
                </a:solidFill>
                <a:latin typeface="Arial"/>
                <a:ea typeface="Arial"/>
              </a:rPr>
              <a:t>метод</a:t>
            </a:r>
          </a:p>
        </p:txBody>
      </p:sp>
      <p:sp>
        <p:nvSpPr>
          <p:cNvPr id="276" name="TextBox 276"/>
          <p:cNvSpPr txBox="1"/>
          <p:nvPr/>
        </p:nvSpPr>
        <p:spPr>
          <a:xfrm>
            <a:off x="1901317" y="2187952"/>
            <a:ext cx="237067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2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400" spc="30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400" b="1" spc="34" dirty="0">
                <a:solidFill>
                  <a:srgbClr val="004D9D"/>
                </a:solidFill>
                <a:latin typeface="Arial"/>
                <a:ea typeface="Arial"/>
              </a:rPr>
              <a:t>Акупунктура</a:t>
            </a:r>
          </a:p>
        </p:txBody>
      </p:sp>
      <p:sp>
        <p:nvSpPr>
          <p:cNvPr id="277" name="TextBox 277"/>
          <p:cNvSpPr txBox="1"/>
          <p:nvPr/>
        </p:nvSpPr>
        <p:spPr>
          <a:xfrm>
            <a:off x="1901317" y="3182998"/>
            <a:ext cx="8974249" cy="2736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436486">
              <a:lnSpc>
                <a:spcPct val="100000"/>
              </a:lnSpc>
            </a:pP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Традиционный</a:t>
            </a:r>
            <a:r>
              <a:rPr lang="en-US" altLang="zh-CN" sz="1800" b="1" spc="-89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1800" b="1" dirty="0">
                <a:solidFill>
                  <a:srgbClr val="004D9D"/>
                </a:solidFill>
                <a:latin typeface="Arial"/>
                <a:ea typeface="Arial"/>
              </a:rPr>
              <a:t>метод</a:t>
            </a:r>
          </a:p>
          <a:p>
            <a:pPr marL="0">
              <a:lnSpc>
                <a:spcPct val="100000"/>
              </a:lnSpc>
              <a:spcBef>
                <a:spcPts val="345"/>
              </a:spcBef>
            </a:pPr>
            <a:r>
              <a:rPr lang="en-US" altLang="zh-CN" sz="24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400" spc="50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Метод</a:t>
            </a:r>
            <a:r>
              <a:rPr lang="en-US" altLang="zh-CN" sz="2400" b="1" spc="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«сухой</a:t>
            </a:r>
            <a:r>
              <a:rPr lang="en-US" altLang="zh-CN" sz="2400" b="1" spc="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пункции»</a:t>
            </a:r>
            <a:r>
              <a:rPr lang="en-US" altLang="zh-CN" sz="2400" b="1" spc="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-</a:t>
            </a:r>
            <a:r>
              <a:rPr lang="en-US" altLang="zh-CN" sz="2400" b="1" spc="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уколы</a:t>
            </a:r>
            <a:r>
              <a:rPr lang="en-US" altLang="zh-CN" sz="2400" b="1" spc="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в</a:t>
            </a:r>
            <a:r>
              <a:rPr lang="en-US" altLang="zh-CN" sz="2400" b="1" spc="5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триггерные</a:t>
            </a:r>
            <a:r>
              <a:rPr lang="en-US" altLang="zh-CN" sz="2400" b="1" spc="5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точки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4D9D"/>
                </a:solidFill>
                <a:latin typeface="Arial"/>
                <a:ea typeface="Arial"/>
              </a:rPr>
              <a:t>мы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шц,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400" spc="55" dirty="0">
                <a:solidFill>
                  <a:srgbClr val="004D9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Метод</a:t>
            </a:r>
            <a:r>
              <a:rPr lang="en-US" altLang="zh-CN" sz="2400" b="1" spc="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«сухой</a:t>
            </a:r>
            <a:r>
              <a:rPr lang="en-US" altLang="zh-CN" sz="2400" b="1" spc="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пункции»</a:t>
            </a:r>
            <a:r>
              <a:rPr lang="en-US" altLang="zh-CN" sz="2400" b="1" spc="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-</a:t>
            </a:r>
            <a:r>
              <a:rPr lang="en-US" altLang="zh-CN" sz="2400" b="1" spc="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уколы</a:t>
            </a:r>
            <a:r>
              <a:rPr lang="en-US" altLang="zh-CN" sz="2400" b="1" spc="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в</a:t>
            </a:r>
            <a:r>
              <a:rPr lang="en-US" altLang="zh-CN" sz="2400" b="1" spc="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обрасти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4D9D"/>
                </a:solidFill>
                <a:latin typeface="Arial"/>
                <a:ea typeface="Arial"/>
              </a:rPr>
              <a:t>подкожной</a:t>
            </a:r>
            <a:r>
              <a:rPr lang="en-US" altLang="zh-CN" sz="2400" b="1" spc="-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клетчатки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0" y="899160"/>
            <a:ext cx="4983480" cy="3154680"/>
          </a:xfrm>
          <a:prstGeom prst="rect">
            <a:avLst/>
          </a:prstGeom>
        </p:spPr>
      </p:pic>
      <p:sp>
        <p:nvSpPr>
          <p:cNvPr id="2" name="TextBox 279"/>
          <p:cNvSpPr txBox="1"/>
          <p:nvPr/>
        </p:nvSpPr>
        <p:spPr>
          <a:xfrm>
            <a:off x="1859026" y="4124939"/>
            <a:ext cx="8566050" cy="1219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89303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000000"/>
                </a:solidFill>
                <a:latin typeface="Arial"/>
                <a:ea typeface="Arial"/>
              </a:rPr>
              <a:t>Лекарственная</a:t>
            </a:r>
            <a:r>
              <a:rPr lang="en-US" altLang="zh-CN" sz="4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000" b="1" spc="-5" dirty="0">
                <a:solidFill>
                  <a:srgbClr val="000000"/>
                </a:solidFill>
                <a:latin typeface="Arial"/>
                <a:ea typeface="Arial"/>
              </a:rPr>
              <a:t>терапия</a:t>
            </a:r>
          </a:p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Arial"/>
                <a:ea typeface="Arial"/>
              </a:rPr>
              <a:t>хронического</a:t>
            </a:r>
            <a:r>
              <a:rPr lang="en-US" altLang="zh-CN" sz="4000" b="1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Arial"/>
                <a:ea typeface="Arial"/>
              </a:rPr>
              <a:t>болевого</a:t>
            </a:r>
            <a:r>
              <a:rPr lang="en-US" altLang="zh-CN" sz="4000" b="1" spc="-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Arial"/>
                <a:ea typeface="Arial"/>
              </a:rPr>
              <a:t>синдрома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Freeform 280"/>
          <p:cNvSpPr/>
          <p:nvPr/>
        </p:nvSpPr>
        <p:spPr>
          <a:xfrm>
            <a:off x="2127250" y="247650"/>
            <a:ext cx="7893050" cy="1009650"/>
          </a:xfrm>
          <a:custGeom>
            <a:avLst/>
            <a:gdLst>
              <a:gd name="connsiteX0" fmla="*/ 13970 w 7893050"/>
              <a:gd name="connsiteY0" fmla="*/ 1012698 h 1009650"/>
              <a:gd name="connsiteX1" fmla="*/ 7900669 w 7893050"/>
              <a:gd name="connsiteY1" fmla="*/ 1012698 h 1009650"/>
              <a:gd name="connsiteX2" fmla="*/ 7900669 w 7893050"/>
              <a:gd name="connsiteY2" fmla="*/ 17526 h 1009650"/>
              <a:gd name="connsiteX3" fmla="*/ 13970 w 7893050"/>
              <a:gd name="connsiteY3" fmla="*/ 17526 h 1009650"/>
              <a:gd name="connsiteX4" fmla="*/ 13970 w 7893050"/>
              <a:gd name="connsiteY4" fmla="*/ 1012698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3050" h="1009650">
                <a:moveTo>
                  <a:pt x="13970" y="1012698"/>
                </a:moveTo>
                <a:lnTo>
                  <a:pt x="7900669" y="1012698"/>
                </a:lnTo>
                <a:lnTo>
                  <a:pt x="7900669" y="17526"/>
                </a:lnTo>
                <a:lnTo>
                  <a:pt x="13970" y="17526"/>
                </a:lnTo>
                <a:lnTo>
                  <a:pt x="13970" y="1012698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2" name="Picture 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2674620"/>
            <a:ext cx="2499360" cy="3337560"/>
          </a:xfrm>
          <a:prstGeom prst="rect">
            <a:avLst/>
          </a:prstGeom>
        </p:spPr>
      </p:pic>
      <p:sp>
        <p:nvSpPr>
          <p:cNvPr id="2" name="Freeform 282"/>
          <p:cNvSpPr/>
          <p:nvPr/>
        </p:nvSpPr>
        <p:spPr>
          <a:xfrm>
            <a:off x="9137395" y="2317495"/>
            <a:ext cx="374904" cy="2838704"/>
          </a:xfrm>
          <a:custGeom>
            <a:avLst/>
            <a:gdLst>
              <a:gd name="connsiteX0" fmla="*/ 43180 w 374904"/>
              <a:gd name="connsiteY0" fmla="*/ 32512 h 2838704"/>
              <a:gd name="connsiteX1" fmla="*/ 210820 w 374904"/>
              <a:gd name="connsiteY1" fmla="*/ 60452 h 2838704"/>
              <a:gd name="connsiteX2" fmla="*/ 210820 w 374904"/>
              <a:gd name="connsiteY2" fmla="*/ 1408176 h 2838704"/>
              <a:gd name="connsiteX3" fmla="*/ 378460 w 374904"/>
              <a:gd name="connsiteY3" fmla="*/ 1436116 h 2838704"/>
              <a:gd name="connsiteX4" fmla="*/ 210820 w 374904"/>
              <a:gd name="connsiteY4" fmla="*/ 1464056 h 2838704"/>
              <a:gd name="connsiteX5" fmla="*/ 210820 w 374904"/>
              <a:gd name="connsiteY5" fmla="*/ 2811780 h 2838704"/>
              <a:gd name="connsiteX6" fmla="*/ 43180 w 374904"/>
              <a:gd name="connsiteY6" fmla="*/ 2839720 h 283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904" h="2838704">
                <a:moveTo>
                  <a:pt x="43180" y="32512"/>
                </a:moveTo>
                <a:cubicBezTo>
                  <a:pt x="135763" y="32512"/>
                  <a:pt x="210820" y="44958"/>
                  <a:pt x="210820" y="60452"/>
                </a:cubicBezTo>
                <a:lnTo>
                  <a:pt x="210820" y="1408176"/>
                </a:lnTo>
                <a:cubicBezTo>
                  <a:pt x="210820" y="1423670"/>
                  <a:pt x="285877" y="1436116"/>
                  <a:pt x="378460" y="1436116"/>
                </a:cubicBezTo>
                <a:cubicBezTo>
                  <a:pt x="285877" y="1436116"/>
                  <a:pt x="210820" y="1448562"/>
                  <a:pt x="210820" y="1464056"/>
                </a:cubicBezTo>
                <a:lnTo>
                  <a:pt x="210820" y="2811780"/>
                </a:lnTo>
                <a:cubicBezTo>
                  <a:pt x="210820" y="2827147"/>
                  <a:pt x="135763" y="2839720"/>
                  <a:pt x="43180" y="2839720"/>
                </a:cubicBezTo>
              </a:path>
            </a:pathLst>
          </a:custGeom>
          <a:ln w="64007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 283"/>
          <p:cNvSpPr/>
          <p:nvPr/>
        </p:nvSpPr>
        <p:spPr>
          <a:xfrm>
            <a:off x="2901695" y="2457195"/>
            <a:ext cx="362204" cy="2838704"/>
          </a:xfrm>
          <a:custGeom>
            <a:avLst/>
            <a:gdLst>
              <a:gd name="connsiteX0" fmla="*/ 371856 w 362204"/>
              <a:gd name="connsiteY0" fmla="*/ 2846324 h 2838704"/>
              <a:gd name="connsiteX1" fmla="*/ 204216 w 362204"/>
              <a:gd name="connsiteY1" fmla="*/ 2818384 h 2838704"/>
              <a:gd name="connsiteX2" fmla="*/ 204216 w 362204"/>
              <a:gd name="connsiteY2" fmla="*/ 1471422 h 2838704"/>
              <a:gd name="connsiteX3" fmla="*/ 36576 w 362204"/>
              <a:gd name="connsiteY3" fmla="*/ 1443482 h 2838704"/>
              <a:gd name="connsiteX4" fmla="*/ 204216 w 362204"/>
              <a:gd name="connsiteY4" fmla="*/ 1415542 h 2838704"/>
              <a:gd name="connsiteX5" fmla="*/ 204216 w 362204"/>
              <a:gd name="connsiteY5" fmla="*/ 68580 h 2838704"/>
              <a:gd name="connsiteX6" fmla="*/ 371856 w 362204"/>
              <a:gd name="connsiteY6" fmla="*/ 40640 h 283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204" h="2838704">
                <a:moveTo>
                  <a:pt x="371856" y="2846324"/>
                </a:moveTo>
                <a:cubicBezTo>
                  <a:pt x="279273" y="2846324"/>
                  <a:pt x="204216" y="2833751"/>
                  <a:pt x="204216" y="2818384"/>
                </a:cubicBezTo>
                <a:lnTo>
                  <a:pt x="204216" y="1471422"/>
                </a:lnTo>
                <a:cubicBezTo>
                  <a:pt x="204216" y="1455928"/>
                  <a:pt x="129158" y="1443482"/>
                  <a:pt x="36576" y="1443482"/>
                </a:cubicBezTo>
                <a:cubicBezTo>
                  <a:pt x="129158" y="1443482"/>
                  <a:pt x="204216" y="1430909"/>
                  <a:pt x="204216" y="1415542"/>
                </a:cubicBezTo>
                <a:lnTo>
                  <a:pt x="204216" y="68580"/>
                </a:lnTo>
                <a:cubicBezTo>
                  <a:pt x="204216" y="53086"/>
                  <a:pt x="279273" y="40640"/>
                  <a:pt x="371856" y="40640"/>
                </a:cubicBezTo>
              </a:path>
            </a:pathLst>
          </a:custGeom>
          <a:ln w="64007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TextBox 284"/>
          <p:cNvSpPr txBox="1"/>
          <p:nvPr/>
        </p:nvSpPr>
        <p:spPr>
          <a:xfrm>
            <a:off x="3062604" y="370313"/>
            <a:ext cx="6056486" cy="853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Синдромы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сенсорных</a:t>
            </a:r>
            <a:r>
              <a:rPr lang="en-US" altLang="zh-CN" sz="2800" b="1" spc="-4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нарушений</a:t>
            </a:r>
          </a:p>
          <a:p>
            <a:pPr marL="0" indent="606552">
              <a:lnSpc>
                <a:spcPct val="100000"/>
              </a:lnSpc>
            </a:pP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ассоциированных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с</a:t>
            </a:r>
            <a:r>
              <a:rPr lang="en-US" altLang="zh-CN" sz="2800" b="1" spc="-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болью</a:t>
            </a:r>
          </a:p>
        </p:txBody>
      </p:sp>
      <p:sp>
        <p:nvSpPr>
          <p:cNvPr id="285" name="TextBox 285"/>
          <p:cNvSpPr txBox="1"/>
          <p:nvPr/>
        </p:nvSpPr>
        <p:spPr>
          <a:xfrm>
            <a:off x="3930396" y="2522715"/>
            <a:ext cx="2477435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Центральная</a:t>
            </a:r>
            <a:r>
              <a:rPr lang="en-US" altLang="zh-CN" sz="135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сенситизация</a:t>
            </a:r>
          </a:p>
        </p:txBody>
      </p:sp>
      <p:sp>
        <p:nvSpPr>
          <p:cNvPr id="286" name="TextBox 286"/>
          <p:cNvSpPr txBox="1"/>
          <p:nvPr/>
        </p:nvSpPr>
        <p:spPr>
          <a:xfrm>
            <a:off x="6869556" y="2513317"/>
            <a:ext cx="1584090" cy="411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b="1" spc="5" dirty="0">
                <a:solidFill>
                  <a:srgbClr val="000000"/>
                </a:solidFill>
                <a:latin typeface="Arial"/>
                <a:ea typeface="Arial"/>
              </a:rPr>
              <a:t>М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иофасциальный</a:t>
            </a:r>
          </a:p>
          <a:p>
            <a:pPr marL="0" indent="24384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болевой</a:t>
            </a:r>
            <a:r>
              <a:rPr lang="en-US" altLang="zh-CN" sz="135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синдром</a:t>
            </a:r>
          </a:p>
        </p:txBody>
      </p:sp>
      <p:sp>
        <p:nvSpPr>
          <p:cNvPr id="287" name="TextBox 287"/>
          <p:cNvSpPr txBox="1"/>
          <p:nvPr/>
        </p:nvSpPr>
        <p:spPr>
          <a:xfrm>
            <a:off x="3506978" y="3104248"/>
            <a:ext cx="2340517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Нарушение</a:t>
            </a:r>
            <a:r>
              <a:rPr lang="en-US" altLang="zh-CN" sz="135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дезингибиции</a:t>
            </a:r>
          </a:p>
        </p:txBody>
      </p:sp>
      <p:sp>
        <p:nvSpPr>
          <p:cNvPr id="288" name="TextBox 288"/>
          <p:cNvSpPr txBox="1"/>
          <p:nvPr/>
        </p:nvSpPr>
        <p:spPr>
          <a:xfrm>
            <a:off x="3765803" y="3859517"/>
            <a:ext cx="970913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b="1" spc="-10" dirty="0">
                <a:solidFill>
                  <a:srgbClr val="000000"/>
                </a:solidFill>
                <a:latin typeface="Arial"/>
                <a:ea typeface="Arial"/>
              </a:rPr>
              <a:t>Нару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шение</a:t>
            </a:r>
          </a:p>
        </p:txBody>
      </p:sp>
      <p:sp>
        <p:nvSpPr>
          <p:cNvPr id="289" name="TextBox 289"/>
          <p:cNvSpPr txBox="1"/>
          <p:nvPr/>
        </p:nvSpPr>
        <p:spPr>
          <a:xfrm>
            <a:off x="7526781" y="3339579"/>
            <a:ext cx="967676" cy="617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9916" indent="-89916" hangingPunct="0">
              <a:lnSpc>
                <a:spcPct val="99583"/>
              </a:lnSpc>
            </a:pPr>
            <a:r>
              <a:rPr lang="en-US" altLang="zh-CN" sz="1350" b="1" spc="-15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350" b="1" spc="-10" dirty="0">
                <a:solidFill>
                  <a:srgbClr val="000000"/>
                </a:solidFill>
                <a:latin typeface="Arial"/>
                <a:ea typeface="Arial"/>
              </a:rPr>
              <a:t>уставной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болев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ой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5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индром</a:t>
            </a:r>
          </a:p>
        </p:txBody>
      </p:sp>
      <p:sp>
        <p:nvSpPr>
          <p:cNvPr id="290" name="TextBox 290"/>
          <p:cNvSpPr txBox="1"/>
          <p:nvPr/>
        </p:nvSpPr>
        <p:spPr>
          <a:xfrm>
            <a:off x="3756659" y="4065258"/>
            <a:ext cx="988926" cy="411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480">
              <a:lnSpc>
                <a:spcPct val="100000"/>
              </a:lnSpc>
            </a:pPr>
            <a:r>
              <a:rPr lang="en-US" altLang="zh-CN" sz="1350" b="1" spc="5" dirty="0">
                <a:solidFill>
                  <a:srgbClr val="000000"/>
                </a:solidFill>
                <a:latin typeface="Arial"/>
                <a:ea typeface="Arial"/>
              </a:rPr>
              <a:t>сенс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орной</a:t>
            </a:r>
          </a:p>
          <a:p>
            <a:pPr marL="0">
              <a:lnSpc>
                <a:spcPct val="100000"/>
              </a:lnSpc>
            </a:pP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ин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теграции</a:t>
            </a:r>
          </a:p>
        </p:txBody>
      </p:sp>
      <p:sp>
        <p:nvSpPr>
          <p:cNvPr id="291" name="TextBox 291"/>
          <p:cNvSpPr txBox="1"/>
          <p:nvPr/>
        </p:nvSpPr>
        <p:spPr>
          <a:xfrm>
            <a:off x="7544054" y="4235057"/>
            <a:ext cx="1044105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Во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спаление</a:t>
            </a:r>
          </a:p>
        </p:txBody>
      </p:sp>
      <p:sp>
        <p:nvSpPr>
          <p:cNvPr id="292" name="TextBox 292"/>
          <p:cNvSpPr txBox="1"/>
          <p:nvPr/>
        </p:nvSpPr>
        <p:spPr>
          <a:xfrm>
            <a:off x="7353934" y="4807086"/>
            <a:ext cx="1468140" cy="411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Пер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иферическая</a:t>
            </a:r>
          </a:p>
          <a:p>
            <a:pPr marL="0" indent="140208">
              <a:lnSpc>
                <a:spcPct val="100000"/>
              </a:lnSpc>
            </a:pP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сенс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итизация</a:t>
            </a:r>
          </a:p>
        </p:txBody>
      </p:sp>
      <p:sp>
        <p:nvSpPr>
          <p:cNvPr id="293" name="TextBox 293"/>
          <p:cNvSpPr txBox="1"/>
          <p:nvPr/>
        </p:nvSpPr>
        <p:spPr>
          <a:xfrm rot="16200000">
            <a:off x="8893539" y="3333330"/>
            <a:ext cx="2875051" cy="383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700" spc="-5" dirty="0">
                <a:solidFill>
                  <a:srgbClr val="000000"/>
                </a:solidFill>
                <a:latin typeface="Arial"/>
                <a:ea typeface="Arial"/>
              </a:rPr>
              <a:t>Периферические</a:t>
            </a:r>
          </a:p>
        </p:txBody>
      </p:sp>
      <p:sp>
        <p:nvSpPr>
          <p:cNvPr id="294" name="TextBox 294"/>
          <p:cNvSpPr txBox="1"/>
          <p:nvPr/>
        </p:nvSpPr>
        <p:spPr>
          <a:xfrm rot="16200000">
            <a:off x="1378383" y="3647344"/>
            <a:ext cx="2301380" cy="383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700" spc="-5" dirty="0">
                <a:solidFill>
                  <a:srgbClr val="000000"/>
                </a:solidFill>
                <a:latin typeface="Arial"/>
                <a:ea typeface="Arial"/>
              </a:rPr>
              <a:t>Центральные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Freeform 295"/>
          <p:cNvSpPr/>
          <p:nvPr/>
        </p:nvSpPr>
        <p:spPr>
          <a:xfrm>
            <a:off x="1619250" y="158750"/>
            <a:ext cx="8896350" cy="1022350"/>
          </a:xfrm>
          <a:custGeom>
            <a:avLst/>
            <a:gdLst>
              <a:gd name="connsiteX0" fmla="*/ 14477 w 8896350"/>
              <a:gd name="connsiteY0" fmla="*/ 1028446 h 1022350"/>
              <a:gd name="connsiteX1" fmla="*/ 8903970 w 8896350"/>
              <a:gd name="connsiteY1" fmla="*/ 1028446 h 1022350"/>
              <a:gd name="connsiteX2" fmla="*/ 8903970 w 8896350"/>
              <a:gd name="connsiteY2" fmla="*/ 14986 h 1022350"/>
              <a:gd name="connsiteX3" fmla="*/ 14477 w 8896350"/>
              <a:gd name="connsiteY3" fmla="*/ 14986 h 1022350"/>
              <a:gd name="connsiteX4" fmla="*/ 14477 w 8896350"/>
              <a:gd name="connsiteY4" fmla="*/ 1028446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6350" h="1022350">
                <a:moveTo>
                  <a:pt x="14477" y="1028446"/>
                </a:moveTo>
                <a:lnTo>
                  <a:pt x="8903970" y="1028446"/>
                </a:lnTo>
                <a:lnTo>
                  <a:pt x="8903970" y="14986"/>
                </a:lnTo>
                <a:lnTo>
                  <a:pt x="14477" y="14986"/>
                </a:lnTo>
                <a:lnTo>
                  <a:pt x="14477" y="1028446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" name="Picture 2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20" y="2773680"/>
            <a:ext cx="2506980" cy="3337560"/>
          </a:xfrm>
          <a:prstGeom prst="rect">
            <a:avLst/>
          </a:prstGeom>
        </p:spPr>
      </p:pic>
      <p:sp>
        <p:nvSpPr>
          <p:cNvPr id="2" name="Freeform 297"/>
          <p:cNvSpPr/>
          <p:nvPr/>
        </p:nvSpPr>
        <p:spPr>
          <a:xfrm>
            <a:off x="7588250" y="1555750"/>
            <a:ext cx="234950" cy="1517650"/>
          </a:xfrm>
          <a:custGeom>
            <a:avLst/>
            <a:gdLst>
              <a:gd name="connsiteX0" fmla="*/ 236728 w 234950"/>
              <a:gd name="connsiteY0" fmla="*/ 25400 h 1517650"/>
              <a:gd name="connsiteX1" fmla="*/ 128523 w 234950"/>
              <a:gd name="connsiteY1" fmla="*/ 43434 h 1517650"/>
              <a:gd name="connsiteX2" fmla="*/ 128523 w 234950"/>
              <a:gd name="connsiteY2" fmla="*/ 1048766 h 1517650"/>
              <a:gd name="connsiteX3" fmla="*/ 20319 w 234950"/>
              <a:gd name="connsiteY3" fmla="*/ 1066800 h 1517650"/>
              <a:gd name="connsiteX4" fmla="*/ 128523 w 234950"/>
              <a:gd name="connsiteY4" fmla="*/ 1084834 h 1517650"/>
              <a:gd name="connsiteX5" fmla="*/ 128523 w 234950"/>
              <a:gd name="connsiteY5" fmla="*/ 1502410 h 1517650"/>
              <a:gd name="connsiteX6" fmla="*/ 236728 w 234950"/>
              <a:gd name="connsiteY6" fmla="*/ 1520444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950" h="1517650">
                <a:moveTo>
                  <a:pt x="236728" y="25400"/>
                </a:moveTo>
                <a:cubicBezTo>
                  <a:pt x="176910" y="25400"/>
                  <a:pt x="128523" y="33528"/>
                  <a:pt x="128523" y="43434"/>
                </a:cubicBezTo>
                <a:lnTo>
                  <a:pt x="128523" y="1048766"/>
                </a:lnTo>
                <a:cubicBezTo>
                  <a:pt x="128523" y="1058799"/>
                  <a:pt x="80136" y="1066800"/>
                  <a:pt x="20319" y="1066800"/>
                </a:cubicBezTo>
                <a:cubicBezTo>
                  <a:pt x="80136" y="1066800"/>
                  <a:pt x="128523" y="1074928"/>
                  <a:pt x="128523" y="1084834"/>
                </a:cubicBezTo>
                <a:lnTo>
                  <a:pt x="128523" y="1502410"/>
                </a:lnTo>
                <a:cubicBezTo>
                  <a:pt x="128523" y="1512316"/>
                  <a:pt x="176910" y="1520444"/>
                  <a:pt x="236728" y="1520444"/>
                </a:cubicBezTo>
              </a:path>
            </a:pathLst>
          </a:custGeom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reeform 298"/>
          <p:cNvSpPr/>
          <p:nvPr/>
        </p:nvSpPr>
        <p:spPr>
          <a:xfrm>
            <a:off x="7727950" y="3219450"/>
            <a:ext cx="374650" cy="1098550"/>
          </a:xfrm>
          <a:custGeom>
            <a:avLst/>
            <a:gdLst>
              <a:gd name="connsiteX0" fmla="*/ 380492 w 374650"/>
              <a:gd name="connsiteY0" fmla="*/ 25908 h 1098550"/>
              <a:gd name="connsiteX1" fmla="*/ 200659 w 374650"/>
              <a:gd name="connsiteY1" fmla="*/ 55880 h 1098550"/>
              <a:gd name="connsiteX2" fmla="*/ 200659 w 374650"/>
              <a:gd name="connsiteY2" fmla="*/ 213233 h 1098550"/>
              <a:gd name="connsiteX3" fmla="*/ 20828 w 374650"/>
              <a:gd name="connsiteY3" fmla="*/ 243205 h 1098550"/>
              <a:gd name="connsiteX4" fmla="*/ 200659 w 374650"/>
              <a:gd name="connsiteY4" fmla="*/ 273177 h 1098550"/>
              <a:gd name="connsiteX5" fmla="*/ 200659 w 374650"/>
              <a:gd name="connsiteY5" fmla="*/ 1073404 h 1098550"/>
              <a:gd name="connsiteX6" fmla="*/ 380492 w 374650"/>
              <a:gd name="connsiteY6" fmla="*/ 1103376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50" h="1098550">
                <a:moveTo>
                  <a:pt x="380492" y="25908"/>
                </a:moveTo>
                <a:cubicBezTo>
                  <a:pt x="281178" y="25908"/>
                  <a:pt x="200659" y="39370"/>
                  <a:pt x="200659" y="55880"/>
                </a:cubicBezTo>
                <a:lnTo>
                  <a:pt x="200659" y="213233"/>
                </a:lnTo>
                <a:cubicBezTo>
                  <a:pt x="200659" y="229743"/>
                  <a:pt x="120142" y="243205"/>
                  <a:pt x="20828" y="243205"/>
                </a:cubicBezTo>
                <a:cubicBezTo>
                  <a:pt x="120142" y="243205"/>
                  <a:pt x="200659" y="256540"/>
                  <a:pt x="200659" y="273177"/>
                </a:cubicBezTo>
                <a:lnTo>
                  <a:pt x="200659" y="1073404"/>
                </a:lnTo>
                <a:cubicBezTo>
                  <a:pt x="200659" y="1089914"/>
                  <a:pt x="281178" y="1103376"/>
                  <a:pt x="380492" y="1103376"/>
                </a:cubicBezTo>
              </a:path>
            </a:pathLst>
          </a:custGeom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Freeform 299"/>
          <p:cNvSpPr/>
          <p:nvPr/>
        </p:nvSpPr>
        <p:spPr>
          <a:xfrm>
            <a:off x="8083550" y="4425950"/>
            <a:ext cx="387350" cy="742950"/>
          </a:xfrm>
          <a:custGeom>
            <a:avLst/>
            <a:gdLst>
              <a:gd name="connsiteX0" fmla="*/ 390652 w 387350"/>
              <a:gd name="connsiteY0" fmla="*/ 21844 h 742950"/>
              <a:gd name="connsiteX1" fmla="*/ 210819 w 387350"/>
              <a:gd name="connsiteY1" fmla="*/ 51816 h 742950"/>
              <a:gd name="connsiteX2" fmla="*/ 210819 w 387350"/>
              <a:gd name="connsiteY2" fmla="*/ 342392 h 742950"/>
              <a:gd name="connsiteX3" fmla="*/ 30988 w 387350"/>
              <a:gd name="connsiteY3" fmla="*/ 372364 h 742950"/>
              <a:gd name="connsiteX4" fmla="*/ 210819 w 387350"/>
              <a:gd name="connsiteY4" fmla="*/ 402336 h 742950"/>
              <a:gd name="connsiteX5" fmla="*/ 210819 w 387350"/>
              <a:gd name="connsiteY5" fmla="*/ 720344 h 742950"/>
              <a:gd name="connsiteX6" fmla="*/ 390652 w 387350"/>
              <a:gd name="connsiteY6" fmla="*/ 750316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350" h="742950">
                <a:moveTo>
                  <a:pt x="390652" y="21844"/>
                </a:moveTo>
                <a:cubicBezTo>
                  <a:pt x="291338" y="21844"/>
                  <a:pt x="210819" y="35306"/>
                  <a:pt x="210819" y="51816"/>
                </a:cubicBezTo>
                <a:lnTo>
                  <a:pt x="210819" y="342392"/>
                </a:lnTo>
                <a:cubicBezTo>
                  <a:pt x="210819" y="358902"/>
                  <a:pt x="130302" y="372364"/>
                  <a:pt x="30988" y="372364"/>
                </a:cubicBezTo>
                <a:cubicBezTo>
                  <a:pt x="130302" y="372364"/>
                  <a:pt x="210819" y="385826"/>
                  <a:pt x="210819" y="402336"/>
                </a:cubicBezTo>
                <a:lnTo>
                  <a:pt x="210819" y="720344"/>
                </a:lnTo>
                <a:cubicBezTo>
                  <a:pt x="210819" y="736854"/>
                  <a:pt x="291338" y="750316"/>
                  <a:pt x="390652" y="750316"/>
                </a:cubicBezTo>
              </a:path>
            </a:pathLst>
          </a:custGeom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Freeform 300"/>
          <p:cNvSpPr/>
          <p:nvPr/>
        </p:nvSpPr>
        <p:spPr>
          <a:xfrm>
            <a:off x="8426450" y="5238750"/>
            <a:ext cx="603250" cy="1466850"/>
          </a:xfrm>
          <a:custGeom>
            <a:avLst/>
            <a:gdLst>
              <a:gd name="connsiteX0" fmla="*/ 614680 w 603250"/>
              <a:gd name="connsiteY0" fmla="*/ 30480 h 1466850"/>
              <a:gd name="connsiteX1" fmla="*/ 318261 w 603250"/>
              <a:gd name="connsiteY1" fmla="*/ 79883 h 1466850"/>
              <a:gd name="connsiteX2" fmla="*/ 318261 w 603250"/>
              <a:gd name="connsiteY2" fmla="*/ 674039 h 1466850"/>
              <a:gd name="connsiteX3" fmla="*/ 21843 w 603250"/>
              <a:gd name="connsiteY3" fmla="*/ 723443 h 1466850"/>
              <a:gd name="connsiteX4" fmla="*/ 318261 w 603250"/>
              <a:gd name="connsiteY4" fmla="*/ 772833 h 1466850"/>
              <a:gd name="connsiteX5" fmla="*/ 318261 w 603250"/>
              <a:gd name="connsiteY5" fmla="*/ 1421257 h 1466850"/>
              <a:gd name="connsiteX6" fmla="*/ 614680 w 603250"/>
              <a:gd name="connsiteY6" fmla="*/ 147066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250" h="1466850">
                <a:moveTo>
                  <a:pt x="614680" y="30480"/>
                </a:moveTo>
                <a:cubicBezTo>
                  <a:pt x="450977" y="30480"/>
                  <a:pt x="318261" y="52578"/>
                  <a:pt x="318261" y="79883"/>
                </a:cubicBezTo>
                <a:lnTo>
                  <a:pt x="318261" y="674039"/>
                </a:lnTo>
                <a:cubicBezTo>
                  <a:pt x="318261" y="701319"/>
                  <a:pt x="185546" y="723443"/>
                  <a:pt x="21843" y="723443"/>
                </a:cubicBezTo>
                <a:cubicBezTo>
                  <a:pt x="185546" y="723443"/>
                  <a:pt x="318261" y="745553"/>
                  <a:pt x="318261" y="772833"/>
                </a:cubicBezTo>
                <a:lnTo>
                  <a:pt x="318261" y="1421257"/>
                </a:lnTo>
                <a:cubicBezTo>
                  <a:pt x="318261" y="1448537"/>
                  <a:pt x="450977" y="1470660"/>
                  <a:pt x="614680" y="1470660"/>
                </a:cubicBezTo>
              </a:path>
            </a:pathLst>
          </a:custGeom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Freeform 301"/>
          <p:cNvSpPr/>
          <p:nvPr/>
        </p:nvSpPr>
        <p:spPr>
          <a:xfrm>
            <a:off x="3460750" y="3333750"/>
            <a:ext cx="374650" cy="1073150"/>
          </a:xfrm>
          <a:custGeom>
            <a:avLst/>
            <a:gdLst>
              <a:gd name="connsiteX0" fmla="*/ 23876 w 374650"/>
              <a:gd name="connsiteY0" fmla="*/ 24384 h 1073150"/>
              <a:gd name="connsiteX1" fmla="*/ 203708 w 374650"/>
              <a:gd name="connsiteY1" fmla="*/ 54356 h 1073150"/>
              <a:gd name="connsiteX2" fmla="*/ 203708 w 374650"/>
              <a:gd name="connsiteY2" fmla="*/ 199517 h 1073150"/>
              <a:gd name="connsiteX3" fmla="*/ 383540 w 374650"/>
              <a:gd name="connsiteY3" fmla="*/ 229489 h 1073150"/>
              <a:gd name="connsiteX4" fmla="*/ 203708 w 374650"/>
              <a:gd name="connsiteY4" fmla="*/ 259461 h 1073150"/>
              <a:gd name="connsiteX5" fmla="*/ 203708 w 374650"/>
              <a:gd name="connsiteY5" fmla="*/ 1044448 h 1073150"/>
              <a:gd name="connsiteX6" fmla="*/ 23876 w 374650"/>
              <a:gd name="connsiteY6" fmla="*/ 107442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50" h="1073150">
                <a:moveTo>
                  <a:pt x="23876" y="24384"/>
                </a:moveTo>
                <a:cubicBezTo>
                  <a:pt x="123190" y="24384"/>
                  <a:pt x="203708" y="37846"/>
                  <a:pt x="203708" y="54356"/>
                </a:cubicBezTo>
                <a:lnTo>
                  <a:pt x="203708" y="199517"/>
                </a:lnTo>
                <a:cubicBezTo>
                  <a:pt x="203708" y="216027"/>
                  <a:pt x="284226" y="229489"/>
                  <a:pt x="383540" y="229489"/>
                </a:cubicBezTo>
                <a:cubicBezTo>
                  <a:pt x="284226" y="229489"/>
                  <a:pt x="203708" y="242824"/>
                  <a:pt x="203708" y="259461"/>
                </a:cubicBezTo>
                <a:lnTo>
                  <a:pt x="203708" y="1044448"/>
                </a:lnTo>
                <a:cubicBezTo>
                  <a:pt x="203708" y="1060958"/>
                  <a:pt x="123190" y="1074420"/>
                  <a:pt x="23876" y="1074420"/>
                </a:cubicBezTo>
              </a:path>
            </a:pathLst>
          </a:custGeom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Freeform 302"/>
          <p:cNvSpPr/>
          <p:nvPr/>
        </p:nvSpPr>
        <p:spPr>
          <a:xfrm>
            <a:off x="3562350" y="4933950"/>
            <a:ext cx="374650" cy="1073150"/>
          </a:xfrm>
          <a:custGeom>
            <a:avLst/>
            <a:gdLst>
              <a:gd name="connsiteX0" fmla="*/ 27432 w 374650"/>
              <a:gd name="connsiteY0" fmla="*/ 25908 h 1073150"/>
              <a:gd name="connsiteX1" fmla="*/ 207264 w 374650"/>
              <a:gd name="connsiteY1" fmla="*/ 55880 h 1073150"/>
              <a:gd name="connsiteX2" fmla="*/ 207264 w 374650"/>
              <a:gd name="connsiteY2" fmla="*/ 586105 h 1073150"/>
              <a:gd name="connsiteX3" fmla="*/ 387096 w 374650"/>
              <a:gd name="connsiteY3" fmla="*/ 616077 h 1073150"/>
              <a:gd name="connsiteX4" fmla="*/ 207264 w 374650"/>
              <a:gd name="connsiteY4" fmla="*/ 646049 h 1073150"/>
              <a:gd name="connsiteX5" fmla="*/ 207264 w 374650"/>
              <a:gd name="connsiteY5" fmla="*/ 1044448 h 1073150"/>
              <a:gd name="connsiteX6" fmla="*/ 27432 w 374650"/>
              <a:gd name="connsiteY6" fmla="*/ 107442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50" h="1073150">
                <a:moveTo>
                  <a:pt x="27432" y="25908"/>
                </a:moveTo>
                <a:cubicBezTo>
                  <a:pt x="126746" y="25908"/>
                  <a:pt x="207264" y="39370"/>
                  <a:pt x="207264" y="55880"/>
                </a:cubicBezTo>
                <a:lnTo>
                  <a:pt x="207264" y="586105"/>
                </a:lnTo>
                <a:cubicBezTo>
                  <a:pt x="207264" y="602615"/>
                  <a:pt x="287782" y="616077"/>
                  <a:pt x="387096" y="616077"/>
                </a:cubicBezTo>
                <a:cubicBezTo>
                  <a:pt x="287782" y="616077"/>
                  <a:pt x="207264" y="629412"/>
                  <a:pt x="207264" y="646049"/>
                </a:cubicBezTo>
                <a:lnTo>
                  <a:pt x="207264" y="1044448"/>
                </a:lnTo>
                <a:cubicBezTo>
                  <a:pt x="207264" y="1060996"/>
                  <a:pt x="126746" y="1074420"/>
                  <a:pt x="27432" y="1074420"/>
                </a:cubicBezTo>
              </a:path>
            </a:pathLst>
          </a:custGeom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reeform 303"/>
          <p:cNvSpPr/>
          <p:nvPr/>
        </p:nvSpPr>
        <p:spPr>
          <a:xfrm>
            <a:off x="3956050" y="1873250"/>
            <a:ext cx="387350" cy="1060450"/>
          </a:xfrm>
          <a:custGeom>
            <a:avLst/>
            <a:gdLst>
              <a:gd name="connsiteX0" fmla="*/ 29971 w 387350"/>
              <a:gd name="connsiteY0" fmla="*/ 21844 h 1060450"/>
              <a:gd name="connsiteX1" fmla="*/ 209803 w 387350"/>
              <a:gd name="connsiteY1" fmla="*/ 51816 h 1060450"/>
              <a:gd name="connsiteX2" fmla="*/ 209803 w 387350"/>
              <a:gd name="connsiteY2" fmla="*/ 775843 h 1060450"/>
              <a:gd name="connsiteX3" fmla="*/ 389635 w 387350"/>
              <a:gd name="connsiteY3" fmla="*/ 805815 h 1060450"/>
              <a:gd name="connsiteX4" fmla="*/ 209803 w 387350"/>
              <a:gd name="connsiteY4" fmla="*/ 835787 h 1060450"/>
              <a:gd name="connsiteX5" fmla="*/ 209803 w 387350"/>
              <a:gd name="connsiteY5" fmla="*/ 1041908 h 1060450"/>
              <a:gd name="connsiteX6" fmla="*/ 29971 w 387350"/>
              <a:gd name="connsiteY6" fmla="*/ 107188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350" h="1060450">
                <a:moveTo>
                  <a:pt x="29971" y="21844"/>
                </a:moveTo>
                <a:cubicBezTo>
                  <a:pt x="129285" y="21844"/>
                  <a:pt x="209803" y="35306"/>
                  <a:pt x="209803" y="51816"/>
                </a:cubicBezTo>
                <a:lnTo>
                  <a:pt x="209803" y="775843"/>
                </a:lnTo>
                <a:cubicBezTo>
                  <a:pt x="209803" y="792353"/>
                  <a:pt x="290321" y="805815"/>
                  <a:pt x="389635" y="805815"/>
                </a:cubicBezTo>
                <a:cubicBezTo>
                  <a:pt x="290321" y="805815"/>
                  <a:pt x="209803" y="819277"/>
                  <a:pt x="209803" y="835787"/>
                </a:cubicBezTo>
                <a:lnTo>
                  <a:pt x="209803" y="1041908"/>
                </a:lnTo>
                <a:cubicBezTo>
                  <a:pt x="209803" y="1058418"/>
                  <a:pt x="129285" y="1071880"/>
                  <a:pt x="29971" y="1071880"/>
                </a:cubicBezTo>
              </a:path>
            </a:pathLst>
          </a:custGeom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extBox 304"/>
          <p:cNvSpPr txBox="1"/>
          <p:nvPr/>
        </p:nvSpPr>
        <p:spPr>
          <a:xfrm>
            <a:off x="3056889" y="297520"/>
            <a:ext cx="6054855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Синдромы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сенсорных</a:t>
            </a:r>
            <a:r>
              <a:rPr lang="en-US" altLang="zh-CN" sz="2800" b="1" spc="-5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нарушений</a:t>
            </a:r>
          </a:p>
          <a:p>
            <a:pPr marL="0" indent="606806">
              <a:lnSpc>
                <a:spcPct val="100000"/>
              </a:lnSpc>
            </a:pP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ассоциированных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с</a:t>
            </a:r>
            <a:r>
              <a:rPr lang="en-US" altLang="zh-CN" sz="2800" b="1" spc="-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FEFE"/>
                </a:solidFill>
                <a:latin typeface="Arial"/>
                <a:ea typeface="Arial"/>
              </a:rPr>
              <a:t>болью</a:t>
            </a:r>
          </a:p>
        </p:txBody>
      </p:sp>
      <p:sp>
        <p:nvSpPr>
          <p:cNvPr id="305" name="TextBox 305"/>
          <p:cNvSpPr txBox="1"/>
          <p:nvPr/>
        </p:nvSpPr>
        <p:spPr>
          <a:xfrm>
            <a:off x="3115691" y="1983134"/>
            <a:ext cx="1097282" cy="825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Габапентин,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Прегабалин</a:t>
            </a: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,</a:t>
            </a:r>
          </a:p>
          <a:p>
            <a:pPr>
              <a:lnSpc>
                <a:spcPts val="16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350" b="1" spc="-15" dirty="0">
                <a:solidFill>
                  <a:srgbClr val="FE0000"/>
                </a:solidFill>
                <a:latin typeface="Arial"/>
                <a:ea typeface="Arial"/>
              </a:rPr>
              <a:t>Флуп</a:t>
            </a: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ертин</a:t>
            </a:r>
          </a:p>
        </p:txBody>
      </p:sp>
      <p:sp>
        <p:nvSpPr>
          <p:cNvPr id="306" name="TextBox 306"/>
          <p:cNvSpPr txBox="1"/>
          <p:nvPr/>
        </p:nvSpPr>
        <p:spPr>
          <a:xfrm>
            <a:off x="4481829" y="2438260"/>
            <a:ext cx="1187615" cy="411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384">
              <a:lnSpc>
                <a:spcPct val="100000"/>
              </a:lnSpc>
            </a:pPr>
            <a:r>
              <a:rPr lang="en-US" altLang="zh-CN" sz="1350" b="1" spc="5" dirty="0">
                <a:solidFill>
                  <a:srgbClr val="000000"/>
                </a:solidFill>
                <a:latin typeface="Arial"/>
                <a:ea typeface="Arial"/>
              </a:rPr>
              <a:t>Центр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альная</a:t>
            </a:r>
          </a:p>
          <a:p>
            <a:pPr marL="0">
              <a:lnSpc>
                <a:spcPct val="100000"/>
              </a:lnSpc>
            </a:pP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сенс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итизация</a:t>
            </a:r>
          </a:p>
        </p:txBody>
      </p:sp>
      <p:sp>
        <p:nvSpPr>
          <p:cNvPr id="307" name="TextBox 307"/>
          <p:cNvSpPr txBox="1"/>
          <p:nvPr/>
        </p:nvSpPr>
        <p:spPr>
          <a:xfrm>
            <a:off x="5979540" y="2397642"/>
            <a:ext cx="1584457" cy="411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b="1" spc="5" dirty="0">
                <a:solidFill>
                  <a:srgbClr val="000000"/>
                </a:solidFill>
                <a:latin typeface="Arial"/>
                <a:ea typeface="Arial"/>
              </a:rPr>
              <a:t>Ми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офасциальный</a:t>
            </a:r>
          </a:p>
          <a:p>
            <a:pPr marL="0" indent="25908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болевой</a:t>
            </a:r>
            <a:r>
              <a:rPr lang="en-US" altLang="zh-CN" sz="135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синдром</a:t>
            </a:r>
          </a:p>
        </p:txBody>
      </p:sp>
      <p:sp>
        <p:nvSpPr>
          <p:cNvPr id="308" name="TextBox 308"/>
          <p:cNvSpPr txBox="1"/>
          <p:nvPr/>
        </p:nvSpPr>
        <p:spPr>
          <a:xfrm>
            <a:off x="7792466" y="1624444"/>
            <a:ext cx="1388365" cy="1439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1350" b="1" spc="15" dirty="0">
                <a:solidFill>
                  <a:srgbClr val="FE0000"/>
                </a:solidFill>
                <a:latin typeface="Arial"/>
                <a:ea typeface="Arial"/>
              </a:rPr>
              <a:t>М</a:t>
            </a:r>
            <a:r>
              <a:rPr lang="en-US" altLang="zh-CN" sz="1350" b="1" spc="10" dirty="0">
                <a:solidFill>
                  <a:srgbClr val="FE0000"/>
                </a:solidFill>
                <a:latin typeface="Arial"/>
                <a:ea typeface="Arial"/>
              </a:rPr>
              <a:t>ассаж,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5" dirty="0">
                <a:solidFill>
                  <a:srgbClr val="FE0000"/>
                </a:solidFill>
                <a:latin typeface="Arial"/>
                <a:ea typeface="Arial"/>
              </a:rPr>
              <a:t>М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ануальная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5" dirty="0">
                <a:solidFill>
                  <a:srgbClr val="FE0000"/>
                </a:solidFill>
                <a:latin typeface="Arial"/>
                <a:ea typeface="Arial"/>
              </a:rPr>
              <a:t>тер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апия,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350" b="1" spc="25" dirty="0">
                <a:solidFill>
                  <a:srgbClr val="FE0000"/>
                </a:solidFill>
                <a:latin typeface="Arial"/>
                <a:ea typeface="Arial"/>
              </a:rPr>
              <a:t>Метод</a:t>
            </a:r>
            <a:r>
              <a:rPr lang="en-US" altLang="zh-CN" sz="1350" b="1" spc="-2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30" dirty="0">
                <a:solidFill>
                  <a:srgbClr val="FE0000"/>
                </a:solidFill>
                <a:latin typeface="Arial"/>
                <a:ea typeface="Arial"/>
              </a:rPr>
              <a:t>сухой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пунк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ции</a:t>
            </a:r>
          </a:p>
          <a:p>
            <a:pPr marL="0" hangingPunct="0">
              <a:lnSpc>
                <a:spcPct val="100833"/>
              </a:lnSpc>
            </a:pPr>
            <a:r>
              <a:rPr lang="en-US" altLang="zh-CN" sz="1350" b="1" spc="-10" dirty="0">
                <a:solidFill>
                  <a:srgbClr val="FE0000"/>
                </a:solidFill>
                <a:latin typeface="Arial"/>
                <a:ea typeface="Arial"/>
              </a:rPr>
              <a:t>Кинезотерапия</a:t>
            </a:r>
            <a:r>
              <a:rPr lang="en-US" altLang="zh-CN" sz="1350" b="1" spc="20" dirty="0">
                <a:solidFill>
                  <a:srgbClr val="FE0000"/>
                </a:solidFill>
                <a:latin typeface="Arial"/>
                <a:ea typeface="Arial"/>
              </a:rPr>
              <a:t>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-15" dirty="0">
                <a:solidFill>
                  <a:srgbClr val="FE0000"/>
                </a:solidFill>
                <a:latin typeface="Arial"/>
                <a:ea typeface="Arial"/>
              </a:rPr>
              <a:t>НП</a:t>
            </a: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ВС</a:t>
            </a:r>
          </a:p>
        </p:txBody>
      </p:sp>
      <p:sp>
        <p:nvSpPr>
          <p:cNvPr id="309" name="TextBox 309"/>
          <p:cNvSpPr txBox="1"/>
          <p:nvPr/>
        </p:nvSpPr>
        <p:spPr>
          <a:xfrm>
            <a:off x="9260078" y="1622580"/>
            <a:ext cx="1480187" cy="1236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Флупертин</a:t>
            </a:r>
            <a:r>
              <a:rPr lang="en-US" altLang="zh-CN" sz="1350" b="1" spc="-20" dirty="0">
                <a:solidFill>
                  <a:srgbClr val="FE0000"/>
                </a:solidFill>
                <a:latin typeface="Arial"/>
                <a:ea typeface="Arial"/>
              </a:rPr>
              <a:t>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Миорелаксанты</a:t>
            </a:r>
            <a:r>
              <a:rPr lang="en-US" altLang="zh-CN" sz="1350" b="1" spc="-15" dirty="0">
                <a:solidFill>
                  <a:srgbClr val="FE0000"/>
                </a:solidFill>
                <a:latin typeface="Arial"/>
                <a:ea typeface="Arial"/>
              </a:rPr>
              <a:t>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10" dirty="0">
                <a:solidFill>
                  <a:srgbClr val="FE0000"/>
                </a:solidFill>
                <a:latin typeface="Arial"/>
                <a:ea typeface="Arial"/>
              </a:rPr>
              <a:t>Блок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ады,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Тейпирование,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5" dirty="0">
                <a:solidFill>
                  <a:srgbClr val="FE0000"/>
                </a:solidFill>
                <a:latin typeface="Arial"/>
                <a:ea typeface="Arial"/>
              </a:rPr>
              <a:t>Местн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ые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анестет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ики</a:t>
            </a:r>
          </a:p>
        </p:txBody>
      </p:sp>
      <p:sp>
        <p:nvSpPr>
          <p:cNvPr id="310" name="TextBox 310"/>
          <p:cNvSpPr txBox="1"/>
          <p:nvPr/>
        </p:nvSpPr>
        <p:spPr>
          <a:xfrm>
            <a:off x="1555750" y="3332124"/>
            <a:ext cx="2106669" cy="2004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03783" hangingPunct="0">
              <a:lnSpc>
                <a:spcPct val="99166"/>
              </a:lnSpc>
            </a:pP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Амитриптили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н,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Дулоксетин</a:t>
            </a:r>
            <a:r>
              <a:rPr lang="en-US" altLang="zh-CN" sz="1350" b="1" spc="-20" dirty="0">
                <a:solidFill>
                  <a:srgbClr val="FE0000"/>
                </a:solidFill>
                <a:latin typeface="Arial"/>
                <a:ea typeface="Arial"/>
              </a:rPr>
              <a:t>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Венлафаксин</a:t>
            </a:r>
            <a:r>
              <a:rPr lang="en-US" altLang="zh-CN" sz="1350" b="1" spc="15" dirty="0">
                <a:solidFill>
                  <a:srgbClr val="FE0000"/>
                </a:solidFill>
                <a:latin typeface="Arial"/>
                <a:ea typeface="Arial"/>
              </a:rPr>
              <a:t>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Милнацепрам</a:t>
            </a:r>
            <a:r>
              <a:rPr lang="en-US" altLang="zh-CN" sz="1350" b="1" spc="34" dirty="0">
                <a:solidFill>
                  <a:srgbClr val="FE0000"/>
                </a:solidFill>
                <a:latin typeface="Arial"/>
                <a:ea typeface="Arial"/>
              </a:rPr>
              <a:t>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Опиоды</a:t>
            </a:r>
            <a:r>
              <a:rPr lang="en-US" altLang="zh-CN" sz="1350" b="1" spc="-69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и</a:t>
            </a:r>
            <a:r>
              <a:rPr lang="en-US" altLang="zh-CN" sz="1350" b="1" spc="-8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Трамадол.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Сенсорные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тренинги:</a:t>
            </a:r>
          </a:p>
          <a:p>
            <a:pPr marL="0">
              <a:lnSpc>
                <a:spcPct val="100000"/>
              </a:lnSpc>
            </a:pPr>
            <a:r>
              <a:rPr lang="en-US" altLang="zh-CN" sz="1350" dirty="0">
                <a:solidFill>
                  <a:srgbClr val="FE0000"/>
                </a:solidFill>
                <a:latin typeface="Arial"/>
                <a:ea typeface="Arial"/>
              </a:rPr>
              <a:t>-</a:t>
            </a:r>
            <a:r>
              <a:rPr lang="en-US" altLang="zh-CN" sz="1350" spc="25" dirty="0">
                <a:solidFill>
                  <a:srgbClr val="FE0000"/>
                </a:solidFill>
                <a:latin typeface="Arial"/>
                <a:cs typeface="Arial"/>
              </a:rPr>
              <a:t>  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Поверхностной</a:t>
            </a:r>
          </a:p>
        </p:txBody>
      </p:sp>
      <p:sp>
        <p:nvSpPr>
          <p:cNvPr id="311" name="TextBox 311"/>
          <p:cNvSpPr txBox="1"/>
          <p:nvPr/>
        </p:nvSpPr>
        <p:spPr>
          <a:xfrm>
            <a:off x="3968750" y="3393173"/>
            <a:ext cx="1217450" cy="411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3444">
              <a:lnSpc>
                <a:spcPct val="100000"/>
              </a:lnSpc>
            </a:pP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Наруш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ение</a:t>
            </a:r>
          </a:p>
          <a:p>
            <a:pPr marL="0">
              <a:lnSpc>
                <a:spcPct val="100000"/>
              </a:lnSpc>
            </a:pPr>
            <a:r>
              <a:rPr lang="en-US" altLang="zh-CN" sz="1350" b="1" spc="5" dirty="0">
                <a:solidFill>
                  <a:srgbClr val="000000"/>
                </a:solidFill>
                <a:latin typeface="Arial"/>
                <a:ea typeface="Arial"/>
              </a:rPr>
              <a:t>де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зингибиции</a:t>
            </a:r>
          </a:p>
        </p:txBody>
      </p:sp>
      <p:sp>
        <p:nvSpPr>
          <p:cNvPr id="312" name="TextBox 312"/>
          <p:cNvSpPr txBox="1"/>
          <p:nvPr/>
        </p:nvSpPr>
        <p:spPr>
          <a:xfrm>
            <a:off x="6678421" y="3163049"/>
            <a:ext cx="1353477" cy="1729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9916" indent="-89916" hangingPunct="0">
              <a:lnSpc>
                <a:spcPct val="100000"/>
              </a:lnSpc>
            </a:pPr>
            <a:r>
              <a:rPr lang="en-US" altLang="zh-CN" sz="1350" b="1" spc="-15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350" b="1" spc="-10" dirty="0">
                <a:solidFill>
                  <a:srgbClr val="000000"/>
                </a:solidFill>
                <a:latin typeface="Arial"/>
                <a:ea typeface="Arial"/>
              </a:rPr>
              <a:t>уставной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болев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ой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5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индром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9"/>
              </a:lnSpc>
            </a:pPr>
            <a:endParaRPr lang="en-US" dirty="0" smtClean="0"/>
          </a:p>
          <a:p>
            <a:pPr marL="0" indent="309371">
              <a:lnSpc>
                <a:spcPct val="100000"/>
              </a:lnSpc>
            </a:pPr>
            <a:r>
              <a:rPr lang="en-US" altLang="zh-CN" sz="1350" b="1" spc="-10" dirty="0">
                <a:solidFill>
                  <a:srgbClr val="000000"/>
                </a:solidFill>
                <a:latin typeface="Arial"/>
                <a:ea typeface="Arial"/>
              </a:rPr>
              <a:t>Восп</a:t>
            </a: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аление</a:t>
            </a:r>
          </a:p>
        </p:txBody>
      </p:sp>
      <p:sp>
        <p:nvSpPr>
          <p:cNvPr id="313" name="TextBox 313"/>
          <p:cNvSpPr txBox="1"/>
          <p:nvPr/>
        </p:nvSpPr>
        <p:spPr>
          <a:xfrm>
            <a:off x="8019922" y="3270745"/>
            <a:ext cx="2559246" cy="1859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325880" algn="l"/>
              </a:tabLst>
            </a:pP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Суставной	</a:t>
            </a:r>
            <a:r>
              <a:rPr lang="en-US" altLang="zh-CN" sz="1350" b="1" spc="-20" dirty="0">
                <a:solidFill>
                  <a:srgbClr val="FE0000"/>
                </a:solidFill>
                <a:latin typeface="Arial"/>
                <a:ea typeface="Arial"/>
              </a:rPr>
              <a:t>НПВС</a:t>
            </a:r>
          </a:p>
          <a:p>
            <a:pPr marL="0">
              <a:lnSpc>
                <a:spcPct val="100000"/>
              </a:lnSpc>
              <a:tabLst>
                <a:tab pos="1325880" algn="l"/>
              </a:tabLst>
            </a:pP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массаж,	</a:t>
            </a:r>
            <a:r>
              <a:rPr lang="en-US" altLang="zh-CN" sz="1350" b="1" spc="-10" dirty="0">
                <a:solidFill>
                  <a:srgbClr val="FE0000"/>
                </a:solidFill>
                <a:latin typeface="Arial"/>
                <a:ea typeface="Arial"/>
              </a:rPr>
              <a:t>Тейпирование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1350" b="1" spc="5" dirty="0">
                <a:solidFill>
                  <a:srgbClr val="FE0000"/>
                </a:solidFill>
                <a:latin typeface="Arial"/>
                <a:ea typeface="Arial"/>
              </a:rPr>
              <a:t>Мануаль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ная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350" b="1" spc="5" dirty="0">
                <a:solidFill>
                  <a:srgbClr val="FE0000"/>
                </a:solidFill>
                <a:latin typeface="Arial"/>
                <a:ea typeface="Arial"/>
              </a:rPr>
              <a:t>тер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апия,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-10" dirty="0">
                <a:solidFill>
                  <a:srgbClr val="FE0000"/>
                </a:solidFill>
                <a:latin typeface="Arial"/>
                <a:ea typeface="Arial"/>
              </a:rPr>
              <a:t>Кинезотерапия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,</a:t>
            </a:r>
          </a:p>
          <a:p>
            <a:pPr>
              <a:lnSpc>
                <a:spcPts val="1675"/>
              </a:lnSpc>
            </a:pPr>
            <a:endParaRPr lang="en-US" dirty="0" smtClean="0"/>
          </a:p>
          <a:p>
            <a:pPr marL="366395" hangingPunct="0">
              <a:lnSpc>
                <a:spcPct val="99583"/>
              </a:lnSpc>
            </a:pP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НП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ВС,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350" b="1" spc="10" dirty="0">
                <a:solidFill>
                  <a:srgbClr val="FE0000"/>
                </a:solidFill>
                <a:latin typeface="Arial"/>
                <a:ea typeface="Arial"/>
              </a:rPr>
              <a:t>ГК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С,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350" b="1" spc="-20" dirty="0">
                <a:solidFill>
                  <a:srgbClr val="FE0000"/>
                </a:solidFill>
                <a:latin typeface="Arial"/>
                <a:ea typeface="Arial"/>
              </a:rPr>
              <a:t>Фл</a:t>
            </a:r>
            <a:r>
              <a:rPr lang="en-US" altLang="zh-CN" sz="1350" b="1" spc="-15" dirty="0">
                <a:solidFill>
                  <a:srgbClr val="FE0000"/>
                </a:solidFill>
                <a:latin typeface="Arial"/>
                <a:ea typeface="Arial"/>
              </a:rPr>
              <a:t>упертин</a:t>
            </a:r>
          </a:p>
        </p:txBody>
      </p:sp>
      <p:sp>
        <p:nvSpPr>
          <p:cNvPr id="314" name="TextBox 314"/>
          <p:cNvSpPr txBox="1"/>
          <p:nvPr/>
        </p:nvSpPr>
        <p:spPr>
          <a:xfrm>
            <a:off x="1555750" y="5336543"/>
            <a:ext cx="1923155" cy="6172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dirty="0">
                <a:solidFill>
                  <a:srgbClr val="FE0000"/>
                </a:solidFill>
                <a:latin typeface="Arial"/>
                <a:ea typeface="Arial"/>
              </a:rPr>
              <a:t>-</a:t>
            </a:r>
            <a:r>
              <a:rPr lang="en-US" altLang="zh-CN" sz="1350" spc="5" dirty="0">
                <a:solidFill>
                  <a:srgbClr val="FE0000"/>
                </a:solidFill>
                <a:latin typeface="Arial"/>
                <a:cs typeface="Arial"/>
              </a:rPr>
              <a:t>  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Глубокой</a:t>
            </a:r>
          </a:p>
          <a:p>
            <a:pPr marL="0" indent="214883">
              <a:lnSpc>
                <a:spcPct val="100000"/>
              </a:lnSpc>
            </a:pPr>
            <a:r>
              <a:rPr lang="en-US" altLang="zh-CN" sz="1350" b="1" spc="-10" dirty="0">
                <a:solidFill>
                  <a:srgbClr val="FE0000"/>
                </a:solidFill>
                <a:latin typeface="Arial"/>
                <a:ea typeface="Arial"/>
              </a:rPr>
              <a:t>чу</a:t>
            </a: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вствительности,</a:t>
            </a:r>
          </a:p>
          <a:p>
            <a:pPr marL="0">
              <a:lnSpc>
                <a:spcPct val="100000"/>
              </a:lnSpc>
            </a:pPr>
            <a:r>
              <a:rPr lang="en-US" altLang="zh-CN" sz="1350" dirty="0">
                <a:solidFill>
                  <a:srgbClr val="FE0000"/>
                </a:solidFill>
                <a:latin typeface="Arial"/>
                <a:ea typeface="Arial"/>
              </a:rPr>
              <a:t>-</a:t>
            </a:r>
            <a:r>
              <a:rPr lang="en-US" altLang="zh-CN" sz="1350" dirty="0">
                <a:solidFill>
                  <a:srgbClr val="FE0000"/>
                </a:solidFill>
                <a:latin typeface="Arial"/>
                <a:cs typeface="Arial"/>
              </a:rPr>
              <a:t>  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Устранение</a:t>
            </a:r>
            <a:r>
              <a:rPr lang="en-US" altLang="zh-CN" sz="1350" b="1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причин.</a:t>
            </a:r>
          </a:p>
        </p:txBody>
      </p:sp>
      <p:sp>
        <p:nvSpPr>
          <p:cNvPr id="315" name="TextBox 315"/>
          <p:cNvSpPr txBox="1"/>
          <p:nvPr/>
        </p:nvSpPr>
        <p:spPr>
          <a:xfrm>
            <a:off x="4438141" y="5393703"/>
            <a:ext cx="1029758" cy="617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0479" indent="-21335" hangingPunct="0">
              <a:lnSpc>
                <a:spcPct val="99583"/>
              </a:lnSpc>
            </a:pPr>
            <a:r>
              <a:rPr lang="en-US" altLang="zh-CN" sz="1350" b="1" spc="-10" dirty="0">
                <a:solidFill>
                  <a:srgbClr val="000000"/>
                </a:solidFill>
                <a:latin typeface="Arial"/>
                <a:ea typeface="Arial"/>
              </a:rPr>
              <a:t>Нару</a:t>
            </a: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шение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5" dirty="0">
                <a:solidFill>
                  <a:srgbClr val="000000"/>
                </a:solidFill>
                <a:latin typeface="Arial"/>
                <a:ea typeface="Arial"/>
              </a:rPr>
              <a:t>сенсо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рной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5" dirty="0">
                <a:solidFill>
                  <a:srgbClr val="000000"/>
                </a:solidFill>
                <a:latin typeface="Arial"/>
                <a:ea typeface="Arial"/>
              </a:rPr>
              <a:t>ин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теграции</a:t>
            </a:r>
          </a:p>
        </p:txBody>
      </p:sp>
      <p:sp>
        <p:nvSpPr>
          <p:cNvPr id="316" name="TextBox 316"/>
          <p:cNvSpPr txBox="1"/>
          <p:nvPr/>
        </p:nvSpPr>
        <p:spPr>
          <a:xfrm>
            <a:off x="6922007" y="5759386"/>
            <a:ext cx="1467632" cy="411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Пери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ферическая</a:t>
            </a:r>
          </a:p>
          <a:p>
            <a:pPr marL="0" indent="140208">
              <a:lnSpc>
                <a:spcPct val="100000"/>
              </a:lnSpc>
            </a:pPr>
            <a:r>
              <a:rPr lang="en-US" altLang="zh-CN" sz="1350" b="1" spc="-5" dirty="0">
                <a:solidFill>
                  <a:srgbClr val="000000"/>
                </a:solidFill>
                <a:latin typeface="Arial"/>
                <a:ea typeface="Arial"/>
              </a:rPr>
              <a:t>сенс</a:t>
            </a:r>
            <a:r>
              <a:rPr lang="en-US" altLang="zh-CN" sz="1350" b="1" dirty="0">
                <a:solidFill>
                  <a:srgbClr val="000000"/>
                </a:solidFill>
                <a:latin typeface="Arial"/>
                <a:ea typeface="Arial"/>
              </a:rPr>
              <a:t>итизация</a:t>
            </a:r>
          </a:p>
        </p:txBody>
      </p:sp>
      <p:sp>
        <p:nvSpPr>
          <p:cNvPr id="317" name="TextBox 317"/>
          <p:cNvSpPr txBox="1"/>
          <p:nvPr/>
        </p:nvSpPr>
        <p:spPr>
          <a:xfrm>
            <a:off x="8859266" y="5353012"/>
            <a:ext cx="1522740" cy="123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1350" b="1" spc="5" dirty="0">
                <a:solidFill>
                  <a:srgbClr val="FE0000"/>
                </a:solidFill>
                <a:latin typeface="Arial"/>
                <a:ea typeface="Arial"/>
              </a:rPr>
              <a:t>Местн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ые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ане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стетики,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34" dirty="0">
                <a:solidFill>
                  <a:srgbClr val="FE0000"/>
                </a:solidFill>
                <a:latin typeface="Arial"/>
                <a:ea typeface="Arial"/>
              </a:rPr>
              <a:t>Карбазепин</a:t>
            </a:r>
            <a:r>
              <a:rPr lang="en-US" altLang="zh-CN" sz="1350" b="1" spc="-2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80" dirty="0">
                <a:solidFill>
                  <a:srgbClr val="FE0000"/>
                </a:solidFill>
                <a:latin typeface="Arial"/>
                <a:ea typeface="Arial"/>
              </a:rPr>
              <a:t>и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ea typeface="Arial"/>
              </a:rPr>
              <a:t>окскарбазепин</a:t>
            </a:r>
            <a:r>
              <a:rPr lang="en-US" altLang="zh-CN" sz="1350" b="1" spc="25" dirty="0">
                <a:solidFill>
                  <a:srgbClr val="FE0000"/>
                </a:solidFill>
                <a:latin typeface="Arial"/>
                <a:ea typeface="Arial"/>
              </a:rPr>
              <a:t>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5" dirty="0">
                <a:solidFill>
                  <a:srgbClr val="FE0000"/>
                </a:solidFill>
                <a:latin typeface="Arial"/>
                <a:ea typeface="Arial"/>
              </a:rPr>
              <a:t>Капсаицин,</a:t>
            </a:r>
            <a:r>
              <a:rPr lang="en-US" altLang="zh-CN" sz="135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350" b="1" spc="-10" dirty="0">
                <a:solidFill>
                  <a:srgbClr val="FE0000"/>
                </a:solidFill>
                <a:latin typeface="Arial"/>
                <a:ea typeface="Arial"/>
              </a:rPr>
              <a:t>Ботулинотера</a:t>
            </a:r>
            <a:r>
              <a:rPr lang="en-US" altLang="zh-CN" sz="1350" b="1" spc="-5" dirty="0">
                <a:solidFill>
                  <a:srgbClr val="FE0000"/>
                </a:solidFill>
                <a:latin typeface="Arial"/>
                <a:ea typeface="Arial"/>
              </a:rPr>
              <a:t>пия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3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579" y="1074419"/>
            <a:ext cx="4427220" cy="2232660"/>
          </a:xfrm>
          <a:prstGeom prst="rect">
            <a:avLst/>
          </a:prstGeom>
        </p:spPr>
      </p:pic>
      <p:sp>
        <p:nvSpPr>
          <p:cNvPr id="2" name="TextBox 319"/>
          <p:cNvSpPr txBox="1"/>
          <p:nvPr/>
        </p:nvSpPr>
        <p:spPr>
          <a:xfrm>
            <a:off x="2033270" y="197354"/>
            <a:ext cx="8134323" cy="624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3345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МАРКЕРЫ</a:t>
            </a:r>
            <a:r>
              <a:rPr lang="en-US" altLang="zh-CN" sz="2400" b="1" spc="-1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НАЗНАЧЕНИЯ</a:t>
            </a:r>
            <a:r>
              <a:rPr lang="en-US" altLang="zh-CN" sz="2400" b="1" spc="-1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АНТИДЕПРЕССАНТОВ</a:t>
            </a:r>
          </a:p>
          <a:p>
            <a:pPr marL="0" indent="1870964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БОЛЕВЫХ</a:t>
            </a:r>
            <a:r>
              <a:rPr lang="en-US" altLang="zh-CN" sz="2400" b="1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СИНДРОМАХ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Наличие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хронической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любого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происхождения</a:t>
            </a:r>
            <a:r>
              <a:rPr lang="en-US" altLang="zh-CN" sz="24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</a:p>
          <a:p>
            <a:pPr marL="0" indent="202691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любой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локализации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(головная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боль,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спине,</a:t>
            </a:r>
          </a:p>
          <a:p>
            <a:pPr marL="0" indent="480059">
              <a:lnSpc>
                <a:spcPct val="99583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фибромиалгия…)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и/или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нейропатической</a:t>
            </a:r>
            <a:r>
              <a:rPr lang="en-US" altLang="zh-CN" sz="2400" b="1" spc="-17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</a:p>
          <a:p>
            <a:pPr marL="0" indent="249935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(диабетическая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полинейропатия,</a:t>
            </a:r>
            <a:r>
              <a:rPr lang="en-US" altLang="zh-CN" sz="2400" b="1" spc="-2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тригеминальная</a:t>
            </a:r>
          </a:p>
          <a:p>
            <a:pPr marL="0" indent="87630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невралгия,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центральная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боль…)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даже</a:t>
            </a:r>
            <a:r>
              <a:rPr lang="en-US" altLang="zh-CN" sz="2400" b="1" spc="-1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без</a:t>
            </a:r>
          </a:p>
          <a:p>
            <a:pPr marL="0" indent="2140076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верификации</a:t>
            </a:r>
            <a:r>
              <a:rPr lang="en-US" altLang="zh-CN" sz="24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депрессии.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5"/>
              </a:lnSpc>
            </a:pPr>
            <a:endParaRPr lang="en-US" dirty="0" smtClean="0"/>
          </a:p>
          <a:p>
            <a:pPr marL="0" indent="1847469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Verdu</a:t>
            </a:r>
            <a:r>
              <a:rPr lang="en-US" altLang="zh-CN" sz="1800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et</a:t>
            </a:r>
            <a:r>
              <a:rPr lang="en-US" altLang="zh-CN" sz="1800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al.,</a:t>
            </a:r>
            <a:r>
              <a:rPr lang="en-US" altLang="zh-CN" sz="1800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Drugs</a:t>
            </a:r>
            <a:r>
              <a:rPr lang="en-US" altLang="zh-CN" sz="1800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2008;</a:t>
            </a:r>
            <a:r>
              <a:rPr lang="en-US" altLang="zh-CN" sz="1800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68</a:t>
            </a:r>
            <a:r>
              <a:rPr lang="en-US" altLang="zh-CN" sz="1800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(18);</a:t>
            </a:r>
            <a:r>
              <a:rPr lang="en-US" altLang="zh-CN" sz="1800" spc="-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2611-2632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20"/>
          <p:cNvSpPr txBox="1"/>
          <p:nvPr/>
        </p:nvSpPr>
        <p:spPr>
          <a:xfrm>
            <a:off x="2489326" y="284383"/>
            <a:ext cx="6943840" cy="6302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93090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АНТИДЕПРЕССАНТЫ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3200" b="1" spc="-1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50" spc="15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050" spc="34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300" b="1" spc="30" dirty="0">
                <a:solidFill>
                  <a:srgbClr val="001E5E"/>
                </a:solidFill>
                <a:latin typeface="Arial"/>
                <a:ea typeface="Arial"/>
              </a:rPr>
              <a:t>Трициклические</a:t>
            </a:r>
          </a:p>
          <a:p>
            <a:pPr>
              <a:lnSpc>
                <a:spcPts val="819"/>
              </a:lnSpc>
            </a:pPr>
            <a:endParaRPr lang="en-US" dirty="0" smtClean="0"/>
          </a:p>
          <a:p>
            <a:pPr marL="0" indent="457454">
              <a:lnSpc>
                <a:spcPct val="100000"/>
              </a:lnSpc>
            </a:pPr>
            <a:r>
              <a:rPr lang="en-US" altLang="zh-CN" sz="2300" dirty="0">
                <a:solidFill>
                  <a:srgbClr val="FEFEFE"/>
                </a:solidFill>
                <a:latin typeface="Arial"/>
                <a:ea typeface="Arial"/>
              </a:rPr>
              <a:t>–</a:t>
            </a:r>
            <a:r>
              <a:rPr lang="en-US" altLang="zh-CN" sz="23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Амитриптилин*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(NA,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HT,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Na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каналы,</a:t>
            </a:r>
            <a:r>
              <a:rPr lang="en-US" altLang="zh-CN" sz="23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NMDA,</a:t>
            </a:r>
          </a:p>
          <a:p>
            <a:pPr marL="457454" indent="243839" hangingPunct="0">
              <a:lnSpc>
                <a:spcPct val="133749"/>
              </a:lnSpc>
            </a:pP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аденозиновые,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опиодные</a:t>
            </a:r>
            <a:r>
              <a:rPr lang="en-US" altLang="zh-CN" sz="2300" b="1" spc="-1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рецепторы)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300" spc="-5" dirty="0">
                <a:solidFill>
                  <a:srgbClr val="FEFEFE"/>
                </a:solidFill>
                <a:latin typeface="Arial"/>
                <a:ea typeface="Arial"/>
              </a:rPr>
              <a:t>–</a:t>
            </a:r>
            <a:r>
              <a:rPr lang="en-US" altLang="zh-CN" sz="2300" spc="-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300" b="1" spc="-5" dirty="0">
                <a:solidFill>
                  <a:srgbClr val="001E5E"/>
                </a:solidFill>
                <a:latin typeface="Arial"/>
                <a:ea typeface="Arial"/>
              </a:rPr>
              <a:t>Нортриптилин</a:t>
            </a:r>
          </a:p>
          <a:p>
            <a:pPr marL="0" indent="457454">
              <a:lnSpc>
                <a:spcPct val="100000"/>
              </a:lnSpc>
            </a:pPr>
            <a:r>
              <a:rPr lang="en-US" altLang="zh-CN" sz="2300" dirty="0">
                <a:solidFill>
                  <a:srgbClr val="FEFEFE"/>
                </a:solidFill>
                <a:latin typeface="Arial"/>
                <a:ea typeface="Arial"/>
              </a:rPr>
              <a:t>–</a:t>
            </a:r>
            <a:r>
              <a:rPr lang="en-US" altLang="zh-CN" sz="2300" spc="-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Дезипрамин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457454" indent="-457454" hangingPunct="0">
              <a:lnSpc>
                <a:spcPct val="135000"/>
              </a:lnSpc>
            </a:pPr>
            <a:r>
              <a:rPr lang="en-US" altLang="zh-CN" sz="205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050" spc="104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Двойного</a:t>
            </a:r>
            <a:r>
              <a:rPr lang="en-US" altLang="zh-CN" sz="2300" b="1" spc="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действия</a:t>
            </a:r>
            <a:r>
              <a:rPr lang="en-US" altLang="zh-CN" sz="2300" b="1" spc="1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(СИОЗНС)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300" dirty="0">
                <a:solidFill>
                  <a:srgbClr val="FEFEFE"/>
                </a:solidFill>
                <a:latin typeface="Arial"/>
                <a:ea typeface="Arial"/>
              </a:rPr>
              <a:t>–</a:t>
            </a:r>
            <a:r>
              <a:rPr lang="en-US" altLang="zh-CN" sz="2300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Венлафаксин</a:t>
            </a:r>
          </a:p>
          <a:p>
            <a:pPr>
              <a:lnSpc>
                <a:spcPts val="509"/>
              </a:lnSpc>
            </a:pPr>
            <a:endParaRPr lang="en-US" dirty="0" smtClean="0"/>
          </a:p>
          <a:p>
            <a:pPr marL="0" indent="457454">
              <a:lnSpc>
                <a:spcPct val="100000"/>
              </a:lnSpc>
            </a:pPr>
            <a:r>
              <a:rPr lang="en-US" altLang="zh-CN" sz="2300" spc="-5" dirty="0">
                <a:solidFill>
                  <a:srgbClr val="FEFEFE"/>
                </a:solidFill>
                <a:latin typeface="Arial"/>
                <a:ea typeface="Arial"/>
              </a:rPr>
              <a:t>–</a:t>
            </a:r>
            <a:r>
              <a:rPr lang="en-US" altLang="zh-CN" sz="2300" spc="-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300" b="1" spc="-5" dirty="0">
                <a:solidFill>
                  <a:srgbClr val="001E5E"/>
                </a:solidFill>
                <a:latin typeface="Arial"/>
                <a:ea typeface="Arial"/>
              </a:rPr>
              <a:t>Дулоксетин</a:t>
            </a:r>
          </a:p>
          <a:p>
            <a:pPr>
              <a:lnSpc>
                <a:spcPts val="969"/>
              </a:lnSpc>
            </a:pPr>
            <a:endParaRPr lang="en-US" dirty="0" smtClean="0"/>
          </a:p>
          <a:p>
            <a:pPr marL="0" indent="457454">
              <a:lnSpc>
                <a:spcPct val="100000"/>
              </a:lnSpc>
            </a:pPr>
            <a:r>
              <a:rPr lang="en-US" altLang="zh-CN" sz="2300" dirty="0">
                <a:solidFill>
                  <a:srgbClr val="FEFEFE"/>
                </a:solidFill>
                <a:latin typeface="Arial"/>
                <a:ea typeface="Arial"/>
              </a:rPr>
              <a:t>–</a:t>
            </a:r>
            <a:r>
              <a:rPr lang="en-US" altLang="zh-CN" sz="2300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Милнаципран</a:t>
            </a:r>
          </a:p>
          <a:p>
            <a:pPr>
              <a:lnSpc>
                <a:spcPts val="10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5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050" spc="15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Серотониергические</a:t>
            </a:r>
            <a:r>
              <a:rPr lang="en-US" altLang="zh-CN" sz="2300" b="1" spc="17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1E5E"/>
                </a:solidFill>
                <a:latin typeface="Arial"/>
                <a:ea typeface="Arial"/>
              </a:rPr>
              <a:t>(СИОЗС)</a:t>
            </a:r>
          </a:p>
          <a:p>
            <a:pPr>
              <a:lnSpc>
                <a:spcPts val="1039"/>
              </a:lnSpc>
            </a:pPr>
            <a:endParaRPr lang="en-US" dirty="0" smtClean="0"/>
          </a:p>
          <a:p>
            <a:pPr marL="0" indent="457454">
              <a:lnSpc>
                <a:spcPct val="100000"/>
              </a:lnSpc>
            </a:pPr>
            <a:r>
              <a:rPr lang="en-US" altLang="zh-CN" sz="2050" spc="15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050" spc="34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300" b="1" spc="34" dirty="0">
                <a:solidFill>
                  <a:srgbClr val="001E5E"/>
                </a:solidFill>
                <a:latin typeface="Arial"/>
                <a:ea typeface="Arial"/>
              </a:rPr>
              <a:t>Эс</a:t>
            </a:r>
            <a:r>
              <a:rPr lang="en-US" altLang="zh-CN" sz="2300" b="1" spc="25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2300" b="1" spc="30" dirty="0">
                <a:solidFill>
                  <a:srgbClr val="001E5E"/>
                </a:solidFill>
                <a:latin typeface="Arial"/>
                <a:ea typeface="Arial"/>
              </a:rPr>
              <a:t>циталопрам</a:t>
            </a:r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0" indent="457454">
              <a:lnSpc>
                <a:spcPct val="100000"/>
              </a:lnSpc>
            </a:pPr>
            <a:r>
              <a:rPr lang="en-US" altLang="zh-CN" sz="2050" spc="2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050" spc="25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300" b="1" spc="44" dirty="0">
                <a:solidFill>
                  <a:srgbClr val="001E5E"/>
                </a:solidFill>
                <a:latin typeface="Arial"/>
                <a:ea typeface="Arial"/>
              </a:rPr>
              <a:t>Сертралин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eeform 321"/>
          <p:cNvSpPr/>
          <p:nvPr/>
        </p:nvSpPr>
        <p:spPr>
          <a:xfrm>
            <a:off x="1695450" y="1682750"/>
            <a:ext cx="6350" cy="4387850"/>
          </a:xfrm>
          <a:custGeom>
            <a:avLst/>
            <a:gdLst>
              <a:gd name="connsiteX0" fmla="*/ 8001 w 6350"/>
              <a:gd name="connsiteY0" fmla="*/ 14859 h 4387850"/>
              <a:gd name="connsiteX1" fmla="*/ 8001 w 6350"/>
              <a:gd name="connsiteY1" fmla="*/ 4394212 h 438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4387850">
                <a:moveTo>
                  <a:pt x="8001" y="14859"/>
                </a:moveTo>
                <a:lnTo>
                  <a:pt x="8001" y="4394212"/>
                </a:lnTo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Freeform 322"/>
          <p:cNvSpPr/>
          <p:nvPr/>
        </p:nvSpPr>
        <p:spPr>
          <a:xfrm>
            <a:off x="10471150" y="1682750"/>
            <a:ext cx="6350" cy="4387850"/>
          </a:xfrm>
          <a:custGeom>
            <a:avLst/>
            <a:gdLst>
              <a:gd name="connsiteX0" fmla="*/ 17398 w 6350"/>
              <a:gd name="connsiteY0" fmla="*/ 14859 h 4387850"/>
              <a:gd name="connsiteX1" fmla="*/ 17398 w 6350"/>
              <a:gd name="connsiteY1" fmla="*/ 4394212 h 438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4387850">
                <a:moveTo>
                  <a:pt x="17398" y="14859"/>
                </a:moveTo>
                <a:lnTo>
                  <a:pt x="17398" y="4394212"/>
                </a:lnTo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Freeform 323"/>
          <p:cNvSpPr/>
          <p:nvPr/>
        </p:nvSpPr>
        <p:spPr>
          <a:xfrm>
            <a:off x="1682750" y="1695450"/>
            <a:ext cx="8807450" cy="6350"/>
          </a:xfrm>
          <a:custGeom>
            <a:avLst/>
            <a:gdLst>
              <a:gd name="connsiteX0" fmla="*/ 16001 w 8807450"/>
              <a:gd name="connsiteY0" fmla="*/ 6858 h 6350"/>
              <a:gd name="connsiteX1" fmla="*/ 8810497 w 8807450"/>
              <a:gd name="connsiteY1" fmla="*/ 6858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07450" h="6350">
                <a:moveTo>
                  <a:pt x="16001" y="6858"/>
                </a:moveTo>
                <a:lnTo>
                  <a:pt x="8810497" y="6858"/>
                </a:lnTo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reeform 324"/>
          <p:cNvSpPr/>
          <p:nvPr/>
        </p:nvSpPr>
        <p:spPr>
          <a:xfrm>
            <a:off x="1682750" y="6064250"/>
            <a:ext cx="8807450" cy="6350"/>
          </a:xfrm>
          <a:custGeom>
            <a:avLst/>
            <a:gdLst>
              <a:gd name="connsiteX0" fmla="*/ 16001 w 8807450"/>
              <a:gd name="connsiteY0" fmla="*/ 7950 h 6350"/>
              <a:gd name="connsiteX1" fmla="*/ 8810497 w 8807450"/>
              <a:gd name="connsiteY1" fmla="*/ 79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07450" h="6350">
                <a:moveTo>
                  <a:pt x="16001" y="7950"/>
                </a:moveTo>
                <a:lnTo>
                  <a:pt x="8810497" y="7950"/>
                </a:lnTo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extBox 325"/>
          <p:cNvSpPr txBox="1"/>
          <p:nvPr/>
        </p:nvSpPr>
        <p:spPr>
          <a:xfrm>
            <a:off x="2969386" y="380234"/>
            <a:ext cx="6445148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81226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Рекомендации</a:t>
            </a:r>
            <a:r>
              <a:rPr lang="en-US" altLang="zh-CN" sz="2400" b="1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FDA</a:t>
            </a:r>
            <a:r>
              <a:rPr lang="en-US" altLang="zh-CN" sz="2400" b="1" spc="-11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.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СИОЗСН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утвержденные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для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лечения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</a:p>
        </p:txBody>
      </p:sp>
      <p:sp>
        <p:nvSpPr>
          <p:cNvPr id="326" name="TextBox 326"/>
          <p:cNvSpPr txBox="1"/>
          <p:nvPr/>
        </p:nvSpPr>
        <p:spPr>
          <a:xfrm>
            <a:off x="1754377" y="1762015"/>
            <a:ext cx="142557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СИО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ЗСН</a:t>
            </a:r>
          </a:p>
        </p:txBody>
      </p:sp>
      <p:sp>
        <p:nvSpPr>
          <p:cNvPr id="327" name="TextBox 327"/>
          <p:cNvSpPr txBox="1"/>
          <p:nvPr/>
        </p:nvSpPr>
        <p:spPr>
          <a:xfrm>
            <a:off x="4065778" y="1759581"/>
            <a:ext cx="1878419" cy="549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Нейропат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ическая</a:t>
            </a:r>
          </a:p>
          <a:p>
            <a:pPr marL="0" indent="679703">
              <a:lnSpc>
                <a:spcPct val="100000"/>
              </a:lnSpc>
            </a:pPr>
            <a:r>
              <a:rPr lang="en-US" altLang="zh-CN" sz="1800" spc="-15" dirty="0">
                <a:solidFill>
                  <a:srgbClr val="000000"/>
                </a:solidFill>
                <a:latin typeface="Arial"/>
                <a:ea typeface="Arial"/>
              </a:rPr>
              <a:t>б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оль</a:t>
            </a:r>
          </a:p>
        </p:txBody>
      </p:sp>
      <p:sp>
        <p:nvSpPr>
          <p:cNvPr id="328" name="TextBox 328"/>
          <p:cNvSpPr txBox="1"/>
          <p:nvPr/>
        </p:nvSpPr>
        <p:spPr>
          <a:xfrm>
            <a:off x="6411467" y="1759581"/>
            <a:ext cx="169668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5" dirty="0">
                <a:solidFill>
                  <a:srgbClr val="000000"/>
                </a:solidFill>
                <a:latin typeface="Arial"/>
                <a:ea typeface="Arial"/>
              </a:rPr>
              <a:t>Фиб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ромиалгия</a:t>
            </a:r>
          </a:p>
        </p:txBody>
      </p:sp>
      <p:sp>
        <p:nvSpPr>
          <p:cNvPr id="329" name="TextBox 329"/>
          <p:cNvSpPr txBox="1"/>
          <p:nvPr/>
        </p:nvSpPr>
        <p:spPr>
          <a:xfrm>
            <a:off x="8560943" y="1759581"/>
            <a:ext cx="1672679" cy="549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Ноцицепт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ивная</a:t>
            </a:r>
          </a:p>
          <a:p>
            <a:pPr marL="0" indent="577595">
              <a:lnSpc>
                <a:spcPct val="100000"/>
              </a:lnSpc>
            </a:pPr>
            <a:r>
              <a:rPr lang="en-US" altLang="zh-CN" sz="1800" spc="-15" dirty="0">
                <a:solidFill>
                  <a:srgbClr val="000000"/>
                </a:solidFill>
                <a:latin typeface="Arial"/>
                <a:ea typeface="Arial"/>
              </a:rPr>
              <a:t>б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оль</a:t>
            </a:r>
          </a:p>
        </p:txBody>
      </p:sp>
      <p:sp>
        <p:nvSpPr>
          <p:cNvPr id="330" name="TextBox 330"/>
          <p:cNvSpPr txBox="1"/>
          <p:nvPr/>
        </p:nvSpPr>
        <p:spPr>
          <a:xfrm>
            <a:off x="1754377" y="2854723"/>
            <a:ext cx="799687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010916" algn="l"/>
                <a:tab pos="5207507" algn="l"/>
                <a:tab pos="7403972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Венлафаксин	</a:t>
            </a:r>
            <a:r>
              <a:rPr lang="en-US" altLang="zh-CN" sz="2400" spc="-35" dirty="0">
                <a:solidFill>
                  <a:srgbClr val="000000"/>
                </a:solidFill>
                <a:latin typeface="Arial"/>
                <a:ea typeface="Arial"/>
              </a:rPr>
              <a:t>нет	нет	</a:t>
            </a:r>
            <a:r>
              <a:rPr lang="en-US" altLang="zh-CN" sz="2400" spc="-45" dirty="0">
                <a:solidFill>
                  <a:srgbClr val="000000"/>
                </a:solidFill>
                <a:latin typeface="Arial"/>
                <a:ea typeface="Arial"/>
              </a:rPr>
              <a:t>нет</a:t>
            </a:r>
          </a:p>
        </p:txBody>
      </p:sp>
      <p:sp>
        <p:nvSpPr>
          <p:cNvPr id="331" name="TextBox 331"/>
          <p:cNvSpPr txBox="1"/>
          <p:nvPr/>
        </p:nvSpPr>
        <p:spPr>
          <a:xfrm>
            <a:off x="1754377" y="3947918"/>
            <a:ext cx="793823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070351" algn="l"/>
                <a:tab pos="5266943" algn="l"/>
                <a:tab pos="7463408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Дулоксетин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да	да	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да</a:t>
            </a:r>
          </a:p>
        </p:txBody>
      </p:sp>
      <p:sp>
        <p:nvSpPr>
          <p:cNvPr id="332" name="TextBox 332"/>
          <p:cNvSpPr txBox="1"/>
          <p:nvPr/>
        </p:nvSpPr>
        <p:spPr>
          <a:xfrm>
            <a:off x="1754377" y="5040626"/>
            <a:ext cx="799670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010916" algn="l"/>
                <a:tab pos="5266943" algn="l"/>
                <a:tab pos="7403972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Милнаципран	</a:t>
            </a:r>
            <a:r>
              <a:rPr lang="en-US" altLang="zh-CN" sz="2400" spc="-35" dirty="0">
                <a:solidFill>
                  <a:srgbClr val="000000"/>
                </a:solidFill>
                <a:latin typeface="Arial"/>
                <a:ea typeface="Arial"/>
              </a:rPr>
              <a:t>нет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да	</a:t>
            </a:r>
            <a:r>
              <a:rPr lang="en-US" altLang="zh-CN" sz="2400" spc="-45" dirty="0">
                <a:solidFill>
                  <a:srgbClr val="000000"/>
                </a:solidFill>
                <a:latin typeface="Arial"/>
                <a:ea typeface="Arial"/>
              </a:rPr>
              <a:t>нет</a:t>
            </a:r>
          </a:p>
        </p:txBody>
      </p:sp>
      <p:sp>
        <p:nvSpPr>
          <p:cNvPr id="333" name="TextBox 333"/>
          <p:cNvSpPr txBox="1"/>
          <p:nvPr/>
        </p:nvSpPr>
        <p:spPr>
          <a:xfrm>
            <a:off x="5369686" y="6432461"/>
            <a:ext cx="5318298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Arial"/>
                <a:ea typeface="Arial"/>
              </a:rPr>
              <a:t>(Finnerup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ea typeface="Arial"/>
              </a:rPr>
              <a:t>N.B.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ea typeface="Arial"/>
              </a:rPr>
              <a:t>et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ea typeface="Arial"/>
              </a:rPr>
              <a:t>al.,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ea typeface="Arial"/>
              </a:rPr>
              <a:t>Pain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ea typeface="Arial"/>
              </a:rPr>
              <a:t>2010: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ea typeface="Arial"/>
              </a:rPr>
              <a:t>150</a:t>
            </a:r>
            <a:r>
              <a:rPr lang="en-US" altLang="zh-CN" sz="18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ea typeface="Arial"/>
              </a:rPr>
              <a:t>(3):573-581)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1318260"/>
            <a:ext cx="7764780" cy="4122420"/>
          </a:xfrm>
          <a:prstGeom prst="rect">
            <a:avLst/>
          </a:prstGeom>
        </p:spPr>
      </p:pic>
      <p:sp>
        <p:nvSpPr>
          <p:cNvPr id="2" name="TextBox 93"/>
          <p:cNvSpPr txBox="1"/>
          <p:nvPr/>
        </p:nvSpPr>
        <p:spPr>
          <a:xfrm>
            <a:off x="2282698" y="442141"/>
            <a:ext cx="8248220" cy="6255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Классификация: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временному</a:t>
            </a:r>
            <a:r>
              <a:rPr lang="en-US" altLang="zh-CN" sz="2800" b="1" spc="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признаку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0"/>
              </a:lnSpc>
            </a:pPr>
            <a:endParaRPr lang="en-US" dirty="0" smtClean="0"/>
          </a:p>
          <a:p>
            <a:pPr marL="0" indent="2899155">
              <a:lnSpc>
                <a:spcPct val="100000"/>
              </a:lnSpc>
            </a:pPr>
            <a:r>
              <a:rPr lang="en-US" altLang="zh-CN" sz="2000" dirty="0">
                <a:solidFill>
                  <a:srgbClr val="004D9D"/>
                </a:solidFill>
                <a:latin typeface="Arial"/>
                <a:ea typeface="Arial"/>
              </a:rPr>
              <a:t>•</a:t>
            </a:r>
            <a:r>
              <a:rPr lang="en-US" altLang="zh-CN" sz="2000" spc="4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Calibri"/>
                <a:ea typeface="Calibri"/>
              </a:rPr>
              <a:t>боли</a:t>
            </a:r>
            <a:r>
              <a:rPr lang="en-US" altLang="zh-CN" sz="2000" b="1" spc="30" dirty="0">
                <a:solidFill>
                  <a:srgbClr val="004D9D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Calibri"/>
                <a:ea typeface="Calibri"/>
              </a:rPr>
              <a:t>не</a:t>
            </a:r>
            <a:r>
              <a:rPr lang="en-US" altLang="zh-CN" sz="2000" b="1" spc="34" dirty="0">
                <a:solidFill>
                  <a:srgbClr val="004D9D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Calibri"/>
                <a:ea typeface="Calibri"/>
              </a:rPr>
              <a:t>возникали</a:t>
            </a:r>
            <a:r>
              <a:rPr lang="en-US" altLang="zh-CN" sz="2000" b="1" spc="34" dirty="0">
                <a:solidFill>
                  <a:srgbClr val="004D9D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30" dirty="0">
                <a:solidFill>
                  <a:srgbClr val="004D9D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Calibri"/>
                <a:ea typeface="Calibri"/>
              </a:rPr>
              <a:t>течение</a:t>
            </a:r>
            <a:r>
              <a:rPr lang="en-US" altLang="zh-CN" sz="2000" b="1" spc="34" dirty="0">
                <a:solidFill>
                  <a:srgbClr val="004D9D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Calibri"/>
                <a:ea typeface="Calibri"/>
              </a:rPr>
              <a:t>не</a:t>
            </a:r>
            <a:r>
              <a:rPr lang="en-US" altLang="zh-CN" sz="2000" b="1" spc="34" dirty="0">
                <a:solidFill>
                  <a:srgbClr val="004D9D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Calibri"/>
                <a:ea typeface="Calibri"/>
              </a:rPr>
              <a:t>менее</a:t>
            </a:r>
          </a:p>
          <a:p>
            <a:pPr marL="0" indent="2899155">
              <a:lnSpc>
                <a:spcPct val="100000"/>
              </a:lnSpc>
              <a:spcBef>
                <a:spcPts val="154"/>
              </a:spcBef>
            </a:pPr>
            <a:r>
              <a:rPr lang="en-US" altLang="zh-CN" sz="2000" b="1" dirty="0">
                <a:solidFill>
                  <a:srgbClr val="004D9D"/>
                </a:solidFill>
                <a:latin typeface="Calibri"/>
                <a:ea typeface="Calibri"/>
              </a:rPr>
              <a:t>6</a:t>
            </a:r>
            <a:r>
              <a:rPr lang="en-US" altLang="zh-CN" sz="2000" b="1" spc="-10" dirty="0">
                <a:solidFill>
                  <a:srgbClr val="004D9D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4D9D"/>
                </a:solidFill>
                <a:latin typeface="Calibri"/>
                <a:ea typeface="Calibri"/>
              </a:rPr>
              <a:t>месяцев</a:t>
            </a:r>
          </a:p>
          <a:p>
            <a:pPr>
              <a:lnSpc>
                <a:spcPts val="1139"/>
              </a:lnSpc>
            </a:pPr>
            <a:endParaRPr lang="en-US" dirty="0" smtClean="0"/>
          </a:p>
          <a:p>
            <a:pPr marL="2921507" hangingPunct="0">
              <a:lnSpc>
                <a:spcPct val="995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боль</a:t>
            </a:r>
            <a:r>
              <a:rPr lang="en-US" altLang="zh-CN" sz="1800"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возобновилась</a:t>
            </a:r>
            <a:r>
              <a:rPr lang="en-US" altLang="zh-CN" sz="18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через</a:t>
            </a:r>
            <a:r>
              <a:rPr lang="en-US" altLang="zh-CN" sz="18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более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короткий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промежуток</a:t>
            </a:r>
            <a:r>
              <a:rPr lang="en-US" altLang="zh-CN" sz="1800" b="1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времени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50"/>
              </a:lnSpc>
            </a:pPr>
            <a:endParaRPr lang="en-US" dirty="0" smtClean="0"/>
          </a:p>
          <a:p>
            <a:pPr marL="0" indent="1624202">
              <a:lnSpc>
                <a:spcPct val="100000"/>
              </a:lnSpc>
            </a:pPr>
            <a:r>
              <a:rPr lang="en-US" altLang="zh-CN" sz="1000" b="1" dirty="0">
                <a:solidFill>
                  <a:srgbClr val="002C88"/>
                </a:solidFill>
                <a:latin typeface="Calibri"/>
                <a:ea typeface="Calibri"/>
              </a:rPr>
              <a:t>1.</a:t>
            </a:r>
            <a:r>
              <a:rPr lang="en-US" altLang="zh-CN" sz="1200" b="1" dirty="0">
                <a:solidFill>
                  <a:srgbClr val="002C88"/>
                </a:solidFill>
                <a:latin typeface="Calibri"/>
                <a:ea typeface="Calibri"/>
              </a:rPr>
              <a:t>McMahon</a:t>
            </a:r>
            <a:r>
              <a:rPr lang="en-US" altLang="zh-CN" sz="1200" b="1" spc="-5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2C88"/>
                </a:solidFill>
                <a:latin typeface="Calibri"/>
                <a:ea typeface="Calibri"/>
              </a:rPr>
              <a:t>SB,</a:t>
            </a:r>
            <a:r>
              <a:rPr lang="en-US" altLang="zh-CN" sz="1200" b="1" spc="-10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2C88"/>
                </a:solidFill>
                <a:latin typeface="Calibri"/>
                <a:ea typeface="Calibri"/>
              </a:rPr>
              <a:t>Koltzenburg</a:t>
            </a:r>
            <a:r>
              <a:rPr lang="en-US" altLang="zh-CN" sz="1200" b="1" spc="-5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2C88"/>
                </a:solidFill>
                <a:latin typeface="Calibri"/>
                <a:ea typeface="Calibri"/>
              </a:rPr>
              <a:t>M.</a:t>
            </a:r>
            <a:r>
              <a:rPr lang="en-US" altLang="zh-CN" sz="1200" b="1" spc="-10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i="1" dirty="0">
                <a:solidFill>
                  <a:srgbClr val="002C88"/>
                </a:solidFill>
                <a:latin typeface="Calibri"/>
                <a:ea typeface="Calibri"/>
              </a:rPr>
              <a:t>Wall</a:t>
            </a:r>
            <a:r>
              <a:rPr lang="en-US" altLang="zh-CN" sz="1200" b="1" i="1" spc="-10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i="1" dirty="0">
                <a:solidFill>
                  <a:srgbClr val="002C88"/>
                </a:solidFill>
                <a:latin typeface="Calibri"/>
                <a:ea typeface="Calibri"/>
              </a:rPr>
              <a:t>and</a:t>
            </a:r>
            <a:r>
              <a:rPr lang="en-US" altLang="zh-CN" sz="1200" b="1" i="1" spc="-5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i="1" dirty="0">
                <a:solidFill>
                  <a:srgbClr val="002C88"/>
                </a:solidFill>
                <a:latin typeface="Calibri"/>
                <a:ea typeface="Calibri"/>
              </a:rPr>
              <a:t>Melzack’s</a:t>
            </a:r>
            <a:r>
              <a:rPr lang="en-US" altLang="zh-CN" sz="1200" b="1" i="1" spc="-10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i="1" dirty="0">
                <a:solidFill>
                  <a:srgbClr val="002C88"/>
                </a:solidFill>
                <a:latin typeface="Calibri"/>
                <a:ea typeface="Calibri"/>
              </a:rPr>
              <a:t>Textbook</a:t>
            </a:r>
            <a:r>
              <a:rPr lang="en-US" altLang="zh-CN" sz="1200" b="1" i="1" spc="-5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i="1" dirty="0">
                <a:solidFill>
                  <a:srgbClr val="002C88"/>
                </a:solidFill>
                <a:latin typeface="Calibri"/>
                <a:ea typeface="Calibri"/>
              </a:rPr>
              <a:t>of</a:t>
            </a:r>
            <a:r>
              <a:rPr lang="en-US" altLang="zh-CN" sz="1200" b="1" i="1" spc="-10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i="1" dirty="0">
                <a:solidFill>
                  <a:srgbClr val="002C88"/>
                </a:solidFill>
                <a:latin typeface="Calibri"/>
                <a:ea typeface="Calibri"/>
              </a:rPr>
              <a:t>Pain.</a:t>
            </a:r>
            <a:r>
              <a:rPr lang="en-US" altLang="zh-CN" sz="1200" b="1" i="1" spc="-10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2C88"/>
                </a:solidFill>
                <a:latin typeface="Calibri"/>
                <a:ea typeface="Calibri"/>
              </a:rPr>
              <a:t>5th</a:t>
            </a:r>
            <a:r>
              <a:rPr lang="en-US" altLang="zh-CN" sz="1200" b="1" spc="-5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2C88"/>
                </a:solidFill>
                <a:latin typeface="Calibri"/>
                <a:ea typeface="Calibri"/>
              </a:rPr>
              <a:t>ed.</a:t>
            </a:r>
            <a:r>
              <a:rPr lang="en-US" altLang="zh-CN" sz="1200" b="1" spc="-10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2C88"/>
                </a:solidFill>
                <a:latin typeface="Calibri"/>
                <a:ea typeface="Calibri"/>
              </a:rPr>
              <a:t>Elsevier;</a:t>
            </a:r>
            <a:r>
              <a:rPr lang="en-US" altLang="zh-CN" sz="1200" b="1" spc="-10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2C88"/>
                </a:solidFill>
                <a:latin typeface="Calibri"/>
                <a:ea typeface="Calibri"/>
              </a:rPr>
              <a:t>London,</a:t>
            </a:r>
            <a:r>
              <a:rPr lang="en-US" altLang="zh-CN" sz="1200" b="1" spc="-5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2C88"/>
                </a:solidFill>
                <a:latin typeface="Calibri"/>
                <a:ea typeface="Calibri"/>
              </a:rPr>
              <a:t>UK:</a:t>
            </a:r>
            <a:r>
              <a:rPr lang="en-US" altLang="zh-CN" sz="1200" b="1" spc="-15" dirty="0">
                <a:solidFill>
                  <a:srgbClr val="002C88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2C88"/>
                </a:solidFill>
                <a:latin typeface="Calibri"/>
                <a:ea typeface="Calibri"/>
              </a:rPr>
              <a:t>2006;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Freeform 334"/>
          <p:cNvSpPr/>
          <p:nvPr/>
        </p:nvSpPr>
        <p:spPr>
          <a:xfrm>
            <a:off x="2051050" y="463550"/>
            <a:ext cx="7753350" cy="844550"/>
          </a:xfrm>
          <a:custGeom>
            <a:avLst/>
            <a:gdLst>
              <a:gd name="connsiteX0" fmla="*/ 12445 w 7753350"/>
              <a:gd name="connsiteY0" fmla="*/ 851662 h 844550"/>
              <a:gd name="connsiteX1" fmla="*/ 7755889 w 7753350"/>
              <a:gd name="connsiteY1" fmla="*/ 851662 h 844550"/>
              <a:gd name="connsiteX2" fmla="*/ 7755889 w 7753350"/>
              <a:gd name="connsiteY2" fmla="*/ 13462 h 844550"/>
              <a:gd name="connsiteX3" fmla="*/ 12445 w 7753350"/>
              <a:gd name="connsiteY3" fmla="*/ 13462 h 844550"/>
              <a:gd name="connsiteX4" fmla="*/ 12445 w 7753350"/>
              <a:gd name="connsiteY4" fmla="*/ 851662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50" h="844550">
                <a:moveTo>
                  <a:pt x="12445" y="851662"/>
                </a:moveTo>
                <a:lnTo>
                  <a:pt x="7755889" y="851662"/>
                </a:lnTo>
                <a:lnTo>
                  <a:pt x="7755889" y="13462"/>
                </a:lnTo>
                <a:lnTo>
                  <a:pt x="12445" y="13462"/>
                </a:lnTo>
                <a:lnTo>
                  <a:pt x="12445" y="851662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Freeform 335"/>
          <p:cNvSpPr/>
          <p:nvPr/>
        </p:nvSpPr>
        <p:spPr>
          <a:xfrm>
            <a:off x="1543050" y="2851150"/>
            <a:ext cx="8502650" cy="69850"/>
          </a:xfrm>
          <a:custGeom>
            <a:avLst/>
            <a:gdLst>
              <a:gd name="connsiteX0" fmla="*/ 18796 w 8502650"/>
              <a:gd name="connsiteY0" fmla="*/ 18542 h 69850"/>
              <a:gd name="connsiteX1" fmla="*/ 2141728 w 8502650"/>
              <a:gd name="connsiteY1" fmla="*/ 18542 h 69850"/>
              <a:gd name="connsiteX2" fmla="*/ 4264659 w 8502650"/>
              <a:gd name="connsiteY2" fmla="*/ 18542 h 69850"/>
              <a:gd name="connsiteX3" fmla="*/ 6387592 w 8502650"/>
              <a:gd name="connsiteY3" fmla="*/ 18542 h 69850"/>
              <a:gd name="connsiteX4" fmla="*/ 8510523 w 8502650"/>
              <a:gd name="connsiteY4" fmla="*/ 18542 h 69850"/>
              <a:gd name="connsiteX5" fmla="*/ 8510523 w 8502650"/>
              <a:gd name="connsiteY5" fmla="*/ 71882 h 69850"/>
              <a:gd name="connsiteX6" fmla="*/ 6387592 w 8502650"/>
              <a:gd name="connsiteY6" fmla="*/ 71882 h 69850"/>
              <a:gd name="connsiteX7" fmla="*/ 4264659 w 8502650"/>
              <a:gd name="connsiteY7" fmla="*/ 71882 h 69850"/>
              <a:gd name="connsiteX8" fmla="*/ 2141728 w 8502650"/>
              <a:gd name="connsiteY8" fmla="*/ 71882 h 69850"/>
              <a:gd name="connsiteX9" fmla="*/ 18796 w 8502650"/>
              <a:gd name="connsiteY9" fmla="*/ 71882 h 69850"/>
              <a:gd name="connsiteX10" fmla="*/ 18796 w 8502650"/>
              <a:gd name="connsiteY10" fmla="*/ 18542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02650" h="69850">
                <a:moveTo>
                  <a:pt x="18796" y="18542"/>
                </a:moveTo>
                <a:lnTo>
                  <a:pt x="2141728" y="18542"/>
                </a:lnTo>
                <a:lnTo>
                  <a:pt x="4264659" y="18542"/>
                </a:lnTo>
                <a:lnTo>
                  <a:pt x="6387592" y="18542"/>
                </a:lnTo>
                <a:lnTo>
                  <a:pt x="8510523" y="18542"/>
                </a:lnTo>
                <a:lnTo>
                  <a:pt x="8510523" y="71882"/>
                </a:lnTo>
                <a:lnTo>
                  <a:pt x="6387592" y="71882"/>
                </a:lnTo>
                <a:lnTo>
                  <a:pt x="4264659" y="71882"/>
                </a:lnTo>
                <a:lnTo>
                  <a:pt x="2141728" y="71882"/>
                </a:lnTo>
                <a:lnTo>
                  <a:pt x="18796" y="71882"/>
                </a:lnTo>
                <a:lnTo>
                  <a:pt x="18796" y="18542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extBox 336"/>
          <p:cNvSpPr txBox="1"/>
          <p:nvPr/>
        </p:nvSpPr>
        <p:spPr>
          <a:xfrm>
            <a:off x="1218895" y="458206"/>
            <a:ext cx="9017606" cy="5170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80210">
              <a:lnSpc>
                <a:spcPct val="100000"/>
              </a:lnSpc>
            </a:pPr>
            <a:r>
              <a:rPr lang="en-US" altLang="zh-CN" sz="6000" b="1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  <a:r>
              <a:rPr lang="en-US" altLang="zh-CN" sz="60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6000" b="1" dirty="0">
                <a:solidFill>
                  <a:srgbClr val="FEFEFE"/>
                </a:solidFill>
                <a:latin typeface="Arial"/>
                <a:ea typeface="Arial"/>
              </a:rPr>
              <a:t>и</a:t>
            </a:r>
            <a:r>
              <a:rPr lang="en-US" altLang="zh-CN" sz="6000" b="1" spc="-3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6000" b="1" dirty="0">
                <a:solidFill>
                  <a:srgbClr val="FEFEFE"/>
                </a:solidFill>
                <a:latin typeface="Arial"/>
                <a:ea typeface="Arial"/>
              </a:rPr>
              <a:t>депрессия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4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Хроническая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без</a:t>
            </a:r>
            <a:r>
              <a:rPr lang="en-US" altLang="zh-CN" sz="4000" b="1" spc="13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депрессии;</a:t>
            </a:r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4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Депрессия</a:t>
            </a:r>
            <a:r>
              <a:rPr lang="en-US" altLang="zh-CN" sz="4000" b="1" spc="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предшествовала</a:t>
            </a:r>
          </a:p>
          <a:p>
            <a:pPr marL="0" indent="343204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возникновению</a:t>
            </a:r>
            <a:r>
              <a:rPr lang="en-US" altLang="zh-CN" sz="4000" b="1" spc="-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spc="-5" dirty="0">
                <a:solidFill>
                  <a:srgbClr val="001E5E"/>
                </a:solidFill>
                <a:latin typeface="Arial"/>
                <a:ea typeface="Arial"/>
              </a:rPr>
              <a:t>боли;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40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Депрессия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возникла</a:t>
            </a:r>
            <a:r>
              <a:rPr lang="en-US" altLang="zh-CN" sz="4000" b="1" spc="1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вследствие</a:t>
            </a:r>
          </a:p>
          <a:p>
            <a:pPr marL="0" indent="343204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001E5E"/>
                </a:solidFill>
                <a:latin typeface="Arial"/>
                <a:ea typeface="Arial"/>
              </a:rPr>
              <a:t>хронической</a:t>
            </a:r>
            <a:r>
              <a:rPr lang="en-US" altLang="zh-CN" sz="40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Arial"/>
                <a:ea typeface="Arial"/>
              </a:rPr>
              <a:t>боли.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Freeform 337"/>
          <p:cNvSpPr/>
          <p:nvPr/>
        </p:nvSpPr>
        <p:spPr>
          <a:xfrm>
            <a:off x="1263650" y="171450"/>
            <a:ext cx="9544050" cy="844550"/>
          </a:xfrm>
          <a:custGeom>
            <a:avLst/>
            <a:gdLst>
              <a:gd name="connsiteX0" fmla="*/ 7366 w 9544050"/>
              <a:gd name="connsiteY0" fmla="*/ 855726 h 844550"/>
              <a:gd name="connsiteX1" fmla="*/ 9552178 w 9544050"/>
              <a:gd name="connsiteY1" fmla="*/ 855726 h 844550"/>
              <a:gd name="connsiteX2" fmla="*/ 9552178 w 9544050"/>
              <a:gd name="connsiteY2" fmla="*/ 17526 h 844550"/>
              <a:gd name="connsiteX3" fmla="*/ 7366 w 9544050"/>
              <a:gd name="connsiteY3" fmla="*/ 17526 h 844550"/>
              <a:gd name="connsiteX4" fmla="*/ 7366 w 9544050"/>
              <a:gd name="connsiteY4" fmla="*/ 855726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050" h="844550">
                <a:moveTo>
                  <a:pt x="7366" y="855726"/>
                </a:moveTo>
                <a:lnTo>
                  <a:pt x="9552178" y="855726"/>
                </a:lnTo>
                <a:lnTo>
                  <a:pt x="9552178" y="17526"/>
                </a:lnTo>
                <a:lnTo>
                  <a:pt x="7366" y="17526"/>
                </a:lnTo>
                <a:lnTo>
                  <a:pt x="7366" y="855726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8"/>
          <p:cNvSpPr txBox="1"/>
          <p:nvPr/>
        </p:nvSpPr>
        <p:spPr>
          <a:xfrm>
            <a:off x="559308" y="287683"/>
            <a:ext cx="10865561" cy="5897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15568">
              <a:lnSpc>
                <a:spcPct val="100000"/>
              </a:lnSpc>
            </a:pPr>
            <a:r>
              <a:rPr lang="en-US" altLang="zh-CN" sz="4400" b="1" dirty="0">
                <a:solidFill>
                  <a:srgbClr val="FEFEFE"/>
                </a:solidFill>
                <a:latin typeface="Arial"/>
                <a:ea typeface="Arial"/>
              </a:rPr>
              <a:t>7</a:t>
            </a:r>
            <a:r>
              <a:rPr lang="en-US" altLang="zh-CN" sz="4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400" b="1" dirty="0">
                <a:solidFill>
                  <a:srgbClr val="FEFEFE"/>
                </a:solidFill>
                <a:latin typeface="Arial"/>
                <a:ea typeface="Arial"/>
              </a:rPr>
              <a:t>правила</a:t>
            </a:r>
            <a:r>
              <a:rPr lang="en-US" altLang="zh-CN" sz="4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400" b="1" dirty="0">
                <a:solidFill>
                  <a:srgbClr val="FEFEFE"/>
                </a:solidFill>
                <a:latin typeface="Arial"/>
                <a:ea typeface="Arial"/>
              </a:rPr>
              <a:t>назначения</a:t>
            </a:r>
            <a:r>
              <a:rPr lang="en-US" altLang="zh-CN" sz="4400" b="1" spc="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400" b="1" dirty="0">
                <a:solidFill>
                  <a:srgbClr val="FEFEFE"/>
                </a:solidFill>
                <a:latin typeface="Arial"/>
                <a:ea typeface="Arial"/>
              </a:rPr>
              <a:t>СИОЗСН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9"/>
              </a:lnSpc>
            </a:pPr>
            <a:endParaRPr lang="en-US" dirty="0" smtClean="0"/>
          </a:p>
          <a:p>
            <a:pPr marL="457200" indent="-457200" hangingPunct="0">
              <a:lnSpc>
                <a:spcPct val="100833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1.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Проинформировать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о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цели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назначения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СИОЗСН,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объяснить,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что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у</a:t>
            </a:r>
            <a:r>
              <a:rPr lang="en-US" altLang="zh-CN" sz="2000" b="1" spc="1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него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нет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депрессии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препарат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назначается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для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лечения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боли.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Будет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полезным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рассказать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о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антиноцицептивной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системе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хронической</a:t>
            </a:r>
            <a:r>
              <a:rPr lang="en-US" altLang="zh-CN" sz="20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боли;</a:t>
            </a:r>
          </a:p>
          <a:p>
            <a:pPr>
              <a:lnSpc>
                <a:spcPts val="4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2.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Использовать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эффективную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дозу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60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мг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000" b="1" spc="15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сутки;</a:t>
            </a:r>
          </a:p>
          <a:p>
            <a:pPr>
              <a:lnSpc>
                <a:spcPts val="434"/>
              </a:lnSpc>
            </a:pPr>
            <a:endParaRPr lang="en-US" dirty="0" smtClean="0"/>
          </a:p>
          <a:p>
            <a:pPr marL="457200" indent="-457200" hangingPunct="0">
              <a:lnSpc>
                <a:spcPct val="100833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3.</a:t>
            </a:r>
            <a:r>
              <a:rPr lang="en-US" altLang="zh-CN" sz="2000" b="1" spc="2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Предупредить</a:t>
            </a:r>
            <a:r>
              <a:rPr lang="en-US" altLang="zh-CN" sz="2000" b="1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о</a:t>
            </a:r>
            <a:r>
              <a:rPr lang="en-US" altLang="zh-CN" sz="20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возможных</a:t>
            </a:r>
            <a:r>
              <a:rPr lang="en-US" altLang="zh-CN" sz="2000" b="1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нежелательных</a:t>
            </a:r>
            <a:r>
              <a:rPr lang="en-US" altLang="zh-CN" sz="20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явлениях</a:t>
            </a:r>
            <a:r>
              <a:rPr lang="en-US" altLang="zh-CN" sz="2000" b="1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0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тошнота</a:t>
            </a:r>
            <a:r>
              <a:rPr lang="en-US" altLang="zh-CN" sz="20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000" b="1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тревога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(«редуцированный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серотониновый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синдром»)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это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нормально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проходит</a:t>
            </a:r>
            <a:r>
              <a:rPr lang="en-US" altLang="zh-CN" sz="20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без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лечения,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главное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вредит</a:t>
            </a:r>
            <a:r>
              <a:rPr lang="en-US" altLang="zh-CN" sz="2000" b="1" spc="-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здоровью;</a:t>
            </a:r>
          </a:p>
          <a:p>
            <a:pPr>
              <a:lnSpc>
                <a:spcPts val="4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4.</a:t>
            </a:r>
            <a:r>
              <a:rPr lang="en-US" altLang="zh-CN" sz="2000" b="1" spc="15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Пригласить</a:t>
            </a:r>
            <a:r>
              <a:rPr lang="en-US" altLang="zh-CN" sz="2000" b="1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0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через</a:t>
            </a:r>
            <a:r>
              <a:rPr lang="en-US" altLang="zh-CN" sz="20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2</a:t>
            </a:r>
            <a:r>
              <a:rPr lang="en-US" altLang="zh-CN" sz="20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недели</a:t>
            </a:r>
            <a:r>
              <a:rPr lang="en-US" altLang="zh-CN" sz="20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или</a:t>
            </a:r>
            <a:r>
              <a:rPr lang="en-US" altLang="zh-CN" sz="20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ранее</a:t>
            </a:r>
            <a:r>
              <a:rPr lang="en-US" altLang="zh-CN" sz="20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0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повторный</a:t>
            </a:r>
            <a:r>
              <a:rPr lang="en-US" altLang="zh-CN" sz="20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осмотр;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5.</a:t>
            </a:r>
            <a:r>
              <a:rPr lang="en-US" altLang="zh-CN" sz="2000" b="1" spc="15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Терапия</a:t>
            </a:r>
            <a:r>
              <a:rPr lang="en-US" altLang="zh-CN" sz="20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должна</a:t>
            </a:r>
            <a:r>
              <a:rPr lang="en-US" altLang="zh-CN" sz="20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быть</a:t>
            </a:r>
            <a:r>
              <a:rPr lang="en-US" altLang="zh-CN" sz="20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длительной</a:t>
            </a:r>
            <a:r>
              <a:rPr lang="en-US" altLang="zh-CN" sz="20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(6</a:t>
            </a:r>
            <a:r>
              <a:rPr lang="en-US" altLang="zh-CN" sz="20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месяцев),</a:t>
            </a:r>
            <a:r>
              <a:rPr lang="en-US" altLang="zh-CN" sz="20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пациент</a:t>
            </a:r>
            <a:r>
              <a:rPr lang="en-US" altLang="zh-CN" sz="20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должен</a:t>
            </a:r>
            <a:r>
              <a:rPr lang="en-US" altLang="zh-CN" sz="20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вести</a:t>
            </a:r>
            <a:r>
              <a:rPr lang="en-US" altLang="zh-CN" sz="20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дневник</a:t>
            </a:r>
          </a:p>
          <a:p>
            <a:pPr marL="0" indent="457200">
              <a:lnSpc>
                <a:spcPct val="100000"/>
              </a:lnSpc>
            </a:pPr>
            <a:r>
              <a:rPr lang="en-US" altLang="zh-CN" sz="2000" b="1" spc="5" dirty="0">
                <a:solidFill>
                  <a:srgbClr val="001E5E"/>
                </a:solidFill>
                <a:latin typeface="Arial"/>
                <a:ea typeface="Arial"/>
              </a:rPr>
              <a:t>б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оли.</a:t>
            </a:r>
          </a:p>
          <a:p>
            <a:pPr>
              <a:lnSpc>
                <a:spcPts val="4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6.</a:t>
            </a:r>
            <a:r>
              <a:rPr lang="en-US" altLang="zh-CN" sz="2000" b="1" spc="5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0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появлении</a:t>
            </a:r>
            <a:r>
              <a:rPr lang="en-US" altLang="zh-CN" sz="20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тошноты</a:t>
            </a:r>
            <a:r>
              <a:rPr lang="en-US" altLang="zh-CN" sz="20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0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тревоги</a:t>
            </a:r>
            <a:r>
              <a:rPr lang="en-US" altLang="zh-CN" sz="20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0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снижение</a:t>
            </a:r>
            <a:r>
              <a:rPr lang="en-US" altLang="zh-CN" sz="20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дозы</a:t>
            </a:r>
            <a:r>
              <a:rPr lang="en-US" altLang="zh-CN" sz="20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или</a:t>
            </a:r>
            <a:r>
              <a:rPr lang="en-US" altLang="zh-CN" sz="20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перерыв</a:t>
            </a:r>
            <a:r>
              <a:rPr lang="en-US" altLang="zh-CN" sz="20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0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приеме</a:t>
            </a:r>
          </a:p>
          <a:p>
            <a:pPr marL="0" indent="45720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СИОЗСН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3-5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дней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последующим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возвращением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к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исходной</a:t>
            </a:r>
            <a:r>
              <a:rPr lang="en-US" altLang="zh-CN" sz="20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дозе</a:t>
            </a:r>
          </a:p>
          <a:p>
            <a:pPr>
              <a:lnSpc>
                <a:spcPts val="475"/>
              </a:lnSpc>
            </a:pPr>
            <a:endParaRPr lang="en-US" dirty="0" smtClean="0"/>
          </a:p>
          <a:p>
            <a:pPr marL="457200" indent="-457200" hangingPunct="0">
              <a:lnSpc>
                <a:spcPct val="99583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7.</a:t>
            </a:r>
            <a:r>
              <a:rPr lang="en-US" altLang="zh-CN" sz="2000" b="1" spc="6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0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появлении</a:t>
            </a:r>
            <a:r>
              <a:rPr lang="en-US" altLang="zh-CN" sz="20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выраженной</a:t>
            </a:r>
            <a:r>
              <a:rPr lang="en-US" altLang="zh-CN" sz="20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тошноты</a:t>
            </a:r>
            <a:r>
              <a:rPr lang="en-US" altLang="zh-CN" sz="20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0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тревоги</a:t>
            </a:r>
            <a:r>
              <a:rPr lang="en-US" altLang="zh-CN" sz="20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0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назначить</a:t>
            </a:r>
            <a:r>
              <a:rPr lang="en-US" altLang="zh-CN" sz="20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транквилизаторы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(грандаксин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или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феназепам),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но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более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чем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2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недели;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для</a:t>
            </a:r>
            <a:r>
              <a:rPr lang="en-US" altLang="zh-CN" sz="2000" b="1" spc="-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некоторых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пациентов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можно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назначать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сразу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вместе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АД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«бензодиазепиновый</a:t>
            </a:r>
            <a:r>
              <a:rPr lang="en-US" altLang="zh-CN" sz="20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мост».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Freeform 339"/>
          <p:cNvSpPr/>
          <p:nvPr/>
        </p:nvSpPr>
        <p:spPr>
          <a:xfrm>
            <a:off x="1543050" y="171450"/>
            <a:ext cx="8934450" cy="755650"/>
          </a:xfrm>
          <a:custGeom>
            <a:avLst/>
            <a:gdLst>
              <a:gd name="connsiteX0" fmla="*/ 16002 w 8934450"/>
              <a:gd name="connsiteY0" fmla="*/ 767334 h 755650"/>
              <a:gd name="connsiteX1" fmla="*/ 8945118 w 8934450"/>
              <a:gd name="connsiteY1" fmla="*/ 767334 h 755650"/>
              <a:gd name="connsiteX2" fmla="*/ 8945118 w 8934450"/>
              <a:gd name="connsiteY2" fmla="*/ 17526 h 755650"/>
              <a:gd name="connsiteX3" fmla="*/ 16002 w 8934450"/>
              <a:gd name="connsiteY3" fmla="*/ 17526 h 755650"/>
              <a:gd name="connsiteX4" fmla="*/ 16002 w 8934450"/>
              <a:gd name="connsiteY4" fmla="*/ 767334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4450" h="755650">
                <a:moveTo>
                  <a:pt x="16002" y="767334"/>
                </a:moveTo>
                <a:lnTo>
                  <a:pt x="8945118" y="767334"/>
                </a:lnTo>
                <a:lnTo>
                  <a:pt x="8945118" y="17526"/>
                </a:lnTo>
                <a:lnTo>
                  <a:pt x="16002" y="17526"/>
                </a:lnTo>
                <a:lnTo>
                  <a:pt x="16002" y="767334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TextBox 340"/>
          <p:cNvSpPr txBox="1"/>
          <p:nvPr/>
        </p:nvSpPr>
        <p:spPr>
          <a:xfrm>
            <a:off x="354787" y="295762"/>
            <a:ext cx="11222201" cy="5855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41473">
              <a:lnSpc>
                <a:spcPct val="100000"/>
              </a:lnSpc>
            </a:pP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Правила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назначения</a:t>
            </a:r>
            <a:r>
              <a:rPr lang="en-US" altLang="zh-CN" sz="4000" b="1" spc="-4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FEFEFE"/>
                </a:solidFill>
                <a:latin typeface="Arial"/>
                <a:ea typeface="Arial"/>
              </a:rPr>
              <a:t>НПВС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7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Только</a:t>
            </a:r>
            <a:r>
              <a:rPr lang="en-US" altLang="zh-CN" sz="24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один</a:t>
            </a:r>
            <a:r>
              <a:rPr lang="en-US" altLang="zh-CN" sz="24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препарат</a:t>
            </a:r>
            <a:r>
              <a:rPr lang="en-US" altLang="zh-CN" sz="24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из</a:t>
            </a:r>
            <a:r>
              <a:rPr lang="en-US" altLang="zh-CN" sz="2400" b="1" spc="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группы,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Следует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выбрать,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отметить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карте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проинформировать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режиме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приема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длительности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терапии,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7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Имеются</a:t>
            </a:r>
            <a:r>
              <a:rPr lang="en-US" altLang="zh-CN" sz="2400" b="1" spc="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препараты</a:t>
            </a:r>
            <a:r>
              <a:rPr lang="en-US" altLang="zh-CN" sz="2400" b="1" spc="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spc="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хондропротективным</a:t>
            </a:r>
            <a:r>
              <a:rPr lang="en-US" altLang="zh-CN" sz="2400" b="1" spc="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действие,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6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Следует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информировать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котролировать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нежелательные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явления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стороны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ЖКТ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крови,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342900" indent="-34290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6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Возможен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индивидуальный</a:t>
            </a:r>
            <a:r>
              <a:rPr lang="en-US" altLang="zh-CN" sz="2400" b="1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подбор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препаратов,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котором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учитывается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возможное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итсуствие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эффекта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даже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препаратов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доказанной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эффективностью,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следует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подбирать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препараты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spc="-1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учетом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опыта</a:t>
            </a:r>
            <a:r>
              <a:rPr lang="en-US" altLang="zh-CN" sz="2400" b="1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пациента,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5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принимать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если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нет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клинического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эффекта,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учет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негативных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эффектов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отношении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сопуствующей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терапии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(иАПФ,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аспирин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др.)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Box 341"/>
          <p:cNvSpPr txBox="1"/>
          <p:nvPr/>
        </p:nvSpPr>
        <p:spPr>
          <a:xfrm>
            <a:off x="1803780" y="819399"/>
            <a:ext cx="8882467" cy="5989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05079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В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исследованиях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было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показано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1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клинических</a:t>
            </a:r>
          </a:p>
          <a:p>
            <a:pPr marL="0" indent="776351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рекомендациях</a:t>
            </a:r>
            <a:r>
              <a:rPr lang="en-US" altLang="zh-CN" sz="2400" b="1" spc="-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утверждается,</a:t>
            </a:r>
            <a:r>
              <a:rPr lang="en-US" altLang="zh-CN" sz="2400" b="1" spc="-8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что</a:t>
            </a:r>
            <a:r>
              <a:rPr lang="en-US" altLang="zh-CN" sz="2400" b="1" spc="-9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назначение</a:t>
            </a:r>
          </a:p>
          <a:p>
            <a:pPr marL="0" indent="823595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антидепрессантов</a:t>
            </a:r>
            <a:r>
              <a:rPr lang="en-US" altLang="zh-CN" sz="2400" b="1" spc="-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для</a:t>
            </a:r>
            <a:r>
              <a:rPr lang="en-US" altLang="zh-CN" sz="2400" b="1" spc="-8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лечения</a:t>
            </a:r>
            <a:r>
              <a:rPr lang="en-US" altLang="zh-CN" sz="2400" b="1" spc="-9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хронического</a:t>
            </a:r>
          </a:p>
          <a:p>
            <a:pPr marL="0" indent="867791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болевого</a:t>
            </a:r>
            <a:r>
              <a:rPr lang="en-US" altLang="zh-CN" sz="2400" b="1" spc="-1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синдрома</a:t>
            </a:r>
            <a:r>
              <a:rPr lang="en-US" altLang="zh-CN" sz="2400" b="1" spc="-1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позволяет</a:t>
            </a:r>
            <a:r>
              <a:rPr lang="en-US" altLang="zh-CN" sz="2400" b="1" spc="-12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снизить</a:t>
            </a:r>
            <a:r>
              <a:rPr lang="en-US" altLang="zh-CN" sz="2400" b="1" spc="-12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боль,</a:t>
            </a:r>
          </a:p>
          <a:p>
            <a:pPr marL="0" indent="1085723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однако</a:t>
            </a:r>
            <a:r>
              <a:rPr lang="en-US" altLang="zh-CN" sz="2400" b="1" spc="-6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это</a:t>
            </a:r>
            <a:r>
              <a:rPr lang="en-US" altLang="zh-CN" sz="2400" b="1" spc="-6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не</a:t>
            </a:r>
            <a:r>
              <a:rPr lang="en-US" altLang="zh-CN" sz="2400" b="1" spc="-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связано</a:t>
            </a:r>
            <a:r>
              <a:rPr lang="en-US" altLang="zh-CN" sz="2400" b="1" spc="-6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</a:t>
            </a:r>
            <a:r>
              <a:rPr lang="en-US" altLang="zh-CN" sz="2400" b="1" spc="-7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восстановлением</a:t>
            </a:r>
          </a:p>
          <a:p>
            <a:pPr marL="0" indent="1268857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функционального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статуса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1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активности</a:t>
            </a:r>
          </a:p>
          <a:p>
            <a:pPr marL="0" indent="2652648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4D9D"/>
                </a:solidFill>
                <a:latin typeface="Arial"/>
                <a:ea typeface="Arial"/>
              </a:rPr>
              <a:t>повседневной</a:t>
            </a:r>
            <a:r>
              <a:rPr lang="en-US" altLang="zh-CN" sz="2400" b="1" spc="-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жизни.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9"/>
              </a:lnSpc>
            </a:pPr>
            <a:endParaRPr lang="en-US" dirty="0" smtClean="0"/>
          </a:p>
          <a:p>
            <a:pPr marL="0" indent="796163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То</a:t>
            </a:r>
            <a:r>
              <a:rPr lang="en-US" altLang="zh-CN" sz="2400" b="1" spc="-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есть</a:t>
            </a:r>
            <a:r>
              <a:rPr lang="en-US" altLang="zh-CN" sz="2400" b="1" spc="-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терапия</a:t>
            </a:r>
            <a:r>
              <a:rPr lang="en-US" altLang="zh-CN" sz="2400" b="1" spc="-85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антидепрессантами</a:t>
            </a:r>
            <a:r>
              <a:rPr lang="en-US" altLang="zh-CN" sz="2400" b="1" spc="-9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является</a:t>
            </a:r>
          </a:p>
          <a:p>
            <a:pPr marL="0" indent="2817240">
              <a:lnSpc>
                <a:spcPct val="100000"/>
              </a:lnSpc>
            </a:pPr>
            <a:r>
              <a:rPr lang="en-US" altLang="zh-CN" sz="2400" b="1" spc="-15" dirty="0">
                <a:solidFill>
                  <a:srgbClr val="004D9D"/>
                </a:solidFill>
                <a:latin typeface="Arial"/>
                <a:ea typeface="Arial"/>
              </a:rPr>
              <a:t>симптоматич</a:t>
            </a:r>
            <a:r>
              <a:rPr lang="en-US" altLang="zh-CN" sz="2400" b="1" spc="-10" dirty="0">
                <a:solidFill>
                  <a:srgbClr val="004D9D"/>
                </a:solidFill>
                <a:latin typeface="Arial"/>
                <a:ea typeface="Arial"/>
              </a:rPr>
              <a:t>еской!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9"/>
              </a:lnSpc>
            </a:pPr>
            <a:endParaRPr lang="en-US" dirty="0" smtClean="0"/>
          </a:p>
          <a:p>
            <a:pPr marL="0" indent="648335">
              <a:lnSpc>
                <a:spcPct val="100000"/>
              </a:lnSpc>
            </a:pP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Пациентам</a:t>
            </a:r>
            <a:r>
              <a:rPr lang="en-US" altLang="zh-CN" sz="2400" b="1" spc="-6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</a:t>
            </a:r>
            <a:r>
              <a:rPr lang="en-US" altLang="zh-CN" sz="2400" b="1" spc="-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хроническим</a:t>
            </a:r>
            <a:r>
              <a:rPr lang="en-US" altLang="zh-CN" sz="2400" b="1" spc="-6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болевым</a:t>
            </a:r>
            <a:r>
              <a:rPr lang="en-US" altLang="zh-CN" sz="2400" b="1" spc="-6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4D9D"/>
                </a:solidFill>
                <a:latin typeface="Arial"/>
                <a:ea typeface="Arial"/>
              </a:rPr>
              <a:t>синдромом</a:t>
            </a:r>
          </a:p>
          <a:p>
            <a:pPr marL="0" indent="2376804">
              <a:lnSpc>
                <a:spcPct val="100000"/>
              </a:lnSpc>
            </a:pPr>
            <a:r>
              <a:rPr lang="en-US" altLang="zh-CN" sz="2400" b="1" spc="-10" dirty="0">
                <a:solidFill>
                  <a:srgbClr val="004D9D"/>
                </a:solidFill>
                <a:latin typeface="Arial"/>
                <a:ea typeface="Arial"/>
              </a:rPr>
              <a:t>требуется</a:t>
            </a:r>
            <a:r>
              <a:rPr lang="en-US" altLang="zh-CN" sz="2400" b="1" spc="34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2400" b="1" spc="-10" dirty="0">
                <a:solidFill>
                  <a:srgbClr val="004D9D"/>
                </a:solidFill>
                <a:latin typeface="Arial"/>
                <a:ea typeface="Arial"/>
              </a:rPr>
              <a:t>реабилитация.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Sanders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SH,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Harden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RN,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Vicente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PJ.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Evidence-based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clinical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practice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guidelines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for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interdisciplinary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rehabilitation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of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chronic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nonmalignant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pain</a:t>
            </a:r>
          </a:p>
          <a:p>
            <a:pPr marL="0" indent="3854830">
              <a:lnSpc>
                <a:spcPct val="100000"/>
              </a:lnSpc>
            </a:pP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syndrome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patients.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Pain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Pract.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2005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Dec;5(4):303-15.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PubMed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PMID:</a:t>
            </a:r>
            <a:r>
              <a:rPr lang="en-US" altLang="zh-CN" sz="1100" spc="-89" dirty="0">
                <a:solidFill>
                  <a:srgbClr val="004D9D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4D9D"/>
                </a:solidFill>
                <a:latin typeface="Arial"/>
                <a:ea typeface="Arial"/>
              </a:rPr>
              <a:t>17177763.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Box 342"/>
          <p:cNvSpPr txBox="1"/>
          <p:nvPr/>
        </p:nvSpPr>
        <p:spPr>
          <a:xfrm>
            <a:off x="210921" y="534685"/>
            <a:ext cx="11652667" cy="6142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6511" indent="-286511" hangingPunct="0">
              <a:lnSpc>
                <a:spcPct val="98750"/>
              </a:lnSpc>
            </a:pPr>
            <a:r>
              <a:rPr lang="en-US" altLang="zh-CN" sz="2000" dirty="0">
                <a:solidFill>
                  <a:srgbClr val="002C88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002C88"/>
                </a:solidFill>
                <a:latin typeface="Arial"/>
                <a:cs typeface="Arial"/>
              </a:rPr>
              <a:t> 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Седативные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средства,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включая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бензодиазепины,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должны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использоваться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редко</a:t>
            </a:r>
            <a:r>
              <a:rPr lang="en-US" altLang="zh-CN" sz="2000" b="1" spc="3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для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краткосрочного</a:t>
            </a:r>
            <a:r>
              <a:rPr lang="en-US" altLang="zh-CN" sz="2000" b="1" spc="-5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(&lt;1-недельного)</a:t>
            </a:r>
            <a:r>
              <a:rPr lang="en-US" altLang="zh-CN" sz="2000" b="1" spc="-6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лечения</a:t>
            </a:r>
            <a:r>
              <a:rPr lang="en-US" altLang="zh-CN" sz="2000" b="1" spc="-6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мышечных</a:t>
            </a:r>
            <a:r>
              <a:rPr lang="en-US" altLang="zh-CN" sz="2000" b="1" spc="-5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спазмов,</a:t>
            </a:r>
            <a:r>
              <a:rPr lang="en-US" altLang="zh-CN" sz="2000" b="1" spc="-6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связанных</a:t>
            </a:r>
            <a:r>
              <a:rPr lang="en-US" altLang="zh-CN" sz="2000" b="1" spc="-6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</a:t>
            </a:r>
            <a:r>
              <a:rPr lang="en-US" altLang="zh-CN" sz="2000" b="1" spc="-6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острой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spc="-10" dirty="0">
                <a:solidFill>
                  <a:srgbClr val="002C88"/>
                </a:solidFill>
                <a:latin typeface="Arial"/>
                <a:ea typeface="Arial"/>
              </a:rPr>
              <a:t>бо</a:t>
            </a:r>
            <a:r>
              <a:rPr lang="en-US" altLang="zh-CN" sz="2000" b="1" spc="-5" dirty="0">
                <a:solidFill>
                  <a:srgbClr val="002C88"/>
                </a:solidFill>
                <a:latin typeface="Arial"/>
                <a:ea typeface="Arial"/>
              </a:rPr>
              <a:t>лью.</a:t>
            </a:r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2C88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002C88"/>
                </a:solidFill>
                <a:latin typeface="Arial"/>
                <a:cs typeface="Arial"/>
              </a:rPr>
              <a:t> 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Седативные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средства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для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лечения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тревоги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и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мышечных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спазмов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эффективны</a:t>
            </a:r>
            <a:r>
              <a:rPr lang="en-US" altLang="zh-CN" sz="2000" b="1" spc="8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при</a:t>
            </a:r>
          </a:p>
          <a:p>
            <a:pPr marL="0" indent="286511">
              <a:lnSpc>
                <a:spcPct val="100000"/>
              </a:lnSpc>
            </a:pPr>
            <a:r>
              <a:rPr lang="en-US" altLang="zh-CN" sz="2000" b="1" spc="-10" dirty="0">
                <a:solidFill>
                  <a:srgbClr val="002C88"/>
                </a:solidFill>
                <a:latin typeface="Arial"/>
                <a:ea typeface="Arial"/>
              </a:rPr>
              <a:t>острой</a:t>
            </a:r>
            <a:r>
              <a:rPr lang="en-US" altLang="zh-CN" sz="2000" b="1" spc="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spc="-5" dirty="0">
                <a:solidFill>
                  <a:srgbClr val="002C88"/>
                </a:solidFill>
                <a:latin typeface="Arial"/>
                <a:ea typeface="Arial"/>
              </a:rPr>
              <a:t>боли.</a:t>
            </a:r>
          </a:p>
          <a:p>
            <a:pPr marL="286511" indent="-286511" hangingPunct="0">
              <a:lnSpc>
                <a:spcPct val="100000"/>
              </a:lnSpc>
            </a:pPr>
            <a:r>
              <a:rPr lang="en-US" altLang="zh-CN" sz="2000" dirty="0">
                <a:solidFill>
                  <a:srgbClr val="002C88"/>
                </a:solidFill>
                <a:latin typeface="Arial"/>
                <a:ea typeface="Arial"/>
              </a:rPr>
              <a:t>•</a:t>
            </a:r>
            <a:r>
              <a:rPr lang="en-US" altLang="zh-CN" sz="2000" spc="25" dirty="0">
                <a:solidFill>
                  <a:srgbClr val="002C88"/>
                </a:solidFill>
                <a:latin typeface="Arial"/>
                <a:cs typeface="Arial"/>
              </a:rPr>
              <a:t> 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Седативные</a:t>
            </a:r>
            <a:r>
              <a:rPr lang="en-US" altLang="zh-CN" sz="2000" b="1" spc="3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препараты</a:t>
            </a:r>
            <a:r>
              <a:rPr lang="en-US" altLang="zh-CN" sz="2000" b="1" spc="3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имеют</a:t>
            </a:r>
            <a:r>
              <a:rPr lang="en-US" altLang="zh-CN" sz="2000" b="1" spc="3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значительные</a:t>
            </a:r>
            <a:r>
              <a:rPr lang="en-US" altLang="zh-CN" sz="2000" b="1" spc="2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побочные</a:t>
            </a:r>
            <a:r>
              <a:rPr lang="en-US" altLang="zh-CN" sz="2000" b="1" spc="3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эффекты,</a:t>
            </a:r>
            <a:r>
              <a:rPr lang="en-US" altLang="zh-CN" sz="2000" b="1" spc="3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особенно</a:t>
            </a:r>
            <a:r>
              <a:rPr lang="en-US" altLang="zh-CN" sz="2000" b="1" spc="2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в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гериатрической</a:t>
            </a:r>
            <a:r>
              <a:rPr lang="en-US" altLang="zh-CN" sz="2000" b="1" spc="-5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популяции.</a:t>
            </a:r>
            <a:r>
              <a:rPr lang="en-US" altLang="zh-CN" sz="2000" b="1" spc="-5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Аддитивные</a:t>
            </a:r>
            <a:r>
              <a:rPr lang="en-US" altLang="zh-CN" sz="2000" b="1" spc="-6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побочные</a:t>
            </a:r>
            <a:r>
              <a:rPr lang="en-US" altLang="zh-CN" sz="2000" b="1" spc="-5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эффекты</a:t>
            </a:r>
            <a:r>
              <a:rPr lang="en-US" altLang="zh-CN" sz="2000" b="1" spc="-6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при</a:t>
            </a:r>
            <a:r>
              <a:rPr lang="en-US" altLang="zh-CN" sz="2000" b="1" spc="-5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использовании</a:t>
            </a:r>
            <a:r>
              <a:rPr lang="en-US" altLang="zh-CN" sz="2000" b="1" spc="-6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других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депрессантов</a:t>
            </a:r>
            <a:r>
              <a:rPr lang="en-US" altLang="zh-CN" sz="2000" b="1" spc="-69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ЦНС</a:t>
            </a:r>
            <a:r>
              <a:rPr lang="en-US" altLang="zh-CN" sz="2000" b="1" spc="-69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являются</a:t>
            </a:r>
            <a:r>
              <a:rPr lang="en-US" altLang="zh-CN" sz="2000" b="1" spc="-69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потенциальными</a:t>
            </a:r>
            <a:r>
              <a:rPr lang="en-US" altLang="zh-CN" sz="2000" b="1" spc="-69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симптомами</a:t>
            </a:r>
            <a:r>
              <a:rPr lang="en-US" altLang="zh-CN" sz="2000" b="1" spc="-69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зависимости</a:t>
            </a:r>
            <a:r>
              <a:rPr lang="en-US" altLang="zh-CN" sz="2000" b="1" spc="-69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и</a:t>
            </a:r>
            <a:r>
              <a:rPr lang="en-US" altLang="zh-CN" sz="2000" b="1" spc="-7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отмены.</a:t>
            </a:r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2C88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002C88"/>
                </a:solidFill>
                <a:latin typeface="Arial"/>
                <a:cs typeface="Arial"/>
              </a:rPr>
              <a:t> 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Использование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центральных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миорелаксантов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имеет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низкую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эффективность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и</a:t>
            </a:r>
            <a:r>
              <a:rPr lang="en-US" altLang="zh-CN" sz="2000" b="1" spc="114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должно</a:t>
            </a:r>
          </a:p>
          <a:p>
            <a:pPr marL="0" indent="286511">
              <a:lnSpc>
                <a:spcPct val="100000"/>
              </a:lnSpc>
            </a:pP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ограничиваться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четырьмя</a:t>
            </a:r>
            <a:r>
              <a:rPr lang="en-US" altLang="zh-CN" sz="2000" b="1" spc="-8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неделями.</a:t>
            </a:r>
          </a:p>
          <a:p>
            <a:pPr marL="286511" indent="-286511" hangingPunct="0">
              <a:lnSpc>
                <a:spcPct val="99583"/>
              </a:lnSpc>
            </a:pPr>
            <a:r>
              <a:rPr lang="en-US" altLang="zh-CN" sz="2000" dirty="0">
                <a:solidFill>
                  <a:srgbClr val="002C88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2C88"/>
                </a:solidFill>
                <a:latin typeface="Arial"/>
                <a:cs typeface="Arial"/>
              </a:rPr>
              <a:t> 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Центральные</a:t>
            </a:r>
            <a:r>
              <a:rPr lang="en-US" altLang="zh-CN" sz="2000" b="1" spc="2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миорелаксанты</a:t>
            </a:r>
            <a:r>
              <a:rPr lang="en-US" altLang="zh-CN" sz="2000" b="1" spc="2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лучше,</a:t>
            </a:r>
            <a:r>
              <a:rPr lang="en-US" altLang="zh-CN" sz="2000" b="1" spc="1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чем</a:t>
            </a:r>
            <a:r>
              <a:rPr lang="en-US" altLang="zh-CN" sz="2000" b="1" spc="2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плацебо,</a:t>
            </a:r>
            <a:r>
              <a:rPr lang="en-US" altLang="zh-CN" sz="2000" b="1" spc="1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но</a:t>
            </a:r>
            <a:r>
              <a:rPr lang="en-US" altLang="zh-CN" sz="2000" b="1" spc="2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не</a:t>
            </a:r>
            <a:r>
              <a:rPr lang="en-US" altLang="zh-CN" sz="2000" b="1" spc="1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более</a:t>
            </a:r>
            <a:r>
              <a:rPr lang="en-US" altLang="zh-CN" sz="2000" b="1" spc="2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эффективны,</a:t>
            </a:r>
            <a:r>
              <a:rPr lang="en-US" altLang="zh-CN" sz="2000" b="1" spc="1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чем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нестероидные</a:t>
            </a:r>
            <a:r>
              <a:rPr lang="en-US" altLang="zh-CN" sz="2000" b="1" spc="-34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противовоспалительные</a:t>
            </a:r>
            <a:r>
              <a:rPr lang="en-US" altLang="zh-CN" sz="2000" b="1" spc="-34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препараты</a:t>
            </a:r>
            <a:r>
              <a:rPr lang="en-US" altLang="zh-CN" sz="2000" b="1" spc="-4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(НПВП)</a:t>
            </a:r>
            <a:r>
              <a:rPr lang="en-US" altLang="zh-CN" sz="2000" b="1" spc="-34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при</a:t>
            </a:r>
            <a:r>
              <a:rPr lang="en-US" altLang="zh-CN" sz="2000" b="1" spc="-4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лечении</a:t>
            </a:r>
            <a:r>
              <a:rPr lang="en-US" altLang="zh-CN" sz="2000" b="1" spc="-34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боли</a:t>
            </a:r>
            <a:r>
              <a:rPr lang="en-US" altLang="zh-CN" sz="2000" b="1" spc="-4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в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spc="-5" dirty="0">
                <a:solidFill>
                  <a:srgbClr val="002C88"/>
                </a:solidFill>
                <a:latin typeface="Arial"/>
                <a:ea typeface="Arial"/>
              </a:rPr>
              <a:t>п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ояснице.</a:t>
            </a:r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2C88"/>
                </a:solidFill>
                <a:latin typeface="Arial"/>
                <a:ea typeface="Arial"/>
              </a:rPr>
              <a:t>•</a:t>
            </a:r>
            <a:r>
              <a:rPr lang="en-US" altLang="zh-CN" sz="2000" spc="20" dirty="0">
                <a:solidFill>
                  <a:srgbClr val="002C88"/>
                </a:solidFill>
                <a:latin typeface="Arial"/>
                <a:cs typeface="Arial"/>
              </a:rPr>
              <a:t> 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Миорелаксанты</a:t>
            </a:r>
            <a:r>
              <a:rPr lang="en-US" altLang="zh-CN" sz="2000" b="1" spc="2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в</a:t>
            </a:r>
            <a:r>
              <a:rPr lang="en-US" altLang="zh-CN" sz="2000" b="1" spc="2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центральной</a:t>
            </a:r>
            <a:r>
              <a:rPr lang="en-US" altLang="zh-CN" sz="2000" b="1" spc="2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нервной</a:t>
            </a:r>
            <a:r>
              <a:rPr lang="en-US" altLang="zh-CN" sz="2000" b="1" spc="2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системы</a:t>
            </a:r>
            <a:r>
              <a:rPr lang="en-US" altLang="zh-CN" sz="2000" b="1" spc="2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(ЦНС)</a:t>
            </a:r>
            <a:r>
              <a:rPr lang="en-US" altLang="zh-CN" sz="2000" b="1" spc="2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снижают</a:t>
            </a:r>
            <a:r>
              <a:rPr lang="en-US" altLang="zh-CN" sz="2000" b="1" spc="2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и</a:t>
            </a:r>
            <a:r>
              <a:rPr lang="en-US" altLang="zh-CN" sz="2000" b="1" spc="2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вызывают</a:t>
            </a:r>
            <a:r>
              <a:rPr lang="en-US" altLang="zh-CN" sz="2000" b="1" spc="2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седацию</a:t>
            </a:r>
            <a:r>
              <a:rPr lang="en-US" altLang="zh-CN" sz="2000" b="1" spc="2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и</a:t>
            </a:r>
          </a:p>
          <a:p>
            <a:pPr marL="0" indent="286511">
              <a:lnSpc>
                <a:spcPct val="100000"/>
              </a:lnSpc>
            </a:pP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другие</a:t>
            </a:r>
            <a:r>
              <a:rPr lang="en-US" altLang="zh-CN" sz="2000" b="1" spc="-2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нежелательные</a:t>
            </a:r>
            <a:r>
              <a:rPr lang="en-US" altLang="zh-CN" sz="2000" b="1" spc="-2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эффекты,</a:t>
            </a:r>
            <a:r>
              <a:rPr lang="en-US" altLang="zh-CN" sz="2000" b="1" spc="-3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особенно</a:t>
            </a:r>
            <a:r>
              <a:rPr lang="en-US" altLang="zh-CN" sz="2000" b="1" spc="-2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в</a:t>
            </a:r>
            <a:r>
              <a:rPr lang="en-US" altLang="zh-CN" sz="2000" b="1" spc="-3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сочетании</a:t>
            </a:r>
            <a:r>
              <a:rPr lang="en-US" altLang="zh-CN" sz="2000" b="1" spc="-2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с</a:t>
            </a:r>
            <a:r>
              <a:rPr lang="en-US" altLang="zh-CN" sz="2000" b="1" spc="-35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C88"/>
                </a:solidFill>
                <a:latin typeface="Arial"/>
                <a:ea typeface="Arial"/>
              </a:rPr>
              <a:t>опиоидами.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39"/>
              </a:lnSpc>
            </a:pPr>
            <a:endParaRPr lang="en-US" dirty="0" smtClean="0"/>
          </a:p>
          <a:p>
            <a:pPr marL="0" indent="1461160">
              <a:lnSpc>
                <a:spcPct val="100000"/>
              </a:lnSpc>
            </a:pP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American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Geriatrics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Society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2015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Beers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Criteria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Update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Expert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Panel,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2015;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Gray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et</a:t>
            </a:r>
            <a:r>
              <a:rPr lang="en-US" altLang="zh-CN" sz="1800" spc="-6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al.,</a:t>
            </a:r>
          </a:p>
          <a:p>
            <a:pPr marL="0" indent="1665376">
              <a:lnSpc>
                <a:spcPct val="100000"/>
              </a:lnSpc>
            </a:pP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2015;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Petrov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et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al.,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2014;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Richards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et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al.,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2012;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Liu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et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al.,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2010;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Chou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et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al.,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2007;</a:t>
            </a:r>
            <a:r>
              <a:rPr lang="en-US" altLang="zh-CN" sz="1800" spc="-64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van</a:t>
            </a:r>
          </a:p>
          <a:p>
            <a:pPr marL="0" indent="8535060">
              <a:lnSpc>
                <a:spcPct val="100000"/>
              </a:lnSpc>
            </a:pP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Tulder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et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al.,</a:t>
            </a:r>
            <a:r>
              <a:rPr lang="en-US" altLang="zh-CN" sz="1800" spc="-104" dirty="0">
                <a:solidFill>
                  <a:srgbClr val="002C88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2C88"/>
                </a:solidFill>
                <a:latin typeface="Arial"/>
                <a:ea typeface="Arial"/>
              </a:rPr>
              <a:t>2003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Box 343"/>
          <p:cNvSpPr txBox="1"/>
          <p:nvPr/>
        </p:nvSpPr>
        <p:spPr>
          <a:xfrm>
            <a:off x="1989708" y="2784759"/>
            <a:ext cx="8451054" cy="975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Примеры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проведения</a:t>
            </a:r>
            <a:r>
              <a:rPr lang="en-US" altLang="zh-CN" sz="32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реабилитационной</a:t>
            </a:r>
          </a:p>
          <a:p>
            <a:pPr marL="0" indent="1969388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диагностики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32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0" y="0"/>
            <a:ext cx="4198620" cy="5387340"/>
          </a:xfrm>
          <a:prstGeom prst="rect">
            <a:avLst/>
          </a:prstGeom>
        </p:spPr>
      </p:pic>
      <p:sp>
        <p:nvSpPr>
          <p:cNvPr id="2" name="Freeform 345"/>
          <p:cNvSpPr/>
          <p:nvPr/>
        </p:nvSpPr>
        <p:spPr>
          <a:xfrm>
            <a:off x="95250" y="3257550"/>
            <a:ext cx="8616950" cy="742950"/>
          </a:xfrm>
          <a:custGeom>
            <a:avLst/>
            <a:gdLst>
              <a:gd name="connsiteX0" fmla="*/ 8622792 w 8616950"/>
              <a:gd name="connsiteY0" fmla="*/ 28956 h 742950"/>
              <a:gd name="connsiteX1" fmla="*/ 8562847 w 8616950"/>
              <a:gd name="connsiteY1" fmla="*/ 388620 h 742950"/>
              <a:gd name="connsiteX2" fmla="*/ 4383532 w 8616950"/>
              <a:gd name="connsiteY2" fmla="*/ 388620 h 742950"/>
              <a:gd name="connsiteX3" fmla="*/ 4323588 w 8616950"/>
              <a:gd name="connsiteY3" fmla="*/ 748284 h 742950"/>
              <a:gd name="connsiteX4" fmla="*/ 4263644 w 8616950"/>
              <a:gd name="connsiteY4" fmla="*/ 388620 h 742950"/>
              <a:gd name="connsiteX5" fmla="*/ 84315 w 8616950"/>
              <a:gd name="connsiteY5" fmla="*/ 388620 h 742950"/>
              <a:gd name="connsiteX6" fmla="*/ 24382 w 8616950"/>
              <a:gd name="connsiteY6" fmla="*/ 28956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6950" h="742950">
                <a:moveTo>
                  <a:pt x="8622792" y="28956"/>
                </a:moveTo>
                <a:cubicBezTo>
                  <a:pt x="8622792" y="227584"/>
                  <a:pt x="8595994" y="388620"/>
                  <a:pt x="8562847" y="388620"/>
                </a:cubicBezTo>
                <a:lnTo>
                  <a:pt x="4383532" y="388620"/>
                </a:lnTo>
                <a:cubicBezTo>
                  <a:pt x="4350384" y="388620"/>
                  <a:pt x="4323588" y="549656"/>
                  <a:pt x="4323588" y="748284"/>
                </a:cubicBezTo>
                <a:cubicBezTo>
                  <a:pt x="4323588" y="549656"/>
                  <a:pt x="4296790" y="388620"/>
                  <a:pt x="4263644" y="388620"/>
                </a:cubicBezTo>
                <a:lnTo>
                  <a:pt x="84315" y="388620"/>
                </a:lnTo>
                <a:cubicBezTo>
                  <a:pt x="51219" y="388620"/>
                  <a:pt x="24382" y="227584"/>
                  <a:pt x="24382" y="28956"/>
                </a:cubicBezTo>
              </a:path>
            </a:pathLst>
          </a:custGeom>
          <a:ln w="38100">
            <a:solidFill>
              <a:srgbClr val="002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6"/>
          <p:cNvSpPr txBox="1"/>
          <p:nvPr/>
        </p:nvSpPr>
        <p:spPr>
          <a:xfrm>
            <a:off x="210921" y="149128"/>
            <a:ext cx="8393307" cy="4518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31901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Случай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1.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Пациент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болью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32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пояснице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3й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этап,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первый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день,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оценка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шкале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Рэнкина</a:t>
            </a:r>
            <a:r>
              <a:rPr lang="en-US" altLang="zh-CN" sz="2400" b="1" spc="-1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3</a:t>
            </a:r>
          </a:p>
          <a:p>
            <a:pPr marL="0">
              <a:lnSpc>
                <a:spcPct val="99166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балла.</a:t>
            </a:r>
            <a:r>
              <a:rPr lang="en-US" altLang="zh-CN" sz="24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пояснице</a:t>
            </a:r>
            <a:r>
              <a:rPr lang="en-US" altLang="zh-CN" sz="24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7</a:t>
            </a:r>
            <a:r>
              <a:rPr lang="en-US" altLang="zh-CN" sz="24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баллов</a:t>
            </a:r>
            <a:r>
              <a:rPr lang="en-US" altLang="zh-CN" sz="24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24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шкале</a:t>
            </a:r>
            <a:r>
              <a:rPr lang="en-US" altLang="zh-CN" sz="24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ВАШ</a:t>
            </a:r>
            <a:r>
              <a:rPr lang="en-US" altLang="zh-CN" sz="2400" b="1" spc="-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боли.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2400" spc="3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пояснице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положении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сидя,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2400" spc="9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2400" b="1" spc="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400" b="1" spc="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наклонах</a:t>
            </a:r>
            <a:r>
              <a:rPr lang="en-US" altLang="zh-CN" sz="2400" b="1" spc="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вперед,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более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выражена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второй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половине</a:t>
            </a:r>
            <a:r>
              <a:rPr lang="en-US" altLang="zh-CN" sz="2400" b="1" spc="1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дня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spc="-15" dirty="0">
                <a:solidFill>
                  <a:srgbClr val="001E5E"/>
                </a:solidFill>
                <a:latin typeface="Arial"/>
                <a:ea typeface="Arial"/>
              </a:rPr>
              <a:t>после</a:t>
            </a:r>
            <a:r>
              <a:rPr lang="en-US" altLang="zh-CN" sz="24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15" dirty="0">
                <a:solidFill>
                  <a:srgbClr val="001E5E"/>
                </a:solidFill>
                <a:latin typeface="Arial"/>
                <a:ea typeface="Arial"/>
              </a:rPr>
              <a:t>работы,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2400" spc="5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Работает</a:t>
            </a:r>
            <a:r>
              <a:rPr lang="en-US" altLang="zh-CN" sz="2400" b="1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офисе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много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сидит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Почему</a:t>
            </a:r>
            <a:r>
              <a:rPr lang="en-US" altLang="zh-CN" sz="24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</a:t>
            </a:r>
            <a:r>
              <a:rPr lang="en-US" altLang="zh-CN" sz="24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пояснице?</a:t>
            </a:r>
          </a:p>
        </p:txBody>
      </p:sp>
      <p:sp>
        <p:nvSpPr>
          <p:cNvPr id="347" name="TextBox 347"/>
          <p:cNvSpPr txBox="1"/>
          <p:nvPr/>
        </p:nvSpPr>
        <p:spPr>
          <a:xfrm>
            <a:off x="210921" y="4667754"/>
            <a:ext cx="23370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48" name="TextBox 348"/>
          <p:cNvSpPr txBox="1"/>
          <p:nvPr/>
        </p:nvSpPr>
        <p:spPr>
          <a:xfrm>
            <a:off x="668121" y="4667898"/>
            <a:ext cx="7118424" cy="731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Укорочение</a:t>
            </a:r>
            <a:r>
              <a:rPr lang="en-US" altLang="zh-CN" sz="24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мышц</a:t>
            </a:r>
            <a:r>
              <a:rPr lang="en-US" altLang="zh-CN" sz="24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хамстрингов</a:t>
            </a:r>
            <a:r>
              <a:rPr lang="en-US" altLang="zh-CN" sz="24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(в</a:t>
            </a:r>
            <a:r>
              <a:rPr lang="en-US" altLang="zh-CN" sz="24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основном</a:t>
            </a:r>
            <a:r>
              <a:rPr lang="en-US" altLang="zh-CN" sz="24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бицепсе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бедра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двух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сторон),</a:t>
            </a:r>
          </a:p>
        </p:txBody>
      </p:sp>
      <p:sp>
        <p:nvSpPr>
          <p:cNvPr id="349" name="TextBox 349"/>
          <p:cNvSpPr txBox="1"/>
          <p:nvPr/>
        </p:nvSpPr>
        <p:spPr>
          <a:xfrm>
            <a:off x="210921" y="5399629"/>
            <a:ext cx="23370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50" name="TextBox 350"/>
          <p:cNvSpPr txBox="1"/>
          <p:nvPr/>
        </p:nvSpPr>
        <p:spPr>
          <a:xfrm>
            <a:off x="668121" y="5399629"/>
            <a:ext cx="7656772" cy="1097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24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синдром</a:t>
            </a:r>
            <a:r>
              <a:rPr lang="en-US" altLang="zh-CN" sz="24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«не</a:t>
            </a:r>
            <a:r>
              <a:rPr lang="en-US" altLang="zh-CN" sz="24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включения»</a:t>
            </a:r>
            <a:r>
              <a:rPr lang="en-US" altLang="zh-CN" sz="24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ягодичных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мышцах,</a:t>
            </a:r>
            <a:r>
              <a:rPr lang="en-US" altLang="zh-CN" sz="24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триггерные</a:t>
            </a:r>
            <a:r>
              <a:rPr lang="en-US" altLang="zh-CN" sz="24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точки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больших</a:t>
            </a:r>
            <a:r>
              <a:rPr lang="en-US" altLang="zh-CN" sz="2400" b="1" spc="-6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ягодичных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5" dirty="0">
                <a:solidFill>
                  <a:srgbClr val="001E5E"/>
                </a:solidFill>
                <a:latin typeface="Arial"/>
                <a:ea typeface="Arial"/>
              </a:rPr>
              <a:t>мыш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цах.</a:t>
            </a:r>
          </a:p>
        </p:txBody>
      </p:sp>
      <p:sp>
        <p:nvSpPr>
          <p:cNvPr id="351" name="TextBox 351"/>
          <p:cNvSpPr txBox="1"/>
          <p:nvPr/>
        </p:nvSpPr>
        <p:spPr>
          <a:xfrm>
            <a:off x="8816975" y="5636951"/>
            <a:ext cx="2778056" cy="1102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Реабилитаци</a:t>
            </a: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я: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Физическая</a:t>
            </a:r>
            <a:r>
              <a:rPr lang="en-US" altLang="zh-CN" sz="1800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терапия,</a:t>
            </a:r>
          </a:p>
          <a:p>
            <a:pPr marL="0" hangingPunct="0">
              <a:lnSpc>
                <a:spcPct val="99583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spc="-15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Кинезиотейпирование,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spc="25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НПВС.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3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320" y="0"/>
            <a:ext cx="4213860" cy="5334000"/>
          </a:xfrm>
          <a:prstGeom prst="rect">
            <a:avLst/>
          </a:prstGeom>
        </p:spPr>
      </p:pic>
      <p:sp>
        <p:nvSpPr>
          <p:cNvPr id="2" name="Freeform 353"/>
          <p:cNvSpPr/>
          <p:nvPr/>
        </p:nvSpPr>
        <p:spPr>
          <a:xfrm>
            <a:off x="57150" y="3181350"/>
            <a:ext cx="8616950" cy="742950"/>
          </a:xfrm>
          <a:custGeom>
            <a:avLst/>
            <a:gdLst>
              <a:gd name="connsiteX0" fmla="*/ 8627364 w 8616950"/>
              <a:gd name="connsiteY0" fmla="*/ 27432 h 742950"/>
              <a:gd name="connsiteX1" fmla="*/ 8567419 w 8616950"/>
              <a:gd name="connsiteY1" fmla="*/ 387096 h 742950"/>
              <a:gd name="connsiteX2" fmla="*/ 4388103 w 8616950"/>
              <a:gd name="connsiteY2" fmla="*/ 387096 h 742950"/>
              <a:gd name="connsiteX3" fmla="*/ 4328159 w 8616950"/>
              <a:gd name="connsiteY3" fmla="*/ 746760 h 742950"/>
              <a:gd name="connsiteX4" fmla="*/ 4268215 w 8616950"/>
              <a:gd name="connsiteY4" fmla="*/ 387096 h 742950"/>
              <a:gd name="connsiteX5" fmla="*/ 88887 w 8616950"/>
              <a:gd name="connsiteY5" fmla="*/ 387096 h 742950"/>
              <a:gd name="connsiteX6" fmla="*/ 28954 w 8616950"/>
              <a:gd name="connsiteY6" fmla="*/ 27432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6950" h="742950">
                <a:moveTo>
                  <a:pt x="8627364" y="27432"/>
                </a:moveTo>
                <a:cubicBezTo>
                  <a:pt x="8627364" y="226060"/>
                  <a:pt x="8600567" y="387096"/>
                  <a:pt x="8567419" y="387096"/>
                </a:cubicBezTo>
                <a:lnTo>
                  <a:pt x="4388103" y="387096"/>
                </a:lnTo>
                <a:cubicBezTo>
                  <a:pt x="4354957" y="387096"/>
                  <a:pt x="4328159" y="548132"/>
                  <a:pt x="4328159" y="746760"/>
                </a:cubicBezTo>
                <a:cubicBezTo>
                  <a:pt x="4328159" y="548132"/>
                  <a:pt x="4301363" y="387096"/>
                  <a:pt x="4268215" y="387096"/>
                </a:cubicBezTo>
                <a:lnTo>
                  <a:pt x="88887" y="387096"/>
                </a:lnTo>
                <a:cubicBezTo>
                  <a:pt x="55788" y="387096"/>
                  <a:pt x="28954" y="226060"/>
                  <a:pt x="28954" y="27432"/>
                </a:cubicBezTo>
              </a:path>
            </a:pathLst>
          </a:custGeom>
          <a:ln w="38100">
            <a:solidFill>
              <a:srgbClr val="002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TextBox 354"/>
          <p:cNvSpPr txBox="1"/>
          <p:nvPr/>
        </p:nvSpPr>
        <p:spPr>
          <a:xfrm>
            <a:off x="210921" y="89861"/>
            <a:ext cx="8191853" cy="4131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0052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Случай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2.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Пациент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32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полинейропатией</a:t>
            </a:r>
          </a:p>
          <a:p>
            <a:pPr marL="0" indent="1901088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сахарном</a:t>
            </a:r>
            <a:r>
              <a:rPr lang="en-US" altLang="zh-CN" sz="32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диабете</a:t>
            </a:r>
          </a:p>
          <a:p>
            <a:pPr>
              <a:lnSpc>
                <a:spcPts val="17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3й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этап,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первый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день,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оценка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шкале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Рэнкина</a:t>
            </a:r>
            <a:r>
              <a:rPr lang="en-US" altLang="zh-CN" sz="2400" b="1" spc="-1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4</a:t>
            </a:r>
          </a:p>
          <a:p>
            <a:pPr marL="0">
              <a:lnSpc>
                <a:spcPct val="99166"/>
              </a:lnSpc>
            </a:pP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б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алла.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2400" spc="1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руках</a:t>
            </a:r>
            <a:r>
              <a:rPr lang="en-US" altLang="zh-CN" sz="24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ногах</a:t>
            </a:r>
            <a:r>
              <a:rPr lang="en-US" altLang="zh-CN" sz="24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24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типу</a:t>
            </a:r>
            <a:r>
              <a:rPr lang="en-US" altLang="zh-CN" sz="24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удара</a:t>
            </a:r>
            <a:r>
              <a:rPr lang="en-US" altLang="zh-CN" sz="2400" b="1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током</a:t>
            </a:r>
            <a:r>
              <a:rPr lang="en-US" altLang="zh-CN" sz="24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жжения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2400" spc="4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8</a:t>
            </a:r>
            <a:r>
              <a:rPr lang="en-US" altLang="zh-CN" sz="24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баллов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шкале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ВАШ</a:t>
            </a:r>
            <a:r>
              <a:rPr lang="en-US" altLang="zh-CN" sz="24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боли.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2400" spc="11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2400" b="1" spc="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постоянно,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2400" spc="5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Часто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перед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сном</a:t>
            </a:r>
            <a:r>
              <a:rPr lang="en-US" altLang="zh-CN" sz="2400" b="1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усиливается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0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Почему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spc="-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боль?</a:t>
            </a:r>
          </a:p>
        </p:txBody>
      </p:sp>
      <p:sp>
        <p:nvSpPr>
          <p:cNvPr id="355" name="TextBox 355"/>
          <p:cNvSpPr txBox="1"/>
          <p:nvPr/>
        </p:nvSpPr>
        <p:spPr>
          <a:xfrm>
            <a:off x="210921" y="4221857"/>
            <a:ext cx="23381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56" name="TextBox 356"/>
          <p:cNvSpPr txBox="1"/>
          <p:nvPr/>
        </p:nvSpPr>
        <p:spPr>
          <a:xfrm>
            <a:off x="668121" y="4221857"/>
            <a:ext cx="7896400" cy="729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Имеется</a:t>
            </a:r>
            <a:r>
              <a:rPr lang="en-US" altLang="zh-CN" sz="2400" b="1" spc="-12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нейропатическая</a:t>
            </a:r>
            <a:r>
              <a:rPr lang="en-US" altLang="zh-CN" sz="2400" b="1" spc="-13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-13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13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результате</a:t>
            </a:r>
          </a:p>
          <a:p>
            <a:pPr marL="0">
              <a:lnSpc>
                <a:spcPct val="99583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поражения</a:t>
            </a:r>
            <a:r>
              <a:rPr lang="en-US" altLang="zh-CN" sz="2400" b="1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длинных</a:t>
            </a:r>
            <a:r>
              <a:rPr lang="en-US" altLang="zh-CN" sz="2400" b="1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нервных</a:t>
            </a:r>
            <a:r>
              <a:rPr lang="en-US" altLang="zh-CN" sz="2400" b="1" spc="-1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волокон</a:t>
            </a:r>
            <a:r>
              <a:rPr lang="en-US" altLang="zh-CN" sz="2400" b="1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результате</a:t>
            </a:r>
          </a:p>
        </p:txBody>
      </p:sp>
      <p:sp>
        <p:nvSpPr>
          <p:cNvPr id="357" name="TextBox 357"/>
          <p:cNvSpPr txBox="1"/>
          <p:nvPr/>
        </p:nvSpPr>
        <p:spPr>
          <a:xfrm>
            <a:off x="210921" y="5319467"/>
            <a:ext cx="119409" cy="7318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58" name="TextBox 358"/>
          <p:cNvSpPr txBox="1"/>
          <p:nvPr/>
        </p:nvSpPr>
        <p:spPr>
          <a:xfrm>
            <a:off x="668121" y="4951852"/>
            <a:ext cx="7005522" cy="1465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полинейропатии</a:t>
            </a:r>
            <a:r>
              <a:rPr lang="en-US" altLang="zh-CN" sz="2400" b="1" spc="-25" dirty="0">
                <a:solidFill>
                  <a:srgbClr val="001E5E"/>
                </a:solidFill>
                <a:latin typeface="Arial"/>
                <a:ea typeface="Arial"/>
              </a:rPr>
              <a:t>.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Имеется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аллодиния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1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гиперпатия,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Нет</a:t>
            </a:r>
            <a:r>
              <a:rPr lang="en-US" altLang="zh-CN" sz="24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признаков</a:t>
            </a:r>
            <a:r>
              <a:rPr lang="en-US" altLang="zh-CN" sz="24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хронической</a:t>
            </a:r>
            <a:r>
              <a:rPr lang="en-US" altLang="zh-CN" sz="24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боли,</a:t>
            </a:r>
            <a:r>
              <a:rPr lang="en-US" altLang="zh-CN" sz="24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нарушения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дезингибиции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или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сенситизации</a:t>
            </a:r>
          </a:p>
        </p:txBody>
      </p:sp>
      <p:sp>
        <p:nvSpPr>
          <p:cNvPr id="359" name="TextBox 359"/>
          <p:cNvSpPr txBox="1"/>
          <p:nvPr/>
        </p:nvSpPr>
        <p:spPr>
          <a:xfrm>
            <a:off x="8007350" y="5100757"/>
            <a:ext cx="3770803" cy="1381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Реабилитаци</a:t>
            </a: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я: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spc="-44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Антиконвульсанты</a:t>
            </a:r>
            <a:r>
              <a:rPr lang="en-US" altLang="zh-CN" sz="1800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(Габапентин),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Контроль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сахара</a:t>
            </a:r>
            <a:r>
              <a:rPr lang="en-US" altLang="zh-CN" sz="1800" spc="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крови,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Работа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над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диетой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1800" spc="-15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образом</a:t>
            </a:r>
          </a:p>
          <a:p>
            <a:pPr marL="0" indent="286511">
              <a:lnSpc>
                <a:spcPct val="100000"/>
              </a:lnSpc>
            </a:pPr>
            <a:r>
              <a:rPr lang="en-US" altLang="zh-CN" sz="1800" spc="-15" dirty="0">
                <a:solidFill>
                  <a:srgbClr val="001E5E"/>
                </a:solidFill>
                <a:latin typeface="Arial"/>
                <a:ea typeface="Arial"/>
              </a:rPr>
              <a:t>жизни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Arial"/>
                <a:ea typeface="Arial"/>
              </a:rPr>
              <a:t>(психолог,</a:t>
            </a:r>
            <a:r>
              <a:rPr lang="en-US" altLang="zh-CN" sz="1800" spc="-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Arial"/>
                <a:ea typeface="Arial"/>
              </a:rPr>
              <a:t>эрготерапевт).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3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320" y="0"/>
            <a:ext cx="4213860" cy="5334000"/>
          </a:xfrm>
          <a:prstGeom prst="rect">
            <a:avLst/>
          </a:prstGeom>
        </p:spPr>
      </p:pic>
      <p:sp>
        <p:nvSpPr>
          <p:cNvPr id="2" name="Freeform 361"/>
          <p:cNvSpPr/>
          <p:nvPr/>
        </p:nvSpPr>
        <p:spPr>
          <a:xfrm>
            <a:off x="57150" y="3397250"/>
            <a:ext cx="8616950" cy="730250"/>
          </a:xfrm>
          <a:custGeom>
            <a:avLst/>
            <a:gdLst>
              <a:gd name="connsiteX0" fmla="*/ 8627364 w 8616950"/>
              <a:gd name="connsiteY0" fmla="*/ 21844 h 730250"/>
              <a:gd name="connsiteX1" fmla="*/ 8567293 w 8616950"/>
              <a:gd name="connsiteY1" fmla="*/ 382270 h 730250"/>
              <a:gd name="connsiteX2" fmla="*/ 4388230 w 8616950"/>
              <a:gd name="connsiteY2" fmla="*/ 382270 h 730250"/>
              <a:gd name="connsiteX3" fmla="*/ 4328159 w 8616950"/>
              <a:gd name="connsiteY3" fmla="*/ 742696 h 730250"/>
              <a:gd name="connsiteX4" fmla="*/ 4268089 w 8616950"/>
              <a:gd name="connsiteY4" fmla="*/ 382270 h 730250"/>
              <a:gd name="connsiteX5" fmla="*/ 89027 w 8616950"/>
              <a:gd name="connsiteY5" fmla="*/ 382270 h 730250"/>
              <a:gd name="connsiteX6" fmla="*/ 28954 w 8616950"/>
              <a:gd name="connsiteY6" fmla="*/ 21844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6950" h="730250">
                <a:moveTo>
                  <a:pt x="8627364" y="21844"/>
                </a:moveTo>
                <a:cubicBezTo>
                  <a:pt x="8627364" y="220853"/>
                  <a:pt x="8600440" y="382270"/>
                  <a:pt x="8567293" y="382270"/>
                </a:cubicBezTo>
                <a:lnTo>
                  <a:pt x="4388230" y="382270"/>
                </a:lnTo>
                <a:cubicBezTo>
                  <a:pt x="4355084" y="382270"/>
                  <a:pt x="4328159" y="543687"/>
                  <a:pt x="4328159" y="742696"/>
                </a:cubicBezTo>
                <a:cubicBezTo>
                  <a:pt x="4328159" y="543687"/>
                  <a:pt x="4301235" y="382270"/>
                  <a:pt x="4268089" y="382270"/>
                </a:cubicBezTo>
                <a:lnTo>
                  <a:pt x="89027" y="382270"/>
                </a:lnTo>
                <a:cubicBezTo>
                  <a:pt x="55848" y="382270"/>
                  <a:pt x="28954" y="220853"/>
                  <a:pt x="28954" y="21844"/>
                </a:cubicBezTo>
              </a:path>
            </a:pathLst>
          </a:custGeom>
          <a:ln w="38100">
            <a:solidFill>
              <a:srgbClr val="002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Freeform 362"/>
          <p:cNvSpPr/>
          <p:nvPr/>
        </p:nvSpPr>
        <p:spPr>
          <a:xfrm>
            <a:off x="9709150" y="-95250"/>
            <a:ext cx="806450" cy="1098550"/>
          </a:xfrm>
          <a:custGeom>
            <a:avLst/>
            <a:gdLst>
              <a:gd name="connsiteX0" fmla="*/ 22352 w 806450"/>
              <a:gd name="connsiteY0" fmla="*/ 560832 h 1098550"/>
              <a:gd name="connsiteX1" fmla="*/ 420116 w 806450"/>
              <a:gd name="connsiteY1" fmla="*/ 15240 h 1098550"/>
              <a:gd name="connsiteX2" fmla="*/ 817880 w 806450"/>
              <a:gd name="connsiteY2" fmla="*/ 560832 h 1098550"/>
              <a:gd name="connsiteX3" fmla="*/ 420116 w 806450"/>
              <a:gd name="connsiteY3" fmla="*/ 1106424 h 1098550"/>
              <a:gd name="connsiteX4" fmla="*/ 22352 w 806450"/>
              <a:gd name="connsiteY4" fmla="*/ 560832 h 1098550"/>
              <a:gd name="connsiteX5" fmla="*/ 22352 w 806450"/>
              <a:gd name="connsiteY5" fmla="*/ 560832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450" h="1098550">
                <a:moveTo>
                  <a:pt x="22352" y="560832"/>
                </a:moveTo>
                <a:cubicBezTo>
                  <a:pt x="22352" y="259461"/>
                  <a:pt x="200406" y="15240"/>
                  <a:pt x="420116" y="15240"/>
                </a:cubicBezTo>
                <a:cubicBezTo>
                  <a:pt x="639826" y="15240"/>
                  <a:pt x="817880" y="259461"/>
                  <a:pt x="817880" y="560832"/>
                </a:cubicBezTo>
                <a:cubicBezTo>
                  <a:pt x="817880" y="862203"/>
                  <a:pt x="639826" y="1106424"/>
                  <a:pt x="420116" y="1106424"/>
                </a:cubicBezTo>
                <a:cubicBezTo>
                  <a:pt x="200406" y="1106424"/>
                  <a:pt x="22352" y="862203"/>
                  <a:pt x="22352" y="560832"/>
                </a:cubicBezTo>
                <a:lnTo>
                  <a:pt x="22352" y="56083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TextBox 363"/>
          <p:cNvSpPr txBox="1"/>
          <p:nvPr/>
        </p:nvSpPr>
        <p:spPr>
          <a:xfrm>
            <a:off x="210311" y="145288"/>
            <a:ext cx="8346795" cy="4287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30961">
              <a:lnSpc>
                <a:spcPct val="100000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Arial"/>
                <a:ea typeface="Arial"/>
              </a:rPr>
              <a:t>Случай</a:t>
            </a:r>
            <a:r>
              <a:rPr lang="en-US" altLang="zh-CN" sz="3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Arial"/>
                <a:ea typeface="Arial"/>
              </a:rPr>
              <a:t>3.</a:t>
            </a:r>
            <a:r>
              <a:rPr lang="en-US" altLang="zh-CN" sz="36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Arial"/>
                <a:ea typeface="Arial"/>
              </a:rPr>
              <a:t>Пациент</a:t>
            </a:r>
            <a:r>
              <a:rPr lang="en-US" altLang="zh-CN" sz="36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Arial"/>
                <a:ea typeface="Arial"/>
              </a:rPr>
              <a:t>хроническим</a:t>
            </a:r>
          </a:p>
          <a:p>
            <a:pPr marL="0" indent="1765427">
              <a:lnSpc>
                <a:spcPct val="100000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Arial"/>
                <a:ea typeface="Arial"/>
              </a:rPr>
              <a:t>болевым</a:t>
            </a:r>
            <a:r>
              <a:rPr lang="en-US" altLang="zh-CN" sz="36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b="1" spc="-5" dirty="0">
                <a:solidFill>
                  <a:srgbClr val="001E5E"/>
                </a:solidFill>
                <a:latin typeface="Arial"/>
                <a:ea typeface="Arial"/>
              </a:rPr>
              <a:t>синдромом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3й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этап,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первый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день,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оценка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шкале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Рэнкина</a:t>
            </a:r>
            <a:r>
              <a:rPr lang="en-US" altLang="zh-CN" sz="2400" b="1" spc="-1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4</a:t>
            </a:r>
          </a:p>
          <a:p>
            <a:pPr marL="0">
              <a:lnSpc>
                <a:spcPct val="99166"/>
              </a:lnSpc>
            </a:pP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б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алла.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2400" spc="2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Имеется</a:t>
            </a:r>
            <a:r>
              <a:rPr lang="en-US" altLang="zh-CN" sz="2400" b="1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постоянная</a:t>
            </a:r>
            <a:r>
              <a:rPr lang="en-US" altLang="zh-CN" sz="24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пояснице,</a:t>
            </a:r>
            <a:r>
              <a:rPr lang="en-US" altLang="zh-CN" sz="2400" b="1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плече,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головная</a:t>
            </a:r>
            <a:r>
              <a:rPr lang="en-US" altLang="zh-CN" sz="2400" b="1" spc="-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шее,</a:t>
            </a:r>
            <a:r>
              <a:rPr lang="en-US" altLang="zh-CN" sz="24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колене,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Почему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spc="-19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боль?</a:t>
            </a:r>
          </a:p>
        </p:txBody>
      </p:sp>
      <p:sp>
        <p:nvSpPr>
          <p:cNvPr id="364" name="TextBox 364"/>
          <p:cNvSpPr txBox="1"/>
          <p:nvPr/>
        </p:nvSpPr>
        <p:spPr>
          <a:xfrm>
            <a:off x="210311" y="4432804"/>
            <a:ext cx="638602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Имеется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потеря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специфичности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боли,</a:t>
            </a:r>
          </a:p>
        </p:txBody>
      </p:sp>
      <p:sp>
        <p:nvSpPr>
          <p:cNvPr id="365" name="TextBox 365"/>
          <p:cNvSpPr txBox="1"/>
          <p:nvPr/>
        </p:nvSpPr>
        <p:spPr>
          <a:xfrm>
            <a:off x="210311" y="4798818"/>
            <a:ext cx="119409" cy="731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66" name="TextBox 366"/>
          <p:cNvSpPr txBox="1"/>
          <p:nvPr/>
        </p:nvSpPr>
        <p:spPr>
          <a:xfrm>
            <a:off x="667816" y="4798564"/>
            <a:ext cx="11002274" cy="1683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69999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Потеря</a:t>
            </a:r>
            <a:r>
              <a:rPr lang="en-US" altLang="zh-CN" sz="24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связи</a:t>
            </a:r>
            <a:r>
              <a:rPr lang="en-US" altLang="zh-CN" sz="24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24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первичным</a:t>
            </a:r>
            <a:r>
              <a:rPr lang="en-US" altLang="zh-CN" sz="24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источником</a:t>
            </a:r>
            <a:r>
              <a:rPr lang="en-US" altLang="zh-CN" sz="24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боли,</a:t>
            </a:r>
          </a:p>
          <a:p>
            <a:pPr marL="0" indent="7339533">
              <a:lnSpc>
                <a:spcPct val="66666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Реабилитаци</a:t>
            </a: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я:</a:t>
            </a:r>
          </a:p>
          <a:p>
            <a:pPr marL="0">
              <a:lnSpc>
                <a:spcPct val="66666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Это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признаки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нарушения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дезингибиции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</a:p>
          <a:p>
            <a:pPr marL="0" indent="7339533">
              <a:lnSpc>
                <a:spcPct val="66666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СИОЗСН</a:t>
            </a:r>
            <a:r>
              <a:rPr lang="en-US" altLang="zh-CN" sz="1800" spc="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(Дулоксетин)</a:t>
            </a:r>
          </a:p>
          <a:p>
            <a:pPr marL="0">
              <a:lnSpc>
                <a:spcPct val="72916"/>
              </a:lnSpc>
              <a:tabLst>
                <a:tab pos="7339533" algn="l"/>
              </a:tabLst>
            </a:pP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центральной</a:t>
            </a:r>
            <a:r>
              <a:rPr lang="en-US" altLang="zh-CN" sz="24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сенситизации.	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Психокоррекционная</a:t>
            </a:r>
            <a:r>
              <a:rPr lang="en-US" altLang="zh-CN" sz="1800" spc="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работа,</a:t>
            </a:r>
          </a:p>
          <a:p>
            <a:pPr marL="0" indent="7339533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Эрготерапия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(обучение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жизни</a:t>
            </a:r>
            <a:r>
              <a:rPr lang="en-US" altLang="zh-CN" sz="1800" spc="-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</a:p>
          <a:p>
            <a:pPr marL="0" indent="7626045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бо</a:t>
            </a:r>
            <a:r>
              <a:rPr lang="en-US" altLang="zh-CN" sz="1800" spc="-5" dirty="0">
                <a:solidFill>
                  <a:srgbClr val="001E5E"/>
                </a:solidFill>
                <a:latin typeface="Arial"/>
                <a:ea typeface="Arial"/>
              </a:rPr>
              <a:t>лью).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Freeform 367"/>
          <p:cNvSpPr/>
          <p:nvPr/>
        </p:nvSpPr>
        <p:spPr>
          <a:xfrm>
            <a:off x="488950" y="4743450"/>
            <a:ext cx="11182350" cy="539750"/>
          </a:xfrm>
          <a:custGeom>
            <a:avLst/>
            <a:gdLst>
              <a:gd name="connsiteX0" fmla="*/ 11185652 w 11182350"/>
              <a:gd name="connsiteY0" fmla="*/ 30480 h 539750"/>
              <a:gd name="connsiteX1" fmla="*/ 11142853 w 11182350"/>
              <a:gd name="connsiteY1" fmla="*/ 287274 h 539750"/>
              <a:gd name="connsiteX2" fmla="*/ 5647563 w 11182350"/>
              <a:gd name="connsiteY2" fmla="*/ 287274 h 539750"/>
              <a:gd name="connsiteX3" fmla="*/ 5604764 w 11182350"/>
              <a:gd name="connsiteY3" fmla="*/ 544068 h 539750"/>
              <a:gd name="connsiteX4" fmla="*/ 5561965 w 11182350"/>
              <a:gd name="connsiteY4" fmla="*/ 287274 h 539750"/>
              <a:gd name="connsiteX5" fmla="*/ 66675 w 11182350"/>
              <a:gd name="connsiteY5" fmla="*/ 287274 h 539750"/>
              <a:gd name="connsiteX6" fmla="*/ 23876 w 11182350"/>
              <a:gd name="connsiteY6" fmla="*/ 3048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2350" h="539750">
                <a:moveTo>
                  <a:pt x="11185652" y="30480"/>
                </a:moveTo>
                <a:cubicBezTo>
                  <a:pt x="11185652" y="172339"/>
                  <a:pt x="11166475" y="287274"/>
                  <a:pt x="11142853" y="287274"/>
                </a:cubicBezTo>
                <a:lnTo>
                  <a:pt x="5647563" y="287274"/>
                </a:lnTo>
                <a:cubicBezTo>
                  <a:pt x="5623940" y="287274"/>
                  <a:pt x="5604764" y="402209"/>
                  <a:pt x="5604764" y="544068"/>
                </a:cubicBezTo>
                <a:cubicBezTo>
                  <a:pt x="5604764" y="402209"/>
                  <a:pt x="5585586" y="287274"/>
                  <a:pt x="5561965" y="287274"/>
                </a:cubicBezTo>
                <a:lnTo>
                  <a:pt x="66675" y="287274"/>
                </a:lnTo>
                <a:cubicBezTo>
                  <a:pt x="43040" y="287274"/>
                  <a:pt x="23876" y="172339"/>
                  <a:pt x="23876" y="30480"/>
                </a:cubicBezTo>
              </a:path>
            </a:pathLst>
          </a:custGeom>
          <a:ln w="38100">
            <a:solidFill>
              <a:srgbClr val="FEDA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TextBox 368"/>
          <p:cNvSpPr txBox="1"/>
          <p:nvPr/>
        </p:nvSpPr>
        <p:spPr>
          <a:xfrm>
            <a:off x="426719" y="431703"/>
            <a:ext cx="11444703" cy="6205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43483">
              <a:lnSpc>
                <a:spcPct val="100000"/>
              </a:lnSpc>
            </a:pP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Случай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4.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Пациентка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после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пластической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операции</a:t>
            </a:r>
            <a:r>
              <a:rPr lang="en-US" altLang="zh-CN" sz="29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</a:p>
          <a:p>
            <a:pPr marL="0" indent="1300225">
              <a:lnSpc>
                <a:spcPct val="100000"/>
              </a:lnSpc>
            </a:pP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удалению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келоидного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рубца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плече.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26</a:t>
            </a:r>
            <a:r>
              <a:rPr lang="en-US" altLang="zh-CN" sz="29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Arial"/>
                <a:ea typeface="Arial"/>
              </a:rPr>
              <a:t>лет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50" dirty="0">
                <a:solidFill>
                  <a:srgbClr val="FEDA00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195" dirty="0">
                <a:solidFill>
                  <a:srgbClr val="FEDA00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До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операции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пациентки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было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сенсорных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моторных</a:t>
            </a:r>
            <a:r>
              <a:rPr lang="en-US" altLang="zh-CN" sz="2400" b="1" spc="-6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нарушений,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393496" indent="-393496" hangingPunct="0">
              <a:lnSpc>
                <a:spcPct val="100000"/>
              </a:lnSpc>
            </a:pPr>
            <a:r>
              <a:rPr lang="en-US" altLang="zh-CN" sz="2150" dirty="0">
                <a:solidFill>
                  <a:srgbClr val="FEDA00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185" dirty="0">
                <a:solidFill>
                  <a:srgbClr val="FEDA00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Пациентка</a:t>
            </a:r>
            <a:r>
              <a:rPr lang="en-US" altLang="zh-CN" sz="24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течении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3</a:t>
            </a:r>
            <a:r>
              <a:rPr lang="en-US" altLang="zh-CN" sz="24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месяцев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носит</a:t>
            </a:r>
            <a:r>
              <a:rPr lang="en-US" altLang="zh-CN" sz="24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бандаж,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Руку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разгибать</a:t>
            </a:r>
            <a:r>
              <a:rPr lang="en-US" altLang="zh-CN" sz="24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6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сгибать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пытается,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рукой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пользуется.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профессии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музыкант,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композитор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играет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клавишных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музыкальных</a:t>
            </a:r>
            <a:r>
              <a:rPr lang="en-US" altLang="zh-CN" sz="2400" b="1" spc="-1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инструментов.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393496" indent="-393496" hangingPunct="0">
              <a:lnSpc>
                <a:spcPct val="100000"/>
              </a:lnSpc>
            </a:pPr>
            <a:r>
              <a:rPr lang="en-US" altLang="zh-CN" sz="2150" dirty="0">
                <a:solidFill>
                  <a:srgbClr val="FEDA00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215" dirty="0">
                <a:solidFill>
                  <a:srgbClr val="FEDA00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момент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осмотра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имеется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контрактура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локтевом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лучезапястном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суставе.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Пациентка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может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пользоваться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рукой,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так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как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spc="-1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чувствует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понимает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прикосновения.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всей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руке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имеется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онемение</a:t>
            </a:r>
            <a:r>
              <a:rPr lang="en-US" altLang="zh-CN" sz="24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постоянная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которая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усиливается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400" b="1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движении.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5"/>
              </a:lnSpc>
            </a:pPr>
            <a:endParaRPr lang="en-US" dirty="0" smtClean="0"/>
          </a:p>
          <a:p>
            <a:pPr marL="0" indent="834237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8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8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онемение</a:t>
            </a:r>
            <a:r>
              <a:rPr lang="en-US" altLang="zh-CN" sz="28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8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руке</a:t>
            </a:r>
            <a:r>
              <a:rPr lang="en-US" altLang="zh-CN" sz="28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вызвано</a:t>
            </a:r>
            <a:r>
              <a:rPr lang="en-US" altLang="zh-CN" sz="28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нарушением</a:t>
            </a:r>
            <a:r>
              <a:rPr lang="en-US" altLang="zh-CN" sz="28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сенсорной</a:t>
            </a:r>
          </a:p>
          <a:p>
            <a:pPr marL="0" indent="1239647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интеграции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из-за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длительной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моторной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800" b="1" spc="-1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сенсорной</a:t>
            </a:r>
          </a:p>
          <a:p>
            <a:pPr marL="0" indent="4809108">
              <a:lnSpc>
                <a:spcPct val="100000"/>
              </a:lnSpc>
            </a:pPr>
            <a:r>
              <a:rPr lang="en-US" altLang="zh-CN" sz="2800" b="1" spc="-10" dirty="0">
                <a:solidFill>
                  <a:srgbClr val="001E5E"/>
                </a:solidFill>
                <a:latin typeface="Arial"/>
                <a:ea typeface="Arial"/>
              </a:rPr>
              <a:t>депр</a:t>
            </a:r>
            <a:r>
              <a:rPr lang="en-US" altLang="zh-CN" sz="2800" b="1" spc="-5" dirty="0">
                <a:solidFill>
                  <a:srgbClr val="001E5E"/>
                </a:solidFill>
                <a:latin typeface="Arial"/>
                <a:ea typeface="Arial"/>
              </a:rPr>
              <a:t>ивации.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94"/>
          <p:cNvSpPr/>
          <p:nvPr/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6857999 h 6857999"/>
              <a:gd name="connsiteX1" fmla="*/ 12192000 w 12192000"/>
              <a:gd name="connsiteY1" fmla="*/ 6857999 h 6857999"/>
              <a:gd name="connsiteX2" fmla="*/ 12192000 w 12192000"/>
              <a:gd name="connsiteY2" fmla="*/ 0 h 6857999"/>
              <a:gd name="connsiteX3" fmla="*/ 0 w 12192000"/>
              <a:gd name="connsiteY3" fmla="*/ 0 h 6857999"/>
              <a:gd name="connsiteX4" fmla="*/ 0 w 1219200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7999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5"/>
          <p:cNvSpPr/>
          <p:nvPr/>
        </p:nvSpPr>
        <p:spPr>
          <a:xfrm>
            <a:off x="2343150" y="5365750"/>
            <a:ext cx="7131050" cy="1327150"/>
          </a:xfrm>
          <a:custGeom>
            <a:avLst/>
            <a:gdLst>
              <a:gd name="connsiteX0" fmla="*/ 8382 w 7131050"/>
              <a:gd name="connsiteY0" fmla="*/ 1327658 h 1327150"/>
              <a:gd name="connsiteX1" fmla="*/ 7137654 w 7131050"/>
              <a:gd name="connsiteY1" fmla="*/ 1327658 h 1327150"/>
              <a:gd name="connsiteX2" fmla="*/ 7137654 w 7131050"/>
              <a:gd name="connsiteY2" fmla="*/ 7874 h 1327150"/>
              <a:gd name="connsiteX3" fmla="*/ 8382 w 7131050"/>
              <a:gd name="connsiteY3" fmla="*/ 7874 h 1327150"/>
              <a:gd name="connsiteX4" fmla="*/ 8382 w 7131050"/>
              <a:gd name="connsiteY4" fmla="*/ 1327658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1050" h="1327150">
                <a:moveTo>
                  <a:pt x="8382" y="1327658"/>
                </a:moveTo>
                <a:lnTo>
                  <a:pt x="7137654" y="1327658"/>
                </a:lnTo>
                <a:lnTo>
                  <a:pt x="7137654" y="7874"/>
                </a:lnTo>
                <a:lnTo>
                  <a:pt x="8382" y="7874"/>
                </a:lnTo>
                <a:lnTo>
                  <a:pt x="8382" y="132765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0" y="922019"/>
            <a:ext cx="4213860" cy="4389120"/>
          </a:xfrm>
          <a:prstGeom prst="rect">
            <a:avLst/>
          </a:prstGeom>
        </p:spPr>
      </p:pic>
      <p:sp>
        <p:nvSpPr>
          <p:cNvPr id="2" name="TextBox 97"/>
          <p:cNvSpPr txBox="1"/>
          <p:nvPr/>
        </p:nvSpPr>
        <p:spPr>
          <a:xfrm>
            <a:off x="3129026" y="237943"/>
            <a:ext cx="656641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Острая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(менее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2-3</a:t>
            </a:r>
            <a:r>
              <a:rPr lang="en-US" altLang="zh-CN" sz="3200" b="1" spc="-15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недель)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2531364" y="3458101"/>
            <a:ext cx="702805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786883" algn="l"/>
              </a:tabLst>
            </a:pPr>
            <a:r>
              <a:rPr lang="en-US" altLang="zh-CN" sz="1800" spc="-5" dirty="0">
                <a:solidFill>
                  <a:srgbClr val="FEFEFE"/>
                </a:solidFill>
                <a:latin typeface="Arial"/>
                <a:ea typeface="Arial"/>
              </a:rPr>
              <a:t>Нейропластичность	Нейропластичность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3924046" y="5429961"/>
            <a:ext cx="3998201" cy="1215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2588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FEFEFE"/>
                </a:solidFill>
                <a:latin typeface="Arial"/>
                <a:ea typeface="Arial"/>
              </a:rPr>
              <a:t>Хроническая</a:t>
            </a:r>
            <a:r>
              <a:rPr lang="en-US" altLang="zh-CN" sz="3200" b="1" spc="-5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spc="-10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</a:p>
          <a:p>
            <a:pPr>
              <a:lnSpc>
                <a:spcPts val="18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(более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3-6</a:t>
            </a:r>
            <a:r>
              <a:rPr lang="en-US" altLang="zh-CN" sz="3200" b="1" spc="-2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Arial"/>
                <a:ea typeface="Arial"/>
              </a:rPr>
              <a:t>месяцев)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Freeform 369"/>
          <p:cNvSpPr/>
          <p:nvPr/>
        </p:nvSpPr>
        <p:spPr>
          <a:xfrm>
            <a:off x="298450" y="3257550"/>
            <a:ext cx="11182350" cy="539750"/>
          </a:xfrm>
          <a:custGeom>
            <a:avLst/>
            <a:gdLst>
              <a:gd name="connsiteX0" fmla="*/ 11187176 w 11182350"/>
              <a:gd name="connsiteY0" fmla="*/ 28956 h 539750"/>
              <a:gd name="connsiteX1" fmla="*/ 11144504 w 11182350"/>
              <a:gd name="connsiteY1" fmla="*/ 284988 h 539750"/>
              <a:gd name="connsiteX2" fmla="*/ 5649721 w 11182350"/>
              <a:gd name="connsiteY2" fmla="*/ 284988 h 539750"/>
              <a:gd name="connsiteX3" fmla="*/ 5607050 w 11182350"/>
              <a:gd name="connsiteY3" fmla="*/ 541020 h 539750"/>
              <a:gd name="connsiteX4" fmla="*/ 5564378 w 11182350"/>
              <a:gd name="connsiteY4" fmla="*/ 284988 h 539750"/>
              <a:gd name="connsiteX5" fmla="*/ 69595 w 11182350"/>
              <a:gd name="connsiteY5" fmla="*/ 284988 h 539750"/>
              <a:gd name="connsiteX6" fmla="*/ 26924 w 11182350"/>
              <a:gd name="connsiteY6" fmla="*/ 28956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2350" h="539750">
                <a:moveTo>
                  <a:pt x="11187176" y="28956"/>
                </a:moveTo>
                <a:cubicBezTo>
                  <a:pt x="11187176" y="170307"/>
                  <a:pt x="11168126" y="284988"/>
                  <a:pt x="11144504" y="284988"/>
                </a:cubicBezTo>
                <a:lnTo>
                  <a:pt x="5649721" y="284988"/>
                </a:lnTo>
                <a:cubicBezTo>
                  <a:pt x="5626100" y="284988"/>
                  <a:pt x="5607050" y="399669"/>
                  <a:pt x="5607050" y="541020"/>
                </a:cubicBezTo>
                <a:cubicBezTo>
                  <a:pt x="5607050" y="399669"/>
                  <a:pt x="5588000" y="284988"/>
                  <a:pt x="5564378" y="284988"/>
                </a:cubicBezTo>
                <a:lnTo>
                  <a:pt x="69595" y="284988"/>
                </a:lnTo>
                <a:cubicBezTo>
                  <a:pt x="46024" y="284988"/>
                  <a:pt x="26924" y="170307"/>
                  <a:pt x="26924" y="28956"/>
                </a:cubicBezTo>
              </a:path>
            </a:pathLst>
          </a:custGeom>
          <a:ln w="38100">
            <a:solidFill>
              <a:srgbClr val="002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70"/>
          <p:cNvSpPr txBox="1"/>
          <p:nvPr/>
        </p:nvSpPr>
        <p:spPr>
          <a:xfrm>
            <a:off x="356615" y="182876"/>
            <a:ext cx="11511129" cy="6023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27024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Случай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5.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Пациентка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80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лет,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перелом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шейки</a:t>
            </a:r>
            <a:r>
              <a:rPr lang="en-US" altLang="zh-CN" sz="3200" b="1" spc="-1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бедра</a:t>
            </a:r>
          </a:p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вследствие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травмы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падения,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эндопротезирование</a:t>
            </a:r>
            <a:r>
              <a:rPr lang="en-US" altLang="zh-CN" sz="3200" b="1" spc="-1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1</a:t>
            </a:r>
          </a:p>
          <a:p>
            <a:pPr marL="0" indent="4499483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год</a:t>
            </a:r>
            <a:r>
              <a:rPr lang="en-US" altLang="zh-CN" sz="3200" b="1" spc="-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Arial"/>
                <a:ea typeface="Arial"/>
              </a:rPr>
              <a:t>назад.</a:t>
            </a:r>
          </a:p>
          <a:p>
            <a:pPr>
              <a:lnSpc>
                <a:spcPts val="690"/>
              </a:lnSpc>
            </a:pPr>
            <a:endParaRPr lang="en-US" dirty="0" smtClean="0"/>
          </a:p>
          <a:p>
            <a:pPr marL="452932" indent="-393192" hangingPunct="0">
              <a:lnSpc>
                <a:spcPct val="99583"/>
              </a:lnSpc>
            </a:pPr>
            <a:r>
              <a:rPr lang="en-US" altLang="zh-CN" sz="1800" dirty="0">
                <a:solidFill>
                  <a:srgbClr val="FEDA00"/>
                </a:solidFill>
                <a:latin typeface="Wingdings"/>
                <a:ea typeface="Wingdings"/>
              </a:rPr>
              <a:t></a:t>
            </a:r>
            <a:r>
              <a:rPr lang="en-US" altLang="zh-CN" sz="1800" dirty="0">
                <a:solidFill>
                  <a:srgbClr val="FEDA00"/>
                </a:solidFill>
                <a:latin typeface="Wingdings"/>
                <a:cs typeface="Wingdings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После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операции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пациентка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получала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реабилитацию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была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выписана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домой,</a:t>
            </a:r>
            <a:r>
              <a:rPr lang="en-US" altLang="zh-CN" sz="2000" b="1" spc="-1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дома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ходила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все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время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лежала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или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сидела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0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постели,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0" indent="59740">
              <a:lnSpc>
                <a:spcPct val="100000"/>
              </a:lnSpc>
            </a:pPr>
            <a:r>
              <a:rPr lang="en-US" altLang="zh-CN" sz="1800" dirty="0">
                <a:solidFill>
                  <a:srgbClr val="FEDA00"/>
                </a:solidFill>
                <a:latin typeface="Wingdings"/>
                <a:ea typeface="Wingdings"/>
              </a:rPr>
              <a:t></a:t>
            </a:r>
            <a:r>
              <a:rPr lang="en-US" altLang="zh-CN" sz="1800" dirty="0">
                <a:solidFill>
                  <a:srgbClr val="FEDA00"/>
                </a:solidFill>
                <a:latin typeface="Wingdings"/>
                <a:cs typeface="Wingdings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Пациентка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имеет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выраженные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обеих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ногах,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пояснице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головную</a:t>
            </a:r>
            <a:r>
              <a:rPr lang="en-US" altLang="zh-CN" sz="2000" b="1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боль,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marL="452932" indent="-393192" hangingPunct="0">
              <a:lnSpc>
                <a:spcPct val="99583"/>
              </a:lnSpc>
            </a:pPr>
            <a:r>
              <a:rPr lang="en-US" altLang="zh-CN" sz="1800" dirty="0">
                <a:solidFill>
                  <a:srgbClr val="FEDA00"/>
                </a:solidFill>
                <a:latin typeface="Wingdings"/>
                <a:ea typeface="Wingdings"/>
              </a:rPr>
              <a:t></a:t>
            </a:r>
            <a:r>
              <a:rPr lang="en-US" altLang="zh-CN" sz="1800" dirty="0">
                <a:solidFill>
                  <a:srgbClr val="FEDA00"/>
                </a:solidFill>
                <a:latin typeface="Wingdings"/>
                <a:cs typeface="Wingdings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Нарушений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поверхностной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глубокой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чувствительности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выявлено.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Данных</a:t>
            </a:r>
            <a:r>
              <a:rPr lang="en-US" altLang="zh-CN" sz="2000" b="1" spc="-1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за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поражение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нервной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системы</a:t>
            </a:r>
            <a:r>
              <a:rPr lang="en-US" altLang="zh-CN" sz="20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Arial"/>
                <a:ea typeface="Arial"/>
              </a:rPr>
              <a:t>нет.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9"/>
              </a:lnSpc>
            </a:pPr>
            <a:endParaRPr lang="en-US" dirty="0" smtClean="0"/>
          </a:p>
          <a:p>
            <a:pPr marL="0" indent="587959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8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8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онемение</a:t>
            </a:r>
            <a:r>
              <a:rPr lang="en-US" altLang="zh-CN" sz="28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8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руке</a:t>
            </a:r>
            <a:r>
              <a:rPr lang="en-US" altLang="zh-CN" sz="2800" b="1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вызвано</a:t>
            </a:r>
            <a:r>
              <a:rPr lang="en-US" altLang="zh-CN" sz="2800" b="1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нарушением</a:t>
            </a:r>
            <a:r>
              <a:rPr lang="en-US" altLang="zh-CN" sz="2800" b="1" spc="-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сенсорной</a:t>
            </a:r>
          </a:p>
          <a:p>
            <a:pPr marL="0" indent="993394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интеграции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из-за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длительной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моторной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800" b="1" spc="-1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сенсорной</a:t>
            </a:r>
          </a:p>
          <a:p>
            <a:pPr marL="0" indent="4563110">
              <a:lnSpc>
                <a:spcPct val="100000"/>
              </a:lnSpc>
            </a:pPr>
            <a:r>
              <a:rPr lang="en-US" altLang="zh-CN" sz="2800" b="1" spc="-10" dirty="0">
                <a:solidFill>
                  <a:srgbClr val="001E5E"/>
                </a:solidFill>
                <a:latin typeface="Arial"/>
                <a:ea typeface="Arial"/>
              </a:rPr>
              <a:t>депри</a:t>
            </a:r>
            <a:r>
              <a:rPr lang="en-US" altLang="zh-CN" sz="2800" b="1" spc="-5" dirty="0">
                <a:solidFill>
                  <a:srgbClr val="001E5E"/>
                </a:solidFill>
                <a:latin typeface="Arial"/>
                <a:ea typeface="Arial"/>
              </a:rPr>
              <a:t>вации.</a:t>
            </a:r>
          </a:p>
          <a:p>
            <a:pPr marL="0" indent="584911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У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пациент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имеется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дезингибиция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что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является</a:t>
            </a:r>
            <a:r>
              <a:rPr lang="en-US" altLang="zh-CN" sz="2800" b="1" spc="-22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основой</a:t>
            </a:r>
          </a:p>
          <a:p>
            <a:pPr marL="0" indent="2634995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хронического</a:t>
            </a:r>
            <a:r>
              <a:rPr lang="en-US" altLang="zh-CN" sz="2800" b="1" spc="-19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болевого</a:t>
            </a:r>
            <a:r>
              <a:rPr lang="en-US" altLang="zh-CN" sz="2800" b="1" spc="-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Arial"/>
                <a:ea typeface="Arial"/>
              </a:rPr>
              <a:t>синдрома.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1"/>
          <p:cNvSpPr txBox="1"/>
          <p:nvPr/>
        </p:nvSpPr>
        <p:spPr>
          <a:xfrm>
            <a:off x="333756" y="435369"/>
            <a:ext cx="11200862" cy="5932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41522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001E5E"/>
                </a:solidFill>
                <a:latin typeface="Arial"/>
                <a:ea typeface="Arial"/>
              </a:rPr>
              <a:t>Закл</a:t>
            </a:r>
            <a:r>
              <a:rPr lang="en-US" altLang="zh-CN" sz="4800" b="1" dirty="0">
                <a:solidFill>
                  <a:srgbClr val="001E5E"/>
                </a:solidFill>
                <a:latin typeface="Arial"/>
                <a:ea typeface="Arial"/>
              </a:rPr>
              <a:t>ючение: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55"/>
              </a:lnSpc>
            </a:pPr>
            <a:endParaRPr lang="en-US" dirty="0" smtClean="0"/>
          </a:p>
          <a:p>
            <a:pPr marL="393192" indent="-393192" hangingPunct="0">
              <a:lnSpc>
                <a:spcPct val="98750"/>
              </a:lnSpc>
            </a:pPr>
            <a:r>
              <a:rPr lang="en-US" altLang="zh-CN" sz="2150" dirty="0">
                <a:solidFill>
                  <a:srgbClr val="002C88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300" dirty="0">
                <a:solidFill>
                  <a:srgbClr val="002C88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Реабилитация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пациентов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болевым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синдромом</a:t>
            </a:r>
            <a:r>
              <a:rPr lang="en-US" altLang="zh-CN" sz="2400" b="1" spc="-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реализуется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главным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образом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амбулаторном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этапе,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393192" indent="-393192" hangingPunct="0">
              <a:lnSpc>
                <a:spcPct val="99583"/>
              </a:lnSpc>
            </a:pPr>
            <a:r>
              <a:rPr lang="en-US" altLang="zh-CN" sz="2150" dirty="0">
                <a:solidFill>
                  <a:srgbClr val="002C88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225" dirty="0">
                <a:solidFill>
                  <a:srgbClr val="002C88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это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частый</a:t>
            </a:r>
            <a:r>
              <a:rPr lang="en-US" altLang="zh-CN" sz="24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симптом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реабилитации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патологии</a:t>
            </a:r>
            <a:r>
              <a:rPr lang="en-US" altLang="zh-CN" sz="24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других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систем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органов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частая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проблема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стационаре,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393192" indent="-393192" hangingPunct="0">
              <a:lnSpc>
                <a:spcPct val="100000"/>
              </a:lnSpc>
            </a:pPr>
            <a:r>
              <a:rPr lang="en-US" altLang="zh-CN" sz="2150" dirty="0">
                <a:solidFill>
                  <a:srgbClr val="002C88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270" dirty="0">
                <a:solidFill>
                  <a:srgbClr val="002C88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основе</a:t>
            </a:r>
            <a:r>
              <a:rPr lang="en-US" altLang="zh-CN" sz="24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реабилитации</a:t>
            </a:r>
            <a:r>
              <a:rPr lang="en-US" altLang="zh-CN" sz="24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лежит</a:t>
            </a:r>
            <a:r>
              <a:rPr lang="en-US" altLang="zh-CN" sz="24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мультидисциплинарный</a:t>
            </a:r>
            <a:r>
              <a:rPr lang="en-US" altLang="zh-CN" sz="2400" b="1" spc="-9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принцип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работы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реабилитационной</a:t>
            </a:r>
            <a:r>
              <a:rPr lang="en-US" altLang="zh-CN" sz="2400" b="1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команды,</a:t>
            </a:r>
          </a:p>
          <a:p>
            <a:pPr>
              <a:lnSpc>
                <a:spcPts val="580"/>
              </a:lnSpc>
            </a:pPr>
            <a:endParaRPr lang="en-US" dirty="0" smtClean="0"/>
          </a:p>
          <a:p>
            <a:pPr marL="393192" indent="-393192" hangingPunct="0">
              <a:lnSpc>
                <a:spcPct val="99583"/>
              </a:lnSpc>
            </a:pPr>
            <a:r>
              <a:rPr lang="en-US" altLang="zh-CN" sz="2150" dirty="0">
                <a:solidFill>
                  <a:srgbClr val="002C88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290" dirty="0">
                <a:solidFill>
                  <a:srgbClr val="002C88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состав</a:t>
            </a:r>
            <a:r>
              <a:rPr lang="en-US" altLang="zh-CN" sz="2400" b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реабилитационной</a:t>
            </a:r>
            <a:r>
              <a:rPr lang="en-US" altLang="zh-CN" sz="2400" b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команды</a:t>
            </a:r>
            <a:r>
              <a:rPr lang="en-US" altLang="zh-CN" sz="2400" b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следует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включать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эрготерапевтов,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физических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терапевтов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психологов,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393192" indent="-393192" hangingPunct="0">
              <a:lnSpc>
                <a:spcPct val="99583"/>
              </a:lnSpc>
            </a:pPr>
            <a:r>
              <a:rPr lang="en-US" altLang="zh-CN" sz="2150" dirty="0">
                <a:solidFill>
                  <a:srgbClr val="002C88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234" dirty="0">
                <a:solidFill>
                  <a:srgbClr val="002C88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Сенсорная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коррекция</a:t>
            </a:r>
            <a:r>
              <a:rPr lang="en-US" altLang="zh-CN" sz="24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у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хроническим</a:t>
            </a:r>
            <a:r>
              <a:rPr lang="en-US" altLang="zh-CN" sz="24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болевым</a:t>
            </a:r>
            <a:r>
              <a:rPr lang="en-US" altLang="zh-CN" sz="2400" b="1" spc="-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синдромом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является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важной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составляющей</a:t>
            </a:r>
            <a:r>
              <a:rPr lang="en-US" altLang="zh-CN" sz="2400" b="1" spc="-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реабилитации,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393192" indent="-393192" hangingPunct="0">
              <a:lnSpc>
                <a:spcPct val="100000"/>
              </a:lnSpc>
            </a:pPr>
            <a:r>
              <a:rPr lang="en-US" altLang="zh-CN" sz="2150" dirty="0">
                <a:solidFill>
                  <a:srgbClr val="002C88"/>
                </a:solidFill>
                <a:latin typeface="Wingdings"/>
                <a:ea typeface="Wingdings"/>
              </a:rPr>
              <a:t></a:t>
            </a:r>
            <a:r>
              <a:rPr lang="en-US" altLang="zh-CN" sz="2150" spc="-300" dirty="0">
                <a:solidFill>
                  <a:srgbClr val="002C88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Фармакотерапия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хронического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болевого</a:t>
            </a:r>
            <a:r>
              <a:rPr lang="en-US" altLang="zh-CN" sz="24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синдрома</a:t>
            </a:r>
            <a:r>
              <a:rPr lang="en-US" altLang="zh-CN" sz="2400" b="1" spc="-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включает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использование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СИОЗСН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ТЦАД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даже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для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пациентов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без</a:t>
            </a:r>
            <a:r>
              <a:rPr lang="en-US" altLang="zh-CN" sz="2400" b="1" spc="-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депрессии.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100"/>
          <p:cNvSpPr txBox="1"/>
          <p:nvPr/>
        </p:nvSpPr>
        <p:spPr>
          <a:xfrm>
            <a:off x="2154682" y="537619"/>
            <a:ext cx="8040871" cy="2016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4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Arial"/>
                <a:ea typeface="Arial"/>
              </a:rPr>
              <a:t>управляет</a:t>
            </a:r>
            <a:r>
              <a:rPr lang="en-US" altLang="zh-CN" sz="4400" b="1" spc="-30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Arial"/>
                <a:ea typeface="Arial"/>
              </a:rPr>
              <a:t>поведением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10"/>
              </a:lnSpc>
            </a:pPr>
            <a:endParaRPr lang="en-US" dirty="0" smtClean="0"/>
          </a:p>
          <a:p>
            <a:pPr marL="0" indent="3241166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П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ример: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307847" y="2553712"/>
            <a:ext cx="4842432" cy="343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8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может</a:t>
            </a:r>
            <a:r>
              <a:rPr lang="en-US" altLang="zh-CN" sz="2400" b="1" spc="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быть</a:t>
            </a:r>
            <a:r>
              <a:rPr lang="en-US" altLang="zh-CN" sz="2400" b="1" spc="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средством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ea typeface="Arial"/>
              </a:rPr>
              <a:t>решения</a:t>
            </a:r>
            <a:r>
              <a:rPr lang="en-US" altLang="zh-CN" sz="2400" b="1" spc="-29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ea typeface="Arial"/>
              </a:rPr>
              <a:t>жизненной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проблемы.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Тогда</a:t>
            </a:r>
          </a:p>
          <a:p>
            <a:pPr marL="342900" hangingPunct="0">
              <a:lnSpc>
                <a:spcPct val="100000"/>
              </a:lnSpc>
            </a:pPr>
            <a:r>
              <a:rPr lang="en-US" altLang="zh-CN" sz="2400" b="1" spc="30" dirty="0">
                <a:solidFill>
                  <a:srgbClr val="001E5E"/>
                </a:solidFill>
                <a:latin typeface="Arial"/>
                <a:ea typeface="Arial"/>
              </a:rPr>
              <a:t>сохранение</a:t>
            </a:r>
            <a:r>
              <a:rPr lang="en-US" altLang="zh-CN" sz="2400" b="1" spc="-3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34" dirty="0">
                <a:solidFill>
                  <a:srgbClr val="001E5E"/>
                </a:solidFill>
                <a:latin typeface="Arial"/>
                <a:ea typeface="Arial"/>
              </a:rPr>
              <a:t>болевого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ea typeface="Arial"/>
              </a:rPr>
              <a:t>синдрома</a:t>
            </a:r>
            <a:r>
              <a:rPr lang="en-US" altLang="zh-CN" sz="2400" b="1" spc="-3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40" dirty="0">
                <a:solidFill>
                  <a:srgbClr val="001E5E"/>
                </a:solidFill>
                <a:latin typeface="Arial"/>
                <a:ea typeface="Arial"/>
              </a:rPr>
              <a:t>является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мотивац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ией,</a:t>
            </a:r>
          </a:p>
          <a:p>
            <a:pPr>
              <a:lnSpc>
                <a:spcPts val="53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6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Синдром</a:t>
            </a:r>
            <a:r>
              <a:rPr lang="en-US" altLang="zh-CN" sz="2400" b="1" spc="1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приобретенной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беспомо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щности,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60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Болевая</a:t>
            </a:r>
            <a:r>
              <a:rPr lang="en-US" altLang="zh-CN" sz="2400" b="1" spc="17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кинезиофобия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5395848" y="2616637"/>
            <a:ext cx="6271690" cy="3815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3280" indent="-343280" hangingPunct="0">
              <a:lnSpc>
                <a:spcPct val="100416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5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</a:t>
            </a:r>
            <a:r>
              <a:rPr lang="en-US" altLang="zh-CN" sz="2400" b="1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идет</a:t>
            </a:r>
            <a:r>
              <a:rPr lang="en-US" altLang="zh-CN" sz="2400" b="1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на</a:t>
            </a:r>
            <a:r>
              <a:rPr lang="en-US" altLang="zh-CN" sz="2400" b="1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работу</a:t>
            </a:r>
            <a:r>
              <a:rPr lang="en-US" altLang="zh-CN" sz="2400" b="1" spc="5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из-за</a:t>
            </a:r>
            <a:r>
              <a:rPr lang="en-US" altLang="zh-CN" sz="2400" b="1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боли,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позволяет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избавиться</a:t>
            </a:r>
            <a:r>
              <a:rPr lang="en-US" altLang="zh-CN" sz="2400" b="1" spc="-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от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нежелательного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поведения</a:t>
            </a:r>
            <a:r>
              <a:rPr lang="en-US" altLang="zh-CN" sz="2400" b="1" spc="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или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10" dirty="0">
                <a:solidFill>
                  <a:srgbClr val="001E5E"/>
                </a:solidFill>
                <a:latin typeface="Arial"/>
                <a:ea typeface="Arial"/>
              </a:rPr>
              <a:t>собы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тия,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343280" indent="-34328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8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Пациент</a:t>
            </a:r>
            <a:r>
              <a:rPr lang="en-US" altLang="zh-CN" sz="2400" b="1" spc="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spc="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пытается</a:t>
            </a:r>
            <a:r>
              <a:rPr lang="en-US" altLang="zh-CN" sz="2400" b="1" spc="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бороться</a:t>
            </a:r>
            <a:r>
              <a:rPr lang="en-US" altLang="zh-CN" sz="2400" b="1" spc="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болью,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так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как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знает,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что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ничего</a:t>
            </a:r>
            <a:r>
              <a:rPr lang="en-US" altLang="zh-CN" sz="2400" b="1" spc="-1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10" dirty="0">
                <a:solidFill>
                  <a:srgbClr val="001E5E"/>
                </a:solidFill>
                <a:latin typeface="Arial"/>
                <a:ea typeface="Arial"/>
              </a:rPr>
              <a:t>помо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жет.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343280" indent="-34328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94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spc="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400" b="1" spc="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вызывается</a:t>
            </a:r>
            <a:r>
              <a:rPr lang="en-US" altLang="zh-CN" sz="2400" b="1" spc="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движением.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Следует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двигаться,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чтобы</a:t>
            </a:r>
            <a:r>
              <a:rPr lang="en-US" altLang="zh-CN" sz="24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spc="-5" dirty="0">
                <a:solidFill>
                  <a:srgbClr val="001E5E"/>
                </a:solidFill>
                <a:latin typeface="Arial"/>
                <a:ea typeface="Arial"/>
              </a:rPr>
              <a:t>бол</a:t>
            </a:r>
            <a:r>
              <a:rPr lang="en-US" altLang="zh-CN" sz="2400" b="1" dirty="0">
                <a:solidFill>
                  <a:srgbClr val="001E5E"/>
                </a:solidFill>
                <a:latin typeface="Arial"/>
                <a:ea typeface="Arial"/>
              </a:rPr>
              <a:t>ело.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3"/>
          <p:cNvSpPr/>
          <p:nvPr/>
        </p:nvSpPr>
        <p:spPr>
          <a:xfrm>
            <a:off x="831850" y="273050"/>
            <a:ext cx="6457950" cy="3765550"/>
          </a:xfrm>
          <a:custGeom>
            <a:avLst/>
            <a:gdLst>
              <a:gd name="connsiteX0" fmla="*/ 7874 w 6457950"/>
              <a:gd name="connsiteY0" fmla="*/ 3765550 h 3765550"/>
              <a:gd name="connsiteX1" fmla="*/ 6460490 w 6457950"/>
              <a:gd name="connsiteY1" fmla="*/ 3765550 h 3765550"/>
              <a:gd name="connsiteX2" fmla="*/ 6460490 w 6457950"/>
              <a:gd name="connsiteY2" fmla="*/ 14986 h 3765550"/>
              <a:gd name="connsiteX3" fmla="*/ 7874 w 6457950"/>
              <a:gd name="connsiteY3" fmla="*/ 14986 h 3765550"/>
              <a:gd name="connsiteX4" fmla="*/ 7874 w 6457950"/>
              <a:gd name="connsiteY4" fmla="*/ 3765550 h 376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7950" h="3765550">
                <a:moveTo>
                  <a:pt x="7874" y="3765550"/>
                </a:moveTo>
                <a:lnTo>
                  <a:pt x="6460490" y="3765550"/>
                </a:lnTo>
                <a:lnTo>
                  <a:pt x="6460490" y="14986"/>
                </a:lnTo>
                <a:lnTo>
                  <a:pt x="7874" y="14986"/>
                </a:lnTo>
                <a:lnTo>
                  <a:pt x="7874" y="3765550"/>
                </a:lnTo>
                <a:close/>
              </a:path>
            </a:pathLst>
          </a:custGeom>
          <a:solidFill>
            <a:srgbClr val="004D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59" y="678180"/>
            <a:ext cx="4206240" cy="2971800"/>
          </a:xfrm>
          <a:prstGeom prst="rect">
            <a:avLst/>
          </a:prstGeom>
        </p:spPr>
      </p:pic>
      <p:sp>
        <p:nvSpPr>
          <p:cNvPr id="2" name="TextBox 105"/>
          <p:cNvSpPr txBox="1"/>
          <p:nvPr/>
        </p:nvSpPr>
        <p:spPr>
          <a:xfrm>
            <a:off x="930859" y="339870"/>
            <a:ext cx="351389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b280</a:t>
            </a:r>
            <a:r>
              <a:rPr lang="en-US" altLang="zh-CN" sz="2400" b="1" spc="129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Ощущение</a:t>
            </a:r>
            <a:r>
              <a:rPr lang="en-US" altLang="zh-CN" sz="2400" b="1" spc="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боли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374647" y="706119"/>
            <a:ext cx="519569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385316" algn="l"/>
              </a:tabLst>
            </a:pPr>
            <a:r>
              <a:rPr lang="en-US" altLang="zh-CN" sz="2400" b="1" spc="-5" dirty="0">
                <a:solidFill>
                  <a:srgbClr val="FEFEFE"/>
                </a:solidFill>
                <a:latin typeface="Arial"/>
                <a:ea typeface="Arial"/>
              </a:rPr>
              <a:t>b2800	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Генерализованная</a:t>
            </a:r>
            <a:r>
              <a:rPr lang="en-US" altLang="zh-CN" sz="2400" b="1" spc="-4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1374647" y="1071880"/>
            <a:ext cx="426958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385316" algn="l"/>
              </a:tabLst>
            </a:pPr>
            <a:r>
              <a:rPr lang="en-US" altLang="zh-CN" sz="2400" b="1" spc="-5" dirty="0">
                <a:solidFill>
                  <a:srgbClr val="FEFEFE"/>
                </a:solidFill>
                <a:latin typeface="Arial"/>
                <a:ea typeface="Arial"/>
              </a:rPr>
              <a:t>b2801	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в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части</a:t>
            </a:r>
            <a:r>
              <a:rPr lang="en-US" altLang="zh-CN" sz="2400" b="1" spc="-8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тела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355396" y="1437640"/>
            <a:ext cx="11589323" cy="5228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57579">
              <a:lnSpc>
                <a:spcPct val="100000"/>
              </a:lnSpc>
            </a:pP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b28010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в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голове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и</a:t>
            </a:r>
            <a:r>
              <a:rPr lang="en-US" altLang="zh-CN" sz="2400" b="1" spc="8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шее</a:t>
            </a:r>
          </a:p>
          <a:p>
            <a:pPr marL="1357579" hangingPunct="0">
              <a:lnSpc>
                <a:spcPct val="98750"/>
              </a:lnSpc>
            </a:pP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b28011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в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грудной</a:t>
            </a:r>
            <a:r>
              <a:rPr lang="en-US" altLang="zh-CN" sz="24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клетке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b28012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в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желудке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или</a:t>
            </a:r>
            <a:r>
              <a:rPr lang="en-US" altLang="zh-CN" sz="2400" b="1" spc="5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животе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b28013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8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спине</a:t>
            </a:r>
          </a:p>
          <a:p>
            <a:pPr marL="1357579" hangingPunct="0">
              <a:lnSpc>
                <a:spcPct val="100000"/>
              </a:lnSpc>
            </a:pP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b28014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в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верхней</a:t>
            </a:r>
            <a:r>
              <a:rPr lang="en-US" altLang="zh-CN" sz="2400" b="1" spc="4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конечности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b28015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в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нижней</a:t>
            </a:r>
            <a:r>
              <a:rPr lang="en-US" altLang="zh-CN" sz="2400" b="1" spc="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конечности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b28016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Боль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в</a:t>
            </a:r>
            <a:r>
              <a:rPr lang="en-US" altLang="zh-CN" sz="2400" b="1" spc="5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суставах</a:t>
            </a:r>
          </a:p>
          <a:p>
            <a:pPr>
              <a:lnSpc>
                <a:spcPts val="199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оценивается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трем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показателям: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интенсивность,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продолжительность</a:t>
            </a:r>
            <a:r>
              <a:rPr lang="en-US" altLang="zh-CN" sz="2200" b="1" spc="8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</a:p>
          <a:p>
            <a:pPr marL="0" indent="342900">
              <a:lnSpc>
                <a:spcPct val="93333"/>
              </a:lnSpc>
            </a:pPr>
            <a:r>
              <a:rPr lang="en-US" altLang="zh-CN" sz="2200" b="1" spc="-10" dirty="0">
                <a:solidFill>
                  <a:srgbClr val="001E5E"/>
                </a:solidFill>
                <a:latin typeface="Arial"/>
                <a:ea typeface="Arial"/>
              </a:rPr>
              <a:t>частота</a:t>
            </a:r>
            <a:r>
              <a:rPr lang="en-US" altLang="zh-CN" sz="2200" b="1" spc="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spc="-5" dirty="0">
                <a:solidFill>
                  <a:srgbClr val="001E5E"/>
                </a:solidFill>
                <a:latin typeface="Arial"/>
                <a:ea typeface="Arial"/>
              </a:rPr>
              <a:t>приступов,</a:t>
            </a:r>
          </a:p>
          <a:p>
            <a:pPr marL="342900" indent="-342900" hangingPunct="0">
              <a:lnSpc>
                <a:spcPct val="85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это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функция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позволяющая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обеспечить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безопасность</a:t>
            </a:r>
            <a:r>
              <a:rPr lang="en-US" altLang="zh-CN" sz="2200" b="1" spc="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организму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ребенку.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Все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что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выполняется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болью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воспринимается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ребенком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как</a:t>
            </a:r>
            <a:r>
              <a:rPr lang="en-US" altLang="zh-CN" sz="2200" b="1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опасное.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Ребенок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связывает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боль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негативными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эмоциями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старается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избегать</a:t>
            </a:r>
            <a:r>
              <a:rPr lang="en-US" altLang="zh-CN" sz="2200" b="1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людей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действий,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связанных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</a:t>
            </a:r>
            <a:r>
              <a:rPr lang="en-US" altLang="zh-CN" sz="22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болью,</a:t>
            </a:r>
          </a:p>
          <a:p>
            <a:pPr marL="0">
              <a:lnSpc>
                <a:spcPct val="86666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У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детей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оценку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боли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следует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часто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проводить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не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вербальным</a:t>
            </a:r>
            <a:r>
              <a:rPr lang="en-US" altLang="zh-CN" sz="2200" b="1" spc="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признакам: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поведение,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мимика,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мышечный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тонус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различные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иные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проявления</a:t>
            </a:r>
            <a:r>
              <a:rPr lang="en-US" altLang="zh-CN" sz="2200" b="1" spc="-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1E5E"/>
                </a:solidFill>
                <a:latin typeface="Arial"/>
                <a:ea typeface="Arial"/>
              </a:rPr>
              <a:t>эмоций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4340</Words>
  <Application>Microsoft Office PowerPoint</Application>
  <PresentationFormat>Произвольный</PresentationFormat>
  <Paragraphs>1291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Екатерина Быкова</cp:lastModifiedBy>
  <cp:revision>2</cp:revision>
  <dcterms:created xsi:type="dcterms:W3CDTF">2011-01-21T15:00:27Z</dcterms:created>
  <dcterms:modified xsi:type="dcterms:W3CDTF">2020-11-11T17:23:12Z</dcterms:modified>
</cp:coreProperties>
</file>