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8" r:id="rId2"/>
    <p:sldId id="276" r:id="rId3"/>
    <p:sldId id="280" r:id="rId4"/>
    <p:sldId id="317" r:id="rId5"/>
    <p:sldId id="359" r:id="rId6"/>
    <p:sldId id="360" r:id="rId7"/>
    <p:sldId id="316" r:id="rId8"/>
    <p:sldId id="348" r:id="rId9"/>
    <p:sldId id="315" r:id="rId10"/>
    <p:sldId id="318" r:id="rId11"/>
    <p:sldId id="349" r:id="rId12"/>
    <p:sldId id="319" r:id="rId13"/>
    <p:sldId id="320" r:id="rId14"/>
    <p:sldId id="283" r:id="rId15"/>
    <p:sldId id="321" r:id="rId16"/>
    <p:sldId id="279" r:id="rId17"/>
    <p:sldId id="322" r:id="rId18"/>
    <p:sldId id="350" r:id="rId19"/>
    <p:sldId id="323" r:id="rId20"/>
    <p:sldId id="284" r:id="rId21"/>
    <p:sldId id="278" r:id="rId22"/>
    <p:sldId id="281" r:id="rId23"/>
    <p:sldId id="324" r:id="rId24"/>
    <p:sldId id="282" r:id="rId25"/>
    <p:sldId id="325" r:id="rId26"/>
    <p:sldId id="351" r:id="rId27"/>
    <p:sldId id="352" r:id="rId28"/>
    <p:sldId id="326" r:id="rId29"/>
    <p:sldId id="327" r:id="rId30"/>
    <p:sldId id="328" r:id="rId31"/>
    <p:sldId id="329" r:id="rId32"/>
    <p:sldId id="361" r:id="rId33"/>
    <p:sldId id="362" r:id="rId34"/>
    <p:sldId id="269" r:id="rId35"/>
    <p:sldId id="353" r:id="rId36"/>
    <p:sldId id="277" r:id="rId37"/>
    <p:sldId id="270" r:id="rId38"/>
    <p:sldId id="272" r:id="rId39"/>
    <p:sldId id="271" r:id="rId40"/>
    <p:sldId id="258" r:id="rId41"/>
    <p:sldId id="25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1533" autoAdjust="0"/>
  </p:normalViewPr>
  <p:slideViewPr>
    <p:cSldViewPr>
      <p:cViewPr>
        <p:scale>
          <a:sx n="90" d="100"/>
          <a:sy n="90" d="100"/>
        </p:scale>
        <p:origin x="-216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1A393-4843-46C0-9687-3E4144B3A8A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B508E-5EA7-477E-A1FB-DCC0D9FB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8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B508E-5EA7-477E-A1FB-DCC0D9FBFAE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4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B508E-5EA7-477E-A1FB-DCC0D9FBFAE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9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ubs.rsna.org/doi/10.1148/rg.220018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76238" y="1989138"/>
            <a:ext cx="8280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Визуализация проявлений расстройств пищевого поведения (часть 3)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1403350" y="250825"/>
            <a:ext cx="691356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prstClr val="black"/>
                </a:solidFill>
                <a:latin typeface="+mn-lt"/>
                <a:cs typeface="+mn-cs"/>
              </a:rPr>
              <a:t>ФГБОУ ВО </a:t>
            </a:r>
            <a:r>
              <a:rPr lang="ru-RU" kern="0" dirty="0" err="1">
                <a:solidFill>
                  <a:prstClr val="black"/>
                </a:solidFill>
                <a:latin typeface="+mn-lt"/>
                <a:cs typeface="+mn-cs"/>
              </a:rPr>
              <a:t>КрасГМУ</a:t>
            </a:r>
            <a:r>
              <a:rPr lang="ru-RU" kern="0" dirty="0">
                <a:solidFill>
                  <a:prstClr val="black"/>
                </a:solidFill>
                <a:latin typeface="+mn-lt"/>
                <a:cs typeface="+mn-cs"/>
              </a:rPr>
              <a:t> им. проф. В.Ф. Войно-Ясенецкого Минздрава РФ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2052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08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160338" y="5675313"/>
            <a:ext cx="8712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sz="2000" dirty="0">
                <a:solidFill>
                  <a:srgbClr val="898989"/>
                </a:solidFill>
              </a:rPr>
              <a:t>Выполнила: ординатор </a:t>
            </a:r>
            <a:r>
              <a:rPr lang="ru-RU" altLang="ru-RU" sz="2000" dirty="0" smtClean="0">
                <a:solidFill>
                  <a:srgbClr val="898989"/>
                </a:solidFill>
              </a:rPr>
              <a:t>2 </a:t>
            </a:r>
            <a:r>
              <a:rPr lang="ru-RU" altLang="ru-RU" sz="2000" dirty="0">
                <a:solidFill>
                  <a:srgbClr val="898989"/>
                </a:solidFill>
              </a:rPr>
              <a:t>года специальности 31.08.09 Рентгенология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2000" smtClean="0"/>
              <a:t>Константинова </a:t>
            </a:r>
            <a:r>
              <a:rPr lang="ru-RU" altLang="ru-RU" sz="2000" dirty="0"/>
              <a:t>Елена Сергеевна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2195513" y="660400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Кафедра лучевой диагностики ИПО</a:t>
            </a:r>
            <a:endParaRPr lang="ru-RU" altLang="ru-RU" sz="18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7" y="3543933"/>
            <a:ext cx="7406623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31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ГАСТРИТ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КТ ОБП, АКСИАЛЬНАЯ ПЛОСКОСТЬ</a:t>
            </a:r>
            <a:endParaRPr lang="ru-RU" sz="3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0808"/>
            <a:ext cx="5621610" cy="38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6081" y="575590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Ж., 37 лет, булимия</a:t>
            </a:r>
          </a:p>
          <a:p>
            <a:pPr algn="just"/>
            <a:r>
              <a:rPr lang="ru-RU" sz="2200" b="1" dirty="0" smtClean="0"/>
              <a:t>Утолщение </a:t>
            </a:r>
            <a:r>
              <a:rPr lang="ru-RU" sz="2200" b="1" dirty="0"/>
              <a:t>стенки дистального отдела желудка </a:t>
            </a:r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97178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ПОВТОРЯЮЩАЯСЯ РВОТА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smtClean="0"/>
              <a:t>Аспирация</a:t>
            </a:r>
            <a:r>
              <a:rPr lang="ru-RU" sz="2800" dirty="0" smtClean="0"/>
              <a:t> рвотных масс при булимии может осложнятся развитием ОРДС, образованием эмпиемы плевры или абсцесса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 smtClean="0"/>
              <a:t>КТ ОГК: </a:t>
            </a:r>
            <a:r>
              <a:rPr lang="ru-RU" sz="2800" dirty="0" smtClean="0"/>
              <a:t>очаги по типу «</a:t>
            </a:r>
            <a:r>
              <a:rPr lang="en-US" sz="2800" dirty="0" smtClean="0"/>
              <a:t>frosted glass</a:t>
            </a:r>
            <a:r>
              <a:rPr lang="ru-RU" sz="2800" dirty="0" smtClean="0"/>
              <a:t>», «</a:t>
            </a:r>
            <a:r>
              <a:rPr lang="en-US" sz="2800" dirty="0" smtClean="0"/>
              <a:t>tree in bud</a:t>
            </a:r>
            <a:r>
              <a:rPr lang="ru-RU" sz="2800" dirty="0" smtClean="0"/>
              <a:t>», консолидация, сегментарный или лобарный ателектаз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9732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АСПИРАЦИОННАЯ ПНЕВМОНИЯ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ru-RU" sz="3000" dirty="0" smtClean="0"/>
              <a:t>РЕНТГЕНОГРАММА ОГК В ПРЯМОЙ ПРОЕКЦИИ</a:t>
            </a:r>
            <a:endParaRPr lang="ru-RU" sz="30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5053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2492896"/>
            <a:ext cx="4225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/>
              <a:t>Ж., 52 года, анорексия и булимия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По всем легочным полям справа определяются участки снижения </a:t>
            </a:r>
            <a:r>
              <a:rPr lang="ru-RU" sz="2200" b="1" dirty="0" err="1" smtClean="0"/>
              <a:t>пневматизации</a:t>
            </a:r>
            <a:r>
              <a:rPr lang="ru-RU" sz="2200" b="1" dirty="0" smtClean="0"/>
              <a:t> легочной ткани</a:t>
            </a:r>
          </a:p>
        </p:txBody>
      </p:sp>
    </p:spTree>
    <p:extLst>
      <p:ext uri="{BB962C8B-B14F-4D97-AF65-F5344CB8AC3E}">
        <p14:creationId xmlns:p14="http://schemas.microsoft.com/office/powerpoint/2010/main" val="341732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3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ЭМПИЕМА ПЛЕВРЫ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КТ ОБП, АКСИАЛЬНАЯ ПЛОСКОСТЬ</a:t>
            </a:r>
            <a:endParaRPr lang="ru-RU" sz="3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449"/>
            <a:ext cx="5405586" cy="424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827911"/>
            <a:ext cx="9137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Ж., 41 год, анорексия и биполярное расстройство</a:t>
            </a:r>
            <a:endParaRPr lang="ru-RU" sz="2200" b="1" dirty="0"/>
          </a:p>
          <a:p>
            <a:pPr algn="ctr"/>
            <a:r>
              <a:rPr lang="ru-RU" sz="2200" b="1" dirty="0" smtClean="0"/>
              <a:t>Утолщение плевры и плевральный выпот справа</a:t>
            </a:r>
          </a:p>
        </p:txBody>
      </p:sp>
    </p:spTree>
    <p:extLst>
      <p:ext uri="{BB962C8B-B14F-4D97-AF65-F5344CB8AC3E}">
        <p14:creationId xmlns:p14="http://schemas.microsoft.com/office/powerpoint/2010/main" val="377956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ДИСРЕГУЛЯЦИЯ НЕРВНОЙ СИСТЕМЫ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smtClean="0"/>
              <a:t>Сиалоаденит</a:t>
            </a:r>
            <a:r>
              <a:rPr lang="ru-RU" sz="2800" dirty="0" smtClean="0"/>
              <a:t> </a:t>
            </a:r>
            <a:r>
              <a:rPr lang="ru-RU" sz="2800" dirty="0"/>
              <a:t>наблюдается у </a:t>
            </a:r>
            <a:r>
              <a:rPr lang="ru-RU" sz="2800" dirty="0" smtClean="0"/>
              <a:t>10-25</a:t>
            </a:r>
            <a:r>
              <a:rPr lang="ru-RU" sz="2800" dirty="0"/>
              <a:t>% пациентов с нервной булимией и возникает через 2-6 дней после </a:t>
            </a:r>
            <a:r>
              <a:rPr lang="ru-RU" sz="2800" dirty="0" smtClean="0"/>
              <a:t>прекращения очистительных процедур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Возникает </a:t>
            </a:r>
            <a:r>
              <a:rPr lang="ru-RU" sz="2800" dirty="0"/>
              <a:t>в результате сочетания нарушений симпатической иннервации, хронической вегетативной стимуляции и недостаточного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00289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СИАЛОАДЕНИТ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КТ МЯГКИХ ТКАНЕЙ ШЕИ, КОРОНАЛЬНАЯ ПЛОСКОСТЬ</a:t>
            </a:r>
            <a:endParaRPr lang="ru-RU" sz="2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4481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7" y="1916832"/>
            <a:ext cx="37676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Ж., 67 лет, биполярное расстройство и рвота</a:t>
            </a:r>
          </a:p>
          <a:p>
            <a:endParaRPr lang="ru-RU" sz="2200" b="1" dirty="0" smtClean="0"/>
          </a:p>
          <a:p>
            <a:r>
              <a:rPr lang="ru-RU" sz="2200" b="1" dirty="0" smtClean="0"/>
              <a:t>Увеличение околоушных желез с </a:t>
            </a:r>
            <a:r>
              <a:rPr lang="ru-RU" sz="2200" b="1" dirty="0" err="1" smtClean="0"/>
              <a:t>гиперденсивным</a:t>
            </a:r>
            <a:r>
              <a:rPr lang="ru-RU" sz="2200" b="1" dirty="0" smtClean="0"/>
              <a:t> сигналом</a:t>
            </a:r>
          </a:p>
          <a:p>
            <a:endParaRPr lang="ru-RU" sz="2200" b="1" dirty="0" smtClean="0"/>
          </a:p>
          <a:p>
            <a:r>
              <a:rPr lang="ru-RU" sz="2200" b="1" dirty="0" smtClean="0"/>
              <a:t> В норме плотность околоушных </a:t>
            </a:r>
            <a:r>
              <a:rPr lang="ru-RU" sz="2200" b="1" dirty="0" smtClean="0"/>
              <a:t>желез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smtClean="0"/>
              <a:t>сопоставима с плотностью</a:t>
            </a:r>
            <a:r>
              <a:rPr lang="ru-RU" sz="2200" b="1" dirty="0" smtClean="0"/>
              <a:t> </a:t>
            </a:r>
            <a:r>
              <a:rPr lang="ru-RU" sz="2200" b="1" dirty="0" smtClean="0"/>
              <a:t>жировой ткани</a:t>
            </a:r>
          </a:p>
        </p:txBody>
      </p:sp>
    </p:spTree>
    <p:extLst>
      <p:ext uri="{BB962C8B-B14F-4D97-AF65-F5344CB8AC3E}">
        <p14:creationId xmlns:p14="http://schemas.microsoft.com/office/powerpoint/2010/main" val="354347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ЗЛОУПОТРЕБЛЕНИЕ СЛАБИТЕЛЬНЫМИ СРЕДСТВАМИ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/>
              <a:t>У пациентов, регулярно </a:t>
            </a:r>
            <a:r>
              <a:rPr lang="ru-RU" sz="2800" dirty="0" smtClean="0"/>
              <a:t>использующих касторовое </a:t>
            </a:r>
            <a:r>
              <a:rPr lang="ru-RU" sz="2800" dirty="0"/>
              <a:t>масло в качестве слабительного средства, хроническая аспирация может привести к </a:t>
            </a:r>
            <a:r>
              <a:rPr lang="ru-RU" sz="2800" b="1" dirty="0"/>
              <a:t>экзогенной липоидной </a:t>
            </a:r>
            <a:r>
              <a:rPr lang="ru-RU" sz="2800" b="1" dirty="0" smtClean="0"/>
              <a:t>пневмонии</a:t>
            </a:r>
          </a:p>
          <a:p>
            <a:pPr algn="just"/>
            <a:endParaRPr lang="ru-RU" sz="2800" b="1" dirty="0"/>
          </a:p>
          <a:p>
            <a:pPr algn="just"/>
            <a:r>
              <a:rPr lang="ru-RU" sz="2800" b="1" dirty="0" smtClean="0"/>
              <a:t>КТ ОГК:</a:t>
            </a:r>
            <a:r>
              <a:rPr lang="ru-RU" sz="2800" dirty="0" smtClean="0"/>
              <a:t> очаги по типу «</a:t>
            </a:r>
            <a:r>
              <a:rPr lang="en-US" sz="2800" dirty="0"/>
              <a:t>frosted glass</a:t>
            </a:r>
            <a:r>
              <a:rPr lang="ru-RU" sz="2800" dirty="0" smtClean="0"/>
              <a:t>», утолщение </a:t>
            </a:r>
            <a:r>
              <a:rPr lang="ru-RU" sz="2800" dirty="0" err="1" smtClean="0"/>
              <a:t>междолевых</a:t>
            </a:r>
            <a:r>
              <a:rPr lang="ru-RU" sz="2800" dirty="0" smtClean="0"/>
              <a:t> перегородок, консолидация </a:t>
            </a:r>
            <a:r>
              <a:rPr lang="ru-RU" sz="2800" dirty="0"/>
              <a:t>с </a:t>
            </a:r>
            <a:r>
              <a:rPr lang="ru-RU" sz="2800" dirty="0" smtClean="0"/>
              <a:t>плотностью </a:t>
            </a:r>
            <a:r>
              <a:rPr lang="ru-RU" sz="2800" dirty="0"/>
              <a:t>(от -30 до -150 HU) </a:t>
            </a:r>
            <a:r>
              <a:rPr lang="ru-RU" sz="2800" dirty="0" smtClean="0"/>
              <a:t>указывает </a:t>
            </a:r>
            <a:r>
              <a:rPr lang="ru-RU" sz="2800" dirty="0"/>
              <a:t>на наличие жира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1178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ЛИПОИДНАЯ ПНЕВМОНИЯ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КТ ОГК, АКСИАЛЬНАЯ ПЛОСКОСТЬ ЛЕГОЧНОЕ (А) И МЯГКОТКАНОЕ (В) ОКНО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33068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5" y="2348880"/>
            <a:ext cx="3168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/>
              <a:t>М., 74 года, принимал касторовое масло на ночь в течение 32 лет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А: очаг в нижней доле левого легкого</a:t>
            </a:r>
          </a:p>
          <a:p>
            <a:pPr algn="just"/>
            <a:r>
              <a:rPr lang="ru-RU" sz="2200" b="1" dirty="0" smtClean="0"/>
              <a:t>В: включение жировой плотности внутри очага</a:t>
            </a:r>
          </a:p>
        </p:txBody>
      </p:sp>
    </p:spTree>
    <p:extLst>
      <p:ext uri="{BB962C8B-B14F-4D97-AF65-F5344CB8AC3E}">
        <p14:creationId xmlns:p14="http://schemas.microsoft.com/office/powerpoint/2010/main" val="147700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ЗЛОУПОТРЕБЛЕНИЕ СЛАБИТЕЛЬНЫМИ СРЕДСТВАМИ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П</a:t>
            </a:r>
            <a:r>
              <a:rPr lang="ru-RU" dirty="0" smtClean="0"/>
              <a:t>ри </a:t>
            </a:r>
            <a:r>
              <a:rPr lang="ru-RU" dirty="0"/>
              <a:t>хроническом применении </a:t>
            </a:r>
            <a:r>
              <a:rPr lang="ru-RU" dirty="0" smtClean="0"/>
              <a:t>слабительных </a:t>
            </a:r>
            <a:r>
              <a:rPr lang="ru-RU" dirty="0"/>
              <a:t>средств, к которым прибегают около 60% </a:t>
            </a:r>
            <a:r>
              <a:rPr lang="ru-RU" dirty="0" smtClean="0"/>
              <a:t>пациентов, развивается </a:t>
            </a:r>
            <a:r>
              <a:rPr lang="ru-RU" b="1" dirty="0" smtClean="0"/>
              <a:t>колит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/>
              <a:t>З</a:t>
            </a:r>
            <a:r>
              <a:rPr lang="ru-RU" b="1" dirty="0" smtClean="0"/>
              <a:t>апоры</a:t>
            </a:r>
            <a:r>
              <a:rPr lang="ru-RU" dirty="0" smtClean="0"/>
              <a:t> </a:t>
            </a:r>
            <a:r>
              <a:rPr lang="ru-RU" dirty="0"/>
              <a:t>развиваются вследствие прогрессирующей зависимости от слабительных средств, стимулирующих перистальтику, и повышения толерантности к препарату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b="1" dirty="0" err="1" smtClean="0"/>
              <a:t>Ирригоскопия</a:t>
            </a:r>
            <a:r>
              <a:rPr lang="ru-RU" b="1" dirty="0" smtClean="0"/>
              <a:t>: </a:t>
            </a:r>
            <a:r>
              <a:rPr lang="ru-RU" dirty="0" smtClean="0"/>
              <a:t>отсутствие </a:t>
            </a:r>
            <a:r>
              <a:rPr lang="ru-RU" dirty="0" err="1" smtClean="0"/>
              <a:t>гаустрации</a:t>
            </a:r>
            <a:r>
              <a:rPr lang="ru-RU" dirty="0" smtClean="0"/>
              <a:t>, дилатация толстой и терминального отдела подвздошной кишки, </a:t>
            </a:r>
            <a:r>
              <a:rPr lang="ru-RU" dirty="0" err="1" smtClean="0"/>
              <a:t>псевдостриктуры</a:t>
            </a:r>
            <a:endParaRPr lang="ru-RU" dirty="0" smtClean="0"/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2770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КТ ОБП, КОРОНАЛЬНАЯ ПЛОСКОСТЬ</a:t>
            </a:r>
            <a:endParaRPr lang="ru-RU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50592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2334939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/>
              <a:t>Ж., 31 год, нервная булимия, злоупотребление слабительными средствами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Диффузный </a:t>
            </a:r>
            <a:r>
              <a:rPr lang="ru-RU" sz="2200" b="1" dirty="0"/>
              <a:t>отек </a:t>
            </a:r>
            <a:r>
              <a:rPr lang="ru-RU" sz="2200" b="1" dirty="0" smtClean="0"/>
              <a:t>толстой кишки</a:t>
            </a:r>
            <a:r>
              <a:rPr lang="ru-RU" sz="2200" b="1" dirty="0"/>
              <a:t>,</a:t>
            </a:r>
            <a:r>
              <a:rPr lang="ru-RU" sz="2200" b="1" dirty="0" smtClean="0"/>
              <a:t> отсутствие </a:t>
            </a:r>
            <a:r>
              <a:rPr lang="ru-RU" sz="2200" b="1" dirty="0" err="1" smtClean="0"/>
              <a:t>гаустрации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стеатоз</a:t>
            </a:r>
            <a:r>
              <a:rPr lang="ru-RU" sz="2200" b="1" dirty="0" smtClean="0"/>
              <a:t> печени</a:t>
            </a:r>
          </a:p>
        </p:txBody>
      </p:sp>
    </p:spTree>
    <p:extLst>
      <p:ext uri="{BB962C8B-B14F-4D97-AF65-F5344CB8AC3E}">
        <p14:creationId xmlns:p14="http://schemas.microsoft.com/office/powerpoint/2010/main" val="85185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Проявления после Очистительных процедур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025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ГОРМОНАЛЬНАЯ ДИСРЕГУЛЯЦИЯ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/>
              <a:t>П</a:t>
            </a:r>
            <a:r>
              <a:rPr lang="ru-RU" sz="2800" dirty="0" smtClean="0"/>
              <a:t>овышение </a:t>
            </a:r>
            <a:r>
              <a:rPr lang="ru-RU" sz="2800" dirty="0"/>
              <a:t>уровня альдостерона сохраняется даже после прекращения </a:t>
            </a:r>
            <a:r>
              <a:rPr lang="ru-RU" sz="2800" dirty="0" smtClean="0"/>
              <a:t>очистительных процедур, </a:t>
            </a:r>
            <a:r>
              <a:rPr lang="ru-RU" sz="2800" dirty="0"/>
              <a:t>что приводит к развитию отеков нижних конечностей из-за продолжающейся задержки натрия и </a:t>
            </a:r>
            <a:r>
              <a:rPr lang="ru-RU" sz="2800" dirty="0" smtClean="0"/>
              <a:t>воды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Периферические </a:t>
            </a:r>
            <a:r>
              <a:rPr lang="ru-RU" sz="2800" dirty="0"/>
              <a:t>отеки также встречаются примерно у 20% пациентов с нервной </a:t>
            </a:r>
            <a:r>
              <a:rPr lang="ru-RU" sz="2800" dirty="0" smtClean="0"/>
              <a:t>анорексией</a:t>
            </a:r>
            <a:endParaRPr lang="ru-RU" sz="2800" dirty="0"/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41196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ЗАЕДАНИЕ И ДРУГИЕ ФОРМЫ </a:t>
            </a:r>
            <a:r>
              <a:rPr lang="ru-RU" dirty="0" err="1" smtClean="0"/>
              <a:t>рпп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5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РАССТРОЙСТВА ЖКТ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РПП, </a:t>
            </a:r>
            <a:r>
              <a:rPr lang="ru-RU" sz="2800" dirty="0"/>
              <a:t>связанные с </a:t>
            </a:r>
            <a:r>
              <a:rPr lang="ru-RU" sz="2800" dirty="0" smtClean="0"/>
              <a:t>перееданием, в </a:t>
            </a:r>
            <a:r>
              <a:rPr lang="ru-RU" sz="2800" dirty="0" err="1" smtClean="0"/>
              <a:t>т.ч</a:t>
            </a:r>
            <a:r>
              <a:rPr lang="ru-RU" sz="2800" dirty="0" smtClean="0"/>
              <a:t>. нервная булимия, приводят </a:t>
            </a:r>
            <a:r>
              <a:rPr lang="ru-RU" sz="2800" dirty="0"/>
              <a:t>к хроническому растяжению желудка с увеличением его </a:t>
            </a:r>
            <a:r>
              <a:rPr lang="ru-RU" sz="2800" dirty="0" smtClean="0"/>
              <a:t>емкости </a:t>
            </a:r>
            <a:r>
              <a:rPr lang="ru-RU" sz="2800" dirty="0"/>
              <a:t>до 15 </a:t>
            </a:r>
            <a:r>
              <a:rPr lang="ru-RU" sz="2800" dirty="0" smtClean="0"/>
              <a:t>л. </a:t>
            </a:r>
            <a:r>
              <a:rPr lang="ru-RU" sz="2800" dirty="0"/>
              <a:t>В норме разрыв может произойти при внутрижелудочном давлении более 120 мм </a:t>
            </a:r>
            <a:r>
              <a:rPr lang="ru-RU" sz="2800" dirty="0" err="1"/>
              <a:t>рт.ст</a:t>
            </a:r>
            <a:r>
              <a:rPr lang="ru-RU" sz="2800" dirty="0"/>
              <a:t>. (примерно 4 л жидкости</a:t>
            </a:r>
            <a:r>
              <a:rPr lang="ru-RU" sz="2800" dirty="0" smtClean="0"/>
              <a:t>)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 </a:t>
            </a:r>
            <a:r>
              <a:rPr lang="ru-RU" sz="2800" dirty="0"/>
              <a:t>Приступы переедания могут приводить к </a:t>
            </a:r>
            <a:r>
              <a:rPr lang="ru-RU" sz="2800" b="1" dirty="0"/>
              <a:t>острой дилатации желудка</a:t>
            </a:r>
            <a:r>
              <a:rPr lang="ru-RU" sz="2800" dirty="0"/>
              <a:t>, которая </a:t>
            </a:r>
            <a:r>
              <a:rPr lang="ru-RU" sz="2800" dirty="0" smtClean="0"/>
              <a:t> осложняется некрозом, перфорацией желудка и абдоминальным </a:t>
            </a:r>
            <a:r>
              <a:rPr lang="ru-RU" sz="2800" dirty="0" err="1" smtClean="0"/>
              <a:t>компартмент</a:t>
            </a:r>
            <a:r>
              <a:rPr lang="ru-RU" sz="2800" dirty="0" smtClean="0"/>
              <a:t>-синдромом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974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ОСТРАЯ ДИЛАТАЦИЯ ЖЕЛУДКА</a:t>
            </a:r>
            <a:br>
              <a:rPr lang="ru-RU" sz="4000" dirty="0" smtClean="0"/>
            </a:br>
            <a:r>
              <a:rPr lang="ru-RU" sz="2800" dirty="0" smtClean="0"/>
              <a:t>ОБЗОРНАЯ РЕНТГЕНОГРАММА ОБП В ПРЯМОЙ ПРОЕКЦИИ</a:t>
            </a:r>
            <a:endParaRPr lang="ru-RU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8" y="1556791"/>
            <a:ext cx="4299166" cy="504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249289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/>
              <a:t>Ж., 19 лет, после переедания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Расширенный желудок, </a:t>
            </a:r>
            <a:r>
              <a:rPr lang="ru-RU" sz="2200" b="1" dirty="0"/>
              <a:t>заполненный </a:t>
            </a:r>
            <a:r>
              <a:rPr lang="ru-RU" sz="2200" b="1" dirty="0" smtClean="0"/>
              <a:t>пищей. В проекции </a:t>
            </a:r>
            <a:r>
              <a:rPr lang="ru-RU" sz="2200" b="1" dirty="0"/>
              <a:t>восходящей ободочной </a:t>
            </a:r>
            <a:r>
              <a:rPr lang="ru-RU" sz="2200" b="1" dirty="0" smtClean="0"/>
              <a:t>кишки определяется </a:t>
            </a:r>
            <a:r>
              <a:rPr lang="ru-RU" sz="2200" b="1" dirty="0"/>
              <a:t>большое количество </a:t>
            </a:r>
            <a:r>
              <a:rPr lang="ru-RU" sz="2200" b="1" dirty="0" smtClean="0"/>
              <a:t>каловых масс </a:t>
            </a:r>
          </a:p>
          <a:p>
            <a:pPr algn="just"/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265485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ИНОРОДНЫЕ ТЕЛА И БЕЗОАРЫ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 err="1" smtClean="0"/>
              <a:t>Пикацизм</a:t>
            </a:r>
            <a:r>
              <a:rPr lang="ru-RU" sz="2800" dirty="0" smtClean="0"/>
              <a:t> – употребление в пищу несъедобных веществ и предметов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 smtClean="0"/>
              <a:t>Осложнения:</a:t>
            </a:r>
            <a:r>
              <a:rPr lang="ru-RU" sz="2800" dirty="0" smtClean="0"/>
              <a:t> отравление, непроходимость, перфорация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/>
              <a:t>Различные продукты питания, употребляемые в нормальных количествах при обычных обстоятельствах, могут иметь необычный вид при визуализации и быть приняты за инородные тела</a:t>
            </a:r>
          </a:p>
        </p:txBody>
      </p:sp>
    </p:spTree>
    <p:extLst>
      <p:ext uri="{BB962C8B-B14F-4D97-AF65-F5344CB8AC3E}">
        <p14:creationId xmlns:p14="http://schemas.microsoft.com/office/powerpoint/2010/main" val="4043169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КТ ОБП, КОРОНАЛЬНАЯ ПЛОСКОСТЬ</a:t>
            </a:r>
            <a:endParaRPr lang="ru-RU" sz="3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10" y="1148431"/>
            <a:ext cx="6269682" cy="405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648" y="5168850"/>
            <a:ext cx="914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Ж., 45 лет, </a:t>
            </a:r>
            <a:r>
              <a:rPr lang="ru-RU" sz="2000" b="1" dirty="0" err="1" smtClean="0"/>
              <a:t>пикацизм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А: множественные </a:t>
            </a:r>
            <a:r>
              <a:rPr lang="ru-RU" sz="2000" b="1" dirty="0"/>
              <a:t>инородные тела в </a:t>
            </a:r>
            <a:r>
              <a:rPr lang="ru-RU" sz="2000" b="1" dirty="0" smtClean="0"/>
              <a:t>желудке (</a:t>
            </a:r>
            <a:r>
              <a:rPr lang="ru-RU" sz="2000" i="1" dirty="0" smtClean="0"/>
              <a:t>несколько </a:t>
            </a:r>
            <a:r>
              <a:rPr lang="ru-RU" sz="2000" i="1" dirty="0"/>
              <a:t>проглоченных </a:t>
            </a:r>
            <a:r>
              <a:rPr lang="ru-RU" sz="2000" i="1" dirty="0" smtClean="0"/>
              <a:t>батареек)</a:t>
            </a:r>
          </a:p>
          <a:p>
            <a:pPr algn="just"/>
            <a:r>
              <a:rPr lang="ru-RU" sz="2000" b="1" dirty="0" smtClean="0"/>
              <a:t>B: растянутая </a:t>
            </a:r>
            <a:r>
              <a:rPr lang="ru-RU" sz="2000" b="1" dirty="0"/>
              <a:t>часть тонкой кишки, содержащая </a:t>
            </a:r>
            <a:r>
              <a:rPr lang="ru-RU" sz="2000" b="1" dirty="0" err="1" smtClean="0"/>
              <a:t>безоар</a:t>
            </a:r>
            <a:r>
              <a:rPr lang="ru-RU" sz="2000" b="1" dirty="0" smtClean="0"/>
              <a:t>. Снижение плотности </a:t>
            </a:r>
            <a:r>
              <a:rPr lang="ru-RU" sz="2000" b="1" dirty="0"/>
              <a:t>печени, </a:t>
            </a:r>
            <a:r>
              <a:rPr lang="ru-RU" sz="2000" b="1" dirty="0" smtClean="0"/>
              <a:t>свидетельствующее о  жировом </a:t>
            </a:r>
            <a:r>
              <a:rPr lang="ru-RU" sz="2000" b="1" dirty="0" err="1" smtClean="0"/>
              <a:t>гепатозе</a:t>
            </a: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9161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 ОБП, КОРОНАЛЬНАЯ ПЛОСКОСТЬ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5" y="1556792"/>
            <a:ext cx="3600400" cy="455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2427551"/>
            <a:ext cx="34973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Ж., 41 год, </a:t>
            </a:r>
            <a:r>
              <a:rPr lang="ru-RU" sz="2400" b="1" dirty="0" err="1" smtClean="0"/>
              <a:t>пикацизм</a:t>
            </a:r>
            <a:r>
              <a:rPr lang="ru-RU" sz="2400" b="1" dirty="0" smtClean="0"/>
              <a:t> и жировой </a:t>
            </a:r>
            <a:r>
              <a:rPr lang="ru-RU" sz="2400" b="1" dirty="0" err="1" smtClean="0"/>
              <a:t>гепатоз</a:t>
            </a:r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Инородное тело в тонкой кишке. Диффузное снижение плотности печени</a:t>
            </a:r>
          </a:p>
        </p:txBody>
      </p:sp>
    </p:spTree>
    <p:extLst>
      <p:ext uri="{BB962C8B-B14F-4D97-AF65-F5344CB8AC3E}">
        <p14:creationId xmlns:p14="http://schemas.microsoft.com/office/powerpoint/2010/main" val="390210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КТ ОБП, КОРОНАЛЬНАЯ ПЛОСКОСТЬ (А), ФЭГДС (В)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3713"/>
            <a:ext cx="4032448" cy="365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60986"/>
            <a:ext cx="4055102" cy="320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9368" y="5661248"/>
            <a:ext cx="7384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/>
              <a:t>Ж., 27 лет, </a:t>
            </a:r>
            <a:r>
              <a:rPr lang="ru-RU" sz="2400" b="1" dirty="0" err="1" smtClean="0"/>
              <a:t>пикацизм</a:t>
            </a:r>
            <a:endParaRPr lang="ru-RU" sz="2400" b="1" dirty="0" smtClean="0"/>
          </a:p>
          <a:p>
            <a:pPr algn="just"/>
            <a:r>
              <a:rPr lang="ru-RU" sz="2400" b="1" dirty="0" smtClean="0"/>
              <a:t>Металлическое </a:t>
            </a:r>
            <a:r>
              <a:rPr lang="ru-RU" sz="2400" b="1" dirty="0"/>
              <a:t>инородное тело </a:t>
            </a:r>
            <a:r>
              <a:rPr lang="ru-RU" sz="2400" b="1" dirty="0" smtClean="0"/>
              <a:t>в просвете желудка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758603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191362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2302561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5" y="274638"/>
            <a:ext cx="9116455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ТРИХОБЕЗОАРЫ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КТ ОБП, КОРОНАЛЬНАЯ (А) И АКСИАЛЬНАЯ (В) ПЛОСКОСТЬ</a:t>
            </a:r>
            <a:endParaRPr lang="ru-RU" sz="28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043608" y="1556792"/>
            <a:ext cx="7170754" cy="3931372"/>
            <a:chOff x="1331640" y="1556792"/>
            <a:chExt cx="7170754" cy="3931372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81"/>
            <a:stretch/>
          </p:blipFill>
          <p:spPr bwMode="auto">
            <a:xfrm>
              <a:off x="1331640" y="1556792"/>
              <a:ext cx="2952328" cy="3931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31"/>
            <a:stretch/>
          </p:blipFill>
          <p:spPr bwMode="auto">
            <a:xfrm>
              <a:off x="4499991" y="1556792"/>
              <a:ext cx="4002403" cy="309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7545" y="552477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Ж., 6 лет</a:t>
            </a:r>
          </a:p>
          <a:p>
            <a:pPr algn="just"/>
            <a:r>
              <a:rPr lang="ru-RU" sz="2000" b="1" dirty="0" smtClean="0"/>
              <a:t>А: Крупный </a:t>
            </a:r>
            <a:r>
              <a:rPr lang="ru-RU" sz="2000" b="1" dirty="0" err="1"/>
              <a:t>безоар</a:t>
            </a:r>
            <a:r>
              <a:rPr lang="ru-RU" sz="2000" b="1" dirty="0"/>
              <a:t> в </a:t>
            </a:r>
            <a:r>
              <a:rPr lang="ru-RU" sz="2000" b="1" dirty="0" smtClean="0"/>
              <a:t>желудке, </a:t>
            </a:r>
            <a:r>
              <a:rPr lang="ru-RU" sz="2000" b="1" dirty="0"/>
              <a:t>второй крупный </a:t>
            </a:r>
            <a:r>
              <a:rPr lang="ru-RU" sz="2000" b="1" dirty="0" err="1" smtClean="0"/>
              <a:t>безоар</a:t>
            </a:r>
            <a:r>
              <a:rPr lang="ru-RU" sz="2000" b="1" dirty="0" smtClean="0"/>
              <a:t> </a:t>
            </a:r>
            <a:r>
              <a:rPr lang="ru-RU" sz="2000" b="1" dirty="0"/>
              <a:t>в проксимальном отделе подвздошной </a:t>
            </a:r>
            <a:r>
              <a:rPr lang="ru-RU" sz="2000" b="1" dirty="0" smtClean="0"/>
              <a:t>кишки </a:t>
            </a:r>
          </a:p>
          <a:p>
            <a:pPr algn="just"/>
            <a:r>
              <a:rPr lang="ru-RU" sz="2000" b="1" dirty="0" smtClean="0"/>
              <a:t>В: третий </a:t>
            </a:r>
            <a:r>
              <a:rPr lang="ru-RU" sz="2000" b="1" dirty="0" err="1"/>
              <a:t>безоар</a:t>
            </a:r>
            <a:r>
              <a:rPr lang="ru-RU" sz="2000" b="1" dirty="0"/>
              <a:t> в более дистальном отделе подвздошной </a:t>
            </a:r>
            <a:r>
              <a:rPr lang="ru-RU" sz="2000" b="1" dirty="0" smtClean="0"/>
              <a:t>кишки</a:t>
            </a:r>
          </a:p>
        </p:txBody>
      </p:sp>
    </p:spTree>
    <p:extLst>
      <p:ext uri="{BB962C8B-B14F-4D97-AF65-F5344CB8AC3E}">
        <p14:creationId xmlns:p14="http://schemas.microsoft.com/office/powerpoint/2010/main" val="1088329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КТ ОБП, КОРОНАЛЬНАЯ ПЛОСКОСТЬ (А) </a:t>
            </a:r>
            <a:br>
              <a:rPr lang="ru-RU" sz="3200" dirty="0" smtClean="0"/>
            </a:br>
            <a:r>
              <a:rPr lang="ru-RU" sz="3200" dirty="0" smtClean="0"/>
              <a:t>УЗИ ОБП (В), ФОТО ВО ВРЕМЯ ОПЕРАЦИИ (С)</a:t>
            </a:r>
            <a:endParaRPr lang="ru-RU" sz="32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89" y="1556792"/>
            <a:ext cx="5755566" cy="503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98" y="3284984"/>
            <a:ext cx="56521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А: большой </a:t>
            </a:r>
            <a:r>
              <a:rPr lang="ru-RU" sz="2000" b="1" dirty="0" err="1"/>
              <a:t>безоар</a:t>
            </a:r>
            <a:r>
              <a:rPr lang="ru-RU" sz="2000" b="1" dirty="0"/>
              <a:t> в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желудке 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В</a:t>
            </a:r>
            <a:r>
              <a:rPr lang="ru-RU" sz="2000" b="1" dirty="0"/>
              <a:t>: </a:t>
            </a:r>
            <a:r>
              <a:rPr lang="ru-RU" sz="2000" b="1" dirty="0" err="1" smtClean="0"/>
              <a:t>гиперэхогенное</a:t>
            </a:r>
            <a:r>
              <a:rPr lang="ru-RU" sz="2000" b="1" dirty="0" smtClean="0"/>
              <a:t> </a:t>
            </a:r>
          </a:p>
          <a:p>
            <a:pPr algn="just"/>
            <a:r>
              <a:rPr lang="ru-RU" sz="2000" b="1" dirty="0" smtClean="0"/>
              <a:t>образование в просвете</a:t>
            </a:r>
          </a:p>
          <a:p>
            <a:pPr algn="just"/>
            <a:r>
              <a:rPr lang="ru-RU" sz="2000" b="1" dirty="0" smtClean="0"/>
              <a:t>желудка, дающее позади</a:t>
            </a:r>
          </a:p>
          <a:p>
            <a:pPr algn="just"/>
            <a:r>
              <a:rPr lang="ru-RU" sz="2000" b="1" dirty="0" smtClean="0"/>
              <a:t>себя акустическую тень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С</a:t>
            </a:r>
            <a:r>
              <a:rPr lang="ru-RU" sz="2000" b="1" dirty="0"/>
              <a:t>: расширенный гиперемированный желудок, заполненный </a:t>
            </a:r>
            <a:r>
              <a:rPr lang="ru-RU" sz="2000" b="1" dirty="0" err="1" smtClean="0"/>
              <a:t>безоаром</a:t>
            </a:r>
            <a:r>
              <a:rPr lang="ru-RU" sz="2000" b="1" dirty="0" smtClean="0"/>
              <a:t> </a:t>
            </a:r>
            <a:r>
              <a:rPr lang="ru-RU" sz="2000" b="1" dirty="0"/>
              <a:t>и проглоченным </a:t>
            </a:r>
            <a:r>
              <a:rPr lang="ru-RU" sz="2000" b="1" dirty="0" smtClean="0"/>
              <a:t>содержимым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771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ПОВТОРЯЮЩАЯСЯ РВОТА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smtClean="0"/>
              <a:t>Зубной кариес </a:t>
            </a:r>
            <a:r>
              <a:rPr lang="ru-RU" sz="2800" dirty="0" smtClean="0"/>
              <a:t>возникает при воздействии кислой среды желудочного содержимого на зубы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err="1"/>
              <a:t>С</a:t>
            </a:r>
            <a:r>
              <a:rPr lang="ru-RU" sz="2800" dirty="0" err="1" smtClean="0"/>
              <a:t>амоиндуцированная</a:t>
            </a:r>
            <a:r>
              <a:rPr lang="ru-RU" sz="2800" dirty="0" smtClean="0"/>
              <a:t> </a:t>
            </a:r>
            <a:r>
              <a:rPr lang="ru-RU" sz="2800" dirty="0"/>
              <a:t>рвота приводит к </a:t>
            </a:r>
            <a:r>
              <a:rPr lang="ru-RU" sz="2800" b="1" dirty="0" err="1"/>
              <a:t>травмированию</a:t>
            </a:r>
            <a:r>
              <a:rPr lang="ru-RU" sz="2800" b="1" dirty="0"/>
              <a:t> слизистой оболочки </a:t>
            </a:r>
            <a:r>
              <a:rPr lang="ru-RU" sz="2800" dirty="0"/>
              <a:t>пищевода, что повышает риск развития </a:t>
            </a:r>
            <a:r>
              <a:rPr lang="ru-RU" sz="2800" b="1" dirty="0" smtClean="0"/>
              <a:t>пищевода </a:t>
            </a:r>
            <a:r>
              <a:rPr lang="ru-RU" sz="2800" b="1" dirty="0" err="1" smtClean="0"/>
              <a:t>Барретта</a:t>
            </a:r>
            <a:r>
              <a:rPr lang="ru-RU" sz="2800" dirty="0" smtClean="0"/>
              <a:t>, который ассоциирован с </a:t>
            </a:r>
            <a:r>
              <a:rPr lang="ru-RU" sz="2800" b="1" dirty="0" smtClean="0"/>
              <a:t>карциномой пищевода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7900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6868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ТРИХОБЕЗОАРЫ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РЕНТГЕНОСКОПИЯ ПИЩЕВОДА</a:t>
            </a:r>
            <a:endParaRPr lang="ru-RU" sz="3000" dirty="0"/>
          </a:p>
        </p:txBody>
      </p:sp>
      <p:pic>
        <p:nvPicPr>
          <p:cNvPr id="30722" name="Picture 2" descr="Trichobezoars in a 21-year-old woman with dysphasia and a history of                         multiple prior surgical procedures for ingestion of foreign bodies. Upper                         gastrointestinal endoscopic image of the esophagus shows a round filling                         defect at the level of the gastrojejunal pouch (arrows) indicative of a                         bezo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2361"/>
            <a:ext cx="2304256" cy="52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6968" y="220486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/>
              <a:t>Ж., 21 год, </a:t>
            </a:r>
            <a:r>
              <a:rPr lang="ru-RU" sz="2200" b="1" dirty="0" err="1" smtClean="0"/>
              <a:t>пикацизм</a:t>
            </a:r>
            <a:r>
              <a:rPr lang="ru-RU" sz="2200" b="1" dirty="0" smtClean="0"/>
              <a:t> и </a:t>
            </a:r>
            <a:r>
              <a:rPr lang="ru-RU" sz="2200" b="1" dirty="0" err="1" smtClean="0"/>
              <a:t>дисфазия</a:t>
            </a:r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Округлый </a:t>
            </a:r>
            <a:r>
              <a:rPr lang="ru-RU" sz="2200" b="1" dirty="0"/>
              <a:t>дефект наполнения на уровне </a:t>
            </a:r>
            <a:r>
              <a:rPr lang="ru-RU" sz="2200" b="1" dirty="0" err="1"/>
              <a:t>гастроеюнального</a:t>
            </a:r>
            <a:r>
              <a:rPr lang="ru-RU" sz="2200" b="1" dirty="0"/>
              <a:t> </a:t>
            </a:r>
            <a:r>
              <a:rPr lang="ru-RU" sz="2200" b="1" dirty="0" smtClean="0"/>
              <a:t>анастомоза, </a:t>
            </a:r>
            <a:r>
              <a:rPr lang="ru-RU" sz="2200" b="1" dirty="0"/>
              <a:t>свидетельствующий о наличии </a:t>
            </a:r>
            <a:r>
              <a:rPr lang="ru-RU" sz="2200" b="1" dirty="0" err="1" smtClean="0"/>
              <a:t>безоара</a:t>
            </a:r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3542831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413792"/>
            <a:ext cx="8633173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ПЕРФОРАЦИЯ СИГМОВИДНОЙ КИШКИ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МРТ  ОРГАНОВ МАЛОГО ТАЗА Т2ВИ, САГИТТАЛЬНАЯ (А) И АКСИАЛЬНАЯ (В) ПЛОСКОСТЬ</a:t>
            </a:r>
            <a:endParaRPr lang="ru-RU" sz="2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5083"/>
            <a:ext cx="7361703" cy="31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5080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Ж., 61 год, после проглатывания инородного тела</a:t>
            </a:r>
          </a:p>
          <a:p>
            <a:pPr algn="just"/>
            <a:r>
              <a:rPr lang="ru-RU" sz="2200" b="1" dirty="0" smtClean="0"/>
              <a:t>Инородное </a:t>
            </a:r>
            <a:r>
              <a:rPr lang="ru-RU" sz="2200" b="1" dirty="0"/>
              <a:t>тело </a:t>
            </a:r>
            <a:r>
              <a:rPr lang="ru-RU" sz="2200" b="1" dirty="0" smtClean="0"/>
              <a:t>линейной формы</a:t>
            </a:r>
            <a:r>
              <a:rPr lang="ru-RU" sz="2200" b="1" dirty="0"/>
              <a:t> </a:t>
            </a:r>
            <a:r>
              <a:rPr lang="ru-RU" sz="2200" b="1" dirty="0" smtClean="0"/>
              <a:t>(кусачки </a:t>
            </a:r>
            <a:r>
              <a:rPr lang="ru-RU" sz="2200" b="1" dirty="0"/>
              <a:t>для </a:t>
            </a:r>
            <a:r>
              <a:rPr lang="ru-RU" sz="2200" b="1" dirty="0" smtClean="0"/>
              <a:t>ногтей), </a:t>
            </a:r>
            <a:r>
              <a:rPr lang="ru-RU" sz="2200" b="1" dirty="0"/>
              <a:t>выступающее из задней стенки дистального отдела сигмовидной </a:t>
            </a:r>
            <a:r>
              <a:rPr lang="ru-RU" sz="2200" b="1" dirty="0" smtClean="0"/>
              <a:t>кишки, мягкие ткани вокруг кишки инфильтрированы и отечны</a:t>
            </a:r>
          </a:p>
        </p:txBody>
      </p:sp>
    </p:spTree>
    <p:extLst>
      <p:ext uri="{BB962C8B-B14F-4D97-AF65-F5344CB8AC3E}">
        <p14:creationId xmlns:p14="http://schemas.microsoft.com/office/powerpoint/2010/main" val="10974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 ОБП, АКСИАЛЬНАЯ ПЛОСКОСТЬ</a:t>
            </a:r>
            <a:endParaRPr lang="ru-RU" dirty="0"/>
          </a:p>
        </p:txBody>
      </p:sp>
      <p:pic>
        <p:nvPicPr>
          <p:cNvPr id="1026" name="Picture 2" descr="C:\Users\Garrett\Downloads\rg220018suppm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" y="1700808"/>
            <a:ext cx="5053371" cy="300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445224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М., 45 лет, боли в животе после приема пищи</a:t>
            </a:r>
          </a:p>
          <a:p>
            <a:pPr algn="just"/>
            <a:r>
              <a:rPr lang="ru-RU" sz="2000" b="1" dirty="0" smtClean="0"/>
              <a:t>Расширенный желудок, содержащий множественные трубчатые структуры (</a:t>
            </a:r>
            <a:r>
              <a:rPr lang="ru-RU" sz="2000" b="1" i="1" dirty="0" err="1" smtClean="0"/>
              <a:t>непережеванные</a:t>
            </a:r>
            <a:r>
              <a:rPr lang="ru-RU" sz="2000" b="1" i="1" dirty="0" smtClean="0"/>
              <a:t> макароны, имитирующие </a:t>
            </a:r>
            <a:r>
              <a:rPr lang="ru-RU" sz="2000" b="1" i="1" dirty="0" err="1" smtClean="0"/>
              <a:t>безоар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58" y="1665478"/>
            <a:ext cx="4115840" cy="302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1188" y="4869160"/>
            <a:ext cx="2174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ПРИ ПОСТУПЛЕНИИ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28158" y="4869160"/>
            <a:ext cx="380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ЧЕРЕЗ 3 ЧАСА ПОСЛЕ 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42696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 ОБП, КОРОНАЛЬНАЯ ПЛОСКОСТЬ</a:t>
            </a:r>
            <a:endParaRPr lang="ru-RU" dirty="0"/>
          </a:p>
        </p:txBody>
      </p:sp>
      <p:pic>
        <p:nvPicPr>
          <p:cNvPr id="2050" name="Picture 2" descr="C:\Users\Garrett\Downloads\rg220018suppm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572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7332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Ж., 27 лет, проглотившая 48 мелков</a:t>
            </a:r>
          </a:p>
          <a:p>
            <a:pPr algn="just"/>
            <a:r>
              <a:rPr lang="ru-RU" sz="2000" b="1" dirty="0" smtClean="0"/>
              <a:t>Расширенный желудок с множественными трубчатыми структурами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180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435077"/>
            <a:ext cx="7772400" cy="1362075"/>
          </a:xfrm>
        </p:spPr>
        <p:txBody>
          <a:bodyPr/>
          <a:lstStyle/>
          <a:p>
            <a:r>
              <a:rPr lang="ru-RU" dirty="0" smtClean="0"/>
              <a:t>Состояния схожие по клинической картине с </a:t>
            </a:r>
            <a:r>
              <a:rPr lang="ru-RU" dirty="0" err="1" smtClean="0"/>
              <a:t>рпп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5229200"/>
            <a:ext cx="7772400" cy="15001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Употребление психоактивных веществ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Кахексия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Жестокое обращение с детьми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Жестокое обращение и отсутствие уходя за пожилыми людьми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РАССТРОЙСТВА, СВЯЗАННЫЕ С УПОТРЕБЛЕНИЕМ ПСИХОАКТИВНЫХ ВЕЩЕСТВ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630521"/>
              </p:ext>
            </p:extLst>
          </p:nvPr>
        </p:nvGraphicFramePr>
        <p:xfrm>
          <a:off x="0" y="1615440"/>
          <a:ext cx="9144000" cy="488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089"/>
                <a:gridCol w="6333911"/>
              </a:tblGrid>
              <a:tr h="50323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ВЕЩЕСТВО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ПАТОЛОГИЯ</a:t>
                      </a:r>
                      <a:endParaRPr lang="ru-RU" sz="2800" b="1" dirty="0"/>
                    </a:p>
                  </a:txBody>
                  <a:tcPr/>
                </a:tc>
              </a:tr>
              <a:tr h="12535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АЛКОГОЛЬ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Стеатоз</a:t>
                      </a:r>
                      <a:r>
                        <a:rPr lang="ru-RU" sz="2400" b="1" dirty="0" smtClean="0"/>
                        <a:t> печени, панкреатит, кортикальная атрофия ГМ, энцефалопатия Вернике</a:t>
                      </a:r>
                      <a:endParaRPr lang="ru-RU" sz="2400" b="1" dirty="0"/>
                    </a:p>
                  </a:txBody>
                  <a:tcPr/>
                </a:tc>
              </a:tr>
              <a:tr h="86860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ТАБАК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Эмфизема легких, пневмоторакс, </a:t>
                      </a:r>
                      <a:r>
                        <a:rPr lang="ru-RU" sz="2400" b="1" dirty="0" err="1" smtClean="0"/>
                        <a:t>пневмомедиастинум</a:t>
                      </a:r>
                      <a:endParaRPr lang="ru-RU" sz="2400" b="1" dirty="0"/>
                    </a:p>
                  </a:txBody>
                  <a:tcPr/>
                </a:tc>
              </a:tr>
              <a:tr h="86860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КОКАИН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Инфаркт миокарда, аспирационная пневмония</a:t>
                      </a:r>
                      <a:endParaRPr lang="ru-RU" sz="2400" b="1" dirty="0"/>
                    </a:p>
                  </a:txBody>
                  <a:tcPr/>
                </a:tc>
              </a:tr>
              <a:tr h="50323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АМФЕТАМИНЫ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Кардиомиопатия</a:t>
                      </a:r>
                      <a:endParaRPr lang="ru-RU" sz="2400" b="1" dirty="0"/>
                    </a:p>
                  </a:txBody>
                  <a:tcPr/>
                </a:tc>
              </a:tr>
              <a:tr h="86860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ИПЕКАКУАНА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/>
                        <a:t>Кардиомиопатия</a:t>
                      </a:r>
                      <a:r>
                        <a:rPr lang="ru-RU" sz="2400" b="1" dirty="0" smtClean="0"/>
                        <a:t>,</a:t>
                      </a:r>
                      <a:r>
                        <a:rPr lang="ru-RU" sz="2400" b="1" baseline="0" dirty="0" smtClean="0"/>
                        <a:t> застойная сердечная недостаточность</a:t>
                      </a:r>
                      <a:endParaRPr lang="ru-RU" sz="2400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7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КАХЕКСИЯ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95325"/>
            <a:ext cx="8928992" cy="452596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/>
              <a:t>Онкологические заболевания, лучевая и химиотерапия </a:t>
            </a:r>
            <a:r>
              <a:rPr lang="ru-RU" sz="2800" dirty="0" smtClean="0"/>
              <a:t>– недостаточный прием пищи </a:t>
            </a:r>
            <a:r>
              <a:rPr lang="ru-RU" sz="2800" dirty="0"/>
              <a:t>и </a:t>
            </a:r>
            <a:r>
              <a:rPr lang="ru-RU" sz="2800" dirty="0" smtClean="0"/>
              <a:t>нарушение </a:t>
            </a:r>
            <a:r>
              <a:rPr lang="ru-RU" sz="2800" dirty="0"/>
              <a:t>обмена </a:t>
            </a:r>
            <a:r>
              <a:rPr lang="ru-RU" sz="2800" dirty="0" smtClean="0"/>
              <a:t>веществ  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/>
              <a:t>Синдром вегетативной </a:t>
            </a:r>
            <a:r>
              <a:rPr lang="ru-RU" sz="2800" b="1" dirty="0" smtClean="0"/>
              <a:t>дисфункции</a:t>
            </a:r>
            <a:r>
              <a:rPr lang="ru-RU" sz="2800" dirty="0" smtClean="0"/>
              <a:t>, связанный </a:t>
            </a:r>
            <a:r>
              <a:rPr lang="ru-RU" sz="2800" dirty="0"/>
              <a:t>с нарушениями опорожнения желудка, способствует возникновению тошноты и раннего </a:t>
            </a:r>
            <a:r>
              <a:rPr lang="ru-RU" sz="2800" dirty="0" smtClean="0"/>
              <a:t>насыщения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/>
              <a:t>Инфекции у пациентов с ослабленным иммунитетом </a:t>
            </a:r>
            <a:r>
              <a:rPr lang="ru-RU" sz="2800" dirty="0" smtClean="0"/>
              <a:t> (</a:t>
            </a:r>
            <a:r>
              <a:rPr lang="ru-RU" sz="2800" b="1" dirty="0" smtClean="0"/>
              <a:t>туберкулез</a:t>
            </a:r>
            <a:r>
              <a:rPr lang="ru-RU" sz="2800" dirty="0" smtClean="0"/>
              <a:t> </a:t>
            </a:r>
            <a:r>
              <a:rPr lang="ru-RU" sz="2800" dirty="0"/>
              <a:t>или </a:t>
            </a:r>
            <a:r>
              <a:rPr lang="ru-RU" sz="2800" b="1" dirty="0" smtClean="0"/>
              <a:t>ВИЧ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08851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ЖЕСТОКОЕ ОБРАЩЕНИЕ С 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Недоедание у детей характеризуется отставанием в росте и развитии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Визуальные проявления: </a:t>
            </a:r>
            <a:r>
              <a:rPr lang="ru-RU" sz="2800" b="1" dirty="0"/>
              <a:t>вдавленный родничок, уменьшение количества подкожного и висцерального жира, энофтальм, </a:t>
            </a:r>
            <a:r>
              <a:rPr lang="ru-RU" sz="2800" b="1" dirty="0" smtClean="0"/>
              <a:t>инволюция тимуса, атрофия мышц</a:t>
            </a:r>
            <a:r>
              <a:rPr lang="ru-RU" sz="2800" b="1" dirty="0"/>
              <a:t>, </a:t>
            </a:r>
            <a:r>
              <a:rPr lang="ru-RU" sz="2800" b="1" dirty="0" err="1" smtClean="0"/>
              <a:t>остеопения</a:t>
            </a:r>
            <a:r>
              <a:rPr lang="ru-RU" sz="2800" b="1" dirty="0" smtClean="0"/>
              <a:t>, </a:t>
            </a:r>
            <a:r>
              <a:rPr lang="ru-RU" sz="2800" b="1" dirty="0"/>
              <a:t>рахит, </a:t>
            </a:r>
            <a:r>
              <a:rPr lang="ru-RU" sz="2800" b="1" dirty="0" err="1" smtClean="0"/>
              <a:t>стеатоз</a:t>
            </a:r>
            <a:r>
              <a:rPr lang="ru-RU" sz="2800" b="1" dirty="0" smtClean="0"/>
              <a:t> </a:t>
            </a:r>
            <a:r>
              <a:rPr lang="ru-RU" sz="2800" b="1" dirty="0"/>
              <a:t>печени </a:t>
            </a:r>
          </a:p>
        </p:txBody>
      </p:sp>
    </p:spTree>
    <p:extLst>
      <p:ext uri="{BB962C8B-B14F-4D97-AF65-F5344CB8AC3E}">
        <p14:creationId xmlns:p14="http://schemas.microsoft.com/office/powerpoint/2010/main" val="377157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80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ЖЕСТОКОЕ ОБРАЩЕНИЕ И ОТСУТСТВИЕ УХОДА ЗА ПАЦИЕНТАМИ ПОЖИЛОГО ВОЗРАСТА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Переломы ребер часто встречаются после падения или </a:t>
            </a:r>
            <a:r>
              <a:rPr lang="ru-RU" sz="2800" dirty="0" smtClean="0"/>
              <a:t>реанимационных мероприятий, но переломы </a:t>
            </a:r>
            <a:r>
              <a:rPr lang="ru-RU" sz="2800" dirty="0"/>
              <a:t>в нетипичных местах </a:t>
            </a:r>
            <a:r>
              <a:rPr lang="ru-RU" sz="2800" dirty="0" smtClean="0"/>
              <a:t>свидетельствуют  </a:t>
            </a:r>
            <a:r>
              <a:rPr lang="ru-RU" sz="2800" dirty="0"/>
              <a:t>о жестоком </a:t>
            </a:r>
            <a:r>
              <a:rPr lang="ru-RU" sz="2800" dirty="0" smtClean="0"/>
              <a:t>обращении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Выраженная атрофия </a:t>
            </a:r>
            <a:r>
              <a:rPr lang="ru-RU" sz="2800" dirty="0"/>
              <a:t>мышц, </a:t>
            </a:r>
            <a:r>
              <a:rPr lang="ru-RU" sz="2800" dirty="0" smtClean="0"/>
              <a:t>инфекция </a:t>
            </a:r>
            <a:r>
              <a:rPr lang="ru-RU" sz="2800" dirty="0"/>
              <a:t>мягких тканей, </a:t>
            </a:r>
            <a:r>
              <a:rPr lang="ru-RU" sz="2800" dirty="0" smtClean="0"/>
              <a:t>пролежни </a:t>
            </a:r>
            <a:r>
              <a:rPr lang="ru-RU" sz="2800" dirty="0"/>
              <a:t>и </a:t>
            </a:r>
            <a:r>
              <a:rPr lang="ru-RU" sz="2800" dirty="0" smtClean="0"/>
              <a:t>остеомиелит указывают на отсутствие ухода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1472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800" dirty="0" smtClean="0"/>
              <a:t>Расстройства пищевого поведения имеют множество проявлений на все органы и системы организма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В рутинной практике этим состояниям часто не уделяется должного внимания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Поэтому важно указывать на выявленные изменения, т.к. это поможет вовремя установить диагноз и начать лечение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295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ЭЗОФАГИТ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000" dirty="0" smtClean="0"/>
              <a:t>КТ ОГК, САГИТТАЛЬНАЯ ПЛОСКОСТЬ (А), ФЭГДС (В)</a:t>
            </a:r>
            <a:endParaRPr lang="ru-RU" sz="3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82569" y="1628800"/>
            <a:ext cx="7303121" cy="3600400"/>
            <a:chOff x="602329" y="1556792"/>
            <a:chExt cx="7107671" cy="337738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25"/>
            <a:stretch/>
          </p:blipFill>
          <p:spPr bwMode="auto">
            <a:xfrm>
              <a:off x="602329" y="1556792"/>
              <a:ext cx="3096344" cy="337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79"/>
            <a:stretch/>
          </p:blipFill>
          <p:spPr bwMode="auto">
            <a:xfrm>
              <a:off x="3851920" y="1556792"/>
              <a:ext cx="3858080" cy="337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309880" y="5304977"/>
            <a:ext cx="8574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Ж.,  31 год, булимия</a:t>
            </a:r>
          </a:p>
          <a:p>
            <a:pPr algn="just"/>
            <a:r>
              <a:rPr lang="ru-RU" sz="2200" b="1" dirty="0" smtClean="0"/>
              <a:t>А: утолщение </a:t>
            </a:r>
            <a:r>
              <a:rPr lang="ru-RU" sz="2200" b="1" dirty="0"/>
              <a:t>стенок и сужение просвета дистального отдела </a:t>
            </a:r>
            <a:r>
              <a:rPr lang="ru-RU" sz="2200" b="1" dirty="0" smtClean="0"/>
              <a:t>пищевода</a:t>
            </a:r>
          </a:p>
          <a:p>
            <a:pPr algn="just"/>
            <a:r>
              <a:rPr lang="ru-RU" sz="2200" b="1" dirty="0" smtClean="0"/>
              <a:t>B: воспаление слизистой оболочки пищевода</a:t>
            </a:r>
          </a:p>
        </p:txBody>
      </p:sp>
    </p:spTree>
    <p:extLst>
      <p:ext uri="{BB962C8B-B14F-4D97-AF65-F5344CB8AC3E}">
        <p14:creationId xmlns:p14="http://schemas.microsoft.com/office/powerpoint/2010/main" val="3796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pubs.rsna.org/doi/10.1148/rg.220018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7" y="2996952"/>
            <a:ext cx="7406623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898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z="5400" smtClean="0"/>
              <a:t>Благодарю за внимание!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СТРИКТУРА ПИЩЕВОДА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КТО ОГК С КУ, АКСИАЛЬНАЯ ПЛОСКОСТЬ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821532"/>
            <a:ext cx="6572250" cy="3695700"/>
          </a:xfrm>
        </p:spPr>
      </p:pic>
      <p:sp>
        <p:nvSpPr>
          <p:cNvPr id="5" name="TextBox 4"/>
          <p:cNvSpPr txBox="1"/>
          <p:nvPr/>
        </p:nvSpPr>
        <p:spPr>
          <a:xfrm>
            <a:off x="395536" y="588946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М., 32 года, булимия</a:t>
            </a:r>
          </a:p>
          <a:p>
            <a:pPr algn="just"/>
            <a:r>
              <a:rPr lang="ru-RU" sz="2000" b="1" dirty="0" smtClean="0"/>
              <a:t>Зияющий верхний отдел пищевода и утолщение средне-нижнего отдела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5887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СТРИКТУРА ПИЩЕВОДА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РЕНТГЕНОСКОПИЯ ПИЩЕВОДА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821532"/>
            <a:ext cx="6572250" cy="3695700"/>
          </a:xfrm>
        </p:spPr>
      </p:pic>
      <p:sp>
        <p:nvSpPr>
          <p:cNvPr id="5" name="Прямоугольник 4"/>
          <p:cNvSpPr/>
          <p:nvPr/>
        </p:nvSpPr>
        <p:spPr>
          <a:xfrm>
            <a:off x="3080402" y="5991671"/>
            <a:ext cx="298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/>
              <a:t>М., 32 года, </a:t>
            </a:r>
            <a:r>
              <a:rPr lang="ru-RU" sz="2400" b="1" dirty="0" smtClean="0"/>
              <a:t>булимия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530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РЕНТГЕНОГАРАММА ДИСТАЛЬНОГО ОТДЕЛА ПИЩЕВОДА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86" y="1556792"/>
            <a:ext cx="4188909" cy="443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98237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Ж., 34 года, булимия</a:t>
            </a:r>
          </a:p>
          <a:p>
            <a:pPr algn="ctr"/>
            <a:r>
              <a:rPr lang="ru-RU" sz="2400" b="1" dirty="0" smtClean="0"/>
              <a:t>Расширение нижнего пищеводного сфинктера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313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ПОВТОРЯЮЩАЯСЯ РВОТА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Синдром </a:t>
            </a:r>
            <a:r>
              <a:rPr lang="ru-RU" sz="2800" b="1" dirty="0" err="1" smtClean="0"/>
              <a:t>Бурхаве</a:t>
            </a:r>
            <a:r>
              <a:rPr lang="ru-RU" sz="2800" b="1" dirty="0" smtClean="0"/>
              <a:t> </a:t>
            </a:r>
            <a:r>
              <a:rPr lang="ru-RU" sz="2800" dirty="0" smtClean="0"/>
              <a:t>– спонтанный разрыв пищевода на фоне многократной рвоты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 smtClean="0"/>
              <a:t>Рентгенография, КТ ОГК: </a:t>
            </a:r>
            <a:r>
              <a:rPr lang="ru-RU" sz="2800" dirty="0" smtClean="0"/>
              <a:t>выпот в средостение или плевральный выпот, уплотнение легочной ткани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b="1" dirty="0" smtClean="0"/>
              <a:t>Рентгеноскопия: </a:t>
            </a:r>
            <a:r>
              <a:rPr lang="ru-RU" sz="2800" dirty="0" smtClean="0"/>
              <a:t>затек</a:t>
            </a:r>
            <a:r>
              <a:rPr lang="ru-RU" sz="2800" dirty="0" smtClean="0"/>
              <a:t> </a:t>
            </a:r>
            <a:r>
              <a:rPr lang="ru-RU" sz="2800" dirty="0" smtClean="0"/>
              <a:t>контрастного вещества </a:t>
            </a:r>
            <a:r>
              <a:rPr lang="ru-RU" sz="2800" dirty="0" smtClean="0"/>
              <a:t>за пределы пищевода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175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СИНДРОМ БУРХАВЕ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dirty="0" smtClean="0"/>
              <a:t>ОГК С </a:t>
            </a:r>
            <a:r>
              <a:rPr lang="ru-RU" sz="2700" dirty="0" smtClean="0">
                <a:solidFill>
                  <a:srgbClr val="FF0000"/>
                </a:solidFill>
              </a:rPr>
              <a:t>КУ</a:t>
            </a:r>
            <a:r>
              <a:rPr lang="ru-RU" sz="2700" dirty="0" smtClean="0"/>
              <a:t>, АКСИАЛЬНАЯ (А) И КОРОНАЛЬНАЯ (В) ПЛОСКОСТЬ</a:t>
            </a:r>
            <a:endParaRPr lang="ru-RU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13186" y="1685385"/>
            <a:ext cx="7717627" cy="3543815"/>
            <a:chOff x="526781" y="1523162"/>
            <a:chExt cx="7717627" cy="354381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0" t="1" r="910" b="56155"/>
            <a:stretch/>
          </p:blipFill>
          <p:spPr bwMode="auto">
            <a:xfrm>
              <a:off x="526781" y="1523162"/>
              <a:ext cx="3941499" cy="3000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17"/>
            <a:stretch/>
          </p:blipFill>
          <p:spPr bwMode="auto">
            <a:xfrm>
              <a:off x="4572000" y="1523162"/>
              <a:ext cx="3672408" cy="3543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334205" y="5489356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Ж., 28 лет, после попытки вызвать рвоту</a:t>
            </a:r>
          </a:p>
          <a:p>
            <a:pPr algn="just"/>
            <a:r>
              <a:rPr lang="ru-RU" sz="2200" b="1" dirty="0" smtClean="0"/>
              <a:t>Участок пониженной плотности округлой формы и </a:t>
            </a:r>
            <a:r>
              <a:rPr lang="ru-RU" sz="2200" b="1" dirty="0"/>
              <a:t>дополнительные </a:t>
            </a:r>
            <a:r>
              <a:rPr lang="ru-RU" sz="2200" b="1" dirty="0" smtClean="0"/>
              <a:t>мелкие пузырьки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24556451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3871</TotalTime>
  <Words>1191</Words>
  <Application>Microsoft Office PowerPoint</Application>
  <PresentationFormat>Экран (4:3)</PresentationFormat>
  <Paragraphs>178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Визуализация проявлений расстройств пищевого поведения (часть 3)</vt:lpstr>
      <vt:lpstr>Проявления после Очистительных процедур</vt:lpstr>
      <vt:lpstr>ПОВТОРЯЮЩАЯСЯ РВОТА</vt:lpstr>
      <vt:lpstr>ЭЗОФАГИТ КТ ОГК, САГИТТАЛЬНАЯ ПЛОСКОСТЬ (А), ФЭГДС (В)</vt:lpstr>
      <vt:lpstr>СТРИКТУРА ПИЩЕВОДА КТО ОГК С КУ, АКСИАЛЬНАЯ ПЛОСКОСТЬ</vt:lpstr>
      <vt:lpstr>СТРИКТУРА ПИЩЕВОДА РЕНТГЕНОСКОПИЯ ПИЩЕВОДА</vt:lpstr>
      <vt:lpstr>РЕНТГЕНОГАРАММА ДИСТАЛЬНОГО ОТДЕЛА ПИЩЕВОДА</vt:lpstr>
      <vt:lpstr>ПОВТОРЯЮЩАЯСЯ РВОТА</vt:lpstr>
      <vt:lpstr>СИНДРОМ БУРХАВЕ ОГК С КУ, АКСИАЛЬНАЯ (А) И КОРОНАЛЬНАЯ (В) ПЛОСКОСТЬ</vt:lpstr>
      <vt:lpstr>ГАСТРИТ КТ ОБП, АКСИАЛЬНАЯ ПЛОСКОСТЬ</vt:lpstr>
      <vt:lpstr>ПОВТОРЯЮЩАЯСЯ РВОТА</vt:lpstr>
      <vt:lpstr>АСПИРАЦИОННАЯ ПНЕВМОНИЯ РЕНТГЕНОГРАММА ОГК В ПРЯМОЙ ПРОЕКЦИИ</vt:lpstr>
      <vt:lpstr>ЭМПИЕМА ПЛЕВРЫ КТ ОБП, АКСИАЛЬНАЯ ПЛОСКОСТЬ</vt:lpstr>
      <vt:lpstr>ДИСРЕГУЛЯЦИЯ НЕРВНОЙ СИСТЕМЫ</vt:lpstr>
      <vt:lpstr>СИАЛОАДЕНИТ КТ МЯГКИХ ТКАНЕЙ ШЕИ, КОРОНАЛЬНАЯ ПЛОСКОСТЬ</vt:lpstr>
      <vt:lpstr>ЗЛОУПОТРЕБЛЕНИЕ СЛАБИТЕЛЬНЫМИ СРЕДСТВАМИ</vt:lpstr>
      <vt:lpstr>ЛИПОИДНАЯ ПНЕВМОНИЯ КТ ОГК, АКСИАЛЬНАЯ ПЛОСКОСТЬ ЛЕГОЧНОЕ (А) И МЯГКОТКАНОЕ (В) ОКНО</vt:lpstr>
      <vt:lpstr>ЗЛОУПОТРЕБЛЕНИЕ СЛАБИТЕЛЬНЫМИ СРЕДСТВАМИ</vt:lpstr>
      <vt:lpstr>КТ ОБП, КОРОНАЛЬНАЯ ПЛОСКОСТЬ</vt:lpstr>
      <vt:lpstr>ГОРМОНАЛЬНАЯ ДИСРЕГУЛЯЦИЯ</vt:lpstr>
      <vt:lpstr>ЗАЕДАНИЕ И ДРУГИЕ ФОРМЫ рпп</vt:lpstr>
      <vt:lpstr>РАССТРОЙСТВА ЖКТ</vt:lpstr>
      <vt:lpstr>ОСТРАЯ ДИЛАТАЦИЯ ЖЕЛУДКА ОБЗОРНАЯ РЕНТГЕНОГРАММА ОБП В ПРЯМОЙ ПРОЕКЦИИ</vt:lpstr>
      <vt:lpstr>ИНОРОДНЫЕ ТЕЛА И БЕЗОАРЫ</vt:lpstr>
      <vt:lpstr>КТ ОБП, КОРОНАЛЬНАЯ ПЛОСКОСТЬ</vt:lpstr>
      <vt:lpstr>КТ ОБП, КОРОНАЛЬНАЯ ПЛОСКОСТЬ</vt:lpstr>
      <vt:lpstr>КТ ОБП, КОРОНАЛЬНАЯ ПЛОСКОСТЬ (А), ФЭГДС (В)</vt:lpstr>
      <vt:lpstr>ТРИХОБЕЗОАРЫ КТ ОБП, КОРОНАЛЬНАЯ (А) И АКСИАЛЬНАЯ (В) ПЛОСКОСТЬ</vt:lpstr>
      <vt:lpstr>КТ ОБП, КОРОНАЛЬНАЯ ПЛОСКОСТЬ (А)  УЗИ ОБП (В), ФОТО ВО ВРЕМЯ ОПЕРАЦИИ (С)</vt:lpstr>
      <vt:lpstr>ТРИХОБЕЗОАРЫ РЕНТГЕНОСКОПИЯ ПИЩЕВОДА</vt:lpstr>
      <vt:lpstr>ПЕРФОРАЦИЯ СИГМОВИДНОЙ КИШКИ МРТ  ОРГАНОВ МАЛОГО ТАЗА Т2ВИ, САГИТТАЛЬНАЯ (А) И АКСИАЛЬНАЯ (В) ПЛОСКОСТЬ</vt:lpstr>
      <vt:lpstr>КТ ОБП, АКСИАЛЬНАЯ ПЛОСКОСТЬ</vt:lpstr>
      <vt:lpstr>КТ ОБП, КОРОНАЛЬНАЯ ПЛОСКОСТЬ</vt:lpstr>
      <vt:lpstr>Состояния схожие по клинической картине с рпп</vt:lpstr>
      <vt:lpstr>РАССТРОЙСТВА, СВЯЗАННЫЕ С УПОТРЕБЛЕНИЕМ ПСИХОАКТИВНЫХ ВЕЩЕСТВ</vt:lpstr>
      <vt:lpstr>КАХЕКСИЯ</vt:lpstr>
      <vt:lpstr>ЖЕСТОКОЕ ОБРАЩЕНИЕ С ДЕТЬМИ</vt:lpstr>
      <vt:lpstr>ЖЕСТОКОЕ ОБРАЩЕНИЕ И ОТСУТСТВИЕ УХОДА ЗА ПАЦИЕНТАМИ ПОЖИЛОГО ВОЗРАСТА </vt:lpstr>
      <vt:lpstr>ЗАКЛЮЧЕНИЕ</vt:lpstr>
      <vt:lpstr>ИСТОЧНИК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ПОСЛЕДСТВИЙ РАССТРОЙСВ ПИЩЕВОГО ПОВЕДЕНИЯ</dc:title>
  <dc:creator>Garrett</dc:creator>
  <cp:lastModifiedBy>Пользователь Windows</cp:lastModifiedBy>
  <cp:revision>158</cp:revision>
  <dcterms:created xsi:type="dcterms:W3CDTF">2023-10-17T03:20:57Z</dcterms:created>
  <dcterms:modified xsi:type="dcterms:W3CDTF">2024-03-12T14:33:25Z</dcterms:modified>
</cp:coreProperties>
</file>