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handoutMasterIdLst>
    <p:handoutMasterId r:id="rId81"/>
  </p:handoutMasterIdLst>
  <p:sldIdLst>
    <p:sldId id="256" r:id="rId2"/>
    <p:sldId id="369" r:id="rId3"/>
    <p:sldId id="259" r:id="rId4"/>
    <p:sldId id="260" r:id="rId5"/>
    <p:sldId id="261" r:id="rId6"/>
    <p:sldId id="262" r:id="rId7"/>
    <p:sldId id="263" r:id="rId8"/>
    <p:sldId id="312" r:id="rId9"/>
    <p:sldId id="31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324" r:id="rId27"/>
    <p:sldId id="325" r:id="rId28"/>
    <p:sldId id="326" r:id="rId29"/>
    <p:sldId id="328" r:id="rId30"/>
    <p:sldId id="333" r:id="rId31"/>
    <p:sldId id="332" r:id="rId32"/>
    <p:sldId id="337" r:id="rId33"/>
    <p:sldId id="340" r:id="rId34"/>
    <p:sldId id="280" r:id="rId35"/>
    <p:sldId id="315" r:id="rId36"/>
    <p:sldId id="317" r:id="rId37"/>
    <p:sldId id="281" r:id="rId38"/>
    <p:sldId id="314" r:id="rId39"/>
    <p:sldId id="316" r:id="rId40"/>
    <p:sldId id="282" r:id="rId41"/>
    <p:sldId id="318" r:id="rId42"/>
    <p:sldId id="320" r:id="rId43"/>
    <p:sldId id="319" r:id="rId44"/>
    <p:sldId id="321" r:id="rId45"/>
    <p:sldId id="283" r:id="rId46"/>
    <p:sldId id="285" r:id="rId47"/>
    <p:sldId id="286" r:id="rId48"/>
    <p:sldId id="322" r:id="rId49"/>
    <p:sldId id="288" r:id="rId50"/>
    <p:sldId id="323" r:id="rId51"/>
    <p:sldId id="341" r:id="rId52"/>
    <p:sldId id="347" r:id="rId53"/>
    <p:sldId id="346" r:id="rId54"/>
    <p:sldId id="345" r:id="rId55"/>
    <p:sldId id="344" r:id="rId56"/>
    <p:sldId id="343" r:id="rId57"/>
    <p:sldId id="342" r:id="rId58"/>
    <p:sldId id="348" r:id="rId59"/>
    <p:sldId id="355" r:id="rId60"/>
    <p:sldId id="354" r:id="rId61"/>
    <p:sldId id="353" r:id="rId62"/>
    <p:sldId id="352" r:id="rId63"/>
    <p:sldId id="351" r:id="rId64"/>
    <p:sldId id="350" r:id="rId65"/>
    <p:sldId id="356" r:id="rId66"/>
    <p:sldId id="357" r:id="rId67"/>
    <p:sldId id="359" r:id="rId68"/>
    <p:sldId id="363" r:id="rId69"/>
    <p:sldId id="364" r:id="rId70"/>
    <p:sldId id="365" r:id="rId71"/>
    <p:sldId id="362" r:id="rId72"/>
    <p:sldId id="366" r:id="rId73"/>
    <p:sldId id="367" r:id="rId74"/>
    <p:sldId id="361" r:id="rId75"/>
    <p:sldId id="370" r:id="rId76"/>
    <p:sldId id="372" r:id="rId77"/>
    <p:sldId id="360" r:id="rId78"/>
    <p:sldId id="368" r:id="rId79"/>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EEEEE"/>
    <a:srgbClr val="E6E6E6"/>
    <a:srgbClr val="B42200"/>
    <a:srgbClr val="D4D2A2"/>
    <a:srgbClr val="F69636"/>
    <a:srgbClr val="FF9900"/>
    <a:srgbClr val="227A8F"/>
    <a:srgbClr val="2963C1"/>
    <a:srgbClr val="2823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9821" autoAdjust="0"/>
  </p:normalViewPr>
  <p:slideViewPr>
    <p:cSldViewPr>
      <p:cViewPr varScale="1">
        <p:scale>
          <a:sx n="92" d="100"/>
          <a:sy n="92" d="100"/>
        </p:scale>
        <p:origin x="936" y="90"/>
      </p:cViewPr>
      <p:guideLst>
        <p:guide orient="horz" pos="2160"/>
        <p:guide pos="2880"/>
      </p:guideLst>
    </p:cSldViewPr>
  </p:slideViewPr>
  <p:outlineViewPr>
    <p:cViewPr>
      <p:scale>
        <a:sx n="33" d="100"/>
        <a:sy n="33" d="100"/>
      </p:scale>
      <p:origin x="48" y="48678"/>
    </p:cViewPr>
  </p:outlineViewPr>
  <p:notesTextViewPr>
    <p:cViewPr>
      <p:scale>
        <a:sx n="100" d="100"/>
        <a:sy n="100" d="100"/>
      </p:scale>
      <p:origin x="0" y="0"/>
    </p:cViewPr>
  </p:notesTextViewPr>
  <p:sorterViewPr>
    <p:cViewPr>
      <p:scale>
        <a:sx n="66" d="100"/>
        <a:sy n="66" d="100"/>
      </p:scale>
      <p:origin x="0" y="2808"/>
    </p:cViewPr>
  </p:sorterViewPr>
  <p:notesViewPr>
    <p:cSldViewPr>
      <p:cViewPr varScale="1">
        <p:scale>
          <a:sx n="52" d="100"/>
          <a:sy n="52" d="100"/>
        </p:scale>
        <p:origin x="-288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6E1C5B-BB05-4EBC-AE27-81C56DA7B9DB}" type="datetimeFigureOut">
              <a:rPr lang="ru-RU" smtClean="0"/>
              <a:pPr/>
              <a:t>23.04.2018</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84AEA6-704C-4108-A185-2BFAFBED4C7B}" type="slidenum">
              <a:rPr lang="ru-RU" smtClean="0"/>
              <a:pPr/>
              <a:t>‹#›</a:t>
            </a:fld>
            <a:endParaRPr lang="ru-RU"/>
          </a:p>
        </p:txBody>
      </p:sp>
    </p:spTree>
    <p:extLst>
      <p:ext uri="{BB962C8B-B14F-4D97-AF65-F5344CB8AC3E}">
        <p14:creationId xmlns:p14="http://schemas.microsoft.com/office/powerpoint/2010/main" val="390052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975314-2C66-4917-9077-3281CE5EF3F1}" type="datetimeFigureOut">
              <a:rPr lang="ru-RU" smtClean="0"/>
              <a:pPr/>
              <a:t>23.04.2018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3C2BBD-C9E7-4AAF-A6B9-D94A21A041BF}" type="slidenum">
              <a:rPr lang="ru-RU" smtClean="0"/>
              <a:pPr/>
              <a:t>‹#›</a:t>
            </a:fld>
            <a:endParaRPr lang="ru-RU"/>
          </a:p>
        </p:txBody>
      </p:sp>
    </p:spTree>
    <p:extLst>
      <p:ext uri="{BB962C8B-B14F-4D97-AF65-F5344CB8AC3E}">
        <p14:creationId xmlns:p14="http://schemas.microsoft.com/office/powerpoint/2010/main" val="552699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93C2BBD-C9E7-4AAF-A6B9-D94A21A041BF}" type="slidenum">
              <a:rPr lang="ru-RU" smtClean="0"/>
              <a:pPr/>
              <a:t>11</a:t>
            </a:fld>
            <a:endParaRPr lang="ru-RU" dirty="0"/>
          </a:p>
        </p:txBody>
      </p:sp>
    </p:spTree>
    <p:extLst>
      <p:ext uri="{BB962C8B-B14F-4D97-AF65-F5344CB8AC3E}">
        <p14:creationId xmlns:p14="http://schemas.microsoft.com/office/powerpoint/2010/main" val="342919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4/23/2018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4/23/2018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4/23/2018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pPr/>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pPr/>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alpha val="7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4/23/2018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52.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45.png"/><Relationship Id="rId4" Type="http://schemas.openxmlformats.org/officeDocument/2006/relationships/image" Target="../media/image71.png"/></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819400"/>
            <a:ext cx="7772400" cy="1470025"/>
          </a:xfrm>
        </p:spPr>
        <p:txBody>
          <a:bodyPr>
            <a:noAutofit/>
          </a:bodyPr>
          <a:lstStyle/>
          <a:p>
            <a:r>
              <a:rPr lang="ru-RU" sz="2400" b="1" dirty="0" smtClean="0">
                <a:solidFill>
                  <a:schemeClr val="bg1">
                    <a:lumMod val="10000"/>
                  </a:schemeClr>
                </a:solidFill>
                <a:effectLst>
                  <a:outerShdw blurRad="38100" dist="38100" dir="2700000" algn="tl">
                    <a:srgbClr val="000000">
                      <a:alpha val="43137"/>
                    </a:srgbClr>
                  </a:outerShdw>
                </a:effectLst>
                <a:latin typeface="Times New Roman" panose="02020603050405020304" pitchFamily="18" charset="0"/>
                <a:ea typeface="Verdana" pitchFamily="34" charset="0"/>
                <a:cs typeface="Times New Roman" panose="02020603050405020304" pitchFamily="18" charset="0"/>
              </a:rPr>
              <a:t>ФИЗИЧЕСКАЯ КУЛЬТУРА. Гигиенические основы физических </a:t>
            </a:r>
            <a:r>
              <a:rPr lang="ru-RU" sz="2400" b="1" dirty="0" smtClean="0">
                <a:solidFill>
                  <a:schemeClr val="bg1">
                    <a:lumMod val="10000"/>
                  </a:schemeClr>
                </a:solidFill>
                <a:effectLst>
                  <a:outerShdw blurRad="38100" dist="38100" dir="2700000" algn="tl">
                    <a:srgbClr val="000000">
                      <a:alpha val="43137"/>
                    </a:srgbClr>
                  </a:outerShdw>
                </a:effectLst>
                <a:latin typeface="Times New Roman" panose="02020603050405020304" pitchFamily="18" charset="0"/>
                <a:ea typeface="Verdana" pitchFamily="34" charset="0"/>
                <a:cs typeface="Times New Roman" panose="02020603050405020304" pitchFamily="18" charset="0"/>
              </a:rPr>
              <a:t>упражнений</a:t>
            </a:r>
            <a:endParaRPr lang="ru-RU" sz="5400" dirty="0">
              <a:latin typeface="Times New Roman" panose="02020603050405020304" pitchFamily="18" charset="0"/>
              <a:cs typeface="Times New Roman" panose="02020603050405020304" pitchFamily="18" charset="0"/>
            </a:endParaRPr>
          </a:p>
        </p:txBody>
      </p:sp>
      <p:sp>
        <p:nvSpPr>
          <p:cNvPr id="5" name="Rectangle 14"/>
          <p:cNvSpPr>
            <a:spLocks noChangeArrowheads="1"/>
          </p:cNvSpPr>
          <p:nvPr/>
        </p:nvSpPr>
        <p:spPr bwMode="auto">
          <a:xfrm>
            <a:off x="3129335" y="5733256"/>
            <a:ext cx="2736850" cy="71913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ru-RU" altLang="ru-RU" sz="1800" kern="0" dirty="0" smtClean="0">
                <a:solidFill>
                  <a:srgbClr val="000000"/>
                </a:solidFill>
                <a:latin typeface="Times New Roman" panose="02020603050405020304" pitchFamily="18" charset="0"/>
              </a:rPr>
              <a:t>Красноярск</a:t>
            </a:r>
            <a:endParaRPr lang="ru-RU" altLang="ru-RU" sz="1800" kern="0" dirty="0" smtClean="0">
              <a:solidFill>
                <a:srgbClr val="000000"/>
              </a:solidFill>
              <a:latin typeface="Verdana" panose="020B0604030504040204" pitchFamily="34" charset="0"/>
            </a:endParaRPr>
          </a:p>
        </p:txBody>
      </p:sp>
      <p:sp>
        <p:nvSpPr>
          <p:cNvPr id="6" name="Subtitle 1"/>
          <p:cNvSpPr txBox="1">
            <a:spLocks/>
          </p:cNvSpPr>
          <p:nvPr/>
        </p:nvSpPr>
        <p:spPr bwMode="auto">
          <a:xfrm>
            <a:off x="3995936" y="4509120"/>
            <a:ext cx="4969197" cy="487411"/>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80000"/>
              <a:buFont typeface="Arial" panose="020B0604020202020204" pitchFamily="34" charset="0"/>
              <a:buNone/>
              <a:defRPr sz="3200" kern="1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kern="1200">
                <a:solidFill>
                  <a:schemeClr val="tx1"/>
                </a:solidFill>
                <a:effectLst>
                  <a:outerShdw blurRad="38100" dist="38100" dir="2700000" algn="tl">
                    <a:srgbClr val="C0C0C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kern="1200">
                <a:solidFill>
                  <a:schemeClr val="tx1"/>
                </a:solidFill>
                <a:effectLst>
                  <a:outerShdw blurRad="38100" dist="38100" dir="2700000" algn="tl">
                    <a:srgbClr val="C0C0C0"/>
                  </a:outerShdw>
                </a:effectLst>
                <a:latin typeface="+mn-lt"/>
                <a:ea typeface="+mn-ea"/>
                <a:cs typeface="+mn-cs"/>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kern="1200">
                <a:solidFill>
                  <a:schemeClr val="tx1"/>
                </a:solidFill>
                <a:effectLst>
                  <a:outerShdw blurRad="38100" dist="38100" dir="2700000" algn="tl">
                    <a:srgbClr val="C0C0C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kern="1200">
                <a:solidFill>
                  <a:schemeClr val="tx1"/>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eaLnBrk="1" hangingPunct="1">
              <a:defRPr/>
            </a:pPr>
            <a:r>
              <a:rPr lang="ru-RU" sz="2000" dirty="0" smtClean="0">
                <a:solidFill>
                  <a:schemeClr val="bg1">
                    <a:lumMod val="10000"/>
                  </a:schemeClr>
                </a:solidFill>
                <a:effectLst/>
                <a:latin typeface="Times New Roman" panose="02020603050405020304" pitchFamily="18" charset="0"/>
                <a:cs typeface="Times New Roman" panose="02020603050405020304" pitchFamily="18" charset="0"/>
              </a:rPr>
              <a:t>Авторы: Лозовая М.А., </a:t>
            </a:r>
            <a:r>
              <a:rPr lang="ru-RU" sz="2000" dirty="0" err="1" smtClean="0">
                <a:solidFill>
                  <a:schemeClr val="bg1">
                    <a:lumMod val="10000"/>
                  </a:schemeClr>
                </a:solidFill>
                <a:effectLst/>
                <a:latin typeface="Times New Roman" panose="02020603050405020304" pitchFamily="18" charset="0"/>
                <a:cs typeface="Times New Roman" panose="02020603050405020304" pitchFamily="18" charset="0"/>
              </a:rPr>
              <a:t>Харюшина</a:t>
            </a:r>
            <a:r>
              <a:rPr lang="ru-RU" sz="2000" dirty="0" smtClean="0">
                <a:solidFill>
                  <a:schemeClr val="bg1">
                    <a:lumMod val="10000"/>
                  </a:schemeClr>
                </a:solidFill>
                <a:effectLst/>
                <a:latin typeface="Times New Roman" panose="02020603050405020304" pitchFamily="18" charset="0"/>
                <a:cs typeface="Times New Roman" panose="02020603050405020304" pitchFamily="18" charset="0"/>
              </a:rPr>
              <a:t> В.Н</a:t>
            </a:r>
            <a:endParaRPr lang="ru-RU" sz="2000" dirty="0" smtClean="0">
              <a:solidFill>
                <a:schemeClr val="bg1">
                  <a:lumMod val="10000"/>
                </a:schemeClr>
              </a:solidFill>
              <a:effectLst/>
              <a:latin typeface="Calibri" panose="020F0502020204030204" pitchFamily="34" charset="0"/>
            </a:endParaRPr>
          </a:p>
        </p:txBody>
      </p:sp>
      <p:sp>
        <p:nvSpPr>
          <p:cNvPr id="3" name="Прямоугольник 2"/>
          <p:cNvSpPr/>
          <p:nvPr/>
        </p:nvSpPr>
        <p:spPr>
          <a:xfrm>
            <a:off x="573460" y="250268"/>
            <a:ext cx="7848600" cy="1200329"/>
          </a:xfrm>
          <a:prstGeom prst="rect">
            <a:avLst/>
          </a:prstGeom>
        </p:spPr>
        <p:txBody>
          <a:bodyPr wrap="square">
            <a:spAutoFit/>
          </a:bodyPr>
          <a:lstStyle/>
          <a:p>
            <a:pPr lvl="0" algn="ctr"/>
            <a:r>
              <a:rPr lang="ru-RU" sz="2400" b="1"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ФГБОУ ВО </a:t>
            </a:r>
            <a:r>
              <a:rPr lang="ru-RU" sz="2400" b="1" dirty="0" err="1">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КрасГМУ</a:t>
            </a:r>
            <a:r>
              <a:rPr lang="ru-RU" sz="2400" b="1"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 им. проф. </a:t>
            </a:r>
            <a:r>
              <a:rPr lang="ru-RU" sz="2400" b="1" dirty="0" err="1">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В.Ф.Войно-Ясенецкого</a:t>
            </a:r>
            <a:r>
              <a:rPr lang="ru-RU" sz="2400" b="1"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 Минздрава России</a:t>
            </a:r>
          </a:p>
          <a:p>
            <a:pPr lvl="0" algn="ctr"/>
            <a:r>
              <a:rPr lang="ru-RU" sz="2400" b="1"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Фармацевтический колледж</a:t>
            </a:r>
            <a:endParaRPr lang="ru-RU" sz="2400" b="1"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7" name="Прямоугольник 6"/>
          <p:cNvSpPr/>
          <p:nvPr/>
        </p:nvSpPr>
        <p:spPr>
          <a:xfrm>
            <a:off x="685800" y="1957626"/>
            <a:ext cx="7992888" cy="861774"/>
          </a:xfrm>
          <a:prstGeom prst="rect">
            <a:avLst/>
          </a:prstGeom>
        </p:spPr>
        <p:txBody>
          <a:bodyPr wrap="square">
            <a:spAutoFit/>
          </a:bodyPr>
          <a:lstStyle/>
          <a:p>
            <a:pPr algn="ctr"/>
            <a:r>
              <a:rPr lang="ru-RU" sz="3200" kern="0" dirty="0" smtClean="0">
                <a:solidFill>
                  <a:srgbClr val="080808"/>
                </a:solidFill>
                <a:latin typeface="Monotype Corsiva" pitchFamily="66" charset="0"/>
                <a:cs typeface="Arial"/>
              </a:rPr>
              <a:t>Дисциплина «Физическая культура»</a:t>
            </a:r>
            <a:r>
              <a:rPr lang="ru-RU" sz="1400" kern="0" dirty="0" smtClean="0">
                <a:solidFill>
                  <a:srgbClr val="CCECFF"/>
                </a:solidFill>
                <a:latin typeface="Monotype Corsiva" pitchFamily="66" charset="0"/>
                <a:cs typeface="Arial"/>
              </a:rPr>
              <a:t/>
            </a:r>
            <a:br>
              <a:rPr lang="ru-RU" sz="1400" kern="0" dirty="0" smtClean="0">
                <a:solidFill>
                  <a:srgbClr val="CCECFF"/>
                </a:solidFill>
                <a:latin typeface="Monotype Corsiva" pitchFamily="66" charset="0"/>
                <a:cs typeface="Arial"/>
              </a:rPr>
            </a:br>
            <a:endParaRPr lang="ru-RU" kern="0" dirty="0" smtClean="0">
              <a:solidFill>
                <a:sysClr val="windowText" lastClr="000000"/>
              </a:solidFill>
              <a:latin typeface="Verdana" panose="020B060403050404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descr="cardiogram.png"/>
          <p:cNvPicPr>
            <a:picLocks noChangeAspect="1"/>
          </p:cNvPicPr>
          <p:nvPr/>
        </p:nvPicPr>
        <p:blipFill>
          <a:blip r:embed="rId2" cstate="print">
            <a:lum contrast="-31000"/>
          </a:blip>
          <a:stretch>
            <a:fillRect/>
          </a:stretch>
        </p:blipFill>
        <p:spPr>
          <a:xfrm>
            <a:off x="4419600" y="838200"/>
            <a:ext cx="5029200" cy="5029200"/>
          </a:xfrm>
          <a:prstGeom prst="rect">
            <a:avLst/>
          </a:prstGeom>
        </p:spPr>
      </p:pic>
      <p:pic>
        <p:nvPicPr>
          <p:cNvPr id="9" name="Рисунок 8" descr="C__fakepath_5 (2).png"/>
          <p:cNvPicPr>
            <a:picLocks noChangeAspect="1"/>
          </p:cNvPicPr>
          <p:nvPr/>
        </p:nvPicPr>
        <p:blipFill>
          <a:blip r:embed="rId3" cstate="print">
            <a:lum bright="8000" contrast="-27000"/>
          </a:blip>
          <a:stretch>
            <a:fillRect/>
          </a:stretch>
        </p:blipFill>
        <p:spPr>
          <a:xfrm>
            <a:off x="5562600" y="1371600"/>
            <a:ext cx="2566313" cy="7401620"/>
          </a:xfrm>
          <a:prstGeom prst="rect">
            <a:avLst/>
          </a:prstGeom>
        </p:spPr>
      </p:pic>
      <p:sp>
        <p:nvSpPr>
          <p:cNvPr id="3" name="Содержимое 2"/>
          <p:cNvSpPr>
            <a:spLocks noGrp="1"/>
          </p:cNvSpPr>
          <p:nvPr>
            <p:ph idx="1"/>
          </p:nvPr>
        </p:nvSpPr>
        <p:spPr>
          <a:xfrm>
            <a:off x="152400" y="152400"/>
            <a:ext cx="8991600" cy="1447800"/>
          </a:xfrm>
          <a:solidFill>
            <a:schemeClr val="tx2">
              <a:lumMod val="10000"/>
              <a:alpha val="50000"/>
            </a:schemeClr>
          </a:solidFill>
        </p:spPr>
        <p:txBody>
          <a:bodyPr>
            <a:normAutofit fontScale="92500" lnSpcReduction="10000"/>
          </a:bodyPr>
          <a:lstStyle/>
          <a:p>
            <a:pPr marL="90488" indent="0" algn="just" fontAlgn="base">
              <a:buNone/>
            </a:pPr>
            <a:r>
              <a:rPr lang="ru-RU" sz="2000" dirty="0" smtClean="0">
                <a:solidFill>
                  <a:srgbClr val="FFFFFF"/>
                </a:solidFill>
                <a:latin typeface="Verdana" pitchFamily="34" charset="0"/>
                <a:ea typeface="Verdana" pitchFamily="34" charset="0"/>
                <a:cs typeface="Verdana" pitchFamily="34" charset="0"/>
              </a:rPr>
              <a:t>Влияние физических упражнений на </a:t>
            </a:r>
            <a:r>
              <a:rPr lang="ru-RU" sz="2000" dirty="0" err="1" smtClean="0">
                <a:solidFill>
                  <a:srgbClr val="FFFFFF"/>
                </a:solidFill>
                <a:latin typeface="Verdana" pitchFamily="34" charset="0"/>
                <a:ea typeface="Verdana" pitchFamily="34" charset="0"/>
                <a:cs typeface="Verdana" pitchFamily="34" charset="0"/>
              </a:rPr>
              <a:t>сердечно-сосудистую</a:t>
            </a:r>
            <a:r>
              <a:rPr lang="ru-RU" sz="2000" dirty="0" smtClean="0">
                <a:solidFill>
                  <a:srgbClr val="FFFFFF"/>
                </a:solidFill>
                <a:latin typeface="Verdana" pitchFamily="34" charset="0"/>
                <a:ea typeface="Verdana" pitchFamily="34" charset="0"/>
                <a:cs typeface="Verdana" pitchFamily="34" charset="0"/>
              </a:rPr>
              <a:t> систему обусловлено, с одной стороны, </a:t>
            </a:r>
            <a:r>
              <a:rPr lang="ru-RU" sz="2000" dirty="0" smtClean="0">
                <a:solidFill>
                  <a:srgbClr val="FFFF00"/>
                </a:solidFill>
                <a:latin typeface="Verdana" pitchFamily="34" charset="0"/>
                <a:ea typeface="Verdana" pitchFamily="34" charset="0"/>
                <a:cs typeface="Verdana" pitchFamily="34" charset="0"/>
              </a:rPr>
              <a:t>тренировкой и укреплением сердечной мышцы</a:t>
            </a:r>
            <a:r>
              <a:rPr lang="ru-RU" sz="2000" dirty="0" smtClean="0">
                <a:solidFill>
                  <a:srgbClr val="FFFFFF"/>
                </a:solidFill>
                <a:latin typeface="Verdana" pitchFamily="34" charset="0"/>
                <a:ea typeface="Verdana" pitchFamily="34" charset="0"/>
                <a:cs typeface="Verdana" pitchFamily="34" charset="0"/>
              </a:rPr>
              <a:t>, а с другой — </a:t>
            </a:r>
            <a:r>
              <a:rPr lang="ru-RU" sz="2000" dirty="0" smtClean="0">
                <a:solidFill>
                  <a:srgbClr val="FFFF00"/>
                </a:solidFill>
                <a:latin typeface="Verdana" pitchFamily="34" charset="0"/>
                <a:ea typeface="Verdana" pitchFamily="34" charset="0"/>
                <a:cs typeface="Verdana" pitchFamily="34" charset="0"/>
              </a:rPr>
              <a:t>нормализацией сложного механизма регуляции деятельности данного органа и всей системы кровообращения</a:t>
            </a:r>
            <a:r>
              <a:rPr lang="ru-RU" sz="2000" dirty="0" smtClean="0">
                <a:solidFill>
                  <a:srgbClr val="FFFFFF"/>
                </a:solidFill>
                <a:latin typeface="Verdana" pitchFamily="34" charset="0"/>
                <a:ea typeface="Verdana" pitchFamily="34" charset="0"/>
                <a:cs typeface="Verdana" pitchFamily="34" charset="0"/>
              </a:rPr>
              <a:t>, вследствие чего:</a:t>
            </a:r>
          </a:p>
          <a:p>
            <a:pPr marL="179388" indent="0">
              <a:buNone/>
            </a:pPr>
            <a:endParaRPr lang="ru-RU" sz="2000" dirty="0"/>
          </a:p>
        </p:txBody>
      </p:sp>
      <p:sp>
        <p:nvSpPr>
          <p:cNvPr id="5" name="TextBox 4"/>
          <p:cNvSpPr txBox="1"/>
          <p:nvPr/>
        </p:nvSpPr>
        <p:spPr>
          <a:xfrm>
            <a:off x="152400" y="1600200"/>
            <a:ext cx="4876800" cy="5078313"/>
          </a:xfrm>
          <a:prstGeom prst="rect">
            <a:avLst/>
          </a:prstGeom>
          <a:solidFill>
            <a:schemeClr val="tx2">
              <a:lumMod val="10000"/>
              <a:alpha val="50000"/>
            </a:schemeClr>
          </a:solidFill>
        </p:spPr>
        <p:txBody>
          <a:bodyPr wrap="square" rtlCol="0">
            <a:spAutoFit/>
          </a:bodyPr>
          <a:lstStyle/>
          <a:p>
            <a:pPr marL="263525" indent="-173038" fontAlgn="base">
              <a:buFont typeface="Arial" pitchFamily="34" charset="0"/>
              <a:buChar char="•"/>
            </a:pPr>
            <a:r>
              <a:rPr lang="ru-RU" dirty="0" smtClean="0">
                <a:solidFill>
                  <a:srgbClr val="FFFFFF"/>
                </a:solidFill>
                <a:latin typeface="Verdana" pitchFamily="34" charset="0"/>
                <a:ea typeface="Verdana" pitchFamily="34" charset="0"/>
                <a:cs typeface="Verdana" pitchFamily="34" charset="0"/>
              </a:rPr>
              <a:t> Улучшаются коронарное кровообращение и обменные процессы в сердце;</a:t>
            </a:r>
          </a:p>
          <a:p>
            <a:pPr marL="263525" indent="-173038" fontAlgn="base">
              <a:buFont typeface="Arial" pitchFamily="34" charset="0"/>
              <a:buChar char="•"/>
            </a:pPr>
            <a:r>
              <a:rPr lang="ru-RU" dirty="0" smtClean="0">
                <a:solidFill>
                  <a:srgbClr val="FFFFFF"/>
                </a:solidFill>
                <a:latin typeface="Verdana" pitchFamily="34" charset="0"/>
                <a:ea typeface="Verdana" pitchFamily="34" charset="0"/>
                <a:cs typeface="Verdana" pitchFamily="34" charset="0"/>
              </a:rPr>
              <a:t> Улучшается венозная гемодинамика, что способствует притоку крови к сердцу;</a:t>
            </a:r>
          </a:p>
          <a:p>
            <a:pPr marL="263525" indent="-173038" fontAlgn="base">
              <a:buFont typeface="Arial" pitchFamily="34" charset="0"/>
              <a:buChar char="•"/>
            </a:pPr>
            <a:r>
              <a:rPr lang="ru-RU" dirty="0" smtClean="0">
                <a:solidFill>
                  <a:srgbClr val="FFFFFF"/>
                </a:solidFill>
                <a:latin typeface="Verdana" pitchFamily="34" charset="0"/>
                <a:ea typeface="Verdana" pitchFamily="34" charset="0"/>
                <a:cs typeface="Verdana" pitchFamily="34" charset="0"/>
              </a:rPr>
              <a:t> Повышается эффективность систолы;</a:t>
            </a:r>
          </a:p>
          <a:p>
            <a:pPr marL="263525" indent="-173038" fontAlgn="base">
              <a:buFont typeface="Arial" pitchFamily="34" charset="0"/>
              <a:buChar char="•"/>
            </a:pPr>
            <a:r>
              <a:rPr lang="ru-RU" dirty="0" smtClean="0">
                <a:solidFill>
                  <a:srgbClr val="FFFFFF"/>
                </a:solidFill>
                <a:latin typeface="Verdana" pitchFamily="34" charset="0"/>
                <a:ea typeface="Verdana" pitchFamily="34" charset="0"/>
                <a:cs typeface="Verdana" pitchFamily="34" charset="0"/>
              </a:rPr>
              <a:t> Снижается количество холестерина в крови. Во время выполнения физических упражнений жиры не откладываются в подкожной клетчатке или сосудах, а расходуются организмом.</a:t>
            </a:r>
          </a:p>
          <a:p>
            <a:pPr marL="263525" indent="-173038" fontAlgn="base">
              <a:buFont typeface="Arial" pitchFamily="34" charset="0"/>
              <a:buChar char="•"/>
            </a:pPr>
            <a:r>
              <a:rPr lang="ru-RU" dirty="0" smtClean="0">
                <a:solidFill>
                  <a:srgbClr val="FFFFFF"/>
                </a:solidFill>
                <a:latin typeface="Verdana" pitchFamily="34" charset="0"/>
                <a:ea typeface="Verdana" pitchFamily="34" charset="0"/>
                <a:cs typeface="Verdana" pitchFamily="34" charset="0"/>
              </a:rPr>
              <a:t> Улучшается обеспечение кровью сердечной мышцы, нормализуется интенсивность общего кровотока и артериальное давление;</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086600" cy="1371600"/>
          </a:xfrm>
          <a:solidFill>
            <a:schemeClr val="tx2">
              <a:lumMod val="10000"/>
              <a:alpha val="61000"/>
            </a:schemeClr>
          </a:solidFill>
        </p:spPr>
        <p:txBody>
          <a:bodyPr>
            <a:normAutofit/>
          </a:bodyPr>
          <a:lstStyle/>
          <a:p>
            <a:pPr marL="809625" algn="l"/>
            <a:r>
              <a:rPr lang="ru-RU" sz="3800" b="1" dirty="0" smtClean="0">
                <a:solidFill>
                  <a:srgbClr val="FFFFFF"/>
                </a:solidFill>
                <a:latin typeface="Verdana" pitchFamily="34" charset="0"/>
                <a:ea typeface="Verdana" pitchFamily="34" charset="0"/>
                <a:cs typeface="Verdana" pitchFamily="34" charset="0"/>
              </a:rPr>
              <a:t>ДЫХАТЕЛЬНАЯ СИСТЕМА </a:t>
            </a:r>
            <a:endParaRPr lang="ru-RU" sz="3800" b="1" dirty="0">
              <a:solidFill>
                <a:srgbClr val="FFFFFF"/>
              </a:solidFill>
              <a:latin typeface="Verdana" pitchFamily="34" charset="0"/>
              <a:ea typeface="Verdana" pitchFamily="34" charset="0"/>
              <a:cs typeface="Verdana" pitchFamily="34" charset="0"/>
            </a:endParaRPr>
          </a:p>
        </p:txBody>
      </p:sp>
      <p:sp>
        <p:nvSpPr>
          <p:cNvPr id="7" name="TextBox 6"/>
          <p:cNvSpPr txBox="1"/>
          <p:nvPr/>
        </p:nvSpPr>
        <p:spPr>
          <a:xfrm>
            <a:off x="7086600" y="0"/>
            <a:ext cx="2057400" cy="1384995"/>
          </a:xfrm>
          <a:prstGeom prst="rect">
            <a:avLst/>
          </a:prstGeom>
          <a:solidFill>
            <a:schemeClr val="tx2">
              <a:lumMod val="10000"/>
              <a:alpha val="55000"/>
            </a:schemeClr>
          </a:solidFill>
        </p:spPr>
        <p:txBody>
          <a:bodyPr wrap="square" rtlCol="0">
            <a:spAutoFit/>
          </a:bodyPr>
          <a:lstStyle/>
          <a:p>
            <a:endParaRPr lang="ru-RU" sz="1400" dirty="0" smtClean="0"/>
          </a:p>
          <a:p>
            <a:endParaRPr lang="ru-RU" sz="1400" dirty="0" smtClean="0"/>
          </a:p>
          <a:p>
            <a:endParaRPr lang="ru-RU" sz="1400" dirty="0" smtClean="0"/>
          </a:p>
          <a:p>
            <a:endParaRPr lang="ru-RU" sz="1400" dirty="0" smtClean="0"/>
          </a:p>
          <a:p>
            <a:endParaRPr lang="ru-RU" sz="1400" dirty="0" smtClean="0"/>
          </a:p>
          <a:p>
            <a:endParaRPr lang="ru-RU" sz="1400" dirty="0" smtClean="0"/>
          </a:p>
        </p:txBody>
      </p:sp>
      <p:pic>
        <p:nvPicPr>
          <p:cNvPr id="4" name="Содержимое 3" descr="lungs.png"/>
          <p:cNvPicPr>
            <a:picLocks noGrp="1" noChangeAspect="1"/>
          </p:cNvPicPr>
          <p:nvPr>
            <p:ph idx="1"/>
          </p:nvPr>
        </p:nvPicPr>
        <p:blipFill>
          <a:blip r:embed="rId3" cstate="print"/>
          <a:stretch>
            <a:fillRect/>
          </a:stretch>
        </p:blipFill>
        <p:spPr>
          <a:xfrm>
            <a:off x="7391400" y="0"/>
            <a:ext cx="1295400" cy="1295400"/>
          </a:xfrm>
        </p:spPr>
      </p:pic>
      <p:sp>
        <p:nvSpPr>
          <p:cNvPr id="6" name="Содержимое 2"/>
          <p:cNvSpPr txBox="1">
            <a:spLocks/>
          </p:cNvSpPr>
          <p:nvPr/>
        </p:nvSpPr>
        <p:spPr>
          <a:xfrm>
            <a:off x="0" y="1371600"/>
            <a:ext cx="9144000" cy="5638800"/>
          </a:xfrm>
          <a:prstGeom prst="rect">
            <a:avLst/>
          </a:prstGeom>
          <a:solidFill>
            <a:schemeClr val="tx2">
              <a:lumMod val="10000"/>
              <a:alpha val="45000"/>
            </a:schemeClr>
          </a:solidFill>
        </p:spPr>
        <p:txBody>
          <a:bodyPr vert="horz" lIns="91440" tIns="45720" rIns="91440" bIns="45720" rtlCol="0">
            <a:normAutofit/>
          </a:bodyPr>
          <a:lstStyle/>
          <a:p>
            <a:pPr marL="90488" algn="just" fontAlgn="base"/>
            <a:r>
              <a:rPr lang="ru-RU" sz="1900" dirty="0" smtClean="0">
                <a:solidFill>
                  <a:srgbClr val="FFFFFF"/>
                </a:solidFill>
                <a:latin typeface="Verdana" pitchFamily="34" charset="0"/>
                <a:ea typeface="Verdana" pitchFamily="34" charset="0"/>
                <a:cs typeface="Verdana" pitchFamily="34" charset="0"/>
              </a:rPr>
              <a:t>При физической нагрузке, в связи с увеличением потребления кислорода мышцами, </a:t>
            </a:r>
            <a:r>
              <a:rPr lang="ru-RU" sz="1900" dirty="0" smtClean="0">
                <a:solidFill>
                  <a:srgbClr val="FFFF00"/>
                </a:solidFill>
                <a:latin typeface="Verdana" pitchFamily="34" charset="0"/>
                <a:ea typeface="Verdana" pitchFamily="34" charset="0"/>
                <a:cs typeface="Verdana" pitchFamily="34" charset="0"/>
              </a:rPr>
              <a:t>дыхание становится более частым и более глубоким</a:t>
            </a:r>
            <a:r>
              <a:rPr lang="ru-RU" sz="1900" dirty="0" smtClean="0">
                <a:solidFill>
                  <a:srgbClr val="FFFFFF"/>
                </a:solidFill>
                <a:latin typeface="Verdana" pitchFamily="34" charset="0"/>
                <a:ea typeface="Verdana" pitchFamily="34" charset="0"/>
                <a:cs typeface="Verdana" pitchFamily="34" charset="0"/>
              </a:rPr>
              <a:t>. </a:t>
            </a:r>
            <a:r>
              <a:rPr lang="ru-RU" sz="1900" dirty="0" smtClean="0">
                <a:solidFill>
                  <a:srgbClr val="FFFF00"/>
                </a:solidFill>
                <a:latin typeface="Verdana" pitchFamily="34" charset="0"/>
                <a:ea typeface="Verdana" pitchFamily="34" charset="0"/>
                <a:cs typeface="Verdana" pitchFamily="34" charset="0"/>
              </a:rPr>
              <a:t>Объем легочной вентиляции </a:t>
            </a:r>
            <a:r>
              <a:rPr lang="ru-RU" sz="1900" dirty="0" smtClean="0">
                <a:solidFill>
                  <a:srgbClr val="FFFFFF"/>
                </a:solidFill>
                <a:latin typeface="Verdana" pitchFamily="34" charset="0"/>
                <a:ea typeface="Verdana" pitchFamily="34" charset="0"/>
                <a:cs typeface="Verdana" pitchFamily="34" charset="0"/>
              </a:rPr>
              <a:t>— количество воздуха, проходящего через легкие за одну минуту — </a:t>
            </a:r>
            <a:r>
              <a:rPr lang="ru-RU" sz="1900" dirty="0" smtClean="0">
                <a:solidFill>
                  <a:srgbClr val="FFFF00"/>
                </a:solidFill>
                <a:latin typeface="Verdana" pitchFamily="34" charset="0"/>
                <a:ea typeface="Verdana" pitchFamily="34" charset="0"/>
                <a:cs typeface="Verdana" pitchFamily="34" charset="0"/>
              </a:rPr>
              <a:t>резко увеличивается </a:t>
            </a:r>
            <a:r>
              <a:rPr lang="ru-RU" sz="1900" dirty="0" smtClean="0">
                <a:solidFill>
                  <a:srgbClr val="FFFFFF"/>
                </a:solidFill>
                <a:latin typeface="Verdana" pitchFamily="34" charset="0"/>
                <a:ea typeface="Verdana" pitchFamily="34" charset="0"/>
                <a:cs typeface="Verdana" pitchFamily="34" charset="0"/>
              </a:rPr>
              <a:t>— </a:t>
            </a:r>
            <a:r>
              <a:rPr lang="ru-RU" sz="1900" dirty="0" smtClean="0">
                <a:solidFill>
                  <a:srgbClr val="FFFF00"/>
                </a:solidFill>
                <a:latin typeface="Verdana" pitchFamily="34" charset="0"/>
                <a:ea typeface="Verdana" pitchFamily="34" charset="0"/>
                <a:cs typeface="Verdana" pitchFamily="34" charset="0"/>
              </a:rPr>
              <a:t>с 8 л </a:t>
            </a:r>
            <a:r>
              <a:rPr lang="ru-RU" sz="1900" dirty="0" smtClean="0">
                <a:solidFill>
                  <a:srgbClr val="FFFFFF"/>
                </a:solidFill>
                <a:latin typeface="Verdana" pitchFamily="34" charset="0"/>
                <a:ea typeface="Verdana" pitchFamily="34" charset="0"/>
                <a:cs typeface="Verdana" pitchFamily="34" charset="0"/>
              </a:rPr>
              <a:t>в покое </a:t>
            </a:r>
            <a:r>
              <a:rPr lang="ru-RU" sz="1900" dirty="0" smtClean="0">
                <a:solidFill>
                  <a:srgbClr val="FFFF00"/>
                </a:solidFill>
                <a:latin typeface="Verdana" pitchFamily="34" charset="0"/>
                <a:ea typeface="Verdana" pitchFamily="34" charset="0"/>
                <a:cs typeface="Verdana" pitchFamily="34" charset="0"/>
              </a:rPr>
              <a:t>до 100—140 л </a:t>
            </a:r>
            <a:r>
              <a:rPr lang="ru-RU" sz="1900" dirty="0" smtClean="0">
                <a:solidFill>
                  <a:srgbClr val="FFFFFF"/>
                </a:solidFill>
                <a:latin typeface="Verdana" pitchFamily="34" charset="0"/>
                <a:ea typeface="Verdana" pitchFamily="34" charset="0"/>
                <a:cs typeface="Verdana" pitchFamily="34" charset="0"/>
              </a:rPr>
              <a:t>при быстром беге, плавании, ходьбе на лыжах. А чем больше воздуха проходит через легкие, тем больше кислорода получает организм. В состоянии покоя человек поглощает около 0,2 л кислорода в минуту. </a:t>
            </a:r>
            <a:r>
              <a:rPr lang="ru-RU" sz="1900" dirty="0" smtClean="0">
                <a:solidFill>
                  <a:srgbClr val="FFFF00"/>
                </a:solidFill>
                <a:latin typeface="Verdana" pitchFamily="34" charset="0"/>
                <a:ea typeface="Verdana" pitchFamily="34" charset="0"/>
                <a:cs typeface="Verdana" pitchFamily="34" charset="0"/>
              </a:rPr>
              <a:t>При мышечной работе количество поглощаемого кислорода увеличивается</a:t>
            </a:r>
            <a:r>
              <a:rPr lang="ru-RU" sz="1900" dirty="0" smtClean="0">
                <a:solidFill>
                  <a:srgbClr val="FFFFFF"/>
                </a:solidFill>
                <a:latin typeface="Verdana" pitchFamily="34" charset="0"/>
                <a:ea typeface="Verdana" pitchFamily="34" charset="0"/>
                <a:cs typeface="Verdana" pitchFamily="34" charset="0"/>
              </a:rPr>
              <a:t>, но в определенных пределах. </a:t>
            </a:r>
            <a:r>
              <a:rPr lang="ru-RU" sz="1900" dirty="0" smtClean="0">
                <a:solidFill>
                  <a:srgbClr val="FFFF00"/>
                </a:solidFill>
                <a:latin typeface="Verdana" pitchFamily="34" charset="0"/>
                <a:ea typeface="Verdana" pitchFamily="34" charset="0"/>
                <a:cs typeface="Verdana" pitchFamily="34" charset="0"/>
              </a:rPr>
              <a:t>Наибольшая величина поглощения кислорода</a:t>
            </a:r>
            <a:r>
              <a:rPr lang="ru-RU" sz="1900" dirty="0" smtClean="0">
                <a:solidFill>
                  <a:srgbClr val="FFFFFF"/>
                </a:solidFill>
                <a:latin typeface="Verdana" pitchFamily="34" charset="0"/>
                <a:ea typeface="Verdana" pitchFamily="34" charset="0"/>
                <a:cs typeface="Verdana" pitchFamily="34" charset="0"/>
              </a:rPr>
              <a:t>, так называемый кислородный потолок, у нетренированных не так велика, она равняется </a:t>
            </a:r>
            <a:r>
              <a:rPr lang="ru-RU" sz="1900" dirty="0" smtClean="0">
                <a:solidFill>
                  <a:srgbClr val="FFFF00"/>
                </a:solidFill>
                <a:latin typeface="Verdana" pitchFamily="34" charset="0"/>
                <a:ea typeface="Verdana" pitchFamily="34" charset="0"/>
                <a:cs typeface="Verdana" pitchFamily="34" charset="0"/>
              </a:rPr>
              <a:t>2—3,5 л</a:t>
            </a:r>
            <a:r>
              <a:rPr lang="ru-RU" sz="1900" dirty="0" smtClean="0">
                <a:solidFill>
                  <a:srgbClr val="FFFFFF"/>
                </a:solidFill>
                <a:latin typeface="Verdana" pitchFamily="34" charset="0"/>
                <a:ea typeface="Verdana" pitchFamily="34" charset="0"/>
                <a:cs typeface="Verdana" pitchFamily="34" charset="0"/>
              </a:rPr>
              <a:t>, а у хорошо тренированных людей организм может получать через легкие </a:t>
            </a:r>
            <a:r>
              <a:rPr lang="ru-RU" sz="1900" dirty="0" smtClean="0">
                <a:solidFill>
                  <a:srgbClr val="FFFF00"/>
                </a:solidFill>
                <a:latin typeface="Verdana" pitchFamily="34" charset="0"/>
                <a:ea typeface="Verdana" pitchFamily="34" charset="0"/>
                <a:cs typeface="Verdana" pitchFamily="34" charset="0"/>
              </a:rPr>
              <a:t>5—5,5 л</a:t>
            </a:r>
            <a:r>
              <a:rPr lang="ru-RU" sz="1900" dirty="0" smtClean="0">
                <a:solidFill>
                  <a:srgbClr val="FFFFFF"/>
                </a:solidFill>
                <a:latin typeface="Verdana" pitchFamily="34" charset="0"/>
                <a:ea typeface="Verdana" pitchFamily="34" charset="0"/>
                <a:cs typeface="Verdana" pitchFamily="34" charset="0"/>
              </a:rPr>
              <a:t> кислорода в минуту. Поэтому </a:t>
            </a:r>
            <a:r>
              <a:rPr lang="ru-RU" sz="1900" dirty="0" smtClean="0">
                <a:solidFill>
                  <a:srgbClr val="FFFF00"/>
                </a:solidFill>
                <a:latin typeface="Verdana" pitchFamily="34" charset="0"/>
                <a:ea typeface="Verdana" pitchFamily="34" charset="0"/>
                <a:cs typeface="Verdana" pitchFamily="34" charset="0"/>
              </a:rPr>
              <a:t>у тренированных людей при физической работе не так быстро образуется «кислородный долг» </a:t>
            </a:r>
            <a:r>
              <a:rPr lang="ru-RU" sz="1900" dirty="0" smtClean="0">
                <a:solidFill>
                  <a:srgbClr val="FFFFFF"/>
                </a:solidFill>
                <a:latin typeface="Verdana" pitchFamily="34" charset="0"/>
                <a:ea typeface="Verdana" pitchFamily="34" charset="0"/>
                <a:cs typeface="Verdana" pitchFamily="34" charset="0"/>
              </a:rPr>
              <a:t>(так называется разница между потребностью в кислороде и фактическим его потреблением) и они </a:t>
            </a:r>
            <a:r>
              <a:rPr lang="ru-RU" sz="1900" dirty="0" smtClean="0">
                <a:solidFill>
                  <a:srgbClr val="FFFF00"/>
                </a:solidFill>
                <a:latin typeface="Verdana" pitchFamily="34" charset="0"/>
                <a:ea typeface="Verdana" pitchFamily="34" charset="0"/>
                <a:cs typeface="Verdana" pitchFamily="34" charset="0"/>
              </a:rPr>
              <a:t>лучше мобилизуют приспособительные возможности дыхания и кровообращения</a:t>
            </a:r>
            <a:r>
              <a:rPr lang="ru-RU" sz="1900" dirty="0" smtClean="0">
                <a:solidFill>
                  <a:srgbClr val="FFFFFF"/>
                </a:solidFill>
                <a:latin typeface="Verdana" pitchFamily="34" charset="0"/>
                <a:ea typeface="Verdana" pitchFamily="34" charset="0"/>
                <a:cs typeface="Verdana" pitchFamily="34" charset="0"/>
              </a:rPr>
              <a:t>.</a:t>
            </a:r>
            <a:endParaRPr kumimoji="0" lang="ru-RU" sz="1900" b="0" i="0" u="none" strike="noStrike" kern="120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1828800"/>
          </a:xfrm>
          <a:solidFill>
            <a:schemeClr val="tx2">
              <a:lumMod val="10000"/>
              <a:alpha val="46000"/>
            </a:schemeClr>
          </a:solidFill>
        </p:spPr>
        <p:txBody>
          <a:bodyPr>
            <a:normAutofit lnSpcReduction="10000"/>
          </a:bodyPr>
          <a:lstStyle/>
          <a:p>
            <a:pPr marL="179388" indent="0">
              <a:buNone/>
            </a:pPr>
            <a:endParaRPr lang="ru-RU" sz="2000" dirty="0" smtClean="0">
              <a:solidFill>
                <a:srgbClr val="FFFFFF"/>
              </a:solidFill>
              <a:latin typeface="Verdana" pitchFamily="34" charset="0"/>
              <a:ea typeface="Verdana" pitchFamily="34" charset="0"/>
              <a:cs typeface="Verdana" pitchFamily="34" charset="0"/>
            </a:endParaRPr>
          </a:p>
          <a:p>
            <a:pPr marL="90488" indent="0" algn="just">
              <a:buNone/>
            </a:pPr>
            <a:r>
              <a:rPr lang="ru-RU" sz="2000" dirty="0" smtClean="0">
                <a:solidFill>
                  <a:srgbClr val="FFFFFF"/>
                </a:solidFill>
                <a:latin typeface="Verdana" pitchFamily="34" charset="0"/>
                <a:ea typeface="Verdana" pitchFamily="34" charset="0"/>
                <a:cs typeface="Verdana" pitchFamily="34" charset="0"/>
              </a:rPr>
              <a:t>При выполнении физических упражнений </a:t>
            </a:r>
            <a:r>
              <a:rPr lang="ru-RU" sz="2000" dirty="0" smtClean="0">
                <a:solidFill>
                  <a:srgbClr val="FFFF00"/>
                </a:solidFill>
                <a:latin typeface="Verdana" pitchFamily="34" charset="0"/>
                <a:ea typeface="Verdana" pitchFamily="34" charset="0"/>
                <a:cs typeface="Verdana" pitchFamily="34" charset="0"/>
              </a:rPr>
              <a:t>возрастает потребление кислорода, энергичнее работают сердце и легкие</a:t>
            </a:r>
            <a:r>
              <a:rPr lang="ru-RU" sz="2000" dirty="0" smtClean="0">
                <a:solidFill>
                  <a:srgbClr val="FFFFFF"/>
                </a:solidFill>
                <a:latin typeface="Verdana" pitchFamily="34" charset="0"/>
                <a:ea typeface="Verdana" pitchFamily="34" charset="0"/>
                <a:cs typeface="Verdana" pitchFamily="34" charset="0"/>
              </a:rPr>
              <a:t>. Ритмичные и глубокие дыхательные движения </a:t>
            </a:r>
            <a:r>
              <a:rPr lang="ru-RU" sz="2000" dirty="0" smtClean="0">
                <a:solidFill>
                  <a:srgbClr val="FFFF00"/>
                </a:solidFill>
                <a:latin typeface="Verdana" pitchFamily="34" charset="0"/>
                <a:ea typeface="Verdana" pitchFamily="34" charset="0"/>
                <a:cs typeface="Verdana" pitchFamily="34" charset="0"/>
              </a:rPr>
              <a:t>помогают правильному кровообращению</a:t>
            </a:r>
            <a:r>
              <a:rPr lang="ru-RU" sz="2000" dirty="0" smtClean="0">
                <a:solidFill>
                  <a:srgbClr val="FFFFFF"/>
                </a:solidFill>
                <a:latin typeface="Verdana" pitchFamily="34" charset="0"/>
                <a:ea typeface="Verdana" pitchFamily="34" charset="0"/>
                <a:cs typeface="Verdana" pitchFamily="34" charset="0"/>
              </a:rPr>
              <a:t>. Влияние физических упражнений на дыхательную систему выражается в:</a:t>
            </a:r>
            <a:endParaRPr lang="ru-RU" sz="2000" dirty="0">
              <a:solidFill>
                <a:srgbClr val="FFFFFF"/>
              </a:solidFill>
              <a:latin typeface="Verdana" pitchFamily="34" charset="0"/>
              <a:ea typeface="Verdana" pitchFamily="34" charset="0"/>
              <a:cs typeface="Verdana" pitchFamily="34" charset="0"/>
            </a:endParaRPr>
          </a:p>
        </p:txBody>
      </p:sp>
      <p:sp>
        <p:nvSpPr>
          <p:cNvPr id="4" name="TextBox 3"/>
          <p:cNvSpPr txBox="1"/>
          <p:nvPr/>
        </p:nvSpPr>
        <p:spPr>
          <a:xfrm>
            <a:off x="0" y="1828800"/>
            <a:ext cx="5029200" cy="5078313"/>
          </a:xfrm>
          <a:prstGeom prst="rect">
            <a:avLst/>
          </a:prstGeom>
          <a:solidFill>
            <a:schemeClr val="tx2">
              <a:lumMod val="10000"/>
              <a:alpha val="46000"/>
            </a:schemeClr>
          </a:solidFill>
        </p:spPr>
        <p:txBody>
          <a:bodyPr wrap="square" rtlCol="0">
            <a:spAutoFit/>
          </a:bodyPr>
          <a:lstStyle/>
          <a:p>
            <a:pPr marL="263525" indent="-180975" algn="just" fontAlgn="base">
              <a:buFont typeface="Arial" pitchFamily="34" charset="0"/>
              <a:buChar char="•"/>
            </a:pPr>
            <a:r>
              <a:rPr lang="ru-RU" dirty="0" smtClean="0">
                <a:solidFill>
                  <a:srgbClr val="FFFFFF"/>
                </a:solidFill>
                <a:latin typeface="Verdana" pitchFamily="34" charset="0"/>
                <a:ea typeface="Verdana" pitchFamily="34" charset="0"/>
                <a:cs typeface="Verdana" pitchFamily="34" charset="0"/>
              </a:rPr>
              <a:t>Повышении эластичности межреберных хрящей, благодаря чему увеличивается подвижность диафрагмы;</a:t>
            </a:r>
          </a:p>
          <a:p>
            <a:pPr marL="263525" indent="-180975" algn="just" fontAlgn="base">
              <a:buFont typeface="Arial" pitchFamily="34" charset="0"/>
              <a:buChar char="•"/>
            </a:pPr>
            <a:r>
              <a:rPr lang="ru-RU" dirty="0" smtClean="0">
                <a:solidFill>
                  <a:srgbClr val="FFFFFF"/>
                </a:solidFill>
                <a:latin typeface="Verdana" pitchFamily="34" charset="0"/>
                <a:ea typeface="Verdana" pitchFamily="34" charset="0"/>
                <a:cs typeface="Verdana" pitchFamily="34" charset="0"/>
              </a:rPr>
              <a:t>Укреплении дыхательных мышц (диафрагмы, межреберных мышц);</a:t>
            </a:r>
          </a:p>
          <a:p>
            <a:pPr marL="263525" indent="-180975" algn="just" fontAlgn="base">
              <a:buFont typeface="Arial" pitchFamily="34" charset="0"/>
              <a:buChar char="•"/>
            </a:pPr>
            <a:r>
              <a:rPr lang="ru-RU" dirty="0" smtClean="0">
                <a:solidFill>
                  <a:srgbClr val="FFFFFF"/>
                </a:solidFill>
                <a:latin typeface="Verdana" pitchFamily="34" charset="0"/>
                <a:ea typeface="Verdana" pitchFamily="34" charset="0"/>
                <a:cs typeface="Verdana" pitchFamily="34" charset="0"/>
              </a:rPr>
              <a:t>Повышении жизненной емкости легких;</a:t>
            </a:r>
          </a:p>
          <a:p>
            <a:pPr marL="263525" indent="-180975" algn="just" fontAlgn="base">
              <a:buFont typeface="Arial" pitchFamily="34" charset="0"/>
              <a:buChar char="•"/>
            </a:pPr>
            <a:r>
              <a:rPr lang="ru-RU" dirty="0" smtClean="0">
                <a:solidFill>
                  <a:srgbClr val="FFFFFF"/>
                </a:solidFill>
                <a:latin typeface="Verdana" pitchFamily="34" charset="0"/>
                <a:ea typeface="Verdana" pitchFamily="34" charset="0"/>
                <a:cs typeface="Verdana" pitchFamily="34" charset="0"/>
              </a:rPr>
              <a:t>Формировании правильного дыхания (замедленный углубленный выдох с вовлечением мышц брюшного пресса);</a:t>
            </a:r>
          </a:p>
          <a:p>
            <a:pPr marL="263525" indent="-180975" algn="just" fontAlgn="base">
              <a:buFont typeface="Arial" pitchFamily="34" charset="0"/>
              <a:buChar char="•"/>
            </a:pPr>
            <a:r>
              <a:rPr lang="ru-RU" dirty="0" smtClean="0">
                <a:solidFill>
                  <a:srgbClr val="FFFFFF"/>
                </a:solidFill>
                <a:latin typeface="Verdana" pitchFamily="34" charset="0"/>
                <a:ea typeface="Verdana" pitchFamily="34" charset="0"/>
                <a:cs typeface="Verdana" pitchFamily="34" charset="0"/>
              </a:rPr>
              <a:t>Улучшении легочной вентиляции;</a:t>
            </a:r>
          </a:p>
          <a:p>
            <a:pPr marL="263525" indent="-180975" algn="just" fontAlgn="base">
              <a:buFont typeface="Arial" pitchFamily="34" charset="0"/>
              <a:buChar char="•"/>
            </a:pPr>
            <a:r>
              <a:rPr lang="ru-RU" dirty="0" err="1" smtClean="0">
                <a:solidFill>
                  <a:srgbClr val="FFFFFF"/>
                </a:solidFill>
                <a:latin typeface="Verdana" pitchFamily="34" charset="0"/>
                <a:ea typeface="Verdana" pitchFamily="34" charset="0"/>
                <a:cs typeface="Verdana" pitchFamily="34" charset="0"/>
              </a:rPr>
              <a:t>Экономизации</a:t>
            </a:r>
            <a:r>
              <a:rPr lang="ru-RU" dirty="0" smtClean="0">
                <a:solidFill>
                  <a:srgbClr val="FFFFFF"/>
                </a:solidFill>
                <a:latin typeface="Verdana" pitchFamily="34" charset="0"/>
                <a:ea typeface="Verdana" pitchFamily="34" charset="0"/>
                <a:cs typeface="Verdana" pitchFamily="34" charset="0"/>
              </a:rPr>
              <a:t> внешнего дыхания;</a:t>
            </a:r>
          </a:p>
          <a:p>
            <a:pPr marL="263525" indent="-180975" algn="just" fontAlgn="base">
              <a:buFont typeface="Arial" pitchFamily="34" charset="0"/>
              <a:buChar char="•"/>
            </a:pPr>
            <a:r>
              <a:rPr lang="ru-RU" dirty="0" smtClean="0">
                <a:solidFill>
                  <a:srgbClr val="FFFFFF"/>
                </a:solidFill>
                <a:latin typeface="Verdana" pitchFamily="34" charset="0"/>
                <a:ea typeface="Verdana" pitchFamily="34" charset="0"/>
                <a:cs typeface="Verdana" pitchFamily="34" charset="0"/>
              </a:rPr>
              <a:t>Улучшении процесса газообмена в легких (улучшение насыщения артериальной крови кислородом и удаления углекислого газа).</a:t>
            </a:r>
            <a:endParaRPr lang="ru-RU" dirty="0">
              <a:solidFill>
                <a:srgbClr val="FFFFFF"/>
              </a:solidFill>
              <a:latin typeface="Verdana" pitchFamily="34" charset="0"/>
              <a:ea typeface="Verdana" pitchFamily="34" charset="0"/>
              <a:cs typeface="Verdana" pitchFamily="34" charset="0"/>
            </a:endParaRPr>
          </a:p>
        </p:txBody>
      </p:sp>
      <p:pic>
        <p:nvPicPr>
          <p:cNvPr id="5" name="Рисунок 4" descr="C__fakepath_lungs.png"/>
          <p:cNvPicPr>
            <a:picLocks noChangeAspect="1"/>
          </p:cNvPicPr>
          <p:nvPr/>
        </p:nvPicPr>
        <p:blipFill>
          <a:blip r:embed="rId2" cstate="print">
            <a:lum bright="8000" contrast="-35000"/>
          </a:blip>
          <a:stretch>
            <a:fillRect/>
          </a:stretch>
        </p:blipFill>
        <p:spPr>
          <a:xfrm>
            <a:off x="5562600" y="1908363"/>
            <a:ext cx="3200400" cy="494963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Рисунок 9" descr="skeleton.png"/>
          <p:cNvPicPr>
            <a:picLocks noChangeAspect="1"/>
          </p:cNvPicPr>
          <p:nvPr/>
        </p:nvPicPr>
        <p:blipFill>
          <a:blip r:embed="rId2" cstate="print">
            <a:lum bright="16000" contrast="-37000"/>
          </a:blip>
          <a:stretch>
            <a:fillRect/>
          </a:stretch>
        </p:blipFill>
        <p:spPr>
          <a:xfrm>
            <a:off x="3581400" y="304800"/>
            <a:ext cx="2509517" cy="2509517"/>
          </a:xfrm>
          <a:prstGeom prst="rect">
            <a:avLst/>
          </a:prstGeom>
        </p:spPr>
      </p:pic>
      <p:pic>
        <p:nvPicPr>
          <p:cNvPr id="9" name="Рисунок 8" descr="strong.png"/>
          <p:cNvPicPr>
            <a:picLocks noChangeAspect="1"/>
          </p:cNvPicPr>
          <p:nvPr/>
        </p:nvPicPr>
        <p:blipFill>
          <a:blip r:embed="rId3" cstate="print">
            <a:lum bright="12000" contrast="-40000"/>
          </a:blip>
          <a:stretch>
            <a:fillRect/>
          </a:stretch>
        </p:blipFill>
        <p:spPr>
          <a:xfrm>
            <a:off x="6858000" y="152400"/>
            <a:ext cx="2524985" cy="2524985"/>
          </a:xfrm>
          <a:prstGeom prst="rect">
            <a:avLst/>
          </a:prstGeom>
        </p:spPr>
      </p:pic>
      <p:sp>
        <p:nvSpPr>
          <p:cNvPr id="3" name="Содержимое 2"/>
          <p:cNvSpPr>
            <a:spLocks noGrp="1"/>
          </p:cNvSpPr>
          <p:nvPr>
            <p:ph idx="1"/>
          </p:nvPr>
        </p:nvSpPr>
        <p:spPr>
          <a:xfrm>
            <a:off x="0" y="1828800"/>
            <a:ext cx="9144000" cy="5029200"/>
          </a:xfrm>
          <a:solidFill>
            <a:schemeClr val="tx2">
              <a:lumMod val="10000"/>
              <a:alpha val="46000"/>
            </a:schemeClr>
          </a:solidFill>
        </p:spPr>
        <p:txBody>
          <a:bodyPr>
            <a:noAutofit/>
          </a:bodyPr>
          <a:lstStyle/>
          <a:p>
            <a:pPr marL="179388" indent="0" algn="just">
              <a:buNone/>
            </a:pPr>
            <a:r>
              <a:rPr lang="ru-RU" sz="1900" dirty="0" smtClean="0">
                <a:solidFill>
                  <a:srgbClr val="FFFFFF"/>
                </a:solidFill>
                <a:latin typeface="Verdana" pitchFamily="34" charset="0"/>
                <a:ea typeface="Verdana" pitchFamily="34" charset="0"/>
                <a:cs typeface="Verdana" pitchFamily="34" charset="0"/>
              </a:rPr>
              <a:t>Сила и размеры мышц, а также их рельеф, </a:t>
            </a:r>
            <a:r>
              <a:rPr lang="ru-RU" sz="1900" dirty="0" smtClean="0">
                <a:solidFill>
                  <a:srgbClr val="FFFF00"/>
                </a:solidFill>
                <a:latin typeface="Verdana" pitchFamily="34" charset="0"/>
                <a:ea typeface="Verdana" pitchFamily="34" charset="0"/>
                <a:cs typeface="Verdana" pitchFamily="34" charset="0"/>
              </a:rPr>
              <a:t>полностью зависят от физических нагрузок и тренировок</a:t>
            </a:r>
            <a:r>
              <a:rPr lang="ru-RU" sz="1900" dirty="0" smtClean="0">
                <a:solidFill>
                  <a:srgbClr val="FFFFFF"/>
                </a:solidFill>
                <a:latin typeface="Verdana" pitchFamily="34" charset="0"/>
                <a:ea typeface="Verdana" pitchFamily="34" charset="0"/>
                <a:cs typeface="Verdana" pitchFamily="34" charset="0"/>
              </a:rPr>
              <a:t>. В процессе занятия спортом </a:t>
            </a:r>
            <a:r>
              <a:rPr lang="ru-RU" sz="1900" dirty="0" smtClean="0">
                <a:solidFill>
                  <a:srgbClr val="FFFF00"/>
                </a:solidFill>
                <a:latin typeface="Verdana" pitchFamily="34" charset="0"/>
                <a:ea typeface="Verdana" pitchFamily="34" charset="0"/>
                <a:cs typeface="Verdana" pitchFamily="34" charset="0"/>
              </a:rPr>
              <a:t>увеличивается кровоснабжение мышц, улучшается регуляция их деятельности</a:t>
            </a:r>
            <a:r>
              <a:rPr lang="ru-RU" sz="1900" dirty="0" smtClean="0">
                <a:solidFill>
                  <a:srgbClr val="FFFFFF"/>
                </a:solidFill>
                <a:latin typeface="Verdana" pitchFamily="34" charset="0"/>
                <a:ea typeface="Verdana" pitchFamily="34" charset="0"/>
                <a:cs typeface="Verdana" pitchFamily="34" charset="0"/>
              </a:rPr>
              <a:t>, а также происходит </a:t>
            </a:r>
            <a:r>
              <a:rPr lang="ru-RU" sz="1900" dirty="0" smtClean="0">
                <a:solidFill>
                  <a:srgbClr val="FFFF00"/>
                </a:solidFill>
                <a:latin typeface="Verdana" pitchFamily="34" charset="0"/>
                <a:ea typeface="Verdana" pitchFamily="34" charset="0"/>
                <a:cs typeface="Verdana" pitchFamily="34" charset="0"/>
              </a:rPr>
              <a:t>рост мышечных волокон</a:t>
            </a:r>
            <a:r>
              <a:rPr lang="ru-RU" sz="1900" dirty="0" smtClean="0">
                <a:solidFill>
                  <a:srgbClr val="FFFFFF"/>
                </a:solidFill>
                <a:latin typeface="Verdana" pitchFamily="34" charset="0"/>
                <a:ea typeface="Verdana" pitchFamily="34" charset="0"/>
                <a:cs typeface="Verdana" pitchFamily="34" charset="0"/>
              </a:rPr>
              <a:t>, что способствует </a:t>
            </a:r>
            <a:r>
              <a:rPr lang="ru-RU" sz="1900" dirty="0" smtClean="0">
                <a:solidFill>
                  <a:srgbClr val="FFFF00"/>
                </a:solidFill>
                <a:latin typeface="Verdana" pitchFamily="34" charset="0"/>
                <a:ea typeface="Verdana" pitchFamily="34" charset="0"/>
                <a:cs typeface="Verdana" pitchFamily="34" charset="0"/>
              </a:rPr>
              <a:t>увеличению форм и массы мускулатуры</a:t>
            </a:r>
            <a:r>
              <a:rPr lang="ru-RU" sz="1900" dirty="0" smtClean="0">
                <a:solidFill>
                  <a:srgbClr val="FFFFFF"/>
                </a:solidFill>
                <a:latin typeface="Verdana" pitchFamily="34" charset="0"/>
                <a:ea typeface="Verdana" pitchFamily="34" charset="0"/>
                <a:cs typeface="Verdana" pitchFamily="34" charset="0"/>
              </a:rPr>
              <a:t>.</a:t>
            </a:r>
          </a:p>
          <a:p>
            <a:pPr marL="179388" indent="0" algn="just">
              <a:buNone/>
            </a:pPr>
            <a:r>
              <a:rPr lang="ru-RU" sz="1900" dirty="0" smtClean="0">
                <a:solidFill>
                  <a:srgbClr val="FFFFFF"/>
                </a:solidFill>
                <a:latin typeface="Verdana" pitchFamily="34" charset="0"/>
                <a:ea typeface="Verdana" pitchFamily="34" charset="0"/>
                <a:cs typeface="Verdana" pitchFamily="34" charset="0"/>
              </a:rPr>
              <a:t>Способность к физическим нагрузкам и спорту, а в частности выносливость, это есть показатель тренировки мышечной системы. Усиление двигательной и спортивной активности подростков детей повергает </a:t>
            </a:r>
            <a:r>
              <a:rPr lang="ru-RU" sz="1900" dirty="0" smtClean="0">
                <a:solidFill>
                  <a:srgbClr val="FFFF00"/>
                </a:solidFill>
                <a:latin typeface="Verdana" pitchFamily="34" charset="0"/>
                <a:ea typeface="Verdana" pitchFamily="34" charset="0"/>
                <a:cs typeface="Verdana" pitchFamily="34" charset="0"/>
              </a:rPr>
              <a:t>изменениям в костной системе</a:t>
            </a:r>
            <a:r>
              <a:rPr lang="ru-RU" sz="1900" dirty="0" smtClean="0">
                <a:solidFill>
                  <a:srgbClr val="FFFFFF"/>
                </a:solidFill>
                <a:latin typeface="Verdana" pitchFamily="34" charset="0"/>
                <a:ea typeface="Verdana" pitchFamily="34" charset="0"/>
                <a:cs typeface="Verdana" pitchFamily="34" charset="0"/>
              </a:rPr>
              <a:t> и более </a:t>
            </a:r>
            <a:r>
              <a:rPr lang="ru-RU" sz="1900" dirty="0" smtClean="0">
                <a:solidFill>
                  <a:srgbClr val="FFFF00"/>
                </a:solidFill>
                <a:latin typeface="Verdana" pitchFamily="34" charset="0"/>
                <a:ea typeface="Verdana" pitchFamily="34" charset="0"/>
                <a:cs typeface="Verdana" pitchFamily="34" charset="0"/>
              </a:rPr>
              <a:t>ускоренному росту их тела</a:t>
            </a:r>
            <a:r>
              <a:rPr lang="ru-RU" sz="1900" dirty="0" smtClean="0">
                <a:solidFill>
                  <a:srgbClr val="FFFFFF"/>
                </a:solidFill>
                <a:latin typeface="Verdana" pitchFamily="34" charset="0"/>
                <a:ea typeface="Verdana" pitchFamily="34" charset="0"/>
                <a:cs typeface="Verdana" pitchFamily="34" charset="0"/>
              </a:rPr>
              <a:t>. При занятиях физической культурой </a:t>
            </a:r>
            <a:r>
              <a:rPr lang="ru-RU" sz="1900" dirty="0" smtClean="0">
                <a:solidFill>
                  <a:srgbClr val="FFFF00"/>
                </a:solidFill>
                <a:latin typeface="Verdana" pitchFamily="34" charset="0"/>
                <a:ea typeface="Verdana" pitchFamily="34" charset="0"/>
                <a:cs typeface="Verdana" pitchFamily="34" charset="0"/>
              </a:rPr>
              <a:t>кости становятся крепче</a:t>
            </a:r>
            <a:r>
              <a:rPr lang="ru-RU" sz="1900" dirty="0" smtClean="0">
                <a:solidFill>
                  <a:srgbClr val="FFFFFF"/>
                </a:solidFill>
                <a:latin typeface="Verdana" pitchFamily="34" charset="0"/>
                <a:ea typeface="Verdana" pitchFamily="34" charset="0"/>
                <a:cs typeface="Verdana" pitchFamily="34" charset="0"/>
              </a:rPr>
              <a:t>, а также они становятся </a:t>
            </a:r>
            <a:r>
              <a:rPr lang="ru-RU" sz="1900" dirty="0" smtClean="0">
                <a:solidFill>
                  <a:srgbClr val="FFFF00"/>
                </a:solidFill>
                <a:latin typeface="Verdana" pitchFamily="34" charset="0"/>
                <a:ea typeface="Verdana" pitchFamily="34" charset="0"/>
                <a:cs typeface="Verdana" pitchFamily="34" charset="0"/>
              </a:rPr>
              <a:t>более устойчивыми к нагрузкам и травмам</a:t>
            </a:r>
            <a:r>
              <a:rPr lang="ru-RU" sz="1900" dirty="0" smtClean="0">
                <a:solidFill>
                  <a:srgbClr val="FFFFFF"/>
                </a:solidFill>
                <a:latin typeface="Verdana" pitchFamily="34" charset="0"/>
                <a:ea typeface="Verdana" pitchFamily="34" charset="0"/>
                <a:cs typeface="Verdana" pitchFamily="34" charset="0"/>
              </a:rPr>
              <a:t>. У значительного количества детей существуют проблемы с осанкой. Физические упражнения и спортивные тренировки, организованные с учетом особенностей детей, в том числе возрастных и </a:t>
            </a:r>
            <a:r>
              <a:rPr lang="ru-RU" sz="1900" dirty="0" err="1" smtClean="0">
                <a:solidFill>
                  <a:srgbClr val="FFFFFF"/>
                </a:solidFill>
                <a:latin typeface="Verdana" pitchFamily="34" charset="0"/>
                <a:ea typeface="Verdana" pitchFamily="34" charset="0"/>
                <a:cs typeface="Verdana" pitchFamily="34" charset="0"/>
              </a:rPr>
              <a:t>гендерных</a:t>
            </a:r>
            <a:r>
              <a:rPr lang="ru-RU" sz="1900" dirty="0" smtClean="0">
                <a:solidFill>
                  <a:srgbClr val="FFFFFF"/>
                </a:solidFill>
                <a:latin typeface="Verdana" pitchFamily="34" charset="0"/>
                <a:ea typeface="Verdana" pitchFamily="34" charset="0"/>
                <a:cs typeface="Verdana" pitchFamily="34" charset="0"/>
              </a:rPr>
              <a:t>, </a:t>
            </a:r>
            <a:r>
              <a:rPr lang="ru-RU" sz="1900" dirty="0" smtClean="0">
                <a:solidFill>
                  <a:srgbClr val="FFFF00"/>
                </a:solidFill>
                <a:latin typeface="Verdana" pitchFamily="34" charset="0"/>
                <a:ea typeface="Verdana" pitchFamily="34" charset="0"/>
                <a:cs typeface="Verdana" pitchFamily="34" charset="0"/>
              </a:rPr>
              <a:t>способствуют устранению этой проблемы</a:t>
            </a:r>
            <a:r>
              <a:rPr lang="ru-RU" sz="1900" dirty="0" smtClean="0">
                <a:solidFill>
                  <a:srgbClr val="FFFFFF"/>
                </a:solidFill>
                <a:latin typeface="Verdana" pitchFamily="34" charset="0"/>
                <a:ea typeface="Verdana" pitchFamily="34" charset="0"/>
                <a:cs typeface="Verdana" pitchFamily="34" charset="0"/>
              </a:rPr>
              <a:t>. </a:t>
            </a:r>
            <a:endParaRPr lang="ru-RU" sz="1900" dirty="0">
              <a:solidFill>
                <a:srgbClr val="FFFFFF"/>
              </a:solidFill>
              <a:latin typeface="Verdana" pitchFamily="34" charset="0"/>
              <a:ea typeface="Verdana" pitchFamily="34" charset="0"/>
              <a:cs typeface="Verdana" pitchFamily="34" charset="0"/>
            </a:endParaRPr>
          </a:p>
        </p:txBody>
      </p:sp>
      <p:sp>
        <p:nvSpPr>
          <p:cNvPr id="2" name="Заголовок 1"/>
          <p:cNvSpPr>
            <a:spLocks noGrp="1"/>
          </p:cNvSpPr>
          <p:nvPr>
            <p:ph type="title"/>
          </p:nvPr>
        </p:nvSpPr>
        <p:spPr>
          <a:xfrm>
            <a:off x="0" y="0"/>
            <a:ext cx="9144000" cy="1828800"/>
          </a:xfrm>
          <a:solidFill>
            <a:schemeClr val="tx2">
              <a:lumMod val="10000"/>
              <a:alpha val="60000"/>
            </a:schemeClr>
          </a:solidFill>
        </p:spPr>
        <p:txBody>
          <a:bodyPr>
            <a:normAutofit/>
          </a:bodyPr>
          <a:lstStyle/>
          <a:p>
            <a:pPr algn="l"/>
            <a:r>
              <a:rPr lang="ru-RU" sz="3600" b="1" dirty="0" smtClean="0">
                <a:solidFill>
                  <a:srgbClr val="FFFFFF"/>
                </a:solidFill>
                <a:latin typeface="Verdana" pitchFamily="34" charset="0"/>
                <a:ea typeface="Verdana" pitchFamily="34" charset="0"/>
                <a:cs typeface="Verdana" pitchFamily="34" charset="0"/>
              </a:rPr>
              <a:t>МЫШЕЧНАЯ И КОСТНАЯ СИСТЕМЫ</a:t>
            </a:r>
            <a:endParaRPr lang="ru-RU" sz="3600" b="1"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1447800"/>
          </a:xfrm>
          <a:solidFill>
            <a:schemeClr val="tx2">
              <a:lumMod val="10000"/>
              <a:alpha val="47000"/>
            </a:schemeClr>
          </a:solidFill>
        </p:spPr>
        <p:txBody>
          <a:bodyPr>
            <a:noAutofit/>
          </a:bodyPr>
          <a:lstStyle/>
          <a:p>
            <a:pPr marL="179388" indent="0" algn="just">
              <a:buNone/>
            </a:pPr>
            <a:r>
              <a:rPr lang="ru-RU" sz="1800" dirty="0" smtClean="0">
                <a:solidFill>
                  <a:srgbClr val="FFFFFF"/>
                </a:solidFill>
                <a:latin typeface="Verdana" pitchFamily="34" charset="0"/>
                <a:ea typeface="Verdana" pitchFamily="34" charset="0"/>
                <a:cs typeface="Verdana" pitchFamily="34" charset="0"/>
              </a:rPr>
              <a:t>При физических упражнениях </a:t>
            </a:r>
            <a:r>
              <a:rPr lang="ru-RU" sz="1800" dirty="0" smtClean="0">
                <a:solidFill>
                  <a:srgbClr val="FFFF00"/>
                </a:solidFill>
                <a:latin typeface="Verdana" pitchFamily="34" charset="0"/>
                <a:ea typeface="Verdana" pitchFamily="34" charset="0"/>
                <a:cs typeface="Verdana" pitchFamily="34" charset="0"/>
              </a:rPr>
              <a:t>повышается сила процессов возбуждения и торможения в коре головного мозга</a:t>
            </a:r>
            <a:r>
              <a:rPr lang="ru-RU" sz="1800" dirty="0" smtClean="0">
                <a:solidFill>
                  <a:srgbClr val="FFFFFF"/>
                </a:solidFill>
                <a:latin typeface="Verdana" pitchFamily="34" charset="0"/>
                <a:ea typeface="Verdana" pitchFamily="34" charset="0"/>
                <a:cs typeface="Verdana" pitchFamily="34" charset="0"/>
              </a:rPr>
              <a:t>, в результате чего возрастает напряжение мышц при их сокращениях. В связи с этим </a:t>
            </a:r>
            <a:r>
              <a:rPr lang="ru-RU" sz="1800" dirty="0" smtClean="0">
                <a:solidFill>
                  <a:srgbClr val="FFFF00"/>
                </a:solidFill>
                <a:latin typeface="Verdana" pitchFamily="34" charset="0"/>
                <a:ea typeface="Verdana" pitchFamily="34" charset="0"/>
                <a:cs typeface="Verdana" pitchFamily="34" charset="0"/>
              </a:rPr>
              <a:t>изменяется строение мышечных волокон - они становятся толще, объем мышц увеличивается</a:t>
            </a:r>
            <a:r>
              <a:rPr lang="ru-RU" sz="1800" dirty="0" smtClean="0">
                <a:solidFill>
                  <a:srgbClr val="FFFFFF"/>
                </a:solidFill>
                <a:latin typeface="Verdana" pitchFamily="34" charset="0"/>
                <a:ea typeface="Verdana" pitchFamily="34" charset="0"/>
                <a:cs typeface="Verdana" pitchFamily="34" charset="0"/>
              </a:rPr>
              <a:t>.</a:t>
            </a:r>
          </a:p>
          <a:p>
            <a:pPr marL="179388" indent="0" algn="just">
              <a:buNone/>
            </a:pPr>
            <a:endParaRPr lang="ru-RU" sz="1800" dirty="0" smtClean="0">
              <a:solidFill>
                <a:srgbClr val="FFFFFF"/>
              </a:solidFill>
              <a:latin typeface="Verdana" pitchFamily="34" charset="0"/>
              <a:ea typeface="Verdana" pitchFamily="34" charset="0"/>
              <a:cs typeface="Verdana" pitchFamily="34" charset="0"/>
            </a:endParaRPr>
          </a:p>
          <a:p>
            <a:pPr marL="179388" indent="0">
              <a:buNone/>
            </a:pPr>
            <a:endParaRPr lang="ru-RU" sz="1800" dirty="0"/>
          </a:p>
        </p:txBody>
      </p:sp>
      <p:sp>
        <p:nvSpPr>
          <p:cNvPr id="6" name="TextBox 5"/>
          <p:cNvSpPr txBox="1"/>
          <p:nvPr/>
        </p:nvSpPr>
        <p:spPr>
          <a:xfrm>
            <a:off x="0" y="1447801"/>
            <a:ext cx="5867400" cy="5601533"/>
          </a:xfrm>
          <a:prstGeom prst="rect">
            <a:avLst/>
          </a:prstGeom>
          <a:solidFill>
            <a:schemeClr val="tx2">
              <a:lumMod val="10000"/>
              <a:alpha val="47000"/>
            </a:schemeClr>
          </a:solidFill>
        </p:spPr>
        <p:txBody>
          <a:bodyPr wrap="square" rtlCol="0">
            <a:spAutoFit/>
          </a:bodyPr>
          <a:lstStyle/>
          <a:p>
            <a:pPr marL="179388" algn="just"/>
            <a:r>
              <a:rPr lang="ru-RU" sz="1700" dirty="0" smtClean="0">
                <a:solidFill>
                  <a:srgbClr val="FFFFFF"/>
                </a:solidFill>
                <a:latin typeface="Verdana" pitchFamily="34" charset="0"/>
                <a:ea typeface="Verdana" pitchFamily="34" charset="0"/>
                <a:cs typeface="Verdana" pitchFamily="34" charset="0"/>
              </a:rPr>
              <a:t>Это происходит потому, что </a:t>
            </a:r>
            <a:r>
              <a:rPr lang="ru-RU" sz="1700" dirty="0" smtClean="0">
                <a:solidFill>
                  <a:srgbClr val="FFFF00"/>
                </a:solidFill>
                <a:latin typeface="Verdana" pitchFamily="34" charset="0"/>
                <a:ea typeface="Verdana" pitchFamily="34" charset="0"/>
                <a:cs typeface="Verdana" pitchFamily="34" charset="0"/>
              </a:rPr>
              <a:t>питание работающих мышц значительно улучшается</a:t>
            </a:r>
            <a:r>
              <a:rPr lang="ru-RU" sz="1700" dirty="0" smtClean="0">
                <a:solidFill>
                  <a:srgbClr val="FFFFFF"/>
                </a:solidFill>
                <a:latin typeface="Verdana" pitchFamily="34" charset="0"/>
                <a:ea typeface="Verdana" pitchFamily="34" charset="0"/>
                <a:cs typeface="Verdana" pitchFamily="34" charset="0"/>
              </a:rPr>
              <a:t>. В мышцах, находящихся в покое, большая часть кровеносных капилляров, окружающих мышечные волокна, закрыта для тока крови. Во время работы, при сокращении мышцы, </a:t>
            </a:r>
            <a:r>
              <a:rPr lang="ru-RU" sz="1700" dirty="0" smtClean="0">
                <a:solidFill>
                  <a:srgbClr val="FFFF00"/>
                </a:solidFill>
                <a:latin typeface="Verdana" pitchFamily="34" charset="0"/>
                <a:ea typeface="Verdana" pitchFamily="34" charset="0"/>
                <a:cs typeface="Verdana" pitchFamily="34" charset="0"/>
              </a:rPr>
              <a:t>раскрываются все капилляры</a:t>
            </a:r>
            <a:r>
              <a:rPr lang="ru-RU" sz="1700" dirty="0" smtClean="0">
                <a:solidFill>
                  <a:srgbClr val="FFFFFF"/>
                </a:solidFill>
                <a:latin typeface="Verdana" pitchFamily="34" charset="0"/>
                <a:ea typeface="Verdana" pitchFamily="34" charset="0"/>
                <a:cs typeface="Verdana" pitchFamily="34" charset="0"/>
              </a:rPr>
              <a:t>, поэтому </a:t>
            </a:r>
            <a:r>
              <a:rPr lang="ru-RU" sz="1700" dirty="0" smtClean="0">
                <a:solidFill>
                  <a:srgbClr val="FFFF00"/>
                </a:solidFill>
                <a:latin typeface="Verdana" pitchFamily="34" charset="0"/>
                <a:ea typeface="Verdana" pitchFamily="34" charset="0"/>
                <a:cs typeface="Verdana" pitchFamily="34" charset="0"/>
              </a:rPr>
              <a:t>приток крови в мышцу увеличивается</a:t>
            </a:r>
            <a:r>
              <a:rPr lang="ru-RU" sz="1700" dirty="0" smtClean="0">
                <a:solidFill>
                  <a:srgbClr val="FFFFFF"/>
                </a:solidFill>
                <a:latin typeface="Verdana" pitchFamily="34" charset="0"/>
                <a:ea typeface="Verdana" pitchFamily="34" charset="0"/>
                <a:cs typeface="Verdana" pitchFamily="34" charset="0"/>
              </a:rPr>
              <a:t>, </a:t>
            </a:r>
            <a:r>
              <a:rPr lang="ru-RU" sz="1700" dirty="0" smtClean="0">
                <a:solidFill>
                  <a:srgbClr val="FFFF00"/>
                </a:solidFill>
                <a:latin typeface="Verdana" pitchFamily="34" charset="0"/>
                <a:ea typeface="Verdana" pitchFamily="34" charset="0"/>
                <a:cs typeface="Verdana" pitchFamily="34" charset="0"/>
              </a:rPr>
              <a:t>образуются новые кровеносные капилляры</a:t>
            </a:r>
            <a:r>
              <a:rPr lang="ru-RU" sz="1700" dirty="0" smtClean="0">
                <a:solidFill>
                  <a:srgbClr val="FFFFFF"/>
                </a:solidFill>
                <a:latin typeface="Verdana" pitchFamily="34" charset="0"/>
                <a:ea typeface="Verdana" pitchFamily="34" charset="0"/>
                <a:cs typeface="Verdana" pitchFamily="34" charset="0"/>
              </a:rPr>
              <a:t>. Под влиянием тренировки в мышце </a:t>
            </a:r>
            <a:r>
              <a:rPr lang="ru-RU" sz="1700" dirty="0" smtClean="0">
                <a:solidFill>
                  <a:srgbClr val="FFFF00"/>
                </a:solidFill>
                <a:latin typeface="Verdana" pitchFamily="34" charset="0"/>
                <a:ea typeface="Verdana" pitchFamily="34" charset="0"/>
                <a:cs typeface="Verdana" pitchFamily="34" charset="0"/>
              </a:rPr>
              <a:t>увеличивается количество энергетических веществ, </a:t>
            </a:r>
            <a:r>
              <a:rPr lang="ru-RU" sz="1700" dirty="0" smtClean="0">
                <a:solidFill>
                  <a:srgbClr val="FFFFFF"/>
                </a:solidFill>
                <a:latin typeface="Verdana" pitchFamily="34" charset="0"/>
                <a:ea typeface="Verdana" pitchFamily="34" charset="0"/>
                <a:cs typeface="Verdana" pitchFamily="34" charset="0"/>
              </a:rPr>
              <a:t>т.е. веществ, при распаде которых освобождается много энергии. К таким веществам относятся гликоген и фосфаген. В тренированных мышцах, распадающиеся при сокращениях мышечных волокон </a:t>
            </a:r>
            <a:r>
              <a:rPr lang="ru-RU" sz="1700" dirty="0" smtClean="0">
                <a:solidFill>
                  <a:srgbClr val="FFFF00"/>
                </a:solidFill>
                <a:latin typeface="Verdana" pitchFamily="34" charset="0"/>
                <a:ea typeface="Verdana" pitchFamily="34" charset="0"/>
                <a:cs typeface="Verdana" pitchFamily="34" charset="0"/>
              </a:rPr>
              <a:t>гликоген и фосфорные соединения, быстрее восстанавливаются</a:t>
            </a:r>
            <a:r>
              <a:rPr lang="ru-RU" sz="1700" dirty="0" smtClean="0">
                <a:solidFill>
                  <a:srgbClr val="FFFFFF"/>
                </a:solidFill>
                <a:latin typeface="Verdana" pitchFamily="34" charset="0"/>
                <a:ea typeface="Verdana" pitchFamily="34" charset="0"/>
                <a:cs typeface="Verdana" pitchFamily="34" charset="0"/>
              </a:rPr>
              <a:t>, а </a:t>
            </a:r>
            <a:r>
              <a:rPr lang="ru-RU" sz="1700" dirty="0" smtClean="0">
                <a:solidFill>
                  <a:srgbClr val="FFFF00"/>
                </a:solidFill>
                <a:latin typeface="Verdana" pitchFamily="34" charset="0"/>
                <a:ea typeface="Verdana" pitchFamily="34" charset="0"/>
                <a:cs typeface="Verdana" pitchFamily="34" charset="0"/>
              </a:rPr>
              <a:t>окислительные процессы протекают интенсивнее, мышечная ткань лучше поглощает и лучше использует кислород</a:t>
            </a:r>
            <a:r>
              <a:rPr lang="ru-RU" sz="1700" dirty="0" smtClean="0">
                <a:solidFill>
                  <a:srgbClr val="FFFFFF"/>
                </a:solidFill>
                <a:latin typeface="Verdana" pitchFamily="34" charset="0"/>
                <a:ea typeface="Verdana" pitchFamily="34" charset="0"/>
                <a:cs typeface="Verdana" pitchFamily="34" charset="0"/>
              </a:rPr>
              <a:t>.</a:t>
            </a:r>
          </a:p>
          <a:p>
            <a:endParaRPr lang="ru-RU" dirty="0">
              <a:latin typeface="Verdana" pitchFamily="34" charset="0"/>
              <a:ea typeface="Verdana" pitchFamily="34" charset="0"/>
              <a:cs typeface="Verdana" pitchFamily="34" charset="0"/>
            </a:endParaRPr>
          </a:p>
        </p:txBody>
      </p:sp>
      <p:pic>
        <p:nvPicPr>
          <p:cNvPr id="7" name="Рисунок 6" descr="C__fakepath_4.png"/>
          <p:cNvPicPr>
            <a:picLocks noChangeAspect="1"/>
          </p:cNvPicPr>
          <p:nvPr/>
        </p:nvPicPr>
        <p:blipFill>
          <a:blip r:embed="rId2" cstate="print">
            <a:lum bright="10000" contrast="-33000"/>
          </a:blip>
          <a:stretch>
            <a:fillRect/>
          </a:stretch>
        </p:blipFill>
        <p:spPr>
          <a:xfrm>
            <a:off x="6477000" y="1524000"/>
            <a:ext cx="1981200" cy="568835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Рисунок 7" descr="spinal-column (1).png"/>
          <p:cNvPicPr>
            <a:picLocks noChangeAspect="1"/>
          </p:cNvPicPr>
          <p:nvPr/>
        </p:nvPicPr>
        <p:blipFill>
          <a:blip r:embed="rId2" cstate="print">
            <a:duotone>
              <a:schemeClr val="bg2">
                <a:shade val="45000"/>
                <a:satMod val="135000"/>
              </a:schemeClr>
              <a:prstClr val="white"/>
            </a:duotone>
          </a:blip>
          <a:stretch>
            <a:fillRect/>
          </a:stretch>
        </p:blipFill>
        <p:spPr>
          <a:xfrm>
            <a:off x="1447800" y="1752600"/>
            <a:ext cx="3429000" cy="3429000"/>
          </a:xfrm>
          <a:prstGeom prst="rect">
            <a:avLst/>
          </a:prstGeom>
        </p:spPr>
      </p:pic>
      <p:pic>
        <p:nvPicPr>
          <p:cNvPr id="5" name="Рисунок 4" descr="C__fakepath_3.png"/>
          <p:cNvPicPr>
            <a:picLocks noChangeAspect="1"/>
          </p:cNvPicPr>
          <p:nvPr/>
        </p:nvPicPr>
        <p:blipFill>
          <a:blip r:embed="rId3" cstate="print">
            <a:lum bright="5000" contrast="-30000"/>
          </a:blip>
          <a:stretch>
            <a:fillRect/>
          </a:stretch>
        </p:blipFill>
        <p:spPr>
          <a:xfrm>
            <a:off x="6781800" y="533400"/>
            <a:ext cx="2200154" cy="6324600"/>
          </a:xfrm>
          <a:prstGeom prst="rect">
            <a:avLst/>
          </a:prstGeom>
        </p:spPr>
      </p:pic>
      <p:sp>
        <p:nvSpPr>
          <p:cNvPr id="3" name="Содержимое 2"/>
          <p:cNvSpPr>
            <a:spLocks noGrp="1"/>
          </p:cNvSpPr>
          <p:nvPr>
            <p:ph idx="1"/>
          </p:nvPr>
        </p:nvSpPr>
        <p:spPr>
          <a:xfrm>
            <a:off x="0" y="0"/>
            <a:ext cx="6553200" cy="6858000"/>
          </a:xfrm>
          <a:solidFill>
            <a:schemeClr val="tx2">
              <a:lumMod val="10000"/>
              <a:alpha val="46000"/>
            </a:schemeClr>
          </a:solidFill>
        </p:spPr>
        <p:txBody>
          <a:bodyPr>
            <a:noAutofit/>
          </a:bodyPr>
          <a:lstStyle/>
          <a:p>
            <a:pPr marL="82550" indent="0" algn="just">
              <a:lnSpc>
                <a:spcPct val="110000"/>
              </a:lnSpc>
              <a:buNone/>
              <a:tabLst>
                <a:tab pos="82550" algn="l"/>
              </a:tabLst>
            </a:pPr>
            <a:endParaRPr lang="ru-RU" sz="1900" dirty="0" smtClean="0">
              <a:solidFill>
                <a:srgbClr val="FFFFFF"/>
              </a:solidFill>
              <a:latin typeface="Verdana" pitchFamily="34" charset="0"/>
              <a:ea typeface="Verdana" pitchFamily="34" charset="0"/>
              <a:cs typeface="Verdana" pitchFamily="34" charset="0"/>
            </a:endParaRPr>
          </a:p>
          <a:p>
            <a:pPr marL="82550" indent="0" algn="just">
              <a:lnSpc>
                <a:spcPct val="110000"/>
              </a:lnSpc>
              <a:buNone/>
              <a:tabLst>
                <a:tab pos="82550" algn="l"/>
              </a:tabLst>
            </a:pPr>
            <a:r>
              <a:rPr lang="ru-RU" sz="1900" dirty="0" smtClean="0">
                <a:solidFill>
                  <a:srgbClr val="FFFFFF"/>
                </a:solidFill>
                <a:latin typeface="Verdana" pitchFamily="34" charset="0"/>
                <a:ea typeface="Verdana" pitchFamily="34" charset="0"/>
                <a:cs typeface="Verdana" pitchFamily="34" charset="0"/>
              </a:rPr>
              <a:t>Тренировка благоприятно отражается </a:t>
            </a:r>
            <a:r>
              <a:rPr lang="ru-RU" sz="1900" dirty="0" smtClean="0">
                <a:solidFill>
                  <a:srgbClr val="FFFF00"/>
                </a:solidFill>
                <a:latin typeface="Verdana" pitchFamily="34" charset="0"/>
                <a:ea typeface="Verdana" pitchFamily="34" charset="0"/>
                <a:cs typeface="Verdana" pitchFamily="34" charset="0"/>
              </a:rPr>
              <a:t>не только на мышцах</a:t>
            </a:r>
            <a:r>
              <a:rPr lang="ru-RU" sz="1900" dirty="0" smtClean="0">
                <a:solidFill>
                  <a:srgbClr val="FFFFFF"/>
                </a:solidFill>
                <a:latin typeface="Verdana" pitchFamily="34" charset="0"/>
                <a:ea typeface="Verdana" pitchFamily="34" charset="0"/>
                <a:cs typeface="Verdana" pitchFamily="34" charset="0"/>
              </a:rPr>
              <a:t>. Укрепляется и </a:t>
            </a:r>
            <a:r>
              <a:rPr lang="ru-RU" sz="1900" dirty="0" smtClean="0">
                <a:solidFill>
                  <a:srgbClr val="FFFF00"/>
                </a:solidFill>
                <a:latin typeface="Verdana" pitchFamily="34" charset="0"/>
                <a:ea typeface="Verdana" pitchFamily="34" charset="0"/>
                <a:cs typeface="Verdana" pitchFamily="34" charset="0"/>
              </a:rPr>
              <a:t>весь опорно-двигательный аппарат</a:t>
            </a:r>
            <a:r>
              <a:rPr lang="ru-RU" sz="1900" dirty="0" smtClean="0">
                <a:solidFill>
                  <a:srgbClr val="FFFFFF"/>
                </a:solidFill>
                <a:latin typeface="Verdana" pitchFamily="34" charset="0"/>
                <a:ea typeface="Verdana" pitchFamily="34" charset="0"/>
                <a:cs typeface="Verdana" pitchFamily="34" charset="0"/>
              </a:rPr>
              <a:t>, </a:t>
            </a:r>
            <a:r>
              <a:rPr lang="ru-RU" sz="1900" dirty="0" smtClean="0">
                <a:solidFill>
                  <a:srgbClr val="FFFF00"/>
                </a:solidFill>
                <a:latin typeface="Verdana" pitchFamily="34" charset="0"/>
                <a:ea typeface="Verdana" pitchFamily="34" charset="0"/>
                <a:cs typeface="Verdana" pitchFamily="34" charset="0"/>
              </a:rPr>
              <a:t>прочнее становятся кости, связки, сухожилия</a:t>
            </a:r>
            <a:r>
              <a:rPr lang="ru-RU" sz="1900" dirty="0" smtClean="0">
                <a:solidFill>
                  <a:srgbClr val="FFFFFF"/>
                </a:solidFill>
                <a:latin typeface="Verdana" pitchFamily="34" charset="0"/>
                <a:ea typeface="Verdana" pitchFamily="34" charset="0"/>
                <a:cs typeface="Verdana" pitchFamily="34" charset="0"/>
              </a:rPr>
              <a:t>. Систематические занятия физическими упражнениями заметно влияют на внешние формы тела, </a:t>
            </a:r>
            <a:r>
              <a:rPr lang="ru-RU" sz="1900" dirty="0" smtClean="0">
                <a:solidFill>
                  <a:srgbClr val="FFFF00"/>
                </a:solidFill>
                <a:latin typeface="Verdana" pitchFamily="34" charset="0"/>
                <a:ea typeface="Verdana" pitchFamily="34" charset="0"/>
                <a:cs typeface="Verdana" pitchFamily="34" charset="0"/>
              </a:rPr>
              <a:t>способствуют его пропорциональному развитию </a:t>
            </a:r>
            <a:r>
              <a:rPr lang="ru-RU" sz="1900" dirty="0" smtClean="0">
                <a:solidFill>
                  <a:srgbClr val="FFFFFF"/>
                </a:solidFill>
                <a:latin typeface="Verdana" pitchFamily="34" charset="0"/>
                <a:ea typeface="Verdana" pitchFamily="34" charset="0"/>
                <a:cs typeface="Verdana" pitchFamily="34" charset="0"/>
              </a:rPr>
              <a:t>в детском и юношеском возрасте, а в зрелом и пожилом возрасте</a:t>
            </a:r>
            <a:r>
              <a:rPr lang="ru-RU" sz="1900" dirty="0" smtClean="0">
                <a:solidFill>
                  <a:srgbClr val="FFFF00"/>
                </a:solidFill>
                <a:latin typeface="Verdana" pitchFamily="34" charset="0"/>
                <a:ea typeface="Verdana" pitchFamily="34" charset="0"/>
                <a:cs typeface="Verdana" pitchFamily="34" charset="0"/>
              </a:rPr>
              <a:t> позволяют надолго сохранить красоту и стройность</a:t>
            </a:r>
            <a:r>
              <a:rPr lang="ru-RU" sz="1900" dirty="0" smtClean="0">
                <a:solidFill>
                  <a:srgbClr val="FFFFFF"/>
                </a:solidFill>
                <a:latin typeface="Verdana" pitchFamily="34" charset="0"/>
                <a:ea typeface="Verdana" pitchFamily="34" charset="0"/>
                <a:cs typeface="Verdana" pitchFamily="34" charset="0"/>
              </a:rPr>
              <a:t>.</a:t>
            </a:r>
          </a:p>
          <a:p>
            <a:pPr marL="82550" indent="0" algn="just">
              <a:lnSpc>
                <a:spcPct val="110000"/>
              </a:lnSpc>
              <a:buNone/>
              <a:tabLst>
                <a:tab pos="82550" algn="l"/>
              </a:tabLst>
            </a:pPr>
            <a:r>
              <a:rPr lang="ru-RU" sz="1900" dirty="0" smtClean="0">
                <a:solidFill>
                  <a:srgbClr val="FFFFFF"/>
                </a:solidFill>
                <a:latin typeface="Verdana" pitchFamily="34" charset="0"/>
                <a:ea typeface="Verdana" pitchFamily="34" charset="0"/>
                <a:cs typeface="Verdana" pitchFamily="34" charset="0"/>
              </a:rPr>
              <a:t>Наоборот, </a:t>
            </a:r>
            <a:r>
              <a:rPr lang="ru-RU" sz="1900" dirty="0" smtClean="0">
                <a:solidFill>
                  <a:srgbClr val="FFFF00"/>
                </a:solidFill>
                <a:latin typeface="Verdana" pitchFamily="34" charset="0"/>
                <a:ea typeface="Verdana" pitchFamily="34" charset="0"/>
                <a:cs typeface="Verdana" pitchFamily="34" charset="0"/>
              </a:rPr>
              <a:t>малоподвижный, сидячий образ жизни преждевременно старит человека</a:t>
            </a:r>
            <a:r>
              <a:rPr lang="ru-RU" sz="1900" dirty="0" smtClean="0">
                <a:solidFill>
                  <a:srgbClr val="FFFFFF"/>
                </a:solidFill>
                <a:latin typeface="Verdana" pitchFamily="34" charset="0"/>
                <a:ea typeface="Verdana" pitchFamily="34" charset="0"/>
                <a:cs typeface="Verdana" pitchFamily="34" charset="0"/>
              </a:rPr>
              <a:t>. Он становится обрюзгшим, живот отвисает, резко ухудшается осанка. Обычно </a:t>
            </a:r>
            <a:r>
              <a:rPr lang="ru-RU" sz="1900" dirty="0" smtClean="0">
                <a:solidFill>
                  <a:srgbClr val="FFFF00"/>
                </a:solidFill>
                <a:latin typeface="Verdana" pitchFamily="34" charset="0"/>
                <a:ea typeface="Verdana" pitchFamily="34" charset="0"/>
                <a:cs typeface="Verdana" pitchFamily="34" charset="0"/>
              </a:rPr>
              <a:t>человек, не занимающийся физическим трудом и спортом, сутулится, его голова наклонена вперед, спина горбится, поясница чрезмерно прогнута, грудь впалая, а живот из-за слабости мышц брюшного пресса выпячен вперед, даже если нет ожирения</a:t>
            </a:r>
            <a:r>
              <a:rPr lang="ru-RU" sz="1900" dirty="0" smtClean="0">
                <a:solidFill>
                  <a:srgbClr val="FFFFFF"/>
                </a:solidFill>
                <a:latin typeface="Verdana" pitchFamily="34" charset="0"/>
                <a:ea typeface="Verdana" pitchFamily="34" charset="0"/>
                <a:cs typeface="Verdana" pitchFamily="34" charset="0"/>
              </a:rPr>
              <a:t>.</a:t>
            </a:r>
          </a:p>
          <a:p>
            <a:pPr marL="82550" indent="0" algn="just">
              <a:lnSpc>
                <a:spcPct val="110000"/>
              </a:lnSpc>
              <a:buNone/>
              <a:tabLst>
                <a:tab pos="82550" algn="l"/>
              </a:tabLst>
            </a:pPr>
            <a:endParaRPr lang="ru-RU" sz="1900" dirty="0" smtClean="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x-ray.png"/>
          <p:cNvPicPr>
            <a:picLocks noChangeAspect="1"/>
          </p:cNvPicPr>
          <p:nvPr/>
        </p:nvPicPr>
        <p:blipFill>
          <a:blip r:embed="rId2" cstate="print">
            <a:duotone>
              <a:schemeClr val="bg2">
                <a:shade val="45000"/>
                <a:satMod val="135000"/>
              </a:schemeClr>
              <a:prstClr val="white"/>
            </a:duotone>
          </a:blip>
          <a:stretch>
            <a:fillRect/>
          </a:stretch>
        </p:blipFill>
        <p:spPr>
          <a:xfrm>
            <a:off x="1447800" y="0"/>
            <a:ext cx="6106386" cy="6106386"/>
          </a:xfrm>
          <a:prstGeom prst="rect">
            <a:avLst/>
          </a:prstGeom>
        </p:spPr>
      </p:pic>
      <p:sp>
        <p:nvSpPr>
          <p:cNvPr id="3" name="Содержимое 2"/>
          <p:cNvSpPr>
            <a:spLocks noGrp="1"/>
          </p:cNvSpPr>
          <p:nvPr>
            <p:ph idx="1"/>
          </p:nvPr>
        </p:nvSpPr>
        <p:spPr>
          <a:xfrm>
            <a:off x="228600" y="381000"/>
            <a:ext cx="8686800" cy="5897563"/>
          </a:xfrm>
          <a:solidFill>
            <a:schemeClr val="tx2">
              <a:lumMod val="10000"/>
              <a:alpha val="49000"/>
            </a:schemeClr>
          </a:solidFill>
        </p:spPr>
        <p:txBody>
          <a:bodyPr>
            <a:normAutofit/>
          </a:bodyPr>
          <a:lstStyle/>
          <a:p>
            <a:pPr marL="82550" indent="0" algn="just">
              <a:buNone/>
            </a:pPr>
            <a:r>
              <a:rPr lang="ru-RU" sz="1900" dirty="0" smtClean="0">
                <a:solidFill>
                  <a:srgbClr val="FFFF00"/>
                </a:solidFill>
                <a:latin typeface="Verdana" pitchFamily="34" charset="0"/>
                <a:ea typeface="Verdana" pitchFamily="34" charset="0"/>
                <a:cs typeface="Verdana" pitchFamily="34" charset="0"/>
              </a:rPr>
              <a:t>Физическими упражнениями</a:t>
            </a:r>
            <a:r>
              <a:rPr lang="ru-RU" sz="1900" dirty="0" smtClean="0">
                <a:solidFill>
                  <a:srgbClr val="FFFFFF"/>
                </a:solidFill>
                <a:latin typeface="Verdana" pitchFamily="34" charset="0"/>
                <a:ea typeface="Verdana" pitchFamily="34" charset="0"/>
                <a:cs typeface="Verdana" pitchFamily="34" charset="0"/>
              </a:rPr>
              <a:t>, укрепляющими мускулатуру (особенно мышцы туловища), </a:t>
            </a:r>
            <a:r>
              <a:rPr lang="ru-RU" sz="1900" dirty="0" smtClean="0">
                <a:solidFill>
                  <a:srgbClr val="FFFF00"/>
                </a:solidFill>
                <a:latin typeface="Verdana" pitchFamily="34" charset="0"/>
                <a:ea typeface="Verdana" pitchFamily="34" charset="0"/>
                <a:cs typeface="Verdana" pitchFamily="34" charset="0"/>
              </a:rPr>
              <a:t>можно исправить осанку</a:t>
            </a:r>
            <a:r>
              <a:rPr lang="ru-RU" sz="1900" dirty="0" smtClean="0">
                <a:solidFill>
                  <a:srgbClr val="FFFFFF"/>
                </a:solidFill>
                <a:latin typeface="Verdana" pitchFamily="34" charset="0"/>
                <a:ea typeface="Verdana" pitchFamily="34" charset="0"/>
                <a:cs typeface="Verdana" pitchFamily="34" charset="0"/>
              </a:rPr>
              <a:t>. С этой целью полезно делать гимнастику и плавать – лучше всего стилем брасс; </a:t>
            </a:r>
            <a:r>
              <a:rPr lang="ru-RU" sz="1900" dirty="0" smtClean="0">
                <a:solidFill>
                  <a:srgbClr val="FFFF00"/>
                </a:solidFill>
                <a:latin typeface="Verdana" pitchFamily="34" charset="0"/>
                <a:ea typeface="Verdana" pitchFamily="34" charset="0"/>
                <a:cs typeface="Verdana" pitchFamily="34" charset="0"/>
              </a:rPr>
              <a:t>правильной осанке способствует горизонтальное положение тела и равномерное упражнение многочисленных мышечных групп</a:t>
            </a:r>
            <a:r>
              <a:rPr lang="ru-RU" sz="1900" dirty="0" smtClean="0">
                <a:solidFill>
                  <a:srgbClr val="FFFFFF"/>
                </a:solidFill>
                <a:latin typeface="Verdana" pitchFamily="34" charset="0"/>
                <a:ea typeface="Verdana" pitchFamily="34" charset="0"/>
                <a:cs typeface="Verdana" pitchFamily="34" charset="0"/>
              </a:rPr>
              <a:t>.</a:t>
            </a:r>
          </a:p>
          <a:p>
            <a:pPr marL="82550" indent="0" algn="just">
              <a:buNone/>
            </a:pPr>
            <a:r>
              <a:rPr lang="ru-RU" sz="1900" dirty="0" smtClean="0">
                <a:solidFill>
                  <a:srgbClr val="FFFFFF"/>
                </a:solidFill>
                <a:latin typeface="Verdana" pitchFamily="34" charset="0"/>
                <a:ea typeface="Verdana" pitchFamily="34" charset="0"/>
                <a:cs typeface="Verdana" pitchFamily="34" charset="0"/>
              </a:rPr>
              <a:t>Специально подобранными физическими упражнениями </a:t>
            </a:r>
            <a:r>
              <a:rPr lang="ru-RU" sz="1900" dirty="0" smtClean="0">
                <a:solidFill>
                  <a:srgbClr val="FFFF00"/>
                </a:solidFill>
                <a:latin typeface="Verdana" pitchFamily="34" charset="0"/>
                <a:ea typeface="Verdana" pitchFamily="34" charset="0"/>
                <a:cs typeface="Verdana" pitchFamily="34" charset="0"/>
              </a:rPr>
              <a:t>можно устранить боковые искривления позвоночника в начальной стадии развития, укрепить ослабленную бездействием или длительной болезнью мускулатуру живота, укрепить и восстановить своды стопы или плоскостопии</a:t>
            </a:r>
            <a:r>
              <a:rPr lang="ru-RU" sz="1900" dirty="0" smtClean="0">
                <a:solidFill>
                  <a:srgbClr val="FFFFFF"/>
                </a:solidFill>
                <a:latin typeface="Verdana" pitchFamily="34" charset="0"/>
                <a:ea typeface="Verdana" pitchFamily="34" charset="0"/>
                <a:cs typeface="Verdana" pitchFamily="34" charset="0"/>
              </a:rPr>
              <a:t>. Энергичными физическими упражнениями и диетой можно добиться успеха в </a:t>
            </a:r>
            <a:r>
              <a:rPr lang="ru-RU" sz="1900" dirty="0" smtClean="0">
                <a:solidFill>
                  <a:srgbClr val="FFFF00"/>
                </a:solidFill>
                <a:latin typeface="Verdana" pitchFamily="34" charset="0"/>
                <a:ea typeface="Verdana" pitchFamily="34" charset="0"/>
                <a:cs typeface="Verdana" pitchFamily="34" charset="0"/>
              </a:rPr>
              <a:t>борьбе с уродующем человека ожирением</a:t>
            </a:r>
            <a:r>
              <a:rPr lang="ru-RU" sz="1900" dirty="0" smtClean="0">
                <a:solidFill>
                  <a:srgbClr val="FFFFFF"/>
                </a:solidFill>
                <a:latin typeface="Verdana" pitchFamily="34" charset="0"/>
                <a:ea typeface="Verdana" pitchFamily="34" charset="0"/>
                <a:cs typeface="Verdana" pitchFamily="34" charset="0"/>
              </a:rPr>
              <a:t>.</a:t>
            </a:r>
          </a:p>
          <a:p>
            <a:pPr marL="82550" indent="0" algn="just">
              <a:buNone/>
            </a:pPr>
            <a:r>
              <a:rPr lang="ru-RU" sz="1900" dirty="0" smtClean="0">
                <a:solidFill>
                  <a:srgbClr val="FFFFFF"/>
                </a:solidFill>
                <a:latin typeface="Verdana" pitchFamily="34" charset="0"/>
                <a:ea typeface="Verdana" pitchFamily="34" charset="0"/>
                <a:cs typeface="Verdana" pitchFamily="34" charset="0"/>
              </a:rPr>
              <a:t>Применять физические упражнения исправляющие дефекты телосложения, нужно по указаниям и под наблюдением врача-специалиста.</a:t>
            </a:r>
            <a:endParaRPr lang="ru-RU" sz="1900" dirty="0">
              <a:solidFill>
                <a:srgbClr val="FFFFFF"/>
              </a:solidFill>
              <a:latin typeface="Verdana" pitchFamily="34" charset="0"/>
              <a:ea typeface="Verdana" pitchFamily="34" charset="0"/>
              <a:cs typeface="Verdana" pitchFamily="34" charset="0"/>
            </a:endParaRPr>
          </a:p>
        </p:txBody>
      </p:sp>
      <p:pic>
        <p:nvPicPr>
          <p:cNvPr id="8" name="Рисунок 7" descr="spinal-column.png"/>
          <p:cNvPicPr>
            <a:picLocks noChangeAspect="1"/>
          </p:cNvPicPr>
          <p:nvPr/>
        </p:nvPicPr>
        <p:blipFill>
          <a:blip r:embed="rId3" cstate="print">
            <a:lum bright="1000" contrast="-32000"/>
          </a:blip>
          <a:stretch>
            <a:fillRect/>
          </a:stretch>
        </p:blipFill>
        <p:spPr>
          <a:xfrm>
            <a:off x="6629400" y="5029200"/>
            <a:ext cx="1676400" cy="16764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descr="lotus-position.png"/>
          <p:cNvPicPr>
            <a:picLocks noChangeAspect="1"/>
          </p:cNvPicPr>
          <p:nvPr/>
        </p:nvPicPr>
        <p:blipFill>
          <a:blip r:embed="rId2" cstate="print">
            <a:lum bright="16000" contrast="-46000"/>
          </a:blip>
          <a:stretch>
            <a:fillRect/>
          </a:stretch>
        </p:blipFill>
        <p:spPr>
          <a:xfrm>
            <a:off x="1970814" y="827814"/>
            <a:ext cx="5202371" cy="5202371"/>
          </a:xfrm>
          <a:prstGeom prst="rect">
            <a:avLst/>
          </a:prstGeom>
        </p:spPr>
      </p:pic>
      <p:pic>
        <p:nvPicPr>
          <p:cNvPr id="8" name="Рисунок 7" descr="weight (2).png"/>
          <p:cNvPicPr>
            <a:picLocks noChangeAspect="1"/>
          </p:cNvPicPr>
          <p:nvPr/>
        </p:nvPicPr>
        <p:blipFill>
          <a:blip r:embed="rId3" cstate="print">
            <a:lum bright="14000" contrast="-46000"/>
          </a:blip>
          <a:stretch>
            <a:fillRect/>
          </a:stretch>
        </p:blipFill>
        <p:spPr>
          <a:xfrm>
            <a:off x="609600" y="3810000"/>
            <a:ext cx="2677385" cy="2677385"/>
          </a:xfrm>
          <a:prstGeom prst="rect">
            <a:avLst/>
          </a:prstGeom>
        </p:spPr>
      </p:pic>
      <p:sp>
        <p:nvSpPr>
          <p:cNvPr id="2" name="Заголовок 1"/>
          <p:cNvSpPr>
            <a:spLocks noGrp="1"/>
          </p:cNvSpPr>
          <p:nvPr>
            <p:ph type="title"/>
          </p:nvPr>
        </p:nvSpPr>
        <p:spPr>
          <a:xfrm>
            <a:off x="152400" y="304800"/>
            <a:ext cx="8839200" cy="1325562"/>
          </a:xfrm>
          <a:solidFill>
            <a:schemeClr val="tx2">
              <a:lumMod val="10000"/>
              <a:alpha val="52000"/>
            </a:schemeClr>
          </a:solidFill>
        </p:spPr>
        <p:txBody>
          <a:bodyPr>
            <a:normAutofit/>
          </a:bodyPr>
          <a:lstStyle/>
          <a:p>
            <a:r>
              <a:rPr lang="ru-RU" sz="3600" b="1" dirty="0" smtClean="0">
                <a:solidFill>
                  <a:srgbClr val="FFFFFF"/>
                </a:solidFill>
              </a:rPr>
              <a:t>ЗАКЛЮЧЕНИЕ</a:t>
            </a:r>
            <a:endParaRPr lang="ru-RU" sz="3600" b="1" dirty="0">
              <a:solidFill>
                <a:srgbClr val="FFFFFF"/>
              </a:solidFill>
            </a:endParaRPr>
          </a:p>
        </p:txBody>
      </p:sp>
      <p:sp>
        <p:nvSpPr>
          <p:cNvPr id="3" name="Содержимое 2"/>
          <p:cNvSpPr>
            <a:spLocks noGrp="1"/>
          </p:cNvSpPr>
          <p:nvPr>
            <p:ph idx="1"/>
          </p:nvPr>
        </p:nvSpPr>
        <p:spPr>
          <a:xfrm>
            <a:off x="152400" y="1676400"/>
            <a:ext cx="8839200" cy="4114800"/>
          </a:xfrm>
          <a:solidFill>
            <a:schemeClr val="tx2">
              <a:lumMod val="10000"/>
              <a:alpha val="49000"/>
            </a:schemeClr>
          </a:solidFill>
        </p:spPr>
        <p:txBody>
          <a:bodyPr>
            <a:noAutofit/>
          </a:bodyPr>
          <a:lstStyle/>
          <a:p>
            <a:pPr marL="0" indent="0" algn="just">
              <a:buNone/>
            </a:pPr>
            <a:r>
              <a:rPr lang="ru-RU" sz="1900" dirty="0" smtClean="0">
                <a:solidFill>
                  <a:srgbClr val="FFFFFF"/>
                </a:solidFill>
                <a:latin typeface="Verdana" pitchFamily="34" charset="0"/>
                <a:ea typeface="Verdana" pitchFamily="34" charset="0"/>
                <a:cs typeface="Verdana" pitchFamily="34" charset="0"/>
              </a:rPr>
              <a:t>Таким образом, оздоровительный эффект занятий массовой физической культурой связан прежде всего с </a:t>
            </a:r>
            <a:r>
              <a:rPr lang="ru-RU" sz="1900" dirty="0" smtClean="0">
                <a:solidFill>
                  <a:srgbClr val="FFFF00"/>
                </a:solidFill>
                <a:latin typeface="Verdana" pitchFamily="34" charset="0"/>
                <a:ea typeface="Verdana" pitchFamily="34" charset="0"/>
                <a:cs typeface="Verdana" pitchFamily="34" charset="0"/>
              </a:rPr>
              <a:t>повышением аэробных возможностей организма, уровня общей выносливости и трудоспособности</a:t>
            </a:r>
            <a:r>
              <a:rPr lang="ru-RU" sz="1900" dirty="0" smtClean="0">
                <a:solidFill>
                  <a:srgbClr val="FFFFFF"/>
                </a:solidFill>
                <a:latin typeface="Verdana" pitchFamily="34" charset="0"/>
                <a:ea typeface="Verdana" pitchFamily="34" charset="0"/>
                <a:cs typeface="Verdana" pitchFamily="34" charset="0"/>
              </a:rPr>
              <a:t>.</a:t>
            </a:r>
          </a:p>
          <a:p>
            <a:pPr marL="0" indent="0" algn="just">
              <a:buNone/>
            </a:pPr>
            <a:r>
              <a:rPr lang="ru-RU" sz="1900" dirty="0" smtClean="0">
                <a:solidFill>
                  <a:srgbClr val="FFFFFF"/>
                </a:solidFill>
                <a:latin typeface="Verdana" pitchFamily="34" charset="0"/>
                <a:ea typeface="Verdana" pitchFamily="34" charset="0"/>
                <a:cs typeface="Verdana" pitchFamily="34" charset="0"/>
              </a:rPr>
              <a:t>Повышение физической работоспособности сопровождается </a:t>
            </a:r>
            <a:r>
              <a:rPr lang="ru-RU" sz="1900" dirty="0" smtClean="0">
                <a:solidFill>
                  <a:srgbClr val="FFFF00"/>
                </a:solidFill>
                <a:latin typeface="Verdana" pitchFamily="34" charset="0"/>
                <a:ea typeface="Verdana" pitchFamily="34" charset="0"/>
                <a:cs typeface="Verdana" pitchFamily="34" charset="0"/>
              </a:rPr>
              <a:t>профилактическим эффектом в отношении факторов риска сердечно-сосудистых заболеваний</a:t>
            </a:r>
            <a:r>
              <a:rPr lang="ru-RU" sz="1900" dirty="0" smtClean="0">
                <a:solidFill>
                  <a:srgbClr val="FFFFFF"/>
                </a:solidFill>
                <a:latin typeface="Verdana" pitchFamily="34" charset="0"/>
                <a:ea typeface="Verdana" pitchFamily="34" charset="0"/>
                <a:cs typeface="Verdana" pitchFamily="34" charset="0"/>
              </a:rPr>
              <a:t>: снижением веса тела и жировой массы, содержания холестерина и </a:t>
            </a:r>
            <a:r>
              <a:rPr lang="ru-RU" sz="1900" dirty="0" err="1" smtClean="0">
                <a:solidFill>
                  <a:srgbClr val="FFFFFF"/>
                </a:solidFill>
                <a:latin typeface="Verdana" pitchFamily="34" charset="0"/>
                <a:ea typeface="Verdana" pitchFamily="34" charset="0"/>
                <a:cs typeface="Verdana" pitchFamily="34" charset="0"/>
              </a:rPr>
              <a:t>триглицеридов</a:t>
            </a:r>
            <a:r>
              <a:rPr lang="ru-RU" sz="1900" dirty="0" smtClean="0">
                <a:solidFill>
                  <a:srgbClr val="FFFFFF"/>
                </a:solidFill>
                <a:latin typeface="Verdana" pitchFamily="34" charset="0"/>
                <a:ea typeface="Verdana" pitchFamily="34" charset="0"/>
                <a:cs typeface="Verdana" pitchFamily="34" charset="0"/>
              </a:rPr>
              <a:t> в крови, снижением артериального давления и ЧСС.</a:t>
            </a:r>
          </a:p>
          <a:p>
            <a:pPr marL="0" indent="0" algn="just">
              <a:buNone/>
            </a:pPr>
            <a:r>
              <a:rPr lang="ru-RU" sz="1900" dirty="0" smtClean="0">
                <a:solidFill>
                  <a:srgbClr val="FFFFFF"/>
                </a:solidFill>
                <a:latin typeface="Verdana" pitchFamily="34" charset="0"/>
                <a:ea typeface="Verdana" pitchFamily="34" charset="0"/>
                <a:cs typeface="Verdana" pitchFamily="34" charset="0"/>
              </a:rPr>
              <a:t>Кроме того, регулярная физическая тренировка позволяет в значительной степени </a:t>
            </a:r>
            <a:r>
              <a:rPr lang="ru-RU" sz="1900" dirty="0" smtClean="0">
                <a:solidFill>
                  <a:srgbClr val="FFFF00"/>
                </a:solidFill>
                <a:latin typeface="Verdana" pitchFamily="34" charset="0"/>
                <a:ea typeface="Verdana" pitchFamily="34" charset="0"/>
                <a:cs typeface="Verdana" pitchFamily="34" charset="0"/>
              </a:rPr>
              <a:t>задержать возрастных инволюционных изменений физиологических функций, а также дегенеративных изменений органов и систем</a:t>
            </a:r>
            <a:r>
              <a:rPr lang="ru-RU" sz="1900" dirty="0" smtClean="0">
                <a:solidFill>
                  <a:srgbClr val="FFFFFF"/>
                </a:solidFill>
                <a:latin typeface="Verdana" pitchFamily="34" charset="0"/>
                <a:ea typeface="Verdana" pitchFamily="34" charset="0"/>
                <a:cs typeface="Verdana" pitchFamily="34" charset="0"/>
              </a:rPr>
              <a:t>.</a:t>
            </a:r>
          </a:p>
          <a:p>
            <a:pPr marL="179388" indent="0">
              <a:buNone/>
            </a:pPr>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descr="exercise.png"/>
          <p:cNvPicPr>
            <a:picLocks noChangeAspect="1"/>
          </p:cNvPicPr>
          <p:nvPr/>
        </p:nvPicPr>
        <p:blipFill>
          <a:blip r:embed="rId2" cstate="print">
            <a:lum bright="9000" contrast="-38000"/>
          </a:blip>
          <a:stretch>
            <a:fillRect/>
          </a:stretch>
        </p:blipFill>
        <p:spPr>
          <a:xfrm>
            <a:off x="5105400" y="3342414"/>
            <a:ext cx="3515586" cy="3515586"/>
          </a:xfrm>
          <a:prstGeom prst="rect">
            <a:avLst/>
          </a:prstGeom>
        </p:spPr>
      </p:pic>
      <p:pic>
        <p:nvPicPr>
          <p:cNvPr id="5" name="Рисунок 4" descr="weight (2).png"/>
          <p:cNvPicPr>
            <a:picLocks noChangeAspect="1"/>
          </p:cNvPicPr>
          <p:nvPr/>
        </p:nvPicPr>
        <p:blipFill>
          <a:blip r:embed="rId3" cstate="print">
            <a:lum bright="8000" contrast="-38000"/>
          </a:blip>
          <a:stretch>
            <a:fillRect/>
          </a:stretch>
        </p:blipFill>
        <p:spPr>
          <a:xfrm>
            <a:off x="914400" y="3581400"/>
            <a:ext cx="3276600" cy="3276600"/>
          </a:xfrm>
          <a:prstGeom prst="rect">
            <a:avLst/>
          </a:prstGeom>
        </p:spPr>
      </p:pic>
      <p:sp>
        <p:nvSpPr>
          <p:cNvPr id="3" name="Содержимое 2"/>
          <p:cNvSpPr>
            <a:spLocks noGrp="1"/>
          </p:cNvSpPr>
          <p:nvPr>
            <p:ph idx="1"/>
          </p:nvPr>
        </p:nvSpPr>
        <p:spPr>
          <a:xfrm>
            <a:off x="304800" y="762000"/>
            <a:ext cx="8534400" cy="5257800"/>
          </a:xfrm>
          <a:solidFill>
            <a:schemeClr val="tx2">
              <a:lumMod val="10000"/>
              <a:alpha val="50000"/>
            </a:schemeClr>
          </a:solidFill>
        </p:spPr>
        <p:txBody>
          <a:bodyPr>
            <a:noAutofit/>
          </a:bodyPr>
          <a:lstStyle/>
          <a:p>
            <a:pPr marL="0" indent="0" algn="just">
              <a:buNone/>
            </a:pPr>
            <a:r>
              <a:rPr lang="ru-RU" sz="1900" dirty="0" smtClean="0">
                <a:solidFill>
                  <a:srgbClr val="FFFFFF"/>
                </a:solidFill>
                <a:latin typeface="Verdana" pitchFamily="34" charset="0"/>
                <a:ea typeface="Verdana" pitchFamily="34" charset="0"/>
                <a:cs typeface="Verdana" pitchFamily="34" charset="0"/>
              </a:rPr>
              <a:t>Выполнение физических упражнений </a:t>
            </a:r>
            <a:r>
              <a:rPr lang="ru-RU" sz="1900" dirty="0" smtClean="0">
                <a:solidFill>
                  <a:srgbClr val="FFFF00"/>
                </a:solidFill>
                <a:latin typeface="Verdana" pitchFamily="34" charset="0"/>
                <a:ea typeface="Verdana" pitchFamily="34" charset="0"/>
                <a:cs typeface="Verdana" pitchFamily="34" charset="0"/>
              </a:rPr>
              <a:t>положительно влияет на весь двигательный аппарат, препятствуя развития дегенеративных изменений, связанных с возрастом и гиподинамией </a:t>
            </a:r>
            <a:r>
              <a:rPr lang="ru-RU" sz="1900" dirty="0" smtClean="0">
                <a:solidFill>
                  <a:srgbClr val="FFFFFF"/>
                </a:solidFill>
                <a:latin typeface="Verdana" pitchFamily="34" charset="0"/>
                <a:ea typeface="Verdana" pitchFamily="34" charset="0"/>
                <a:cs typeface="Verdana" pitchFamily="34" charset="0"/>
              </a:rPr>
              <a:t>(нарушение функций организма при снижении двигательной активности). </a:t>
            </a:r>
            <a:r>
              <a:rPr lang="ru-RU" sz="1900" dirty="0" smtClean="0">
                <a:solidFill>
                  <a:srgbClr val="FFFF00"/>
                </a:solidFill>
                <a:latin typeface="Verdana" pitchFamily="34" charset="0"/>
                <a:ea typeface="Verdana" pitchFamily="34" charset="0"/>
                <a:cs typeface="Verdana" pitchFamily="34" charset="0"/>
              </a:rPr>
              <a:t>Повышается минерализация костной ткани и содержание кальция в организме</a:t>
            </a:r>
            <a:r>
              <a:rPr lang="ru-RU" sz="1900" dirty="0" smtClean="0">
                <a:solidFill>
                  <a:srgbClr val="FFFFFF"/>
                </a:solidFill>
                <a:latin typeface="Verdana" pitchFamily="34" charset="0"/>
                <a:ea typeface="Verdana" pitchFamily="34" charset="0"/>
                <a:cs typeface="Verdana" pitchFamily="34" charset="0"/>
              </a:rPr>
              <a:t>, что препятствует развитию </a:t>
            </a:r>
            <a:r>
              <a:rPr lang="ru-RU" sz="1900" dirty="0" err="1" smtClean="0">
                <a:solidFill>
                  <a:srgbClr val="FFFFFF"/>
                </a:solidFill>
                <a:latin typeface="Verdana" pitchFamily="34" charset="0"/>
                <a:ea typeface="Verdana" pitchFamily="34" charset="0"/>
                <a:cs typeface="Verdana" pitchFamily="34" charset="0"/>
              </a:rPr>
              <a:t>остеопороза</a:t>
            </a:r>
            <a:r>
              <a:rPr lang="ru-RU" sz="1900" dirty="0" smtClean="0">
                <a:solidFill>
                  <a:srgbClr val="FFFFFF"/>
                </a:solidFill>
                <a:latin typeface="Verdana" pitchFamily="34" charset="0"/>
                <a:ea typeface="Verdana" pitchFamily="34" charset="0"/>
                <a:cs typeface="Verdana" pitchFamily="34" charset="0"/>
              </a:rPr>
              <a:t> (дистрофия костной ткани с перестройкой её структуры и разрежением). </a:t>
            </a:r>
          </a:p>
          <a:p>
            <a:pPr marL="0" indent="0" algn="just">
              <a:buNone/>
            </a:pPr>
            <a:r>
              <a:rPr lang="ru-RU" sz="1900" dirty="0" smtClean="0">
                <a:solidFill>
                  <a:srgbClr val="FFFF00"/>
                </a:solidFill>
                <a:latin typeface="Verdana" pitchFamily="34" charset="0"/>
                <a:ea typeface="Verdana" pitchFamily="34" charset="0"/>
                <a:cs typeface="Verdana" pitchFamily="34" charset="0"/>
              </a:rPr>
              <a:t>Увеличивается приток лимфы к суставным хрящам и межпозвонковым дискам</a:t>
            </a:r>
            <a:r>
              <a:rPr lang="ru-RU" sz="1900" dirty="0" smtClean="0">
                <a:solidFill>
                  <a:srgbClr val="FFFFFF"/>
                </a:solidFill>
                <a:latin typeface="Verdana" pitchFamily="34" charset="0"/>
                <a:ea typeface="Verdana" pitchFamily="34" charset="0"/>
                <a:cs typeface="Verdana" pitchFamily="34" charset="0"/>
              </a:rPr>
              <a:t>, что является лучшим средством профилактики артроза и </a:t>
            </a:r>
            <a:r>
              <a:rPr lang="ru-RU" sz="1900" dirty="0" err="1" smtClean="0">
                <a:solidFill>
                  <a:srgbClr val="FFFFFF"/>
                </a:solidFill>
                <a:latin typeface="Verdana" pitchFamily="34" charset="0"/>
                <a:ea typeface="Verdana" pitchFamily="34" charset="0"/>
                <a:cs typeface="Verdana" pitchFamily="34" charset="0"/>
              </a:rPr>
              <a:t>остехондроза</a:t>
            </a:r>
            <a:r>
              <a:rPr lang="ru-RU" sz="1900" dirty="0" smtClean="0">
                <a:solidFill>
                  <a:srgbClr val="FFFFFF"/>
                </a:solidFill>
                <a:latin typeface="Verdana" pitchFamily="34" charset="0"/>
                <a:ea typeface="Verdana" pitchFamily="34" charset="0"/>
                <a:cs typeface="Verdana" pitchFamily="34" charset="0"/>
              </a:rPr>
              <a:t> (дегенерация суставных хрящей).</a:t>
            </a:r>
          </a:p>
          <a:p>
            <a:pPr marL="0" indent="0" algn="just">
              <a:buNone/>
            </a:pPr>
            <a:endParaRPr lang="ru-RU" sz="1900" dirty="0" smtClean="0">
              <a:solidFill>
                <a:srgbClr val="FFFFFF"/>
              </a:solidFill>
              <a:latin typeface="Verdana" pitchFamily="34" charset="0"/>
              <a:ea typeface="Verdana" pitchFamily="34" charset="0"/>
              <a:cs typeface="Verdana" pitchFamily="34" charset="0"/>
            </a:endParaRPr>
          </a:p>
          <a:p>
            <a:pPr marL="0" indent="0" algn="ctr">
              <a:buNone/>
            </a:pPr>
            <a:r>
              <a:rPr lang="ru-RU" sz="2400" b="1" dirty="0" smtClean="0">
                <a:solidFill>
                  <a:srgbClr val="FFFFFF"/>
                </a:solidFill>
                <a:latin typeface="Verdana" pitchFamily="34" charset="0"/>
                <a:ea typeface="Verdana" pitchFamily="34" charset="0"/>
                <a:cs typeface="Verdana" pitchFamily="34" charset="0"/>
              </a:rPr>
              <a:t>Все эти данные свидетельствуют о неоценимом положительном влиянии занятий физической культурой на организм человека.</a:t>
            </a:r>
          </a:p>
          <a:p>
            <a:pPr marL="179388" indent="0">
              <a:buNone/>
            </a:pPr>
            <a:endParaRPr lang="ru-RU" sz="19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3352800"/>
            <a:ext cx="7162800" cy="1706562"/>
          </a:xfrm>
          <a:solidFill>
            <a:schemeClr val="tx2">
              <a:lumMod val="10000"/>
              <a:alpha val="70000"/>
            </a:schemeClr>
          </a:solidFill>
        </p:spPr>
        <p:txBody>
          <a:bodyPr>
            <a:noAutofit/>
          </a:bodyPr>
          <a:lstStyle/>
          <a:p>
            <a:pPr algn="l"/>
            <a:r>
              <a:rPr lang="ru-RU" sz="3600" b="1" dirty="0" smtClean="0">
                <a:solidFill>
                  <a:srgbClr val="FFFFFF"/>
                </a:solidFill>
                <a:latin typeface="Verdana" pitchFamily="34" charset="0"/>
                <a:ea typeface="Verdana" pitchFamily="34" charset="0"/>
                <a:cs typeface="Verdana" pitchFamily="34" charset="0"/>
              </a:rPr>
              <a:t>ПРАВИЛА И ПРИЁМЫ ЗАКАЛИВАНИЯ И САМОМАССАЖА</a:t>
            </a:r>
            <a:endParaRPr lang="ru-RU" sz="3600" b="1"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533400"/>
            <a:ext cx="9144000" cy="6172200"/>
          </a:xfrm>
          <a:solidFill>
            <a:schemeClr val="tx2">
              <a:lumMod val="10000"/>
              <a:alpha val="47000"/>
            </a:schemeClr>
          </a:solidFill>
        </p:spPr>
        <p:txBody>
          <a:bodyPr>
            <a:normAutofit lnSpcReduction="10000"/>
          </a:bodyPr>
          <a:lstStyle/>
          <a:p>
            <a:pPr marL="179388" indent="-179388">
              <a:buFont typeface="Wingdings" pitchFamily="2" charset="2"/>
              <a:buChar char="§"/>
            </a:pPr>
            <a:endParaRPr lang="ru-RU" sz="1600" b="1" dirty="0" smtClean="0">
              <a:solidFill>
                <a:srgbClr val="FFFFFF"/>
              </a:solidFill>
              <a:latin typeface="Verdana" pitchFamily="34" charset="0"/>
              <a:ea typeface="Verdana" pitchFamily="34" charset="0"/>
              <a:cs typeface="Verdana" pitchFamily="34" charset="0"/>
            </a:endParaRPr>
          </a:p>
          <a:p>
            <a:pPr marL="179388" indent="-179388">
              <a:buFont typeface="Wingdings" pitchFamily="2" charset="2"/>
              <a:buChar char="§"/>
            </a:pPr>
            <a:r>
              <a:rPr lang="ru-RU" sz="1600" b="1" dirty="0" smtClean="0">
                <a:solidFill>
                  <a:srgbClr val="FFFFFF"/>
                </a:solidFill>
                <a:latin typeface="Verdana" pitchFamily="34" charset="0"/>
                <a:ea typeface="Verdana" pitchFamily="34" charset="0"/>
                <a:cs typeface="Verdana" pitchFamily="34" charset="0"/>
              </a:rPr>
              <a:t>ЗНАЧЕНИЕ ФИЗИЧЕСКОЙ УЛЬТУРЫ. ВЛИЯНИЕ ФИЗИЧЕСКИХ УПРАЖНЕНИЙ НА ЗДОРОВЬЕ И ФИЗИЧЕСКОЕ РАЗВИТИЕ ЧЕЛОВЕКА:</a:t>
            </a:r>
          </a:p>
          <a:p>
            <a:pPr marL="623888" indent="-180975">
              <a:buFont typeface="Wingdings" pitchFamily="2" charset="2"/>
              <a:buChar char="§"/>
            </a:pPr>
            <a:r>
              <a:rPr lang="ru-RU" sz="1600" b="1" dirty="0" smtClean="0">
                <a:solidFill>
                  <a:srgbClr val="FFFFFF"/>
                </a:solidFill>
                <a:latin typeface="Verdana" pitchFamily="34" charset="0"/>
                <a:ea typeface="Verdana" pitchFamily="34" charset="0"/>
                <a:cs typeface="Verdana" pitchFamily="34" charset="0"/>
              </a:rPr>
              <a:t>НЕРВНАЯ СИСТЕМА</a:t>
            </a:r>
          </a:p>
          <a:p>
            <a:pPr marL="623888" indent="-180975">
              <a:buFont typeface="Wingdings" pitchFamily="2" charset="2"/>
              <a:buChar char="§"/>
            </a:pPr>
            <a:r>
              <a:rPr lang="ru-RU" sz="1600" b="1" dirty="0" smtClean="0">
                <a:solidFill>
                  <a:srgbClr val="FFFFFF"/>
                </a:solidFill>
                <a:latin typeface="Verdana" pitchFamily="34" charset="0"/>
                <a:ea typeface="Verdana" pitchFamily="34" charset="0"/>
                <a:cs typeface="Verdana" pitchFamily="34" charset="0"/>
              </a:rPr>
              <a:t>СЕРДЕЧНО-СОСУДИСТАЯ СИСТЕМА</a:t>
            </a:r>
          </a:p>
          <a:p>
            <a:pPr marL="623888" indent="-180975">
              <a:buFont typeface="Wingdings" pitchFamily="2" charset="2"/>
              <a:buChar char="§"/>
            </a:pPr>
            <a:r>
              <a:rPr lang="ru-RU" sz="1600" b="1" dirty="0" smtClean="0">
                <a:solidFill>
                  <a:srgbClr val="FFFFFF"/>
                </a:solidFill>
                <a:latin typeface="Verdana" pitchFamily="34" charset="0"/>
                <a:ea typeface="Verdana" pitchFamily="34" charset="0"/>
                <a:cs typeface="Verdana" pitchFamily="34" charset="0"/>
              </a:rPr>
              <a:t>ДЫХАТЕЛЬНАЯ СИСТЕМА</a:t>
            </a:r>
          </a:p>
          <a:p>
            <a:pPr marL="623888" indent="-180975">
              <a:buFont typeface="Wingdings" pitchFamily="2" charset="2"/>
              <a:buChar char="§"/>
            </a:pPr>
            <a:r>
              <a:rPr lang="ru-RU" sz="1600" b="1" dirty="0" smtClean="0">
                <a:solidFill>
                  <a:srgbClr val="FFFFFF"/>
                </a:solidFill>
                <a:latin typeface="Verdana" pitchFamily="34" charset="0"/>
                <a:ea typeface="Verdana" pitchFamily="34" charset="0"/>
                <a:cs typeface="Verdana" pitchFamily="34" charset="0"/>
              </a:rPr>
              <a:t>МЫШЕЧНАЯ И КОСТНАЯ СИСТЕМЫ</a:t>
            </a:r>
          </a:p>
          <a:p>
            <a:pPr marL="623888" indent="-180975">
              <a:buFont typeface="Wingdings" pitchFamily="2" charset="2"/>
              <a:buChar char="§"/>
            </a:pPr>
            <a:r>
              <a:rPr lang="ru-RU" sz="1600" b="1" dirty="0" smtClean="0">
                <a:solidFill>
                  <a:srgbClr val="FFFFFF"/>
                </a:solidFill>
                <a:latin typeface="Verdana" pitchFamily="34" charset="0"/>
                <a:ea typeface="Verdana" pitchFamily="34" charset="0"/>
                <a:cs typeface="Verdana" pitchFamily="34" charset="0"/>
              </a:rPr>
              <a:t>ЗАКЛЮЧЕНИЕ</a:t>
            </a:r>
          </a:p>
          <a:p>
            <a:pPr marL="179388" indent="-179388">
              <a:buFont typeface="Wingdings" pitchFamily="2" charset="2"/>
              <a:buChar char="§"/>
            </a:pPr>
            <a:r>
              <a:rPr lang="ru-RU" sz="1600" b="1" dirty="0" smtClean="0">
                <a:solidFill>
                  <a:srgbClr val="FFFFFF"/>
                </a:solidFill>
                <a:latin typeface="Verdana" pitchFamily="34" charset="0"/>
                <a:ea typeface="Verdana" pitchFamily="34" charset="0"/>
                <a:cs typeface="Verdana" pitchFamily="34" charset="0"/>
              </a:rPr>
              <a:t>ПРАВИЛА И ПРИЁМЫ ЗАКАЛИВАНИЯ И САМОМАССАЖА:</a:t>
            </a:r>
          </a:p>
          <a:p>
            <a:pPr marL="623888" indent="-180975">
              <a:buFont typeface="Wingdings" pitchFamily="2" charset="2"/>
              <a:buChar char="§"/>
            </a:pPr>
            <a:r>
              <a:rPr lang="ru-RU" sz="1600" b="1" dirty="0" smtClean="0">
                <a:solidFill>
                  <a:srgbClr val="FFFFFF"/>
                </a:solidFill>
                <a:latin typeface="Verdana" pitchFamily="34" charset="0"/>
                <a:ea typeface="Verdana" pitchFamily="34" charset="0"/>
                <a:cs typeface="Verdana" pitchFamily="34" charset="0"/>
              </a:rPr>
              <a:t>ЗАКАЛИВАНИЕ:</a:t>
            </a:r>
          </a:p>
          <a:p>
            <a:pPr marL="984250" indent="-180975">
              <a:buFont typeface="Wingdings" pitchFamily="2" charset="2"/>
              <a:buChar char="§"/>
            </a:pPr>
            <a:r>
              <a:rPr lang="ru-RU" sz="1600" b="1" dirty="0" smtClean="0">
                <a:solidFill>
                  <a:srgbClr val="FFFFFF"/>
                </a:solidFill>
                <a:latin typeface="Verdana" pitchFamily="34" charset="0"/>
                <a:ea typeface="Verdana" pitchFamily="34" charset="0"/>
                <a:cs typeface="Verdana" pitchFamily="34" charset="0"/>
              </a:rPr>
              <a:t>ОБЩИЕ ПРАВИЛА ЗАКАЛИВАНИЯ</a:t>
            </a:r>
          </a:p>
          <a:p>
            <a:pPr marL="984250" indent="-180975">
              <a:buFont typeface="Wingdings" pitchFamily="2" charset="2"/>
              <a:buChar char="§"/>
            </a:pPr>
            <a:r>
              <a:rPr lang="ru-RU" sz="1600" b="1" dirty="0" smtClean="0">
                <a:solidFill>
                  <a:srgbClr val="FFFFFF"/>
                </a:solidFill>
                <a:latin typeface="Verdana" pitchFamily="34" charset="0"/>
                <a:ea typeface="Verdana" pitchFamily="34" charset="0"/>
                <a:cs typeface="Verdana" pitchFamily="34" charset="0"/>
              </a:rPr>
              <a:t>ВИДЫ ЗАКАЛИВАНИЯ</a:t>
            </a:r>
          </a:p>
          <a:p>
            <a:pPr marL="623888" indent="-180975">
              <a:buFont typeface="Wingdings" pitchFamily="2" charset="2"/>
              <a:buChar char="§"/>
            </a:pPr>
            <a:r>
              <a:rPr lang="ru-RU" sz="1600" b="1" dirty="0" smtClean="0">
                <a:solidFill>
                  <a:srgbClr val="FFFFFF"/>
                </a:solidFill>
                <a:latin typeface="Verdana" pitchFamily="34" charset="0"/>
                <a:ea typeface="Verdana" pitchFamily="34" charset="0"/>
                <a:cs typeface="Verdana" pitchFamily="34" charset="0"/>
              </a:rPr>
              <a:t>САМОМАССАЖ:</a:t>
            </a:r>
          </a:p>
          <a:p>
            <a:pPr marL="984250" indent="-180975">
              <a:buFont typeface="Wingdings" pitchFamily="2" charset="2"/>
              <a:buChar char="§"/>
            </a:pPr>
            <a:r>
              <a:rPr lang="ru-RU" sz="1600" b="1" dirty="0" smtClean="0">
                <a:solidFill>
                  <a:srgbClr val="FFFFFF"/>
                </a:solidFill>
                <a:latin typeface="Verdana" pitchFamily="34" charset="0"/>
                <a:ea typeface="Verdana" pitchFamily="34" charset="0"/>
                <a:cs typeface="Verdana" pitchFamily="34" charset="0"/>
              </a:rPr>
              <a:t>ПРАВИЛА ПРИМЕНЕНИЯ САМОМАССАЖА</a:t>
            </a:r>
          </a:p>
          <a:p>
            <a:pPr marL="984250" indent="-180975">
              <a:buFont typeface="Wingdings" pitchFamily="2" charset="2"/>
              <a:buChar char="§"/>
            </a:pPr>
            <a:r>
              <a:rPr lang="ru-RU" sz="1600" b="1" dirty="0" smtClean="0">
                <a:solidFill>
                  <a:srgbClr val="FFFFFF"/>
                </a:solidFill>
                <a:latin typeface="Verdana" pitchFamily="34" charset="0"/>
                <a:ea typeface="Verdana" pitchFamily="34" charset="0"/>
                <a:cs typeface="Verdana" pitchFamily="34" charset="0"/>
              </a:rPr>
              <a:t>МЕТОДЫ САМОМАССАЖА</a:t>
            </a:r>
          </a:p>
          <a:p>
            <a:pPr marL="179388" indent="-179388">
              <a:buFont typeface="Wingdings" pitchFamily="2" charset="2"/>
              <a:buChar char="§"/>
            </a:pPr>
            <a:r>
              <a:rPr lang="ru-RU" sz="1600" b="1" dirty="0" smtClean="0">
                <a:solidFill>
                  <a:srgbClr val="FFFFFF"/>
                </a:solidFill>
                <a:latin typeface="Verdana" pitchFamily="34" charset="0"/>
                <a:ea typeface="Verdana" pitchFamily="34" charset="0"/>
                <a:cs typeface="Verdana" pitchFamily="34" charset="0"/>
              </a:rPr>
              <a:t>ПРАВИЛА ПОВЕДЕНИЯ УЧАЩИХСЯ ПРИ ЗАНЯТИЯХ ФИЗИЧЕСКИМИ УПРАЖЕНИЯМИ НА УРОКАХ ФИЗИЧЕСКОЙ КУЛЬТУРЫ:</a:t>
            </a:r>
          </a:p>
          <a:p>
            <a:pPr marL="984250" indent="-179388">
              <a:buFont typeface="Wingdings" pitchFamily="2" charset="2"/>
              <a:buChar char="§"/>
            </a:pPr>
            <a:r>
              <a:rPr lang="ru-RU" sz="1600" b="1" dirty="0" smtClean="0">
                <a:solidFill>
                  <a:srgbClr val="FFFFFF"/>
                </a:solidFill>
                <a:latin typeface="Verdana" pitchFamily="34" charset="0"/>
                <a:ea typeface="Verdana" pitchFamily="34" charset="0"/>
                <a:cs typeface="Verdana" pitchFamily="34" charset="0"/>
              </a:rPr>
              <a:t>ОБЩИЕ ТРЕБОВАНИЯ БЕЗОПАСНОСТИ</a:t>
            </a:r>
          </a:p>
          <a:p>
            <a:pPr marL="984250" indent="-179388">
              <a:buFont typeface="Wingdings" pitchFamily="2" charset="2"/>
              <a:buChar char="§"/>
            </a:pPr>
            <a:r>
              <a:rPr lang="ru-RU" sz="1600" b="1" dirty="0" smtClean="0">
                <a:solidFill>
                  <a:srgbClr val="FFFFFF"/>
                </a:solidFill>
                <a:latin typeface="Verdana" pitchFamily="34" charset="0"/>
                <a:ea typeface="Verdana" pitchFamily="34" charset="0"/>
                <a:cs typeface="Verdana" pitchFamily="34" charset="0"/>
              </a:rPr>
              <a:t>ТРЕБОВАНИЯ БЕЗОПАСНОСТИ ПЕРЕД НАЧАЛОМ ЗАНЯТИЙ</a:t>
            </a:r>
          </a:p>
          <a:p>
            <a:pPr marL="984250" indent="-179388">
              <a:buFont typeface="Wingdings" pitchFamily="2" charset="2"/>
              <a:buChar char="§"/>
            </a:pPr>
            <a:r>
              <a:rPr lang="ru-RU" sz="1600" b="1" dirty="0" smtClean="0">
                <a:solidFill>
                  <a:srgbClr val="FFFFFF"/>
                </a:solidFill>
                <a:latin typeface="Verdana" pitchFamily="34" charset="0"/>
                <a:ea typeface="Verdana" pitchFamily="34" charset="0"/>
                <a:cs typeface="Verdana" pitchFamily="34" charset="0"/>
              </a:rPr>
              <a:t>ТРЕБОВАНИЯ БЕЗОПАСНОСТИ ВО ВОЕМЯ ЗАНЯТИЙ </a:t>
            </a:r>
          </a:p>
          <a:p>
            <a:pPr marL="984250" indent="-179388">
              <a:buFont typeface="Wingdings" pitchFamily="2" charset="2"/>
              <a:buChar char="§"/>
            </a:pPr>
            <a:r>
              <a:rPr lang="ru-RU" sz="1600" b="1" dirty="0" smtClean="0">
                <a:solidFill>
                  <a:srgbClr val="FFFFFF"/>
                </a:solidFill>
                <a:latin typeface="Verdana" pitchFamily="34" charset="0"/>
                <a:ea typeface="Verdana" pitchFamily="34" charset="0"/>
                <a:cs typeface="Verdana" pitchFamily="34" charset="0"/>
              </a:rPr>
              <a:t>ТРЕБОВАНИЯ БЕЗОПАСНОСТИ ПРИ НЕСЧАСТНЫХ СЛУЧАЯХ И ЭКСТРЕМАЛЬНЫХ СИТУАЦИЯХ</a:t>
            </a:r>
          </a:p>
          <a:p>
            <a:pPr marL="984250" indent="-179388">
              <a:buFont typeface="Wingdings" pitchFamily="2" charset="2"/>
              <a:buChar char="§"/>
            </a:pPr>
            <a:r>
              <a:rPr lang="ru-RU" sz="1600" b="1" dirty="0" smtClean="0">
                <a:solidFill>
                  <a:srgbClr val="FFFFFF"/>
                </a:solidFill>
                <a:latin typeface="Verdana" pitchFamily="34" charset="0"/>
                <a:ea typeface="Verdana" pitchFamily="34" charset="0"/>
                <a:cs typeface="Verdana" pitchFamily="34" charset="0"/>
              </a:rPr>
              <a:t>ТРЕБОВАНИЯ БЕЗОПАСНОСТИ ПО ОКОНЧАНИИ ЗАНЯТИЙ</a:t>
            </a:r>
          </a:p>
          <a:p>
            <a:pPr>
              <a:buFont typeface="Wingdings" pitchFamily="2" charset="2"/>
              <a:buChar char="§"/>
            </a:pPr>
            <a:endParaRPr lang="ru-RU" sz="1600" b="1" dirty="0">
              <a:solidFill>
                <a:srgbClr val="FFFFFF"/>
              </a:solidFill>
              <a:latin typeface="Verdana" pitchFamily="34" charset="0"/>
              <a:ea typeface="Verdana" pitchFamily="34" charset="0"/>
              <a:cs typeface="Verdana" pitchFamily="34" charset="0"/>
            </a:endParaRPr>
          </a:p>
        </p:txBody>
      </p:sp>
      <p:sp>
        <p:nvSpPr>
          <p:cNvPr id="2" name="Заголовок 1"/>
          <p:cNvSpPr>
            <a:spLocks noGrp="1"/>
          </p:cNvSpPr>
          <p:nvPr>
            <p:ph type="title"/>
          </p:nvPr>
        </p:nvSpPr>
        <p:spPr>
          <a:xfrm>
            <a:off x="0" y="0"/>
            <a:ext cx="4114800" cy="533400"/>
          </a:xfrm>
          <a:solidFill>
            <a:schemeClr val="tx2">
              <a:lumMod val="10000"/>
              <a:alpha val="57000"/>
            </a:schemeClr>
          </a:solidFill>
        </p:spPr>
        <p:txBody>
          <a:bodyPr>
            <a:noAutofit/>
          </a:bodyPr>
          <a:lstStyle/>
          <a:p>
            <a:pPr algn="l"/>
            <a:r>
              <a:rPr lang="ru-RU" sz="5400" b="1" dirty="0" smtClean="0">
                <a:solidFill>
                  <a:srgbClr val="FFFFFF"/>
                </a:solidFill>
                <a:latin typeface="Verdana" pitchFamily="34" charset="0"/>
                <a:ea typeface="Verdana" pitchFamily="34" charset="0"/>
                <a:cs typeface="Verdana" pitchFamily="34" charset="0"/>
              </a:rPr>
              <a:t>ПЛАН</a:t>
            </a:r>
            <a:endParaRPr lang="ru-RU" sz="5400" b="1" dirty="0">
              <a:solidFill>
                <a:srgbClr val="FFFFFF"/>
              </a:solidFill>
              <a:latin typeface="Verdana" pitchFamily="34" charset="0"/>
              <a:ea typeface="Verdana" pitchFamily="34" charset="0"/>
              <a:cs typeface="Verdana"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Рисунок 8" descr="swimming-pool.png"/>
          <p:cNvPicPr>
            <a:picLocks noChangeAspect="1"/>
          </p:cNvPicPr>
          <p:nvPr/>
        </p:nvPicPr>
        <p:blipFill>
          <a:blip r:embed="rId2" cstate="print">
            <a:lum bright="-12000" contrast="-24000"/>
          </a:blip>
          <a:stretch>
            <a:fillRect/>
          </a:stretch>
        </p:blipFill>
        <p:spPr>
          <a:xfrm>
            <a:off x="4419600" y="3505200"/>
            <a:ext cx="3352800" cy="3352800"/>
          </a:xfrm>
          <a:prstGeom prst="rect">
            <a:avLst/>
          </a:prstGeom>
        </p:spPr>
      </p:pic>
      <p:sp>
        <p:nvSpPr>
          <p:cNvPr id="3" name="Содержимое 2"/>
          <p:cNvSpPr>
            <a:spLocks noGrp="1"/>
          </p:cNvSpPr>
          <p:nvPr>
            <p:ph idx="1"/>
          </p:nvPr>
        </p:nvSpPr>
        <p:spPr>
          <a:xfrm>
            <a:off x="0" y="762000"/>
            <a:ext cx="9144000" cy="3505200"/>
          </a:xfrm>
          <a:solidFill>
            <a:schemeClr val="tx2">
              <a:lumMod val="10000"/>
              <a:alpha val="47000"/>
            </a:schemeClr>
          </a:solidFill>
        </p:spPr>
        <p:txBody>
          <a:bodyPr>
            <a:normAutofit/>
          </a:bodyPr>
          <a:lstStyle/>
          <a:p>
            <a:pPr marL="179388" indent="0">
              <a:buNone/>
            </a:pPr>
            <a:endParaRPr lang="ru-RU" sz="2000" dirty="0" smtClean="0">
              <a:solidFill>
                <a:srgbClr val="FFFF00"/>
              </a:solidFill>
              <a:latin typeface="Verdana" pitchFamily="34" charset="0"/>
              <a:ea typeface="Verdana" pitchFamily="34" charset="0"/>
              <a:cs typeface="Verdana" pitchFamily="34" charset="0"/>
            </a:endParaRPr>
          </a:p>
          <a:p>
            <a:pPr marL="179388" indent="0">
              <a:buNone/>
            </a:pPr>
            <a:r>
              <a:rPr lang="ru-RU" sz="2000" dirty="0" smtClean="0">
                <a:solidFill>
                  <a:srgbClr val="FFFF00"/>
                </a:solidFill>
                <a:latin typeface="Verdana" pitchFamily="34" charset="0"/>
                <a:ea typeface="Verdana" pitchFamily="34" charset="0"/>
                <a:cs typeface="Verdana" pitchFamily="34" charset="0"/>
              </a:rPr>
              <a:t>Закаливание</a:t>
            </a:r>
            <a:r>
              <a:rPr lang="ru-RU" sz="2000" dirty="0" smtClean="0">
                <a:solidFill>
                  <a:srgbClr val="FFFFFF"/>
                </a:solidFill>
                <a:latin typeface="Verdana" pitchFamily="34" charset="0"/>
                <a:ea typeface="Verdana" pitchFamily="34" charset="0"/>
                <a:cs typeface="Verdana" pitchFamily="34" charset="0"/>
              </a:rPr>
              <a:t> - это комплекс мероприятий по повышению устойчивости организма к воздействию неблагоприятных погодно-климатических условий. Закаливание – это своеобразная тренировка защитных сил организма, подготовка их к своевременной мобилизации. Закаливающие процедуры нормализуют состояние эмоциональной сферы, делают человека более сдержанным, уравновешенным, они придают бодрость, улучшают настроение. Закаливание повышает работоспособность и выносливость организма.</a:t>
            </a:r>
            <a:endParaRPr lang="ru-RU" sz="2000" dirty="0">
              <a:solidFill>
                <a:srgbClr val="FFFFFF"/>
              </a:solidFill>
              <a:latin typeface="Verdana" pitchFamily="34" charset="0"/>
              <a:ea typeface="Verdana" pitchFamily="34" charset="0"/>
              <a:cs typeface="Verdana" pitchFamily="34" charset="0"/>
            </a:endParaRPr>
          </a:p>
        </p:txBody>
      </p:sp>
      <p:pic>
        <p:nvPicPr>
          <p:cNvPr id="7" name="Рисунок 6" descr="cold-water (2).png"/>
          <p:cNvPicPr>
            <a:picLocks noChangeAspect="1"/>
          </p:cNvPicPr>
          <p:nvPr/>
        </p:nvPicPr>
        <p:blipFill>
          <a:blip r:embed="rId3" cstate="print">
            <a:lum bright="12000" contrast="-33000"/>
          </a:blip>
          <a:stretch>
            <a:fillRect/>
          </a:stretch>
        </p:blipFill>
        <p:spPr>
          <a:xfrm>
            <a:off x="6096000" y="4343400"/>
            <a:ext cx="1762986" cy="1762986"/>
          </a:xfrm>
          <a:prstGeom prst="rect">
            <a:avLst/>
          </a:prstGeom>
        </p:spPr>
      </p:pic>
      <p:pic>
        <p:nvPicPr>
          <p:cNvPr id="13" name="Рисунок 12" descr="cold-water (2).png"/>
          <p:cNvPicPr>
            <a:picLocks noChangeAspect="1"/>
          </p:cNvPicPr>
          <p:nvPr/>
        </p:nvPicPr>
        <p:blipFill>
          <a:blip r:embed="rId3" cstate="print">
            <a:lum bright="16000" contrast="-36000"/>
          </a:blip>
          <a:srcRect t="30255" r="61101"/>
          <a:stretch>
            <a:fillRect/>
          </a:stretch>
        </p:blipFill>
        <p:spPr>
          <a:xfrm>
            <a:off x="5486400" y="4876800"/>
            <a:ext cx="685800" cy="1229586"/>
          </a:xfrm>
          <a:prstGeom prst="rect">
            <a:avLst/>
          </a:prstGeom>
        </p:spPr>
      </p:pic>
      <p:pic>
        <p:nvPicPr>
          <p:cNvPr id="14" name="Рисунок 13" descr="cold-water (2).png"/>
          <p:cNvPicPr>
            <a:picLocks noChangeAspect="1"/>
          </p:cNvPicPr>
          <p:nvPr/>
        </p:nvPicPr>
        <p:blipFill>
          <a:blip r:embed="rId3" cstate="print">
            <a:lum bright="16000" contrast="-36000"/>
          </a:blip>
          <a:srcRect l="12966" t="30255" r="61101"/>
          <a:stretch>
            <a:fillRect/>
          </a:stretch>
        </p:blipFill>
        <p:spPr>
          <a:xfrm>
            <a:off x="4419600" y="4876800"/>
            <a:ext cx="457200" cy="1229586"/>
          </a:xfrm>
          <a:prstGeom prst="rect">
            <a:avLst/>
          </a:prstGeom>
        </p:spPr>
      </p:pic>
      <p:pic>
        <p:nvPicPr>
          <p:cNvPr id="15" name="Рисунок 14" descr="cold-water (2).png"/>
          <p:cNvPicPr>
            <a:picLocks noChangeAspect="1"/>
          </p:cNvPicPr>
          <p:nvPr/>
        </p:nvPicPr>
        <p:blipFill>
          <a:blip r:embed="rId3" cstate="print">
            <a:lum bright="16000" contrast="-36000"/>
          </a:blip>
          <a:srcRect t="30255" r="61101"/>
          <a:stretch>
            <a:fillRect/>
          </a:stretch>
        </p:blipFill>
        <p:spPr>
          <a:xfrm>
            <a:off x="4800600" y="4876800"/>
            <a:ext cx="762000" cy="1229586"/>
          </a:xfrm>
          <a:prstGeom prst="rect">
            <a:avLst/>
          </a:prstGeom>
        </p:spPr>
      </p:pic>
      <p:pic>
        <p:nvPicPr>
          <p:cNvPr id="17" name="Рисунок 16" descr="zakalivanie_organizma_kartinki_1.jpg"/>
          <p:cNvPicPr>
            <a:picLocks noChangeAspect="1"/>
          </p:cNvPicPr>
          <p:nvPr/>
        </p:nvPicPr>
        <p:blipFill>
          <a:blip r:embed="rId4" cstate="print">
            <a:lum bright="7000" contrast="-14000"/>
          </a:blip>
          <a:srcRect l="2083" t="3569" r="2084" b="2836"/>
          <a:stretch>
            <a:fillRect/>
          </a:stretch>
        </p:blipFill>
        <p:spPr>
          <a:xfrm>
            <a:off x="533400" y="4343400"/>
            <a:ext cx="3505200" cy="25146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descr="cold-water (1).png"/>
          <p:cNvPicPr>
            <a:picLocks noChangeAspect="1"/>
          </p:cNvPicPr>
          <p:nvPr/>
        </p:nvPicPr>
        <p:blipFill>
          <a:blip r:embed="rId2" cstate="print">
            <a:duotone>
              <a:schemeClr val="bg2">
                <a:shade val="45000"/>
                <a:satMod val="135000"/>
              </a:schemeClr>
              <a:prstClr val="white"/>
            </a:duotone>
          </a:blip>
          <a:stretch>
            <a:fillRect/>
          </a:stretch>
        </p:blipFill>
        <p:spPr>
          <a:xfrm>
            <a:off x="1066800" y="3429000"/>
            <a:ext cx="3429000" cy="3429000"/>
          </a:xfrm>
          <a:prstGeom prst="rect">
            <a:avLst/>
          </a:prstGeom>
        </p:spPr>
      </p:pic>
      <p:pic>
        <p:nvPicPr>
          <p:cNvPr id="4" name="Рисунок 3" descr="temperature (1).png"/>
          <p:cNvPicPr>
            <a:picLocks noChangeAspect="1"/>
          </p:cNvPicPr>
          <p:nvPr/>
        </p:nvPicPr>
        <p:blipFill>
          <a:blip r:embed="rId3" cstate="print">
            <a:lum bright="14000" contrast="-37000"/>
          </a:blip>
          <a:stretch>
            <a:fillRect/>
          </a:stretch>
        </p:blipFill>
        <p:spPr>
          <a:xfrm>
            <a:off x="4648200" y="2895600"/>
            <a:ext cx="3744186" cy="3744186"/>
          </a:xfrm>
          <a:prstGeom prst="rect">
            <a:avLst/>
          </a:prstGeom>
        </p:spPr>
      </p:pic>
      <p:sp>
        <p:nvSpPr>
          <p:cNvPr id="3" name="Содержимое 2"/>
          <p:cNvSpPr>
            <a:spLocks noGrp="1"/>
          </p:cNvSpPr>
          <p:nvPr>
            <p:ph idx="1"/>
          </p:nvPr>
        </p:nvSpPr>
        <p:spPr>
          <a:xfrm>
            <a:off x="0" y="381000"/>
            <a:ext cx="9144000" cy="5105400"/>
          </a:xfrm>
          <a:solidFill>
            <a:schemeClr val="tx2">
              <a:lumMod val="10000"/>
              <a:alpha val="50000"/>
            </a:schemeClr>
          </a:solidFill>
        </p:spPr>
        <p:txBody>
          <a:bodyPr>
            <a:noAutofit/>
          </a:bodyPr>
          <a:lstStyle/>
          <a:p>
            <a:pPr marL="179388" indent="0" algn="just">
              <a:buNone/>
            </a:pPr>
            <a:endParaRPr lang="ru-RU" sz="1900" dirty="0" smtClean="0">
              <a:solidFill>
                <a:srgbClr val="FFFFFF"/>
              </a:solidFill>
              <a:latin typeface="Verdana" pitchFamily="34" charset="0"/>
              <a:ea typeface="Verdana" pitchFamily="34" charset="0"/>
              <a:cs typeface="Verdana" pitchFamily="34" charset="0"/>
            </a:endParaRPr>
          </a:p>
          <a:p>
            <a:pPr marL="179388" indent="0" algn="just">
              <a:buNone/>
            </a:pPr>
            <a:r>
              <a:rPr lang="ru-RU" sz="1900" dirty="0" smtClean="0">
                <a:solidFill>
                  <a:srgbClr val="FFFFFF"/>
                </a:solidFill>
                <a:latin typeface="Verdana" pitchFamily="34" charset="0"/>
                <a:ea typeface="Verdana" pitchFamily="34" charset="0"/>
                <a:cs typeface="Verdana" pitchFamily="34" charset="0"/>
              </a:rPr>
              <a:t>Оздоровительное закаливание </a:t>
            </a:r>
            <a:r>
              <a:rPr lang="ru-RU" sz="1900" dirty="0" smtClean="0">
                <a:solidFill>
                  <a:srgbClr val="FFFF00"/>
                </a:solidFill>
                <a:latin typeface="Verdana" pitchFamily="34" charset="0"/>
                <a:ea typeface="Verdana" pitchFamily="34" charset="0"/>
                <a:cs typeface="Verdana" pitchFamily="34" charset="0"/>
              </a:rPr>
              <a:t>помогает организму повысить адаптацию к условиям внешней среды</a:t>
            </a:r>
            <a:r>
              <a:rPr lang="ru-RU" sz="1900" dirty="0" smtClean="0">
                <a:solidFill>
                  <a:srgbClr val="FFFFFF"/>
                </a:solidFill>
                <a:latin typeface="Verdana" pitchFamily="34" charset="0"/>
                <a:ea typeface="Verdana" pitchFamily="34" charset="0"/>
                <a:cs typeface="Verdana" pitchFamily="34" charset="0"/>
              </a:rPr>
              <a:t>. То есть закаленный организм даже при значительных колебаниях температуры окружающей среды поддерживает температуру внутренних органов в достаточно узких границах. Например: при резком снижении или повышении температуры внешней среды </a:t>
            </a:r>
            <a:r>
              <a:rPr lang="ru-RU" sz="1900" dirty="0" smtClean="0">
                <a:solidFill>
                  <a:srgbClr val="FFFF00"/>
                </a:solidFill>
                <a:latin typeface="Verdana" pitchFamily="34" charset="0"/>
                <a:ea typeface="Verdana" pitchFamily="34" charset="0"/>
                <a:cs typeface="Verdana" pitchFamily="34" charset="0"/>
              </a:rPr>
              <a:t>закаленный организм резко отреагирует сужением или расширением сосудов на угрозу возможного сильного охлаждения либо перегрева, и ограничит или повысит теплоотдачу</a:t>
            </a:r>
            <a:r>
              <a:rPr lang="ru-RU" sz="1900" dirty="0" smtClean="0">
                <a:solidFill>
                  <a:srgbClr val="FFFFFF"/>
                </a:solidFill>
                <a:latin typeface="Verdana" pitchFamily="34" charset="0"/>
                <a:ea typeface="Verdana" pitchFamily="34" charset="0"/>
                <a:cs typeface="Verdana" pitchFamily="34" charset="0"/>
              </a:rPr>
              <a:t>. Тогда как незакаленный организм не сможет так быстро отреагировать, и получит переохлаждение или перегрев.</a:t>
            </a:r>
          </a:p>
          <a:p>
            <a:pPr marL="179388" indent="0" algn="just">
              <a:buNone/>
            </a:pPr>
            <a:r>
              <a:rPr lang="ru-RU" sz="1900" dirty="0" smtClean="0">
                <a:solidFill>
                  <a:srgbClr val="FFFFFF"/>
                </a:solidFill>
                <a:latin typeface="Verdana" pitchFamily="34" charset="0"/>
                <a:ea typeface="Verdana" pitchFamily="34" charset="0"/>
                <a:cs typeface="Verdana" pitchFamily="34" charset="0"/>
              </a:rPr>
              <a:t>Кроме этого закаливание человека </a:t>
            </a:r>
            <a:r>
              <a:rPr lang="ru-RU" sz="1900" dirty="0" smtClean="0">
                <a:solidFill>
                  <a:srgbClr val="FFFF00"/>
                </a:solidFill>
                <a:latin typeface="Verdana" pitchFamily="34" charset="0"/>
                <a:ea typeface="Verdana" pitchFamily="34" charset="0"/>
                <a:cs typeface="Verdana" pitchFamily="34" charset="0"/>
              </a:rPr>
              <a:t>повышает выносливость организма, укрепляет нервную систему, повышает иммунитет и сопротивляемость болезням</a:t>
            </a:r>
            <a:r>
              <a:rPr lang="ru-RU" sz="1900" dirty="0" smtClean="0">
                <a:solidFill>
                  <a:srgbClr val="FFFFFF"/>
                </a:solidFill>
                <a:latin typeface="Verdana" pitchFamily="34" charset="0"/>
                <a:ea typeface="Verdana" pitchFamily="34" charset="0"/>
                <a:cs typeface="Verdana" pitchFamily="34" charset="0"/>
              </a:rPr>
              <a:t>. Закаливание считают одним из лучших способов сохранить здоровье.</a:t>
            </a:r>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growth.png"/>
          <p:cNvPicPr>
            <a:picLocks noChangeAspect="1"/>
          </p:cNvPicPr>
          <p:nvPr/>
        </p:nvPicPr>
        <p:blipFill>
          <a:blip r:embed="rId2" cstate="print">
            <a:lum bright="10000" contrast="-47000"/>
          </a:blip>
          <a:stretch>
            <a:fillRect/>
          </a:stretch>
        </p:blipFill>
        <p:spPr>
          <a:xfrm>
            <a:off x="2514600" y="2362200"/>
            <a:ext cx="4191000" cy="4191000"/>
          </a:xfrm>
          <a:prstGeom prst="rect">
            <a:avLst/>
          </a:prstGeom>
        </p:spPr>
      </p:pic>
      <p:pic>
        <p:nvPicPr>
          <p:cNvPr id="5" name="Рисунок 4" descr="mercury-thermometer-and-a-snowflake.png"/>
          <p:cNvPicPr>
            <a:picLocks noChangeAspect="1"/>
          </p:cNvPicPr>
          <p:nvPr/>
        </p:nvPicPr>
        <p:blipFill>
          <a:blip r:embed="rId3" cstate="print">
            <a:duotone>
              <a:schemeClr val="bg2">
                <a:shade val="45000"/>
                <a:satMod val="135000"/>
              </a:schemeClr>
              <a:prstClr val="white"/>
            </a:duotone>
          </a:blip>
          <a:stretch>
            <a:fillRect/>
          </a:stretch>
        </p:blipFill>
        <p:spPr>
          <a:xfrm>
            <a:off x="6477000" y="4114800"/>
            <a:ext cx="2296385" cy="2296385"/>
          </a:xfrm>
          <a:prstGeom prst="rect">
            <a:avLst/>
          </a:prstGeom>
        </p:spPr>
      </p:pic>
      <p:sp>
        <p:nvSpPr>
          <p:cNvPr id="2" name="Заголовок 1"/>
          <p:cNvSpPr>
            <a:spLocks noGrp="1"/>
          </p:cNvSpPr>
          <p:nvPr>
            <p:ph type="title"/>
          </p:nvPr>
        </p:nvSpPr>
        <p:spPr>
          <a:xfrm>
            <a:off x="0" y="274638"/>
            <a:ext cx="9144000" cy="1143000"/>
          </a:xfrm>
          <a:solidFill>
            <a:schemeClr val="tx2">
              <a:lumMod val="10000"/>
              <a:alpha val="48000"/>
            </a:schemeClr>
          </a:solidFill>
        </p:spPr>
        <p:txBody>
          <a:bodyPr>
            <a:normAutofit/>
          </a:bodyPr>
          <a:lstStyle/>
          <a:p>
            <a:pPr marL="179388" algn="just"/>
            <a:r>
              <a:rPr lang="ru-RU" sz="2000" dirty="0" smtClean="0">
                <a:solidFill>
                  <a:srgbClr val="FFFFFF"/>
                </a:solidFill>
                <a:latin typeface="Verdana" pitchFamily="34" charset="0"/>
                <a:ea typeface="Verdana" pitchFamily="34" charset="0"/>
                <a:cs typeface="Verdana" pitchFamily="34" charset="0"/>
              </a:rPr>
              <a:t>Для того чтобы </a:t>
            </a:r>
            <a:r>
              <a:rPr lang="ru-RU" sz="2000" dirty="0" smtClean="0">
                <a:solidFill>
                  <a:srgbClr val="FFFF00"/>
                </a:solidFill>
                <a:latin typeface="Verdana" pitchFamily="34" charset="0"/>
                <a:ea typeface="Verdana" pitchFamily="34" charset="0"/>
                <a:cs typeface="Verdana" pitchFamily="34" charset="0"/>
              </a:rPr>
              <a:t>с наибольшей эффективностью</a:t>
            </a:r>
            <a:r>
              <a:rPr lang="ru-RU" sz="2000" dirty="0" smtClean="0">
                <a:solidFill>
                  <a:srgbClr val="FFFFFF"/>
                </a:solidFill>
                <a:latin typeface="Verdana" pitchFamily="34" charset="0"/>
                <a:ea typeface="Verdana" pitchFamily="34" charset="0"/>
                <a:cs typeface="Verdana" pitchFamily="34" charset="0"/>
              </a:rPr>
              <a:t>, использовать природные факторы для оздоровления, </a:t>
            </a:r>
            <a:r>
              <a:rPr lang="ru-RU" sz="2000" dirty="0" smtClean="0">
                <a:solidFill>
                  <a:srgbClr val="FFFF00"/>
                </a:solidFill>
                <a:latin typeface="Verdana" pitchFamily="34" charset="0"/>
                <a:ea typeface="Verdana" pitchFamily="34" charset="0"/>
                <a:cs typeface="Verdana" pitchFamily="34" charset="0"/>
              </a:rPr>
              <a:t>необходимо придерживаться определенных правил.</a:t>
            </a:r>
            <a:endParaRPr lang="ru-RU" sz="2000" dirty="0">
              <a:solidFill>
                <a:srgbClr val="FFFF00"/>
              </a:solidFill>
              <a:latin typeface="Verdana" pitchFamily="34" charset="0"/>
              <a:ea typeface="Verdana" pitchFamily="34" charset="0"/>
              <a:cs typeface="Verdana" pitchFamily="34" charset="0"/>
            </a:endParaRPr>
          </a:p>
        </p:txBody>
      </p:sp>
      <p:sp>
        <p:nvSpPr>
          <p:cNvPr id="3" name="Содержимое 2"/>
          <p:cNvSpPr>
            <a:spLocks noGrp="1"/>
          </p:cNvSpPr>
          <p:nvPr>
            <p:ph idx="1"/>
          </p:nvPr>
        </p:nvSpPr>
        <p:spPr>
          <a:xfrm>
            <a:off x="0" y="1600200"/>
            <a:ext cx="9144000" cy="4876800"/>
          </a:xfrm>
          <a:solidFill>
            <a:schemeClr val="tx2">
              <a:lumMod val="10000"/>
              <a:alpha val="48000"/>
            </a:schemeClr>
          </a:solidFill>
        </p:spPr>
        <p:txBody>
          <a:bodyPr>
            <a:noAutofit/>
          </a:bodyPr>
          <a:lstStyle/>
          <a:p>
            <a:pPr marL="179388" indent="0">
              <a:buNone/>
            </a:pPr>
            <a:r>
              <a:rPr lang="ru-RU" sz="1900" b="1" dirty="0" smtClean="0">
                <a:solidFill>
                  <a:srgbClr val="FFFF00"/>
                </a:solidFill>
                <a:latin typeface="Verdana" pitchFamily="34" charset="0"/>
                <a:ea typeface="Verdana" pitchFamily="34" charset="0"/>
                <a:cs typeface="Verdana" pitchFamily="34" charset="0"/>
              </a:rPr>
              <a:t>Первое</a:t>
            </a:r>
            <a:r>
              <a:rPr lang="ru-RU" sz="1900" dirty="0" smtClean="0">
                <a:solidFill>
                  <a:srgbClr val="FFFFFF"/>
                </a:solidFill>
                <a:latin typeface="Verdana" pitchFamily="34" charset="0"/>
                <a:ea typeface="Verdana" pitchFamily="34" charset="0"/>
                <a:cs typeface="Verdana" pitchFamily="34" charset="0"/>
              </a:rPr>
              <a:t> и </a:t>
            </a:r>
            <a:r>
              <a:rPr lang="ru-RU" sz="1900" b="1" dirty="0" smtClean="0">
                <a:solidFill>
                  <a:srgbClr val="FFFF00"/>
                </a:solidFill>
                <a:latin typeface="Verdana" pitchFamily="34" charset="0"/>
                <a:ea typeface="Verdana" pitchFamily="34" charset="0"/>
                <a:cs typeface="Verdana" pitchFamily="34" charset="0"/>
              </a:rPr>
              <a:t>основное правило </a:t>
            </a:r>
            <a:r>
              <a:rPr lang="ru-RU" sz="1900" dirty="0" smtClean="0">
                <a:solidFill>
                  <a:srgbClr val="FFFFFF"/>
                </a:solidFill>
                <a:latin typeface="Verdana" pitchFamily="34" charset="0"/>
                <a:ea typeface="Verdana" pitchFamily="34" charset="0"/>
                <a:cs typeface="Verdana" pitchFamily="34" charset="0"/>
              </a:rPr>
              <a:t>закаливания</a:t>
            </a:r>
            <a:r>
              <a:rPr lang="ru-RU" sz="1900" b="1" dirty="0" smtClean="0">
                <a:solidFill>
                  <a:srgbClr val="FFFF00"/>
                </a:solidFill>
                <a:latin typeface="Verdana" pitchFamily="34" charset="0"/>
                <a:ea typeface="Verdana" pitchFamily="34" charset="0"/>
                <a:cs typeface="Verdana" pitchFamily="34" charset="0"/>
              </a:rPr>
              <a:t> </a:t>
            </a:r>
            <a:r>
              <a:rPr lang="ru-RU" sz="1900" dirty="0" smtClean="0">
                <a:solidFill>
                  <a:srgbClr val="FFFFFF"/>
                </a:solidFill>
                <a:latin typeface="Verdana" pitchFamily="34" charset="0"/>
                <a:ea typeface="Verdana" pitchFamily="34" charset="0"/>
                <a:cs typeface="Verdana" pitchFamily="34" charset="0"/>
              </a:rPr>
              <a:t>— </a:t>
            </a:r>
            <a:r>
              <a:rPr lang="ru-RU" sz="1900" b="1" dirty="0" smtClean="0">
                <a:solidFill>
                  <a:srgbClr val="FFFF00"/>
                </a:solidFill>
                <a:latin typeface="Verdana" pitchFamily="34" charset="0"/>
                <a:ea typeface="Verdana" pitchFamily="34" charset="0"/>
                <a:cs typeface="Verdana" pitchFamily="34" charset="0"/>
              </a:rPr>
              <a:t>постепенность увеличения интенсивности закаливающих воздействий</a:t>
            </a:r>
            <a:r>
              <a:rPr lang="ru-RU" sz="1900" dirty="0" smtClean="0">
                <a:solidFill>
                  <a:srgbClr val="FFFFFF"/>
                </a:solidFill>
                <a:latin typeface="Verdana" pitchFamily="34" charset="0"/>
                <a:ea typeface="Verdana" pitchFamily="34" charset="0"/>
                <a:cs typeface="Verdana" pitchFamily="34" charset="0"/>
              </a:rPr>
              <a:t>. Вместе с тем она должна быть достаточной, чтобы организм реагировал на нее. Недостаточные нагрузки снижают эффект закаливания, а избыточные - вызывают запредельное торможение или перегрузку, препятствующие закаливанию. Однако, не следует начинать закаливание сразу же с обтирания снегом или купания в проруби. Такое закаливание может принести вред здоровью. В начале применения закаливающих процедур у организма возникает определенная ответная реакция со стороны дыхательной, </a:t>
            </a:r>
            <a:r>
              <a:rPr lang="ru-RU" sz="1900" dirty="0" err="1" smtClean="0">
                <a:solidFill>
                  <a:srgbClr val="FFFFFF"/>
                </a:solidFill>
                <a:latin typeface="Verdana" pitchFamily="34" charset="0"/>
                <a:ea typeface="Verdana" pitchFamily="34" charset="0"/>
                <a:cs typeface="Verdana" pitchFamily="34" charset="0"/>
              </a:rPr>
              <a:t>сердечно-сосудистой</a:t>
            </a:r>
            <a:r>
              <a:rPr lang="ru-RU" sz="1900" dirty="0" smtClean="0">
                <a:solidFill>
                  <a:srgbClr val="FFFFFF"/>
                </a:solidFill>
                <a:latin typeface="Verdana" pitchFamily="34" charset="0"/>
                <a:ea typeface="Verdana" pitchFamily="34" charset="0"/>
                <a:cs typeface="Verdana" pitchFamily="34" charset="0"/>
              </a:rPr>
              <a:t> и центральной нервной систем. По мере неоднократного повторения этой процедуры реакция на нее организма постепенно ослабевает, а дальнейшее ее использование уже не оказывает закаливающего эффекта. Тогда надо изменить силу и длительность воздействия закаливающих процедур на организм.</a:t>
            </a:r>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schedule.png"/>
          <p:cNvPicPr>
            <a:picLocks noChangeAspect="1"/>
          </p:cNvPicPr>
          <p:nvPr/>
        </p:nvPicPr>
        <p:blipFill>
          <a:blip r:embed="rId2" cstate="print">
            <a:lum bright="6000" contrast="-32000"/>
          </a:blip>
          <a:stretch>
            <a:fillRect/>
          </a:stretch>
        </p:blipFill>
        <p:spPr>
          <a:xfrm>
            <a:off x="1143000" y="2133600"/>
            <a:ext cx="4724400" cy="4724400"/>
          </a:xfrm>
          <a:prstGeom prst="rect">
            <a:avLst/>
          </a:prstGeom>
        </p:spPr>
      </p:pic>
      <p:sp>
        <p:nvSpPr>
          <p:cNvPr id="3" name="Содержимое 2"/>
          <p:cNvSpPr>
            <a:spLocks noGrp="1"/>
          </p:cNvSpPr>
          <p:nvPr>
            <p:ph idx="1"/>
          </p:nvPr>
        </p:nvSpPr>
        <p:spPr>
          <a:xfrm>
            <a:off x="0" y="533400"/>
            <a:ext cx="9144000" cy="4953000"/>
          </a:xfrm>
          <a:solidFill>
            <a:schemeClr val="tx2">
              <a:lumMod val="10000"/>
              <a:alpha val="49000"/>
            </a:schemeClr>
          </a:solidFill>
        </p:spPr>
        <p:txBody>
          <a:bodyPr>
            <a:noAutofit/>
          </a:bodyPr>
          <a:lstStyle/>
          <a:p>
            <a:pPr marL="179388" indent="0" algn="just">
              <a:buNone/>
            </a:pPr>
            <a:endParaRPr lang="ru-RU" sz="1900" b="1" dirty="0" smtClean="0">
              <a:solidFill>
                <a:srgbClr val="FFFFFF"/>
              </a:solidFill>
              <a:latin typeface="Verdana" pitchFamily="34" charset="0"/>
              <a:ea typeface="Verdana" pitchFamily="34" charset="0"/>
              <a:cs typeface="Verdana" pitchFamily="34" charset="0"/>
            </a:endParaRPr>
          </a:p>
          <a:p>
            <a:pPr marL="179388" indent="0" algn="just">
              <a:buNone/>
            </a:pPr>
            <a:r>
              <a:rPr lang="ru-RU" sz="1900" b="1" dirty="0" smtClean="0">
                <a:solidFill>
                  <a:srgbClr val="FFFF00"/>
                </a:solidFill>
                <a:latin typeface="Verdana" pitchFamily="34" charset="0"/>
                <a:ea typeface="Verdana" pitchFamily="34" charset="0"/>
                <a:cs typeface="Verdana" pitchFamily="34" charset="0"/>
              </a:rPr>
              <a:t>Второе правило</a:t>
            </a:r>
            <a:r>
              <a:rPr lang="ru-RU" sz="1900" dirty="0" smtClean="0">
                <a:solidFill>
                  <a:srgbClr val="FFFFFF"/>
                </a:solidFill>
                <a:latin typeface="Verdana" pitchFamily="34" charset="0"/>
                <a:ea typeface="Verdana" pitchFamily="34" charset="0"/>
                <a:cs typeface="Verdana" pitchFamily="34" charset="0"/>
              </a:rPr>
              <a:t> закаливания - </a:t>
            </a:r>
            <a:r>
              <a:rPr lang="ru-RU" sz="1900" b="1" dirty="0" smtClean="0">
                <a:solidFill>
                  <a:srgbClr val="FFFF00"/>
                </a:solidFill>
                <a:latin typeface="Verdana" pitchFamily="34" charset="0"/>
                <a:ea typeface="Verdana" pitchFamily="34" charset="0"/>
                <a:cs typeface="Verdana" pitchFamily="34" charset="0"/>
              </a:rPr>
              <a:t>регулярность</a:t>
            </a:r>
            <a:r>
              <a:rPr lang="ru-RU" sz="1900" b="1" dirty="0" smtClean="0">
                <a:solidFill>
                  <a:srgbClr val="FFFFFF"/>
                </a:solidFill>
                <a:latin typeface="Verdana" pitchFamily="34" charset="0"/>
                <a:ea typeface="Verdana" pitchFamily="34" charset="0"/>
                <a:cs typeface="Verdana" pitchFamily="34" charset="0"/>
              </a:rPr>
              <a:t> </a:t>
            </a:r>
            <a:r>
              <a:rPr lang="ru-RU" sz="1900" dirty="0" smtClean="0">
                <a:solidFill>
                  <a:srgbClr val="FFFFFF"/>
                </a:solidFill>
                <a:latin typeface="Verdana" pitchFamily="34" charset="0"/>
                <a:ea typeface="Verdana" pitchFamily="34" charset="0"/>
                <a:cs typeface="Verdana" pitchFamily="34" charset="0"/>
              </a:rPr>
              <a:t>(или непрерывность),</a:t>
            </a:r>
            <a:r>
              <a:rPr lang="ru-RU" sz="1900" b="1" dirty="0" smtClean="0">
                <a:solidFill>
                  <a:srgbClr val="FFFF00"/>
                </a:solidFill>
                <a:latin typeface="Verdana" pitchFamily="34" charset="0"/>
                <a:ea typeface="Verdana" pitchFamily="34" charset="0"/>
                <a:cs typeface="Verdana" pitchFamily="34" charset="0"/>
              </a:rPr>
              <a:t>обязывающая систематически повторять закаливающие процедуры на протяжении всей жизни</a:t>
            </a:r>
            <a:r>
              <a:rPr lang="ru-RU" sz="1900" dirty="0" smtClean="0">
                <a:solidFill>
                  <a:srgbClr val="FFFFFF"/>
                </a:solidFill>
                <a:latin typeface="Verdana" pitchFamily="34" charset="0"/>
                <a:ea typeface="Verdana" pitchFamily="34" charset="0"/>
                <a:cs typeface="Verdana" pitchFamily="34" charset="0"/>
              </a:rPr>
              <a:t>. Время между повторными раздражениями не должно превышать продолжительности последействия применяемого фактора. Краткие, но частые, раздражения более эффективны, чем длительные, но редкие. Лучше всего, если пользование закаливающими процедурами будет четко закреплено в режиме дня. Следует помнить, что проведение закаливающих процедур в течение 2-3 месяцев, а затем их прекращение приводит к тому, что закаленность организма исчезает через 3-4 недели, а у детей через 5-7 дней. В случае появления признаков заболевания закаливание временно прекращают, после выздоровления следует возобновить его с начального периода.</a:t>
            </a:r>
            <a:r>
              <a:rPr lang="ru-RU" sz="1900" i="1" dirty="0" smtClean="0">
                <a:solidFill>
                  <a:srgbClr val="FFFFFF"/>
                </a:solidFill>
                <a:latin typeface="Verdana" pitchFamily="34" charset="0"/>
                <a:ea typeface="Verdana" pitchFamily="34" charset="0"/>
                <a:cs typeface="Verdana" pitchFamily="34" charset="0"/>
              </a:rPr>
              <a:t> </a:t>
            </a:r>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Рисунок 7" descr="smartwatch.png"/>
          <p:cNvPicPr>
            <a:picLocks noChangeAspect="1"/>
          </p:cNvPicPr>
          <p:nvPr/>
        </p:nvPicPr>
        <p:blipFill>
          <a:blip r:embed="rId2" cstate="print">
            <a:lum bright="7000" contrast="-37000"/>
          </a:blip>
          <a:stretch>
            <a:fillRect/>
          </a:stretch>
        </p:blipFill>
        <p:spPr>
          <a:xfrm>
            <a:off x="1447800" y="4343400"/>
            <a:ext cx="1752600" cy="1752600"/>
          </a:xfrm>
          <a:prstGeom prst="rect">
            <a:avLst/>
          </a:prstGeom>
        </p:spPr>
      </p:pic>
      <p:pic>
        <p:nvPicPr>
          <p:cNvPr id="4" name="Рисунок 3" descr="strong.png"/>
          <p:cNvPicPr>
            <a:picLocks noChangeAspect="1"/>
          </p:cNvPicPr>
          <p:nvPr/>
        </p:nvPicPr>
        <p:blipFill>
          <a:blip r:embed="rId3" cstate="print">
            <a:lum bright="8000" contrast="-35000"/>
          </a:blip>
          <a:stretch>
            <a:fillRect/>
          </a:stretch>
        </p:blipFill>
        <p:spPr>
          <a:xfrm>
            <a:off x="2438400" y="2819400"/>
            <a:ext cx="3124200" cy="3124200"/>
          </a:xfrm>
          <a:prstGeom prst="rect">
            <a:avLst/>
          </a:prstGeom>
        </p:spPr>
      </p:pic>
      <p:pic>
        <p:nvPicPr>
          <p:cNvPr id="7" name="Рисунок 6" descr="clipboard (1).png"/>
          <p:cNvPicPr>
            <a:picLocks noChangeAspect="1"/>
          </p:cNvPicPr>
          <p:nvPr/>
        </p:nvPicPr>
        <p:blipFill>
          <a:blip r:embed="rId4" cstate="print">
            <a:lum bright="2000" contrast="-31000"/>
          </a:blip>
          <a:stretch>
            <a:fillRect/>
          </a:stretch>
        </p:blipFill>
        <p:spPr>
          <a:xfrm>
            <a:off x="4495800" y="4495800"/>
            <a:ext cx="1676400" cy="1676400"/>
          </a:xfrm>
          <a:prstGeom prst="rect">
            <a:avLst/>
          </a:prstGeom>
        </p:spPr>
      </p:pic>
      <p:pic>
        <p:nvPicPr>
          <p:cNvPr id="9" name="Рисунок 8" descr="hospital.png"/>
          <p:cNvPicPr>
            <a:picLocks noChangeAspect="1"/>
          </p:cNvPicPr>
          <p:nvPr/>
        </p:nvPicPr>
        <p:blipFill>
          <a:blip r:embed="rId5" cstate="print">
            <a:lum bright="10000" contrast="-39000"/>
          </a:blip>
          <a:stretch>
            <a:fillRect/>
          </a:stretch>
        </p:blipFill>
        <p:spPr>
          <a:xfrm>
            <a:off x="5638800" y="2514600"/>
            <a:ext cx="1524000" cy="1524000"/>
          </a:xfrm>
          <a:prstGeom prst="rect">
            <a:avLst/>
          </a:prstGeom>
        </p:spPr>
      </p:pic>
      <p:pic>
        <p:nvPicPr>
          <p:cNvPr id="5" name="Рисунок 4" descr="doctor (1).png"/>
          <p:cNvPicPr>
            <a:picLocks noChangeAspect="1"/>
          </p:cNvPicPr>
          <p:nvPr/>
        </p:nvPicPr>
        <p:blipFill>
          <a:blip r:embed="rId6" cstate="print">
            <a:lum bright="3000" contrast="-30000"/>
          </a:blip>
          <a:stretch>
            <a:fillRect/>
          </a:stretch>
        </p:blipFill>
        <p:spPr>
          <a:xfrm>
            <a:off x="5486400" y="4648200"/>
            <a:ext cx="1925771" cy="1925771"/>
          </a:xfrm>
          <a:prstGeom prst="rect">
            <a:avLst/>
          </a:prstGeom>
        </p:spPr>
      </p:pic>
      <p:sp>
        <p:nvSpPr>
          <p:cNvPr id="3" name="Содержимое 2"/>
          <p:cNvSpPr>
            <a:spLocks noGrp="1"/>
          </p:cNvSpPr>
          <p:nvPr>
            <p:ph idx="1"/>
          </p:nvPr>
        </p:nvSpPr>
        <p:spPr>
          <a:xfrm>
            <a:off x="0" y="762000"/>
            <a:ext cx="9144000" cy="4343400"/>
          </a:xfrm>
          <a:solidFill>
            <a:schemeClr val="tx2">
              <a:lumMod val="10000"/>
              <a:alpha val="45000"/>
            </a:schemeClr>
          </a:solidFill>
        </p:spPr>
        <p:txBody>
          <a:bodyPr>
            <a:normAutofit/>
          </a:bodyPr>
          <a:lstStyle/>
          <a:p>
            <a:pPr marL="179388" indent="0" algn="just">
              <a:buNone/>
            </a:pPr>
            <a:endParaRPr lang="ru-RU" sz="1900" b="1" dirty="0" smtClean="0">
              <a:solidFill>
                <a:srgbClr val="FFFF00"/>
              </a:solidFill>
              <a:latin typeface="Verdana" pitchFamily="34" charset="0"/>
              <a:ea typeface="Verdana" pitchFamily="34" charset="0"/>
              <a:cs typeface="Verdana" pitchFamily="34" charset="0"/>
            </a:endParaRPr>
          </a:p>
          <a:p>
            <a:pPr marL="179388" indent="0" algn="just">
              <a:buNone/>
            </a:pPr>
            <a:r>
              <a:rPr lang="ru-RU" sz="1900" b="1" dirty="0" smtClean="0">
                <a:solidFill>
                  <a:srgbClr val="FFFF00"/>
                </a:solidFill>
                <a:latin typeface="Verdana" pitchFamily="34" charset="0"/>
                <a:ea typeface="Verdana" pitchFamily="34" charset="0"/>
                <a:cs typeface="Verdana" pitchFamily="34" charset="0"/>
              </a:rPr>
              <a:t>Третье правило</a:t>
            </a:r>
            <a:r>
              <a:rPr lang="ru-RU" sz="1900" dirty="0" smtClean="0">
                <a:solidFill>
                  <a:srgbClr val="FFFFFF"/>
                </a:solidFill>
                <a:latin typeface="Verdana" pitchFamily="34" charset="0"/>
                <a:ea typeface="Verdana" pitchFamily="34" charset="0"/>
                <a:cs typeface="Verdana" pitchFamily="34" charset="0"/>
              </a:rPr>
              <a:t> - </a:t>
            </a:r>
            <a:r>
              <a:rPr lang="ru-RU" sz="1900" b="1" dirty="0" smtClean="0">
                <a:solidFill>
                  <a:srgbClr val="FFFF00"/>
                </a:solidFill>
                <a:latin typeface="Verdana" pitchFamily="34" charset="0"/>
                <a:ea typeface="Verdana" pitchFamily="34" charset="0"/>
                <a:cs typeface="Verdana" pitchFamily="34" charset="0"/>
              </a:rPr>
              <a:t>обязательный учет индивидуальных особенностей организма, состояния здоровья </a:t>
            </a:r>
            <a:r>
              <a:rPr lang="ru-RU" sz="1900" b="1" dirty="0" err="1" smtClean="0">
                <a:solidFill>
                  <a:srgbClr val="FFFF00"/>
                </a:solidFill>
                <a:latin typeface="Verdana" pitchFamily="34" charset="0"/>
                <a:ea typeface="Verdana" pitchFamily="34" charset="0"/>
                <a:cs typeface="Verdana" pitchFamily="34" charset="0"/>
              </a:rPr>
              <a:t>индивидума</a:t>
            </a:r>
            <a:r>
              <a:rPr lang="ru-RU" sz="1900" b="1" dirty="0" smtClean="0">
                <a:solidFill>
                  <a:srgbClr val="FFFF00"/>
                </a:solidFill>
                <a:latin typeface="Verdana" pitchFamily="34" charset="0"/>
                <a:ea typeface="Verdana" pitchFamily="34" charset="0"/>
                <a:cs typeface="Verdana" pitchFamily="34" charset="0"/>
              </a:rPr>
              <a:t>, восприимчивости и переносимости им закаливающих процедур</a:t>
            </a:r>
            <a:r>
              <a:rPr lang="ru-RU" sz="1900" dirty="0" smtClean="0">
                <a:solidFill>
                  <a:srgbClr val="FFFFFF"/>
                </a:solidFill>
                <a:latin typeface="Verdana" pitchFamily="34" charset="0"/>
                <a:ea typeface="Verdana" pitchFamily="34" charset="0"/>
                <a:cs typeface="Verdana" pitchFamily="34" charset="0"/>
              </a:rPr>
              <a:t>. Прежде чем приступать к приему закаливающих процедур, следует обратиться к врачу, так как закаливание оказывает весьма сильное воздействие на организм, особенно на людей, впервые приступающих к нему. В дальнейшем необходим </a:t>
            </a:r>
            <a:r>
              <a:rPr lang="ru-RU" sz="1900" dirty="0" smtClean="0">
                <a:solidFill>
                  <a:srgbClr val="FFFF00"/>
                </a:solidFill>
                <a:latin typeface="Verdana" pitchFamily="34" charset="0"/>
                <a:ea typeface="Verdana" pitchFamily="34" charset="0"/>
                <a:cs typeface="Verdana" pitchFamily="34" charset="0"/>
              </a:rPr>
              <a:t>постоянный самоконтроль</a:t>
            </a:r>
            <a:r>
              <a:rPr lang="ru-RU" sz="1900" dirty="0" smtClean="0">
                <a:solidFill>
                  <a:srgbClr val="FFFFFF"/>
                </a:solidFill>
                <a:latin typeface="Verdana" pitchFamily="34" charset="0"/>
                <a:ea typeface="Verdana" pitchFamily="34" charset="0"/>
                <a:cs typeface="Verdana" pitchFamily="34" charset="0"/>
              </a:rPr>
              <a:t>, для своевременной коррекции дозировки закаливающих процедур. Самоконтроль проводится с учетом следующих показателей: общее самочувствие, масса тела, пульс, аппетит, сон. </a:t>
            </a:r>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Рисунок 6" descr="wall-calendar.png"/>
          <p:cNvPicPr>
            <a:picLocks noChangeAspect="1"/>
          </p:cNvPicPr>
          <p:nvPr/>
        </p:nvPicPr>
        <p:blipFill>
          <a:blip r:embed="rId2" cstate="print">
            <a:lum bright="7000" contrast="-35000"/>
          </a:blip>
          <a:stretch>
            <a:fillRect/>
          </a:stretch>
        </p:blipFill>
        <p:spPr>
          <a:xfrm>
            <a:off x="6705600" y="3276600"/>
            <a:ext cx="2209800" cy="2209800"/>
          </a:xfrm>
          <a:prstGeom prst="rect">
            <a:avLst/>
          </a:prstGeom>
        </p:spPr>
      </p:pic>
      <p:pic>
        <p:nvPicPr>
          <p:cNvPr id="8" name="Рисунок 7" descr="resting.png"/>
          <p:cNvPicPr>
            <a:picLocks noChangeAspect="1"/>
          </p:cNvPicPr>
          <p:nvPr/>
        </p:nvPicPr>
        <p:blipFill>
          <a:blip r:embed="rId3" cstate="print">
            <a:duotone>
              <a:schemeClr val="bg2">
                <a:shade val="45000"/>
                <a:satMod val="135000"/>
              </a:schemeClr>
              <a:prstClr val="white"/>
            </a:duotone>
          </a:blip>
          <a:stretch>
            <a:fillRect/>
          </a:stretch>
        </p:blipFill>
        <p:spPr>
          <a:xfrm>
            <a:off x="5638800" y="4419600"/>
            <a:ext cx="2133600" cy="2133600"/>
          </a:xfrm>
          <a:prstGeom prst="rect">
            <a:avLst/>
          </a:prstGeom>
        </p:spPr>
      </p:pic>
      <p:pic>
        <p:nvPicPr>
          <p:cNvPr id="6" name="Рисунок 5" descr="swimsuit.png"/>
          <p:cNvPicPr>
            <a:picLocks noChangeAspect="1"/>
          </p:cNvPicPr>
          <p:nvPr/>
        </p:nvPicPr>
        <p:blipFill>
          <a:blip r:embed="rId4" cstate="print"/>
          <a:stretch>
            <a:fillRect/>
          </a:stretch>
        </p:blipFill>
        <p:spPr>
          <a:xfrm>
            <a:off x="6781800" y="685800"/>
            <a:ext cx="1676400" cy="1676400"/>
          </a:xfrm>
          <a:prstGeom prst="rect">
            <a:avLst/>
          </a:prstGeom>
        </p:spPr>
      </p:pic>
      <p:pic>
        <p:nvPicPr>
          <p:cNvPr id="5" name="Рисунок 4" descr="sun.png"/>
          <p:cNvPicPr>
            <a:picLocks noChangeAspect="1"/>
          </p:cNvPicPr>
          <p:nvPr/>
        </p:nvPicPr>
        <p:blipFill>
          <a:blip r:embed="rId5" cstate="print">
            <a:lum bright="6000" contrast="-33000"/>
          </a:blip>
          <a:stretch>
            <a:fillRect/>
          </a:stretch>
        </p:blipFill>
        <p:spPr>
          <a:xfrm>
            <a:off x="6400800" y="1686786"/>
            <a:ext cx="1143000" cy="1143000"/>
          </a:xfrm>
          <a:prstGeom prst="rect">
            <a:avLst/>
          </a:prstGeom>
        </p:spPr>
      </p:pic>
      <p:sp>
        <p:nvSpPr>
          <p:cNvPr id="3" name="Содержимое 2"/>
          <p:cNvSpPr>
            <a:spLocks noGrp="1"/>
          </p:cNvSpPr>
          <p:nvPr>
            <p:ph idx="1"/>
          </p:nvPr>
        </p:nvSpPr>
        <p:spPr>
          <a:xfrm>
            <a:off x="0" y="304800"/>
            <a:ext cx="7162800" cy="6324600"/>
          </a:xfrm>
          <a:solidFill>
            <a:schemeClr val="tx2">
              <a:lumMod val="10000"/>
              <a:alpha val="50000"/>
            </a:schemeClr>
          </a:solidFill>
        </p:spPr>
        <p:txBody>
          <a:bodyPr>
            <a:normAutofit lnSpcReduction="10000"/>
          </a:bodyPr>
          <a:lstStyle/>
          <a:p>
            <a:pPr marL="179388" indent="0" algn="just">
              <a:buNone/>
            </a:pPr>
            <a:endParaRPr lang="ru-RU" sz="1900" b="1" dirty="0" smtClean="0">
              <a:solidFill>
                <a:srgbClr val="FFFF00"/>
              </a:solidFill>
              <a:latin typeface="Verdana" pitchFamily="34" charset="0"/>
              <a:ea typeface="Verdana" pitchFamily="34" charset="0"/>
              <a:cs typeface="Verdana" pitchFamily="34" charset="0"/>
            </a:endParaRPr>
          </a:p>
          <a:p>
            <a:pPr marL="179388" indent="0" algn="just">
              <a:buNone/>
            </a:pPr>
            <a:r>
              <a:rPr lang="ru-RU" sz="1900" b="1" dirty="0" smtClean="0">
                <a:solidFill>
                  <a:srgbClr val="FFFF00"/>
                </a:solidFill>
                <a:latin typeface="Verdana" pitchFamily="34" charset="0"/>
                <a:ea typeface="Verdana" pitchFamily="34" charset="0"/>
                <a:cs typeface="Verdana" pitchFamily="34" charset="0"/>
              </a:rPr>
              <a:t>Пятое правило</a:t>
            </a:r>
            <a:r>
              <a:rPr lang="ru-RU" sz="1900" dirty="0" smtClean="0">
                <a:solidFill>
                  <a:srgbClr val="FFFFFF"/>
                </a:solidFill>
                <a:latin typeface="Verdana" pitchFamily="34" charset="0"/>
                <a:ea typeface="Verdana" pitchFamily="34" charset="0"/>
                <a:cs typeface="Verdana" pitchFamily="34" charset="0"/>
              </a:rPr>
              <a:t>  — </a:t>
            </a:r>
            <a:r>
              <a:rPr lang="ru-RU" sz="1900" b="1" dirty="0" smtClean="0">
                <a:solidFill>
                  <a:srgbClr val="FFFF00"/>
                </a:solidFill>
                <a:latin typeface="Verdana" pitchFamily="34" charset="0"/>
                <a:ea typeface="Verdana" pitchFamily="34" charset="0"/>
                <a:cs typeface="Verdana" pitchFamily="34" charset="0"/>
              </a:rPr>
              <a:t>правило</a:t>
            </a:r>
            <a:r>
              <a:rPr lang="ru-RU" sz="1900" dirty="0" smtClean="0">
                <a:solidFill>
                  <a:srgbClr val="FFFFFF"/>
                </a:solidFill>
                <a:latin typeface="Verdana" pitchFamily="34" charset="0"/>
                <a:ea typeface="Verdana" pitchFamily="34" charset="0"/>
                <a:cs typeface="Verdana" pitchFamily="34" charset="0"/>
              </a:rPr>
              <a:t> </a:t>
            </a:r>
            <a:r>
              <a:rPr lang="ru-RU" sz="1900" b="1" dirty="0" smtClean="0">
                <a:solidFill>
                  <a:srgbClr val="FFFF00"/>
                </a:solidFill>
                <a:latin typeface="Verdana" pitchFamily="34" charset="0"/>
                <a:ea typeface="Verdana" pitchFamily="34" charset="0"/>
                <a:cs typeface="Verdana" pitchFamily="34" charset="0"/>
              </a:rPr>
              <a:t>многофакторности</a:t>
            </a:r>
            <a:r>
              <a:rPr lang="ru-RU" sz="1900" dirty="0" smtClean="0">
                <a:solidFill>
                  <a:srgbClr val="FFFFFF"/>
                </a:solidFill>
                <a:latin typeface="Verdana" pitchFamily="34" charset="0"/>
                <a:ea typeface="Verdana" pitchFamily="34" charset="0"/>
                <a:cs typeface="Verdana" pitchFamily="34" charset="0"/>
              </a:rPr>
              <a:t>. Очень важно использовать несколько физических факторов; холод, тепло, лучистую энергию, воду и др.</a:t>
            </a:r>
          </a:p>
          <a:p>
            <a:pPr marL="179388" indent="0" algn="just">
              <a:buNone/>
            </a:pPr>
            <a:r>
              <a:rPr lang="ru-RU" sz="1900" dirty="0" smtClean="0">
                <a:solidFill>
                  <a:srgbClr val="FFFFFF"/>
                </a:solidFill>
                <a:latin typeface="Verdana" pitchFamily="34" charset="0"/>
                <a:ea typeface="Verdana" pitchFamily="34" charset="0"/>
                <a:cs typeface="Verdana" pitchFamily="34" charset="0"/>
              </a:rPr>
              <a:t> </a:t>
            </a:r>
          </a:p>
          <a:p>
            <a:pPr marL="179388" indent="0" algn="just">
              <a:buNone/>
            </a:pPr>
            <a:r>
              <a:rPr lang="ru-RU" sz="1900" b="1" dirty="0" smtClean="0">
                <a:solidFill>
                  <a:srgbClr val="FFFF00"/>
                </a:solidFill>
                <a:latin typeface="Verdana" pitchFamily="34" charset="0"/>
                <a:ea typeface="Verdana" pitchFamily="34" charset="0"/>
                <a:cs typeface="Verdana" pitchFamily="34" charset="0"/>
              </a:rPr>
              <a:t>Шестое правило</a:t>
            </a:r>
            <a:r>
              <a:rPr lang="ru-RU" sz="1900" dirty="0" smtClean="0">
                <a:solidFill>
                  <a:srgbClr val="FFFFFF"/>
                </a:solidFill>
                <a:latin typeface="Verdana" pitchFamily="34" charset="0"/>
                <a:ea typeface="Verdana" pitchFamily="34" charset="0"/>
                <a:cs typeface="Verdana" pitchFamily="34" charset="0"/>
              </a:rPr>
              <a:t> — </a:t>
            </a:r>
            <a:r>
              <a:rPr lang="ru-RU" sz="1900" b="1" dirty="0" smtClean="0">
                <a:solidFill>
                  <a:srgbClr val="FFFF00"/>
                </a:solidFill>
                <a:latin typeface="Verdana" pitchFamily="34" charset="0"/>
                <a:ea typeface="Verdana" pitchFamily="34" charset="0"/>
                <a:cs typeface="Verdana" pitchFamily="34" charset="0"/>
              </a:rPr>
              <a:t>правило</a:t>
            </a:r>
            <a:r>
              <a:rPr lang="ru-RU" sz="1900" dirty="0" smtClean="0">
                <a:solidFill>
                  <a:srgbClr val="FFFFFF"/>
                </a:solidFill>
                <a:latin typeface="Verdana" pitchFamily="34" charset="0"/>
                <a:ea typeface="Verdana" pitchFamily="34" charset="0"/>
                <a:cs typeface="Verdana" pitchFamily="34" charset="0"/>
              </a:rPr>
              <a:t> </a:t>
            </a:r>
            <a:r>
              <a:rPr lang="ru-RU" sz="1900" b="1" dirty="0" smtClean="0">
                <a:solidFill>
                  <a:srgbClr val="FFFF00"/>
                </a:solidFill>
                <a:latin typeface="Verdana" pitchFamily="34" charset="0"/>
                <a:ea typeface="Verdana" pitchFamily="34" charset="0"/>
                <a:cs typeface="Verdana" pitchFamily="34" charset="0"/>
              </a:rPr>
              <a:t>прерывистости</a:t>
            </a:r>
            <a:r>
              <a:rPr lang="ru-RU" sz="1900" dirty="0" smtClean="0">
                <a:solidFill>
                  <a:srgbClr val="FFFFFF"/>
                </a:solidFill>
                <a:latin typeface="Verdana" pitchFamily="34" charset="0"/>
                <a:ea typeface="Verdana" pitchFamily="34" charset="0"/>
                <a:cs typeface="Verdana" pitchFamily="34" charset="0"/>
              </a:rPr>
              <a:t>. Согласно ему, если применяют несколько закаливающих воздействий в течение дня, следует делать между ними перерывы. Каждую последующую процедуру можно начинать лишь после восстановления температурного режима организма.</a:t>
            </a:r>
          </a:p>
          <a:p>
            <a:pPr marL="179388" indent="0" algn="just">
              <a:buNone/>
            </a:pPr>
            <a:r>
              <a:rPr lang="ru-RU" sz="1900" dirty="0" smtClean="0">
                <a:solidFill>
                  <a:srgbClr val="FFFFFF"/>
                </a:solidFill>
                <a:latin typeface="Verdana" pitchFamily="34" charset="0"/>
                <a:ea typeface="Verdana" pitchFamily="34" charset="0"/>
                <a:cs typeface="Verdana" pitchFamily="34" charset="0"/>
              </a:rPr>
              <a:t> </a:t>
            </a:r>
          </a:p>
          <a:p>
            <a:pPr marL="179388" indent="0" algn="just">
              <a:buNone/>
            </a:pPr>
            <a:r>
              <a:rPr lang="ru-RU" sz="1900" b="1" dirty="0" smtClean="0">
                <a:solidFill>
                  <a:srgbClr val="FFFF00"/>
                </a:solidFill>
                <a:latin typeface="Verdana" pitchFamily="34" charset="0"/>
                <a:ea typeface="Verdana" pitchFamily="34" charset="0"/>
                <a:cs typeface="Verdana" pitchFamily="34" charset="0"/>
              </a:rPr>
              <a:t>Седьмое правило </a:t>
            </a:r>
            <a:r>
              <a:rPr lang="ru-RU" sz="1900" dirty="0" smtClean="0">
                <a:solidFill>
                  <a:srgbClr val="FFFFFF"/>
                </a:solidFill>
                <a:latin typeface="Verdana" pitchFamily="34" charset="0"/>
                <a:ea typeface="Verdana" pitchFamily="34" charset="0"/>
                <a:cs typeface="Verdana" pitchFamily="34" charset="0"/>
              </a:rPr>
              <a:t>— </a:t>
            </a:r>
            <a:r>
              <a:rPr lang="ru-RU" sz="1900" b="1" dirty="0" smtClean="0">
                <a:solidFill>
                  <a:srgbClr val="FFFF00"/>
                </a:solidFill>
                <a:latin typeface="Verdana" pitchFamily="34" charset="0"/>
                <a:ea typeface="Verdana" pitchFamily="34" charset="0"/>
                <a:cs typeface="Verdana" pitchFamily="34" charset="0"/>
              </a:rPr>
              <a:t>последовательность в проведении закаливающих процедур</a:t>
            </a:r>
            <a:r>
              <a:rPr lang="ru-RU" sz="1900" dirty="0" smtClean="0">
                <a:solidFill>
                  <a:srgbClr val="FFFFFF"/>
                </a:solidFill>
                <a:latin typeface="Verdana" pitchFamily="34" charset="0"/>
                <a:ea typeface="Verdana" pitchFamily="34" charset="0"/>
                <a:cs typeface="Verdana" pitchFamily="34" charset="0"/>
              </a:rPr>
              <a:t>. Необходима предварительная тренировка организма более щадящими процедурами. Начать можно с обтирания, ножных ванн, и уж затем приступить к обливаниям, соблюдая при этом принцип постепенности снижения температур.</a:t>
            </a:r>
          </a:p>
          <a:p>
            <a:pPr marL="179388" indent="0" algn="just">
              <a:buNone/>
            </a:pPr>
            <a:endParaRPr lang="ru-RU" sz="1900" dirty="0">
              <a:solidFill>
                <a:srgbClr val="FFFFFF"/>
              </a:solidFill>
              <a:latin typeface="Verdana" pitchFamily="34" charset="0"/>
              <a:ea typeface="Verdana" pitchFamily="34" charset="0"/>
              <a:cs typeface="Verdana" pitchFamily="34" charset="0"/>
            </a:endParaRPr>
          </a:p>
        </p:txBody>
      </p:sp>
      <p:pic>
        <p:nvPicPr>
          <p:cNvPr id="4" name="Рисунок 3" descr="temperature.png"/>
          <p:cNvPicPr>
            <a:picLocks noChangeAspect="1"/>
          </p:cNvPicPr>
          <p:nvPr/>
        </p:nvPicPr>
        <p:blipFill>
          <a:blip r:embed="rId6" cstate="print"/>
          <a:stretch>
            <a:fillRect/>
          </a:stretch>
        </p:blipFill>
        <p:spPr>
          <a:xfrm>
            <a:off x="7609615" y="381000"/>
            <a:ext cx="1534385" cy="153438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descr="clean-air-icon.png"/>
          <p:cNvPicPr>
            <a:picLocks noChangeAspect="1"/>
          </p:cNvPicPr>
          <p:nvPr/>
        </p:nvPicPr>
        <p:blipFill>
          <a:blip r:embed="rId2" cstate="print">
            <a:lum bright="12000" contrast="-35000"/>
          </a:blip>
          <a:stretch>
            <a:fillRect/>
          </a:stretch>
        </p:blipFill>
        <p:spPr>
          <a:xfrm>
            <a:off x="2590800" y="1752600"/>
            <a:ext cx="4038600" cy="4038600"/>
          </a:xfrm>
          <a:prstGeom prst="rect">
            <a:avLst/>
          </a:prstGeom>
        </p:spPr>
      </p:pic>
      <p:sp>
        <p:nvSpPr>
          <p:cNvPr id="4" name="Заголовок 1"/>
          <p:cNvSpPr>
            <a:spLocks noGrp="1"/>
          </p:cNvSpPr>
          <p:nvPr>
            <p:ph type="title"/>
          </p:nvPr>
        </p:nvSpPr>
        <p:spPr>
          <a:xfrm>
            <a:off x="152400" y="228600"/>
            <a:ext cx="8763000" cy="1066800"/>
          </a:xfrm>
          <a:solidFill>
            <a:schemeClr val="tx2">
              <a:lumMod val="10000"/>
              <a:alpha val="60000"/>
            </a:schemeClr>
          </a:solidFill>
        </p:spPr>
        <p:txBody>
          <a:bodyPr>
            <a:noAutofit/>
          </a:bodyPr>
          <a:lstStyle/>
          <a:p>
            <a:pPr algn="l"/>
            <a:r>
              <a:rPr lang="ru-RU" sz="3600" b="1" dirty="0" smtClean="0">
                <a:solidFill>
                  <a:srgbClr val="FFFFFF"/>
                </a:solidFill>
                <a:latin typeface="Verdana" pitchFamily="34" charset="0"/>
                <a:ea typeface="Verdana" pitchFamily="34" charset="0"/>
                <a:cs typeface="Verdana" pitchFamily="34" charset="0"/>
              </a:rPr>
              <a:t>ВИДЫ ЗАКАЛИВАНИЯ</a:t>
            </a:r>
            <a:endParaRPr lang="ru-RU" sz="2400" dirty="0">
              <a:solidFill>
                <a:srgbClr val="FFFFFF"/>
              </a:solidFill>
              <a:latin typeface="Verdana" pitchFamily="34" charset="0"/>
              <a:ea typeface="Verdana" pitchFamily="34" charset="0"/>
              <a:cs typeface="Verdana" pitchFamily="34" charset="0"/>
            </a:endParaRPr>
          </a:p>
        </p:txBody>
      </p:sp>
      <p:sp>
        <p:nvSpPr>
          <p:cNvPr id="3" name="Содержимое 2"/>
          <p:cNvSpPr>
            <a:spLocks noGrp="1"/>
          </p:cNvSpPr>
          <p:nvPr>
            <p:ph idx="1"/>
          </p:nvPr>
        </p:nvSpPr>
        <p:spPr>
          <a:xfrm>
            <a:off x="152400" y="1371600"/>
            <a:ext cx="8763000" cy="5029200"/>
          </a:xfrm>
          <a:solidFill>
            <a:schemeClr val="tx2">
              <a:lumMod val="10000"/>
              <a:alpha val="49000"/>
            </a:schemeClr>
          </a:solidFill>
        </p:spPr>
        <p:txBody>
          <a:bodyPr>
            <a:noAutofit/>
          </a:bodyPr>
          <a:lstStyle/>
          <a:p>
            <a:pPr marL="179388" indent="0">
              <a:buNone/>
            </a:pPr>
            <a:endParaRPr lang="ru-RU" sz="2000" b="1" dirty="0" smtClean="0">
              <a:solidFill>
                <a:srgbClr val="00B0F0"/>
              </a:solidFill>
              <a:latin typeface="Verdana" pitchFamily="34" charset="0"/>
              <a:ea typeface="Verdana" pitchFamily="34" charset="0"/>
              <a:cs typeface="Verdana" pitchFamily="34" charset="0"/>
            </a:endParaRPr>
          </a:p>
          <a:p>
            <a:pPr marL="179388" indent="0">
              <a:lnSpc>
                <a:spcPct val="80000"/>
              </a:lnSpc>
              <a:buNone/>
            </a:pPr>
            <a:r>
              <a:rPr lang="ru-RU" sz="2000" b="1" dirty="0" smtClean="0">
                <a:solidFill>
                  <a:srgbClr val="00B0F0"/>
                </a:solidFill>
                <a:latin typeface="Verdana" pitchFamily="34" charset="0"/>
                <a:ea typeface="Verdana" pitchFamily="34" charset="0"/>
                <a:cs typeface="Verdana" pitchFamily="34" charset="0"/>
              </a:rPr>
              <a:t>ЗАКАЛИВАНИЕ ВОЗДУХОМ. ВОЗДУШНЫЕ ВАННЫ. </a:t>
            </a:r>
          </a:p>
          <a:p>
            <a:pPr marL="179388" indent="0" algn="just">
              <a:lnSpc>
                <a:spcPct val="80000"/>
              </a:lnSpc>
              <a:buNone/>
            </a:pPr>
            <a:r>
              <a:rPr lang="ru-RU" sz="1900" dirty="0" smtClean="0">
                <a:solidFill>
                  <a:srgbClr val="FFFFFF"/>
                </a:solidFill>
                <a:latin typeface="Verdana" pitchFamily="34" charset="0"/>
                <a:ea typeface="Verdana" pitchFamily="34" charset="0"/>
                <a:cs typeface="Verdana" pitchFamily="34" charset="0"/>
              </a:rPr>
              <a:t>Воздух – наиболее универсальное средство закаливания, </a:t>
            </a:r>
            <a:r>
              <a:rPr lang="ru-RU" sz="1900" dirty="0" smtClean="0">
                <a:solidFill>
                  <a:srgbClr val="FFFF00"/>
                </a:solidFill>
                <a:latin typeface="Verdana" pitchFamily="34" charset="0"/>
                <a:ea typeface="Verdana" pitchFamily="34" charset="0"/>
                <a:cs typeface="Verdana" pitchFamily="34" charset="0"/>
              </a:rPr>
              <a:t>именно с воздушных ванн рекомендуется начать систематическое закаливание организма</a:t>
            </a:r>
            <a:r>
              <a:rPr lang="ru-RU" sz="1900" dirty="0" smtClean="0">
                <a:solidFill>
                  <a:srgbClr val="FFFFFF"/>
                </a:solidFill>
                <a:latin typeface="Verdana" pitchFamily="34" charset="0"/>
                <a:ea typeface="Verdana" pitchFamily="34" charset="0"/>
                <a:cs typeface="Verdana" pitchFamily="34" charset="0"/>
              </a:rPr>
              <a:t>.</a:t>
            </a:r>
          </a:p>
          <a:p>
            <a:pPr marL="179388" indent="0" algn="just">
              <a:lnSpc>
                <a:spcPct val="80000"/>
              </a:lnSpc>
              <a:buNone/>
            </a:pPr>
            <a:r>
              <a:rPr lang="ru-RU" sz="1900" dirty="0" smtClean="0">
                <a:solidFill>
                  <a:srgbClr val="FFFFFF"/>
                </a:solidFill>
                <a:latin typeface="Verdana" pitchFamily="34" charset="0"/>
                <a:ea typeface="Verdana" pitchFamily="34" charset="0"/>
                <a:cs typeface="Verdana" pitchFamily="34" charset="0"/>
              </a:rPr>
              <a:t>При этом воздушные процедуры – </a:t>
            </a:r>
            <a:r>
              <a:rPr lang="ru-RU" sz="1900" dirty="0" smtClean="0">
                <a:solidFill>
                  <a:srgbClr val="FFFF00"/>
                </a:solidFill>
                <a:latin typeface="Verdana" pitchFamily="34" charset="0"/>
                <a:ea typeface="Verdana" pitchFamily="34" charset="0"/>
                <a:cs typeface="Verdana" pitchFamily="34" charset="0"/>
              </a:rPr>
              <a:t>самая легкая форма закаливания</a:t>
            </a:r>
            <a:r>
              <a:rPr lang="ru-RU" sz="1900" dirty="0" smtClean="0">
                <a:solidFill>
                  <a:srgbClr val="FFFFFF"/>
                </a:solidFill>
                <a:latin typeface="Verdana" pitchFamily="34" charset="0"/>
                <a:ea typeface="Verdana" pitchFamily="34" charset="0"/>
                <a:cs typeface="Verdana" pitchFamily="34" charset="0"/>
              </a:rPr>
              <a:t>; зато они действуют на организм с момента рождения человека и практически всю жизнь. </a:t>
            </a:r>
            <a:r>
              <a:rPr lang="ru-RU" sz="1900" dirty="0" smtClean="0">
                <a:solidFill>
                  <a:srgbClr val="FFFF00"/>
                </a:solidFill>
                <a:latin typeface="Verdana" pitchFamily="34" charset="0"/>
                <a:ea typeface="Verdana" pitchFamily="34" charset="0"/>
                <a:cs typeface="Verdana" pitchFamily="34" charset="0"/>
              </a:rPr>
              <a:t>Свежий воздух – основа закаливания</a:t>
            </a:r>
            <a:r>
              <a:rPr lang="ru-RU" sz="1900" dirty="0" smtClean="0">
                <a:solidFill>
                  <a:srgbClr val="FFFFFF"/>
                </a:solidFill>
                <a:latin typeface="Verdana" pitchFamily="34" charset="0"/>
                <a:ea typeface="Verdana" pitchFamily="34" charset="0"/>
                <a:cs typeface="Verdana" pitchFamily="34" charset="0"/>
              </a:rPr>
              <a:t>. Он </a:t>
            </a:r>
            <a:r>
              <a:rPr lang="ru-RU" sz="1900" dirty="0" smtClean="0">
                <a:solidFill>
                  <a:srgbClr val="FFFF00"/>
                </a:solidFill>
                <a:latin typeface="Verdana" pitchFamily="34" charset="0"/>
                <a:ea typeface="Verdana" pitchFamily="34" charset="0"/>
                <a:cs typeface="Verdana" pitchFamily="34" charset="0"/>
              </a:rPr>
              <a:t>стимулирует обмен веществ, повышает настроение и иммунитет, улучшает сон и аппетит</a:t>
            </a:r>
            <a:r>
              <a:rPr lang="ru-RU" sz="1900" dirty="0" smtClean="0">
                <a:solidFill>
                  <a:srgbClr val="FFFFFF"/>
                </a:solidFill>
                <a:latin typeface="Verdana" pitchFamily="34" charset="0"/>
                <a:ea typeface="Verdana" pitchFamily="34" charset="0"/>
                <a:cs typeface="Verdana" pitchFamily="34" charset="0"/>
              </a:rPr>
              <a:t>.</a:t>
            </a:r>
          </a:p>
          <a:p>
            <a:pPr marL="179388" indent="0" algn="just">
              <a:lnSpc>
                <a:spcPct val="80000"/>
              </a:lnSpc>
              <a:buNone/>
            </a:pPr>
            <a:r>
              <a:rPr lang="ru-RU" sz="1900" dirty="0" smtClean="0">
                <a:solidFill>
                  <a:srgbClr val="FFFFFF"/>
                </a:solidFill>
                <a:latin typeface="Verdana" pitchFamily="34" charset="0"/>
                <a:ea typeface="Verdana" pitchFamily="34" charset="0"/>
                <a:cs typeface="Verdana" pitchFamily="34" charset="0"/>
              </a:rPr>
              <a:t>Важной и исключительной особенностью воздушных процедур как закаливающего средства является то, что они </a:t>
            </a:r>
            <a:r>
              <a:rPr lang="ru-RU" sz="1900" dirty="0" smtClean="0">
                <a:solidFill>
                  <a:srgbClr val="FFFF00"/>
                </a:solidFill>
                <a:latin typeface="Verdana" pitchFamily="34" charset="0"/>
                <a:ea typeface="Verdana" pitchFamily="34" charset="0"/>
                <a:cs typeface="Verdana" pitchFamily="34" charset="0"/>
              </a:rPr>
              <a:t>доступны людям различного возраста и могут широко применяться не только здоровыми людьми, но и страдающими некоторыми заболеваниями</a:t>
            </a:r>
            <a:r>
              <a:rPr lang="ru-RU" sz="1900" dirty="0" smtClean="0">
                <a:solidFill>
                  <a:srgbClr val="FFFFFF"/>
                </a:solidFill>
                <a:latin typeface="Verdana" pitchFamily="34" charset="0"/>
                <a:ea typeface="Verdana" pitchFamily="34" charset="0"/>
                <a:cs typeface="Verdana" pitchFamily="34" charset="0"/>
              </a:rPr>
              <a:t>. Более того, при ряде заболеваний (неврастения, гипертоническая болезнь, стенокардия) эти процедуры назначаются как лечебное средство.</a:t>
            </a:r>
          </a:p>
          <a:p>
            <a:pPr marL="179388" indent="0">
              <a:buNone/>
            </a:pPr>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descr="clean-air-icon.png"/>
          <p:cNvPicPr>
            <a:picLocks noChangeAspect="1"/>
          </p:cNvPicPr>
          <p:nvPr/>
        </p:nvPicPr>
        <p:blipFill>
          <a:blip r:embed="rId2" cstate="print">
            <a:lum bright="12000" contrast="-35000"/>
          </a:blip>
          <a:stretch>
            <a:fillRect/>
          </a:stretch>
        </p:blipFill>
        <p:spPr>
          <a:xfrm>
            <a:off x="2590800" y="1752600"/>
            <a:ext cx="4038600" cy="4038600"/>
          </a:xfrm>
          <a:prstGeom prst="rect">
            <a:avLst/>
          </a:prstGeom>
        </p:spPr>
      </p:pic>
      <p:sp>
        <p:nvSpPr>
          <p:cNvPr id="3" name="Содержимое 2"/>
          <p:cNvSpPr>
            <a:spLocks noGrp="1"/>
          </p:cNvSpPr>
          <p:nvPr>
            <p:ph idx="1"/>
          </p:nvPr>
        </p:nvSpPr>
        <p:spPr>
          <a:xfrm>
            <a:off x="152400" y="609600"/>
            <a:ext cx="8839200" cy="5410200"/>
          </a:xfrm>
          <a:solidFill>
            <a:schemeClr val="tx2">
              <a:lumMod val="10000"/>
              <a:alpha val="48000"/>
            </a:schemeClr>
          </a:solidFill>
        </p:spPr>
        <p:txBody>
          <a:bodyPr>
            <a:noAutofit/>
          </a:bodyPr>
          <a:lstStyle/>
          <a:p>
            <a:pPr marL="82550" indent="0" algn="just">
              <a:buNone/>
            </a:pPr>
            <a:endParaRPr lang="ru-RU" sz="1900" dirty="0" smtClean="0">
              <a:solidFill>
                <a:srgbClr val="FFFFFF"/>
              </a:solidFill>
              <a:latin typeface="Verdana" pitchFamily="34" charset="0"/>
              <a:ea typeface="Verdana" pitchFamily="34" charset="0"/>
              <a:cs typeface="Verdana" pitchFamily="34" charset="0"/>
            </a:endParaRPr>
          </a:p>
          <a:p>
            <a:pPr marL="82550" indent="0" algn="just">
              <a:buNone/>
            </a:pPr>
            <a:r>
              <a:rPr lang="ru-RU" sz="1900" dirty="0" smtClean="0">
                <a:solidFill>
                  <a:srgbClr val="FFFFFF"/>
                </a:solidFill>
                <a:latin typeface="Verdana" pitchFamily="34" charset="0"/>
                <a:ea typeface="Verdana" pitchFamily="34" charset="0"/>
                <a:cs typeface="Verdana" pitchFamily="34" charset="0"/>
              </a:rPr>
              <a:t>Закаливающее действие воздуха на организм </a:t>
            </a:r>
            <a:r>
              <a:rPr lang="ru-RU" sz="1900" dirty="0" smtClean="0">
                <a:solidFill>
                  <a:srgbClr val="FFFF00"/>
                </a:solidFill>
                <a:latin typeface="Verdana" pitchFamily="34" charset="0"/>
                <a:ea typeface="Verdana" pitchFamily="34" charset="0"/>
                <a:cs typeface="Verdana" pitchFamily="34" charset="0"/>
              </a:rPr>
              <a:t>способствует повышению тонуса нервной и эндокринной систем</a:t>
            </a:r>
            <a:r>
              <a:rPr lang="ru-RU" sz="1900" dirty="0" smtClean="0">
                <a:solidFill>
                  <a:srgbClr val="FFFFFF"/>
                </a:solidFill>
                <a:latin typeface="Verdana" pitchFamily="34" charset="0"/>
                <a:ea typeface="Verdana" pitchFamily="34" charset="0"/>
                <a:cs typeface="Verdana" pitchFamily="34" charset="0"/>
              </a:rPr>
              <a:t>. Под влиянием воздушных ванн </a:t>
            </a:r>
            <a:r>
              <a:rPr lang="ru-RU" sz="1900" dirty="0" smtClean="0">
                <a:solidFill>
                  <a:srgbClr val="FFFF00"/>
                </a:solidFill>
                <a:latin typeface="Verdana" pitchFamily="34" charset="0"/>
                <a:ea typeface="Verdana" pitchFamily="34" charset="0"/>
                <a:cs typeface="Verdana" pitchFamily="34" charset="0"/>
              </a:rPr>
              <a:t>улучшаются процессы пищеварения</a:t>
            </a:r>
            <a:r>
              <a:rPr lang="ru-RU" sz="1900" dirty="0" smtClean="0">
                <a:solidFill>
                  <a:srgbClr val="FFFFFF"/>
                </a:solidFill>
                <a:latin typeface="Verdana" pitchFamily="34" charset="0"/>
                <a:ea typeface="Verdana" pitchFamily="34" charset="0"/>
                <a:cs typeface="Verdana" pitchFamily="34" charset="0"/>
              </a:rPr>
              <a:t>, </a:t>
            </a:r>
            <a:r>
              <a:rPr lang="ru-RU" sz="1900" dirty="0" smtClean="0">
                <a:solidFill>
                  <a:srgbClr val="FFFF00"/>
                </a:solidFill>
                <a:latin typeface="Verdana" pitchFamily="34" charset="0"/>
                <a:ea typeface="Verdana" pitchFamily="34" charset="0"/>
                <a:cs typeface="Verdana" pitchFamily="34" charset="0"/>
              </a:rPr>
              <a:t>совершенствуется деятельность </a:t>
            </a:r>
            <a:r>
              <a:rPr lang="ru-RU" sz="1900" dirty="0" err="1" smtClean="0">
                <a:solidFill>
                  <a:srgbClr val="FFFF00"/>
                </a:solidFill>
                <a:latin typeface="Verdana" pitchFamily="34" charset="0"/>
                <a:ea typeface="Verdana" pitchFamily="34" charset="0"/>
                <a:cs typeface="Verdana" pitchFamily="34" charset="0"/>
              </a:rPr>
              <a:t>сердечно-сосудистой</a:t>
            </a:r>
            <a:r>
              <a:rPr lang="ru-RU" sz="1900" dirty="0" smtClean="0">
                <a:solidFill>
                  <a:srgbClr val="FFFF00"/>
                </a:solidFill>
                <a:latin typeface="Verdana" pitchFamily="34" charset="0"/>
                <a:ea typeface="Verdana" pitchFamily="34" charset="0"/>
                <a:cs typeface="Verdana" pitchFamily="34" charset="0"/>
              </a:rPr>
              <a:t> и дыхательной систем</a:t>
            </a:r>
            <a:r>
              <a:rPr lang="ru-RU" sz="1900" dirty="0" smtClean="0">
                <a:solidFill>
                  <a:srgbClr val="FFFFFF"/>
                </a:solidFill>
                <a:latin typeface="Verdana" pitchFamily="34" charset="0"/>
                <a:ea typeface="Verdana" pitchFamily="34" charset="0"/>
                <a:cs typeface="Verdana" pitchFamily="34" charset="0"/>
              </a:rPr>
              <a:t>, </a:t>
            </a:r>
            <a:r>
              <a:rPr lang="ru-RU" sz="1900" dirty="0" smtClean="0">
                <a:solidFill>
                  <a:srgbClr val="FFFF00"/>
                </a:solidFill>
                <a:latin typeface="Verdana" pitchFamily="34" charset="0"/>
                <a:ea typeface="Verdana" pitchFamily="34" charset="0"/>
                <a:cs typeface="Verdana" pitchFamily="34" charset="0"/>
              </a:rPr>
              <a:t>изменяется морфологический состав крови </a:t>
            </a:r>
            <a:r>
              <a:rPr lang="ru-RU" sz="1900" dirty="0" smtClean="0">
                <a:solidFill>
                  <a:srgbClr val="FFFFFF"/>
                </a:solidFill>
                <a:latin typeface="Verdana" pitchFamily="34" charset="0"/>
                <a:ea typeface="Verdana" pitchFamily="34" charset="0"/>
                <a:cs typeface="Verdana" pitchFamily="34" charset="0"/>
              </a:rPr>
              <a:t>(в нем повышаются количество эритроцитов и уровень гемоглобина). Пребывание на свежем воздухе </a:t>
            </a:r>
            <a:r>
              <a:rPr lang="ru-RU" sz="1900" dirty="0" smtClean="0">
                <a:solidFill>
                  <a:srgbClr val="FFFF00"/>
                </a:solidFill>
                <a:latin typeface="Verdana" pitchFamily="34" charset="0"/>
                <a:ea typeface="Verdana" pitchFamily="34" charset="0"/>
                <a:cs typeface="Verdana" pitchFamily="34" charset="0"/>
              </a:rPr>
              <a:t>улучшает общее самочувствие человека, оказывая влияние на его эмоциональное состояние, вызывает чувство бодрости, свежести</a:t>
            </a:r>
            <a:r>
              <a:rPr lang="ru-RU" sz="1900" dirty="0" smtClean="0">
                <a:solidFill>
                  <a:srgbClr val="FFFFFF"/>
                </a:solidFill>
                <a:latin typeface="Verdana" pitchFamily="34" charset="0"/>
                <a:ea typeface="Verdana" pitchFamily="34" charset="0"/>
                <a:cs typeface="Verdana" pitchFamily="34" charset="0"/>
              </a:rPr>
              <a:t>.</a:t>
            </a:r>
          </a:p>
          <a:p>
            <a:pPr marL="82550" indent="0" algn="just">
              <a:buNone/>
            </a:pPr>
            <a:r>
              <a:rPr lang="ru-RU" sz="1900" dirty="0" smtClean="0">
                <a:solidFill>
                  <a:srgbClr val="FFFFFF"/>
                </a:solidFill>
                <a:latin typeface="Verdana" pitchFamily="34" charset="0"/>
                <a:ea typeface="Verdana" pitchFamily="34" charset="0"/>
                <a:cs typeface="Verdana" pitchFamily="34" charset="0"/>
              </a:rPr>
              <a:t>Закаливающий эффект воздуха на организм является результатом </a:t>
            </a:r>
            <a:r>
              <a:rPr lang="ru-RU" sz="1900" dirty="0" smtClean="0">
                <a:solidFill>
                  <a:srgbClr val="FFFF00"/>
                </a:solidFill>
                <a:latin typeface="Verdana" pitchFamily="34" charset="0"/>
                <a:ea typeface="Verdana" pitchFamily="34" charset="0"/>
                <a:cs typeface="Verdana" pitchFamily="34" charset="0"/>
              </a:rPr>
              <a:t>комплексного</a:t>
            </a:r>
            <a:r>
              <a:rPr lang="ru-RU" sz="1900" dirty="0" smtClean="0">
                <a:solidFill>
                  <a:srgbClr val="FFFFFF"/>
                </a:solidFill>
                <a:latin typeface="Verdana" pitchFamily="34" charset="0"/>
                <a:ea typeface="Verdana" pitchFamily="34" charset="0"/>
                <a:cs typeface="Verdana" pitchFamily="34" charset="0"/>
              </a:rPr>
              <a:t> воздействия ряда физических факторов: </a:t>
            </a:r>
            <a:r>
              <a:rPr lang="ru-RU" sz="1900" dirty="0" smtClean="0">
                <a:solidFill>
                  <a:srgbClr val="FFFF00"/>
                </a:solidFill>
                <a:latin typeface="Verdana" pitchFamily="34" charset="0"/>
                <a:ea typeface="Verdana" pitchFamily="34" charset="0"/>
                <a:cs typeface="Verdana" pitchFamily="34" charset="0"/>
              </a:rPr>
              <a:t>температуры, влажности, направления и скорости движения</a:t>
            </a:r>
            <a:r>
              <a:rPr lang="ru-RU" sz="1900" dirty="0" smtClean="0">
                <a:solidFill>
                  <a:srgbClr val="FFFFFF"/>
                </a:solidFill>
                <a:latin typeface="Verdana" pitchFamily="34" charset="0"/>
                <a:ea typeface="Verdana" pitchFamily="34" charset="0"/>
                <a:cs typeface="Verdana" pitchFamily="34" charset="0"/>
              </a:rPr>
              <a:t>. Кроме того, особенно на берегу моря, на человека оказывает влияние и </a:t>
            </a:r>
            <a:r>
              <a:rPr lang="ru-RU" sz="1900" dirty="0" smtClean="0">
                <a:solidFill>
                  <a:srgbClr val="FFFF00"/>
                </a:solidFill>
                <a:latin typeface="Verdana" pitchFamily="34" charset="0"/>
                <a:ea typeface="Verdana" pitchFamily="34" charset="0"/>
                <a:cs typeface="Verdana" pitchFamily="34" charset="0"/>
              </a:rPr>
              <a:t>химический состав воздуха</a:t>
            </a:r>
            <a:r>
              <a:rPr lang="ru-RU" sz="1900" dirty="0" smtClean="0">
                <a:solidFill>
                  <a:srgbClr val="FFFFFF"/>
                </a:solidFill>
                <a:latin typeface="Verdana" pitchFamily="34" charset="0"/>
                <a:ea typeface="Verdana" pitchFamily="34" charset="0"/>
                <a:cs typeface="Verdana" pitchFamily="34" charset="0"/>
              </a:rPr>
              <a:t>, который насыщен солями, содержащимися в морской воде.</a:t>
            </a:r>
          </a:p>
          <a:p>
            <a:pPr marL="82550" indent="0" algn="just">
              <a:buNone/>
            </a:pPr>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descr="humidity.png"/>
          <p:cNvPicPr>
            <a:picLocks noChangeAspect="1"/>
          </p:cNvPicPr>
          <p:nvPr/>
        </p:nvPicPr>
        <p:blipFill>
          <a:blip r:embed="rId2" cstate="print">
            <a:duotone>
              <a:schemeClr val="accent1">
                <a:shade val="45000"/>
                <a:satMod val="135000"/>
              </a:schemeClr>
              <a:prstClr val="white"/>
            </a:duotone>
          </a:blip>
          <a:stretch>
            <a:fillRect/>
          </a:stretch>
        </p:blipFill>
        <p:spPr>
          <a:xfrm>
            <a:off x="3581400" y="5181600"/>
            <a:ext cx="1447800" cy="1447800"/>
          </a:xfrm>
          <a:prstGeom prst="rect">
            <a:avLst/>
          </a:prstGeom>
        </p:spPr>
      </p:pic>
      <p:pic>
        <p:nvPicPr>
          <p:cNvPr id="6" name="Рисунок 5" descr="thermometer.png"/>
          <p:cNvPicPr>
            <a:picLocks noChangeAspect="1"/>
          </p:cNvPicPr>
          <p:nvPr/>
        </p:nvPicPr>
        <p:blipFill>
          <a:blip r:embed="rId3" cstate="print">
            <a:lum bright="-3000" contrast="-33000"/>
          </a:blip>
          <a:stretch>
            <a:fillRect/>
          </a:stretch>
        </p:blipFill>
        <p:spPr>
          <a:xfrm>
            <a:off x="1447800" y="5029200"/>
            <a:ext cx="1600200" cy="1600200"/>
          </a:xfrm>
          <a:prstGeom prst="rect">
            <a:avLst/>
          </a:prstGeom>
        </p:spPr>
      </p:pic>
      <p:pic>
        <p:nvPicPr>
          <p:cNvPr id="7" name="Рисунок 6" descr="wind-sign.png"/>
          <p:cNvPicPr>
            <a:picLocks noChangeAspect="1"/>
          </p:cNvPicPr>
          <p:nvPr/>
        </p:nvPicPr>
        <p:blipFill>
          <a:blip r:embed="rId4" cstate="print">
            <a:lum bright="3000" contrast="-19000"/>
          </a:blip>
          <a:stretch>
            <a:fillRect/>
          </a:stretch>
        </p:blipFill>
        <p:spPr>
          <a:xfrm>
            <a:off x="6019800" y="4953000"/>
            <a:ext cx="1905000" cy="1905000"/>
          </a:xfrm>
          <a:prstGeom prst="rect">
            <a:avLst/>
          </a:prstGeom>
        </p:spPr>
      </p:pic>
      <p:pic>
        <p:nvPicPr>
          <p:cNvPr id="9" name="Рисунок 8" descr="clean-air-icon.png"/>
          <p:cNvPicPr>
            <a:picLocks noChangeAspect="1"/>
          </p:cNvPicPr>
          <p:nvPr/>
        </p:nvPicPr>
        <p:blipFill>
          <a:blip r:embed="rId5" cstate="print">
            <a:lum bright="12000" contrast="-35000"/>
          </a:blip>
          <a:stretch>
            <a:fillRect/>
          </a:stretch>
        </p:blipFill>
        <p:spPr>
          <a:xfrm>
            <a:off x="3048000" y="1905000"/>
            <a:ext cx="2819400" cy="2819400"/>
          </a:xfrm>
          <a:prstGeom prst="rect">
            <a:avLst/>
          </a:prstGeom>
        </p:spPr>
      </p:pic>
      <p:sp>
        <p:nvSpPr>
          <p:cNvPr id="3" name="Содержимое 2"/>
          <p:cNvSpPr>
            <a:spLocks noGrp="1"/>
          </p:cNvSpPr>
          <p:nvPr>
            <p:ph idx="1"/>
          </p:nvPr>
        </p:nvSpPr>
        <p:spPr>
          <a:xfrm>
            <a:off x="152400" y="304800"/>
            <a:ext cx="8839200" cy="5334000"/>
          </a:xfrm>
          <a:solidFill>
            <a:schemeClr val="tx2">
              <a:lumMod val="10000"/>
              <a:alpha val="49000"/>
            </a:schemeClr>
          </a:solidFill>
        </p:spPr>
        <p:txBody>
          <a:bodyPr>
            <a:noAutofit/>
          </a:bodyPr>
          <a:lstStyle/>
          <a:p>
            <a:pPr marL="82550" indent="0" algn="just" fontAlgn="base">
              <a:buNone/>
            </a:pPr>
            <a:endParaRPr lang="ru-RU" sz="2000" b="1" dirty="0" smtClean="0">
              <a:solidFill>
                <a:srgbClr val="FFFFFF"/>
              </a:solidFill>
              <a:latin typeface="Verdana" pitchFamily="34" charset="0"/>
              <a:ea typeface="Verdana" pitchFamily="34" charset="0"/>
              <a:cs typeface="Verdana" pitchFamily="34" charset="0"/>
            </a:endParaRPr>
          </a:p>
          <a:p>
            <a:pPr marL="82550" indent="0" algn="just" fontAlgn="base">
              <a:buNone/>
            </a:pPr>
            <a:r>
              <a:rPr lang="ru-RU" sz="2000" b="1" dirty="0" smtClean="0">
                <a:solidFill>
                  <a:srgbClr val="FFFFFF"/>
                </a:solidFill>
                <a:latin typeface="Verdana" pitchFamily="34" charset="0"/>
                <a:ea typeface="Verdana" pitchFamily="34" charset="0"/>
                <a:cs typeface="Verdana" pitchFamily="34" charset="0"/>
              </a:rPr>
              <a:t>Правила закаливания</a:t>
            </a:r>
          </a:p>
          <a:p>
            <a:pPr marL="82550" indent="0" algn="just" fontAlgn="base">
              <a:buNone/>
            </a:pPr>
            <a:r>
              <a:rPr lang="ru-RU" sz="1900" dirty="0" smtClean="0">
                <a:solidFill>
                  <a:srgbClr val="FFFF00"/>
                </a:solidFill>
                <a:latin typeface="Verdana" pitchFamily="34" charset="0"/>
                <a:ea typeface="Verdana" pitchFamily="34" charset="0"/>
                <a:cs typeface="Verdana" pitchFamily="34" charset="0"/>
              </a:rPr>
              <a:t>Для достижения наибольшего эффекта следует придерживаться необходимых условий, сопровождающих закаливание воздухом</a:t>
            </a:r>
            <a:r>
              <a:rPr lang="ru-RU" sz="1900" dirty="0" smtClean="0">
                <a:solidFill>
                  <a:srgbClr val="FFFFFF"/>
                </a:solidFill>
                <a:latin typeface="Verdana" pitchFamily="34" charset="0"/>
                <a:ea typeface="Verdana" pitchFamily="34" charset="0"/>
                <a:cs typeface="Verdana" pitchFamily="34" charset="0"/>
              </a:rPr>
              <a:t>. Правила данной процедуры достаточно просты. </a:t>
            </a:r>
            <a:r>
              <a:rPr lang="ru-RU" sz="1900" dirty="0" smtClean="0">
                <a:solidFill>
                  <a:srgbClr val="FFFF00"/>
                </a:solidFill>
                <a:latin typeface="Verdana" pitchFamily="34" charset="0"/>
                <a:ea typeface="Verdana" pitchFamily="34" charset="0"/>
                <a:cs typeface="Verdana" pitchFamily="34" charset="0"/>
              </a:rPr>
              <a:t>Утром закаливание лучше осуществлять сразу после сна</a:t>
            </a:r>
            <a:r>
              <a:rPr lang="ru-RU" sz="1900" dirty="0" smtClean="0">
                <a:solidFill>
                  <a:srgbClr val="FFFFFF"/>
                </a:solidFill>
                <a:latin typeface="Verdana" pitchFamily="34" charset="0"/>
                <a:ea typeface="Verdana" pitchFamily="34" charset="0"/>
                <a:cs typeface="Verdana" pitchFamily="34" charset="0"/>
              </a:rPr>
              <a:t> – например, совмещая с гимнастикой. </a:t>
            </a:r>
            <a:r>
              <a:rPr lang="ru-RU" sz="1900" dirty="0" smtClean="0">
                <a:solidFill>
                  <a:srgbClr val="FFFF00"/>
                </a:solidFill>
                <a:latin typeface="Verdana" pitchFamily="34" charset="0"/>
                <a:ea typeface="Verdana" pitchFamily="34" charset="0"/>
                <a:cs typeface="Verdana" pitchFamily="34" charset="0"/>
              </a:rPr>
              <a:t>В остальное время – после еды, по истечении как минимум 1,5 часов</a:t>
            </a:r>
            <a:r>
              <a:rPr lang="ru-RU" sz="1900" dirty="0" smtClean="0">
                <a:solidFill>
                  <a:srgbClr val="FFFFFF"/>
                </a:solidFill>
                <a:latin typeface="Verdana" pitchFamily="34" charset="0"/>
                <a:ea typeface="Verdana" pitchFamily="34" charset="0"/>
                <a:cs typeface="Verdana" pitchFamily="34" charset="0"/>
              </a:rPr>
              <a:t>. Правила закаливания </a:t>
            </a:r>
            <a:r>
              <a:rPr lang="ru-RU" sz="1900" dirty="0" smtClean="0">
                <a:solidFill>
                  <a:srgbClr val="FFFF00"/>
                </a:solidFill>
                <a:latin typeface="Verdana" pitchFamily="34" charset="0"/>
                <a:ea typeface="Verdana" pitchFamily="34" charset="0"/>
                <a:cs typeface="Verdana" pitchFamily="34" charset="0"/>
              </a:rPr>
              <a:t>не предусматривают прием воздушных ванн натощак</a:t>
            </a:r>
            <a:r>
              <a:rPr lang="ru-RU" sz="1900" dirty="0" smtClean="0">
                <a:solidFill>
                  <a:srgbClr val="FFFFFF"/>
                </a:solidFill>
                <a:latin typeface="Verdana" pitchFamily="34" charset="0"/>
                <a:ea typeface="Verdana" pitchFamily="34" charset="0"/>
                <a:cs typeface="Verdana" pitchFamily="34" charset="0"/>
              </a:rPr>
              <a:t>.</a:t>
            </a:r>
          </a:p>
          <a:p>
            <a:pPr marL="82550" indent="0" algn="just">
              <a:buNone/>
            </a:pPr>
            <a:r>
              <a:rPr lang="ru-RU" sz="1900" dirty="0" smtClean="0">
                <a:solidFill>
                  <a:srgbClr val="FFFFFF"/>
                </a:solidFill>
                <a:latin typeface="Verdana" pitchFamily="34" charset="0"/>
                <a:ea typeface="Verdana" pitchFamily="34" charset="0"/>
                <a:cs typeface="Verdana" pitchFamily="34" charset="0"/>
              </a:rPr>
              <a:t>Также </a:t>
            </a:r>
            <a:r>
              <a:rPr lang="ru-RU" sz="1900" dirty="0" smtClean="0">
                <a:solidFill>
                  <a:srgbClr val="FFFF00"/>
                </a:solidFill>
                <a:latin typeface="Verdana" pitchFamily="34" charset="0"/>
                <a:ea typeface="Verdana" pitchFamily="34" charset="0"/>
                <a:cs typeface="Verdana" pitchFamily="34" charset="0"/>
              </a:rPr>
              <a:t>необходимо учитывать такие параметры, как скорость движения ветра и влажность воздуха</a:t>
            </a:r>
            <a:r>
              <a:rPr lang="ru-RU" sz="1900" dirty="0" smtClean="0">
                <a:solidFill>
                  <a:srgbClr val="FFFFFF"/>
                </a:solidFill>
                <a:latin typeface="Verdana" pitchFamily="34" charset="0"/>
                <a:ea typeface="Verdana" pitchFamily="34" charset="0"/>
                <a:cs typeface="Verdana" pitchFamily="34" charset="0"/>
              </a:rPr>
              <a:t>, в условиях которых будет проходить закаливание воздухом. Правила </a:t>
            </a:r>
            <a:r>
              <a:rPr lang="ru-RU" sz="1900" dirty="0" smtClean="0">
                <a:solidFill>
                  <a:srgbClr val="FFFF00"/>
                </a:solidFill>
                <a:latin typeface="Verdana" pitchFamily="34" charset="0"/>
                <a:ea typeface="Verdana" pitchFamily="34" charset="0"/>
                <a:cs typeface="Verdana" pitchFamily="34" charset="0"/>
              </a:rPr>
              <a:t>оптимальной процедуры</a:t>
            </a:r>
            <a:r>
              <a:rPr lang="ru-RU" sz="1900" dirty="0" smtClean="0">
                <a:solidFill>
                  <a:srgbClr val="FFFFFF"/>
                </a:solidFill>
                <a:latin typeface="Verdana" pitchFamily="34" charset="0"/>
                <a:ea typeface="Verdana" pitchFamily="34" charset="0"/>
                <a:cs typeface="Verdana" pitchFamily="34" charset="0"/>
              </a:rPr>
              <a:t> рассчитаны на влажность воздуха в диапазоне от умеренно сухого (56-70%) до умеренно влажного (71-85%). </a:t>
            </a:r>
            <a:r>
              <a:rPr lang="ru-RU" sz="1900" dirty="0" smtClean="0">
                <a:solidFill>
                  <a:srgbClr val="FFFF00"/>
                </a:solidFill>
                <a:latin typeface="Verdana" pitchFamily="34" charset="0"/>
                <a:ea typeface="Verdana" pitchFamily="34" charset="0"/>
                <a:cs typeface="Verdana" pitchFamily="34" charset="0"/>
              </a:rPr>
              <a:t>При более сухом уровне</a:t>
            </a:r>
            <a:r>
              <a:rPr lang="ru-RU" sz="1900" dirty="0" smtClean="0">
                <a:solidFill>
                  <a:srgbClr val="FFFFFF"/>
                </a:solidFill>
                <a:latin typeface="Verdana" pitchFamily="34" charset="0"/>
                <a:ea typeface="Verdana" pitchFamily="34" charset="0"/>
                <a:cs typeface="Verdana" pitchFamily="34" charset="0"/>
              </a:rPr>
              <a:t> (до 55%) или, напротив, </a:t>
            </a:r>
            <a:r>
              <a:rPr lang="ru-RU" sz="1900" dirty="0" smtClean="0">
                <a:solidFill>
                  <a:srgbClr val="FFFF00"/>
                </a:solidFill>
                <a:latin typeface="Verdana" pitchFamily="34" charset="0"/>
                <a:ea typeface="Verdana" pitchFamily="34" charset="0"/>
                <a:cs typeface="Verdana" pitchFamily="34" charset="0"/>
              </a:rPr>
              <a:t>при уровне с повышенной влажностью </a:t>
            </a:r>
            <a:r>
              <a:rPr lang="ru-RU" sz="1900" dirty="0" smtClean="0">
                <a:solidFill>
                  <a:srgbClr val="FFFFFF"/>
                </a:solidFill>
                <a:latin typeface="Verdana" pitchFamily="34" charset="0"/>
                <a:ea typeface="Verdana" pitchFamily="34" charset="0"/>
                <a:cs typeface="Verdana" pitchFamily="34" charset="0"/>
              </a:rPr>
              <a:t>(более 86%) </a:t>
            </a:r>
            <a:r>
              <a:rPr lang="ru-RU" sz="1900" dirty="0" smtClean="0">
                <a:solidFill>
                  <a:srgbClr val="FFFF00"/>
                </a:solidFill>
                <a:latin typeface="Verdana" pitchFamily="34" charset="0"/>
                <a:ea typeface="Verdana" pitchFamily="34" charset="0"/>
                <a:cs typeface="Verdana" pitchFamily="34" charset="0"/>
              </a:rPr>
              <a:t>принимать воздушные ванны следует в ограниченных количествах</a:t>
            </a:r>
            <a:r>
              <a:rPr lang="ru-RU" sz="1900" dirty="0" smtClean="0">
                <a:solidFill>
                  <a:srgbClr val="FFFFFF"/>
                </a:solidFill>
                <a:latin typeface="Verdana" pitchFamily="34" charset="0"/>
                <a:ea typeface="Verdana" pitchFamily="34" charset="0"/>
                <a:cs typeface="Verdana" pitchFamily="34" charset="0"/>
              </a:rPr>
              <a:t>.</a:t>
            </a:r>
            <a:endParaRPr lang="ru-RU" sz="1900" dirty="0">
              <a:solidFill>
                <a:srgbClr val="FFFF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descr="clean-air-icon.png"/>
          <p:cNvPicPr>
            <a:picLocks noChangeAspect="1"/>
          </p:cNvPicPr>
          <p:nvPr/>
        </p:nvPicPr>
        <p:blipFill>
          <a:blip r:embed="rId2" cstate="print">
            <a:lum bright="12000" contrast="-35000"/>
          </a:blip>
          <a:stretch>
            <a:fillRect/>
          </a:stretch>
        </p:blipFill>
        <p:spPr>
          <a:xfrm>
            <a:off x="2590800" y="1752600"/>
            <a:ext cx="4038600" cy="4038600"/>
          </a:xfrm>
          <a:prstGeom prst="rect">
            <a:avLst/>
          </a:prstGeom>
        </p:spPr>
      </p:pic>
      <p:sp>
        <p:nvSpPr>
          <p:cNvPr id="3" name="Содержимое 2"/>
          <p:cNvSpPr>
            <a:spLocks noGrp="1"/>
          </p:cNvSpPr>
          <p:nvPr>
            <p:ph idx="1"/>
          </p:nvPr>
        </p:nvSpPr>
        <p:spPr>
          <a:xfrm>
            <a:off x="152400" y="533400"/>
            <a:ext cx="8839200" cy="5745163"/>
          </a:xfrm>
          <a:solidFill>
            <a:schemeClr val="tx2">
              <a:lumMod val="10000"/>
              <a:alpha val="49000"/>
            </a:schemeClr>
          </a:solidFill>
        </p:spPr>
        <p:txBody>
          <a:bodyPr>
            <a:normAutofit/>
          </a:bodyPr>
          <a:lstStyle/>
          <a:p>
            <a:pPr marL="82550" indent="0" algn="just">
              <a:buNone/>
            </a:pPr>
            <a:endParaRPr lang="ru-RU" sz="1900" dirty="0" smtClean="0">
              <a:solidFill>
                <a:srgbClr val="FFFFFF"/>
              </a:solidFill>
              <a:latin typeface="Verdana" pitchFamily="34" charset="0"/>
              <a:ea typeface="Verdana" pitchFamily="34" charset="0"/>
              <a:cs typeface="Verdana" pitchFamily="34" charset="0"/>
            </a:endParaRPr>
          </a:p>
          <a:p>
            <a:pPr marL="82550" indent="0" algn="just">
              <a:buNone/>
            </a:pPr>
            <a:r>
              <a:rPr lang="ru-RU" sz="1900" dirty="0" smtClean="0">
                <a:solidFill>
                  <a:srgbClr val="FFFFFF"/>
                </a:solidFill>
                <a:latin typeface="Verdana" pitchFamily="34" charset="0"/>
                <a:ea typeface="Verdana" pitchFamily="34" charset="0"/>
                <a:cs typeface="Verdana" pitchFamily="34" charset="0"/>
              </a:rPr>
              <a:t>Воздушные процедуры с целью закаливания могут применяться </a:t>
            </a:r>
            <a:r>
              <a:rPr lang="ru-RU" sz="1900" dirty="0" smtClean="0">
                <a:solidFill>
                  <a:srgbClr val="FFFF00"/>
                </a:solidFill>
                <a:latin typeface="Verdana" pitchFamily="34" charset="0"/>
                <a:ea typeface="Verdana" pitchFamily="34" charset="0"/>
                <a:cs typeface="Verdana" pitchFamily="34" charset="0"/>
              </a:rPr>
              <a:t>либо в виде пребывания одетого человека на открытом воздухе </a:t>
            </a:r>
            <a:r>
              <a:rPr lang="ru-RU" sz="1900" dirty="0" smtClean="0">
                <a:solidFill>
                  <a:srgbClr val="FFFFFF"/>
                </a:solidFill>
                <a:latin typeface="Verdana" pitchFamily="34" charset="0"/>
                <a:ea typeface="Verdana" pitchFamily="34" charset="0"/>
                <a:cs typeface="Verdana" pitchFamily="34" charset="0"/>
              </a:rPr>
              <a:t>(прогулки, спортивные занятия), </a:t>
            </a:r>
            <a:r>
              <a:rPr lang="ru-RU" sz="1900" dirty="0" smtClean="0">
                <a:solidFill>
                  <a:srgbClr val="FFFF00"/>
                </a:solidFill>
                <a:latin typeface="Verdana" pitchFamily="34" charset="0"/>
                <a:ea typeface="Verdana" pitchFamily="34" charset="0"/>
                <a:cs typeface="Verdana" pitchFamily="34" charset="0"/>
              </a:rPr>
              <a:t>либо в виде воздушных ванн</a:t>
            </a:r>
            <a:r>
              <a:rPr lang="ru-RU" sz="1900" dirty="0" smtClean="0">
                <a:solidFill>
                  <a:srgbClr val="FFFFFF"/>
                </a:solidFill>
                <a:latin typeface="Verdana" pitchFamily="34" charset="0"/>
                <a:ea typeface="Verdana" pitchFamily="34" charset="0"/>
                <a:cs typeface="Verdana" pitchFamily="34" charset="0"/>
              </a:rPr>
              <a:t>, при которых происходит </a:t>
            </a:r>
            <a:r>
              <a:rPr lang="ru-RU" sz="1900" dirty="0" smtClean="0">
                <a:solidFill>
                  <a:srgbClr val="FFFF00"/>
                </a:solidFill>
                <a:latin typeface="Verdana" pitchFamily="34" charset="0"/>
                <a:ea typeface="Verdana" pitchFamily="34" charset="0"/>
                <a:cs typeface="Verdana" pitchFamily="34" charset="0"/>
              </a:rPr>
              <a:t>кратковременное действие воздуха определенной температуры на обнаженную поверхность тела человека</a:t>
            </a:r>
            <a:r>
              <a:rPr lang="ru-RU" sz="1900" dirty="0" smtClean="0">
                <a:solidFill>
                  <a:srgbClr val="FFFFFF"/>
                </a:solidFill>
                <a:latin typeface="Verdana" pitchFamily="34" charset="0"/>
                <a:ea typeface="Verdana" pitchFamily="34" charset="0"/>
                <a:cs typeface="Verdana" pitchFamily="34" charset="0"/>
              </a:rPr>
              <a:t>.</a:t>
            </a:r>
          </a:p>
          <a:p>
            <a:pPr marL="82550" indent="0" algn="just">
              <a:buNone/>
            </a:pPr>
            <a:r>
              <a:rPr lang="ru-RU" sz="1900" dirty="0" smtClean="0">
                <a:solidFill>
                  <a:srgbClr val="FFFFFF"/>
                </a:solidFill>
                <a:latin typeface="Verdana" pitchFamily="34" charset="0"/>
                <a:ea typeface="Verdana" pitchFamily="34" charset="0"/>
                <a:cs typeface="Verdana" pitchFamily="34" charset="0"/>
              </a:rPr>
              <a:t>Воздушные ванны </a:t>
            </a:r>
            <a:r>
              <a:rPr lang="ru-RU" sz="1900" dirty="0" smtClean="0">
                <a:solidFill>
                  <a:srgbClr val="FFFF00"/>
                </a:solidFill>
                <a:latin typeface="Verdana" pitchFamily="34" charset="0"/>
                <a:ea typeface="Verdana" pitchFamily="34" charset="0"/>
                <a:cs typeface="Verdana" pitchFamily="34" charset="0"/>
              </a:rPr>
              <a:t>подготавливают организм </a:t>
            </a:r>
            <a:r>
              <a:rPr lang="ru-RU" sz="1900" dirty="0" smtClean="0">
                <a:solidFill>
                  <a:srgbClr val="FFFFFF"/>
                </a:solidFill>
                <a:latin typeface="Verdana" pitchFamily="34" charset="0"/>
                <a:ea typeface="Verdana" pitchFamily="34" charset="0"/>
                <a:cs typeface="Verdana" pitchFamily="34" charset="0"/>
              </a:rPr>
              <a:t>к последующим закаливающим процедурам, например, к закаливанию водой.</a:t>
            </a:r>
          </a:p>
          <a:p>
            <a:pPr marL="82550" indent="0" algn="just">
              <a:buNone/>
            </a:pPr>
            <a:r>
              <a:rPr lang="ru-RU" sz="1900" dirty="0" smtClean="0">
                <a:solidFill>
                  <a:srgbClr val="FFFFFF"/>
                </a:solidFill>
                <a:latin typeface="Verdana" pitchFamily="34" charset="0"/>
                <a:ea typeface="Verdana" pitchFamily="34" charset="0"/>
                <a:cs typeface="Verdana" pitchFamily="34" charset="0"/>
              </a:rPr>
              <a:t>Дозировка воздушных ванн осуществляется двумя путями: </a:t>
            </a:r>
            <a:r>
              <a:rPr lang="ru-RU" sz="1900" dirty="0" smtClean="0">
                <a:solidFill>
                  <a:srgbClr val="FFFF00"/>
                </a:solidFill>
                <a:latin typeface="Verdana" pitchFamily="34" charset="0"/>
                <a:ea typeface="Verdana" pitchFamily="34" charset="0"/>
                <a:cs typeface="Verdana" pitchFamily="34" charset="0"/>
              </a:rPr>
              <a:t>постепенным снижением температуры воздуха и увеличением продолжительности процедуры при той же температуре</a:t>
            </a:r>
            <a:r>
              <a:rPr lang="ru-RU" sz="1900" dirty="0" smtClean="0">
                <a:solidFill>
                  <a:srgbClr val="FFFFFF"/>
                </a:solidFill>
                <a:latin typeface="Verdana" pitchFamily="34" charset="0"/>
                <a:ea typeface="Verdana" pitchFamily="34" charset="0"/>
                <a:cs typeface="Verdana" pitchFamily="34" charset="0"/>
              </a:rPr>
              <a:t>.</a:t>
            </a:r>
          </a:p>
          <a:p>
            <a:pPr marL="82550" indent="0" algn="just">
              <a:buNone/>
            </a:pPr>
            <a:r>
              <a:rPr lang="ru-RU" sz="1900" dirty="0" smtClean="0">
                <a:solidFill>
                  <a:srgbClr val="FFFFFF"/>
                </a:solidFill>
                <a:latin typeface="Verdana" pitchFamily="34" charset="0"/>
                <a:ea typeface="Verdana" pitchFamily="34" charset="0"/>
                <a:cs typeface="Verdana" pitchFamily="34" charset="0"/>
              </a:rPr>
              <a:t>Начинать прием воздушных ванн следует в помещении, по мере закаливания их переносят на открытый воздух. </a:t>
            </a:r>
            <a:r>
              <a:rPr lang="ru-RU" sz="1900" dirty="0" smtClean="0">
                <a:solidFill>
                  <a:srgbClr val="FFFF00"/>
                </a:solidFill>
                <a:latin typeface="Verdana" pitchFamily="34" charset="0"/>
                <a:ea typeface="Verdana" pitchFamily="34" charset="0"/>
                <a:cs typeface="Verdana" pitchFamily="34" charset="0"/>
              </a:rPr>
              <a:t>Лучшее место для процедур – затененные участки с зелеными насаждениями, удаленные от источников загрязнения атмосферы пылью и газами</a:t>
            </a:r>
            <a:r>
              <a:rPr lang="ru-RU" sz="1900" dirty="0" smtClean="0">
                <a:solidFill>
                  <a:srgbClr val="FFFFFF"/>
                </a:solidFill>
                <a:latin typeface="Verdana" pitchFamily="34" charset="0"/>
                <a:ea typeface="Verdana" pitchFamily="34" charset="0"/>
                <a:cs typeface="Verdana" pitchFamily="34" charset="0"/>
              </a:rPr>
              <a:t>.</a:t>
            </a:r>
          </a:p>
          <a:p>
            <a:pPr marL="82550" indent="0" algn="just">
              <a:buNone/>
            </a:pPr>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762000" y="2971800"/>
            <a:ext cx="8382000" cy="2677656"/>
          </a:xfrm>
          <a:prstGeom prst="rect">
            <a:avLst/>
          </a:prstGeom>
          <a:solidFill>
            <a:schemeClr val="tx2">
              <a:lumMod val="10000"/>
              <a:alpha val="71000"/>
            </a:schemeClr>
          </a:solidFill>
        </p:spPr>
        <p:txBody>
          <a:bodyPr wrap="square" rtlCol="0">
            <a:spAutoFit/>
          </a:bodyPr>
          <a:lstStyle/>
          <a:p>
            <a:pPr lvl="0"/>
            <a:endParaRPr lang="ru-RU" sz="2800" b="1" dirty="0" smtClean="0">
              <a:solidFill>
                <a:srgbClr val="FFFFFF"/>
              </a:solidFill>
              <a:latin typeface="Verdana" pitchFamily="34" charset="0"/>
              <a:ea typeface="Verdana" pitchFamily="34" charset="0"/>
              <a:cs typeface="Verdana" pitchFamily="34" charset="0"/>
            </a:endParaRPr>
          </a:p>
          <a:p>
            <a:pPr marL="179388" lvl="0"/>
            <a:r>
              <a:rPr lang="ru-RU" sz="2800" b="1" dirty="0" smtClean="0">
                <a:solidFill>
                  <a:srgbClr val="FFFFFF"/>
                </a:solidFill>
                <a:latin typeface="Verdana" pitchFamily="34" charset="0"/>
                <a:ea typeface="Verdana" pitchFamily="34" charset="0"/>
                <a:cs typeface="Verdana" pitchFamily="34" charset="0"/>
              </a:rPr>
              <a:t>ЗНАЧЕНИЕ ФИЗИЧЕСКОЙ КУЛЬТУРЫ. ВЛИЯНИЕ ФИЗИЧЕСКИХ УПРАЖНЕНИЙ НА ЗДОРОВЬЕ И ФИЗИЧЕСКОЕ РАЗВИТИЕ ЧЕЛОВЕКА</a:t>
            </a:r>
          </a:p>
          <a:p>
            <a:endParaRPr lang="ru-RU"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descr="clean-air-icon.png"/>
          <p:cNvPicPr>
            <a:picLocks noChangeAspect="1"/>
          </p:cNvPicPr>
          <p:nvPr/>
        </p:nvPicPr>
        <p:blipFill>
          <a:blip r:embed="rId2" cstate="print">
            <a:lum bright="12000" contrast="-35000"/>
          </a:blip>
          <a:stretch>
            <a:fillRect/>
          </a:stretch>
        </p:blipFill>
        <p:spPr>
          <a:xfrm>
            <a:off x="2590800" y="1752600"/>
            <a:ext cx="4038600" cy="4038600"/>
          </a:xfrm>
          <a:prstGeom prst="rect">
            <a:avLst/>
          </a:prstGeom>
        </p:spPr>
      </p:pic>
      <p:sp>
        <p:nvSpPr>
          <p:cNvPr id="3" name="Содержимое 2"/>
          <p:cNvSpPr>
            <a:spLocks noGrp="1"/>
          </p:cNvSpPr>
          <p:nvPr>
            <p:ph idx="1"/>
          </p:nvPr>
        </p:nvSpPr>
        <p:spPr>
          <a:xfrm>
            <a:off x="0" y="304800"/>
            <a:ext cx="9144000" cy="6324600"/>
          </a:xfrm>
          <a:solidFill>
            <a:schemeClr val="tx2">
              <a:lumMod val="10000"/>
              <a:alpha val="49000"/>
            </a:schemeClr>
          </a:solidFill>
        </p:spPr>
        <p:txBody>
          <a:bodyPr>
            <a:noAutofit/>
          </a:bodyPr>
          <a:lstStyle/>
          <a:p>
            <a:pPr marL="82550" indent="0" algn="just">
              <a:buNone/>
            </a:pPr>
            <a:endParaRPr lang="ru-RU" sz="1900" dirty="0" smtClean="0">
              <a:solidFill>
                <a:srgbClr val="FFFFFF"/>
              </a:solidFill>
              <a:latin typeface="Verdana" pitchFamily="34" charset="0"/>
              <a:ea typeface="Verdana" pitchFamily="34" charset="0"/>
              <a:cs typeface="Verdana" pitchFamily="34" charset="0"/>
            </a:endParaRPr>
          </a:p>
          <a:p>
            <a:pPr marL="82550" indent="0" algn="just">
              <a:buNone/>
            </a:pPr>
            <a:r>
              <a:rPr lang="ru-RU" sz="1900" dirty="0" smtClean="0">
                <a:solidFill>
                  <a:srgbClr val="FFFFFF"/>
                </a:solidFill>
                <a:latin typeface="Verdana" pitchFamily="34" charset="0"/>
                <a:ea typeface="Verdana" pitchFamily="34" charset="0"/>
                <a:cs typeface="Verdana" pitchFamily="34" charset="0"/>
              </a:rPr>
              <a:t>Воздушная ванна может быть </a:t>
            </a:r>
            <a:r>
              <a:rPr lang="ru-RU" sz="1900" dirty="0" smtClean="0">
                <a:solidFill>
                  <a:srgbClr val="FFFF00"/>
                </a:solidFill>
                <a:latin typeface="Verdana" pitchFamily="34" charset="0"/>
                <a:ea typeface="Verdana" pitchFamily="34" charset="0"/>
                <a:cs typeface="Verdana" pitchFamily="34" charset="0"/>
              </a:rPr>
              <a:t>общей</a:t>
            </a:r>
            <a:r>
              <a:rPr lang="ru-RU" sz="1900" dirty="0" smtClean="0">
                <a:solidFill>
                  <a:srgbClr val="FFFFFF"/>
                </a:solidFill>
                <a:latin typeface="Verdana" pitchFamily="34" charset="0"/>
                <a:ea typeface="Verdana" pitchFamily="34" charset="0"/>
                <a:cs typeface="Verdana" pitchFamily="34" charset="0"/>
              </a:rPr>
              <a:t>, если воздействию воздуха подвергается вся поверхность тела, либо </a:t>
            </a:r>
            <a:r>
              <a:rPr lang="ru-RU" sz="1900" dirty="0" smtClean="0">
                <a:solidFill>
                  <a:srgbClr val="FFFF00"/>
                </a:solidFill>
                <a:latin typeface="Verdana" pitchFamily="34" charset="0"/>
                <a:ea typeface="Verdana" pitchFamily="34" charset="0"/>
                <a:cs typeface="Verdana" pitchFamily="34" charset="0"/>
              </a:rPr>
              <a:t>частичной</a:t>
            </a:r>
            <a:r>
              <a:rPr lang="ru-RU" sz="1900" dirty="0" smtClean="0">
                <a:solidFill>
                  <a:srgbClr val="FFFFFF"/>
                </a:solidFill>
                <a:latin typeface="Verdana" pitchFamily="34" charset="0"/>
                <a:ea typeface="Verdana" pitchFamily="34" charset="0"/>
                <a:cs typeface="Verdana" pitchFamily="34" charset="0"/>
              </a:rPr>
              <a:t>, когда обнажается только его часть (туловище, шея, руки, ноги). </a:t>
            </a:r>
            <a:r>
              <a:rPr lang="ru-RU" sz="1900" dirty="0" smtClean="0">
                <a:solidFill>
                  <a:srgbClr val="FFFF00"/>
                </a:solidFill>
                <a:latin typeface="Verdana" pitchFamily="34" charset="0"/>
                <a:ea typeface="Verdana" pitchFamily="34" charset="0"/>
                <a:cs typeface="Verdana" pitchFamily="34" charset="0"/>
              </a:rPr>
              <a:t>Закаливающее воздействие связано с разницей температур между воздухом и поверхностью кожи</a:t>
            </a:r>
            <a:r>
              <a:rPr lang="ru-RU" sz="1900" dirty="0" smtClean="0">
                <a:solidFill>
                  <a:srgbClr val="FFFFFF"/>
                </a:solidFill>
                <a:latin typeface="Verdana" pitchFamily="34" charset="0"/>
                <a:ea typeface="Verdana" pitchFamily="34" charset="0"/>
                <a:cs typeface="Verdana" pitchFamily="34" charset="0"/>
              </a:rPr>
              <a:t>.</a:t>
            </a:r>
          </a:p>
          <a:p>
            <a:pPr marL="82550" indent="0" algn="just">
              <a:buNone/>
            </a:pPr>
            <a:r>
              <a:rPr lang="ru-RU" sz="1900" dirty="0" smtClean="0">
                <a:solidFill>
                  <a:srgbClr val="FFFF00"/>
                </a:solidFill>
                <a:latin typeface="Verdana" pitchFamily="34" charset="0"/>
                <a:ea typeface="Verdana" pitchFamily="34" charset="0"/>
                <a:cs typeface="Verdana" pitchFamily="34" charset="0"/>
              </a:rPr>
              <a:t>По температурным ощущениям различают следующие виды воздушных ванн</a:t>
            </a:r>
            <a:r>
              <a:rPr lang="ru-RU" sz="1900" dirty="0" smtClean="0">
                <a:solidFill>
                  <a:srgbClr val="FFFFFF"/>
                </a:solidFill>
                <a:latin typeface="Verdana" pitchFamily="34" charset="0"/>
                <a:ea typeface="Verdana" pitchFamily="34" charset="0"/>
                <a:cs typeface="Verdana" pitchFamily="34" charset="0"/>
              </a:rPr>
              <a:t>: горячие (свыше 30 °С), теплые (свыше 22 °С), индифферентные (21-22 °С), прохладные (17-21 °С), умеренно холодные (13-17 °С), холодные (4-13 °С), очень холодные (ниже 4 °С).</a:t>
            </a:r>
          </a:p>
          <a:p>
            <a:pPr marL="82550" indent="0" algn="just">
              <a:buNone/>
            </a:pPr>
            <a:r>
              <a:rPr lang="ru-RU" sz="1900" dirty="0" smtClean="0">
                <a:solidFill>
                  <a:srgbClr val="FFFFFF"/>
                </a:solidFill>
                <a:latin typeface="Verdana" pitchFamily="34" charset="0"/>
                <a:ea typeface="Verdana" pitchFamily="34" charset="0"/>
                <a:cs typeface="Verdana" pitchFamily="34" charset="0"/>
              </a:rPr>
              <a:t>Надо иметь в виду, что </a:t>
            </a:r>
            <a:r>
              <a:rPr lang="ru-RU" sz="1900" dirty="0" smtClean="0">
                <a:solidFill>
                  <a:srgbClr val="FFFF00"/>
                </a:solidFill>
                <a:latin typeface="Verdana" pitchFamily="34" charset="0"/>
                <a:ea typeface="Verdana" pitchFamily="34" charset="0"/>
                <a:cs typeface="Verdana" pitchFamily="34" charset="0"/>
              </a:rPr>
              <a:t>раздражающее действие воздуха оказывает влияние на рецепторы кожи тем резче, чем больше разница температур кожи и воздуха</a:t>
            </a:r>
            <a:r>
              <a:rPr lang="ru-RU" sz="1900" dirty="0" smtClean="0">
                <a:solidFill>
                  <a:srgbClr val="FFFFFF"/>
                </a:solidFill>
                <a:latin typeface="Verdana" pitchFamily="34" charset="0"/>
                <a:ea typeface="Verdana" pitchFamily="34" charset="0"/>
                <a:cs typeface="Verdana" pitchFamily="34" charset="0"/>
              </a:rPr>
              <a:t>.</a:t>
            </a:r>
          </a:p>
          <a:p>
            <a:pPr marL="82550" indent="0" algn="just">
              <a:buNone/>
            </a:pPr>
            <a:r>
              <a:rPr lang="ru-RU" sz="1900" dirty="0" smtClean="0">
                <a:solidFill>
                  <a:srgbClr val="FFFFFF"/>
                </a:solidFill>
                <a:latin typeface="Verdana" pitchFamily="34" charset="0"/>
                <a:ea typeface="Verdana" pitchFamily="34" charset="0"/>
                <a:cs typeface="Verdana" pitchFamily="34" charset="0"/>
              </a:rPr>
              <a:t>Воздействие холодного воздуха на большую поверхность тела вызывает в организме определенную реакцию. </a:t>
            </a:r>
            <a:r>
              <a:rPr lang="ru-RU" sz="1900" dirty="0" smtClean="0">
                <a:solidFill>
                  <a:srgbClr val="FFFF00"/>
                </a:solidFill>
                <a:latin typeface="Verdana" pitchFamily="34" charset="0"/>
                <a:ea typeface="Verdana" pitchFamily="34" charset="0"/>
                <a:cs typeface="Verdana" pitchFamily="34" charset="0"/>
              </a:rPr>
              <a:t>В первый момент </a:t>
            </a:r>
            <a:r>
              <a:rPr lang="ru-RU" sz="1900" dirty="0" smtClean="0">
                <a:solidFill>
                  <a:srgbClr val="FFFFFF"/>
                </a:solidFill>
                <a:latin typeface="Verdana" pitchFamily="34" charset="0"/>
                <a:ea typeface="Verdana" pitchFamily="34" charset="0"/>
                <a:cs typeface="Verdana" pitchFamily="34" charset="0"/>
              </a:rPr>
              <a:t>вследствие большой отдачи тепла </a:t>
            </a:r>
            <a:r>
              <a:rPr lang="ru-RU" sz="1900" dirty="0" smtClean="0">
                <a:solidFill>
                  <a:srgbClr val="FFFF00"/>
                </a:solidFill>
                <a:latin typeface="Verdana" pitchFamily="34" charset="0"/>
                <a:ea typeface="Verdana" pitchFamily="34" charset="0"/>
                <a:cs typeface="Verdana" pitchFamily="34" charset="0"/>
              </a:rPr>
              <a:t>возникает ощущение холода</a:t>
            </a:r>
            <a:r>
              <a:rPr lang="ru-RU" sz="1900" dirty="0" smtClean="0">
                <a:solidFill>
                  <a:srgbClr val="FFFFFF"/>
                </a:solidFill>
                <a:latin typeface="Verdana" pitchFamily="34" charset="0"/>
                <a:ea typeface="Verdana" pitchFamily="34" charset="0"/>
                <a:cs typeface="Verdana" pitchFamily="34" charset="0"/>
              </a:rPr>
              <a:t>, </a:t>
            </a:r>
            <a:r>
              <a:rPr lang="ru-RU" sz="1900" dirty="0" smtClean="0">
                <a:solidFill>
                  <a:srgbClr val="FFFF00"/>
                </a:solidFill>
                <a:latin typeface="Verdana" pitchFamily="34" charset="0"/>
                <a:ea typeface="Verdana" pitchFamily="34" charset="0"/>
                <a:cs typeface="Verdana" pitchFamily="34" charset="0"/>
              </a:rPr>
              <a:t>затем кровеносные сосуды кожи расширяются</a:t>
            </a:r>
            <a:r>
              <a:rPr lang="ru-RU" sz="1900" dirty="0" smtClean="0">
                <a:solidFill>
                  <a:srgbClr val="FFFFFF"/>
                </a:solidFill>
                <a:latin typeface="Verdana" pitchFamily="34" charset="0"/>
                <a:ea typeface="Verdana" pitchFamily="34" charset="0"/>
                <a:cs typeface="Verdana" pitchFamily="34" charset="0"/>
              </a:rPr>
              <a:t>, приток крови к коже увеличивается, </a:t>
            </a:r>
            <a:r>
              <a:rPr lang="ru-RU" sz="1900" dirty="0" smtClean="0">
                <a:solidFill>
                  <a:srgbClr val="FFFF00"/>
                </a:solidFill>
                <a:latin typeface="Verdana" pitchFamily="34" charset="0"/>
                <a:ea typeface="Verdana" pitchFamily="34" charset="0"/>
                <a:cs typeface="Verdana" pitchFamily="34" charset="0"/>
              </a:rPr>
              <a:t>и ощущение холода сменяется чувством приятной теплоты</a:t>
            </a:r>
            <a:r>
              <a:rPr lang="ru-RU" sz="1900" dirty="0" smtClean="0">
                <a:solidFill>
                  <a:srgbClr val="FFFFFF"/>
                </a:solidFill>
                <a:latin typeface="Verdana" pitchFamily="34" charset="0"/>
                <a:ea typeface="Verdana" pitchFamily="34" charset="0"/>
                <a:cs typeface="Verdana" pitchFamily="34" charset="0"/>
              </a:rPr>
              <a:t>.</a:t>
            </a:r>
          </a:p>
          <a:p>
            <a:pPr marL="82550" indent="0" algn="just">
              <a:buNone/>
            </a:pPr>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descr="clean-air-icon.png"/>
          <p:cNvPicPr>
            <a:picLocks noChangeAspect="1"/>
          </p:cNvPicPr>
          <p:nvPr/>
        </p:nvPicPr>
        <p:blipFill>
          <a:blip r:embed="rId2" cstate="print">
            <a:lum bright="12000" contrast="-35000"/>
          </a:blip>
          <a:stretch>
            <a:fillRect/>
          </a:stretch>
        </p:blipFill>
        <p:spPr>
          <a:xfrm>
            <a:off x="2590800" y="1752600"/>
            <a:ext cx="4038600" cy="4038600"/>
          </a:xfrm>
          <a:prstGeom prst="rect">
            <a:avLst/>
          </a:prstGeom>
        </p:spPr>
      </p:pic>
      <p:sp>
        <p:nvSpPr>
          <p:cNvPr id="3" name="Содержимое 2"/>
          <p:cNvSpPr>
            <a:spLocks noGrp="1"/>
          </p:cNvSpPr>
          <p:nvPr>
            <p:ph idx="1"/>
          </p:nvPr>
        </p:nvSpPr>
        <p:spPr>
          <a:xfrm>
            <a:off x="0" y="304800"/>
            <a:ext cx="9144000" cy="6553200"/>
          </a:xfrm>
          <a:solidFill>
            <a:schemeClr val="tx2">
              <a:lumMod val="10000"/>
              <a:alpha val="47000"/>
            </a:schemeClr>
          </a:solidFill>
        </p:spPr>
        <p:txBody>
          <a:bodyPr>
            <a:noAutofit/>
          </a:bodyPr>
          <a:lstStyle/>
          <a:p>
            <a:pPr marL="82550" indent="0" algn="just">
              <a:buNone/>
            </a:pPr>
            <a:r>
              <a:rPr lang="ru-RU" sz="1900" dirty="0" smtClean="0">
                <a:solidFill>
                  <a:srgbClr val="FFFFFF"/>
                </a:solidFill>
                <a:latin typeface="Verdana" pitchFamily="34" charset="0"/>
                <a:ea typeface="Verdana" pitchFamily="34" charset="0"/>
                <a:cs typeface="Verdana" pitchFamily="34" charset="0"/>
              </a:rPr>
              <a:t>Более выраженное действие оказывают прохладные и умеренно холодные воздушные ванны. Принимая с целью закаливания все более прохладные воздушные ванны, мы тем самым </a:t>
            </a:r>
            <a:r>
              <a:rPr lang="ru-RU" sz="1900" dirty="0" smtClean="0">
                <a:solidFill>
                  <a:srgbClr val="FFFF00"/>
                </a:solidFill>
                <a:latin typeface="Verdana" pitchFamily="34" charset="0"/>
                <a:ea typeface="Verdana" pitchFamily="34" charset="0"/>
                <a:cs typeface="Verdana" pitchFamily="34" charset="0"/>
              </a:rPr>
              <a:t>тренируем способности организма к адаптации к низким температурам внешней среды</a:t>
            </a:r>
            <a:r>
              <a:rPr lang="ru-RU" sz="1900" dirty="0" smtClean="0">
                <a:solidFill>
                  <a:srgbClr val="FFFFFF"/>
                </a:solidFill>
                <a:latin typeface="Verdana" pitchFamily="34" charset="0"/>
                <a:ea typeface="Verdana" pitchFamily="34" charset="0"/>
                <a:cs typeface="Verdana" pitchFamily="34" charset="0"/>
              </a:rPr>
              <a:t> путем активации компенсаторных механизмов, обеспечивающих терморегуляторные процессы. </a:t>
            </a:r>
            <a:r>
              <a:rPr lang="ru-RU" sz="1900" dirty="0" smtClean="0">
                <a:solidFill>
                  <a:srgbClr val="FFFF00"/>
                </a:solidFill>
                <a:latin typeface="Verdana" pitchFamily="34" charset="0"/>
                <a:ea typeface="Verdana" pitchFamily="34" charset="0"/>
                <a:cs typeface="Verdana" pitchFamily="34" charset="0"/>
              </a:rPr>
              <a:t>В результате закаливания в первую очередь тренируется подвижность сосудистых реакций, выступающих в роли защитного барьера, охраняющего организм от резких перепадов внешней температуры</a:t>
            </a:r>
            <a:r>
              <a:rPr lang="ru-RU" sz="1900" dirty="0" smtClean="0">
                <a:solidFill>
                  <a:srgbClr val="FFFFFF"/>
                </a:solidFill>
                <a:latin typeface="Verdana" pitchFamily="34" charset="0"/>
                <a:ea typeface="Verdana" pitchFamily="34" charset="0"/>
                <a:cs typeface="Verdana" pitchFamily="34" charset="0"/>
              </a:rPr>
              <a:t>.</a:t>
            </a:r>
          </a:p>
          <a:p>
            <a:pPr marL="82550" indent="0" algn="just">
              <a:buNone/>
            </a:pPr>
            <a:r>
              <a:rPr lang="ru-RU" sz="1900" dirty="0" smtClean="0">
                <a:solidFill>
                  <a:srgbClr val="FFFF00"/>
                </a:solidFill>
                <a:latin typeface="Verdana" pitchFamily="34" charset="0"/>
                <a:ea typeface="Verdana" pitchFamily="34" charset="0"/>
                <a:cs typeface="Verdana" pitchFamily="34" charset="0"/>
              </a:rPr>
              <a:t>Принимают воздушные ванны в положении лежа, полулежа, в движении</a:t>
            </a:r>
            <a:r>
              <a:rPr lang="ru-RU" sz="1900" dirty="0" smtClean="0">
                <a:solidFill>
                  <a:srgbClr val="FFFFFF"/>
                </a:solidFill>
                <a:latin typeface="Verdana" pitchFamily="34" charset="0"/>
                <a:ea typeface="Verdana" pitchFamily="34" charset="0"/>
                <a:cs typeface="Verdana" pitchFamily="34" charset="0"/>
              </a:rPr>
              <a:t>. После воздушных ванн полезны водные процедуры.</a:t>
            </a:r>
          </a:p>
          <a:p>
            <a:pPr marL="82550" indent="0" algn="just">
              <a:buNone/>
            </a:pPr>
            <a:r>
              <a:rPr lang="ru-RU" sz="1900" dirty="0" smtClean="0">
                <a:solidFill>
                  <a:srgbClr val="FFFFFF"/>
                </a:solidFill>
                <a:latin typeface="Verdana" pitchFamily="34" charset="0"/>
                <a:ea typeface="Verdana" pitchFamily="34" charset="0"/>
                <a:cs typeface="Verdana" pitchFamily="34" charset="0"/>
              </a:rPr>
              <a:t>Теплые ванны, </a:t>
            </a:r>
            <a:r>
              <a:rPr lang="ru-RU" sz="1900" dirty="0" smtClean="0">
                <a:solidFill>
                  <a:srgbClr val="FFFF00"/>
                </a:solidFill>
                <a:latin typeface="Verdana" pitchFamily="34" charset="0"/>
                <a:ea typeface="Verdana" pitchFamily="34" charset="0"/>
                <a:cs typeface="Verdana" pitchFamily="34" charset="0"/>
              </a:rPr>
              <a:t>не обеспечивая закаливания</a:t>
            </a:r>
            <a:r>
              <a:rPr lang="ru-RU" sz="1900" dirty="0" smtClean="0">
                <a:solidFill>
                  <a:srgbClr val="FFFFFF"/>
                </a:solidFill>
                <a:latin typeface="Verdana" pitchFamily="34" charset="0"/>
                <a:ea typeface="Verdana" pitchFamily="34" charset="0"/>
                <a:cs typeface="Verdana" pitchFamily="34" charset="0"/>
              </a:rPr>
              <a:t>, тем не менее </a:t>
            </a:r>
            <a:r>
              <a:rPr lang="ru-RU" sz="1900" dirty="0" smtClean="0">
                <a:solidFill>
                  <a:srgbClr val="FFFF00"/>
                </a:solidFill>
                <a:latin typeface="Verdana" pitchFamily="34" charset="0"/>
                <a:ea typeface="Verdana" pitchFamily="34" charset="0"/>
                <a:cs typeface="Verdana" pitchFamily="34" charset="0"/>
              </a:rPr>
              <a:t>оказывают положительное влияние на организм</a:t>
            </a:r>
            <a:r>
              <a:rPr lang="ru-RU" sz="1900" dirty="0" smtClean="0">
                <a:solidFill>
                  <a:srgbClr val="FFFFFF"/>
                </a:solidFill>
                <a:latin typeface="Verdana" pitchFamily="34" charset="0"/>
                <a:ea typeface="Verdana" pitchFamily="34" charset="0"/>
                <a:cs typeface="Verdana" pitchFamily="34" charset="0"/>
              </a:rPr>
              <a:t>, улучшая окислительные процессы. </a:t>
            </a:r>
            <a:r>
              <a:rPr lang="ru-RU" sz="1900" dirty="0" smtClean="0">
                <a:solidFill>
                  <a:srgbClr val="FFFF00"/>
                </a:solidFill>
                <a:latin typeface="Verdana" pitchFamily="34" charset="0"/>
                <a:ea typeface="Verdana" pitchFamily="34" charset="0"/>
                <a:cs typeface="Verdana" pitchFamily="34" charset="0"/>
              </a:rPr>
              <a:t>Для здоровых людей первые воздушные ванны длятся 20-30 минут при температуре воздуха 15-20 °С</a:t>
            </a:r>
            <a:r>
              <a:rPr lang="ru-RU" sz="1900" dirty="0" smtClean="0">
                <a:solidFill>
                  <a:srgbClr val="FFFFFF"/>
                </a:solidFill>
                <a:latin typeface="Verdana" pitchFamily="34" charset="0"/>
                <a:ea typeface="Verdana" pitchFamily="34" charset="0"/>
                <a:cs typeface="Verdana" pitchFamily="34" charset="0"/>
              </a:rPr>
              <a:t>. В дальнейшем продолжительность процедур каждый раз </a:t>
            </a:r>
            <a:r>
              <a:rPr lang="ru-RU" sz="1900" dirty="0" smtClean="0">
                <a:solidFill>
                  <a:srgbClr val="FFFF00"/>
                </a:solidFill>
                <a:latin typeface="Verdana" pitchFamily="34" charset="0"/>
                <a:ea typeface="Verdana" pitchFamily="34" charset="0"/>
                <a:cs typeface="Verdana" pitchFamily="34" charset="0"/>
              </a:rPr>
              <a:t>увеличивается на 5-10 минут</a:t>
            </a:r>
            <a:r>
              <a:rPr lang="ru-RU" sz="1900" dirty="0" smtClean="0">
                <a:solidFill>
                  <a:srgbClr val="FFFFFF"/>
                </a:solidFill>
                <a:latin typeface="Verdana" pitchFamily="34" charset="0"/>
                <a:ea typeface="Verdana" pitchFamily="34" charset="0"/>
                <a:cs typeface="Verdana" pitchFamily="34" charset="0"/>
              </a:rPr>
              <a:t> и </a:t>
            </a:r>
            <a:r>
              <a:rPr lang="ru-RU" sz="1900" dirty="0" smtClean="0">
                <a:solidFill>
                  <a:srgbClr val="FFFF00"/>
                </a:solidFill>
                <a:latin typeface="Verdana" pitchFamily="34" charset="0"/>
                <a:ea typeface="Verdana" pitchFamily="34" charset="0"/>
                <a:cs typeface="Verdana" pitchFamily="34" charset="0"/>
              </a:rPr>
              <a:t>постепенно доводится до 2 часов</a:t>
            </a:r>
            <a:r>
              <a:rPr lang="ru-RU" sz="1900" dirty="0" smtClean="0">
                <a:solidFill>
                  <a:srgbClr val="FFFFFF"/>
                </a:solidFill>
                <a:latin typeface="Verdana" pitchFamily="34" charset="0"/>
                <a:ea typeface="Verdana" pitchFamily="34" charset="0"/>
                <a:cs typeface="Verdana" pitchFamily="34" charset="0"/>
              </a:rPr>
              <a:t>.</a:t>
            </a:r>
          </a:p>
          <a:p>
            <a:pPr marL="82550" indent="0" algn="just">
              <a:buNone/>
            </a:pPr>
            <a:r>
              <a:rPr lang="ru-RU" sz="1900" dirty="0" smtClean="0">
                <a:solidFill>
                  <a:srgbClr val="FFFFFF"/>
                </a:solidFill>
                <a:latin typeface="Verdana" pitchFamily="34" charset="0"/>
                <a:ea typeface="Verdana" pitchFamily="34" charset="0"/>
                <a:cs typeface="Verdana" pitchFamily="34" charset="0"/>
              </a:rPr>
              <a:t>Последующий этап закаливания воздухом – воздушные ванны при температуре </a:t>
            </a:r>
            <a:r>
              <a:rPr lang="ru-RU" sz="1900" dirty="0" smtClean="0">
                <a:solidFill>
                  <a:srgbClr val="FFFF00"/>
                </a:solidFill>
                <a:latin typeface="Verdana" pitchFamily="34" charset="0"/>
                <a:ea typeface="Verdana" pitchFamily="34" charset="0"/>
                <a:cs typeface="Verdana" pitchFamily="34" charset="0"/>
              </a:rPr>
              <a:t>5-10 °С</a:t>
            </a:r>
            <a:r>
              <a:rPr lang="ru-RU" sz="1900" dirty="0" smtClean="0">
                <a:solidFill>
                  <a:srgbClr val="FFFFFF"/>
                </a:solidFill>
                <a:latin typeface="Verdana" pitchFamily="34" charset="0"/>
                <a:ea typeface="Verdana" pitchFamily="34" charset="0"/>
                <a:cs typeface="Verdana" pitchFamily="34" charset="0"/>
              </a:rPr>
              <a:t> продолжительностью до </a:t>
            </a:r>
            <a:r>
              <a:rPr lang="ru-RU" sz="1900" dirty="0" smtClean="0">
                <a:solidFill>
                  <a:srgbClr val="FFFF00"/>
                </a:solidFill>
                <a:latin typeface="Verdana" pitchFamily="34" charset="0"/>
                <a:ea typeface="Verdana" pitchFamily="34" charset="0"/>
                <a:cs typeface="Verdana" pitchFamily="34" charset="0"/>
              </a:rPr>
              <a:t>15-20 минут</a:t>
            </a:r>
            <a:r>
              <a:rPr lang="ru-RU" sz="1900" dirty="0" smtClean="0">
                <a:solidFill>
                  <a:srgbClr val="FFFFFF"/>
                </a:solidFill>
                <a:latin typeface="Verdana" pitchFamily="34" charset="0"/>
                <a:ea typeface="Verdana" pitchFamily="34" charset="0"/>
                <a:cs typeface="Verdana" pitchFamily="34" charset="0"/>
              </a:rPr>
              <a:t>.</a:t>
            </a:r>
          </a:p>
          <a:p>
            <a:pPr marL="82550" indent="0" algn="just">
              <a:buNone/>
            </a:pPr>
            <a:r>
              <a:rPr lang="ru-RU" sz="1900" dirty="0" smtClean="0">
                <a:solidFill>
                  <a:srgbClr val="FFFFFF"/>
                </a:solidFill>
                <a:latin typeface="Verdana" pitchFamily="34" charset="0"/>
                <a:ea typeface="Verdana" pitchFamily="34" charset="0"/>
                <a:cs typeface="Verdana" pitchFamily="34" charset="0"/>
              </a:rPr>
              <a:t>Холодные ванны могут приниматься </a:t>
            </a:r>
            <a:r>
              <a:rPr lang="ru-RU" sz="1900" dirty="0" smtClean="0">
                <a:solidFill>
                  <a:srgbClr val="FFFF00"/>
                </a:solidFill>
                <a:latin typeface="Verdana" pitchFamily="34" charset="0"/>
                <a:ea typeface="Verdana" pitchFamily="34" charset="0"/>
                <a:cs typeface="Verdana" pitchFamily="34" charset="0"/>
              </a:rPr>
              <a:t>уже закаленными людьми</a:t>
            </a:r>
            <a:r>
              <a:rPr lang="ru-RU" sz="1900" dirty="0" smtClean="0">
                <a:solidFill>
                  <a:srgbClr val="FFFFFF"/>
                </a:solidFill>
                <a:latin typeface="Verdana" pitchFamily="34" charset="0"/>
                <a:ea typeface="Verdana" pitchFamily="34" charset="0"/>
                <a:cs typeface="Verdana" pitchFamily="34" charset="0"/>
              </a:rPr>
              <a:t>; </a:t>
            </a:r>
            <a:r>
              <a:rPr lang="ru-RU" sz="1900" dirty="0" smtClean="0">
                <a:solidFill>
                  <a:srgbClr val="FFFF00"/>
                </a:solidFill>
                <a:latin typeface="Verdana" pitchFamily="34" charset="0"/>
                <a:ea typeface="Verdana" pitchFamily="34" charset="0"/>
                <a:cs typeface="Verdana" pitchFamily="34" charset="0"/>
              </a:rPr>
              <a:t>продолжительность таких ванн не должна превышать 5-10 минут</a:t>
            </a:r>
            <a:r>
              <a:rPr lang="ru-RU" sz="1900" dirty="0" smtClean="0">
                <a:solidFill>
                  <a:srgbClr val="FFFFFF"/>
                </a:solidFill>
                <a:latin typeface="Verdana" pitchFamily="34" charset="0"/>
                <a:ea typeface="Verdana" pitchFamily="34" charset="0"/>
                <a:cs typeface="Verdana" pitchFamily="34" charset="0"/>
              </a:rPr>
              <a:t>.</a:t>
            </a:r>
          </a:p>
          <a:p>
            <a:pPr marL="82550" indent="0" algn="just">
              <a:buNone/>
            </a:pPr>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descr="hands-up.png"/>
          <p:cNvPicPr>
            <a:picLocks noChangeAspect="1"/>
          </p:cNvPicPr>
          <p:nvPr/>
        </p:nvPicPr>
        <p:blipFill>
          <a:blip r:embed="rId2" cstate="print">
            <a:duotone>
              <a:schemeClr val="accent3">
                <a:shade val="45000"/>
                <a:satMod val="135000"/>
              </a:schemeClr>
              <a:prstClr val="white"/>
            </a:duotone>
            <a:lum bright="50000" contrast="-8000"/>
          </a:blip>
          <a:stretch>
            <a:fillRect/>
          </a:stretch>
        </p:blipFill>
        <p:spPr>
          <a:xfrm>
            <a:off x="4495800" y="1905000"/>
            <a:ext cx="4419600" cy="4419600"/>
          </a:xfrm>
          <a:prstGeom prst="rect">
            <a:avLst/>
          </a:prstGeom>
        </p:spPr>
      </p:pic>
      <p:pic>
        <p:nvPicPr>
          <p:cNvPr id="4" name="Рисунок 3" descr="air.png"/>
          <p:cNvPicPr>
            <a:picLocks noChangeAspect="1"/>
          </p:cNvPicPr>
          <p:nvPr/>
        </p:nvPicPr>
        <p:blipFill>
          <a:blip r:embed="rId3" cstate="print">
            <a:lum bright="28000" contrast="-44000"/>
          </a:blip>
          <a:stretch>
            <a:fillRect/>
          </a:stretch>
        </p:blipFill>
        <p:spPr>
          <a:xfrm>
            <a:off x="228600" y="1676400"/>
            <a:ext cx="4256813" cy="4256813"/>
          </a:xfrm>
          <a:prstGeom prst="rect">
            <a:avLst/>
          </a:prstGeom>
        </p:spPr>
      </p:pic>
      <p:sp>
        <p:nvSpPr>
          <p:cNvPr id="3" name="Содержимое 2"/>
          <p:cNvSpPr>
            <a:spLocks noGrp="1"/>
          </p:cNvSpPr>
          <p:nvPr>
            <p:ph idx="1"/>
          </p:nvPr>
        </p:nvSpPr>
        <p:spPr>
          <a:xfrm>
            <a:off x="152400" y="304800"/>
            <a:ext cx="8839200" cy="4648200"/>
          </a:xfrm>
          <a:solidFill>
            <a:schemeClr val="tx2">
              <a:lumMod val="10000"/>
              <a:alpha val="50000"/>
            </a:schemeClr>
          </a:solidFill>
        </p:spPr>
        <p:txBody>
          <a:bodyPr>
            <a:normAutofit/>
          </a:bodyPr>
          <a:lstStyle/>
          <a:p>
            <a:pPr marL="82550" indent="0" algn="just">
              <a:buNone/>
            </a:pPr>
            <a:endParaRPr lang="ru-RU" sz="1900" dirty="0" smtClean="0">
              <a:solidFill>
                <a:srgbClr val="FFFFFF"/>
              </a:solidFill>
              <a:latin typeface="Verdana" pitchFamily="34" charset="0"/>
              <a:ea typeface="Verdana" pitchFamily="34" charset="0"/>
              <a:cs typeface="Verdana" pitchFamily="34" charset="0"/>
            </a:endParaRPr>
          </a:p>
          <a:p>
            <a:pPr marL="82550" indent="0" algn="just">
              <a:buNone/>
            </a:pPr>
            <a:r>
              <a:rPr lang="ru-RU" sz="1900" dirty="0" smtClean="0">
                <a:solidFill>
                  <a:srgbClr val="FFFFFF"/>
                </a:solidFill>
                <a:latin typeface="Verdana" pitchFamily="34" charset="0"/>
                <a:ea typeface="Verdana" pitchFamily="34" charset="0"/>
                <a:cs typeface="Verdana" pitchFamily="34" charset="0"/>
              </a:rPr>
              <a:t>Итак, </a:t>
            </a:r>
            <a:r>
              <a:rPr lang="ru-RU" sz="1900" dirty="0" smtClean="0">
                <a:solidFill>
                  <a:srgbClr val="FFFF00"/>
                </a:solidFill>
                <a:latin typeface="Verdana" pitchFamily="34" charset="0"/>
                <a:ea typeface="Verdana" pitchFamily="34" charset="0"/>
                <a:cs typeface="Verdana" pitchFamily="34" charset="0"/>
              </a:rPr>
              <a:t>начинать прием воздушных ванн надо в комнате независимо от времени года при температуре не ниже 15-16 °С</a:t>
            </a:r>
            <a:r>
              <a:rPr lang="ru-RU" sz="1900" dirty="0" smtClean="0">
                <a:solidFill>
                  <a:srgbClr val="FFFFFF"/>
                </a:solidFill>
                <a:latin typeface="Verdana" pitchFamily="34" charset="0"/>
                <a:ea typeface="Verdana" pitchFamily="34" charset="0"/>
                <a:cs typeface="Verdana" pitchFamily="34" charset="0"/>
              </a:rPr>
              <a:t>, и только спустя некоторое время можно переходить на открытый воздух. Воздушные ванны принимают </a:t>
            </a:r>
            <a:r>
              <a:rPr lang="ru-RU" sz="1900" dirty="0" smtClean="0">
                <a:solidFill>
                  <a:srgbClr val="FFFF00"/>
                </a:solidFill>
                <a:latin typeface="Verdana" pitchFamily="34" charset="0"/>
                <a:ea typeface="Verdana" pitchFamily="34" charset="0"/>
                <a:cs typeface="Verdana" pitchFamily="34" charset="0"/>
              </a:rPr>
              <a:t>в хорошо проветренном помещении</a:t>
            </a:r>
            <a:r>
              <a:rPr lang="ru-RU" sz="1900" dirty="0" smtClean="0">
                <a:solidFill>
                  <a:srgbClr val="FFFFFF"/>
                </a:solidFill>
                <a:latin typeface="Verdana" pitchFamily="34" charset="0"/>
                <a:ea typeface="Verdana" pitchFamily="34" charset="0"/>
                <a:cs typeface="Verdana" pitchFamily="34" charset="0"/>
              </a:rPr>
              <a:t>. Обнажив тело, следует оставаться в таком состоянии в начале курса закаливания </a:t>
            </a:r>
            <a:r>
              <a:rPr lang="ru-RU" sz="1900" dirty="0" smtClean="0">
                <a:solidFill>
                  <a:srgbClr val="FFFF00"/>
                </a:solidFill>
                <a:latin typeface="Verdana" pitchFamily="34" charset="0"/>
                <a:ea typeface="Verdana" pitchFamily="34" charset="0"/>
                <a:cs typeface="Verdana" pitchFamily="34" charset="0"/>
              </a:rPr>
              <a:t>не более 3-5 минут </a:t>
            </a:r>
            <a:r>
              <a:rPr lang="ru-RU" sz="1900" dirty="0" smtClean="0">
                <a:solidFill>
                  <a:srgbClr val="FFFFFF"/>
                </a:solidFill>
                <a:latin typeface="Verdana" pitchFamily="34" charset="0"/>
                <a:ea typeface="Verdana" pitchFamily="34" charset="0"/>
                <a:cs typeface="Verdana" pitchFamily="34" charset="0"/>
              </a:rPr>
              <a:t>(в дальнейшем увеличивая время). </a:t>
            </a:r>
            <a:r>
              <a:rPr lang="ru-RU" sz="1900" dirty="0" smtClean="0">
                <a:solidFill>
                  <a:srgbClr val="FFFF00"/>
                </a:solidFill>
                <a:latin typeface="Verdana" pitchFamily="34" charset="0"/>
                <a:ea typeface="Verdana" pitchFamily="34" charset="0"/>
                <a:cs typeface="Verdana" pitchFamily="34" charset="0"/>
              </a:rPr>
              <a:t>При приеме прохладных и особенно холодных ванн рекомендуется совершать активные движения</a:t>
            </a:r>
            <a:r>
              <a:rPr lang="ru-RU" sz="1900" dirty="0" smtClean="0">
                <a:solidFill>
                  <a:srgbClr val="FFFFFF"/>
                </a:solidFill>
                <a:latin typeface="Verdana" pitchFamily="34" charset="0"/>
                <a:ea typeface="Verdana" pitchFamily="34" charset="0"/>
                <a:cs typeface="Verdana" pitchFamily="34" charset="0"/>
              </a:rPr>
              <a:t>: гимнастические упражнения, ходьбу, бег на месте.</a:t>
            </a:r>
          </a:p>
          <a:p>
            <a:pPr marL="82550" indent="0" algn="just">
              <a:buNone/>
            </a:pPr>
            <a:r>
              <a:rPr lang="ru-RU" sz="1900" dirty="0" smtClean="0">
                <a:solidFill>
                  <a:srgbClr val="FFFFFF"/>
                </a:solidFill>
                <a:latin typeface="Verdana" pitchFamily="34" charset="0"/>
                <a:ea typeface="Verdana" pitchFamily="34" charset="0"/>
                <a:cs typeface="Verdana" pitchFamily="34" charset="0"/>
              </a:rPr>
              <a:t>Иногда рекомендуют вначале воздушные полуванны, а затем полные ванны при обычной комнатной температуре (20-22 °С), обычно по 10 минут. Каждый день процедура увеличивается на 5 минут и доводится до 35-40 минут.</a:t>
            </a:r>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strong.png"/>
          <p:cNvPicPr>
            <a:picLocks noChangeAspect="1"/>
          </p:cNvPicPr>
          <p:nvPr/>
        </p:nvPicPr>
        <p:blipFill>
          <a:blip r:embed="rId2" cstate="print">
            <a:lum bright="10000" contrast="-36000"/>
          </a:blip>
          <a:stretch>
            <a:fillRect/>
          </a:stretch>
        </p:blipFill>
        <p:spPr>
          <a:xfrm>
            <a:off x="4572000" y="1676400"/>
            <a:ext cx="4055610" cy="4055610"/>
          </a:xfrm>
          <a:prstGeom prst="rect">
            <a:avLst/>
          </a:prstGeom>
        </p:spPr>
      </p:pic>
      <p:pic>
        <p:nvPicPr>
          <p:cNvPr id="6" name="Рисунок 5" descr="air.png"/>
          <p:cNvPicPr>
            <a:picLocks noChangeAspect="1"/>
          </p:cNvPicPr>
          <p:nvPr/>
        </p:nvPicPr>
        <p:blipFill>
          <a:blip r:embed="rId3" cstate="print">
            <a:lum bright="11000" contrast="-49000"/>
          </a:blip>
          <a:stretch>
            <a:fillRect/>
          </a:stretch>
        </p:blipFill>
        <p:spPr>
          <a:xfrm>
            <a:off x="1219200" y="1905000"/>
            <a:ext cx="3647213" cy="3647213"/>
          </a:xfrm>
          <a:prstGeom prst="rect">
            <a:avLst/>
          </a:prstGeom>
        </p:spPr>
      </p:pic>
      <p:sp>
        <p:nvSpPr>
          <p:cNvPr id="3" name="Содержимое 2"/>
          <p:cNvSpPr>
            <a:spLocks noGrp="1"/>
          </p:cNvSpPr>
          <p:nvPr>
            <p:ph idx="1"/>
          </p:nvPr>
        </p:nvSpPr>
        <p:spPr>
          <a:xfrm>
            <a:off x="152400" y="304800"/>
            <a:ext cx="8839200" cy="5791200"/>
          </a:xfrm>
          <a:solidFill>
            <a:schemeClr val="tx2">
              <a:lumMod val="10000"/>
              <a:alpha val="49000"/>
            </a:schemeClr>
          </a:solidFill>
        </p:spPr>
        <p:txBody>
          <a:bodyPr>
            <a:normAutofit/>
          </a:bodyPr>
          <a:lstStyle/>
          <a:p>
            <a:pPr marL="82550" indent="0" algn="just">
              <a:buNone/>
            </a:pPr>
            <a:endParaRPr lang="ru-RU" sz="1900" dirty="0" smtClean="0">
              <a:solidFill>
                <a:srgbClr val="FFFFFF"/>
              </a:solidFill>
              <a:latin typeface="Verdana" pitchFamily="34" charset="0"/>
              <a:ea typeface="Verdana" pitchFamily="34" charset="0"/>
              <a:cs typeface="Verdana" pitchFamily="34" charset="0"/>
            </a:endParaRPr>
          </a:p>
          <a:p>
            <a:pPr marL="82550" indent="0" algn="just">
              <a:buNone/>
            </a:pPr>
            <a:r>
              <a:rPr lang="ru-RU" sz="1900" dirty="0" smtClean="0">
                <a:solidFill>
                  <a:srgbClr val="FFFF00"/>
                </a:solidFill>
                <a:latin typeface="Verdana" pitchFamily="34" charset="0"/>
                <a:ea typeface="Verdana" pitchFamily="34" charset="0"/>
                <a:cs typeface="Verdana" pitchFamily="34" charset="0"/>
              </a:rPr>
              <a:t>После соответствующей предварительной подготовки можно перейти к приему воздушных ванн на открытом воздухе</a:t>
            </a:r>
            <a:r>
              <a:rPr lang="ru-RU" sz="1900" dirty="0" smtClean="0">
                <a:solidFill>
                  <a:srgbClr val="FFFFFF"/>
                </a:solidFill>
                <a:latin typeface="Verdana" pitchFamily="34" charset="0"/>
                <a:ea typeface="Verdana" pitchFamily="34" charset="0"/>
                <a:cs typeface="Verdana" pitchFamily="34" charset="0"/>
              </a:rPr>
              <a:t>. Их нужно принимать </a:t>
            </a:r>
            <a:r>
              <a:rPr lang="ru-RU" sz="1900" dirty="0" smtClean="0">
                <a:solidFill>
                  <a:srgbClr val="FFFF00"/>
                </a:solidFill>
                <a:latin typeface="Verdana" pitchFamily="34" charset="0"/>
                <a:ea typeface="Verdana" pitchFamily="34" charset="0"/>
                <a:cs typeface="Verdana" pitchFamily="34" charset="0"/>
              </a:rPr>
              <a:t>в местах, защищенных от прямых солнечных лучей и сильного ветра</a:t>
            </a:r>
            <a:r>
              <a:rPr lang="ru-RU" sz="1900" dirty="0" smtClean="0">
                <a:solidFill>
                  <a:srgbClr val="FFFFFF"/>
                </a:solidFill>
                <a:latin typeface="Verdana" pitchFamily="34" charset="0"/>
                <a:ea typeface="Verdana" pitchFamily="34" charset="0"/>
                <a:cs typeface="Verdana" pitchFamily="34" charset="0"/>
              </a:rPr>
              <a:t>. Начинать прием воздушных ванн на открытом воздухе надо с индифферентной температуры воздуха, т. е. 20-22 °С. Первая воздушная ванна должна длиться </a:t>
            </a:r>
            <a:r>
              <a:rPr lang="ru-RU" sz="1900" dirty="0" smtClean="0">
                <a:solidFill>
                  <a:srgbClr val="FFFF00"/>
                </a:solidFill>
                <a:latin typeface="Verdana" pitchFamily="34" charset="0"/>
                <a:ea typeface="Verdana" pitchFamily="34" charset="0"/>
                <a:cs typeface="Verdana" pitchFamily="34" charset="0"/>
              </a:rPr>
              <a:t>не более 15 минут</a:t>
            </a:r>
            <a:r>
              <a:rPr lang="ru-RU" sz="1900" dirty="0" smtClean="0">
                <a:solidFill>
                  <a:srgbClr val="FFFFFF"/>
                </a:solidFill>
                <a:latin typeface="Verdana" pitchFamily="34" charset="0"/>
                <a:ea typeface="Verdana" pitchFamily="34" charset="0"/>
                <a:cs typeface="Verdana" pitchFamily="34" charset="0"/>
              </a:rPr>
              <a:t>, каждая последующая должна быть продолжительнее на 10-15 минут. </a:t>
            </a:r>
            <a:r>
              <a:rPr lang="ru-RU" sz="1900" dirty="0" smtClean="0">
                <a:solidFill>
                  <a:srgbClr val="FFFF00"/>
                </a:solidFill>
                <a:latin typeface="Verdana" pitchFamily="34" charset="0"/>
                <a:ea typeface="Verdana" pitchFamily="34" charset="0"/>
                <a:cs typeface="Verdana" pitchFamily="34" charset="0"/>
              </a:rPr>
              <a:t>Очень холодные ванны могут принимать только хорошо закаленные люди. Их продолжительность не более 1-2 минут, с постепенным увеличением до 8-10 минут</a:t>
            </a:r>
            <a:r>
              <a:rPr lang="ru-RU" sz="1900" dirty="0" smtClean="0">
                <a:solidFill>
                  <a:srgbClr val="FFFFFF"/>
                </a:solidFill>
                <a:latin typeface="Verdana" pitchFamily="34" charset="0"/>
                <a:ea typeface="Verdana" pitchFamily="34" charset="0"/>
                <a:cs typeface="Verdana" pitchFamily="34" charset="0"/>
              </a:rPr>
              <a:t>.</a:t>
            </a:r>
          </a:p>
          <a:p>
            <a:pPr marL="82550" indent="0" algn="just">
              <a:buNone/>
            </a:pPr>
            <a:endParaRPr lang="ru-RU" sz="1900" dirty="0" smtClean="0">
              <a:solidFill>
                <a:srgbClr val="FFFFFF"/>
              </a:solidFill>
              <a:latin typeface="Verdana" pitchFamily="34" charset="0"/>
              <a:ea typeface="Verdana" pitchFamily="34" charset="0"/>
              <a:cs typeface="Verdana" pitchFamily="34" charset="0"/>
            </a:endParaRPr>
          </a:p>
          <a:p>
            <a:pPr marL="82550" indent="0" algn="just">
              <a:buNone/>
            </a:pPr>
            <a:r>
              <a:rPr lang="ru-RU" sz="1900" dirty="0" smtClean="0">
                <a:solidFill>
                  <a:srgbClr val="FFFFFF"/>
                </a:solidFill>
                <a:latin typeface="Verdana" pitchFamily="34" charset="0"/>
                <a:ea typeface="Verdana" pitchFamily="34" charset="0"/>
                <a:cs typeface="Verdana" pitchFamily="34" charset="0"/>
              </a:rPr>
              <a:t>Прием воздушных ванн на открытом воздухе надо начинать </a:t>
            </a:r>
            <a:r>
              <a:rPr lang="ru-RU" sz="1900" dirty="0" smtClean="0">
                <a:solidFill>
                  <a:srgbClr val="FFFF00"/>
                </a:solidFill>
                <a:latin typeface="Verdana" pitchFamily="34" charset="0"/>
                <a:ea typeface="Verdana" pitchFamily="34" charset="0"/>
                <a:cs typeface="Verdana" pitchFamily="34" charset="0"/>
              </a:rPr>
              <a:t>не ранее, чем через 1,5-2 часа после еды, и заканчивать закаливания за 30 минут до приема пищи</a:t>
            </a:r>
            <a:r>
              <a:rPr lang="ru-RU" sz="1900" dirty="0" smtClean="0">
                <a:solidFill>
                  <a:srgbClr val="FFFFFF"/>
                </a:solidFill>
                <a:latin typeface="Verdana" pitchFamily="34" charset="0"/>
                <a:ea typeface="Verdana" pitchFamily="34" charset="0"/>
                <a:cs typeface="Verdana" pitchFamily="34" charset="0"/>
              </a:rPr>
              <a:t>. </a:t>
            </a:r>
            <a:r>
              <a:rPr lang="ru-RU" sz="1900" dirty="0" smtClean="0">
                <a:solidFill>
                  <a:srgbClr val="FFFF00"/>
                </a:solidFill>
                <a:latin typeface="Verdana" pitchFamily="34" charset="0"/>
                <a:ea typeface="Verdana" pitchFamily="34" charset="0"/>
                <a:cs typeface="Verdana" pitchFamily="34" charset="0"/>
              </a:rPr>
              <a:t>Важным условием эффективности закаливания на открытом воздухе является ношение одежды, соответствующей погодным условиям</a:t>
            </a:r>
            <a:r>
              <a:rPr lang="ru-RU" sz="1900" dirty="0" smtClean="0">
                <a:solidFill>
                  <a:srgbClr val="FFFFFF"/>
                </a:solidFill>
                <a:latin typeface="Verdana" pitchFamily="34" charset="0"/>
                <a:ea typeface="Verdana" pitchFamily="34" charset="0"/>
                <a:cs typeface="Verdana" pitchFamily="34" charset="0"/>
              </a:rPr>
              <a:t>. Одежда должна допускать свободную циркуляцию воздуха.</a:t>
            </a:r>
          </a:p>
          <a:p>
            <a:pPr marL="82550" indent="0" algn="just">
              <a:buNone/>
            </a:pPr>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water (1).png"/>
          <p:cNvPicPr>
            <a:picLocks noChangeAspect="1"/>
          </p:cNvPicPr>
          <p:nvPr/>
        </p:nvPicPr>
        <p:blipFill>
          <a:blip r:embed="rId2" cstate="print">
            <a:lum bright="16000" contrast="-43000"/>
          </a:blip>
          <a:stretch>
            <a:fillRect/>
          </a:stretch>
        </p:blipFill>
        <p:spPr>
          <a:xfrm>
            <a:off x="2667000" y="1828800"/>
            <a:ext cx="4267200" cy="4267200"/>
          </a:xfrm>
          <a:prstGeom prst="rect">
            <a:avLst/>
          </a:prstGeom>
        </p:spPr>
      </p:pic>
      <p:sp>
        <p:nvSpPr>
          <p:cNvPr id="3" name="Содержимое 2"/>
          <p:cNvSpPr>
            <a:spLocks noGrp="1"/>
          </p:cNvSpPr>
          <p:nvPr>
            <p:ph idx="1"/>
          </p:nvPr>
        </p:nvSpPr>
        <p:spPr>
          <a:xfrm>
            <a:off x="152400" y="152400"/>
            <a:ext cx="8839200" cy="6553200"/>
          </a:xfrm>
          <a:solidFill>
            <a:schemeClr val="tx2">
              <a:lumMod val="10000"/>
              <a:alpha val="47000"/>
            </a:schemeClr>
          </a:solidFill>
        </p:spPr>
        <p:txBody>
          <a:bodyPr>
            <a:noAutofit/>
          </a:bodyPr>
          <a:lstStyle/>
          <a:p>
            <a:pPr marL="82550" indent="0" algn="just">
              <a:buNone/>
            </a:pPr>
            <a:endParaRPr lang="ru-RU" sz="2000" b="1" dirty="0" smtClean="0">
              <a:solidFill>
                <a:srgbClr val="00B0F0"/>
              </a:solidFill>
              <a:latin typeface="Verdana" pitchFamily="34" charset="0"/>
              <a:ea typeface="Verdana" pitchFamily="34" charset="0"/>
              <a:cs typeface="Verdana" pitchFamily="34" charset="0"/>
            </a:endParaRPr>
          </a:p>
          <a:p>
            <a:pPr marL="82550" indent="0" algn="just">
              <a:buNone/>
            </a:pPr>
            <a:r>
              <a:rPr lang="ru-RU" sz="2000" b="1" dirty="0" smtClean="0">
                <a:solidFill>
                  <a:srgbClr val="00B0F0"/>
                </a:solidFill>
                <a:latin typeface="Verdana" pitchFamily="34" charset="0"/>
                <a:ea typeface="Verdana" pitchFamily="34" charset="0"/>
                <a:cs typeface="Verdana" pitchFamily="34" charset="0"/>
              </a:rPr>
              <a:t>ЗАКАЛИВАНИЕ ВОДОЙ</a:t>
            </a:r>
            <a:r>
              <a:rPr lang="ru-RU" sz="2000" dirty="0" smtClean="0">
                <a:solidFill>
                  <a:srgbClr val="00B0F0"/>
                </a:solidFill>
                <a:latin typeface="Verdana" pitchFamily="34" charset="0"/>
                <a:ea typeface="Verdana" pitchFamily="34" charset="0"/>
                <a:cs typeface="Verdana" pitchFamily="34" charset="0"/>
              </a:rPr>
              <a:t>.</a:t>
            </a:r>
            <a:r>
              <a:rPr lang="ru-RU" sz="1900" dirty="0" smtClean="0">
                <a:solidFill>
                  <a:srgbClr val="FFFFFF"/>
                </a:solidFill>
                <a:latin typeface="Verdana" pitchFamily="34" charset="0"/>
                <a:ea typeface="Verdana" pitchFamily="34" charset="0"/>
                <a:cs typeface="Verdana" pitchFamily="34" charset="0"/>
              </a:rPr>
              <a:t> Закаливание водой – это очень полезная для организма человека процедура. При водном закаливании </a:t>
            </a:r>
            <a:r>
              <a:rPr lang="ru-RU" sz="1900" dirty="0" smtClean="0">
                <a:solidFill>
                  <a:srgbClr val="FFFF00"/>
                </a:solidFill>
                <a:latin typeface="Verdana" pitchFamily="34" charset="0"/>
                <a:ea typeface="Verdana" pitchFamily="34" charset="0"/>
                <a:cs typeface="Verdana" pitchFamily="34" charset="0"/>
              </a:rPr>
              <a:t>циркуляция крови в организме происходит интенсивней, принося органам и системам организма дополнительный кислород и питательные вещества</a:t>
            </a:r>
            <a:r>
              <a:rPr lang="ru-RU" sz="1900" dirty="0" smtClean="0">
                <a:solidFill>
                  <a:srgbClr val="FFFFFF"/>
                </a:solidFill>
                <a:latin typeface="Verdana" pitchFamily="34" charset="0"/>
                <a:ea typeface="Verdana" pitchFamily="34" charset="0"/>
                <a:cs typeface="Verdana" pitchFamily="34" charset="0"/>
              </a:rPr>
              <a:t>. Закаливание водой можно разделить на несколько видов:</a:t>
            </a:r>
          </a:p>
          <a:p>
            <a:pPr marL="360363" indent="-180975" algn="ctr">
              <a:buNone/>
            </a:pPr>
            <a:r>
              <a:rPr lang="ru-RU" sz="1900" b="1" dirty="0" smtClean="0">
                <a:solidFill>
                  <a:schemeClr val="bg2">
                    <a:lumMod val="50000"/>
                  </a:schemeClr>
                </a:solidFill>
                <a:latin typeface="Verdana" pitchFamily="34" charset="0"/>
                <a:ea typeface="Verdana" pitchFamily="34" charset="0"/>
                <a:cs typeface="Verdana" pitchFamily="34" charset="0"/>
              </a:rPr>
              <a:t>ОБТИРАНИЕ</a:t>
            </a:r>
          </a:p>
          <a:p>
            <a:pPr marL="82550" indent="0" algn="just">
              <a:buNone/>
            </a:pPr>
            <a:r>
              <a:rPr lang="ru-RU" sz="1900" dirty="0" smtClean="0">
                <a:solidFill>
                  <a:srgbClr val="FFFFFF"/>
                </a:solidFill>
                <a:latin typeface="Verdana" pitchFamily="34" charset="0"/>
                <a:ea typeface="Verdana" pitchFamily="34" charset="0"/>
                <a:cs typeface="Verdana" pitchFamily="34" charset="0"/>
              </a:rPr>
              <a:t>Обтирание является самой нежной и щадящей из всех закаливающих процедур водой, поэтому применять его можно с самого раннего детского возраста. </a:t>
            </a:r>
            <a:r>
              <a:rPr lang="ru-RU" sz="1900" dirty="0" smtClean="0">
                <a:solidFill>
                  <a:srgbClr val="FFFF00"/>
                </a:solidFill>
                <a:latin typeface="Verdana" pitchFamily="34" charset="0"/>
                <a:ea typeface="Verdana" pitchFamily="34" charset="0"/>
                <a:cs typeface="Verdana" pitchFamily="34" charset="0"/>
              </a:rPr>
              <a:t>Обтирание </a:t>
            </a:r>
            <a:r>
              <a:rPr lang="ru-RU" sz="1900" dirty="0" smtClean="0">
                <a:solidFill>
                  <a:srgbClr val="FFFFFF"/>
                </a:solidFill>
                <a:latin typeface="Verdana" pitchFamily="34" charset="0"/>
                <a:ea typeface="Verdana" pitchFamily="34" charset="0"/>
                <a:cs typeface="Verdana" pitchFamily="34" charset="0"/>
              </a:rPr>
              <a:t>заключается в том, что мохнатым полотенцем, простынею, губкой или специальной рукавицей, смоченными водой индифферентной температуры (</a:t>
            </a:r>
            <a:r>
              <a:rPr lang="ru-RU" sz="1900" dirty="0" smtClean="0">
                <a:solidFill>
                  <a:srgbClr val="FFFF00"/>
                </a:solidFill>
                <a:latin typeface="Verdana" pitchFamily="34" charset="0"/>
                <a:ea typeface="Verdana" pitchFamily="34" charset="0"/>
                <a:cs typeface="Verdana" pitchFamily="34" charset="0"/>
              </a:rPr>
              <a:t>36— 34°</a:t>
            </a:r>
            <a:r>
              <a:rPr lang="ru-RU" sz="1900" dirty="0" smtClean="0">
                <a:solidFill>
                  <a:srgbClr val="FFFFFF"/>
                </a:solidFill>
                <a:latin typeface="Verdana" pitchFamily="34" charset="0"/>
                <a:ea typeface="Verdana" pitchFamily="34" charset="0"/>
                <a:cs typeface="Verdana" pitchFamily="34" charset="0"/>
              </a:rPr>
              <a:t>) и хорошо отжатыми, последовательно обтирают руки, спину, грудь, ноги. После этого сухим полотенцем тело растирают до легкого покраснения. Через </a:t>
            </a:r>
            <a:r>
              <a:rPr lang="ru-RU" sz="1900" dirty="0" smtClean="0">
                <a:solidFill>
                  <a:srgbClr val="FFFF00"/>
                </a:solidFill>
                <a:latin typeface="Verdana" pitchFamily="34" charset="0"/>
                <a:ea typeface="Verdana" pitchFamily="34" charset="0"/>
                <a:cs typeface="Verdana" pitchFamily="34" charset="0"/>
              </a:rPr>
              <a:t>каждые 3—5 дней </a:t>
            </a:r>
            <a:r>
              <a:rPr lang="ru-RU" sz="1900" dirty="0" smtClean="0">
                <a:solidFill>
                  <a:srgbClr val="FFFFFF"/>
                </a:solidFill>
                <a:latin typeface="Verdana" pitchFamily="34" charset="0"/>
                <a:ea typeface="Verdana" pitchFamily="34" charset="0"/>
                <a:cs typeface="Verdana" pitchFamily="34" charset="0"/>
              </a:rPr>
              <a:t>температуру воды снижают на </a:t>
            </a:r>
            <a:r>
              <a:rPr lang="ru-RU" sz="1900" dirty="0" smtClean="0">
                <a:solidFill>
                  <a:srgbClr val="FFFF00"/>
                </a:solidFill>
                <a:latin typeface="Verdana" pitchFamily="34" charset="0"/>
                <a:ea typeface="Verdana" pitchFamily="34" charset="0"/>
                <a:cs typeface="Verdana" pitchFamily="34" charset="0"/>
              </a:rPr>
              <a:t>1—2°</a:t>
            </a:r>
            <a:r>
              <a:rPr lang="ru-RU" sz="1900" dirty="0" smtClean="0">
                <a:solidFill>
                  <a:srgbClr val="FFFFFF"/>
                </a:solidFill>
                <a:latin typeface="Verdana" pitchFamily="34" charset="0"/>
                <a:ea typeface="Verdana" pitchFamily="34" charset="0"/>
                <a:cs typeface="Verdana" pitchFamily="34" charset="0"/>
              </a:rPr>
              <a:t>, доводя ее </a:t>
            </a:r>
            <a:r>
              <a:rPr lang="ru-RU" sz="1900" dirty="0" smtClean="0">
                <a:solidFill>
                  <a:srgbClr val="FFFF00"/>
                </a:solidFill>
                <a:latin typeface="Verdana" pitchFamily="34" charset="0"/>
                <a:ea typeface="Verdana" pitchFamily="34" charset="0"/>
                <a:cs typeface="Verdana" pitchFamily="34" charset="0"/>
              </a:rPr>
              <a:t>в течение 2—3 месяцев</a:t>
            </a:r>
            <a:r>
              <a:rPr lang="ru-RU" sz="1900" dirty="0" smtClean="0">
                <a:solidFill>
                  <a:srgbClr val="FFFFFF"/>
                </a:solidFill>
                <a:latin typeface="Verdana" pitchFamily="34" charset="0"/>
                <a:ea typeface="Verdana" pitchFamily="34" charset="0"/>
                <a:cs typeface="Verdana" pitchFamily="34" charset="0"/>
              </a:rPr>
              <a:t> до </a:t>
            </a:r>
            <a:r>
              <a:rPr lang="ru-RU" sz="1900" dirty="0" smtClean="0">
                <a:solidFill>
                  <a:srgbClr val="FFFF00"/>
                </a:solidFill>
                <a:latin typeface="Verdana" pitchFamily="34" charset="0"/>
                <a:ea typeface="Verdana" pitchFamily="34" charset="0"/>
                <a:cs typeface="Verdana" pitchFamily="34" charset="0"/>
              </a:rPr>
              <a:t>12—10°</a:t>
            </a:r>
            <a:r>
              <a:rPr lang="ru-RU" sz="1900" dirty="0" smtClean="0">
                <a:solidFill>
                  <a:srgbClr val="FFFFFF"/>
                </a:solidFill>
                <a:latin typeface="Verdana" pitchFamily="34" charset="0"/>
                <a:ea typeface="Verdana" pitchFamily="34" charset="0"/>
                <a:cs typeface="Verdana" pitchFamily="34" charset="0"/>
              </a:rPr>
              <a:t>. Иногда рекомендуют температуру воды довести до </a:t>
            </a:r>
            <a:r>
              <a:rPr lang="ru-RU" sz="1900" dirty="0" smtClean="0">
                <a:solidFill>
                  <a:srgbClr val="FFFF00"/>
                </a:solidFill>
                <a:latin typeface="Verdana" pitchFamily="34" charset="0"/>
                <a:ea typeface="Verdana" pitchFamily="34" charset="0"/>
                <a:cs typeface="Verdana" pitchFamily="34" charset="0"/>
              </a:rPr>
              <a:t>24—22°</a:t>
            </a:r>
            <a:r>
              <a:rPr lang="ru-RU" sz="1900" dirty="0" smtClean="0">
                <a:solidFill>
                  <a:srgbClr val="FFFFFF"/>
                </a:solidFill>
                <a:latin typeface="Verdana" pitchFamily="34" charset="0"/>
                <a:ea typeface="Verdana" pitchFamily="34" charset="0"/>
                <a:cs typeface="Verdana" pitchFamily="34" charset="0"/>
              </a:rPr>
              <a:t>, а дальше обтираться такой водой </a:t>
            </a:r>
            <a:r>
              <a:rPr lang="ru-RU" sz="1900" dirty="0" smtClean="0">
                <a:solidFill>
                  <a:srgbClr val="FFFF00"/>
                </a:solidFill>
                <a:latin typeface="Verdana" pitchFamily="34" charset="0"/>
                <a:ea typeface="Verdana" pitchFamily="34" charset="0"/>
                <a:cs typeface="Verdana" pitchFamily="34" charset="0"/>
              </a:rPr>
              <a:t>2—3 месяца</a:t>
            </a:r>
            <a:r>
              <a:rPr lang="ru-RU" sz="1900" dirty="0" smtClean="0">
                <a:solidFill>
                  <a:srgbClr val="FFFFFF"/>
                </a:solidFill>
                <a:latin typeface="Verdana" pitchFamily="34" charset="0"/>
                <a:ea typeface="Verdana" pitchFamily="34" charset="0"/>
                <a:cs typeface="Verdana" pitchFamily="34" charset="0"/>
              </a:rPr>
              <a:t>. При благоприятном течении закаливания можно перейти к дальнейшему снижению температуры воды до </a:t>
            </a:r>
            <a:r>
              <a:rPr lang="ru-RU" sz="1900" dirty="0" smtClean="0">
                <a:solidFill>
                  <a:srgbClr val="FFFF00"/>
                </a:solidFill>
                <a:latin typeface="Verdana" pitchFamily="34" charset="0"/>
                <a:ea typeface="Verdana" pitchFamily="34" charset="0"/>
                <a:cs typeface="Verdana" pitchFamily="34" charset="0"/>
              </a:rPr>
              <a:t>10—12°</a:t>
            </a:r>
            <a:r>
              <a:rPr lang="ru-RU" sz="1900" dirty="0" smtClean="0">
                <a:solidFill>
                  <a:srgbClr val="FFFFFF"/>
                </a:solidFill>
                <a:latin typeface="Verdana" pitchFamily="34" charset="0"/>
                <a:ea typeface="Verdana" pitchFamily="34" charset="0"/>
                <a:cs typeface="Verdana" pitchFamily="34" charset="0"/>
              </a:rPr>
              <a:t> (</a:t>
            </a:r>
            <a:r>
              <a:rPr lang="ru-RU" sz="1900" dirty="0" smtClean="0">
                <a:solidFill>
                  <a:srgbClr val="FFFF00"/>
                </a:solidFill>
                <a:latin typeface="Verdana" pitchFamily="34" charset="0"/>
                <a:ea typeface="Verdana" pitchFamily="34" charset="0"/>
                <a:cs typeface="Verdana" pitchFamily="34" charset="0"/>
              </a:rPr>
              <a:t>на 1° через каждые 8—10 дней</a:t>
            </a:r>
            <a:r>
              <a:rPr lang="ru-RU" sz="1900" dirty="0" smtClean="0">
                <a:solidFill>
                  <a:srgbClr val="FFFFFF"/>
                </a:solidFill>
                <a:latin typeface="Verdana" pitchFamily="34" charset="0"/>
                <a:ea typeface="Verdana" pitchFamily="34" charset="0"/>
                <a:cs typeface="Verdana" pitchFamily="34" charset="0"/>
              </a:rPr>
              <a:t>).</a:t>
            </a:r>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Рисунок 6" descr="water (1).png"/>
          <p:cNvPicPr>
            <a:picLocks noChangeAspect="1"/>
          </p:cNvPicPr>
          <p:nvPr/>
        </p:nvPicPr>
        <p:blipFill>
          <a:blip r:embed="rId2" cstate="print">
            <a:lum bright="16000" contrast="-43000"/>
          </a:blip>
          <a:stretch>
            <a:fillRect/>
          </a:stretch>
        </p:blipFill>
        <p:spPr>
          <a:xfrm>
            <a:off x="2667000" y="1828800"/>
            <a:ext cx="4267200" cy="4267200"/>
          </a:xfrm>
          <a:prstGeom prst="rect">
            <a:avLst/>
          </a:prstGeom>
        </p:spPr>
      </p:pic>
      <p:pic>
        <p:nvPicPr>
          <p:cNvPr id="6" name="Рисунок 5" descr="hospital.png"/>
          <p:cNvPicPr>
            <a:picLocks noChangeAspect="1"/>
          </p:cNvPicPr>
          <p:nvPr/>
        </p:nvPicPr>
        <p:blipFill>
          <a:blip r:embed="rId3" cstate="print">
            <a:lum bright="10000" contrast="-39000"/>
          </a:blip>
          <a:stretch>
            <a:fillRect/>
          </a:stretch>
        </p:blipFill>
        <p:spPr>
          <a:xfrm>
            <a:off x="1524000" y="4343400"/>
            <a:ext cx="2728221" cy="2728221"/>
          </a:xfrm>
          <a:prstGeom prst="rect">
            <a:avLst/>
          </a:prstGeom>
        </p:spPr>
      </p:pic>
      <p:sp>
        <p:nvSpPr>
          <p:cNvPr id="3" name="Содержимое 2"/>
          <p:cNvSpPr>
            <a:spLocks noGrp="1"/>
          </p:cNvSpPr>
          <p:nvPr>
            <p:ph idx="1"/>
          </p:nvPr>
        </p:nvSpPr>
        <p:spPr>
          <a:xfrm>
            <a:off x="0" y="914400"/>
            <a:ext cx="9144000" cy="5211763"/>
          </a:xfrm>
          <a:solidFill>
            <a:schemeClr val="tx2">
              <a:lumMod val="10000"/>
              <a:alpha val="47000"/>
            </a:schemeClr>
          </a:solidFill>
        </p:spPr>
        <p:txBody>
          <a:bodyPr>
            <a:normAutofit/>
          </a:bodyPr>
          <a:lstStyle/>
          <a:p>
            <a:pPr marL="179388" indent="-179388"/>
            <a:endParaRPr lang="ru-RU" sz="1900" dirty="0" smtClean="0">
              <a:solidFill>
                <a:srgbClr val="FFFFFF"/>
              </a:solidFill>
              <a:latin typeface="Verdana" pitchFamily="34" charset="0"/>
              <a:ea typeface="Verdana" pitchFamily="34" charset="0"/>
              <a:cs typeface="Verdana" pitchFamily="34" charset="0"/>
            </a:endParaRPr>
          </a:p>
          <a:p>
            <a:pPr marL="179388" indent="0">
              <a:buNone/>
            </a:pPr>
            <a:r>
              <a:rPr lang="ru-RU" sz="2000" b="1" dirty="0" smtClean="0">
                <a:solidFill>
                  <a:srgbClr val="FFFFFF"/>
                </a:solidFill>
                <a:latin typeface="Verdana" pitchFamily="34" charset="0"/>
                <a:ea typeface="Verdana" pitchFamily="34" charset="0"/>
                <a:cs typeface="Verdana" pitchFamily="34" charset="0"/>
              </a:rPr>
              <a:t>Лечебные эффекты обтирания, как вида закаливания водой:</a:t>
            </a:r>
          </a:p>
          <a:p>
            <a:pPr marL="179388" indent="0" algn="just">
              <a:buNone/>
            </a:pPr>
            <a:endParaRPr lang="ru-RU" sz="1900" dirty="0" smtClean="0">
              <a:solidFill>
                <a:srgbClr val="FFFFFF"/>
              </a:solidFill>
              <a:latin typeface="Verdana" pitchFamily="34" charset="0"/>
              <a:ea typeface="Verdana" pitchFamily="34" charset="0"/>
              <a:cs typeface="Verdana" pitchFamily="34" charset="0"/>
            </a:endParaRPr>
          </a:p>
          <a:p>
            <a:pPr marL="179388" indent="0" algn="just">
              <a:buNone/>
            </a:pPr>
            <a:r>
              <a:rPr lang="ru-RU" sz="1900" dirty="0" smtClean="0">
                <a:solidFill>
                  <a:srgbClr val="FFFFFF"/>
                </a:solidFill>
                <a:latin typeface="Verdana" pitchFamily="34" charset="0"/>
                <a:ea typeface="Verdana" pitchFamily="34" charset="0"/>
                <a:cs typeface="Verdana" pitchFamily="34" charset="0"/>
              </a:rPr>
              <a:t>Данный метод водолечения </a:t>
            </a:r>
            <a:r>
              <a:rPr lang="ru-RU" sz="1900" dirty="0" smtClean="0">
                <a:solidFill>
                  <a:srgbClr val="FFFF00"/>
                </a:solidFill>
                <a:latin typeface="Verdana" pitchFamily="34" charset="0"/>
                <a:ea typeface="Verdana" pitchFamily="34" charset="0"/>
                <a:cs typeface="Verdana" pitchFamily="34" charset="0"/>
              </a:rPr>
              <a:t>улучшает кровообращение и </a:t>
            </a:r>
            <a:r>
              <a:rPr lang="ru-RU" sz="1900" dirty="0" err="1" smtClean="0">
                <a:solidFill>
                  <a:srgbClr val="FFFF00"/>
                </a:solidFill>
                <a:latin typeface="Verdana" pitchFamily="34" charset="0"/>
                <a:ea typeface="Verdana" pitchFamily="34" charset="0"/>
                <a:cs typeface="Verdana" pitchFamily="34" charset="0"/>
              </a:rPr>
              <a:t>микроциркуляцию</a:t>
            </a:r>
            <a:r>
              <a:rPr lang="ru-RU" sz="1900" dirty="0" smtClean="0">
                <a:solidFill>
                  <a:srgbClr val="FFFFFF"/>
                </a:solidFill>
                <a:latin typeface="Verdana" pitchFamily="34" charset="0"/>
                <a:ea typeface="Verdana" pitchFamily="34" charset="0"/>
                <a:cs typeface="Verdana" pitchFamily="34" charset="0"/>
              </a:rPr>
              <a:t>, </a:t>
            </a:r>
            <a:r>
              <a:rPr lang="ru-RU" sz="1900" dirty="0" err="1" smtClean="0">
                <a:solidFill>
                  <a:srgbClr val="FFFFFF"/>
                </a:solidFill>
                <a:latin typeface="Verdana" pitchFamily="34" charset="0"/>
                <a:ea typeface="Verdana" pitchFamily="34" charset="0"/>
                <a:cs typeface="Verdana" pitchFamily="34" charset="0"/>
              </a:rPr>
              <a:t>перенаправляя</a:t>
            </a:r>
            <a:r>
              <a:rPr lang="ru-RU" sz="1900" dirty="0" smtClean="0">
                <a:solidFill>
                  <a:srgbClr val="FFFFFF"/>
                </a:solidFill>
                <a:latin typeface="Verdana" pitchFamily="34" charset="0"/>
                <a:ea typeface="Verdana" pitchFamily="34" charset="0"/>
                <a:cs typeface="Verdana" pitchFamily="34" charset="0"/>
              </a:rPr>
              <a:t> кровь из центра, от сердца, к периферии. При этом выполняются сразу две задачи: </a:t>
            </a:r>
            <a:r>
              <a:rPr lang="ru-RU" sz="1900" dirty="0" smtClean="0">
                <a:solidFill>
                  <a:srgbClr val="FFFF00"/>
                </a:solidFill>
                <a:latin typeface="Verdana" pitchFamily="34" charset="0"/>
                <a:ea typeface="Verdana" pitchFamily="34" charset="0"/>
                <a:cs typeface="Verdana" pitchFamily="34" charset="0"/>
              </a:rPr>
              <a:t>разгружается сердце</a:t>
            </a:r>
            <a:r>
              <a:rPr lang="ru-RU" sz="1900" dirty="0" smtClean="0">
                <a:solidFill>
                  <a:srgbClr val="FFFFFF"/>
                </a:solidFill>
                <a:latin typeface="Verdana" pitchFamily="34" charset="0"/>
                <a:ea typeface="Verdana" pitchFamily="34" charset="0"/>
                <a:cs typeface="Verdana" pitchFamily="34" charset="0"/>
              </a:rPr>
              <a:t> и </a:t>
            </a:r>
            <a:r>
              <a:rPr lang="ru-RU" sz="1900" dirty="0" smtClean="0">
                <a:solidFill>
                  <a:srgbClr val="FFFF00"/>
                </a:solidFill>
                <a:latin typeface="Verdana" pitchFamily="34" charset="0"/>
                <a:ea typeface="Verdana" pitchFamily="34" charset="0"/>
                <a:cs typeface="Verdana" pitchFamily="34" charset="0"/>
              </a:rPr>
              <a:t>улучшается кровоснабжение конечностей</a:t>
            </a:r>
            <a:r>
              <a:rPr lang="ru-RU" sz="1900" dirty="0" smtClean="0">
                <a:solidFill>
                  <a:srgbClr val="FFFFFF"/>
                </a:solidFill>
                <a:latin typeface="Verdana" pitchFamily="34" charset="0"/>
                <a:ea typeface="Verdana" pitchFamily="34" charset="0"/>
                <a:cs typeface="Verdana" pitchFamily="34" charset="0"/>
              </a:rPr>
              <a:t>. Данное свойство процедуры с успехом используют при </a:t>
            </a:r>
            <a:r>
              <a:rPr lang="ru-RU" sz="1900" dirty="0" smtClean="0">
                <a:solidFill>
                  <a:srgbClr val="FFFF00"/>
                </a:solidFill>
                <a:latin typeface="Verdana" pitchFamily="34" charset="0"/>
                <a:ea typeface="Verdana" pitchFamily="34" charset="0"/>
                <a:cs typeface="Verdana" pitchFamily="34" charset="0"/>
              </a:rPr>
              <a:t>лечении сердечно-сосудистых заболеваний</a:t>
            </a:r>
            <a:r>
              <a:rPr lang="ru-RU" sz="1900" dirty="0" smtClean="0">
                <a:solidFill>
                  <a:srgbClr val="FFFFFF"/>
                </a:solidFill>
                <a:latin typeface="Verdana" pitchFamily="34" charset="0"/>
                <a:ea typeface="Verdana" pitchFamily="34" charset="0"/>
                <a:cs typeface="Verdana" pitchFamily="34" charset="0"/>
              </a:rPr>
              <a:t>.</a:t>
            </a:r>
          </a:p>
          <a:p>
            <a:pPr marL="179388" indent="0" algn="just">
              <a:buNone/>
            </a:pPr>
            <a:r>
              <a:rPr lang="ru-RU" sz="1900" dirty="0" smtClean="0">
                <a:solidFill>
                  <a:srgbClr val="FFFFFF"/>
                </a:solidFill>
                <a:latin typeface="Verdana" pitchFamily="34" charset="0"/>
                <a:ea typeface="Verdana" pitchFamily="34" charset="0"/>
                <a:cs typeface="Verdana" pitchFamily="34" charset="0"/>
              </a:rPr>
              <a:t>Помимо прочего, обтирание </a:t>
            </a:r>
            <a:r>
              <a:rPr lang="ru-RU" sz="1900" dirty="0" smtClean="0">
                <a:solidFill>
                  <a:srgbClr val="FFFF00"/>
                </a:solidFill>
                <a:latin typeface="Verdana" pitchFamily="34" charset="0"/>
                <a:ea typeface="Verdana" pitchFamily="34" charset="0"/>
                <a:cs typeface="Verdana" pitchFamily="34" charset="0"/>
              </a:rPr>
              <a:t>стимулирует выработку некоторых гормонов</a:t>
            </a:r>
            <a:r>
              <a:rPr lang="ru-RU" sz="1900" dirty="0" smtClean="0">
                <a:solidFill>
                  <a:srgbClr val="FFFFFF"/>
                </a:solidFill>
                <a:latin typeface="Verdana" pitchFamily="34" charset="0"/>
                <a:ea typeface="Verdana" pitchFamily="34" charset="0"/>
                <a:cs typeface="Verdana" pitchFamily="34" charset="0"/>
              </a:rPr>
              <a:t>, </a:t>
            </a:r>
            <a:r>
              <a:rPr lang="ru-RU" sz="1900" dirty="0" smtClean="0">
                <a:solidFill>
                  <a:srgbClr val="FFFF00"/>
                </a:solidFill>
                <a:latin typeface="Verdana" pitchFamily="34" charset="0"/>
                <a:ea typeface="Verdana" pitchFamily="34" charset="0"/>
                <a:cs typeface="Verdana" pitchFamily="34" charset="0"/>
              </a:rPr>
              <a:t>ускоряет обменные процессы в организме</a:t>
            </a:r>
            <a:r>
              <a:rPr lang="ru-RU" sz="1900" dirty="0" smtClean="0">
                <a:solidFill>
                  <a:srgbClr val="FFFFFF"/>
                </a:solidFill>
                <a:latin typeface="Verdana" pitchFamily="34" charset="0"/>
                <a:ea typeface="Verdana" pitchFamily="34" charset="0"/>
                <a:cs typeface="Verdana" pitchFamily="34" charset="0"/>
              </a:rPr>
              <a:t> и </a:t>
            </a:r>
            <a:r>
              <a:rPr lang="ru-RU" sz="1900" dirty="0" smtClean="0">
                <a:solidFill>
                  <a:srgbClr val="FFFF00"/>
                </a:solidFill>
                <a:latin typeface="Verdana" pitchFamily="34" charset="0"/>
                <a:ea typeface="Verdana" pitchFamily="34" charset="0"/>
                <a:cs typeface="Verdana" pitchFamily="34" charset="0"/>
              </a:rPr>
              <a:t>нормализует работу нервной системы</a:t>
            </a:r>
            <a:r>
              <a:rPr lang="ru-RU" sz="1900" dirty="0" smtClean="0">
                <a:solidFill>
                  <a:srgbClr val="FFFFFF"/>
                </a:solidFill>
                <a:latin typeface="Verdana" pitchFamily="34" charset="0"/>
                <a:ea typeface="Verdana" pitchFamily="34" charset="0"/>
                <a:cs typeface="Verdana" pitchFamily="34" charset="0"/>
              </a:rPr>
              <a:t>, а также </a:t>
            </a:r>
            <a:r>
              <a:rPr lang="ru-RU" sz="1900" dirty="0" smtClean="0">
                <a:solidFill>
                  <a:srgbClr val="FFFF00"/>
                </a:solidFill>
                <a:latin typeface="Verdana" pitchFamily="34" charset="0"/>
                <a:ea typeface="Verdana" pitchFamily="34" charset="0"/>
                <a:cs typeface="Verdana" pitchFamily="34" charset="0"/>
              </a:rPr>
              <a:t>очищает и омолаживает кожу</a:t>
            </a:r>
            <a:r>
              <a:rPr lang="ru-RU" sz="1900" dirty="0" smtClean="0">
                <a:solidFill>
                  <a:srgbClr val="FFFFFF"/>
                </a:solidFill>
                <a:latin typeface="Verdana" pitchFamily="34" charset="0"/>
                <a:ea typeface="Verdana" pitchFamily="34" charset="0"/>
                <a:cs typeface="Verdana" pitchFamily="34" charset="0"/>
              </a:rPr>
              <a:t>. То есть обтирание оказывает </a:t>
            </a:r>
            <a:r>
              <a:rPr lang="ru-RU" sz="1900" dirty="0" smtClean="0">
                <a:solidFill>
                  <a:srgbClr val="FFFF00"/>
                </a:solidFill>
                <a:latin typeface="Verdana" pitchFamily="34" charset="0"/>
                <a:ea typeface="Verdana" pitchFamily="34" charset="0"/>
                <a:cs typeface="Verdana" pitchFamily="34" charset="0"/>
              </a:rPr>
              <a:t>комплексное</a:t>
            </a:r>
            <a:r>
              <a:rPr lang="ru-RU" sz="1900" dirty="0" smtClean="0">
                <a:solidFill>
                  <a:srgbClr val="FFFFFF"/>
                </a:solidFill>
                <a:latin typeface="Verdana" pitchFamily="34" charset="0"/>
                <a:ea typeface="Verdana" pitchFamily="34" charset="0"/>
                <a:cs typeface="Verdana" pitchFamily="34" charset="0"/>
              </a:rPr>
              <a:t> положительное воздействие на ткани и системы органов человека.</a:t>
            </a:r>
          </a:p>
          <a:p>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Рисунок 6" descr="water (1).png"/>
          <p:cNvPicPr>
            <a:picLocks noChangeAspect="1"/>
          </p:cNvPicPr>
          <p:nvPr/>
        </p:nvPicPr>
        <p:blipFill>
          <a:blip r:embed="rId2" cstate="print">
            <a:lum bright="16000" contrast="-43000"/>
          </a:blip>
          <a:stretch>
            <a:fillRect/>
          </a:stretch>
        </p:blipFill>
        <p:spPr>
          <a:xfrm>
            <a:off x="2667000" y="1828800"/>
            <a:ext cx="4267200" cy="4267200"/>
          </a:xfrm>
          <a:prstGeom prst="rect">
            <a:avLst/>
          </a:prstGeom>
        </p:spPr>
      </p:pic>
      <p:pic>
        <p:nvPicPr>
          <p:cNvPr id="8" name="Рисунок 7" descr="hospital.png"/>
          <p:cNvPicPr>
            <a:picLocks noChangeAspect="1"/>
          </p:cNvPicPr>
          <p:nvPr/>
        </p:nvPicPr>
        <p:blipFill>
          <a:blip r:embed="rId3" cstate="print">
            <a:lum bright="10000" contrast="-39000"/>
          </a:blip>
          <a:stretch>
            <a:fillRect/>
          </a:stretch>
        </p:blipFill>
        <p:spPr>
          <a:xfrm>
            <a:off x="1524000" y="4343400"/>
            <a:ext cx="2728221" cy="2728221"/>
          </a:xfrm>
          <a:prstGeom prst="rect">
            <a:avLst/>
          </a:prstGeom>
        </p:spPr>
      </p:pic>
      <p:sp>
        <p:nvSpPr>
          <p:cNvPr id="3" name="Содержимое 2"/>
          <p:cNvSpPr>
            <a:spLocks noGrp="1"/>
          </p:cNvSpPr>
          <p:nvPr>
            <p:ph idx="1"/>
          </p:nvPr>
        </p:nvSpPr>
        <p:spPr>
          <a:xfrm>
            <a:off x="0" y="609600"/>
            <a:ext cx="9144000" cy="5516563"/>
          </a:xfrm>
          <a:solidFill>
            <a:schemeClr val="tx2">
              <a:lumMod val="10000"/>
              <a:alpha val="49000"/>
            </a:schemeClr>
          </a:solidFill>
        </p:spPr>
        <p:txBody>
          <a:bodyPr>
            <a:normAutofit/>
          </a:bodyPr>
          <a:lstStyle/>
          <a:p>
            <a:pPr marL="179388" indent="-179388"/>
            <a:endParaRPr lang="ru-RU" sz="1900" dirty="0" smtClean="0">
              <a:solidFill>
                <a:srgbClr val="FFFFFF"/>
              </a:solidFill>
              <a:latin typeface="Verdana" pitchFamily="34" charset="0"/>
              <a:ea typeface="Verdana" pitchFamily="34" charset="0"/>
              <a:cs typeface="Verdana" pitchFamily="34" charset="0"/>
            </a:endParaRPr>
          </a:p>
          <a:p>
            <a:pPr marL="179388" indent="0">
              <a:buNone/>
            </a:pPr>
            <a:r>
              <a:rPr lang="ru-RU" sz="1900" dirty="0" smtClean="0">
                <a:solidFill>
                  <a:srgbClr val="FFFFFF"/>
                </a:solidFill>
                <a:latin typeface="Verdana" pitchFamily="34" charset="0"/>
                <a:ea typeface="Verdana" pitchFamily="34" charset="0"/>
                <a:cs typeface="Verdana" pitchFamily="34" charset="0"/>
              </a:rPr>
              <a:t>Необходимо помнить о том, что данный метод физиотерапии является лечебным приемом, который </a:t>
            </a:r>
            <a:r>
              <a:rPr lang="ru-RU" sz="1900" dirty="0" smtClean="0">
                <a:solidFill>
                  <a:srgbClr val="FFFF00"/>
                </a:solidFill>
                <a:latin typeface="Verdana" pitchFamily="34" charset="0"/>
                <a:ea typeface="Verdana" pitchFamily="34" charset="0"/>
                <a:cs typeface="Verdana" pitchFamily="34" charset="0"/>
              </a:rPr>
              <a:t>при неумелом исполнении может привести к болезням</a:t>
            </a:r>
            <a:r>
              <a:rPr lang="ru-RU" sz="1900" dirty="0" smtClean="0">
                <a:solidFill>
                  <a:srgbClr val="FFFFFF"/>
                </a:solidFill>
                <a:latin typeface="Verdana" pitchFamily="34" charset="0"/>
                <a:ea typeface="Verdana" pitchFamily="34" charset="0"/>
                <a:cs typeface="Verdana" pitchFamily="34" charset="0"/>
              </a:rPr>
              <a:t>. </a:t>
            </a:r>
          </a:p>
          <a:p>
            <a:pPr marL="179388" indent="0">
              <a:buNone/>
            </a:pPr>
            <a:endParaRPr lang="ru-RU" sz="1900" b="1" dirty="0" smtClean="0">
              <a:solidFill>
                <a:srgbClr val="FFFFFF"/>
              </a:solidFill>
              <a:latin typeface="Verdana" pitchFamily="34" charset="0"/>
              <a:ea typeface="Verdana" pitchFamily="34" charset="0"/>
              <a:cs typeface="Verdana" pitchFamily="34" charset="0"/>
            </a:endParaRPr>
          </a:p>
          <a:p>
            <a:pPr marL="179388" indent="0">
              <a:buNone/>
            </a:pPr>
            <a:r>
              <a:rPr lang="ru-RU" sz="1900" b="1" dirty="0" smtClean="0">
                <a:solidFill>
                  <a:srgbClr val="FFFFFF"/>
                </a:solidFill>
                <a:latin typeface="Verdana" pitchFamily="34" charset="0"/>
                <a:ea typeface="Verdana" pitchFamily="34" charset="0"/>
                <a:cs typeface="Verdana" pitchFamily="34" charset="0"/>
              </a:rPr>
              <a:t>Существуют </a:t>
            </a:r>
            <a:r>
              <a:rPr lang="ru-RU" sz="1900" b="1" dirty="0" smtClean="0">
                <a:solidFill>
                  <a:srgbClr val="FFFF00"/>
                </a:solidFill>
                <a:latin typeface="Verdana" pitchFamily="34" charset="0"/>
                <a:ea typeface="Verdana" pitchFamily="34" charset="0"/>
                <a:cs typeface="Verdana" pitchFamily="34" charset="0"/>
              </a:rPr>
              <a:t>состояния, при которых проводить обтирание не следует</a:t>
            </a:r>
            <a:r>
              <a:rPr lang="ru-RU" sz="1900" b="1" dirty="0" smtClean="0">
                <a:solidFill>
                  <a:srgbClr val="FFFFFF"/>
                </a:solidFill>
                <a:latin typeface="Verdana" pitchFamily="34" charset="0"/>
                <a:ea typeface="Verdana" pitchFamily="34" charset="0"/>
                <a:cs typeface="Verdana" pitchFamily="34" charset="0"/>
              </a:rPr>
              <a:t>, и к ним относятся</a:t>
            </a:r>
            <a:r>
              <a:rPr lang="ru-RU" sz="1900" dirty="0" smtClean="0">
                <a:solidFill>
                  <a:srgbClr val="FFFFFF"/>
                </a:solidFill>
                <a:latin typeface="Verdana" pitchFamily="34" charset="0"/>
                <a:ea typeface="Verdana" pitchFamily="34" charset="0"/>
                <a:cs typeface="Verdana" pitchFamily="34" charset="0"/>
              </a:rPr>
              <a:t>:</a:t>
            </a:r>
          </a:p>
          <a:p>
            <a:pPr indent="-163513"/>
            <a:r>
              <a:rPr lang="ru-RU" sz="1900" dirty="0" smtClean="0">
                <a:solidFill>
                  <a:srgbClr val="FFFF00"/>
                </a:solidFill>
                <a:latin typeface="Verdana" pitchFamily="34" charset="0"/>
                <a:ea typeface="Verdana" pitchFamily="34" charset="0"/>
                <a:cs typeface="Verdana" pitchFamily="34" charset="0"/>
              </a:rPr>
              <a:t>обострения хронических заболеваний</a:t>
            </a:r>
            <a:r>
              <a:rPr lang="ru-RU" sz="1900" dirty="0" smtClean="0">
                <a:solidFill>
                  <a:srgbClr val="FFFFFF"/>
                </a:solidFill>
                <a:latin typeface="Verdana" pitchFamily="34" charset="0"/>
                <a:ea typeface="Verdana" pitchFamily="34" charset="0"/>
                <a:cs typeface="Verdana" pitchFamily="34" charset="0"/>
              </a:rPr>
              <a:t>;</a:t>
            </a:r>
          </a:p>
          <a:p>
            <a:pPr indent="-163513"/>
            <a:r>
              <a:rPr lang="ru-RU" sz="1900" dirty="0" smtClean="0">
                <a:solidFill>
                  <a:srgbClr val="FFFF00"/>
                </a:solidFill>
                <a:latin typeface="Verdana" pitchFamily="34" charset="0"/>
                <a:ea typeface="Verdana" pitchFamily="34" charset="0"/>
                <a:cs typeface="Verdana" pitchFamily="34" charset="0"/>
              </a:rPr>
              <a:t>острые процессы</a:t>
            </a:r>
            <a:r>
              <a:rPr lang="ru-RU" sz="1900" dirty="0" smtClean="0">
                <a:solidFill>
                  <a:srgbClr val="FFFFFF"/>
                </a:solidFill>
                <a:latin typeface="Verdana" pitchFamily="34" charset="0"/>
                <a:ea typeface="Verdana" pitchFamily="34" charset="0"/>
                <a:cs typeface="Verdana" pitchFamily="34" charset="0"/>
              </a:rPr>
              <a:t>;</a:t>
            </a:r>
          </a:p>
          <a:p>
            <a:pPr indent="-163513"/>
            <a:r>
              <a:rPr lang="ru-RU" sz="1900" dirty="0" smtClean="0">
                <a:solidFill>
                  <a:srgbClr val="FFFF00"/>
                </a:solidFill>
                <a:latin typeface="Verdana" pitchFamily="34" charset="0"/>
                <a:ea typeface="Verdana" pitchFamily="34" charset="0"/>
                <a:cs typeface="Verdana" pitchFamily="34" charset="0"/>
              </a:rPr>
              <a:t>плохое самочувствие</a:t>
            </a:r>
            <a:r>
              <a:rPr lang="ru-RU" sz="1900" dirty="0" smtClean="0">
                <a:solidFill>
                  <a:srgbClr val="FFFFFF"/>
                </a:solidFill>
                <a:latin typeface="Verdana" pitchFamily="34" charset="0"/>
                <a:ea typeface="Verdana" pitchFamily="34" charset="0"/>
                <a:cs typeface="Verdana" pitchFamily="34" charset="0"/>
              </a:rPr>
              <a:t>;</a:t>
            </a:r>
          </a:p>
          <a:p>
            <a:pPr indent="-163513"/>
            <a:r>
              <a:rPr lang="ru-RU" sz="1900" dirty="0" smtClean="0">
                <a:solidFill>
                  <a:srgbClr val="FFFF00"/>
                </a:solidFill>
                <a:latin typeface="Verdana" pitchFamily="34" charset="0"/>
                <a:ea typeface="Verdana" pitchFamily="34" charset="0"/>
                <a:cs typeface="Verdana" pitchFamily="34" charset="0"/>
              </a:rPr>
              <a:t>нарушение целостности кожного покрова в области проведения процедуры</a:t>
            </a:r>
            <a:r>
              <a:rPr lang="ru-RU" sz="1900" dirty="0" smtClean="0">
                <a:solidFill>
                  <a:srgbClr val="FFFFFF"/>
                </a:solidFill>
                <a:latin typeface="Verdana" pitchFamily="34" charset="0"/>
                <a:ea typeface="Verdana" pitchFamily="34" charset="0"/>
                <a:cs typeface="Verdana" pitchFamily="34" charset="0"/>
              </a:rPr>
              <a:t>;</a:t>
            </a:r>
          </a:p>
          <a:p>
            <a:pPr indent="-163513"/>
            <a:r>
              <a:rPr lang="ru-RU" sz="1900" dirty="0" smtClean="0">
                <a:solidFill>
                  <a:srgbClr val="FFFF00"/>
                </a:solidFill>
                <a:latin typeface="Verdana" pitchFamily="34" charset="0"/>
                <a:ea typeface="Verdana" pitchFamily="34" charset="0"/>
                <a:cs typeface="Verdana" pitchFamily="34" charset="0"/>
              </a:rPr>
              <a:t>не рекомендуется проводить при ознобе или после переохлаждения</a:t>
            </a:r>
            <a:r>
              <a:rPr lang="ru-RU" sz="1900" dirty="0" smtClean="0">
                <a:solidFill>
                  <a:srgbClr val="FFFFFF"/>
                </a:solidFill>
                <a:latin typeface="Verdana" pitchFamily="34" charset="0"/>
                <a:ea typeface="Verdana" pitchFamily="34" charset="0"/>
                <a:cs typeface="Verdana" pitchFamily="34" charset="0"/>
              </a:rPr>
              <a:t>. Кроме того, нужно </a:t>
            </a:r>
            <a:r>
              <a:rPr lang="ru-RU" sz="1900" dirty="0" smtClean="0">
                <a:solidFill>
                  <a:srgbClr val="FFFF00"/>
                </a:solidFill>
                <a:latin typeface="Verdana" pitchFamily="34" charset="0"/>
                <a:ea typeface="Verdana" pitchFamily="34" charset="0"/>
                <a:cs typeface="Verdana" pitchFamily="34" charset="0"/>
              </a:rPr>
              <a:t>следить, чтобы во время процедуры в помещении не было сквозняков</a:t>
            </a:r>
            <a:r>
              <a:rPr lang="ru-RU" sz="1900" dirty="0" smtClean="0">
                <a:solidFill>
                  <a:srgbClr val="FFFFFF"/>
                </a:solidFill>
                <a:latin typeface="Verdana" pitchFamily="34" charset="0"/>
                <a:ea typeface="Verdana" pitchFamily="34" charset="0"/>
                <a:cs typeface="Verdana" pitchFamily="34" charset="0"/>
              </a:rPr>
              <a:t>.</a:t>
            </a:r>
            <a:br>
              <a:rPr lang="ru-RU" sz="1900" dirty="0" smtClean="0">
                <a:solidFill>
                  <a:srgbClr val="FFFFFF"/>
                </a:solidFill>
                <a:latin typeface="Verdana" pitchFamily="34" charset="0"/>
                <a:ea typeface="Verdana" pitchFamily="34" charset="0"/>
                <a:cs typeface="Verdana" pitchFamily="34" charset="0"/>
              </a:rPr>
            </a:br>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descr="waterfall.png"/>
          <p:cNvPicPr>
            <a:picLocks noChangeAspect="1"/>
          </p:cNvPicPr>
          <p:nvPr/>
        </p:nvPicPr>
        <p:blipFill>
          <a:blip r:embed="rId2" cstate="print">
            <a:lum bright="16000" contrast="-48000"/>
          </a:blip>
          <a:srcRect t="9181"/>
          <a:stretch>
            <a:fillRect/>
          </a:stretch>
        </p:blipFill>
        <p:spPr>
          <a:xfrm>
            <a:off x="1970814" y="0"/>
            <a:ext cx="5202371" cy="6030185"/>
          </a:xfrm>
          <a:prstGeom prst="rect">
            <a:avLst/>
          </a:prstGeom>
        </p:spPr>
      </p:pic>
      <p:sp>
        <p:nvSpPr>
          <p:cNvPr id="5" name="Содержимое 2"/>
          <p:cNvSpPr>
            <a:spLocks noGrp="1"/>
          </p:cNvSpPr>
          <p:nvPr>
            <p:ph idx="1"/>
          </p:nvPr>
        </p:nvSpPr>
        <p:spPr>
          <a:xfrm>
            <a:off x="0" y="914400"/>
            <a:ext cx="9144000" cy="5105400"/>
          </a:xfrm>
          <a:solidFill>
            <a:schemeClr val="tx2">
              <a:lumMod val="10000"/>
              <a:alpha val="48000"/>
            </a:schemeClr>
          </a:solidFill>
        </p:spPr>
        <p:txBody>
          <a:bodyPr>
            <a:normAutofit/>
          </a:bodyPr>
          <a:lstStyle/>
          <a:p>
            <a:pPr marL="360363" indent="-180975" algn="just">
              <a:buNone/>
            </a:pPr>
            <a:endParaRPr lang="ru-RU" sz="1900" dirty="0" smtClean="0">
              <a:solidFill>
                <a:srgbClr val="FFFFFF"/>
              </a:solidFill>
              <a:latin typeface="Verdana" pitchFamily="34" charset="0"/>
              <a:ea typeface="Verdana" pitchFamily="34" charset="0"/>
              <a:cs typeface="Verdana" pitchFamily="34" charset="0"/>
            </a:endParaRPr>
          </a:p>
          <a:p>
            <a:pPr marL="360363" indent="0" algn="ctr">
              <a:buNone/>
            </a:pPr>
            <a:r>
              <a:rPr lang="ru-RU" sz="2000" b="1" dirty="0" smtClean="0">
                <a:solidFill>
                  <a:schemeClr val="bg2">
                    <a:lumMod val="50000"/>
                  </a:schemeClr>
                </a:solidFill>
                <a:latin typeface="Verdana" pitchFamily="34" charset="0"/>
                <a:ea typeface="Verdana" pitchFamily="34" charset="0"/>
                <a:cs typeface="Verdana" pitchFamily="34" charset="0"/>
              </a:rPr>
              <a:t>ОБЛИВАНИЕ.</a:t>
            </a:r>
            <a:r>
              <a:rPr lang="ru-RU" sz="1900" dirty="0" smtClean="0">
                <a:solidFill>
                  <a:srgbClr val="FFFFFF"/>
                </a:solidFill>
                <a:latin typeface="Verdana" pitchFamily="34" charset="0"/>
                <a:ea typeface="Verdana" pitchFamily="34" charset="0"/>
                <a:cs typeface="Verdana" pitchFamily="34" charset="0"/>
              </a:rPr>
              <a:t> </a:t>
            </a:r>
          </a:p>
          <a:p>
            <a:pPr marL="360363" indent="0" algn="just">
              <a:buNone/>
            </a:pPr>
            <a:r>
              <a:rPr lang="ru-RU" sz="1900" dirty="0" smtClean="0">
                <a:solidFill>
                  <a:srgbClr val="FFFFFF"/>
                </a:solidFill>
                <a:latin typeface="Verdana" pitchFamily="34" charset="0"/>
                <a:ea typeface="Verdana" pitchFamily="34" charset="0"/>
                <a:cs typeface="Verdana" pitchFamily="34" charset="0"/>
              </a:rPr>
              <a:t>Обливание </a:t>
            </a:r>
            <a:r>
              <a:rPr lang="ru-RU" sz="1900" dirty="0" smtClean="0">
                <a:solidFill>
                  <a:srgbClr val="FFFF00"/>
                </a:solidFill>
                <a:latin typeface="Verdana" pitchFamily="34" charset="0"/>
                <a:ea typeface="Verdana" pitchFamily="34" charset="0"/>
                <a:cs typeface="Verdana" pitchFamily="34" charset="0"/>
              </a:rPr>
              <a:t>более эффективная </a:t>
            </a:r>
            <a:r>
              <a:rPr lang="ru-RU" sz="1900" dirty="0" smtClean="0">
                <a:solidFill>
                  <a:srgbClr val="FFFFFF"/>
                </a:solidFill>
                <a:latin typeface="Verdana" pitchFamily="34" charset="0"/>
                <a:ea typeface="Verdana" pitchFamily="34" charset="0"/>
                <a:cs typeface="Verdana" pitchFamily="34" charset="0"/>
              </a:rPr>
              <a:t>по оказывающему влиянию процедура, чем обтирание. Обливание может быть </a:t>
            </a:r>
            <a:r>
              <a:rPr lang="ru-RU" sz="1900" dirty="0" smtClean="0">
                <a:solidFill>
                  <a:srgbClr val="FFFF00"/>
                </a:solidFill>
                <a:latin typeface="Verdana" pitchFamily="34" charset="0"/>
                <a:ea typeface="Verdana" pitchFamily="34" charset="0"/>
                <a:cs typeface="Verdana" pitchFamily="34" charset="0"/>
              </a:rPr>
              <a:t>общим</a:t>
            </a:r>
            <a:r>
              <a:rPr lang="ru-RU" sz="1900" dirty="0" smtClean="0">
                <a:solidFill>
                  <a:srgbClr val="FFFFFF"/>
                </a:solidFill>
                <a:latin typeface="Verdana" pitchFamily="34" charset="0"/>
                <a:ea typeface="Verdana" pitchFamily="34" charset="0"/>
                <a:cs typeface="Verdana" pitchFamily="34" charset="0"/>
              </a:rPr>
              <a:t>, то есть всего тела и </a:t>
            </a:r>
            <a:r>
              <a:rPr lang="ru-RU" sz="1900" dirty="0" smtClean="0">
                <a:solidFill>
                  <a:srgbClr val="FFFF00"/>
                </a:solidFill>
                <a:latin typeface="Verdana" pitchFamily="34" charset="0"/>
                <a:ea typeface="Verdana" pitchFamily="34" charset="0"/>
                <a:cs typeface="Verdana" pitchFamily="34" charset="0"/>
              </a:rPr>
              <a:t>местным</a:t>
            </a:r>
            <a:r>
              <a:rPr lang="ru-RU" sz="1900" dirty="0" smtClean="0">
                <a:solidFill>
                  <a:srgbClr val="FFFFFF"/>
                </a:solidFill>
                <a:latin typeface="Verdana" pitchFamily="34" charset="0"/>
                <a:ea typeface="Verdana" pitchFamily="34" charset="0"/>
                <a:cs typeface="Verdana" pitchFamily="34" charset="0"/>
              </a:rPr>
              <a:t> – обливание ног. После процедуры обливания необходимо растереть тело сухим полотенцем.</a:t>
            </a:r>
          </a:p>
          <a:p>
            <a:pPr marL="360363" indent="0" algn="just">
              <a:buNone/>
            </a:pPr>
            <a:r>
              <a:rPr lang="ru-RU" sz="1900" dirty="0" smtClean="0">
                <a:solidFill>
                  <a:srgbClr val="FFFFFF"/>
                </a:solidFill>
                <a:latin typeface="Verdana" pitchFamily="34" charset="0"/>
                <a:ea typeface="Verdana" pitchFamily="34" charset="0"/>
                <a:cs typeface="Verdana" pitchFamily="34" charset="0"/>
              </a:rPr>
              <a:t>Начинать обливание желательно летом, используя воду температурой </a:t>
            </a:r>
            <a:r>
              <a:rPr lang="ru-RU" sz="1900" dirty="0" smtClean="0">
                <a:solidFill>
                  <a:srgbClr val="FFFF00"/>
                </a:solidFill>
                <a:latin typeface="Verdana" pitchFamily="34" charset="0"/>
                <a:ea typeface="Verdana" pitchFamily="34" charset="0"/>
                <a:cs typeface="Verdana" pitchFamily="34" charset="0"/>
              </a:rPr>
              <a:t>36 - 34°.</a:t>
            </a:r>
            <a:r>
              <a:rPr lang="ru-RU" sz="1900" dirty="0" smtClean="0">
                <a:solidFill>
                  <a:srgbClr val="FFFFFF"/>
                </a:solidFill>
                <a:latin typeface="Verdana" pitchFamily="34" charset="0"/>
                <a:ea typeface="Verdana" pitchFamily="34" charset="0"/>
                <a:cs typeface="Verdana" pitchFamily="34" charset="0"/>
              </a:rPr>
              <a:t/>
            </a:r>
            <a:br>
              <a:rPr lang="ru-RU" sz="1900" dirty="0" smtClean="0">
                <a:solidFill>
                  <a:srgbClr val="FFFFFF"/>
                </a:solidFill>
                <a:latin typeface="Verdana" pitchFamily="34" charset="0"/>
                <a:ea typeface="Verdana" pitchFamily="34" charset="0"/>
                <a:cs typeface="Verdana" pitchFamily="34" charset="0"/>
              </a:rPr>
            </a:br>
            <a:r>
              <a:rPr lang="ru-RU" sz="1900" dirty="0" smtClean="0">
                <a:solidFill>
                  <a:srgbClr val="FFFFFF"/>
                </a:solidFill>
                <a:latin typeface="Verdana" pitchFamily="34" charset="0"/>
                <a:ea typeface="Verdana" pitchFamily="34" charset="0"/>
                <a:cs typeface="Verdana" pitchFamily="34" charset="0"/>
              </a:rPr>
              <a:t>Последовательно обливают верхние конечности, грудь, спину, голову и далее остальные части тела. </a:t>
            </a:r>
            <a:r>
              <a:rPr lang="ru-RU" sz="1900" dirty="0" smtClean="0">
                <a:solidFill>
                  <a:srgbClr val="FFFF00"/>
                </a:solidFill>
                <a:latin typeface="Verdana" pitchFamily="34" charset="0"/>
                <a:ea typeface="Verdana" pitchFamily="34" charset="0"/>
                <a:cs typeface="Verdana" pitchFamily="34" charset="0"/>
              </a:rPr>
              <a:t>После обливания хорошо сделать растирание и самомассаж, выполнить необходимые физические упражнения</a:t>
            </a:r>
            <a:r>
              <a:rPr lang="ru-RU" sz="1900" dirty="0" smtClean="0">
                <a:solidFill>
                  <a:srgbClr val="FFFFFF"/>
                </a:solidFill>
                <a:latin typeface="Verdana" pitchFamily="34" charset="0"/>
                <a:ea typeface="Verdana" pitchFamily="34" charset="0"/>
                <a:cs typeface="Verdana" pitchFamily="34" charset="0"/>
              </a:rPr>
              <a:t>.</a:t>
            </a:r>
          </a:p>
          <a:p>
            <a:pPr marL="360363" indent="0" algn="just">
              <a:buNone/>
            </a:pPr>
            <a:r>
              <a:rPr lang="ru-RU" sz="1900" dirty="0" smtClean="0">
                <a:solidFill>
                  <a:srgbClr val="FFFFFF"/>
                </a:solidFill>
                <a:latin typeface="Verdana" pitchFamily="34" charset="0"/>
                <a:ea typeface="Verdana" pitchFamily="34" charset="0"/>
                <a:cs typeface="Verdana" pitchFamily="34" charset="0"/>
              </a:rPr>
              <a:t>Можно делать обливание водой контрастной температуры (</a:t>
            </a:r>
            <a:r>
              <a:rPr lang="ru-RU" sz="1900" dirty="0" smtClean="0">
                <a:solidFill>
                  <a:srgbClr val="FFFF00"/>
                </a:solidFill>
                <a:latin typeface="Verdana" pitchFamily="34" charset="0"/>
                <a:ea typeface="Verdana" pitchFamily="34" charset="0"/>
                <a:cs typeface="Verdana" pitchFamily="34" charset="0"/>
              </a:rPr>
              <a:t>разность 5—7°</a:t>
            </a:r>
            <a:r>
              <a:rPr lang="ru-RU" sz="1900" dirty="0" smtClean="0">
                <a:solidFill>
                  <a:srgbClr val="FFFFFF"/>
                </a:solidFill>
                <a:latin typeface="Verdana" pitchFamily="34" charset="0"/>
                <a:ea typeface="Verdana" pitchFamily="34" charset="0"/>
                <a:cs typeface="Verdana" pitchFamily="34" charset="0"/>
              </a:rPr>
              <a:t>).</a:t>
            </a:r>
            <a:br>
              <a:rPr lang="ru-RU" sz="1900" dirty="0" smtClean="0">
                <a:solidFill>
                  <a:srgbClr val="FFFFFF"/>
                </a:solidFill>
                <a:latin typeface="Verdana" pitchFamily="34" charset="0"/>
                <a:ea typeface="Verdana" pitchFamily="34" charset="0"/>
                <a:cs typeface="Verdana" pitchFamily="34" charset="0"/>
              </a:rPr>
            </a:br>
            <a:r>
              <a:rPr lang="ru-RU" sz="1900" dirty="0" smtClean="0">
                <a:solidFill>
                  <a:srgbClr val="FFFF00"/>
                </a:solidFill>
                <a:latin typeface="Verdana" pitchFamily="34" charset="0"/>
                <a:ea typeface="Verdana" pitchFamily="34" charset="0"/>
                <a:cs typeface="Verdana" pitchFamily="34" charset="0"/>
              </a:rPr>
              <a:t>Постепенно</a:t>
            </a:r>
            <a:r>
              <a:rPr lang="ru-RU" sz="1900" dirty="0" smtClean="0">
                <a:solidFill>
                  <a:srgbClr val="FFFFFF"/>
                </a:solidFill>
                <a:latin typeface="Verdana" pitchFamily="34" charset="0"/>
                <a:ea typeface="Verdana" pitchFamily="34" charset="0"/>
                <a:cs typeface="Verdana" pitchFamily="34" charset="0"/>
              </a:rPr>
              <a:t> температура воды понижается </a:t>
            </a:r>
            <a:r>
              <a:rPr lang="ru-RU" sz="1900" dirty="0" smtClean="0">
                <a:solidFill>
                  <a:srgbClr val="FFFF00"/>
                </a:solidFill>
                <a:latin typeface="Verdana" pitchFamily="34" charset="0"/>
                <a:ea typeface="Verdana" pitchFamily="34" charset="0"/>
                <a:cs typeface="Verdana" pitchFamily="34" charset="0"/>
              </a:rPr>
              <a:t>до 12 - 14°.</a:t>
            </a:r>
          </a:p>
          <a:p>
            <a:pPr marL="179388" indent="0" algn="just">
              <a:buNone/>
            </a:pPr>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waterfall.png"/>
          <p:cNvPicPr>
            <a:picLocks noChangeAspect="1"/>
          </p:cNvPicPr>
          <p:nvPr/>
        </p:nvPicPr>
        <p:blipFill>
          <a:blip r:embed="rId2" cstate="print">
            <a:lum bright="16000" contrast="-48000"/>
          </a:blip>
          <a:srcRect t="9181"/>
          <a:stretch>
            <a:fillRect/>
          </a:stretch>
        </p:blipFill>
        <p:spPr>
          <a:xfrm>
            <a:off x="1970814" y="0"/>
            <a:ext cx="5202371" cy="6030185"/>
          </a:xfrm>
          <a:prstGeom prst="rect">
            <a:avLst/>
          </a:prstGeom>
        </p:spPr>
      </p:pic>
      <p:sp>
        <p:nvSpPr>
          <p:cNvPr id="3" name="Содержимое 2"/>
          <p:cNvSpPr>
            <a:spLocks noGrp="1"/>
          </p:cNvSpPr>
          <p:nvPr>
            <p:ph idx="1"/>
          </p:nvPr>
        </p:nvSpPr>
        <p:spPr>
          <a:xfrm>
            <a:off x="0" y="304800"/>
            <a:ext cx="9144000" cy="6248400"/>
          </a:xfrm>
          <a:solidFill>
            <a:schemeClr val="tx2">
              <a:lumMod val="10000"/>
              <a:alpha val="48000"/>
            </a:schemeClr>
          </a:solidFill>
        </p:spPr>
        <p:txBody>
          <a:bodyPr numCol="1" spcCol="72000">
            <a:noAutofit/>
          </a:bodyPr>
          <a:lstStyle/>
          <a:p>
            <a:pPr indent="-163513" algn="just">
              <a:buNone/>
            </a:pPr>
            <a:endParaRPr lang="ru-RU" sz="1900" b="1" dirty="0" smtClean="0">
              <a:solidFill>
                <a:srgbClr val="FFFFFF"/>
              </a:solidFill>
              <a:latin typeface="Verdana" pitchFamily="34" charset="0"/>
              <a:ea typeface="Verdana" pitchFamily="34" charset="0"/>
              <a:cs typeface="Verdana" pitchFamily="34" charset="0"/>
            </a:endParaRPr>
          </a:p>
          <a:p>
            <a:pPr indent="-163513" algn="just">
              <a:buNone/>
            </a:pPr>
            <a:endParaRPr lang="ru-RU" sz="1900" b="1" dirty="0" smtClean="0">
              <a:solidFill>
                <a:srgbClr val="FFFFFF"/>
              </a:solidFill>
              <a:latin typeface="Verdana" pitchFamily="34" charset="0"/>
              <a:ea typeface="Verdana" pitchFamily="34" charset="0"/>
              <a:cs typeface="Verdana" pitchFamily="34" charset="0"/>
            </a:endParaRPr>
          </a:p>
          <a:p>
            <a:pPr indent="-163513" algn="just">
              <a:buNone/>
            </a:pPr>
            <a:r>
              <a:rPr lang="ru-RU" sz="2000" b="1" dirty="0" smtClean="0">
                <a:solidFill>
                  <a:srgbClr val="FFFFFF"/>
                </a:solidFill>
                <a:latin typeface="Verdana" pitchFamily="34" charset="0"/>
                <a:ea typeface="Verdana" pitchFamily="34" charset="0"/>
                <a:cs typeface="Verdana" pitchFamily="34" charset="0"/>
              </a:rPr>
              <a:t>Обливание холодной водой</a:t>
            </a:r>
            <a:r>
              <a:rPr lang="ru-RU" sz="2000" dirty="0" smtClean="0">
                <a:solidFill>
                  <a:srgbClr val="FFFFFF"/>
                </a:solidFill>
                <a:latin typeface="Verdana" pitchFamily="34" charset="0"/>
                <a:ea typeface="Verdana" pitchFamily="34" charset="0"/>
                <a:cs typeface="Verdana" pitchFamily="34" charset="0"/>
              </a:rPr>
              <a:t>:</a:t>
            </a:r>
          </a:p>
          <a:p>
            <a:pPr indent="-163513" algn="just"/>
            <a:r>
              <a:rPr lang="ru-RU" sz="1900" dirty="0" smtClean="0">
                <a:solidFill>
                  <a:srgbClr val="FFFFFF"/>
                </a:solidFill>
                <a:latin typeface="Verdana" pitchFamily="34" charset="0"/>
                <a:ea typeface="Verdana" pitchFamily="34" charset="0"/>
                <a:cs typeface="Verdana" pitchFamily="34" charset="0"/>
              </a:rPr>
              <a:t>Способствует </a:t>
            </a:r>
            <a:r>
              <a:rPr lang="ru-RU" sz="1900" dirty="0" smtClean="0">
                <a:solidFill>
                  <a:srgbClr val="FFFF00"/>
                </a:solidFill>
                <a:latin typeface="Verdana" pitchFamily="34" charset="0"/>
                <a:ea typeface="Verdana" pitchFamily="34" charset="0"/>
                <a:cs typeface="Verdana" pitchFamily="34" charset="0"/>
              </a:rPr>
              <a:t>улучшению циркуляции лимфы</a:t>
            </a:r>
            <a:r>
              <a:rPr lang="ru-RU" sz="1900" dirty="0" smtClean="0">
                <a:solidFill>
                  <a:srgbClr val="FFFFFF"/>
                </a:solidFill>
                <a:latin typeface="Verdana" pitchFamily="34" charset="0"/>
                <a:ea typeface="Verdana" pitchFamily="34" charset="0"/>
                <a:cs typeface="Verdana" pitchFamily="34" charset="0"/>
              </a:rPr>
              <a:t>, так как происходит резкое сокращение мышечных волокон;</a:t>
            </a:r>
          </a:p>
          <a:p>
            <a:pPr indent="-163513" algn="just"/>
            <a:r>
              <a:rPr lang="ru-RU" sz="1900" dirty="0" smtClean="0">
                <a:solidFill>
                  <a:srgbClr val="FFFF00"/>
                </a:solidFill>
                <a:latin typeface="Verdana" pitchFamily="34" charset="0"/>
                <a:ea typeface="Verdana" pitchFamily="34" charset="0"/>
                <a:cs typeface="Verdana" pitchFamily="34" charset="0"/>
              </a:rPr>
              <a:t>Улучшает состояние волос и кожного покрова</a:t>
            </a:r>
            <a:r>
              <a:rPr lang="ru-RU" sz="1900" dirty="0" smtClean="0">
                <a:solidFill>
                  <a:srgbClr val="FFFFFF"/>
                </a:solidFill>
                <a:latin typeface="Verdana" pitchFamily="34" charset="0"/>
                <a:ea typeface="Verdana" pitchFamily="34" charset="0"/>
                <a:cs typeface="Verdana" pitchFamily="34" charset="0"/>
              </a:rPr>
              <a:t>;</a:t>
            </a:r>
          </a:p>
          <a:p>
            <a:pPr indent="-163513" algn="just"/>
            <a:r>
              <a:rPr lang="ru-RU" sz="1900" dirty="0" smtClean="0">
                <a:solidFill>
                  <a:srgbClr val="FFFF00"/>
                </a:solidFill>
                <a:latin typeface="Verdana" pitchFamily="34" charset="0"/>
                <a:ea typeface="Verdana" pitchFamily="34" charset="0"/>
                <a:cs typeface="Verdana" pitchFamily="34" charset="0"/>
              </a:rPr>
              <a:t>Придает бодрости и повышает настроение</a:t>
            </a:r>
            <a:r>
              <a:rPr lang="ru-RU" sz="1900" dirty="0" smtClean="0">
                <a:solidFill>
                  <a:srgbClr val="FFFFFF"/>
                </a:solidFill>
                <a:latin typeface="Verdana" pitchFamily="34" charset="0"/>
                <a:ea typeface="Verdana" pitchFamily="34" charset="0"/>
                <a:cs typeface="Verdana" pitchFamily="34" charset="0"/>
              </a:rPr>
              <a:t>;</a:t>
            </a:r>
          </a:p>
          <a:p>
            <a:pPr indent="-163513" algn="just"/>
            <a:r>
              <a:rPr lang="ru-RU" sz="1900" dirty="0" smtClean="0">
                <a:solidFill>
                  <a:srgbClr val="FFFFFF"/>
                </a:solidFill>
                <a:latin typeface="Verdana" pitchFamily="34" charset="0"/>
                <a:ea typeface="Verdana" pitchFamily="34" charset="0"/>
                <a:cs typeface="Verdana" pitchFamily="34" charset="0"/>
              </a:rPr>
              <a:t>Повышает гормональный уровень;</a:t>
            </a:r>
          </a:p>
          <a:p>
            <a:pPr indent="-163513" algn="just"/>
            <a:r>
              <a:rPr lang="ru-RU" sz="1900" dirty="0" smtClean="0">
                <a:solidFill>
                  <a:srgbClr val="FFFFFF"/>
                </a:solidFill>
                <a:latin typeface="Verdana" pitchFamily="34" charset="0"/>
                <a:ea typeface="Verdana" pitchFamily="34" charset="0"/>
                <a:cs typeface="Verdana" pitchFamily="34" charset="0"/>
              </a:rPr>
              <a:t>Успокаивает нервную систему;</a:t>
            </a:r>
          </a:p>
          <a:p>
            <a:pPr indent="-163513" algn="just"/>
            <a:r>
              <a:rPr lang="ru-RU" sz="1900" dirty="0" smtClean="0">
                <a:solidFill>
                  <a:srgbClr val="FFFF00"/>
                </a:solidFill>
                <a:latin typeface="Verdana" pitchFamily="34" charset="0"/>
                <a:ea typeface="Verdana" pitchFamily="34" charset="0"/>
                <a:cs typeface="Verdana" pitchFamily="34" charset="0"/>
              </a:rPr>
              <a:t>Происходит укрепление иммунитета</a:t>
            </a:r>
            <a:r>
              <a:rPr lang="ru-RU" sz="1900" dirty="0" smtClean="0">
                <a:solidFill>
                  <a:srgbClr val="FFFFFF"/>
                </a:solidFill>
                <a:latin typeface="Verdana" pitchFamily="34" charset="0"/>
                <a:ea typeface="Verdana" pitchFamily="34" charset="0"/>
                <a:cs typeface="Verdana" pitchFamily="34" charset="0"/>
              </a:rPr>
              <a:t>;</a:t>
            </a:r>
          </a:p>
          <a:p>
            <a:pPr indent="-163513" algn="just"/>
            <a:r>
              <a:rPr lang="ru-RU" sz="1900" dirty="0" smtClean="0">
                <a:solidFill>
                  <a:srgbClr val="FFFFFF"/>
                </a:solidFill>
                <a:latin typeface="Verdana" pitchFamily="34" charset="0"/>
                <a:ea typeface="Verdana" pitchFamily="34" charset="0"/>
                <a:cs typeface="Verdana" pitchFamily="34" charset="0"/>
              </a:rPr>
              <a:t>Происходит профилактика варикозного расширения вен;</a:t>
            </a:r>
          </a:p>
          <a:p>
            <a:pPr indent="-163513" algn="just"/>
            <a:r>
              <a:rPr lang="ru-RU" sz="1900" dirty="0" smtClean="0">
                <a:solidFill>
                  <a:srgbClr val="FFFFFF"/>
                </a:solidFill>
                <a:latin typeface="Verdana" pitchFamily="34" charset="0"/>
                <a:ea typeface="Verdana" pitchFamily="34" charset="0"/>
                <a:cs typeface="Verdana" pitchFamily="34" charset="0"/>
              </a:rPr>
              <a:t>Каждый раз проводится </a:t>
            </a:r>
            <a:r>
              <a:rPr lang="ru-RU" sz="1900" dirty="0" smtClean="0">
                <a:solidFill>
                  <a:srgbClr val="FFFF00"/>
                </a:solidFill>
                <a:latin typeface="Verdana" pitchFamily="34" charset="0"/>
                <a:ea typeface="Verdana" pitchFamily="34" charset="0"/>
                <a:cs typeface="Verdana" pitchFamily="34" charset="0"/>
              </a:rPr>
              <a:t>работа над характером</a:t>
            </a:r>
            <a:r>
              <a:rPr lang="ru-RU" sz="1900" dirty="0" smtClean="0">
                <a:solidFill>
                  <a:srgbClr val="FFFFFF"/>
                </a:solidFill>
                <a:latin typeface="Verdana" pitchFamily="34" charset="0"/>
                <a:ea typeface="Verdana" pitchFamily="34" charset="0"/>
                <a:cs typeface="Verdana" pitchFamily="34" charset="0"/>
              </a:rPr>
              <a:t>. Вы пересиливаете себя и, несмотря на сложности, </a:t>
            </a:r>
            <a:r>
              <a:rPr lang="ru-RU" sz="1900" dirty="0" smtClean="0">
                <a:solidFill>
                  <a:srgbClr val="FFFF00"/>
                </a:solidFill>
                <a:latin typeface="Verdana" pitchFamily="34" charset="0"/>
                <a:ea typeface="Verdana" pitchFamily="34" charset="0"/>
                <a:cs typeface="Verdana" pitchFamily="34" charset="0"/>
              </a:rPr>
              <a:t>преодолеваете собственную лень</a:t>
            </a:r>
            <a:r>
              <a:rPr lang="ru-RU" sz="1900" dirty="0" smtClean="0">
                <a:solidFill>
                  <a:srgbClr val="FFFFFF"/>
                </a:solidFill>
                <a:latin typeface="Verdana" pitchFamily="34" charset="0"/>
                <a:ea typeface="Verdana" pitchFamily="34" charset="0"/>
                <a:cs typeface="Verdana" pitchFamily="34" charset="0"/>
              </a:rPr>
              <a:t>;</a:t>
            </a:r>
          </a:p>
          <a:p>
            <a:pPr indent="-163513" algn="just"/>
            <a:r>
              <a:rPr lang="ru-RU" sz="1900" dirty="0" smtClean="0">
                <a:solidFill>
                  <a:srgbClr val="FFFF00"/>
                </a:solidFill>
                <a:latin typeface="Verdana" pitchFamily="34" charset="0"/>
                <a:ea typeface="Verdana" pitchFamily="34" charset="0"/>
                <a:cs typeface="Verdana" pitchFamily="34" charset="0"/>
              </a:rPr>
              <a:t>Снимается усталость</a:t>
            </a:r>
            <a:r>
              <a:rPr lang="ru-RU" sz="1900" dirty="0" smtClean="0">
                <a:solidFill>
                  <a:srgbClr val="FFFFFF"/>
                </a:solidFill>
                <a:latin typeface="Verdana" pitchFamily="34" charset="0"/>
                <a:ea typeface="Verdana" pitchFamily="34" charset="0"/>
                <a:cs typeface="Verdana" pitchFamily="34" charset="0"/>
              </a:rPr>
              <a:t>, которая накопилась за несколько дней. Что немаловажно для </a:t>
            </a:r>
            <a:r>
              <a:rPr lang="ru-RU" sz="1900" dirty="0" smtClean="0">
                <a:solidFill>
                  <a:srgbClr val="FFFF00"/>
                </a:solidFill>
                <a:latin typeface="Verdana" pitchFamily="34" charset="0"/>
                <a:ea typeface="Verdana" pitchFamily="34" charset="0"/>
                <a:cs typeface="Verdana" pitchFamily="34" charset="0"/>
              </a:rPr>
              <a:t>здорового психического состояния</a:t>
            </a:r>
            <a:r>
              <a:rPr lang="ru-RU" sz="1900" dirty="0" smtClean="0">
                <a:solidFill>
                  <a:srgbClr val="FFFFFF"/>
                </a:solidFill>
                <a:latin typeface="Verdana" pitchFamily="34" charset="0"/>
                <a:ea typeface="Verdana" pitchFamily="34" charset="0"/>
                <a:cs typeface="Verdana" pitchFamily="34" charset="0"/>
              </a:rPr>
              <a:t>;</a:t>
            </a:r>
          </a:p>
          <a:p>
            <a:pPr indent="-163513" algn="just"/>
            <a:r>
              <a:rPr lang="ru-RU" sz="1900" dirty="0" smtClean="0">
                <a:solidFill>
                  <a:srgbClr val="FFFFFF"/>
                </a:solidFill>
                <a:latin typeface="Verdana" pitchFamily="34" charset="0"/>
                <a:ea typeface="Verdana" pitchFamily="34" charset="0"/>
                <a:cs typeface="Verdana" pitchFamily="34" charset="0"/>
              </a:rPr>
              <a:t>Вы худеете за счет активизации обменных процессов.</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waterfall.png"/>
          <p:cNvPicPr>
            <a:picLocks noChangeAspect="1"/>
          </p:cNvPicPr>
          <p:nvPr/>
        </p:nvPicPr>
        <p:blipFill>
          <a:blip r:embed="rId2" cstate="print">
            <a:lum bright="16000" contrast="-48000"/>
          </a:blip>
          <a:srcRect t="9181"/>
          <a:stretch>
            <a:fillRect/>
          </a:stretch>
        </p:blipFill>
        <p:spPr>
          <a:xfrm>
            <a:off x="1970814" y="0"/>
            <a:ext cx="5202371" cy="6030185"/>
          </a:xfrm>
          <a:prstGeom prst="rect">
            <a:avLst/>
          </a:prstGeom>
        </p:spPr>
      </p:pic>
      <p:sp>
        <p:nvSpPr>
          <p:cNvPr id="7" name="Содержимое 2"/>
          <p:cNvSpPr>
            <a:spLocks noGrp="1"/>
          </p:cNvSpPr>
          <p:nvPr>
            <p:ph idx="1"/>
          </p:nvPr>
        </p:nvSpPr>
        <p:spPr>
          <a:xfrm>
            <a:off x="0" y="304800"/>
            <a:ext cx="9144000" cy="6248400"/>
          </a:xfrm>
          <a:solidFill>
            <a:schemeClr val="tx2">
              <a:lumMod val="10000"/>
              <a:alpha val="48000"/>
            </a:schemeClr>
          </a:solidFill>
        </p:spPr>
        <p:txBody>
          <a:bodyPr numCol="1" spcCol="72000">
            <a:noAutofit/>
          </a:bodyPr>
          <a:lstStyle/>
          <a:p>
            <a:pPr indent="-163513" algn="just">
              <a:buNone/>
            </a:pPr>
            <a:endParaRPr lang="ru-RU" sz="1900" b="1" dirty="0" smtClean="0">
              <a:solidFill>
                <a:srgbClr val="FFFFFF"/>
              </a:solidFill>
              <a:latin typeface="Verdana" pitchFamily="34" charset="0"/>
              <a:ea typeface="Verdana" pitchFamily="34" charset="0"/>
              <a:cs typeface="Verdana" pitchFamily="34" charset="0"/>
            </a:endParaRPr>
          </a:p>
          <a:p>
            <a:pPr indent="-163513" algn="just">
              <a:buNone/>
            </a:pPr>
            <a:r>
              <a:rPr lang="ru-RU" sz="2000" b="1" dirty="0" smtClean="0">
                <a:solidFill>
                  <a:srgbClr val="FFFFFF"/>
                </a:solidFill>
                <a:latin typeface="Verdana" pitchFamily="34" charset="0"/>
                <a:ea typeface="Verdana" pitchFamily="34" charset="0"/>
                <a:cs typeface="Verdana" pitchFamily="34" charset="0"/>
              </a:rPr>
              <a:t>Противопоказания</a:t>
            </a:r>
            <a:r>
              <a:rPr lang="ru-RU" sz="1900" dirty="0" smtClean="0">
                <a:solidFill>
                  <a:srgbClr val="FFFFFF"/>
                </a:solidFill>
                <a:latin typeface="Verdana" pitchFamily="34" charset="0"/>
                <a:ea typeface="Verdana" pitchFamily="34" charset="0"/>
                <a:cs typeface="Verdana" pitchFamily="34" charset="0"/>
              </a:rPr>
              <a:t>:</a:t>
            </a:r>
          </a:p>
          <a:p>
            <a:pPr marL="360363" indent="-180975" algn="just"/>
            <a:r>
              <a:rPr lang="ru-RU" sz="1900" dirty="0" smtClean="0">
                <a:solidFill>
                  <a:srgbClr val="FFFFFF"/>
                </a:solidFill>
                <a:latin typeface="Verdana" pitchFamily="34" charset="0"/>
                <a:ea typeface="Verdana" pitchFamily="34" charset="0"/>
                <a:cs typeface="Verdana" pitchFamily="34" charset="0"/>
              </a:rPr>
              <a:t>Процедуру не рекомендуют начинать </a:t>
            </a:r>
            <a:r>
              <a:rPr lang="ru-RU" sz="1900" dirty="0" smtClean="0">
                <a:solidFill>
                  <a:srgbClr val="FFFF00"/>
                </a:solidFill>
                <a:latin typeface="Verdana" pitchFamily="34" charset="0"/>
                <a:ea typeface="Verdana" pitchFamily="34" charset="0"/>
                <a:cs typeface="Verdana" pitchFamily="34" charset="0"/>
              </a:rPr>
              <a:t>при наличии обострений</a:t>
            </a:r>
            <a:r>
              <a:rPr lang="ru-RU" sz="1900" dirty="0" smtClean="0">
                <a:solidFill>
                  <a:srgbClr val="FFFFFF"/>
                </a:solidFill>
                <a:latin typeface="Verdana" pitchFamily="34" charset="0"/>
                <a:ea typeface="Verdana" pitchFamily="34" charset="0"/>
                <a:cs typeface="Verdana" pitchFamily="34" charset="0"/>
              </a:rPr>
              <a:t>, хотя можно проконсультироваться с врачом;</a:t>
            </a:r>
          </a:p>
          <a:p>
            <a:pPr marL="360363" indent="-180975" algn="just"/>
            <a:r>
              <a:rPr lang="ru-RU" sz="1900" dirty="0" smtClean="0">
                <a:solidFill>
                  <a:srgbClr val="FFFFFF"/>
                </a:solidFill>
                <a:latin typeface="Verdana" pitchFamily="34" charset="0"/>
                <a:ea typeface="Verdana" pitchFamily="34" charset="0"/>
                <a:cs typeface="Verdana" pitchFamily="34" charset="0"/>
              </a:rPr>
              <a:t>Нельзя заниматься обливанием, если имеются </a:t>
            </a:r>
            <a:r>
              <a:rPr lang="ru-RU" sz="1900" dirty="0" smtClean="0">
                <a:solidFill>
                  <a:srgbClr val="FFFF00"/>
                </a:solidFill>
                <a:latin typeface="Verdana" pitchFamily="34" charset="0"/>
                <a:ea typeface="Verdana" pitchFamily="34" charset="0"/>
                <a:cs typeface="Verdana" pitchFamily="34" charset="0"/>
              </a:rPr>
              <a:t>кожные заболевания</a:t>
            </a:r>
            <a:r>
              <a:rPr lang="ru-RU" sz="1900" dirty="0" smtClean="0">
                <a:solidFill>
                  <a:srgbClr val="FFFFFF"/>
                </a:solidFill>
                <a:latin typeface="Verdana" pitchFamily="34" charset="0"/>
                <a:ea typeface="Verdana" pitchFamily="34" charset="0"/>
                <a:cs typeface="Verdana" pitchFamily="34" charset="0"/>
              </a:rPr>
              <a:t> или </a:t>
            </a:r>
            <a:r>
              <a:rPr lang="ru-RU" sz="1900" dirty="0" smtClean="0">
                <a:solidFill>
                  <a:srgbClr val="FFFF00"/>
                </a:solidFill>
                <a:latin typeface="Verdana" pitchFamily="34" charset="0"/>
                <a:ea typeface="Verdana" pitchFamily="34" charset="0"/>
                <a:cs typeface="Verdana" pitchFamily="34" charset="0"/>
              </a:rPr>
              <a:t>гнойные повреждения кожного покрова</a:t>
            </a:r>
            <a:r>
              <a:rPr lang="ru-RU" sz="1900" dirty="0" smtClean="0">
                <a:solidFill>
                  <a:srgbClr val="FFFFFF"/>
                </a:solidFill>
                <a:latin typeface="Verdana" pitchFamily="34" charset="0"/>
                <a:ea typeface="Verdana" pitchFamily="34" charset="0"/>
                <a:cs typeface="Verdana" pitchFamily="34" charset="0"/>
              </a:rPr>
              <a:t>;</a:t>
            </a:r>
          </a:p>
          <a:p>
            <a:pPr marL="360363" indent="-180975" algn="just"/>
            <a:r>
              <a:rPr lang="ru-RU" sz="1900" dirty="0" smtClean="0">
                <a:solidFill>
                  <a:srgbClr val="FFFFFF"/>
                </a:solidFill>
                <a:latin typeface="Verdana" pitchFamily="34" charset="0"/>
                <a:ea typeface="Verdana" pitchFamily="34" charset="0"/>
                <a:cs typeface="Verdana" pitchFamily="34" charset="0"/>
              </a:rPr>
              <a:t>Придется воздержаться от закаливания при наличии </a:t>
            </a:r>
            <a:r>
              <a:rPr lang="ru-RU" sz="1900" dirty="0" smtClean="0">
                <a:solidFill>
                  <a:srgbClr val="FFFF00"/>
                </a:solidFill>
                <a:latin typeface="Verdana" pitchFamily="34" charset="0"/>
                <a:ea typeface="Verdana" pitchFamily="34" charset="0"/>
                <a:cs typeface="Verdana" pitchFamily="34" charset="0"/>
              </a:rPr>
              <a:t>острых респираторных заболеваний</a:t>
            </a:r>
            <a:r>
              <a:rPr lang="ru-RU" sz="1900" dirty="0" smtClean="0">
                <a:solidFill>
                  <a:srgbClr val="FFFFFF"/>
                </a:solidFill>
                <a:latin typeface="Verdana" pitchFamily="34" charset="0"/>
                <a:ea typeface="Verdana" pitchFamily="34" charset="0"/>
                <a:cs typeface="Verdana" pitchFamily="34" charset="0"/>
              </a:rPr>
              <a:t>;</a:t>
            </a:r>
          </a:p>
          <a:p>
            <a:pPr marL="360363" indent="-180975" algn="just"/>
            <a:r>
              <a:rPr lang="ru-RU" sz="1900" dirty="0" smtClean="0">
                <a:solidFill>
                  <a:srgbClr val="FFFFFF"/>
                </a:solidFill>
                <a:latin typeface="Verdana" pitchFamily="34" charset="0"/>
                <a:ea typeface="Verdana" pitchFamily="34" charset="0"/>
                <a:cs typeface="Verdana" pitchFamily="34" charset="0"/>
              </a:rPr>
              <a:t>Не показано обливание людям, у которых </a:t>
            </a:r>
            <a:r>
              <a:rPr lang="ru-RU" sz="1900" dirty="0" smtClean="0">
                <a:solidFill>
                  <a:srgbClr val="FFFF00"/>
                </a:solidFill>
                <a:latin typeface="Verdana" pitchFamily="34" charset="0"/>
                <a:ea typeface="Verdana" pitchFamily="34" charset="0"/>
                <a:cs typeface="Verdana" pitchFamily="34" charset="0"/>
              </a:rPr>
              <a:t>повышенное глазное давление</a:t>
            </a:r>
            <a:r>
              <a:rPr lang="ru-RU" sz="1900" dirty="0" smtClean="0">
                <a:solidFill>
                  <a:srgbClr val="FFFFFF"/>
                </a:solidFill>
                <a:latin typeface="Verdana" pitchFamily="34" charset="0"/>
                <a:ea typeface="Verdana" pitchFamily="34" charset="0"/>
                <a:cs typeface="Verdana" pitchFamily="34" charset="0"/>
              </a:rPr>
              <a:t>, это может привести к отслоению сетчатки глаз;</a:t>
            </a:r>
          </a:p>
          <a:p>
            <a:pPr marL="360363" indent="-180975" algn="just"/>
            <a:r>
              <a:rPr lang="ru-RU" sz="1900" dirty="0" smtClean="0">
                <a:solidFill>
                  <a:srgbClr val="FFFFFF"/>
                </a:solidFill>
                <a:latin typeface="Verdana" pitchFamily="34" charset="0"/>
                <a:ea typeface="Verdana" pitchFamily="34" charset="0"/>
                <a:cs typeface="Verdana" pitchFamily="34" charset="0"/>
              </a:rPr>
              <a:t>Нельзя закаляться холодной водой при </a:t>
            </a:r>
            <a:r>
              <a:rPr lang="ru-RU" sz="1900" dirty="0" smtClean="0">
                <a:solidFill>
                  <a:srgbClr val="FFFF00"/>
                </a:solidFill>
                <a:latin typeface="Verdana" pitchFamily="34" charset="0"/>
                <a:ea typeface="Verdana" pitchFamily="34" charset="0"/>
                <a:cs typeface="Verdana" pitchFamily="34" charset="0"/>
              </a:rPr>
              <a:t>болезнях сердца: недостаточности, ишемии, тахикардии</a:t>
            </a:r>
            <a:r>
              <a:rPr lang="ru-RU" sz="1900" dirty="0" smtClean="0">
                <a:solidFill>
                  <a:srgbClr val="FFFFFF"/>
                </a:solidFill>
                <a:latin typeface="Verdana" pitchFamily="34" charset="0"/>
                <a:ea typeface="Verdana" pitchFamily="34" charset="0"/>
                <a:cs typeface="Verdana" pitchFamily="34" charset="0"/>
              </a:rPr>
              <a:t>;</a:t>
            </a:r>
          </a:p>
          <a:p>
            <a:pPr marL="360363" indent="-180975" algn="just"/>
            <a:r>
              <a:rPr lang="ru-RU" sz="1900" dirty="0" smtClean="0">
                <a:solidFill>
                  <a:srgbClr val="FFFFFF"/>
                </a:solidFill>
                <a:latin typeface="Verdana" pitchFamily="34" charset="0"/>
                <a:ea typeface="Verdana" pitchFamily="34" charset="0"/>
                <a:cs typeface="Verdana" pitchFamily="34" charset="0"/>
              </a:rPr>
              <a:t>Не рекомендуется осуществлять обливание холодной водой при </a:t>
            </a:r>
            <a:r>
              <a:rPr lang="ru-RU" sz="1900" dirty="0" smtClean="0">
                <a:solidFill>
                  <a:srgbClr val="FFFF00"/>
                </a:solidFill>
                <a:latin typeface="Verdana" pitchFamily="34" charset="0"/>
                <a:ea typeface="Verdana" pitchFamily="34" charset="0"/>
                <a:cs typeface="Verdana" pitchFamily="34" charset="0"/>
              </a:rPr>
              <a:t>гипертонии</a:t>
            </a:r>
            <a:r>
              <a:rPr lang="ru-RU" sz="1900" dirty="0" smtClean="0">
                <a:solidFill>
                  <a:srgbClr val="FFFFFF"/>
                </a:solidFill>
                <a:latin typeface="Verdana" pitchFamily="34" charset="0"/>
                <a:ea typeface="Verdana" pitchFamily="34" charset="0"/>
                <a:cs typeface="Verdana" pitchFamily="34" charset="0"/>
              </a:rPr>
              <a:t>;</a:t>
            </a:r>
          </a:p>
          <a:p>
            <a:pPr marL="360363" indent="-180975" algn="just"/>
            <a:r>
              <a:rPr lang="ru-RU" sz="1900" dirty="0" smtClean="0">
                <a:solidFill>
                  <a:srgbClr val="FFFFFF"/>
                </a:solidFill>
                <a:latin typeface="Verdana" pitchFamily="34" charset="0"/>
                <a:ea typeface="Verdana" pitchFamily="34" charset="0"/>
                <a:cs typeface="Verdana" pitchFamily="34" charset="0"/>
              </a:rPr>
              <a:t>Врачи запрещают начинать закалку тем, у кого имеется </a:t>
            </a:r>
            <a:r>
              <a:rPr lang="ru-RU" sz="1900" dirty="0" smtClean="0">
                <a:solidFill>
                  <a:srgbClr val="FFFF00"/>
                </a:solidFill>
                <a:latin typeface="Verdana" pitchFamily="34" charset="0"/>
                <a:ea typeface="Verdana" pitchFamily="34" charset="0"/>
                <a:cs typeface="Verdana" pitchFamily="34" charset="0"/>
              </a:rPr>
              <a:t>открытая форма туберкулеза</a:t>
            </a:r>
            <a:r>
              <a:rPr lang="ru-RU" sz="1900" dirty="0" smtClean="0">
                <a:solidFill>
                  <a:srgbClr val="FFFFFF"/>
                </a:solidFill>
                <a:latin typeface="Verdana" pitchFamily="34" charset="0"/>
                <a:ea typeface="Verdana" pitchFamily="34" charset="0"/>
                <a:cs typeface="Verdana" pitchFamily="34" charset="0"/>
              </a:rPr>
              <a:t>, заболевания мочеполовой системы, и онкологические заболевания;</a:t>
            </a:r>
          </a:p>
          <a:p>
            <a:pPr marL="360363" indent="-180975" algn="just"/>
            <a:r>
              <a:rPr lang="ru-RU" sz="1900" dirty="0" smtClean="0">
                <a:solidFill>
                  <a:srgbClr val="FFFFFF"/>
                </a:solidFill>
                <a:latin typeface="Verdana" pitchFamily="34" charset="0"/>
                <a:ea typeface="Verdana" pitchFamily="34" charset="0"/>
                <a:cs typeface="Verdana" pitchFamily="34" charset="0"/>
              </a:rPr>
              <a:t>Женщинам стоит отказаться от водной процедуры </a:t>
            </a:r>
            <a:r>
              <a:rPr lang="ru-RU" sz="1900" dirty="0" smtClean="0">
                <a:solidFill>
                  <a:srgbClr val="FFFF00"/>
                </a:solidFill>
                <a:latin typeface="Verdana" pitchFamily="34" charset="0"/>
                <a:ea typeface="Verdana" pitchFamily="34" charset="0"/>
                <a:cs typeface="Verdana" pitchFamily="34" charset="0"/>
              </a:rPr>
              <a:t>в период менструации</a:t>
            </a:r>
            <a:r>
              <a:rPr lang="ru-RU" sz="1900" dirty="0" smtClean="0">
                <a:solidFill>
                  <a:srgbClr val="FFFFFF"/>
                </a:solidFill>
                <a:latin typeface="Verdana" pitchFamily="34" charset="0"/>
                <a:ea typeface="Verdana" pitchFamily="34" charset="0"/>
                <a:cs typeface="Verdana" pitchFamily="34" charset="0"/>
              </a:rPr>
              <a:t>.</a:t>
            </a:r>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Рисунок 6" descr="gym.png"/>
          <p:cNvPicPr>
            <a:picLocks noChangeAspect="1"/>
          </p:cNvPicPr>
          <p:nvPr/>
        </p:nvPicPr>
        <p:blipFill>
          <a:blip r:embed="rId2" cstate="print">
            <a:lum contrast="-44000"/>
          </a:blip>
          <a:stretch>
            <a:fillRect/>
          </a:stretch>
        </p:blipFill>
        <p:spPr>
          <a:xfrm>
            <a:off x="4648200" y="1752600"/>
            <a:ext cx="3972786" cy="3972786"/>
          </a:xfrm>
          <a:prstGeom prst="rect">
            <a:avLst/>
          </a:prstGeom>
        </p:spPr>
      </p:pic>
      <p:pic>
        <p:nvPicPr>
          <p:cNvPr id="6" name="Рисунок 5" descr="strength.png"/>
          <p:cNvPicPr>
            <a:picLocks noChangeAspect="1"/>
          </p:cNvPicPr>
          <p:nvPr/>
        </p:nvPicPr>
        <p:blipFill>
          <a:blip r:embed="rId3" cstate="print">
            <a:lum contrast="-43000"/>
          </a:blip>
          <a:stretch>
            <a:fillRect/>
          </a:stretch>
        </p:blipFill>
        <p:spPr>
          <a:xfrm>
            <a:off x="609600" y="2209800"/>
            <a:ext cx="3297371" cy="3297371"/>
          </a:xfrm>
          <a:prstGeom prst="rect">
            <a:avLst/>
          </a:prstGeom>
          <a:noFill/>
          <a:ln>
            <a:noFill/>
          </a:ln>
        </p:spPr>
      </p:pic>
      <p:sp>
        <p:nvSpPr>
          <p:cNvPr id="3" name="Содержимое 2"/>
          <p:cNvSpPr>
            <a:spLocks noGrp="1"/>
          </p:cNvSpPr>
          <p:nvPr>
            <p:ph idx="1"/>
          </p:nvPr>
        </p:nvSpPr>
        <p:spPr>
          <a:xfrm>
            <a:off x="228600" y="228601"/>
            <a:ext cx="8763000" cy="1981199"/>
          </a:xfrm>
          <a:solidFill>
            <a:schemeClr val="tx2">
              <a:lumMod val="10000"/>
              <a:alpha val="46000"/>
            </a:schemeClr>
          </a:solidFill>
          <a:ln>
            <a:noFill/>
          </a:ln>
        </p:spPr>
        <p:txBody>
          <a:bodyPr>
            <a:normAutofit/>
          </a:bodyPr>
          <a:lstStyle/>
          <a:p>
            <a:pPr marL="179388" indent="0" algn="just">
              <a:buNone/>
            </a:pPr>
            <a:r>
              <a:rPr lang="ru-RU" sz="2000" dirty="0" smtClean="0">
                <a:solidFill>
                  <a:srgbClr val="FFFFFF"/>
                </a:solidFill>
                <a:latin typeface="Verdana" pitchFamily="34" charset="0"/>
                <a:ea typeface="Verdana" pitchFamily="34" charset="0"/>
                <a:cs typeface="Verdana" pitchFamily="34" charset="0"/>
              </a:rPr>
              <a:t>Факт тесной взаимосвязи физической работоспособности и состояния здоровья с образом жизни, характером и объемом ежедневной двигательной активности </a:t>
            </a:r>
            <a:r>
              <a:rPr lang="ru-RU" sz="2000" dirty="0" smtClean="0">
                <a:solidFill>
                  <a:srgbClr val="FFFF00"/>
                </a:solidFill>
                <a:latin typeface="Verdana" pitchFamily="34" charset="0"/>
                <a:ea typeface="Verdana" pitchFamily="34" charset="0"/>
                <a:cs typeface="Verdana" pitchFamily="34" charset="0"/>
              </a:rPr>
              <a:t>общепризнан</a:t>
            </a:r>
            <a:r>
              <a:rPr lang="ru-RU" sz="2000" dirty="0" smtClean="0">
                <a:solidFill>
                  <a:srgbClr val="FFFFFF"/>
                </a:solidFill>
                <a:latin typeface="Verdana" pitchFamily="34" charset="0"/>
                <a:ea typeface="Verdana" pitchFamily="34" charset="0"/>
                <a:cs typeface="Verdana" pitchFamily="34" charset="0"/>
              </a:rPr>
              <a:t>. Исследования показывают, что человеческий организм </a:t>
            </a:r>
            <a:r>
              <a:rPr lang="ru-RU" sz="2000" dirty="0" smtClean="0">
                <a:solidFill>
                  <a:srgbClr val="FFFF00"/>
                </a:solidFill>
                <a:latin typeface="Verdana" pitchFamily="34" charset="0"/>
                <a:ea typeface="Verdana" pitchFamily="34" charset="0"/>
                <a:cs typeface="Verdana" pitchFamily="34" charset="0"/>
              </a:rPr>
              <a:t>запрограммирован</a:t>
            </a:r>
            <a:r>
              <a:rPr lang="ru-RU" sz="2000" dirty="0" smtClean="0">
                <a:solidFill>
                  <a:srgbClr val="FFFFFF"/>
                </a:solidFill>
                <a:latin typeface="Verdana" pitchFamily="34" charset="0"/>
                <a:ea typeface="Verdana" pitchFamily="34" charset="0"/>
                <a:cs typeface="Verdana" pitchFamily="34" charset="0"/>
              </a:rPr>
              <a:t> на интенсивную и систематическую двигательную активность.</a:t>
            </a:r>
            <a:endParaRPr lang="ru-RU" sz="2000" dirty="0">
              <a:solidFill>
                <a:srgbClr val="FFFFFF"/>
              </a:solidFill>
              <a:latin typeface="Verdana" pitchFamily="34" charset="0"/>
              <a:ea typeface="Verdana" pitchFamily="34" charset="0"/>
              <a:cs typeface="Verdana" pitchFamily="34" charset="0"/>
            </a:endParaRPr>
          </a:p>
        </p:txBody>
      </p:sp>
      <p:sp>
        <p:nvSpPr>
          <p:cNvPr id="4" name="Содержимое 2"/>
          <p:cNvSpPr txBox="1">
            <a:spLocks/>
          </p:cNvSpPr>
          <p:nvPr/>
        </p:nvSpPr>
        <p:spPr>
          <a:xfrm>
            <a:off x="228600" y="4191000"/>
            <a:ext cx="8763000" cy="2133600"/>
          </a:xfrm>
          <a:prstGeom prst="rect">
            <a:avLst/>
          </a:prstGeom>
          <a:solidFill>
            <a:schemeClr val="tx2">
              <a:lumMod val="10000"/>
              <a:alpha val="46000"/>
            </a:schemeClr>
          </a:solidFill>
          <a:ln>
            <a:noFill/>
          </a:ln>
        </p:spPr>
        <p:txBody>
          <a:bodyPr vert="horz" lIns="91440" tIns="45720" rIns="91440" bIns="45720" rtlCol="0">
            <a:noAutofit/>
          </a:bodyPr>
          <a:lstStyle/>
          <a:p>
            <a:pPr marL="179388" lvl="0" algn="just">
              <a:spcBef>
                <a:spcPct val="20000"/>
              </a:spcBef>
            </a:pPr>
            <a:r>
              <a:rPr lang="ru-RU" sz="2000" dirty="0" smtClean="0">
                <a:solidFill>
                  <a:srgbClr val="FFFFFF"/>
                </a:solidFill>
                <a:latin typeface="Verdana" pitchFamily="34" charset="0"/>
                <a:ea typeface="Verdana" pitchFamily="34" charset="0"/>
                <a:cs typeface="Verdana" pitchFamily="34" charset="0"/>
              </a:rPr>
              <a:t>Привычная реакция организма на физические упражнения — </a:t>
            </a:r>
            <a:r>
              <a:rPr lang="ru-RU" sz="2000" dirty="0" smtClean="0">
                <a:solidFill>
                  <a:srgbClr val="FFFF00"/>
                </a:solidFill>
                <a:latin typeface="Verdana" pitchFamily="34" charset="0"/>
                <a:ea typeface="Verdana" pitchFamily="34" charset="0"/>
                <a:cs typeface="Verdana" pitchFamily="34" charset="0"/>
              </a:rPr>
              <a:t>повышение общего тонуса функционального состояния организма</a:t>
            </a:r>
            <a:r>
              <a:rPr lang="ru-RU" sz="2000" dirty="0" smtClean="0">
                <a:solidFill>
                  <a:srgbClr val="FFFFFF"/>
                </a:solidFill>
                <a:latin typeface="Verdana" pitchFamily="34" charset="0"/>
                <a:ea typeface="Verdana" pitchFamily="34" charset="0"/>
                <a:cs typeface="Verdana" pitchFamily="34" charset="0"/>
              </a:rPr>
              <a:t>, т.е. улучшение жизнедеятельности организма, непосредственно определяет степень его сопротивления различным заболеваниям или состояниям, предшествующим заболеваниям.</a:t>
            </a:r>
            <a:endParaRPr lang="ru-RU" sz="2000"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descr="high-temperature.png"/>
          <p:cNvPicPr>
            <a:picLocks noChangeAspect="1"/>
          </p:cNvPicPr>
          <p:nvPr/>
        </p:nvPicPr>
        <p:blipFill>
          <a:blip r:embed="rId2" cstate="print">
            <a:duotone>
              <a:schemeClr val="accent2">
                <a:shade val="45000"/>
                <a:satMod val="135000"/>
              </a:schemeClr>
              <a:prstClr val="white"/>
            </a:duotone>
            <a:lum bright="19000" contrast="-42000"/>
          </a:blip>
          <a:stretch>
            <a:fillRect/>
          </a:stretch>
        </p:blipFill>
        <p:spPr>
          <a:xfrm>
            <a:off x="1066800" y="4038600"/>
            <a:ext cx="2667000" cy="2667000"/>
          </a:xfrm>
          <a:prstGeom prst="rect">
            <a:avLst/>
          </a:prstGeom>
        </p:spPr>
      </p:pic>
      <p:pic>
        <p:nvPicPr>
          <p:cNvPr id="7" name="Рисунок 6" descr="themometer-with-low-temperature.png"/>
          <p:cNvPicPr>
            <a:picLocks noChangeAspect="1"/>
          </p:cNvPicPr>
          <p:nvPr/>
        </p:nvPicPr>
        <p:blipFill>
          <a:blip r:embed="rId3" cstate="print">
            <a:duotone>
              <a:schemeClr val="accent1">
                <a:shade val="45000"/>
                <a:satMod val="135000"/>
              </a:schemeClr>
              <a:prstClr val="white"/>
            </a:duotone>
            <a:lum bright="4000" contrast="-13000"/>
          </a:blip>
          <a:stretch>
            <a:fillRect/>
          </a:stretch>
        </p:blipFill>
        <p:spPr>
          <a:xfrm>
            <a:off x="5562600" y="3962400"/>
            <a:ext cx="2743200" cy="2743200"/>
          </a:xfrm>
          <a:prstGeom prst="rect">
            <a:avLst/>
          </a:prstGeom>
        </p:spPr>
      </p:pic>
      <p:pic>
        <p:nvPicPr>
          <p:cNvPr id="5" name="Рисунок 4" descr="shower.png"/>
          <p:cNvPicPr>
            <a:picLocks noChangeAspect="1"/>
          </p:cNvPicPr>
          <p:nvPr/>
        </p:nvPicPr>
        <p:blipFill>
          <a:blip r:embed="rId4" cstate="print">
            <a:lum bright="18000" contrast="-53000"/>
          </a:blip>
          <a:stretch>
            <a:fillRect/>
          </a:stretch>
        </p:blipFill>
        <p:spPr>
          <a:xfrm>
            <a:off x="2438400" y="1066800"/>
            <a:ext cx="4658586" cy="4658586"/>
          </a:xfrm>
          <a:prstGeom prst="rect">
            <a:avLst/>
          </a:prstGeom>
        </p:spPr>
      </p:pic>
      <p:sp>
        <p:nvSpPr>
          <p:cNvPr id="4" name="Содержимое 2"/>
          <p:cNvSpPr>
            <a:spLocks noGrp="1"/>
          </p:cNvSpPr>
          <p:nvPr>
            <p:ph idx="1"/>
          </p:nvPr>
        </p:nvSpPr>
        <p:spPr>
          <a:xfrm>
            <a:off x="0" y="838200"/>
            <a:ext cx="9144000" cy="5257800"/>
          </a:xfrm>
          <a:solidFill>
            <a:schemeClr val="tx2">
              <a:lumMod val="10000"/>
              <a:alpha val="46000"/>
            </a:schemeClr>
          </a:solidFill>
        </p:spPr>
        <p:txBody>
          <a:bodyPr>
            <a:normAutofit/>
          </a:bodyPr>
          <a:lstStyle/>
          <a:p>
            <a:pPr marL="360363" indent="-180975" algn="just">
              <a:buNone/>
            </a:pPr>
            <a:endParaRPr lang="ru-RU" sz="1900" dirty="0" smtClean="0">
              <a:solidFill>
                <a:srgbClr val="FFFFFF"/>
              </a:solidFill>
              <a:latin typeface="Verdana" pitchFamily="34" charset="0"/>
              <a:ea typeface="Verdana" pitchFamily="34" charset="0"/>
              <a:cs typeface="Verdana" pitchFamily="34" charset="0"/>
            </a:endParaRPr>
          </a:p>
          <a:p>
            <a:pPr indent="17463" algn="ctr">
              <a:buNone/>
            </a:pPr>
            <a:r>
              <a:rPr lang="ru-RU" sz="2000" b="1" dirty="0" smtClean="0">
                <a:solidFill>
                  <a:schemeClr val="bg2">
                    <a:lumMod val="50000"/>
                  </a:schemeClr>
                </a:solidFill>
                <a:latin typeface="Verdana" pitchFamily="34" charset="0"/>
                <a:ea typeface="Verdana" pitchFamily="34" charset="0"/>
                <a:cs typeface="Verdana" pitchFamily="34" charset="0"/>
              </a:rPr>
              <a:t>ДУШ</a:t>
            </a:r>
            <a:endParaRPr lang="ru-RU" sz="2000" dirty="0" smtClean="0">
              <a:solidFill>
                <a:schemeClr val="bg2">
                  <a:lumMod val="50000"/>
                </a:schemeClr>
              </a:solidFill>
              <a:latin typeface="Verdana" pitchFamily="34" charset="0"/>
              <a:ea typeface="Verdana" pitchFamily="34" charset="0"/>
              <a:cs typeface="Verdana" pitchFamily="34" charset="0"/>
            </a:endParaRPr>
          </a:p>
          <a:p>
            <a:pPr indent="17463" algn="just">
              <a:buNone/>
            </a:pPr>
            <a:r>
              <a:rPr lang="ru-RU" sz="1900" dirty="0" smtClean="0">
                <a:solidFill>
                  <a:srgbClr val="FFFFFF"/>
                </a:solidFill>
                <a:latin typeface="Verdana" pitchFamily="34" charset="0"/>
                <a:ea typeface="Verdana" pitchFamily="34" charset="0"/>
                <a:cs typeface="Verdana" pitchFamily="34" charset="0"/>
              </a:rPr>
              <a:t>Закаливание душем </a:t>
            </a:r>
            <a:r>
              <a:rPr lang="ru-RU" sz="1900" dirty="0" smtClean="0">
                <a:solidFill>
                  <a:srgbClr val="FFFF00"/>
                </a:solidFill>
                <a:latin typeface="Verdana" pitchFamily="34" charset="0"/>
                <a:ea typeface="Verdana" pitchFamily="34" charset="0"/>
                <a:cs typeface="Verdana" pitchFamily="34" charset="0"/>
              </a:rPr>
              <a:t>еще более эффективная процедура закаливания, чем обтирание и обливание</a:t>
            </a:r>
            <a:r>
              <a:rPr lang="ru-RU" sz="1900" dirty="0" smtClean="0">
                <a:solidFill>
                  <a:srgbClr val="FFFFFF"/>
                </a:solidFill>
                <a:latin typeface="Verdana" pitchFamily="34" charset="0"/>
                <a:ea typeface="Verdana" pitchFamily="34" charset="0"/>
                <a:cs typeface="Verdana" pitchFamily="34" charset="0"/>
              </a:rPr>
              <a:t>. Вариантов закаливания душем два, это </a:t>
            </a:r>
            <a:r>
              <a:rPr lang="ru-RU" sz="1900" dirty="0" smtClean="0">
                <a:solidFill>
                  <a:srgbClr val="FFFF00"/>
                </a:solidFill>
                <a:latin typeface="Verdana" pitchFamily="34" charset="0"/>
                <a:ea typeface="Verdana" pitchFamily="34" charset="0"/>
                <a:cs typeface="Verdana" pitchFamily="34" charset="0"/>
              </a:rPr>
              <a:t>прохладный </a:t>
            </a:r>
            <a:r>
              <a:rPr lang="ru-RU" sz="1900" dirty="0" smtClean="0">
                <a:solidFill>
                  <a:srgbClr val="FFFFFF"/>
                </a:solidFill>
                <a:latin typeface="Verdana" pitchFamily="34" charset="0"/>
                <a:ea typeface="Verdana" pitchFamily="34" charset="0"/>
                <a:cs typeface="Verdana" pitchFamily="34" charset="0"/>
              </a:rPr>
              <a:t>(холодный) </a:t>
            </a:r>
            <a:r>
              <a:rPr lang="ru-RU" sz="1900" dirty="0" smtClean="0">
                <a:solidFill>
                  <a:srgbClr val="FFFF00"/>
                </a:solidFill>
                <a:latin typeface="Verdana" pitchFamily="34" charset="0"/>
                <a:ea typeface="Verdana" pitchFamily="34" charset="0"/>
                <a:cs typeface="Verdana" pitchFamily="34" charset="0"/>
              </a:rPr>
              <a:t>душ </a:t>
            </a:r>
            <a:r>
              <a:rPr lang="ru-RU" sz="1900" dirty="0" smtClean="0">
                <a:solidFill>
                  <a:srgbClr val="FFFFFF"/>
                </a:solidFill>
                <a:latin typeface="Verdana" pitchFamily="34" charset="0"/>
                <a:ea typeface="Verdana" pitchFamily="34" charset="0"/>
                <a:cs typeface="Verdana" pitchFamily="34" charset="0"/>
              </a:rPr>
              <a:t>и </a:t>
            </a:r>
            <a:r>
              <a:rPr lang="ru-RU" sz="1900" dirty="0" smtClean="0">
                <a:solidFill>
                  <a:srgbClr val="FFFF00"/>
                </a:solidFill>
                <a:latin typeface="Verdana" pitchFamily="34" charset="0"/>
                <a:ea typeface="Verdana" pitchFamily="34" charset="0"/>
                <a:cs typeface="Verdana" pitchFamily="34" charset="0"/>
              </a:rPr>
              <a:t>контрастный душ</a:t>
            </a:r>
            <a:r>
              <a:rPr lang="ru-RU" sz="1900" dirty="0" smtClean="0">
                <a:solidFill>
                  <a:srgbClr val="FFFFFF"/>
                </a:solidFill>
                <a:latin typeface="Verdana" pitchFamily="34" charset="0"/>
                <a:ea typeface="Verdana" pitchFamily="34" charset="0"/>
                <a:cs typeface="Verdana" pitchFamily="34" charset="0"/>
              </a:rPr>
              <a:t> (поочередное обливание тела горячей и холодной водой. Этот способ </a:t>
            </a:r>
            <a:r>
              <a:rPr lang="ru-RU" sz="1900" dirty="0" err="1" smtClean="0">
                <a:solidFill>
                  <a:srgbClr val="FFFFFF"/>
                </a:solidFill>
                <a:latin typeface="Verdana" pitchFamily="34" charset="0"/>
                <a:ea typeface="Verdana" pitchFamily="34" charset="0"/>
                <a:cs typeface="Verdana" pitchFamily="34" charset="0"/>
              </a:rPr>
              <a:t>эфективнее</a:t>
            </a:r>
            <a:r>
              <a:rPr lang="ru-RU" sz="1900" dirty="0" smtClean="0">
                <a:solidFill>
                  <a:srgbClr val="FFFFFF"/>
                </a:solidFill>
                <a:latin typeface="Verdana" pitchFamily="34" charset="0"/>
                <a:ea typeface="Verdana" pitchFamily="34" charset="0"/>
                <a:cs typeface="Verdana" pitchFamily="34" charset="0"/>
              </a:rPr>
              <a:t>, но приносит начинающим некоторый </a:t>
            </a:r>
            <a:r>
              <a:rPr lang="ru-RU" sz="1900" dirty="0" smtClean="0">
                <a:solidFill>
                  <a:srgbClr val="FFFF00"/>
                </a:solidFill>
                <a:latin typeface="Verdana" pitchFamily="34" charset="0"/>
                <a:ea typeface="Verdana" pitchFamily="34" charset="0"/>
                <a:cs typeface="Verdana" pitchFamily="34" charset="0"/>
              </a:rPr>
              <a:t>дискомфорт</a:t>
            </a:r>
            <a:r>
              <a:rPr lang="ru-RU" sz="1900" dirty="0" smtClean="0">
                <a:solidFill>
                  <a:srgbClr val="FFFFFF"/>
                </a:solidFill>
                <a:latin typeface="Verdana" pitchFamily="34" charset="0"/>
                <a:ea typeface="Verdana" pitchFamily="34" charset="0"/>
                <a:cs typeface="Verdana" pitchFamily="34" charset="0"/>
              </a:rPr>
              <a:t>). </a:t>
            </a:r>
          </a:p>
          <a:p>
            <a:pPr indent="17463" algn="just">
              <a:buNone/>
            </a:pPr>
            <a:r>
              <a:rPr lang="ru-RU" sz="1900" dirty="0" smtClean="0">
                <a:solidFill>
                  <a:srgbClr val="FFFFFF"/>
                </a:solidFill>
                <a:latin typeface="Verdana" pitchFamily="34" charset="0"/>
                <a:ea typeface="Verdana" pitchFamily="34" charset="0"/>
                <a:cs typeface="Verdana" pitchFamily="34" charset="0"/>
              </a:rPr>
              <a:t>Пользоваться им для закаливания можно </a:t>
            </a:r>
            <a:r>
              <a:rPr lang="ru-RU" sz="1900" dirty="0" smtClean="0">
                <a:solidFill>
                  <a:srgbClr val="FFFF00"/>
                </a:solidFill>
                <a:latin typeface="Verdana" pitchFamily="34" charset="0"/>
                <a:ea typeface="Verdana" pitchFamily="34" charset="0"/>
                <a:cs typeface="Verdana" pitchFamily="34" charset="0"/>
              </a:rPr>
              <a:t>в любое время года при температуре помещения не менее 18 - 20° и температуре воды с 36 - 34 до 16 - 14 °С</a:t>
            </a:r>
            <a:r>
              <a:rPr lang="ru-RU" sz="1900" dirty="0" smtClean="0">
                <a:solidFill>
                  <a:srgbClr val="FFFFFF"/>
                </a:solidFill>
                <a:latin typeface="Verdana" pitchFamily="34" charset="0"/>
                <a:ea typeface="Verdana" pitchFamily="34" charset="0"/>
                <a:cs typeface="Verdana" pitchFamily="34" charset="0"/>
              </a:rPr>
              <a:t>.</a:t>
            </a:r>
          </a:p>
          <a:p>
            <a:pPr indent="17463" algn="just">
              <a:buNone/>
            </a:pPr>
            <a:r>
              <a:rPr lang="ru-RU" sz="1900" dirty="0" smtClean="0">
                <a:solidFill>
                  <a:srgbClr val="FFFF00"/>
                </a:solidFill>
                <a:latin typeface="Verdana" pitchFamily="34" charset="0"/>
                <a:ea typeface="Verdana" pitchFamily="34" charset="0"/>
                <a:cs typeface="Verdana" pitchFamily="34" charset="0"/>
              </a:rPr>
              <a:t>После физических нагрузок любого характера желателен контрастный душ</a:t>
            </a:r>
            <a:r>
              <a:rPr lang="ru-RU" sz="1900" dirty="0" smtClean="0">
                <a:solidFill>
                  <a:srgbClr val="FFFFFF"/>
                </a:solidFill>
                <a:latin typeface="Verdana" pitchFamily="34" charset="0"/>
                <a:ea typeface="Verdana" pitchFamily="34" charset="0"/>
                <a:cs typeface="Verdana" pitchFamily="34" charset="0"/>
              </a:rPr>
              <a:t>.</a:t>
            </a:r>
            <a:br>
              <a:rPr lang="ru-RU" sz="1900" dirty="0" smtClean="0">
                <a:solidFill>
                  <a:srgbClr val="FFFFFF"/>
                </a:solidFill>
                <a:latin typeface="Verdana" pitchFamily="34" charset="0"/>
                <a:ea typeface="Verdana" pitchFamily="34" charset="0"/>
                <a:cs typeface="Verdana" pitchFamily="34" charset="0"/>
              </a:rPr>
            </a:br>
            <a:r>
              <a:rPr lang="ru-RU" sz="1900" dirty="0" smtClean="0">
                <a:solidFill>
                  <a:srgbClr val="FFFFFF"/>
                </a:solidFill>
                <a:latin typeface="Verdana" pitchFamily="34" charset="0"/>
                <a:ea typeface="Verdana" pitchFamily="34" charset="0"/>
                <a:cs typeface="Verdana" pitchFamily="34" charset="0"/>
              </a:rPr>
              <a:t>При этом используют попеременно теплую и холодную воду с последовательно увеличивающейся разницей температур (с 5 - 7° до 15 - 20 °С).</a:t>
            </a:r>
          </a:p>
          <a:p>
            <a:pPr marL="360363" indent="-180975" algn="just"/>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Рисунок 7" descr="shower.png"/>
          <p:cNvPicPr>
            <a:picLocks noChangeAspect="1"/>
          </p:cNvPicPr>
          <p:nvPr/>
        </p:nvPicPr>
        <p:blipFill>
          <a:blip r:embed="rId2" cstate="print">
            <a:lum bright="18000" contrast="-53000"/>
          </a:blip>
          <a:stretch>
            <a:fillRect/>
          </a:stretch>
        </p:blipFill>
        <p:spPr>
          <a:xfrm>
            <a:off x="2438400" y="1066800"/>
            <a:ext cx="4658586" cy="4658586"/>
          </a:xfrm>
          <a:prstGeom prst="rect">
            <a:avLst/>
          </a:prstGeom>
        </p:spPr>
      </p:pic>
      <p:pic>
        <p:nvPicPr>
          <p:cNvPr id="9" name="Рисунок 8" descr="high-temperature.png"/>
          <p:cNvPicPr>
            <a:picLocks noChangeAspect="1"/>
          </p:cNvPicPr>
          <p:nvPr/>
        </p:nvPicPr>
        <p:blipFill>
          <a:blip r:embed="rId3" cstate="print">
            <a:duotone>
              <a:schemeClr val="accent2">
                <a:shade val="45000"/>
                <a:satMod val="135000"/>
              </a:schemeClr>
              <a:prstClr val="white"/>
            </a:duotone>
            <a:lum bright="19000" contrast="-42000"/>
          </a:blip>
          <a:stretch>
            <a:fillRect/>
          </a:stretch>
        </p:blipFill>
        <p:spPr>
          <a:xfrm>
            <a:off x="1066800" y="4038600"/>
            <a:ext cx="2667000" cy="2667000"/>
          </a:xfrm>
          <a:prstGeom prst="rect">
            <a:avLst/>
          </a:prstGeom>
        </p:spPr>
      </p:pic>
      <p:pic>
        <p:nvPicPr>
          <p:cNvPr id="13" name="Рисунок 12" descr="themometer-with-low-temperature.png"/>
          <p:cNvPicPr>
            <a:picLocks noChangeAspect="1"/>
          </p:cNvPicPr>
          <p:nvPr/>
        </p:nvPicPr>
        <p:blipFill>
          <a:blip r:embed="rId4" cstate="print">
            <a:duotone>
              <a:schemeClr val="accent1">
                <a:shade val="45000"/>
                <a:satMod val="135000"/>
              </a:schemeClr>
              <a:prstClr val="white"/>
            </a:duotone>
            <a:lum bright="4000" contrast="-13000"/>
          </a:blip>
          <a:stretch>
            <a:fillRect/>
          </a:stretch>
        </p:blipFill>
        <p:spPr>
          <a:xfrm>
            <a:off x="5638800" y="3962400"/>
            <a:ext cx="2743200" cy="2743200"/>
          </a:xfrm>
          <a:prstGeom prst="rect">
            <a:avLst/>
          </a:prstGeom>
        </p:spPr>
      </p:pic>
      <p:sp>
        <p:nvSpPr>
          <p:cNvPr id="4" name="Содержимое 2"/>
          <p:cNvSpPr>
            <a:spLocks noGrp="1"/>
          </p:cNvSpPr>
          <p:nvPr>
            <p:ph idx="1"/>
          </p:nvPr>
        </p:nvSpPr>
        <p:spPr>
          <a:xfrm>
            <a:off x="0" y="381000"/>
            <a:ext cx="9144000" cy="5867400"/>
          </a:xfrm>
          <a:solidFill>
            <a:schemeClr val="tx2">
              <a:lumMod val="10000"/>
              <a:alpha val="46000"/>
            </a:schemeClr>
          </a:solidFill>
        </p:spPr>
        <p:txBody>
          <a:bodyPr>
            <a:noAutofit/>
          </a:bodyPr>
          <a:lstStyle/>
          <a:p>
            <a:pPr marL="360363" indent="-180975" algn="just">
              <a:buNone/>
            </a:pPr>
            <a:endParaRPr lang="ru-RU" sz="1900" dirty="0" smtClean="0">
              <a:solidFill>
                <a:srgbClr val="FFFFFF"/>
              </a:solidFill>
              <a:latin typeface="Verdana" pitchFamily="34" charset="0"/>
              <a:ea typeface="Verdana" pitchFamily="34" charset="0"/>
              <a:cs typeface="Verdana" pitchFamily="34" charset="0"/>
            </a:endParaRPr>
          </a:p>
          <a:p>
            <a:pPr indent="-260350">
              <a:buNone/>
            </a:pPr>
            <a:r>
              <a:rPr lang="ru-RU" sz="2000" b="1" dirty="0" smtClean="0">
                <a:solidFill>
                  <a:srgbClr val="FFFFFF"/>
                </a:solidFill>
                <a:latin typeface="Verdana" pitchFamily="34" charset="0"/>
                <a:ea typeface="Verdana" pitchFamily="34" charset="0"/>
                <a:cs typeface="Verdana" pitchFamily="34" charset="0"/>
              </a:rPr>
              <a:t>Польза контрастного душа</a:t>
            </a:r>
            <a:r>
              <a:rPr lang="ru-RU" sz="1900" dirty="0" smtClean="0">
                <a:solidFill>
                  <a:srgbClr val="FFFFFF"/>
                </a:solidFill>
                <a:latin typeface="Verdana" pitchFamily="34" charset="0"/>
                <a:ea typeface="Verdana" pitchFamily="34" charset="0"/>
                <a:cs typeface="Verdana" pitchFamily="34" charset="0"/>
              </a:rPr>
              <a:t>:</a:t>
            </a:r>
          </a:p>
          <a:p>
            <a:pPr marL="263525" indent="-180975" algn="just"/>
            <a:r>
              <a:rPr lang="ru-RU" sz="1800" dirty="0" smtClean="0">
                <a:solidFill>
                  <a:srgbClr val="FFFFFF"/>
                </a:solidFill>
                <a:latin typeface="Verdana" pitchFamily="34" charset="0"/>
                <a:ea typeface="Verdana" pitchFamily="34" charset="0"/>
                <a:cs typeface="Verdana" pitchFamily="34" charset="0"/>
              </a:rPr>
              <a:t>В первую очередь контрастный душ </a:t>
            </a:r>
            <a:r>
              <a:rPr lang="ru-RU" sz="1800" dirty="0" smtClean="0">
                <a:solidFill>
                  <a:srgbClr val="FFFF00"/>
                </a:solidFill>
                <a:latin typeface="Verdana" pitchFamily="34" charset="0"/>
                <a:ea typeface="Verdana" pitchFamily="34" charset="0"/>
                <a:cs typeface="Verdana" pitchFamily="34" charset="0"/>
              </a:rPr>
              <a:t>тренирует терморегуляцию организма</a:t>
            </a:r>
            <a:r>
              <a:rPr lang="ru-RU" sz="1800" dirty="0" smtClean="0">
                <a:solidFill>
                  <a:srgbClr val="FFFFFF"/>
                </a:solidFill>
                <a:latin typeface="Verdana" pitchFamily="34" charset="0"/>
                <a:ea typeface="Verdana" pitchFamily="34" charset="0"/>
                <a:cs typeface="Verdana" pitchFamily="34" charset="0"/>
              </a:rPr>
              <a:t>;</a:t>
            </a:r>
          </a:p>
          <a:p>
            <a:pPr marL="263525" indent="-180975" algn="just"/>
            <a:r>
              <a:rPr lang="ru-RU" sz="1800" dirty="0" smtClean="0">
                <a:solidFill>
                  <a:srgbClr val="FFFF00"/>
                </a:solidFill>
                <a:latin typeface="Verdana" pitchFamily="34" charset="0"/>
                <a:ea typeface="Verdana" pitchFamily="34" charset="0"/>
                <a:cs typeface="Verdana" pitchFamily="34" charset="0"/>
              </a:rPr>
              <a:t>Улучшает кровообращение</a:t>
            </a:r>
            <a:r>
              <a:rPr lang="ru-RU" sz="1800" dirty="0" smtClean="0">
                <a:solidFill>
                  <a:srgbClr val="FFFFFF"/>
                </a:solidFill>
                <a:latin typeface="Verdana" pitchFamily="34" charset="0"/>
                <a:ea typeface="Verdana" pitchFamily="34" charset="0"/>
                <a:cs typeface="Verdana" pitchFamily="34" charset="0"/>
              </a:rPr>
              <a:t> и тем самым помогает доставить кислород и полезные вещества во все уголки организма, что в свою очередь благоприятно сказывается на всех системах и органах человека;</a:t>
            </a:r>
          </a:p>
          <a:p>
            <a:pPr marL="263525" indent="-180975" algn="just"/>
            <a:r>
              <a:rPr lang="ru-RU" sz="1800" dirty="0" smtClean="0">
                <a:solidFill>
                  <a:srgbClr val="FFFF00"/>
                </a:solidFill>
                <a:latin typeface="Verdana" pitchFamily="34" charset="0"/>
                <a:ea typeface="Verdana" pitchFamily="34" charset="0"/>
                <a:cs typeface="Verdana" pitchFamily="34" charset="0"/>
              </a:rPr>
              <a:t>Тренирует сосуды и капилляры</a:t>
            </a:r>
            <a:r>
              <a:rPr lang="ru-RU" sz="1800" dirty="0" smtClean="0">
                <a:solidFill>
                  <a:srgbClr val="FFFFFF"/>
                </a:solidFill>
                <a:latin typeface="Verdana" pitchFamily="34" charset="0"/>
                <a:ea typeface="Verdana" pitchFamily="34" charset="0"/>
                <a:cs typeface="Verdana" pitchFamily="34" charset="0"/>
              </a:rPr>
              <a:t>, является хорошей </a:t>
            </a:r>
            <a:r>
              <a:rPr lang="ru-RU" sz="1800" dirty="0" smtClean="0">
                <a:solidFill>
                  <a:srgbClr val="FFFF00"/>
                </a:solidFill>
                <a:latin typeface="Verdana" pitchFamily="34" charset="0"/>
                <a:ea typeface="Verdana" pitchFamily="34" charset="0"/>
                <a:cs typeface="Verdana" pitchFamily="34" charset="0"/>
              </a:rPr>
              <a:t>профилактикой варикозного расширения вен</a:t>
            </a:r>
            <a:r>
              <a:rPr lang="ru-RU" sz="1800" dirty="0" smtClean="0">
                <a:solidFill>
                  <a:srgbClr val="FFFFFF"/>
                </a:solidFill>
                <a:latin typeface="Verdana" pitchFamily="34" charset="0"/>
                <a:ea typeface="Verdana" pitchFamily="34" charset="0"/>
                <a:cs typeface="Verdana" pitchFamily="34" charset="0"/>
              </a:rPr>
              <a:t>;</a:t>
            </a:r>
          </a:p>
          <a:p>
            <a:pPr marL="263525" indent="-180975" algn="just"/>
            <a:r>
              <a:rPr lang="ru-RU" sz="1800" dirty="0" smtClean="0">
                <a:solidFill>
                  <a:srgbClr val="FFFFFF"/>
                </a:solidFill>
                <a:latin typeface="Verdana" pitchFamily="34" charset="0"/>
                <a:ea typeface="Verdana" pitchFamily="34" charset="0"/>
                <a:cs typeface="Verdana" pitchFamily="34" charset="0"/>
              </a:rPr>
              <a:t>Контрастный душ </a:t>
            </a:r>
            <a:r>
              <a:rPr lang="ru-RU" sz="1800" dirty="0" smtClean="0">
                <a:solidFill>
                  <a:srgbClr val="FFFF00"/>
                </a:solidFill>
                <a:latin typeface="Verdana" pitchFamily="34" charset="0"/>
                <a:ea typeface="Verdana" pitchFamily="34" charset="0"/>
                <a:cs typeface="Verdana" pitchFamily="34" charset="0"/>
              </a:rPr>
              <a:t>укрепляет нервную систему, улучшает настроение, помогает бороться со стрессами и депрессиями</a:t>
            </a:r>
            <a:r>
              <a:rPr lang="ru-RU" sz="1800" dirty="0" smtClean="0">
                <a:solidFill>
                  <a:srgbClr val="FFFFFF"/>
                </a:solidFill>
                <a:latin typeface="Verdana" pitchFamily="34" charset="0"/>
                <a:ea typeface="Verdana" pitchFamily="34" charset="0"/>
                <a:cs typeface="Verdana" pitchFamily="34" charset="0"/>
              </a:rPr>
              <a:t>;</a:t>
            </a:r>
          </a:p>
          <a:p>
            <a:pPr marL="263525" indent="-180975" algn="just"/>
            <a:r>
              <a:rPr lang="ru-RU" sz="1800" dirty="0" smtClean="0">
                <a:solidFill>
                  <a:srgbClr val="FFFF00"/>
                </a:solidFill>
                <a:latin typeface="Verdana" pitchFamily="34" charset="0"/>
                <a:ea typeface="Verdana" pitchFamily="34" charset="0"/>
                <a:cs typeface="Verdana" pitchFamily="34" charset="0"/>
              </a:rPr>
              <a:t>Благоприятно влияет на эндокринную систему</a:t>
            </a:r>
            <a:r>
              <a:rPr lang="ru-RU" sz="1800" dirty="0" smtClean="0">
                <a:solidFill>
                  <a:srgbClr val="FFFFFF"/>
                </a:solidFill>
                <a:latin typeface="Verdana" pitchFamily="34" charset="0"/>
                <a:ea typeface="Verdana" pitchFamily="34" charset="0"/>
                <a:cs typeface="Verdana" pitchFamily="34" charset="0"/>
              </a:rPr>
              <a:t>;</a:t>
            </a:r>
          </a:p>
          <a:p>
            <a:pPr marL="263525" indent="-180975" algn="just"/>
            <a:r>
              <a:rPr lang="ru-RU" sz="1800" dirty="0" smtClean="0">
                <a:solidFill>
                  <a:srgbClr val="FFFFFF"/>
                </a:solidFill>
                <a:latin typeface="Verdana" pitchFamily="34" charset="0"/>
                <a:ea typeface="Verdana" pitchFamily="34" charset="0"/>
                <a:cs typeface="Verdana" pitchFamily="34" charset="0"/>
              </a:rPr>
              <a:t>Контрастный душ </a:t>
            </a:r>
            <a:r>
              <a:rPr lang="ru-RU" sz="1800" dirty="0" smtClean="0">
                <a:solidFill>
                  <a:srgbClr val="FFFF00"/>
                </a:solidFill>
                <a:latin typeface="Verdana" pitchFamily="34" charset="0"/>
                <a:ea typeface="Verdana" pitchFamily="34" charset="0"/>
                <a:cs typeface="Verdana" pitchFamily="34" charset="0"/>
              </a:rPr>
              <a:t>усиливает обмен веществ и способствует снижению веса</a:t>
            </a:r>
            <a:r>
              <a:rPr lang="ru-RU" sz="1800" dirty="0" smtClean="0">
                <a:solidFill>
                  <a:srgbClr val="FFFFFF"/>
                </a:solidFill>
                <a:latin typeface="Verdana" pitchFamily="34" charset="0"/>
                <a:ea typeface="Verdana" pitchFamily="34" charset="0"/>
                <a:cs typeface="Verdana" pitchFamily="34" charset="0"/>
              </a:rPr>
              <a:t>;</a:t>
            </a:r>
          </a:p>
          <a:p>
            <a:pPr marL="263525" indent="-180975" algn="just"/>
            <a:r>
              <a:rPr lang="ru-RU" sz="1800" dirty="0" smtClean="0">
                <a:solidFill>
                  <a:srgbClr val="FFFF00"/>
                </a:solidFill>
                <a:latin typeface="Verdana" pitchFamily="34" charset="0"/>
                <a:ea typeface="Verdana" pitchFamily="34" charset="0"/>
                <a:cs typeface="Verdana" pitchFamily="34" charset="0"/>
              </a:rPr>
              <a:t>Подтягивает, очищает и улучшает состояние кожи</a:t>
            </a:r>
            <a:r>
              <a:rPr lang="ru-RU" sz="1800" dirty="0" smtClean="0">
                <a:solidFill>
                  <a:srgbClr val="FFFFFF"/>
                </a:solidFill>
                <a:latin typeface="Verdana" pitchFamily="34" charset="0"/>
                <a:ea typeface="Verdana" pitchFamily="34" charset="0"/>
                <a:cs typeface="Verdana" pitchFamily="34" charset="0"/>
              </a:rPr>
              <a:t>;</a:t>
            </a:r>
          </a:p>
          <a:p>
            <a:pPr marL="263525" indent="-180975" algn="just"/>
            <a:r>
              <a:rPr lang="ru-RU" sz="1800" dirty="0" smtClean="0">
                <a:solidFill>
                  <a:srgbClr val="FFFFFF"/>
                </a:solidFill>
                <a:latin typeface="Verdana" pitchFamily="34" charset="0"/>
                <a:ea typeface="Verdana" pitchFamily="34" charset="0"/>
                <a:cs typeface="Verdana" pitchFamily="34" charset="0"/>
              </a:rPr>
              <a:t>Кроме физиологической пользы контрастный душ </a:t>
            </a:r>
            <a:r>
              <a:rPr lang="ru-RU" sz="1800" dirty="0" smtClean="0">
                <a:solidFill>
                  <a:srgbClr val="FFFF00"/>
                </a:solidFill>
                <a:latin typeface="Verdana" pitchFamily="34" charset="0"/>
                <a:ea typeface="Verdana" pitchFamily="34" charset="0"/>
                <a:cs typeface="Verdana" pitchFamily="34" charset="0"/>
              </a:rPr>
              <a:t>влияет и на психологическую сферу</a:t>
            </a:r>
            <a:r>
              <a:rPr lang="ru-RU" sz="1800" dirty="0" smtClean="0">
                <a:solidFill>
                  <a:srgbClr val="FFFFFF"/>
                </a:solidFill>
                <a:latin typeface="Verdana" pitchFamily="34" charset="0"/>
                <a:ea typeface="Verdana" pitchFamily="34" charset="0"/>
                <a:cs typeface="Verdana" pitchFamily="34" charset="0"/>
              </a:rPr>
              <a:t>. Он </a:t>
            </a:r>
            <a:r>
              <a:rPr lang="ru-RU" sz="1800" dirty="0" smtClean="0">
                <a:solidFill>
                  <a:srgbClr val="FFFF00"/>
                </a:solidFill>
                <a:latin typeface="Verdana" pitchFamily="34" charset="0"/>
                <a:ea typeface="Verdana" pitchFamily="34" charset="0"/>
                <a:cs typeface="Verdana" pitchFamily="34" charset="0"/>
              </a:rPr>
              <a:t>дисциплинирует и приучает к ответственности</a:t>
            </a:r>
            <a:r>
              <a:rPr lang="ru-RU" sz="1800" dirty="0" smtClean="0">
                <a:solidFill>
                  <a:srgbClr val="FFFFFF"/>
                </a:solidFill>
                <a:latin typeface="Verdana" pitchFamily="34" charset="0"/>
                <a:ea typeface="Verdana" pitchFamily="34" charset="0"/>
                <a:cs typeface="Verdana" pitchFamily="34" charset="0"/>
              </a:rPr>
              <a:t>.</a:t>
            </a:r>
          </a:p>
          <a:p>
            <a:pPr marL="360363" indent="-180975" algn="just">
              <a:buNone/>
            </a:pPr>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Рисунок 8" descr="high-temperature.png"/>
          <p:cNvPicPr>
            <a:picLocks noChangeAspect="1"/>
          </p:cNvPicPr>
          <p:nvPr/>
        </p:nvPicPr>
        <p:blipFill>
          <a:blip r:embed="rId2" cstate="print">
            <a:duotone>
              <a:schemeClr val="accent2">
                <a:shade val="45000"/>
                <a:satMod val="135000"/>
              </a:schemeClr>
              <a:prstClr val="white"/>
            </a:duotone>
            <a:lum bright="19000" contrast="-42000"/>
          </a:blip>
          <a:stretch>
            <a:fillRect/>
          </a:stretch>
        </p:blipFill>
        <p:spPr>
          <a:xfrm>
            <a:off x="1066800" y="4038600"/>
            <a:ext cx="2667000" cy="2667000"/>
          </a:xfrm>
          <a:prstGeom prst="rect">
            <a:avLst/>
          </a:prstGeom>
        </p:spPr>
      </p:pic>
      <p:pic>
        <p:nvPicPr>
          <p:cNvPr id="11" name="Рисунок 10" descr="themometer-with-low-temperature.png"/>
          <p:cNvPicPr>
            <a:picLocks noChangeAspect="1"/>
          </p:cNvPicPr>
          <p:nvPr/>
        </p:nvPicPr>
        <p:blipFill>
          <a:blip r:embed="rId3" cstate="print">
            <a:duotone>
              <a:schemeClr val="accent1">
                <a:shade val="45000"/>
                <a:satMod val="135000"/>
              </a:schemeClr>
              <a:prstClr val="white"/>
            </a:duotone>
            <a:lum bright="4000" contrast="-13000"/>
          </a:blip>
          <a:stretch>
            <a:fillRect/>
          </a:stretch>
        </p:blipFill>
        <p:spPr>
          <a:xfrm>
            <a:off x="5562600" y="3962400"/>
            <a:ext cx="2743200" cy="2743200"/>
          </a:xfrm>
          <a:prstGeom prst="rect">
            <a:avLst/>
          </a:prstGeom>
        </p:spPr>
      </p:pic>
      <p:pic>
        <p:nvPicPr>
          <p:cNvPr id="8" name="Рисунок 7" descr="shower.png"/>
          <p:cNvPicPr>
            <a:picLocks noChangeAspect="1"/>
          </p:cNvPicPr>
          <p:nvPr/>
        </p:nvPicPr>
        <p:blipFill>
          <a:blip r:embed="rId4" cstate="print">
            <a:lum bright="18000" contrast="-53000"/>
          </a:blip>
          <a:stretch>
            <a:fillRect/>
          </a:stretch>
        </p:blipFill>
        <p:spPr>
          <a:xfrm>
            <a:off x="2428014" y="1066800"/>
            <a:ext cx="4658586" cy="4658586"/>
          </a:xfrm>
          <a:prstGeom prst="rect">
            <a:avLst/>
          </a:prstGeom>
        </p:spPr>
      </p:pic>
      <p:sp>
        <p:nvSpPr>
          <p:cNvPr id="4" name="Содержимое 2"/>
          <p:cNvSpPr>
            <a:spLocks noGrp="1"/>
          </p:cNvSpPr>
          <p:nvPr>
            <p:ph idx="1"/>
          </p:nvPr>
        </p:nvSpPr>
        <p:spPr>
          <a:xfrm>
            <a:off x="0" y="914400"/>
            <a:ext cx="9144000" cy="4800600"/>
          </a:xfrm>
          <a:solidFill>
            <a:schemeClr val="tx2">
              <a:lumMod val="10000"/>
              <a:alpha val="50000"/>
            </a:schemeClr>
          </a:solidFill>
        </p:spPr>
        <p:txBody>
          <a:bodyPr>
            <a:normAutofit/>
          </a:bodyPr>
          <a:lstStyle/>
          <a:p>
            <a:pPr marL="179388" indent="0" algn="just">
              <a:buNone/>
            </a:pPr>
            <a:endParaRPr lang="ru-RU" sz="1900" dirty="0" smtClean="0">
              <a:latin typeface="Verdana" pitchFamily="34" charset="0"/>
              <a:ea typeface="Verdana" pitchFamily="34" charset="0"/>
              <a:cs typeface="Verdana" pitchFamily="34" charset="0"/>
            </a:endParaRPr>
          </a:p>
          <a:p>
            <a:pPr marL="179388" indent="0" algn="just">
              <a:buNone/>
            </a:pPr>
            <a:endParaRPr lang="ru-RU" sz="1900" b="1" dirty="0" smtClean="0">
              <a:solidFill>
                <a:srgbClr val="FFFFFF"/>
              </a:solidFill>
              <a:latin typeface="Verdana" pitchFamily="34" charset="0"/>
              <a:ea typeface="Verdana" pitchFamily="34" charset="0"/>
              <a:cs typeface="Verdana" pitchFamily="34" charset="0"/>
            </a:endParaRPr>
          </a:p>
          <a:p>
            <a:pPr marL="179388" indent="0" algn="just">
              <a:buNone/>
            </a:pPr>
            <a:r>
              <a:rPr lang="ru-RU" sz="1900" b="1" dirty="0" smtClean="0">
                <a:solidFill>
                  <a:srgbClr val="FFFFFF"/>
                </a:solidFill>
                <a:latin typeface="Verdana" pitchFamily="34" charset="0"/>
                <a:ea typeface="Verdana" pitchFamily="34" charset="0"/>
                <a:cs typeface="Verdana" pitchFamily="34" charset="0"/>
              </a:rPr>
              <a:t>ВРЕД И ПРОТИВОПОКАЗАНИЯ КОНТРАСТНОГО ДУША:</a:t>
            </a:r>
            <a:br>
              <a:rPr lang="ru-RU" sz="1900" b="1" dirty="0" smtClean="0">
                <a:solidFill>
                  <a:srgbClr val="FFFFFF"/>
                </a:solidFill>
                <a:latin typeface="Verdana" pitchFamily="34" charset="0"/>
                <a:ea typeface="Verdana" pitchFamily="34" charset="0"/>
                <a:cs typeface="Verdana" pitchFamily="34" charset="0"/>
              </a:rPr>
            </a:br>
            <a:endParaRPr lang="ru-RU" sz="1900" b="1" dirty="0" smtClean="0">
              <a:solidFill>
                <a:srgbClr val="FFFFFF"/>
              </a:solidFill>
              <a:latin typeface="Verdana" pitchFamily="34" charset="0"/>
              <a:ea typeface="Verdana" pitchFamily="34" charset="0"/>
              <a:cs typeface="Verdana" pitchFamily="34" charset="0"/>
            </a:endParaRPr>
          </a:p>
          <a:p>
            <a:pPr marL="179388" indent="0" algn="just">
              <a:buNone/>
            </a:pPr>
            <a:r>
              <a:rPr lang="ru-RU" sz="1900" dirty="0" smtClean="0">
                <a:solidFill>
                  <a:srgbClr val="FFFFFF"/>
                </a:solidFill>
                <a:latin typeface="Verdana" pitchFamily="34" charset="0"/>
                <a:ea typeface="Verdana" pitchFamily="34" charset="0"/>
                <a:cs typeface="Verdana" pitchFamily="34" charset="0"/>
              </a:rPr>
              <a:t>Контрастный душ — это лечебная процедура и </a:t>
            </a:r>
            <a:r>
              <a:rPr lang="ru-RU" sz="1900" dirty="0" smtClean="0">
                <a:solidFill>
                  <a:srgbClr val="FFFF00"/>
                </a:solidFill>
                <a:latin typeface="Verdana" pitchFamily="34" charset="0"/>
                <a:ea typeface="Verdana" pitchFamily="34" charset="0"/>
                <a:cs typeface="Verdana" pitchFamily="34" charset="0"/>
              </a:rPr>
              <a:t>у нее есть противопоказания</a:t>
            </a:r>
            <a:r>
              <a:rPr lang="ru-RU" sz="1900" dirty="0" smtClean="0">
                <a:solidFill>
                  <a:srgbClr val="FFFFFF"/>
                </a:solidFill>
                <a:latin typeface="Verdana" pitchFamily="34" charset="0"/>
                <a:ea typeface="Verdana" pitchFamily="34" charset="0"/>
                <a:cs typeface="Verdana" pitchFamily="34" charset="0"/>
              </a:rPr>
              <a:t>. Контрастный душ </a:t>
            </a:r>
            <a:r>
              <a:rPr lang="ru-RU" sz="1900" dirty="0" smtClean="0">
                <a:solidFill>
                  <a:srgbClr val="FFFF00"/>
                </a:solidFill>
                <a:latin typeface="Verdana" pitchFamily="34" charset="0"/>
                <a:ea typeface="Verdana" pitchFamily="34" charset="0"/>
                <a:cs typeface="Verdana" pitchFamily="34" charset="0"/>
              </a:rPr>
              <a:t>противопоказан при некоторых болезнях внутренних органов</a:t>
            </a:r>
            <a:r>
              <a:rPr lang="ru-RU" sz="1900" dirty="0" smtClean="0">
                <a:solidFill>
                  <a:srgbClr val="FFFFFF"/>
                </a:solidFill>
                <a:latin typeface="Verdana" pitchFamily="34" charset="0"/>
                <a:ea typeface="Verdana" pitchFamily="34" charset="0"/>
                <a:cs typeface="Verdana" pitchFamily="34" charset="0"/>
              </a:rPr>
              <a:t>, в том числе </a:t>
            </a:r>
            <a:r>
              <a:rPr lang="ru-RU" sz="1900" dirty="0" err="1" smtClean="0">
                <a:solidFill>
                  <a:srgbClr val="FFFF00"/>
                </a:solidFill>
                <a:latin typeface="Verdana" pitchFamily="34" charset="0"/>
                <a:ea typeface="Verdana" pitchFamily="34" charset="0"/>
                <a:cs typeface="Verdana" pitchFamily="34" charset="0"/>
              </a:rPr>
              <a:t>сердечно-сосудистой</a:t>
            </a:r>
            <a:r>
              <a:rPr lang="ru-RU" sz="1900" dirty="0" smtClean="0">
                <a:solidFill>
                  <a:srgbClr val="FFFF00"/>
                </a:solidFill>
                <a:latin typeface="Verdana" pitchFamily="34" charset="0"/>
                <a:ea typeface="Verdana" pitchFamily="34" charset="0"/>
                <a:cs typeface="Verdana" pitchFamily="34" charset="0"/>
              </a:rPr>
              <a:t> системы и крови</a:t>
            </a:r>
            <a:r>
              <a:rPr lang="ru-RU" sz="1900" dirty="0" smtClean="0">
                <a:solidFill>
                  <a:srgbClr val="FFFFFF"/>
                </a:solidFill>
                <a:latin typeface="Verdana" pitchFamily="34" charset="0"/>
                <a:ea typeface="Verdana" pitchFamily="34" charset="0"/>
                <a:cs typeface="Verdana" pitchFamily="34" charset="0"/>
              </a:rPr>
              <a:t>. Если у человека имеются какие-либо болезни, то прежде чем начинать этот вид закаливания </a:t>
            </a:r>
            <a:r>
              <a:rPr lang="ru-RU" sz="1900" dirty="0" smtClean="0">
                <a:solidFill>
                  <a:srgbClr val="FFFF00"/>
                </a:solidFill>
                <a:latin typeface="Verdana" pitchFamily="34" charset="0"/>
                <a:ea typeface="Verdana" pitchFamily="34" charset="0"/>
                <a:cs typeface="Verdana" pitchFamily="34" charset="0"/>
              </a:rPr>
              <a:t>необходимо проконсультироваться с врачом и выбрать самый подходящий способ закаливания</a:t>
            </a:r>
            <a:r>
              <a:rPr lang="ru-RU" sz="1900" dirty="0" smtClean="0">
                <a:solidFill>
                  <a:srgbClr val="FFFFFF"/>
                </a:solidFill>
                <a:latin typeface="Verdana" pitchFamily="34" charset="0"/>
                <a:ea typeface="Verdana" pitchFamily="34" charset="0"/>
                <a:cs typeface="Verdana" pitchFamily="34" charset="0"/>
              </a:rPr>
              <a:t>. Не стоит проводить процедуры контрастного душа </a:t>
            </a:r>
            <a:r>
              <a:rPr lang="ru-RU" sz="1900" dirty="0" smtClean="0">
                <a:solidFill>
                  <a:srgbClr val="FFFF00"/>
                </a:solidFill>
                <a:latin typeface="Verdana" pitchFamily="34" charset="0"/>
                <a:ea typeface="Verdana" pitchFamily="34" charset="0"/>
                <a:cs typeface="Verdana" pitchFamily="34" charset="0"/>
              </a:rPr>
              <a:t>при воспалительных заболеваниях (ангине, цистите и т. д.), а также во время месячных</a:t>
            </a:r>
            <a:r>
              <a:rPr lang="ru-RU" sz="1900" dirty="0" smtClean="0">
                <a:solidFill>
                  <a:srgbClr val="FFFFFF"/>
                </a:solidFill>
                <a:latin typeface="Verdana" pitchFamily="34" charset="0"/>
                <a:ea typeface="Verdana" pitchFamily="34" charset="0"/>
                <a:cs typeface="Verdana" pitchFamily="34" charset="0"/>
              </a:rPr>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Рисунок 7" descr="shower.png"/>
          <p:cNvPicPr>
            <a:picLocks noChangeAspect="1"/>
          </p:cNvPicPr>
          <p:nvPr/>
        </p:nvPicPr>
        <p:blipFill>
          <a:blip r:embed="rId2" cstate="print">
            <a:lum bright="18000" contrast="-53000"/>
          </a:blip>
          <a:stretch>
            <a:fillRect/>
          </a:stretch>
        </p:blipFill>
        <p:spPr>
          <a:xfrm>
            <a:off x="2438400" y="1066800"/>
            <a:ext cx="4658586" cy="4658586"/>
          </a:xfrm>
          <a:prstGeom prst="rect">
            <a:avLst/>
          </a:prstGeom>
        </p:spPr>
      </p:pic>
      <p:pic>
        <p:nvPicPr>
          <p:cNvPr id="9" name="Рисунок 8" descr="high-temperature.png"/>
          <p:cNvPicPr>
            <a:picLocks noChangeAspect="1"/>
          </p:cNvPicPr>
          <p:nvPr/>
        </p:nvPicPr>
        <p:blipFill>
          <a:blip r:embed="rId3" cstate="print">
            <a:duotone>
              <a:schemeClr val="accent2">
                <a:shade val="45000"/>
                <a:satMod val="135000"/>
              </a:schemeClr>
              <a:prstClr val="white"/>
            </a:duotone>
            <a:lum bright="19000" contrast="-42000"/>
          </a:blip>
          <a:stretch>
            <a:fillRect/>
          </a:stretch>
        </p:blipFill>
        <p:spPr>
          <a:xfrm>
            <a:off x="1066800" y="4038600"/>
            <a:ext cx="2667000" cy="2667000"/>
          </a:xfrm>
          <a:prstGeom prst="rect">
            <a:avLst/>
          </a:prstGeom>
        </p:spPr>
      </p:pic>
      <p:pic>
        <p:nvPicPr>
          <p:cNvPr id="11" name="Рисунок 10" descr="themometer-with-low-temperature.png"/>
          <p:cNvPicPr>
            <a:picLocks noChangeAspect="1"/>
          </p:cNvPicPr>
          <p:nvPr/>
        </p:nvPicPr>
        <p:blipFill>
          <a:blip r:embed="rId4" cstate="print">
            <a:duotone>
              <a:schemeClr val="accent1">
                <a:shade val="45000"/>
                <a:satMod val="135000"/>
              </a:schemeClr>
              <a:prstClr val="white"/>
            </a:duotone>
            <a:lum bright="4000" contrast="-13000"/>
          </a:blip>
          <a:stretch>
            <a:fillRect/>
          </a:stretch>
        </p:blipFill>
        <p:spPr>
          <a:xfrm>
            <a:off x="5638800" y="3962400"/>
            <a:ext cx="2743200" cy="2743200"/>
          </a:xfrm>
          <a:prstGeom prst="rect">
            <a:avLst/>
          </a:prstGeom>
        </p:spPr>
      </p:pic>
      <p:sp>
        <p:nvSpPr>
          <p:cNvPr id="4" name="Содержимое 2"/>
          <p:cNvSpPr>
            <a:spLocks noGrp="1"/>
          </p:cNvSpPr>
          <p:nvPr>
            <p:ph idx="1"/>
          </p:nvPr>
        </p:nvSpPr>
        <p:spPr>
          <a:xfrm>
            <a:off x="0" y="762000"/>
            <a:ext cx="9144000" cy="5334000"/>
          </a:xfrm>
          <a:solidFill>
            <a:schemeClr val="tx2">
              <a:lumMod val="10000"/>
              <a:alpha val="50000"/>
            </a:schemeClr>
          </a:solidFill>
        </p:spPr>
        <p:txBody>
          <a:bodyPr>
            <a:noAutofit/>
          </a:bodyPr>
          <a:lstStyle/>
          <a:p>
            <a:pPr marL="360363" indent="-180975" algn="just">
              <a:buNone/>
            </a:pPr>
            <a:endParaRPr lang="ru-RU" sz="1900" dirty="0" smtClean="0">
              <a:solidFill>
                <a:srgbClr val="FFFFFF"/>
              </a:solidFill>
              <a:latin typeface="Verdana" pitchFamily="34" charset="0"/>
              <a:ea typeface="Verdana" pitchFamily="34" charset="0"/>
              <a:cs typeface="Verdana" pitchFamily="34" charset="0"/>
            </a:endParaRPr>
          </a:p>
          <a:p>
            <a:pPr marL="263525" indent="-180975">
              <a:buNone/>
            </a:pPr>
            <a:r>
              <a:rPr lang="ru-RU" sz="2000" b="1" dirty="0" smtClean="0">
                <a:solidFill>
                  <a:srgbClr val="FFFFFF"/>
                </a:solidFill>
                <a:latin typeface="Verdana" pitchFamily="34" charset="0"/>
                <a:ea typeface="Verdana" pitchFamily="34" charset="0"/>
                <a:cs typeface="Verdana" pitchFamily="34" charset="0"/>
              </a:rPr>
              <a:t>Правила контрастного душа:</a:t>
            </a:r>
          </a:p>
          <a:p>
            <a:pPr marL="263525" indent="-180975" algn="just"/>
            <a:r>
              <a:rPr lang="ru-RU" sz="1900" dirty="0" smtClean="0">
                <a:solidFill>
                  <a:srgbClr val="FFFF00"/>
                </a:solidFill>
                <a:latin typeface="Verdana" pitchFamily="34" charset="0"/>
                <a:ea typeface="Verdana" pitchFamily="34" charset="0"/>
                <a:cs typeface="Verdana" pitchFamily="34" charset="0"/>
              </a:rPr>
              <a:t>Начинать закаливание </a:t>
            </a:r>
            <a:r>
              <a:rPr lang="ru-RU" sz="1900" dirty="0" smtClean="0">
                <a:solidFill>
                  <a:srgbClr val="FFFFFF"/>
                </a:solidFill>
                <a:latin typeface="Verdana" pitchFamily="34" charset="0"/>
                <a:ea typeface="Verdana" pitchFamily="34" charset="0"/>
                <a:cs typeface="Verdana" pitchFamily="34" charset="0"/>
              </a:rPr>
              <a:t>с использованием контрастного душа </a:t>
            </a:r>
            <a:r>
              <a:rPr lang="ru-RU" sz="1900" dirty="0" smtClean="0">
                <a:solidFill>
                  <a:srgbClr val="FFFF00"/>
                </a:solidFill>
                <a:latin typeface="Verdana" pitchFamily="34" charset="0"/>
                <a:ea typeface="Verdana" pitchFamily="34" charset="0"/>
                <a:cs typeface="Verdana" pitchFamily="34" charset="0"/>
              </a:rPr>
              <a:t>нужно будучи здоровым</a:t>
            </a:r>
            <a:r>
              <a:rPr lang="ru-RU" sz="1900" dirty="0" smtClean="0">
                <a:solidFill>
                  <a:srgbClr val="FFFFFF"/>
                </a:solidFill>
                <a:latin typeface="Verdana" pitchFamily="34" charset="0"/>
                <a:ea typeface="Verdana" pitchFamily="34" charset="0"/>
                <a:cs typeface="Verdana" pitchFamily="34" charset="0"/>
              </a:rPr>
              <a:t> и лучше </a:t>
            </a:r>
            <a:r>
              <a:rPr lang="ru-RU" sz="1900" dirty="0" smtClean="0">
                <a:solidFill>
                  <a:srgbClr val="FFFF00"/>
                </a:solidFill>
                <a:latin typeface="Verdana" pitchFamily="34" charset="0"/>
                <a:ea typeface="Verdana" pitchFamily="34" charset="0"/>
                <a:cs typeface="Verdana" pitchFamily="34" charset="0"/>
              </a:rPr>
              <a:t>в теплое время года </a:t>
            </a:r>
            <a:r>
              <a:rPr lang="ru-RU" sz="1900" dirty="0" smtClean="0">
                <a:solidFill>
                  <a:srgbClr val="FFFFFF"/>
                </a:solidFill>
                <a:latin typeface="Verdana" pitchFamily="34" charset="0"/>
                <a:ea typeface="Verdana" pitchFamily="34" charset="0"/>
                <a:cs typeface="Verdana" pitchFamily="34" charset="0"/>
              </a:rPr>
              <a:t>чтобы быстрее привыкнуть к этой процедуре и к зиме уже быть закаленным.</a:t>
            </a:r>
          </a:p>
          <a:p>
            <a:pPr marL="263525" indent="-180975" algn="just"/>
            <a:r>
              <a:rPr lang="ru-RU" sz="1900" dirty="0" smtClean="0">
                <a:solidFill>
                  <a:srgbClr val="FFFFFF"/>
                </a:solidFill>
                <a:latin typeface="Verdana" pitchFamily="34" charset="0"/>
                <a:ea typeface="Verdana" pitchFamily="34" charset="0"/>
                <a:cs typeface="Verdana" pitchFamily="34" charset="0"/>
              </a:rPr>
              <a:t>Контрастный душ </a:t>
            </a:r>
            <a:r>
              <a:rPr lang="ru-RU" sz="1900" dirty="0" smtClean="0">
                <a:solidFill>
                  <a:srgbClr val="FFFF00"/>
                </a:solidFill>
                <a:latin typeface="Verdana" pitchFamily="34" charset="0"/>
                <a:ea typeface="Verdana" pitchFamily="34" charset="0"/>
                <a:cs typeface="Verdana" pitchFamily="34" charset="0"/>
              </a:rPr>
              <a:t>нельзя принимать время от времени</a:t>
            </a:r>
            <a:r>
              <a:rPr lang="ru-RU" sz="1900" dirty="0" smtClean="0">
                <a:solidFill>
                  <a:srgbClr val="FFFFFF"/>
                </a:solidFill>
                <a:latin typeface="Verdana" pitchFamily="34" charset="0"/>
                <a:ea typeface="Verdana" pitchFamily="34" charset="0"/>
                <a:cs typeface="Verdana" pitchFamily="34" charset="0"/>
              </a:rPr>
              <a:t>, данная </a:t>
            </a:r>
            <a:r>
              <a:rPr lang="ru-RU" sz="1900" dirty="0" smtClean="0">
                <a:solidFill>
                  <a:srgbClr val="FFFF00"/>
                </a:solidFill>
                <a:latin typeface="Verdana" pitchFamily="34" charset="0"/>
                <a:ea typeface="Verdana" pitchFamily="34" charset="0"/>
                <a:cs typeface="Verdana" pitchFamily="34" charset="0"/>
              </a:rPr>
              <a:t>процедура должна быть регулярной</a:t>
            </a:r>
            <a:r>
              <a:rPr lang="ru-RU" sz="1900" dirty="0" smtClean="0">
                <a:solidFill>
                  <a:srgbClr val="FFFFFF"/>
                </a:solidFill>
                <a:latin typeface="Verdana" pitchFamily="34" charset="0"/>
                <a:ea typeface="Verdana" pitchFamily="34" charset="0"/>
                <a:cs typeface="Verdana" pitchFamily="34" charset="0"/>
              </a:rPr>
              <a:t>.</a:t>
            </a:r>
          </a:p>
          <a:p>
            <a:pPr marL="263525" indent="-180975" algn="just"/>
            <a:r>
              <a:rPr lang="ru-RU" sz="1900" dirty="0" smtClean="0">
                <a:solidFill>
                  <a:srgbClr val="FFFFFF"/>
                </a:solidFill>
                <a:latin typeface="Verdana" pitchFamily="34" charset="0"/>
                <a:ea typeface="Verdana" pitchFamily="34" charset="0"/>
                <a:cs typeface="Verdana" pitchFamily="34" charset="0"/>
              </a:rPr>
              <a:t>Тем кто только начинает закаливание </a:t>
            </a:r>
            <a:r>
              <a:rPr lang="ru-RU" sz="1900" dirty="0" smtClean="0">
                <a:solidFill>
                  <a:srgbClr val="FFFF00"/>
                </a:solidFill>
                <a:latin typeface="Verdana" pitchFamily="34" charset="0"/>
                <a:ea typeface="Verdana" pitchFamily="34" charset="0"/>
                <a:cs typeface="Verdana" pitchFamily="34" charset="0"/>
              </a:rPr>
              <a:t>необходимо постепенно увеличивать интервалы горячей и холодной воды</a:t>
            </a:r>
            <a:r>
              <a:rPr lang="ru-RU" sz="1900" dirty="0" smtClean="0">
                <a:solidFill>
                  <a:srgbClr val="FFFFFF"/>
                </a:solidFill>
                <a:latin typeface="Verdana" pitchFamily="34" charset="0"/>
                <a:ea typeface="Verdana" pitchFamily="34" charset="0"/>
                <a:cs typeface="Verdana" pitchFamily="34" charset="0"/>
              </a:rPr>
              <a:t>, </a:t>
            </a:r>
            <a:r>
              <a:rPr lang="ru-RU" sz="1900" dirty="0" smtClean="0">
                <a:solidFill>
                  <a:srgbClr val="FFFF00"/>
                </a:solidFill>
                <a:latin typeface="Verdana" pitchFamily="34" charset="0"/>
                <a:ea typeface="Verdana" pitchFamily="34" charset="0"/>
                <a:cs typeface="Verdana" pitchFamily="34" charset="0"/>
              </a:rPr>
              <a:t>а также разницу температуры</a:t>
            </a:r>
            <a:r>
              <a:rPr lang="ru-RU" sz="1900" dirty="0" smtClean="0">
                <a:solidFill>
                  <a:srgbClr val="FFFFFF"/>
                </a:solidFill>
                <a:latin typeface="Verdana" pitchFamily="34" charset="0"/>
                <a:ea typeface="Verdana" pitchFamily="34" charset="0"/>
                <a:cs typeface="Verdana" pitchFamily="34" charset="0"/>
              </a:rPr>
              <a:t>. Если начинать закаливание контрастным душем с теплой и прохладной воды, то постепенно с каждой процедурой нужно увеличивать разницу температур и через несколько недель вода должна быть горячей и холодной.</a:t>
            </a:r>
          </a:p>
          <a:p>
            <a:pPr marL="263525" indent="-180975" algn="just"/>
            <a:r>
              <a:rPr lang="ru-RU" sz="1900" dirty="0" smtClean="0">
                <a:solidFill>
                  <a:srgbClr val="FFFFFF"/>
                </a:solidFill>
                <a:latin typeface="Verdana" pitchFamily="34" charset="0"/>
                <a:ea typeface="Verdana" pitchFamily="34" charset="0"/>
                <a:cs typeface="Verdana" pitchFamily="34" charset="0"/>
              </a:rPr>
              <a:t>Также начинающим можно применять контрастный душ только для ног, а при желании через некоторое время уже перейти на все тело.</a:t>
            </a:r>
          </a:p>
          <a:p>
            <a:pPr marL="360363" indent="-180975" algn="just">
              <a:buNone/>
            </a:pPr>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Рисунок 8" descr="high-temperature.png"/>
          <p:cNvPicPr>
            <a:picLocks noChangeAspect="1"/>
          </p:cNvPicPr>
          <p:nvPr/>
        </p:nvPicPr>
        <p:blipFill>
          <a:blip r:embed="rId2" cstate="print">
            <a:duotone>
              <a:schemeClr val="accent2">
                <a:shade val="45000"/>
                <a:satMod val="135000"/>
              </a:schemeClr>
              <a:prstClr val="white"/>
            </a:duotone>
            <a:lum bright="19000" contrast="-42000"/>
          </a:blip>
          <a:stretch>
            <a:fillRect/>
          </a:stretch>
        </p:blipFill>
        <p:spPr>
          <a:xfrm>
            <a:off x="1066800" y="4038600"/>
            <a:ext cx="2667000" cy="2667000"/>
          </a:xfrm>
          <a:prstGeom prst="rect">
            <a:avLst/>
          </a:prstGeom>
        </p:spPr>
      </p:pic>
      <p:pic>
        <p:nvPicPr>
          <p:cNvPr id="11" name="Рисунок 10" descr="themometer-with-low-temperature.png"/>
          <p:cNvPicPr>
            <a:picLocks noChangeAspect="1"/>
          </p:cNvPicPr>
          <p:nvPr/>
        </p:nvPicPr>
        <p:blipFill>
          <a:blip r:embed="rId3" cstate="print">
            <a:duotone>
              <a:schemeClr val="accent1">
                <a:shade val="45000"/>
                <a:satMod val="135000"/>
              </a:schemeClr>
              <a:prstClr val="white"/>
            </a:duotone>
            <a:lum bright="4000" contrast="-13000"/>
          </a:blip>
          <a:stretch>
            <a:fillRect/>
          </a:stretch>
        </p:blipFill>
        <p:spPr>
          <a:xfrm>
            <a:off x="5562600" y="3962400"/>
            <a:ext cx="2743200" cy="2743200"/>
          </a:xfrm>
          <a:prstGeom prst="rect">
            <a:avLst/>
          </a:prstGeom>
        </p:spPr>
      </p:pic>
      <p:pic>
        <p:nvPicPr>
          <p:cNvPr id="8" name="Рисунок 7" descr="shower.png"/>
          <p:cNvPicPr>
            <a:picLocks noChangeAspect="1"/>
          </p:cNvPicPr>
          <p:nvPr/>
        </p:nvPicPr>
        <p:blipFill>
          <a:blip r:embed="rId4" cstate="print">
            <a:lum bright="18000" contrast="-53000"/>
          </a:blip>
          <a:stretch>
            <a:fillRect/>
          </a:stretch>
        </p:blipFill>
        <p:spPr>
          <a:xfrm>
            <a:off x="2438400" y="1066800"/>
            <a:ext cx="4658586" cy="4658586"/>
          </a:xfrm>
          <a:prstGeom prst="rect">
            <a:avLst/>
          </a:prstGeom>
        </p:spPr>
      </p:pic>
      <p:sp>
        <p:nvSpPr>
          <p:cNvPr id="4" name="Содержимое 2"/>
          <p:cNvSpPr>
            <a:spLocks noGrp="1"/>
          </p:cNvSpPr>
          <p:nvPr>
            <p:ph idx="1"/>
          </p:nvPr>
        </p:nvSpPr>
        <p:spPr>
          <a:xfrm>
            <a:off x="0" y="914400"/>
            <a:ext cx="9144000" cy="5257800"/>
          </a:xfrm>
          <a:solidFill>
            <a:schemeClr val="tx2">
              <a:lumMod val="10000"/>
              <a:alpha val="48000"/>
            </a:schemeClr>
          </a:solidFill>
        </p:spPr>
        <p:txBody>
          <a:bodyPr>
            <a:noAutofit/>
          </a:bodyPr>
          <a:lstStyle/>
          <a:p>
            <a:pPr marL="263525" indent="-180975" algn="just"/>
            <a:endParaRPr lang="ru-RU" sz="1900" dirty="0" smtClean="0">
              <a:latin typeface="Verdana" pitchFamily="34" charset="0"/>
              <a:ea typeface="Verdana" pitchFamily="34" charset="0"/>
              <a:cs typeface="Verdana" pitchFamily="34" charset="0"/>
            </a:endParaRPr>
          </a:p>
          <a:p>
            <a:pPr marL="263525" indent="-180975" algn="just"/>
            <a:endParaRPr lang="ru-RU" sz="1900" dirty="0" smtClean="0">
              <a:latin typeface="Verdana" pitchFamily="34" charset="0"/>
              <a:ea typeface="Verdana" pitchFamily="34" charset="0"/>
              <a:cs typeface="Verdana" pitchFamily="34" charset="0"/>
            </a:endParaRPr>
          </a:p>
          <a:p>
            <a:pPr marL="263525" indent="-180975" algn="just"/>
            <a:r>
              <a:rPr lang="ru-RU" sz="1900" dirty="0" smtClean="0">
                <a:solidFill>
                  <a:srgbClr val="FFFF00"/>
                </a:solidFill>
                <a:latin typeface="Verdana" pitchFamily="34" charset="0"/>
                <a:ea typeface="Verdana" pitchFamily="34" charset="0"/>
                <a:cs typeface="Verdana" pitchFamily="34" charset="0"/>
              </a:rPr>
              <a:t>Горячая вода не должна быть кипятком</a:t>
            </a:r>
            <a:r>
              <a:rPr lang="ru-RU" sz="1900" dirty="0" smtClean="0">
                <a:solidFill>
                  <a:srgbClr val="FFFFFF"/>
                </a:solidFill>
                <a:latin typeface="Verdana" pitchFamily="34" charset="0"/>
                <a:ea typeface="Verdana" pitchFamily="34" charset="0"/>
                <a:cs typeface="Verdana" pitchFamily="34" charset="0"/>
              </a:rPr>
              <a:t> </a:t>
            </a:r>
            <a:r>
              <a:rPr lang="ru-RU" sz="1900" dirty="0" smtClean="0">
                <a:solidFill>
                  <a:srgbClr val="FFFF00"/>
                </a:solidFill>
                <a:latin typeface="Verdana" pitchFamily="34" charset="0"/>
                <a:ea typeface="Verdana" pitchFamily="34" charset="0"/>
                <a:cs typeface="Verdana" pitchFamily="34" charset="0"/>
              </a:rPr>
              <a:t>и причинять боль</a:t>
            </a:r>
            <a:r>
              <a:rPr lang="ru-RU" sz="1900" dirty="0" smtClean="0">
                <a:solidFill>
                  <a:srgbClr val="FFFFFF"/>
                </a:solidFill>
                <a:latin typeface="Verdana" pitchFamily="34" charset="0"/>
                <a:ea typeface="Verdana" pitchFamily="34" charset="0"/>
                <a:cs typeface="Verdana" pitchFamily="34" charset="0"/>
              </a:rPr>
              <a:t>, в тоже время это должна быть не теплая вода, а горячая.</a:t>
            </a:r>
          </a:p>
          <a:p>
            <a:pPr marL="263525" indent="-180975" algn="just"/>
            <a:r>
              <a:rPr lang="ru-RU" sz="1900" dirty="0" smtClean="0">
                <a:solidFill>
                  <a:srgbClr val="FFFF00"/>
                </a:solidFill>
                <a:latin typeface="Verdana" pitchFamily="34" charset="0"/>
                <a:ea typeface="Verdana" pitchFamily="34" charset="0"/>
                <a:cs typeface="Verdana" pitchFamily="34" charset="0"/>
              </a:rPr>
              <a:t>Холодная вода, должна быть именно холодной, а не прохладной</a:t>
            </a:r>
            <a:r>
              <a:rPr lang="ru-RU" sz="1900" dirty="0" smtClean="0">
                <a:solidFill>
                  <a:srgbClr val="FFFFFF"/>
                </a:solidFill>
                <a:latin typeface="Verdana" pitchFamily="34" charset="0"/>
                <a:ea typeface="Verdana" pitchFamily="34" charset="0"/>
                <a:cs typeface="Verdana" pitchFamily="34" charset="0"/>
              </a:rPr>
              <a:t>, так как организм должен получить от данной процедуры не переохлаждение, а стресс от резкого перепада температуры.</a:t>
            </a:r>
          </a:p>
          <a:p>
            <a:pPr marL="263525" indent="-180975" algn="just"/>
            <a:r>
              <a:rPr lang="ru-RU" sz="1900" dirty="0" smtClean="0">
                <a:solidFill>
                  <a:srgbClr val="FFFF00"/>
                </a:solidFill>
                <a:latin typeface="Verdana" pitchFamily="34" charset="0"/>
                <a:ea typeface="Verdana" pitchFamily="34" charset="0"/>
                <a:cs typeface="Verdana" pitchFamily="34" charset="0"/>
              </a:rPr>
              <a:t>Под контрастный душ не стоит подставлять голову</a:t>
            </a:r>
            <a:r>
              <a:rPr lang="ru-RU" sz="1900" dirty="0" smtClean="0">
                <a:solidFill>
                  <a:srgbClr val="FFFFFF"/>
                </a:solidFill>
                <a:latin typeface="Verdana" pitchFamily="34" charset="0"/>
                <a:ea typeface="Verdana" pitchFamily="34" charset="0"/>
                <a:cs typeface="Verdana" pitchFamily="34" charset="0"/>
              </a:rPr>
              <a:t>.</a:t>
            </a:r>
          </a:p>
          <a:p>
            <a:pPr marL="263525" indent="-180975" algn="just"/>
            <a:r>
              <a:rPr lang="ru-RU" sz="1900" dirty="0" smtClean="0">
                <a:solidFill>
                  <a:srgbClr val="FFFFFF"/>
                </a:solidFill>
                <a:latin typeface="Verdana" pitchFamily="34" charset="0"/>
                <a:ea typeface="Verdana" pitchFamily="34" charset="0"/>
                <a:cs typeface="Verdana" pitchFamily="34" charset="0"/>
              </a:rPr>
              <a:t>Контрастный душ </a:t>
            </a:r>
            <a:r>
              <a:rPr lang="ru-RU" sz="1900" dirty="0" smtClean="0">
                <a:solidFill>
                  <a:srgbClr val="FFFF00"/>
                </a:solidFill>
                <a:latin typeface="Verdana" pitchFamily="34" charset="0"/>
                <a:ea typeface="Verdana" pitchFamily="34" charset="0"/>
                <a:cs typeface="Verdana" pitchFamily="34" charset="0"/>
              </a:rPr>
              <a:t>перед сном принимать не стоит</a:t>
            </a:r>
            <a:r>
              <a:rPr lang="ru-RU" sz="1900" dirty="0" smtClean="0">
                <a:solidFill>
                  <a:srgbClr val="FFFFFF"/>
                </a:solidFill>
                <a:latin typeface="Verdana" pitchFamily="34" charset="0"/>
                <a:ea typeface="Verdana" pitchFamily="34" charset="0"/>
                <a:cs typeface="Verdana" pitchFamily="34" charset="0"/>
              </a:rPr>
              <a:t>, так как могут возникнуть проблемы с засыпанием. </a:t>
            </a:r>
            <a:r>
              <a:rPr lang="ru-RU" sz="1900" dirty="0" smtClean="0">
                <a:solidFill>
                  <a:srgbClr val="FFFF00"/>
                </a:solidFill>
                <a:latin typeface="Verdana" pitchFamily="34" charset="0"/>
                <a:ea typeface="Verdana" pitchFamily="34" charset="0"/>
                <a:cs typeface="Verdana" pitchFamily="34" charset="0"/>
              </a:rPr>
              <a:t>Лучше если между этой процедурой и сном пройдет не менее 1 часа.</a:t>
            </a:r>
          </a:p>
          <a:p>
            <a:pPr marL="263525" indent="-180975" algn="just"/>
            <a:r>
              <a:rPr lang="ru-RU" sz="1900" dirty="0" smtClean="0">
                <a:solidFill>
                  <a:srgbClr val="FFFF00"/>
                </a:solidFill>
                <a:latin typeface="Verdana" pitchFamily="34" charset="0"/>
                <a:ea typeface="Verdana" pitchFamily="34" charset="0"/>
                <a:cs typeface="Verdana" pitchFamily="34" charset="0"/>
              </a:rPr>
              <a:t>Лучшее время приема контрастного душа — утро</a:t>
            </a:r>
            <a:r>
              <a:rPr lang="ru-RU" sz="1900" dirty="0" smtClean="0">
                <a:solidFill>
                  <a:srgbClr val="FFFFFF"/>
                </a:solidFill>
                <a:latin typeface="Verdana" pitchFamily="34" charset="0"/>
                <a:ea typeface="Verdana" pitchFamily="34" charset="0"/>
                <a:cs typeface="Verdana" pitchFamily="34" charset="0"/>
              </a:rPr>
              <a:t>. Но </a:t>
            </a:r>
            <a:r>
              <a:rPr lang="ru-RU" sz="1900" dirty="0" smtClean="0">
                <a:solidFill>
                  <a:srgbClr val="FFFF00"/>
                </a:solidFill>
                <a:latin typeface="Verdana" pitchFamily="34" charset="0"/>
                <a:ea typeface="Verdana" pitchFamily="34" charset="0"/>
                <a:cs typeface="Verdana" pitchFamily="34" charset="0"/>
              </a:rPr>
              <a:t>после закаливающей процедуры должно пройти минимум 30 минут перед выходом на улицу</a:t>
            </a:r>
            <a:r>
              <a:rPr lang="ru-RU" sz="1900" dirty="0" smtClean="0">
                <a:solidFill>
                  <a:srgbClr val="FFFFFF"/>
                </a:solidFill>
                <a:latin typeface="Verdana" pitchFamily="34" charset="0"/>
                <a:ea typeface="Verdana" pitchFamily="34" charset="0"/>
                <a:cs typeface="Verdana" pitchFamily="34" charset="0"/>
              </a:rPr>
              <a:t>.</a:t>
            </a:r>
          </a:p>
          <a:p>
            <a:pPr marL="263525" indent="-180975" algn="just">
              <a:buNone/>
            </a:pPr>
            <a:endParaRPr lang="ru-RU" sz="19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pool.png"/>
          <p:cNvPicPr>
            <a:picLocks noChangeAspect="1"/>
          </p:cNvPicPr>
          <p:nvPr/>
        </p:nvPicPr>
        <p:blipFill>
          <a:blip r:embed="rId2" cstate="print">
            <a:lum bright="14000" contrast="-47000"/>
          </a:blip>
          <a:stretch>
            <a:fillRect/>
          </a:stretch>
        </p:blipFill>
        <p:spPr>
          <a:xfrm>
            <a:off x="762000" y="1981201"/>
            <a:ext cx="4876800" cy="4876800"/>
          </a:xfrm>
          <a:prstGeom prst="rect">
            <a:avLst/>
          </a:prstGeom>
        </p:spPr>
      </p:pic>
      <p:pic>
        <p:nvPicPr>
          <p:cNvPr id="6" name="Рисунок 5" descr="hospital.png"/>
          <p:cNvPicPr>
            <a:picLocks noChangeAspect="1"/>
          </p:cNvPicPr>
          <p:nvPr/>
        </p:nvPicPr>
        <p:blipFill>
          <a:blip r:embed="rId3" cstate="print">
            <a:lum bright="28000" contrast="-54000"/>
          </a:blip>
          <a:stretch>
            <a:fillRect/>
          </a:stretch>
        </p:blipFill>
        <p:spPr>
          <a:xfrm>
            <a:off x="4724400" y="3886200"/>
            <a:ext cx="2667000" cy="2667000"/>
          </a:xfrm>
          <a:prstGeom prst="rect">
            <a:avLst/>
          </a:prstGeom>
        </p:spPr>
      </p:pic>
      <p:sp>
        <p:nvSpPr>
          <p:cNvPr id="3" name="Содержимое 2"/>
          <p:cNvSpPr>
            <a:spLocks noGrp="1"/>
          </p:cNvSpPr>
          <p:nvPr>
            <p:ph idx="1"/>
          </p:nvPr>
        </p:nvSpPr>
        <p:spPr>
          <a:xfrm>
            <a:off x="0" y="762000"/>
            <a:ext cx="9144000" cy="5257800"/>
          </a:xfrm>
          <a:solidFill>
            <a:schemeClr val="tx2">
              <a:lumMod val="10000"/>
              <a:alpha val="49000"/>
            </a:schemeClr>
          </a:solidFill>
        </p:spPr>
        <p:txBody>
          <a:bodyPr>
            <a:noAutofit/>
          </a:bodyPr>
          <a:lstStyle/>
          <a:p>
            <a:pPr marL="179388" indent="0" algn="ctr">
              <a:buNone/>
            </a:pPr>
            <a:endParaRPr lang="ru-RU" sz="2000" b="1" dirty="0" smtClean="0">
              <a:solidFill>
                <a:srgbClr val="FFFF00"/>
              </a:solidFill>
              <a:latin typeface="Verdana" pitchFamily="34" charset="0"/>
              <a:ea typeface="Verdana" pitchFamily="34" charset="0"/>
              <a:cs typeface="Verdana" pitchFamily="34" charset="0"/>
            </a:endParaRPr>
          </a:p>
          <a:p>
            <a:pPr marL="179388" indent="0" algn="ctr">
              <a:buNone/>
            </a:pPr>
            <a:r>
              <a:rPr lang="ru-RU" sz="2000" b="1" dirty="0" smtClean="0">
                <a:solidFill>
                  <a:schemeClr val="bg2">
                    <a:lumMod val="50000"/>
                  </a:schemeClr>
                </a:solidFill>
                <a:latin typeface="Verdana" pitchFamily="34" charset="0"/>
                <a:ea typeface="Verdana" pitchFamily="34" charset="0"/>
                <a:cs typeface="Verdana" pitchFamily="34" charset="0"/>
              </a:rPr>
              <a:t>КУПАНИЕ И ОБТИРАНИЕ СНЕГОМ</a:t>
            </a:r>
            <a:endParaRPr lang="ru-RU" sz="1900" dirty="0" smtClean="0">
              <a:solidFill>
                <a:schemeClr val="bg2">
                  <a:lumMod val="50000"/>
                </a:schemeClr>
              </a:solidFill>
              <a:latin typeface="Verdana" pitchFamily="34" charset="0"/>
              <a:ea typeface="Verdana" pitchFamily="34" charset="0"/>
              <a:cs typeface="Verdana" pitchFamily="34" charset="0"/>
            </a:endParaRPr>
          </a:p>
          <a:p>
            <a:pPr marL="179388" indent="0" algn="just">
              <a:buNone/>
            </a:pPr>
            <a:r>
              <a:rPr lang="ru-RU" sz="1900" dirty="0" smtClean="0">
                <a:solidFill>
                  <a:srgbClr val="FFFFFF"/>
                </a:solidFill>
                <a:latin typeface="Verdana" pitchFamily="34" charset="0"/>
                <a:ea typeface="Verdana" pitchFamily="34" charset="0"/>
                <a:cs typeface="Verdana" pitchFamily="34" charset="0"/>
              </a:rPr>
              <a:t>Хорошее средство закаливания - </a:t>
            </a:r>
            <a:r>
              <a:rPr lang="ru-RU" sz="1900" b="1" dirty="0" smtClean="0">
                <a:solidFill>
                  <a:srgbClr val="FFFF00"/>
                </a:solidFill>
                <a:latin typeface="Verdana" pitchFamily="34" charset="0"/>
                <a:ea typeface="Verdana" pitchFamily="34" charset="0"/>
                <a:cs typeface="Verdana" pitchFamily="34" charset="0"/>
              </a:rPr>
              <a:t>купание в открытых водоёмах</a:t>
            </a:r>
            <a:r>
              <a:rPr lang="ru-RU" sz="1900" dirty="0" smtClean="0">
                <a:solidFill>
                  <a:srgbClr val="FFFFFF"/>
                </a:solidFill>
                <a:latin typeface="Verdana" pitchFamily="34" charset="0"/>
                <a:ea typeface="Verdana" pitchFamily="34" charset="0"/>
                <a:cs typeface="Verdana" pitchFamily="34" charset="0"/>
              </a:rPr>
              <a:t>. </a:t>
            </a:r>
            <a:r>
              <a:rPr lang="ru-RU" sz="1900" dirty="0" smtClean="0">
                <a:solidFill>
                  <a:srgbClr val="FFFF00"/>
                </a:solidFill>
                <a:latin typeface="Verdana" pitchFamily="34" charset="0"/>
                <a:ea typeface="Verdana" pitchFamily="34" charset="0"/>
                <a:cs typeface="Verdana" pitchFamily="34" charset="0"/>
              </a:rPr>
              <a:t>Его надо начинать летом и продолжать систематически не реже 2 - 3 раз в неделю</a:t>
            </a:r>
            <a:r>
              <a:rPr lang="ru-RU" sz="1900" dirty="0" smtClean="0">
                <a:solidFill>
                  <a:srgbClr val="FFFFFF"/>
                </a:solidFill>
                <a:latin typeface="Verdana" pitchFamily="34" charset="0"/>
                <a:ea typeface="Verdana" pitchFamily="34" charset="0"/>
                <a:cs typeface="Verdana" pitchFamily="34" charset="0"/>
              </a:rPr>
              <a:t>. Вовремя купания необходимо плавать или энергично двигаться. Продолжительность купания зависит от температуры воды, состояния здоровья и тренированности человека. </a:t>
            </a:r>
            <a:r>
              <a:rPr lang="ru-RU" sz="1900" dirty="0" smtClean="0">
                <a:solidFill>
                  <a:srgbClr val="FFFF00"/>
                </a:solidFill>
                <a:latin typeface="Verdana" pitchFamily="34" charset="0"/>
                <a:ea typeface="Verdana" pitchFamily="34" charset="0"/>
                <a:cs typeface="Verdana" pitchFamily="34" charset="0"/>
              </a:rPr>
              <a:t>Лучшее время для купания 9 - 11 и 14 - 17 часов</a:t>
            </a:r>
            <a:r>
              <a:rPr lang="ru-RU" sz="1900" dirty="0" smtClean="0">
                <a:solidFill>
                  <a:srgbClr val="FFFFFF"/>
                </a:solidFill>
                <a:latin typeface="Verdana" pitchFamily="34" charset="0"/>
                <a:ea typeface="Verdana" pitchFamily="34" charset="0"/>
                <a:cs typeface="Verdana" pitchFamily="34" charset="0"/>
              </a:rPr>
              <a:t>. После купания насухо вытирают голову, растираются или делают самомассаж, осушают тело полотенцами быстро одеваются. </a:t>
            </a:r>
            <a:r>
              <a:rPr lang="ru-RU" sz="1900" dirty="0" smtClean="0">
                <a:solidFill>
                  <a:srgbClr val="FFFF00"/>
                </a:solidFill>
                <a:latin typeface="Verdana" pitchFamily="34" charset="0"/>
                <a:ea typeface="Verdana" pitchFamily="34" charset="0"/>
                <a:cs typeface="Verdana" pitchFamily="34" charset="0"/>
              </a:rPr>
              <a:t>Появление приятного ощущения тепла во всем теле говорит о положительном влиянии купания</a:t>
            </a:r>
            <a:r>
              <a:rPr lang="ru-RU" sz="1900" dirty="0" smtClean="0">
                <a:solidFill>
                  <a:srgbClr val="FFFFFF"/>
                </a:solidFill>
                <a:latin typeface="Verdana" pitchFamily="34" charset="0"/>
                <a:ea typeface="Verdana" pitchFamily="34" charset="0"/>
                <a:cs typeface="Verdana" pitchFamily="34" charset="0"/>
              </a:rPr>
              <a:t>. </a:t>
            </a:r>
            <a:r>
              <a:rPr lang="ru-RU" sz="1900" dirty="0" smtClean="0">
                <a:solidFill>
                  <a:srgbClr val="FFFF00"/>
                </a:solidFill>
                <a:latin typeface="Verdana" pitchFamily="34" charset="0"/>
                <a:ea typeface="Verdana" pitchFamily="34" charset="0"/>
                <a:cs typeface="Verdana" pitchFamily="34" charset="0"/>
              </a:rPr>
              <a:t>Появление озноба свидетельствует о переохлаждении организма</a:t>
            </a:r>
            <a:r>
              <a:rPr lang="ru-RU" sz="1900" dirty="0" smtClean="0">
                <a:solidFill>
                  <a:srgbClr val="FFFFFF"/>
                </a:solidFill>
                <a:latin typeface="Verdana" pitchFamily="34" charset="0"/>
                <a:ea typeface="Verdana" pitchFamily="34" charset="0"/>
                <a:cs typeface="Verdana" pitchFamily="34" charset="0"/>
              </a:rPr>
              <a:t>. В этом случае нужно растереть тело полотенцем докрасна, сделать несколько физических упражнений или выпить горячего чая.</a:t>
            </a:r>
          </a:p>
          <a:p>
            <a:pPr marL="263525" indent="0">
              <a:buNone/>
            </a:pPr>
            <a:r>
              <a:rPr lang="ru-RU" sz="1900" dirty="0" smtClean="0">
                <a:solidFill>
                  <a:srgbClr val="FFFFFF"/>
                </a:solidFill>
                <a:latin typeface="Verdana" pitchFamily="34" charset="0"/>
                <a:ea typeface="Verdana" pitchFamily="34" charset="0"/>
                <a:cs typeface="Verdana" pitchFamily="34" charset="0"/>
              </a:rPr>
              <a:t/>
            </a:r>
            <a:br>
              <a:rPr lang="ru-RU" sz="1900" dirty="0" smtClean="0">
                <a:solidFill>
                  <a:srgbClr val="FFFFFF"/>
                </a:solidFill>
                <a:latin typeface="Verdana" pitchFamily="34" charset="0"/>
                <a:ea typeface="Verdana" pitchFamily="34" charset="0"/>
                <a:cs typeface="Verdana" pitchFamily="34" charset="0"/>
              </a:rPr>
            </a:br>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descr="temperature (1).png"/>
          <p:cNvPicPr>
            <a:picLocks noChangeAspect="1"/>
          </p:cNvPicPr>
          <p:nvPr/>
        </p:nvPicPr>
        <p:blipFill>
          <a:blip r:embed="rId2" cstate="print"/>
          <a:stretch>
            <a:fillRect/>
          </a:stretch>
        </p:blipFill>
        <p:spPr>
          <a:xfrm>
            <a:off x="6019800" y="4419600"/>
            <a:ext cx="2438400" cy="2438400"/>
          </a:xfrm>
          <a:prstGeom prst="rect">
            <a:avLst/>
          </a:prstGeom>
        </p:spPr>
      </p:pic>
      <p:pic>
        <p:nvPicPr>
          <p:cNvPr id="4" name="Рисунок 3" descr="snowflakes.png"/>
          <p:cNvPicPr>
            <a:picLocks noChangeAspect="1"/>
          </p:cNvPicPr>
          <p:nvPr/>
        </p:nvPicPr>
        <p:blipFill>
          <a:blip r:embed="rId3" cstate="print">
            <a:lum bright="-1000" contrast="-32000"/>
          </a:blip>
          <a:stretch>
            <a:fillRect/>
          </a:stretch>
        </p:blipFill>
        <p:spPr>
          <a:xfrm>
            <a:off x="2286000" y="1295400"/>
            <a:ext cx="5562600" cy="5562600"/>
          </a:xfrm>
          <a:prstGeom prst="rect">
            <a:avLst/>
          </a:prstGeom>
        </p:spPr>
      </p:pic>
      <p:sp>
        <p:nvSpPr>
          <p:cNvPr id="3" name="Содержимое 2"/>
          <p:cNvSpPr>
            <a:spLocks noGrp="1"/>
          </p:cNvSpPr>
          <p:nvPr>
            <p:ph idx="1"/>
          </p:nvPr>
        </p:nvSpPr>
        <p:spPr>
          <a:xfrm>
            <a:off x="0" y="381000"/>
            <a:ext cx="9144000" cy="6019800"/>
          </a:xfrm>
          <a:solidFill>
            <a:schemeClr val="tx2">
              <a:lumMod val="10000"/>
              <a:alpha val="46000"/>
            </a:schemeClr>
          </a:solidFill>
        </p:spPr>
        <p:txBody>
          <a:bodyPr>
            <a:noAutofit/>
          </a:bodyPr>
          <a:lstStyle/>
          <a:p>
            <a:pPr marL="179388" indent="0" algn="just">
              <a:buNone/>
            </a:pPr>
            <a:endParaRPr lang="ru-RU" sz="1900" b="1" dirty="0" smtClean="0">
              <a:solidFill>
                <a:srgbClr val="FFFF00"/>
              </a:solidFill>
              <a:latin typeface="Verdana" pitchFamily="34" charset="0"/>
              <a:ea typeface="Verdana" pitchFamily="34" charset="0"/>
              <a:cs typeface="Verdana" pitchFamily="34" charset="0"/>
            </a:endParaRPr>
          </a:p>
          <a:p>
            <a:pPr marL="179388" indent="0" algn="just">
              <a:buNone/>
            </a:pPr>
            <a:r>
              <a:rPr lang="ru-RU" sz="1900" b="1" dirty="0" smtClean="0">
                <a:solidFill>
                  <a:srgbClr val="FFFF00"/>
                </a:solidFill>
                <a:latin typeface="Verdana" pitchFamily="34" charset="0"/>
                <a:ea typeface="Verdana" pitchFamily="34" charset="0"/>
                <a:cs typeface="Verdana" pitchFamily="34" charset="0"/>
              </a:rPr>
              <a:t>Растирание снегом и купания (зимние) в ледяной воде (</a:t>
            </a:r>
            <a:r>
              <a:rPr lang="ru-RU" sz="1900" b="1" dirty="0" err="1" smtClean="0">
                <a:solidFill>
                  <a:srgbClr val="FFFF00"/>
                </a:solidFill>
                <a:latin typeface="Verdana" pitchFamily="34" charset="0"/>
                <a:ea typeface="Verdana" pitchFamily="34" charset="0"/>
                <a:cs typeface="Verdana" pitchFamily="34" charset="0"/>
              </a:rPr>
              <a:t>моржевание</a:t>
            </a:r>
            <a:r>
              <a:rPr lang="ru-RU" sz="1900" b="1" dirty="0" smtClean="0">
                <a:solidFill>
                  <a:srgbClr val="FFFF00"/>
                </a:solidFill>
                <a:latin typeface="Verdana" pitchFamily="34" charset="0"/>
                <a:ea typeface="Verdana" pitchFamily="34" charset="0"/>
                <a:cs typeface="Verdana" pitchFamily="34" charset="0"/>
              </a:rPr>
              <a:t>)</a:t>
            </a:r>
            <a:r>
              <a:rPr lang="ru-RU" sz="1900" dirty="0" smtClean="0">
                <a:solidFill>
                  <a:srgbClr val="FFFFFF"/>
                </a:solidFill>
                <a:latin typeface="Verdana" pitchFamily="34" charset="0"/>
                <a:ea typeface="Verdana" pitchFamily="34" charset="0"/>
                <a:cs typeface="Verdana" pitchFamily="34" charset="0"/>
              </a:rPr>
              <a:t> являются исключительно сильнодействующими закаливающими процедурами. Они предъявляют </a:t>
            </a:r>
            <a:r>
              <a:rPr lang="ru-RU" sz="1900" dirty="0" smtClean="0">
                <a:solidFill>
                  <a:srgbClr val="FFFF00"/>
                </a:solidFill>
                <a:latin typeface="Verdana" pitchFamily="34" charset="0"/>
                <a:ea typeface="Verdana" pitchFamily="34" charset="0"/>
                <a:cs typeface="Verdana" pitchFamily="34" charset="0"/>
              </a:rPr>
              <a:t>чрезвычайно высокие требования к организму</a:t>
            </a:r>
            <a:r>
              <a:rPr lang="ru-RU" sz="1900" dirty="0" smtClean="0">
                <a:solidFill>
                  <a:srgbClr val="FFFFFF"/>
                </a:solidFill>
                <a:latin typeface="Verdana" pitchFamily="34" charset="0"/>
                <a:ea typeface="Verdana" pitchFamily="34" charset="0"/>
                <a:cs typeface="Verdana" pitchFamily="34" charset="0"/>
              </a:rPr>
              <a:t>, поэтому их могут применять </a:t>
            </a:r>
            <a:r>
              <a:rPr lang="ru-RU" sz="1900" dirty="0" smtClean="0">
                <a:solidFill>
                  <a:srgbClr val="FFFF00"/>
                </a:solidFill>
                <a:latin typeface="Verdana" pitchFamily="34" charset="0"/>
                <a:ea typeface="Verdana" pitchFamily="34" charset="0"/>
                <a:cs typeface="Verdana" pitchFamily="34" charset="0"/>
              </a:rPr>
              <a:t>с разрешения врача только люди с отличным здоровьем и после многолетнего систематического закаливания</a:t>
            </a:r>
            <a:r>
              <a:rPr lang="ru-RU" sz="1900" dirty="0" smtClean="0">
                <a:solidFill>
                  <a:srgbClr val="FFFFFF"/>
                </a:solidFill>
                <a:latin typeface="Verdana" pitchFamily="34" charset="0"/>
                <a:ea typeface="Verdana" pitchFamily="34" charset="0"/>
                <a:cs typeface="Verdana" pitchFamily="34" charset="0"/>
              </a:rPr>
              <a:t>. Однако следует подчеркнуть, что </a:t>
            </a:r>
            <a:r>
              <a:rPr lang="ru-RU" sz="1900" dirty="0" smtClean="0">
                <a:solidFill>
                  <a:srgbClr val="FFFF00"/>
                </a:solidFill>
                <a:latin typeface="Verdana" pitchFamily="34" charset="0"/>
                <a:ea typeface="Verdana" pitchFamily="34" charset="0"/>
                <a:cs typeface="Verdana" pitchFamily="34" charset="0"/>
              </a:rPr>
              <a:t>эти процедуры не являются необходимыми</a:t>
            </a:r>
            <a:r>
              <a:rPr lang="ru-RU" sz="1900" dirty="0" smtClean="0">
                <a:solidFill>
                  <a:srgbClr val="FFFFFF"/>
                </a:solidFill>
                <a:latin typeface="Verdana" pitchFamily="34" charset="0"/>
                <a:ea typeface="Verdana" pitchFamily="34" charset="0"/>
                <a:cs typeface="Verdana" pitchFamily="34" charset="0"/>
              </a:rPr>
              <a:t>, ибо высокого уровня закаливания можно добиться путем ежедневного применения обычных закаливающих средств.</a:t>
            </a:r>
          </a:p>
          <a:p>
            <a:pPr marL="179388" indent="0" algn="just">
              <a:buNone/>
            </a:pPr>
            <a:r>
              <a:rPr lang="ru-RU" sz="1900" b="1" dirty="0" smtClean="0">
                <a:solidFill>
                  <a:srgbClr val="FFFF00"/>
                </a:solidFill>
                <a:latin typeface="Verdana" pitchFamily="34" charset="0"/>
                <a:ea typeface="Verdana" pitchFamily="34" charset="0"/>
                <a:cs typeface="Verdana" pitchFamily="34" charset="0"/>
              </a:rPr>
              <a:t>Растирание снегом </a:t>
            </a:r>
            <a:r>
              <a:rPr lang="ru-RU" sz="1900" dirty="0" smtClean="0">
                <a:solidFill>
                  <a:srgbClr val="FFFFFF"/>
                </a:solidFill>
                <a:latin typeface="Verdana" pitchFamily="34" charset="0"/>
                <a:ea typeface="Verdana" pitchFamily="34" charset="0"/>
                <a:cs typeface="Verdana" pitchFamily="34" charset="0"/>
              </a:rPr>
              <a:t>— процедура, к которой можно приступать </a:t>
            </a:r>
            <a:r>
              <a:rPr lang="ru-RU" sz="1900" dirty="0" smtClean="0">
                <a:solidFill>
                  <a:srgbClr val="FFFF00"/>
                </a:solidFill>
                <a:latin typeface="Verdana" pitchFamily="34" charset="0"/>
                <a:ea typeface="Verdana" pitchFamily="34" charset="0"/>
                <a:cs typeface="Verdana" pitchFamily="34" charset="0"/>
              </a:rPr>
              <a:t>после длительного закаливания холодной водой</a:t>
            </a:r>
            <a:r>
              <a:rPr lang="ru-RU" sz="1900" dirty="0" smtClean="0">
                <a:solidFill>
                  <a:srgbClr val="FFFFFF"/>
                </a:solidFill>
                <a:latin typeface="Verdana" pitchFamily="34" charset="0"/>
                <a:ea typeface="Verdana" pitchFamily="34" charset="0"/>
                <a:cs typeface="Verdana" pitchFamily="34" charset="0"/>
              </a:rPr>
              <a:t>. </a:t>
            </a:r>
            <a:r>
              <a:rPr lang="ru-RU" sz="1900" dirty="0" smtClean="0">
                <a:solidFill>
                  <a:srgbClr val="FFFF00"/>
                </a:solidFill>
                <a:latin typeface="Verdana" pitchFamily="34" charset="0"/>
                <a:ea typeface="Verdana" pitchFamily="34" charset="0"/>
                <a:cs typeface="Verdana" pitchFamily="34" charset="0"/>
              </a:rPr>
              <a:t>Вначале эта процедура выполняется в помещении</a:t>
            </a:r>
            <a:r>
              <a:rPr lang="ru-RU" sz="1900" dirty="0" smtClean="0">
                <a:solidFill>
                  <a:srgbClr val="FFFFFF"/>
                </a:solidFill>
                <a:latin typeface="Verdana" pitchFamily="34" charset="0"/>
                <a:ea typeface="Verdana" pitchFamily="34" charset="0"/>
                <a:cs typeface="Verdana" pitchFamily="34" charset="0"/>
              </a:rPr>
              <a:t>, при этом растирают лишь верхнюю часть тела. Растирание снегом выполняют быстро и энергично. Продолжительность процедуры 1—2 мин. </a:t>
            </a:r>
            <a:r>
              <a:rPr lang="ru-RU" sz="1900" dirty="0" smtClean="0">
                <a:solidFill>
                  <a:srgbClr val="FFFF00"/>
                </a:solidFill>
                <a:latin typeface="Verdana" pitchFamily="34" charset="0"/>
                <a:ea typeface="Verdana" pitchFamily="34" charset="0"/>
                <a:cs typeface="Verdana" pitchFamily="34" charset="0"/>
              </a:rPr>
              <a:t>В дальнейшем</a:t>
            </a:r>
            <a:r>
              <a:rPr lang="ru-RU" sz="1900" dirty="0" smtClean="0">
                <a:solidFill>
                  <a:srgbClr val="FFFFFF"/>
                </a:solidFill>
                <a:latin typeface="Verdana" pitchFamily="34" charset="0"/>
                <a:ea typeface="Verdana" pitchFamily="34" charset="0"/>
                <a:cs typeface="Verdana" pitchFamily="34" charset="0"/>
              </a:rPr>
              <a:t>, по мере развития закаленности и при хорошем самочувствии, </a:t>
            </a:r>
            <a:r>
              <a:rPr lang="ru-RU" sz="1900" dirty="0" smtClean="0">
                <a:solidFill>
                  <a:srgbClr val="FFFF00"/>
                </a:solidFill>
                <a:latin typeface="Verdana" pitchFamily="34" charset="0"/>
                <a:ea typeface="Verdana" pitchFamily="34" charset="0"/>
                <a:cs typeface="Verdana" pitchFamily="34" charset="0"/>
              </a:rPr>
              <a:t>растирание снегом начинают выполнять на открытом воздухе</a:t>
            </a:r>
            <a:r>
              <a:rPr lang="ru-RU" sz="1900" dirty="0" smtClean="0">
                <a:solidFill>
                  <a:srgbClr val="FFFFFF"/>
                </a:solidFill>
                <a:latin typeface="Verdana" pitchFamily="34" charset="0"/>
                <a:ea typeface="Verdana" pitchFamily="34" charset="0"/>
                <a:cs typeface="Verdana" pitchFamily="34" charset="0"/>
              </a:rPr>
              <a:t>. При сильном морозе и резком порывистом ветре растирание снегом на воздухе проводить не рекомендуется.</a:t>
            </a:r>
          </a:p>
          <a:p>
            <a:pPr marL="179388" indent="0" algn="just">
              <a:buNone/>
            </a:pPr>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Рисунок 8" descr="iceberg.png"/>
          <p:cNvPicPr>
            <a:picLocks noChangeAspect="1"/>
          </p:cNvPicPr>
          <p:nvPr/>
        </p:nvPicPr>
        <p:blipFill>
          <a:blip r:embed="rId2" cstate="print"/>
          <a:stretch>
            <a:fillRect/>
          </a:stretch>
        </p:blipFill>
        <p:spPr>
          <a:xfrm>
            <a:off x="3124200" y="4800600"/>
            <a:ext cx="1371600" cy="1371600"/>
          </a:xfrm>
          <a:prstGeom prst="rect">
            <a:avLst/>
          </a:prstGeom>
        </p:spPr>
      </p:pic>
      <p:pic>
        <p:nvPicPr>
          <p:cNvPr id="7" name="Рисунок 6" descr="swimmer (1).png"/>
          <p:cNvPicPr>
            <a:picLocks noChangeAspect="1"/>
          </p:cNvPicPr>
          <p:nvPr/>
        </p:nvPicPr>
        <p:blipFill>
          <a:blip r:embed="rId3" cstate="print">
            <a:lum bright="9000" contrast="-45000"/>
          </a:blip>
          <a:stretch>
            <a:fillRect/>
          </a:stretch>
        </p:blipFill>
        <p:spPr>
          <a:xfrm>
            <a:off x="3657600" y="3581400"/>
            <a:ext cx="3678371" cy="3678371"/>
          </a:xfrm>
          <a:prstGeom prst="rect">
            <a:avLst/>
          </a:prstGeom>
        </p:spPr>
      </p:pic>
      <p:pic>
        <p:nvPicPr>
          <p:cNvPr id="5" name="Рисунок 4" descr="low-temperature (1).png"/>
          <p:cNvPicPr>
            <a:picLocks noChangeAspect="1"/>
          </p:cNvPicPr>
          <p:nvPr/>
        </p:nvPicPr>
        <p:blipFill>
          <a:blip r:embed="rId4" cstate="print">
            <a:lum bright="5000" contrast="-48000"/>
          </a:blip>
          <a:stretch>
            <a:fillRect/>
          </a:stretch>
        </p:blipFill>
        <p:spPr>
          <a:xfrm>
            <a:off x="7304814" y="4572000"/>
            <a:ext cx="1839186" cy="1839186"/>
          </a:xfrm>
          <a:prstGeom prst="rect">
            <a:avLst/>
          </a:prstGeom>
        </p:spPr>
      </p:pic>
      <p:pic>
        <p:nvPicPr>
          <p:cNvPr id="8" name="Рисунок 7" descr="iceberg.png"/>
          <p:cNvPicPr>
            <a:picLocks noChangeAspect="1"/>
          </p:cNvPicPr>
          <p:nvPr/>
        </p:nvPicPr>
        <p:blipFill>
          <a:blip r:embed="rId5" cstate="print"/>
          <a:stretch>
            <a:fillRect/>
          </a:stretch>
        </p:blipFill>
        <p:spPr>
          <a:xfrm>
            <a:off x="5562600" y="5410200"/>
            <a:ext cx="1143000" cy="1143000"/>
          </a:xfrm>
          <a:prstGeom prst="rect">
            <a:avLst/>
          </a:prstGeom>
        </p:spPr>
      </p:pic>
      <p:pic>
        <p:nvPicPr>
          <p:cNvPr id="10" name="Рисунок 9" descr="iceberg.png"/>
          <p:cNvPicPr>
            <a:picLocks noChangeAspect="1"/>
          </p:cNvPicPr>
          <p:nvPr/>
        </p:nvPicPr>
        <p:blipFill>
          <a:blip r:embed="rId6" cstate="print"/>
          <a:stretch>
            <a:fillRect/>
          </a:stretch>
        </p:blipFill>
        <p:spPr>
          <a:xfrm>
            <a:off x="2514600" y="6019800"/>
            <a:ext cx="838200" cy="838200"/>
          </a:xfrm>
          <a:prstGeom prst="rect">
            <a:avLst/>
          </a:prstGeom>
        </p:spPr>
      </p:pic>
      <p:sp>
        <p:nvSpPr>
          <p:cNvPr id="3" name="Содержимое 2"/>
          <p:cNvSpPr>
            <a:spLocks noGrp="1"/>
          </p:cNvSpPr>
          <p:nvPr>
            <p:ph idx="1"/>
          </p:nvPr>
        </p:nvSpPr>
        <p:spPr>
          <a:xfrm>
            <a:off x="0" y="533400"/>
            <a:ext cx="9144000" cy="4724400"/>
          </a:xfrm>
          <a:solidFill>
            <a:schemeClr val="tx2">
              <a:lumMod val="10000"/>
              <a:alpha val="49000"/>
            </a:schemeClr>
          </a:solidFill>
        </p:spPr>
        <p:txBody>
          <a:bodyPr>
            <a:normAutofit/>
          </a:bodyPr>
          <a:lstStyle/>
          <a:p>
            <a:pPr marL="179388" indent="0" algn="just">
              <a:buNone/>
            </a:pPr>
            <a:endParaRPr lang="ru-RU" sz="1900" dirty="0" smtClean="0">
              <a:solidFill>
                <a:srgbClr val="FFFFFF"/>
              </a:solidFill>
              <a:latin typeface="Verdana" pitchFamily="34" charset="0"/>
              <a:ea typeface="Verdana" pitchFamily="34" charset="0"/>
              <a:cs typeface="Verdana" pitchFamily="34" charset="0"/>
            </a:endParaRPr>
          </a:p>
          <a:p>
            <a:pPr marL="179388" indent="0" algn="just">
              <a:buNone/>
            </a:pPr>
            <a:r>
              <a:rPr lang="ru-RU" sz="1900" b="1" dirty="0" smtClean="0">
                <a:solidFill>
                  <a:srgbClr val="FFFF00"/>
                </a:solidFill>
                <a:latin typeface="Verdana" pitchFamily="34" charset="0"/>
                <a:ea typeface="Verdana" pitchFamily="34" charset="0"/>
                <a:cs typeface="Verdana" pitchFamily="34" charset="0"/>
              </a:rPr>
              <a:t>Зимние купания </a:t>
            </a:r>
            <a:r>
              <a:rPr lang="ru-RU" sz="1900" dirty="0" smtClean="0">
                <a:solidFill>
                  <a:srgbClr val="FFFFFF"/>
                </a:solidFill>
                <a:latin typeface="Verdana" pitchFamily="34" charset="0"/>
                <a:ea typeface="Verdana" pitchFamily="34" charset="0"/>
                <a:cs typeface="Verdana" pitchFamily="34" charset="0"/>
              </a:rPr>
              <a:t>оказывают </a:t>
            </a:r>
            <a:r>
              <a:rPr lang="ru-RU" sz="1900" dirty="0" smtClean="0">
                <a:solidFill>
                  <a:srgbClr val="FFFF00"/>
                </a:solidFill>
                <a:latin typeface="Verdana" pitchFamily="34" charset="0"/>
                <a:ea typeface="Verdana" pitchFamily="34" charset="0"/>
                <a:cs typeface="Verdana" pitchFamily="34" charset="0"/>
              </a:rPr>
              <a:t>сильное воздействие на центральную нервную систему, а через нее и на другие органы</a:t>
            </a:r>
            <a:r>
              <a:rPr lang="ru-RU" sz="1900" dirty="0" smtClean="0">
                <a:solidFill>
                  <a:srgbClr val="FFFFFF"/>
                </a:solidFill>
                <a:latin typeface="Verdana" pitchFamily="34" charset="0"/>
                <a:ea typeface="Verdana" pitchFamily="34" charset="0"/>
                <a:cs typeface="Verdana" pitchFamily="34" charset="0"/>
              </a:rPr>
              <a:t>. Во время пребывания в холодной воде в организме возникает </a:t>
            </a:r>
            <a:r>
              <a:rPr lang="ru-RU" sz="1900" dirty="0" smtClean="0">
                <a:solidFill>
                  <a:srgbClr val="FFFF00"/>
                </a:solidFill>
                <a:latin typeface="Verdana" pitchFamily="34" charset="0"/>
                <a:ea typeface="Verdana" pitchFamily="34" charset="0"/>
                <a:cs typeface="Verdana" pitchFamily="34" charset="0"/>
              </a:rPr>
              <a:t>«</a:t>
            </a:r>
            <a:r>
              <a:rPr lang="ru-RU" sz="1900" dirty="0" err="1" smtClean="0">
                <a:solidFill>
                  <a:srgbClr val="FFFF00"/>
                </a:solidFill>
                <a:latin typeface="Verdana" pitchFamily="34" charset="0"/>
                <a:ea typeface="Verdana" pitchFamily="34" charset="0"/>
                <a:cs typeface="Verdana" pitchFamily="34" charset="0"/>
              </a:rPr>
              <a:t>холодовой</a:t>
            </a:r>
            <a:r>
              <a:rPr lang="ru-RU" sz="1900" dirty="0" smtClean="0">
                <a:solidFill>
                  <a:srgbClr val="FFFF00"/>
                </a:solidFill>
                <a:latin typeface="Verdana" pitchFamily="34" charset="0"/>
                <a:ea typeface="Verdana" pitchFamily="34" charset="0"/>
                <a:cs typeface="Verdana" pitchFamily="34" charset="0"/>
              </a:rPr>
              <a:t> долг»</a:t>
            </a:r>
            <a:r>
              <a:rPr lang="ru-RU" sz="1900" dirty="0" smtClean="0">
                <a:solidFill>
                  <a:srgbClr val="FFFFFF"/>
                </a:solidFill>
                <a:latin typeface="Verdana" pitchFamily="34" charset="0"/>
                <a:ea typeface="Verdana" pitchFamily="34" charset="0"/>
                <a:cs typeface="Verdana" pitchFamily="34" charset="0"/>
              </a:rPr>
              <a:t>: </a:t>
            </a:r>
          </a:p>
          <a:p>
            <a:pPr marL="360363" indent="-180975" algn="just"/>
            <a:r>
              <a:rPr lang="ru-RU" sz="1900" dirty="0" smtClean="0">
                <a:solidFill>
                  <a:srgbClr val="FFFFFF"/>
                </a:solidFill>
                <a:latin typeface="Verdana" pitchFamily="34" charset="0"/>
                <a:ea typeface="Verdana" pitchFamily="34" charset="0"/>
                <a:cs typeface="Verdana" pitchFamily="34" charset="0"/>
              </a:rPr>
              <a:t>температура тела снижается на 1—3 °С, а кожи — на 10—15°С;</a:t>
            </a:r>
          </a:p>
          <a:p>
            <a:pPr marL="360363" indent="-180975" algn="just"/>
            <a:r>
              <a:rPr lang="ru-RU" sz="1900" dirty="0" smtClean="0">
                <a:solidFill>
                  <a:srgbClr val="FFFFFF"/>
                </a:solidFill>
                <a:latin typeface="Verdana" pitchFamily="34" charset="0"/>
                <a:ea typeface="Verdana" pitchFamily="34" charset="0"/>
                <a:cs typeface="Verdana" pitchFamily="34" charset="0"/>
              </a:rPr>
              <a:t> резко увеличиваются газообмен и расход энергии;</a:t>
            </a:r>
          </a:p>
          <a:p>
            <a:pPr marL="360363" indent="-180975" algn="just"/>
            <a:r>
              <a:rPr lang="ru-RU" sz="1900" dirty="0" smtClean="0">
                <a:solidFill>
                  <a:srgbClr val="FFFFFF"/>
                </a:solidFill>
                <a:latin typeface="Verdana" pitchFamily="34" charset="0"/>
                <a:ea typeface="Verdana" pitchFamily="34" charset="0"/>
                <a:cs typeface="Verdana" pitchFamily="34" charset="0"/>
              </a:rPr>
              <a:t>повышается артериальное давление и учащается пульс. </a:t>
            </a:r>
          </a:p>
          <a:p>
            <a:pPr marL="179388" indent="0" algn="just">
              <a:buNone/>
            </a:pPr>
            <a:r>
              <a:rPr lang="ru-RU" sz="1900" dirty="0" smtClean="0">
                <a:solidFill>
                  <a:srgbClr val="FFFFFF"/>
                </a:solidFill>
                <a:latin typeface="Verdana" pitchFamily="34" charset="0"/>
                <a:ea typeface="Verdana" pitchFamily="34" charset="0"/>
                <a:cs typeface="Verdana" pitchFamily="34" charset="0"/>
              </a:rPr>
              <a:t>В течение часа после купания </a:t>
            </a:r>
            <a:r>
              <a:rPr lang="ru-RU" sz="1900" dirty="0" smtClean="0">
                <a:solidFill>
                  <a:srgbClr val="FFFF00"/>
                </a:solidFill>
                <a:latin typeface="Verdana" pitchFamily="34" charset="0"/>
                <a:ea typeface="Verdana" pitchFamily="34" charset="0"/>
                <a:cs typeface="Verdana" pitchFamily="34" charset="0"/>
              </a:rPr>
              <a:t>все адаптационные механизмы организма находятся в состоянии большого напряжения, стараясь компенсировать дефицит тепла</a:t>
            </a:r>
            <a:r>
              <a:rPr lang="ru-RU" sz="1900" dirty="0" smtClean="0">
                <a:solidFill>
                  <a:srgbClr val="FFFFFF"/>
                </a:solidFill>
                <a:latin typeface="Verdana" pitchFamily="34" charset="0"/>
                <a:ea typeface="Verdana" pitchFamily="34" charset="0"/>
                <a:cs typeface="Verdana" pitchFamily="34" charset="0"/>
              </a:rPr>
              <a:t>. Поэтому </a:t>
            </a:r>
            <a:r>
              <a:rPr lang="ru-RU" sz="1900" dirty="0" smtClean="0">
                <a:solidFill>
                  <a:srgbClr val="FFFF00"/>
                </a:solidFill>
                <a:latin typeface="Verdana" pitchFamily="34" charset="0"/>
                <a:ea typeface="Verdana" pitchFamily="34" charset="0"/>
                <a:cs typeface="Verdana" pitchFamily="34" charset="0"/>
              </a:rPr>
              <a:t>злоупотребление</a:t>
            </a:r>
            <a:r>
              <a:rPr lang="ru-RU" sz="1900" dirty="0" smtClean="0">
                <a:solidFill>
                  <a:srgbClr val="FFFFFF"/>
                </a:solidFill>
                <a:latin typeface="Verdana" pitchFamily="34" charset="0"/>
                <a:ea typeface="Verdana" pitchFamily="34" charset="0"/>
                <a:cs typeface="Verdana" pitchFamily="34" charset="0"/>
              </a:rPr>
              <a:t> этой закаливающей процедурой </a:t>
            </a:r>
            <a:r>
              <a:rPr lang="ru-RU" sz="1900" dirty="0" smtClean="0">
                <a:solidFill>
                  <a:srgbClr val="FFFF00"/>
                </a:solidFill>
                <a:latin typeface="Verdana" pitchFamily="34" charset="0"/>
                <a:ea typeface="Verdana" pitchFamily="34" charset="0"/>
                <a:cs typeface="Verdana" pitchFamily="34" charset="0"/>
              </a:rPr>
              <a:t>может вызвать функциональные нарушения нервной системы и нанести существенный вред здоровью</a:t>
            </a:r>
            <a:r>
              <a:rPr lang="ru-RU" sz="1900" dirty="0" smtClean="0">
                <a:solidFill>
                  <a:srgbClr val="FFFFFF"/>
                </a:solidFill>
                <a:latin typeface="Verdana" pitchFamily="34" charset="0"/>
                <a:ea typeface="Verdana" pitchFamily="34" charset="0"/>
                <a:cs typeface="Verdana" pitchFamily="34" charset="0"/>
              </a:rPr>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Рисунок 8" descr="iceberg.png"/>
          <p:cNvPicPr>
            <a:picLocks noChangeAspect="1"/>
          </p:cNvPicPr>
          <p:nvPr/>
        </p:nvPicPr>
        <p:blipFill>
          <a:blip r:embed="rId2" cstate="print"/>
          <a:stretch>
            <a:fillRect/>
          </a:stretch>
        </p:blipFill>
        <p:spPr>
          <a:xfrm>
            <a:off x="3124200" y="4800600"/>
            <a:ext cx="1371600" cy="1371600"/>
          </a:xfrm>
          <a:prstGeom prst="rect">
            <a:avLst/>
          </a:prstGeom>
        </p:spPr>
      </p:pic>
      <p:pic>
        <p:nvPicPr>
          <p:cNvPr id="7" name="Рисунок 6" descr="swimmer (1).png"/>
          <p:cNvPicPr>
            <a:picLocks noChangeAspect="1"/>
          </p:cNvPicPr>
          <p:nvPr/>
        </p:nvPicPr>
        <p:blipFill>
          <a:blip r:embed="rId3" cstate="print">
            <a:lum bright="9000" contrast="-42000"/>
          </a:blip>
          <a:stretch>
            <a:fillRect/>
          </a:stretch>
        </p:blipFill>
        <p:spPr>
          <a:xfrm>
            <a:off x="3657600" y="3581400"/>
            <a:ext cx="3678371" cy="3678371"/>
          </a:xfrm>
          <a:prstGeom prst="rect">
            <a:avLst/>
          </a:prstGeom>
        </p:spPr>
      </p:pic>
      <p:pic>
        <p:nvPicPr>
          <p:cNvPr id="5" name="Рисунок 4" descr="low-temperature (1).png"/>
          <p:cNvPicPr>
            <a:picLocks noChangeAspect="1"/>
          </p:cNvPicPr>
          <p:nvPr/>
        </p:nvPicPr>
        <p:blipFill>
          <a:blip r:embed="rId4" cstate="print">
            <a:lum bright="3000" contrast="-54000"/>
          </a:blip>
          <a:stretch>
            <a:fillRect/>
          </a:stretch>
        </p:blipFill>
        <p:spPr>
          <a:xfrm>
            <a:off x="7304814" y="4572000"/>
            <a:ext cx="1839186" cy="1839186"/>
          </a:xfrm>
          <a:prstGeom prst="rect">
            <a:avLst/>
          </a:prstGeom>
        </p:spPr>
      </p:pic>
      <p:pic>
        <p:nvPicPr>
          <p:cNvPr id="8" name="Рисунок 7" descr="iceberg.png"/>
          <p:cNvPicPr>
            <a:picLocks noChangeAspect="1"/>
          </p:cNvPicPr>
          <p:nvPr/>
        </p:nvPicPr>
        <p:blipFill>
          <a:blip r:embed="rId5" cstate="print"/>
          <a:stretch>
            <a:fillRect/>
          </a:stretch>
        </p:blipFill>
        <p:spPr>
          <a:xfrm>
            <a:off x="5562600" y="5410200"/>
            <a:ext cx="1143000" cy="1143000"/>
          </a:xfrm>
          <a:prstGeom prst="rect">
            <a:avLst/>
          </a:prstGeom>
        </p:spPr>
      </p:pic>
      <p:pic>
        <p:nvPicPr>
          <p:cNvPr id="10" name="Рисунок 9" descr="iceberg.png"/>
          <p:cNvPicPr>
            <a:picLocks noChangeAspect="1"/>
          </p:cNvPicPr>
          <p:nvPr/>
        </p:nvPicPr>
        <p:blipFill>
          <a:blip r:embed="rId6" cstate="print"/>
          <a:stretch>
            <a:fillRect/>
          </a:stretch>
        </p:blipFill>
        <p:spPr>
          <a:xfrm>
            <a:off x="2514600" y="6019800"/>
            <a:ext cx="838200" cy="838200"/>
          </a:xfrm>
          <a:prstGeom prst="rect">
            <a:avLst/>
          </a:prstGeom>
        </p:spPr>
      </p:pic>
      <p:sp>
        <p:nvSpPr>
          <p:cNvPr id="3" name="Содержимое 2"/>
          <p:cNvSpPr>
            <a:spLocks noGrp="1"/>
          </p:cNvSpPr>
          <p:nvPr>
            <p:ph idx="1"/>
          </p:nvPr>
        </p:nvSpPr>
        <p:spPr>
          <a:xfrm>
            <a:off x="0" y="533400"/>
            <a:ext cx="9144000" cy="5181600"/>
          </a:xfrm>
          <a:solidFill>
            <a:schemeClr val="tx2">
              <a:lumMod val="10000"/>
              <a:alpha val="49000"/>
            </a:schemeClr>
          </a:solidFill>
        </p:spPr>
        <p:txBody>
          <a:bodyPr>
            <a:normAutofit/>
          </a:bodyPr>
          <a:lstStyle/>
          <a:p>
            <a:pPr marL="179388" indent="0" algn="just">
              <a:buNone/>
            </a:pPr>
            <a:endParaRPr lang="ru-RU" sz="1900" dirty="0" smtClean="0">
              <a:solidFill>
                <a:srgbClr val="FFFFFF"/>
              </a:solidFill>
              <a:latin typeface="Verdana" pitchFamily="34" charset="0"/>
              <a:ea typeface="Verdana" pitchFamily="34" charset="0"/>
              <a:cs typeface="Verdana" pitchFamily="34" charset="0"/>
            </a:endParaRPr>
          </a:p>
          <a:p>
            <a:pPr marL="179388" indent="0" algn="just">
              <a:buNone/>
            </a:pPr>
            <a:r>
              <a:rPr lang="ru-RU" sz="1900" dirty="0" smtClean="0">
                <a:solidFill>
                  <a:srgbClr val="FFFFFF"/>
                </a:solidFill>
                <a:latin typeface="Verdana" pitchFamily="34" charset="0"/>
                <a:ea typeface="Verdana" pitchFamily="34" charset="0"/>
                <a:cs typeface="Verdana" pitchFamily="34" charset="0"/>
              </a:rPr>
              <a:t>Кроме того, данный вид закаливания </a:t>
            </a:r>
            <a:r>
              <a:rPr lang="ru-RU" sz="1900" dirty="0" smtClean="0">
                <a:solidFill>
                  <a:srgbClr val="FFFF00"/>
                </a:solidFill>
                <a:latin typeface="Verdana" pitchFamily="34" charset="0"/>
                <a:ea typeface="Verdana" pitchFamily="34" charset="0"/>
                <a:cs typeface="Verdana" pitchFamily="34" charset="0"/>
              </a:rPr>
              <a:t>противопоказан детям и подросткам до 18 лет</a:t>
            </a:r>
            <a:r>
              <a:rPr lang="ru-RU" sz="1900" dirty="0" smtClean="0">
                <a:solidFill>
                  <a:srgbClr val="FFFFFF"/>
                </a:solidFill>
                <a:latin typeface="Verdana" pitchFamily="34" charset="0"/>
                <a:ea typeface="Verdana" pitchFamily="34" charset="0"/>
                <a:cs typeface="Verdana" pitchFamily="34" charset="0"/>
              </a:rPr>
              <a:t>, так как «</a:t>
            </a:r>
            <a:r>
              <a:rPr lang="ru-RU" sz="1900" dirty="0" err="1" smtClean="0">
                <a:solidFill>
                  <a:srgbClr val="FFFFFF"/>
                </a:solidFill>
                <a:latin typeface="Verdana" pitchFamily="34" charset="0"/>
                <a:ea typeface="Verdana" pitchFamily="34" charset="0"/>
                <a:cs typeface="Verdana" pitchFamily="34" charset="0"/>
              </a:rPr>
              <a:t>моржевание</a:t>
            </a:r>
            <a:r>
              <a:rPr lang="ru-RU" sz="1900" dirty="0" smtClean="0">
                <a:solidFill>
                  <a:srgbClr val="FFFFFF"/>
                </a:solidFill>
                <a:latin typeface="Verdana" pitchFamily="34" charset="0"/>
                <a:ea typeface="Verdana" pitchFamily="34" charset="0"/>
                <a:cs typeface="Verdana" pitchFamily="34" charset="0"/>
              </a:rPr>
              <a:t>», являясь сильным стрессом для всего организма, усиливает функцию надпочечников – важнейшей железы внутренней секреции, что </a:t>
            </a:r>
            <a:r>
              <a:rPr lang="ru-RU" sz="1900" dirty="0" smtClean="0">
                <a:solidFill>
                  <a:srgbClr val="FFFF00"/>
                </a:solidFill>
                <a:latin typeface="Verdana" pitchFamily="34" charset="0"/>
                <a:ea typeface="Verdana" pitchFamily="34" charset="0"/>
                <a:cs typeface="Verdana" pitchFamily="34" charset="0"/>
              </a:rPr>
              <a:t>может закончиться полным их истощением и непереносимостью стрессовых ситуаций</a:t>
            </a:r>
            <a:r>
              <a:rPr lang="ru-RU" sz="1900" dirty="0" smtClean="0">
                <a:solidFill>
                  <a:srgbClr val="FFFFFF"/>
                </a:solidFill>
                <a:latin typeface="Verdana" pitchFamily="34" charset="0"/>
                <a:ea typeface="Verdana" pitchFamily="34" charset="0"/>
                <a:cs typeface="Verdana" pitchFamily="34" charset="0"/>
              </a:rPr>
              <a:t>. Учеными доказано, что </a:t>
            </a:r>
            <a:r>
              <a:rPr lang="ru-RU" sz="1900" dirty="0" smtClean="0">
                <a:solidFill>
                  <a:srgbClr val="FFFF00"/>
                </a:solidFill>
                <a:latin typeface="Verdana" pitchFamily="34" charset="0"/>
                <a:ea typeface="Verdana" pitchFamily="34" charset="0"/>
                <a:cs typeface="Verdana" pitchFamily="34" charset="0"/>
              </a:rPr>
              <a:t>люди, занимающиеся зимним плаванием, устойчивы к простудам в той же мере, что и систематически закаляющиеся традиционными способами</a:t>
            </a:r>
            <a:r>
              <a:rPr lang="ru-RU" sz="1900" dirty="0" smtClean="0">
                <a:solidFill>
                  <a:srgbClr val="FFFFFF"/>
                </a:solidFill>
                <a:latin typeface="Verdana" pitchFamily="34" charset="0"/>
                <a:ea typeface="Verdana" pitchFamily="34" charset="0"/>
                <a:cs typeface="Verdana" pitchFamily="34" charset="0"/>
              </a:rPr>
              <a:t>.</a:t>
            </a:r>
          </a:p>
          <a:p>
            <a:pPr marL="179388" indent="0" algn="just">
              <a:buNone/>
            </a:pPr>
            <a:r>
              <a:rPr lang="ru-RU" sz="1900" dirty="0" smtClean="0">
                <a:solidFill>
                  <a:srgbClr val="FFFFFF"/>
                </a:solidFill>
                <a:latin typeface="Verdana" pitchFamily="34" charset="0"/>
                <a:ea typeface="Verdana" pitchFamily="34" charset="0"/>
                <a:cs typeface="Verdana" pitchFamily="34" charset="0"/>
              </a:rPr>
              <a:t>Приступающие к зимним купаниям </a:t>
            </a:r>
            <a:r>
              <a:rPr lang="ru-RU" sz="1900" dirty="0" smtClean="0">
                <a:solidFill>
                  <a:srgbClr val="FFFF00"/>
                </a:solidFill>
                <a:latin typeface="Verdana" pitchFamily="34" charset="0"/>
                <a:ea typeface="Verdana" pitchFamily="34" charset="0"/>
                <a:cs typeface="Verdana" pitchFamily="34" charset="0"/>
              </a:rPr>
              <a:t>должны иметь крепкое здоровье и многолетний стаж закаливания обычными средствами</a:t>
            </a:r>
            <a:r>
              <a:rPr lang="ru-RU" sz="1900" dirty="0" smtClean="0">
                <a:solidFill>
                  <a:srgbClr val="FFFFFF"/>
                </a:solidFill>
                <a:latin typeface="Verdana" pitchFamily="34" charset="0"/>
                <a:ea typeface="Verdana" pitchFamily="34" charset="0"/>
                <a:cs typeface="Verdana" pitchFamily="34" charset="0"/>
              </a:rPr>
              <a:t>. Перед началом занятий </a:t>
            </a:r>
            <a:r>
              <a:rPr lang="ru-RU" sz="1900" dirty="0" smtClean="0">
                <a:solidFill>
                  <a:srgbClr val="FFFF00"/>
                </a:solidFill>
                <a:latin typeface="Verdana" pitchFamily="34" charset="0"/>
                <a:ea typeface="Verdana" pitchFamily="34" charset="0"/>
                <a:cs typeface="Verdana" pitchFamily="34" charset="0"/>
              </a:rPr>
              <a:t>необходимо пройти всестороннее врачебное обследование</a:t>
            </a:r>
            <a:r>
              <a:rPr lang="ru-RU" sz="1900" dirty="0" smtClean="0">
                <a:solidFill>
                  <a:srgbClr val="FFFFFF"/>
                </a:solidFill>
                <a:latin typeface="Verdana" pitchFamily="34" charset="0"/>
                <a:ea typeface="Verdana" pitchFamily="34" charset="0"/>
                <a:cs typeface="Verdana" pitchFamily="34" charset="0"/>
              </a:rPr>
              <a:t>. Особое внимание следует обращать на состояние здоровья людям старше 40 лет. В числе других противопоказаниями для зимних купаний могут быть заболевания, характерные для старшего возраста (атеросклероз, гипертоническая болезнь и др.)</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descr="time.png"/>
          <p:cNvPicPr>
            <a:picLocks noChangeAspect="1"/>
          </p:cNvPicPr>
          <p:nvPr/>
        </p:nvPicPr>
        <p:blipFill>
          <a:blip r:embed="rId2" cstate="print">
            <a:lum bright="5000" contrast="-28000"/>
          </a:blip>
          <a:stretch>
            <a:fillRect/>
          </a:stretch>
        </p:blipFill>
        <p:spPr>
          <a:xfrm>
            <a:off x="6553200" y="4419600"/>
            <a:ext cx="2209800" cy="2209800"/>
          </a:xfrm>
          <a:prstGeom prst="rect">
            <a:avLst/>
          </a:prstGeom>
        </p:spPr>
      </p:pic>
      <p:pic>
        <p:nvPicPr>
          <p:cNvPr id="4" name="Рисунок 3" descr="swimming-pool (2).png"/>
          <p:cNvPicPr>
            <a:picLocks noChangeAspect="1"/>
          </p:cNvPicPr>
          <p:nvPr/>
        </p:nvPicPr>
        <p:blipFill>
          <a:blip r:embed="rId3" cstate="print">
            <a:lum bright="10000" contrast="-33000"/>
          </a:blip>
          <a:stretch>
            <a:fillRect/>
          </a:stretch>
        </p:blipFill>
        <p:spPr>
          <a:xfrm>
            <a:off x="5867400" y="685800"/>
            <a:ext cx="2829785" cy="2829785"/>
          </a:xfrm>
          <a:prstGeom prst="rect">
            <a:avLst/>
          </a:prstGeom>
        </p:spPr>
      </p:pic>
      <p:sp>
        <p:nvSpPr>
          <p:cNvPr id="3" name="Содержимое 2"/>
          <p:cNvSpPr>
            <a:spLocks noGrp="1"/>
          </p:cNvSpPr>
          <p:nvPr>
            <p:ph idx="1"/>
          </p:nvPr>
        </p:nvSpPr>
        <p:spPr>
          <a:xfrm>
            <a:off x="0" y="457200"/>
            <a:ext cx="9144000" cy="5867400"/>
          </a:xfrm>
          <a:solidFill>
            <a:schemeClr val="tx2">
              <a:lumMod val="10000"/>
              <a:alpha val="48000"/>
            </a:schemeClr>
          </a:solidFill>
        </p:spPr>
        <p:txBody>
          <a:bodyPr>
            <a:noAutofit/>
          </a:bodyPr>
          <a:lstStyle/>
          <a:p>
            <a:pPr marL="82550" indent="0">
              <a:buNone/>
            </a:pPr>
            <a:endParaRPr lang="ru-RU" sz="1900" dirty="0" smtClean="0">
              <a:solidFill>
                <a:srgbClr val="FFFFFF"/>
              </a:solidFill>
              <a:latin typeface="Verdana" pitchFamily="34" charset="0"/>
              <a:ea typeface="Verdana" pitchFamily="34" charset="0"/>
              <a:cs typeface="Verdana" pitchFamily="34" charset="0"/>
            </a:endParaRPr>
          </a:p>
          <a:p>
            <a:pPr marL="82550" indent="0">
              <a:buNone/>
            </a:pPr>
            <a:r>
              <a:rPr lang="ru-RU" sz="1900" dirty="0" smtClean="0">
                <a:solidFill>
                  <a:srgbClr val="FFFFFF"/>
                </a:solidFill>
                <a:latin typeface="Verdana" pitchFamily="34" charset="0"/>
                <a:ea typeface="Verdana" pitchFamily="34" charset="0"/>
                <a:cs typeface="Verdana" pitchFamily="34" charset="0"/>
              </a:rPr>
              <a:t>При </a:t>
            </a:r>
            <a:r>
              <a:rPr lang="ru-RU" sz="1900" dirty="0" err="1" smtClean="0">
                <a:solidFill>
                  <a:srgbClr val="FFFFFF"/>
                </a:solidFill>
                <a:latin typeface="Verdana" pitchFamily="34" charset="0"/>
                <a:ea typeface="Verdana" pitchFamily="34" charset="0"/>
                <a:cs typeface="Verdana" pitchFamily="34" charset="0"/>
              </a:rPr>
              <a:t>моржевании</a:t>
            </a:r>
            <a:r>
              <a:rPr lang="ru-RU" sz="1900" dirty="0" smtClean="0">
                <a:solidFill>
                  <a:srgbClr val="FFFFFF"/>
                </a:solidFill>
                <a:latin typeface="Verdana" pitchFamily="34" charset="0"/>
                <a:ea typeface="Verdana" pitchFamily="34" charset="0"/>
                <a:cs typeface="Verdana" pitchFamily="34" charset="0"/>
              </a:rPr>
              <a:t> </a:t>
            </a:r>
            <a:r>
              <a:rPr lang="ru-RU" sz="1900" dirty="0" smtClean="0">
                <a:solidFill>
                  <a:srgbClr val="FFFF00"/>
                </a:solidFill>
                <a:latin typeface="Verdana" pitchFamily="34" charset="0"/>
                <a:ea typeface="Verdana" pitchFamily="34" charset="0"/>
                <a:cs typeface="Verdana" pitchFamily="34" charset="0"/>
              </a:rPr>
              <a:t>необходимо соблюдать строгую дозировку и следующие гигиенические правила</a:t>
            </a:r>
            <a:r>
              <a:rPr lang="ru-RU" sz="1900" dirty="0" smtClean="0">
                <a:solidFill>
                  <a:srgbClr val="FFFFFF"/>
                </a:solidFill>
                <a:latin typeface="Verdana" pitchFamily="34" charset="0"/>
                <a:ea typeface="Verdana" pitchFamily="34" charset="0"/>
                <a:cs typeface="Verdana" pitchFamily="34" charset="0"/>
              </a:rPr>
              <a:t>.</a:t>
            </a:r>
          </a:p>
          <a:p>
            <a:pPr indent="-163513"/>
            <a:r>
              <a:rPr lang="ru-RU" sz="1900" dirty="0" smtClean="0">
                <a:solidFill>
                  <a:srgbClr val="FFFF00"/>
                </a:solidFill>
                <a:latin typeface="Verdana" pitchFamily="34" charset="0"/>
                <a:ea typeface="Verdana" pitchFamily="34" charset="0"/>
                <a:cs typeface="Verdana" pitchFamily="34" charset="0"/>
              </a:rPr>
              <a:t>Место купания</a:t>
            </a:r>
            <a:r>
              <a:rPr lang="ru-RU" sz="1900" dirty="0" smtClean="0">
                <a:solidFill>
                  <a:srgbClr val="FFFFFF"/>
                </a:solidFill>
                <a:latin typeface="Verdana" pitchFamily="34" charset="0"/>
                <a:ea typeface="Verdana" pitchFamily="34" charset="0"/>
                <a:cs typeface="Verdana" pitchFamily="34" charset="0"/>
              </a:rPr>
              <a:t> (прорубь) </a:t>
            </a:r>
            <a:r>
              <a:rPr lang="ru-RU" sz="1900" dirty="0" smtClean="0">
                <a:solidFill>
                  <a:srgbClr val="FFFF00"/>
                </a:solidFill>
                <a:latin typeface="Verdana" pitchFamily="34" charset="0"/>
                <a:ea typeface="Verdana" pitchFamily="34" charset="0"/>
                <a:cs typeface="Verdana" pitchFamily="34" charset="0"/>
              </a:rPr>
              <a:t>должно иметь лесенку с деревянными перилами для входа и выхода из воды</a:t>
            </a:r>
            <a:r>
              <a:rPr lang="ru-RU" sz="1900" dirty="0" smtClean="0">
                <a:solidFill>
                  <a:srgbClr val="FFFFFF"/>
                </a:solidFill>
                <a:latin typeface="Verdana" pitchFamily="34" charset="0"/>
                <a:ea typeface="Verdana" pitchFamily="34" charset="0"/>
                <a:cs typeface="Verdana" pitchFamily="34" charset="0"/>
              </a:rPr>
              <a:t>. Как можно ближе к проруби располагается теплое помещение (раздевалка), где занимающиеся раздеваются и разминаются. </a:t>
            </a:r>
            <a:r>
              <a:rPr lang="ru-RU" sz="1900" dirty="0" smtClean="0">
                <a:solidFill>
                  <a:srgbClr val="FFFF00"/>
                </a:solidFill>
                <a:latin typeface="Verdana" pitchFamily="34" charset="0"/>
                <a:ea typeface="Verdana" pitchFamily="34" charset="0"/>
                <a:cs typeface="Verdana" pitchFamily="34" charset="0"/>
              </a:rPr>
              <a:t>Разминка</a:t>
            </a:r>
            <a:r>
              <a:rPr lang="ru-RU" sz="1900" dirty="0" smtClean="0">
                <a:solidFill>
                  <a:srgbClr val="FFFFFF"/>
                </a:solidFill>
                <a:latin typeface="Verdana" pitchFamily="34" charset="0"/>
                <a:ea typeface="Verdana" pitchFamily="34" charset="0"/>
                <a:cs typeface="Verdana" pitchFamily="34" charset="0"/>
              </a:rPr>
              <a:t> включает </a:t>
            </a:r>
            <a:r>
              <a:rPr lang="ru-RU" sz="1900" dirty="0" err="1" smtClean="0">
                <a:solidFill>
                  <a:srgbClr val="FFFFFF"/>
                </a:solidFill>
                <a:latin typeface="Verdana" pitchFamily="34" charset="0"/>
                <a:ea typeface="Verdana" pitchFamily="34" charset="0"/>
                <a:cs typeface="Verdana" pitchFamily="34" charset="0"/>
              </a:rPr>
              <a:t>общеразвивающие</a:t>
            </a:r>
            <a:r>
              <a:rPr lang="ru-RU" sz="1900" dirty="0" smtClean="0">
                <a:solidFill>
                  <a:srgbClr val="FFFFFF"/>
                </a:solidFill>
                <a:latin typeface="Verdana" pitchFamily="34" charset="0"/>
                <a:ea typeface="Verdana" pitchFamily="34" charset="0"/>
                <a:cs typeface="Verdana" pitchFamily="34" charset="0"/>
              </a:rPr>
              <a:t> и специальные упражнения. Перед входом в воду тело должно иметь нормальную температуру.</a:t>
            </a:r>
            <a:r>
              <a:rPr lang="ru-RU" sz="1900" dirty="0" smtClean="0">
                <a:solidFill>
                  <a:srgbClr val="FFFF00"/>
                </a:solidFill>
                <a:latin typeface="Verdana" pitchFamily="34" charset="0"/>
                <a:ea typeface="Verdana" pitchFamily="34" charset="0"/>
                <a:cs typeface="Verdana" pitchFamily="34" charset="0"/>
              </a:rPr>
              <a:t> Нельзя входить в воду разгоряченным или с чувством озноба.</a:t>
            </a:r>
          </a:p>
          <a:p>
            <a:pPr indent="-163513"/>
            <a:r>
              <a:rPr lang="ru-RU" sz="1900" dirty="0" smtClean="0">
                <a:solidFill>
                  <a:srgbClr val="FFFF00"/>
                </a:solidFill>
                <a:latin typeface="Verdana" pitchFamily="34" charset="0"/>
                <a:ea typeface="Verdana" pitchFamily="34" charset="0"/>
                <a:cs typeface="Verdana" pitchFamily="34" charset="0"/>
              </a:rPr>
              <a:t>Важное значение имеет продолжительность пребывания в воде</a:t>
            </a:r>
            <a:r>
              <a:rPr lang="ru-RU" sz="1900" dirty="0" smtClean="0">
                <a:solidFill>
                  <a:srgbClr val="FFFFFF"/>
                </a:solidFill>
                <a:latin typeface="Verdana" pitchFamily="34" charset="0"/>
                <a:ea typeface="Verdana" pitchFamily="34" charset="0"/>
                <a:cs typeface="Verdana" pitchFamily="34" charset="0"/>
              </a:rPr>
              <a:t>. Для занимающихся зимним плаванием первый сезон она не должна превышать 20 с, второй — 40— 50 с, третий — 60—70 с. При этом </a:t>
            </a:r>
            <a:r>
              <a:rPr lang="ru-RU" sz="1900" dirty="0" smtClean="0">
                <a:solidFill>
                  <a:srgbClr val="FFFF00"/>
                </a:solidFill>
                <a:latin typeface="Verdana" pitchFamily="34" charset="0"/>
                <a:ea typeface="Verdana" pitchFamily="34" charset="0"/>
                <a:cs typeface="Verdana" pitchFamily="34" charset="0"/>
              </a:rPr>
              <a:t>допустимы некоторые отклонения (в пределах 10 с)</a:t>
            </a:r>
            <a:r>
              <a:rPr lang="ru-RU" sz="1900" dirty="0" smtClean="0">
                <a:solidFill>
                  <a:srgbClr val="FFFFFF"/>
                </a:solidFill>
                <a:latin typeface="Verdana" pitchFamily="34" charset="0"/>
                <a:ea typeface="Verdana" pitchFamily="34" charset="0"/>
                <a:cs typeface="Verdana" pitchFamily="34" charset="0"/>
              </a:rPr>
              <a:t>. При сильном морозе и ветре время купания сокращается. </a:t>
            </a:r>
            <a:r>
              <a:rPr lang="ru-RU" sz="1900" dirty="0" smtClean="0">
                <a:solidFill>
                  <a:srgbClr val="FFFF00"/>
                </a:solidFill>
                <a:latin typeface="Verdana" pitchFamily="34" charset="0"/>
                <a:ea typeface="Verdana" pitchFamily="34" charset="0"/>
                <a:cs typeface="Verdana" pitchFamily="34" charset="0"/>
              </a:rPr>
              <a:t>В воде необходимо все время двигаться и плавать</a:t>
            </a:r>
            <a:r>
              <a:rPr lang="ru-RU" sz="1900" dirty="0" smtClean="0">
                <a:solidFill>
                  <a:srgbClr val="FFFFFF"/>
                </a:solidFill>
                <a:latin typeface="Verdana" pitchFamily="34" charset="0"/>
                <a:ea typeface="Verdana" pitchFamily="34" charset="0"/>
                <a:cs typeface="Verdana" pitchFamily="34" charset="0"/>
              </a:rPr>
              <a:t>, лучше всего брассом, совершая не менее 30 гребковых движений в минуту. В зимние купания </a:t>
            </a:r>
            <a:r>
              <a:rPr lang="ru-RU" sz="1900" dirty="0" smtClean="0">
                <a:solidFill>
                  <a:srgbClr val="FFFF00"/>
                </a:solidFill>
                <a:latin typeface="Verdana" pitchFamily="34" charset="0"/>
                <a:ea typeface="Verdana" pitchFamily="34" charset="0"/>
                <a:cs typeface="Verdana" pitchFamily="34" charset="0"/>
              </a:rPr>
              <a:t>нельзя вносить элемент соревнований</a:t>
            </a:r>
            <a:r>
              <a:rPr lang="ru-RU" sz="1900" dirty="0" smtClean="0">
                <a:solidFill>
                  <a:srgbClr val="FFFFFF"/>
                </a:solidFill>
                <a:latin typeface="Verdana" pitchFamily="34" charset="0"/>
                <a:ea typeface="Verdana" pitchFamily="34" charset="0"/>
                <a:cs typeface="Verdana" pitchFamily="34" charset="0"/>
              </a:rPr>
              <a:t>, так как возникающие эмоции могут исказить оценку самочувствия.</a:t>
            </a:r>
          </a:p>
          <a:p>
            <a:pPr marL="179388" indent="0">
              <a:buNone/>
            </a:pPr>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descr="cardiogram (2).png"/>
          <p:cNvPicPr>
            <a:picLocks noChangeAspect="1"/>
          </p:cNvPicPr>
          <p:nvPr/>
        </p:nvPicPr>
        <p:blipFill>
          <a:blip r:embed="rId2" cstate="print">
            <a:lum bright="6000" contrast="-19000"/>
          </a:blip>
          <a:stretch>
            <a:fillRect/>
          </a:stretch>
        </p:blipFill>
        <p:spPr>
          <a:xfrm>
            <a:off x="5105400" y="2971800"/>
            <a:ext cx="3505200" cy="3505200"/>
          </a:xfrm>
          <a:prstGeom prst="rect">
            <a:avLst/>
          </a:prstGeom>
        </p:spPr>
      </p:pic>
      <p:sp>
        <p:nvSpPr>
          <p:cNvPr id="3" name="Содержимое 2"/>
          <p:cNvSpPr>
            <a:spLocks noGrp="1"/>
          </p:cNvSpPr>
          <p:nvPr>
            <p:ph idx="1"/>
          </p:nvPr>
        </p:nvSpPr>
        <p:spPr>
          <a:xfrm>
            <a:off x="228600" y="1524000"/>
            <a:ext cx="8686800" cy="3276600"/>
          </a:xfrm>
          <a:solidFill>
            <a:schemeClr val="tx2">
              <a:lumMod val="10000"/>
              <a:alpha val="50000"/>
            </a:schemeClr>
          </a:solidFill>
        </p:spPr>
        <p:txBody>
          <a:bodyPr>
            <a:normAutofit fontScale="92500" lnSpcReduction="10000"/>
          </a:bodyPr>
          <a:lstStyle/>
          <a:p>
            <a:pPr marL="179388" indent="0" algn="just">
              <a:lnSpc>
                <a:spcPct val="110000"/>
              </a:lnSpc>
              <a:buNone/>
            </a:pPr>
            <a:endParaRPr lang="ru-RU" sz="2000" dirty="0" smtClean="0">
              <a:solidFill>
                <a:srgbClr val="FFFFFF"/>
              </a:solidFill>
              <a:latin typeface="Verdana" pitchFamily="34" charset="0"/>
              <a:ea typeface="Verdana" pitchFamily="34" charset="0"/>
              <a:cs typeface="Verdana" pitchFamily="34" charset="0"/>
            </a:endParaRPr>
          </a:p>
          <a:p>
            <a:pPr marL="179388" indent="0" algn="just">
              <a:lnSpc>
                <a:spcPct val="110000"/>
              </a:lnSpc>
              <a:buNone/>
            </a:pPr>
            <a:r>
              <a:rPr lang="ru-RU" sz="2000" dirty="0" smtClean="0">
                <a:solidFill>
                  <a:srgbClr val="FFFFFF"/>
                </a:solidFill>
                <a:latin typeface="Verdana" pitchFamily="34" charset="0"/>
                <a:ea typeface="Verdana" pitchFamily="34" charset="0"/>
                <a:cs typeface="Verdana" pitchFamily="34" charset="0"/>
              </a:rPr>
              <a:t>Человек, занимающийся физическим нагрузками длительное время, становится </a:t>
            </a:r>
            <a:r>
              <a:rPr lang="ru-RU" sz="2000" dirty="0" smtClean="0">
                <a:solidFill>
                  <a:srgbClr val="FFFF00"/>
                </a:solidFill>
                <a:latin typeface="Verdana" pitchFamily="34" charset="0"/>
                <a:ea typeface="Verdana" pitchFamily="34" charset="0"/>
                <a:cs typeface="Verdana" pitchFamily="34" charset="0"/>
              </a:rPr>
              <a:t>более выносливым</a:t>
            </a:r>
            <a:r>
              <a:rPr lang="ru-RU" sz="2000" dirty="0" smtClean="0">
                <a:solidFill>
                  <a:srgbClr val="FFFFFF"/>
                </a:solidFill>
                <a:latin typeface="Verdana" pitchFamily="34" charset="0"/>
                <a:ea typeface="Verdana" pitchFamily="34" charset="0"/>
                <a:cs typeface="Verdana" pitchFamily="34" charset="0"/>
              </a:rPr>
              <a:t> и может совершать все </a:t>
            </a:r>
            <a:r>
              <a:rPr lang="ru-RU" sz="2000" dirty="0" smtClean="0">
                <a:solidFill>
                  <a:srgbClr val="FFFF00"/>
                </a:solidFill>
                <a:latin typeface="Verdana" pitchFamily="34" charset="0"/>
                <a:ea typeface="Verdana" pitchFamily="34" charset="0"/>
                <a:cs typeface="Verdana" pitchFamily="34" charset="0"/>
              </a:rPr>
              <a:t>более интенсивные движения и производить тяжелую мышечную работу </a:t>
            </a:r>
            <a:r>
              <a:rPr lang="ru-RU" sz="2000" dirty="0" smtClean="0">
                <a:solidFill>
                  <a:srgbClr val="FFFFFF"/>
                </a:solidFill>
                <a:latin typeface="Verdana" pitchFamily="34" charset="0"/>
                <a:ea typeface="Verdana" pitchFamily="34" charset="0"/>
                <a:cs typeface="Verdana" pitchFamily="34" charset="0"/>
              </a:rPr>
              <a:t>в течение определенного периода. Это, прежде всего, является следствием того, что органы кровообращения, органы дыхания и выделения лучше работают. Также происходит увеличение способности этих органов усиливать свою работу и приспосабливать ее условиям, создающимся в организме при большой физической нагрузке.</a:t>
            </a:r>
            <a:endParaRPr lang="ru-RU" sz="2000"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Рисунок 7" descr="doctor (3).png"/>
          <p:cNvPicPr>
            <a:picLocks noChangeAspect="1"/>
          </p:cNvPicPr>
          <p:nvPr/>
        </p:nvPicPr>
        <p:blipFill>
          <a:blip r:embed="rId2" cstate="print">
            <a:lum bright="12000" contrast="-46000"/>
          </a:blip>
          <a:stretch>
            <a:fillRect/>
          </a:stretch>
        </p:blipFill>
        <p:spPr>
          <a:xfrm>
            <a:off x="5486400" y="3810000"/>
            <a:ext cx="2677386" cy="2677386"/>
          </a:xfrm>
          <a:prstGeom prst="rect">
            <a:avLst/>
          </a:prstGeom>
        </p:spPr>
      </p:pic>
      <p:pic>
        <p:nvPicPr>
          <p:cNvPr id="9" name="Рисунок 8" descr="clipboard (1).png"/>
          <p:cNvPicPr>
            <a:picLocks noChangeAspect="1"/>
          </p:cNvPicPr>
          <p:nvPr/>
        </p:nvPicPr>
        <p:blipFill>
          <a:blip r:embed="rId3" cstate="print"/>
          <a:stretch>
            <a:fillRect/>
          </a:stretch>
        </p:blipFill>
        <p:spPr>
          <a:xfrm>
            <a:off x="5181600" y="5257800"/>
            <a:ext cx="1371600" cy="1371600"/>
          </a:xfrm>
          <a:prstGeom prst="rect">
            <a:avLst/>
          </a:prstGeom>
        </p:spPr>
      </p:pic>
      <p:pic>
        <p:nvPicPr>
          <p:cNvPr id="6" name="Рисунок 5" descr="robe (1).png"/>
          <p:cNvPicPr>
            <a:picLocks noChangeAspect="1"/>
          </p:cNvPicPr>
          <p:nvPr/>
        </p:nvPicPr>
        <p:blipFill>
          <a:blip r:embed="rId4" cstate="print">
            <a:lum bright="22000" contrast="-63000"/>
          </a:blip>
          <a:stretch>
            <a:fillRect/>
          </a:stretch>
        </p:blipFill>
        <p:spPr>
          <a:xfrm>
            <a:off x="5029200" y="381000"/>
            <a:ext cx="2971800" cy="2971800"/>
          </a:xfrm>
          <a:prstGeom prst="rect">
            <a:avLst/>
          </a:prstGeom>
        </p:spPr>
      </p:pic>
      <p:sp>
        <p:nvSpPr>
          <p:cNvPr id="3" name="Содержимое 2"/>
          <p:cNvSpPr>
            <a:spLocks noGrp="1"/>
          </p:cNvSpPr>
          <p:nvPr>
            <p:ph idx="1"/>
          </p:nvPr>
        </p:nvSpPr>
        <p:spPr>
          <a:xfrm>
            <a:off x="0" y="457200"/>
            <a:ext cx="9144000" cy="5105400"/>
          </a:xfrm>
          <a:solidFill>
            <a:schemeClr val="tx2">
              <a:lumMod val="10000"/>
              <a:alpha val="48000"/>
            </a:schemeClr>
          </a:solidFill>
        </p:spPr>
        <p:txBody>
          <a:bodyPr>
            <a:noAutofit/>
          </a:bodyPr>
          <a:lstStyle/>
          <a:p>
            <a:endParaRPr lang="ru-RU" sz="1900" dirty="0" smtClean="0">
              <a:solidFill>
                <a:srgbClr val="FFFFFF"/>
              </a:solidFill>
              <a:latin typeface="Verdana" pitchFamily="34" charset="0"/>
              <a:ea typeface="Verdana" pitchFamily="34" charset="0"/>
              <a:cs typeface="Verdana" pitchFamily="34" charset="0"/>
            </a:endParaRPr>
          </a:p>
          <a:p>
            <a:pPr indent="-163513"/>
            <a:r>
              <a:rPr lang="ru-RU" sz="1900" dirty="0" smtClean="0">
                <a:solidFill>
                  <a:srgbClr val="FFFF00"/>
                </a:solidFill>
                <a:latin typeface="Verdana" pitchFamily="34" charset="0"/>
                <a:ea typeface="Verdana" pitchFamily="34" charset="0"/>
                <a:cs typeface="Verdana" pitchFamily="34" charset="0"/>
              </a:rPr>
              <a:t>Идти от раздевалки до проруби и обратно необходимо в одежде</a:t>
            </a:r>
            <a:r>
              <a:rPr lang="ru-RU" sz="1900" dirty="0" smtClean="0">
                <a:solidFill>
                  <a:srgbClr val="FFFFFF"/>
                </a:solidFill>
                <a:latin typeface="Verdana" pitchFamily="34" charset="0"/>
                <a:ea typeface="Verdana" pitchFamily="34" charset="0"/>
                <a:cs typeface="Verdana" pitchFamily="34" charset="0"/>
              </a:rPr>
              <a:t> — халате, тренировочном костюме. </a:t>
            </a:r>
            <a:r>
              <a:rPr lang="ru-RU" sz="1900" dirty="0" smtClean="0">
                <a:solidFill>
                  <a:srgbClr val="FFFF00"/>
                </a:solidFill>
                <a:latin typeface="Verdana" pitchFamily="34" charset="0"/>
                <a:ea typeface="Verdana" pitchFamily="34" charset="0"/>
                <a:cs typeface="Verdana" pitchFamily="34" charset="0"/>
              </a:rPr>
              <a:t>После выхода из воды следует обтереться и быстро перейти в раздевалку</a:t>
            </a:r>
            <a:r>
              <a:rPr lang="ru-RU" sz="1900" dirty="0" smtClean="0">
                <a:solidFill>
                  <a:srgbClr val="FFFFFF"/>
                </a:solidFill>
                <a:latin typeface="Verdana" pitchFamily="34" charset="0"/>
                <a:ea typeface="Verdana" pitchFamily="34" charset="0"/>
                <a:cs typeface="Verdana" pitchFamily="34" charset="0"/>
              </a:rPr>
              <a:t>. Здесь нужно выполнить комплекс упражнений, для того чтобы </a:t>
            </a:r>
            <a:r>
              <a:rPr lang="ru-RU" sz="1900" dirty="0" smtClean="0">
                <a:solidFill>
                  <a:srgbClr val="FFFF00"/>
                </a:solidFill>
                <a:latin typeface="Verdana" pitchFamily="34" charset="0"/>
                <a:ea typeface="Verdana" pitchFamily="34" charset="0"/>
                <a:cs typeface="Verdana" pitchFamily="34" charset="0"/>
              </a:rPr>
              <a:t>быстрее ликвидировать «</a:t>
            </a:r>
            <a:r>
              <a:rPr lang="ru-RU" sz="1900" dirty="0" err="1" smtClean="0">
                <a:solidFill>
                  <a:srgbClr val="FFFF00"/>
                </a:solidFill>
                <a:latin typeface="Verdana" pitchFamily="34" charset="0"/>
                <a:ea typeface="Verdana" pitchFamily="34" charset="0"/>
                <a:cs typeface="Verdana" pitchFamily="34" charset="0"/>
              </a:rPr>
              <a:t>холодовой</a:t>
            </a:r>
            <a:r>
              <a:rPr lang="ru-RU" sz="1900" dirty="0" smtClean="0">
                <a:solidFill>
                  <a:srgbClr val="FFFF00"/>
                </a:solidFill>
                <a:latin typeface="Verdana" pitchFamily="34" charset="0"/>
                <a:ea typeface="Verdana" pitchFamily="34" charset="0"/>
                <a:cs typeface="Verdana" pitchFamily="34" charset="0"/>
              </a:rPr>
              <a:t> долг» </a:t>
            </a:r>
            <a:r>
              <a:rPr lang="ru-RU" sz="1900" dirty="0" smtClean="0">
                <a:solidFill>
                  <a:srgbClr val="FFFFFF"/>
                </a:solidFill>
                <a:latin typeface="Verdana" pitchFamily="34" charset="0"/>
                <a:ea typeface="Verdana" pitchFamily="34" charset="0"/>
                <a:cs typeface="Verdana" pitchFamily="34" charset="0"/>
              </a:rPr>
              <a:t>и восстанавливать тепловое равновесие. Зимние купания следует проводить </a:t>
            </a:r>
            <a:r>
              <a:rPr lang="ru-RU" sz="1900" dirty="0" smtClean="0">
                <a:solidFill>
                  <a:srgbClr val="FFFF00"/>
                </a:solidFill>
                <a:latin typeface="Verdana" pitchFamily="34" charset="0"/>
                <a:ea typeface="Verdana" pitchFamily="34" charset="0"/>
                <a:cs typeface="Verdana" pitchFamily="34" charset="0"/>
              </a:rPr>
              <a:t>не чаще 4 раз в неделю</a:t>
            </a:r>
            <a:r>
              <a:rPr lang="ru-RU" sz="1900" dirty="0" smtClean="0">
                <a:solidFill>
                  <a:srgbClr val="FFFFFF"/>
                </a:solidFill>
                <a:latin typeface="Verdana" pitchFamily="34" charset="0"/>
                <a:ea typeface="Verdana" pitchFamily="34" charset="0"/>
                <a:cs typeface="Verdana" pitchFamily="34" charset="0"/>
              </a:rPr>
              <a:t>.</a:t>
            </a:r>
          </a:p>
          <a:p>
            <a:pPr indent="-163513"/>
            <a:r>
              <a:rPr lang="ru-RU" sz="1900" dirty="0" smtClean="0">
                <a:solidFill>
                  <a:srgbClr val="FFFFFF"/>
                </a:solidFill>
                <a:latin typeface="Verdana" pitchFamily="34" charset="0"/>
                <a:ea typeface="Verdana" pitchFamily="34" charset="0"/>
                <a:cs typeface="Verdana" pitchFamily="34" charset="0"/>
              </a:rPr>
              <a:t>Закаливающимся </a:t>
            </a:r>
            <a:r>
              <a:rPr lang="ru-RU" sz="1900" dirty="0" smtClean="0">
                <a:solidFill>
                  <a:srgbClr val="FFFF00"/>
                </a:solidFill>
                <a:latin typeface="Verdana" pitchFamily="34" charset="0"/>
                <a:ea typeface="Verdana" pitchFamily="34" charset="0"/>
                <a:cs typeface="Verdana" pitchFamily="34" charset="0"/>
              </a:rPr>
              <a:t>необходимо регулярно консультироваться с врачом и постоянно следить за своим самочувствием</a:t>
            </a:r>
            <a:r>
              <a:rPr lang="ru-RU" sz="1900" dirty="0" smtClean="0">
                <a:solidFill>
                  <a:srgbClr val="FFFFFF"/>
                </a:solidFill>
                <a:latin typeface="Verdana" pitchFamily="34" charset="0"/>
                <a:ea typeface="Verdana" pitchFamily="34" charset="0"/>
                <a:cs typeface="Verdana" pitchFamily="34" charset="0"/>
              </a:rPr>
              <a:t>. Появление вялости, снижение работоспособности, нарушение сна — первые признаки неправильного закаливания. При их возникновении необходимо прекратить зимние купания и обратиться к врачу. </a:t>
            </a:r>
            <a:r>
              <a:rPr lang="ru-RU" sz="1900" dirty="0" err="1" smtClean="0">
                <a:solidFill>
                  <a:srgbClr val="FFFF00"/>
                </a:solidFill>
                <a:latin typeface="Verdana" pitchFamily="34" charset="0"/>
                <a:ea typeface="Verdana" pitchFamily="34" charset="0"/>
                <a:cs typeface="Verdana" pitchFamily="34" charset="0"/>
              </a:rPr>
              <a:t>Моржеванием</a:t>
            </a:r>
            <a:r>
              <a:rPr lang="ru-RU" sz="1900" dirty="0" smtClean="0">
                <a:solidFill>
                  <a:srgbClr val="FFFF00"/>
                </a:solidFill>
                <a:latin typeface="Verdana" pitchFamily="34" charset="0"/>
                <a:ea typeface="Verdana" pitchFamily="34" charset="0"/>
                <a:cs typeface="Verdana" pitchFamily="34" charset="0"/>
              </a:rPr>
              <a:t> могут заниматься только хорошо закаленные люди. Это сильнодействующая и необязательная форма закаливания</a:t>
            </a:r>
            <a:r>
              <a:rPr lang="ru-RU" sz="1900" dirty="0" smtClean="0">
                <a:solidFill>
                  <a:srgbClr val="FFFFFF"/>
                </a:solidFill>
                <a:latin typeface="Verdana" pitchFamily="34" charset="0"/>
                <a:ea typeface="Verdana" pitchFamily="34" charset="0"/>
                <a:cs typeface="Verdana" pitchFamily="34" charset="0"/>
              </a:rPr>
              <a:t>.</a:t>
            </a:r>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descr="exercise.png"/>
          <p:cNvPicPr>
            <a:picLocks noChangeAspect="1"/>
          </p:cNvPicPr>
          <p:nvPr/>
        </p:nvPicPr>
        <p:blipFill>
          <a:blip r:embed="rId2" cstate="print">
            <a:lum bright="16000" contrast="-49000"/>
          </a:blip>
          <a:stretch>
            <a:fillRect/>
          </a:stretch>
        </p:blipFill>
        <p:spPr>
          <a:xfrm>
            <a:off x="457200" y="3037614"/>
            <a:ext cx="3820386" cy="3820386"/>
          </a:xfrm>
          <a:prstGeom prst="rect">
            <a:avLst/>
          </a:prstGeom>
        </p:spPr>
      </p:pic>
      <p:pic>
        <p:nvPicPr>
          <p:cNvPr id="6" name="Рисунок 5" descr="gel.png"/>
          <p:cNvPicPr>
            <a:picLocks noChangeAspect="1"/>
          </p:cNvPicPr>
          <p:nvPr/>
        </p:nvPicPr>
        <p:blipFill>
          <a:blip r:embed="rId3" cstate="print">
            <a:lum bright="7000" contrast="-47000"/>
          </a:blip>
          <a:stretch>
            <a:fillRect/>
          </a:stretch>
        </p:blipFill>
        <p:spPr>
          <a:xfrm flipH="1">
            <a:off x="6858000" y="4343400"/>
            <a:ext cx="1828800" cy="1828800"/>
          </a:xfrm>
          <a:prstGeom prst="rect">
            <a:avLst/>
          </a:prstGeom>
        </p:spPr>
      </p:pic>
      <p:pic>
        <p:nvPicPr>
          <p:cNvPr id="7" name="Рисунок 6" descr="massage.png"/>
          <p:cNvPicPr>
            <a:picLocks noChangeAspect="1"/>
          </p:cNvPicPr>
          <p:nvPr/>
        </p:nvPicPr>
        <p:blipFill>
          <a:blip r:embed="rId4" cstate="print">
            <a:lum bright="10000" contrast="-48000"/>
          </a:blip>
          <a:stretch>
            <a:fillRect/>
          </a:stretch>
        </p:blipFill>
        <p:spPr>
          <a:xfrm>
            <a:off x="4343400" y="3810000"/>
            <a:ext cx="2895600" cy="2895600"/>
          </a:xfrm>
          <a:prstGeom prst="rect">
            <a:avLst/>
          </a:prstGeom>
        </p:spPr>
      </p:pic>
      <p:sp>
        <p:nvSpPr>
          <p:cNvPr id="3" name="Содержимое 2"/>
          <p:cNvSpPr>
            <a:spLocks noGrp="1"/>
          </p:cNvSpPr>
          <p:nvPr>
            <p:ph idx="1"/>
          </p:nvPr>
        </p:nvSpPr>
        <p:spPr>
          <a:xfrm>
            <a:off x="0" y="381000"/>
            <a:ext cx="9144000" cy="4724400"/>
          </a:xfrm>
          <a:solidFill>
            <a:schemeClr val="tx2">
              <a:lumMod val="10000"/>
              <a:alpha val="49000"/>
            </a:schemeClr>
          </a:solidFill>
        </p:spPr>
        <p:txBody>
          <a:bodyPr>
            <a:noAutofit/>
          </a:bodyPr>
          <a:lstStyle/>
          <a:p>
            <a:pPr marL="82550" indent="0" algn="just">
              <a:buNone/>
            </a:pPr>
            <a:endParaRPr lang="ru-RU" sz="1900" b="1" dirty="0" smtClean="0">
              <a:solidFill>
                <a:srgbClr val="FFFF00"/>
              </a:solidFill>
              <a:latin typeface="Verdana" pitchFamily="34" charset="0"/>
              <a:ea typeface="Verdana" pitchFamily="34" charset="0"/>
              <a:cs typeface="Verdana" pitchFamily="34" charset="0"/>
            </a:endParaRPr>
          </a:p>
          <a:p>
            <a:pPr marL="82550" indent="0" algn="just">
              <a:buNone/>
            </a:pPr>
            <a:r>
              <a:rPr lang="ru-RU" sz="1900" b="1" dirty="0" smtClean="0">
                <a:solidFill>
                  <a:srgbClr val="FFFF00"/>
                </a:solidFill>
                <a:latin typeface="Verdana" pitchFamily="34" charset="0"/>
                <a:ea typeface="Verdana" pitchFamily="34" charset="0"/>
                <a:cs typeface="Verdana" pitchFamily="34" charset="0"/>
              </a:rPr>
              <a:t>Самомассаж</a:t>
            </a:r>
            <a:r>
              <a:rPr lang="ru-RU" sz="1900" dirty="0" smtClean="0">
                <a:solidFill>
                  <a:srgbClr val="FFFFFF"/>
                </a:solidFill>
                <a:latin typeface="Verdana" pitchFamily="34" charset="0"/>
                <a:ea typeface="Verdana" pitchFamily="34" charset="0"/>
                <a:cs typeface="Verdana" pitchFamily="34" charset="0"/>
              </a:rPr>
              <a:t> — это массаж, выполняемый собственноручно, на своем теле. Различие между массажем и самомассажем состоит лишь в том, что </a:t>
            </a:r>
            <a:r>
              <a:rPr lang="ru-RU" sz="1900" dirty="0" smtClean="0">
                <a:solidFill>
                  <a:srgbClr val="FFFF00"/>
                </a:solidFill>
                <a:latin typeface="Verdana" pitchFamily="34" charset="0"/>
                <a:ea typeface="Verdana" pitchFamily="34" charset="0"/>
                <a:cs typeface="Verdana" pitchFamily="34" charset="0"/>
              </a:rPr>
              <a:t>возможности самомассажа ограничены доступными для его проведения участками тела</a:t>
            </a:r>
            <a:r>
              <a:rPr lang="ru-RU" sz="1900" dirty="0" smtClean="0">
                <a:solidFill>
                  <a:srgbClr val="FFFFFF"/>
                </a:solidFill>
                <a:latin typeface="Verdana" pitchFamily="34" charset="0"/>
                <a:ea typeface="Verdana" pitchFamily="34" charset="0"/>
                <a:cs typeface="Verdana" pitchFamily="34" charset="0"/>
              </a:rPr>
              <a:t>.</a:t>
            </a:r>
          </a:p>
          <a:p>
            <a:pPr marL="82550" indent="0" algn="just">
              <a:buNone/>
            </a:pPr>
            <a:r>
              <a:rPr lang="ru-RU" sz="1900" dirty="0" smtClean="0">
                <a:solidFill>
                  <a:srgbClr val="FFFFFF"/>
                </a:solidFill>
                <a:latin typeface="Verdana" pitchFamily="34" charset="0"/>
                <a:ea typeface="Verdana" pitchFamily="34" charset="0"/>
                <a:cs typeface="Verdana" pitchFamily="34" charset="0"/>
              </a:rPr>
              <a:t>Самомассажем может пользоваться каждый человек прежде всего как </a:t>
            </a:r>
            <a:r>
              <a:rPr lang="ru-RU" sz="1900" dirty="0" smtClean="0">
                <a:solidFill>
                  <a:srgbClr val="FFFF00"/>
                </a:solidFill>
                <a:latin typeface="Verdana" pitchFamily="34" charset="0"/>
                <a:ea typeface="Verdana" pitchFamily="34" charset="0"/>
                <a:cs typeface="Verdana" pitchFamily="34" charset="0"/>
              </a:rPr>
              <a:t>гигиеническим средством в повседневном уходе за своим телом</a:t>
            </a:r>
            <a:r>
              <a:rPr lang="ru-RU" sz="1900" dirty="0" smtClean="0">
                <a:solidFill>
                  <a:srgbClr val="FFFFFF"/>
                </a:solidFill>
                <a:latin typeface="Verdana" pitchFamily="34" charset="0"/>
                <a:ea typeface="Verdana" pitchFamily="34" charset="0"/>
                <a:cs typeface="Verdana" pitchFamily="34" charset="0"/>
              </a:rPr>
              <a:t>. Особенно эффективен самомассаж, проводимый </a:t>
            </a:r>
            <a:r>
              <a:rPr lang="ru-RU" sz="1900" dirty="0" smtClean="0">
                <a:solidFill>
                  <a:srgbClr val="FFFF00"/>
                </a:solidFill>
                <a:latin typeface="Verdana" pitchFamily="34" charset="0"/>
                <a:ea typeface="Verdana" pitchFamily="34" charset="0"/>
                <a:cs typeface="Verdana" pitchFamily="34" charset="0"/>
              </a:rPr>
              <a:t>в дополнение к утренней гимнастике, занятиям физической культурой</a:t>
            </a:r>
            <a:r>
              <a:rPr lang="ru-RU" sz="1900" dirty="0" smtClean="0">
                <a:solidFill>
                  <a:srgbClr val="FFFFFF"/>
                </a:solidFill>
                <a:latin typeface="Verdana" pitchFamily="34" charset="0"/>
                <a:ea typeface="Verdana" pitchFamily="34" charset="0"/>
                <a:cs typeface="Verdana" pitchFamily="34" charset="0"/>
              </a:rPr>
              <a:t> — бегом, ритмической гимнастикой в тренажерном зале и т.д. Самомассаж помогает лучше выполнять физическую работу в быту и на производстве, так как </a:t>
            </a:r>
            <a:r>
              <a:rPr lang="ru-RU" sz="1900" dirty="0" smtClean="0">
                <a:solidFill>
                  <a:srgbClr val="FFFF00"/>
                </a:solidFill>
                <a:latin typeface="Verdana" pitchFamily="34" charset="0"/>
                <a:ea typeface="Verdana" pitchFamily="34" charset="0"/>
                <a:cs typeface="Verdana" pitchFamily="34" charset="0"/>
              </a:rPr>
              <a:t>повышает функциональные возможности организма</a:t>
            </a:r>
            <a:r>
              <a:rPr lang="ru-RU" sz="1900" dirty="0" smtClean="0">
                <a:solidFill>
                  <a:srgbClr val="FFFFFF"/>
                </a:solidFill>
                <a:latin typeface="Verdana" pitchFamily="34" charset="0"/>
                <a:ea typeface="Verdana" pitchFamily="34" charset="0"/>
                <a:cs typeface="Verdana" pitchFamily="34" charset="0"/>
              </a:rPr>
              <a:t>, </a:t>
            </a:r>
            <a:r>
              <a:rPr lang="ru-RU" sz="1900" dirty="0" smtClean="0">
                <a:solidFill>
                  <a:srgbClr val="FFFF00"/>
                </a:solidFill>
                <a:latin typeface="Verdana" pitchFamily="34" charset="0"/>
                <a:ea typeface="Verdana" pitchFamily="34" charset="0"/>
                <a:cs typeface="Verdana" pitchFamily="34" charset="0"/>
              </a:rPr>
              <a:t>снижает утомление </a:t>
            </a:r>
            <a:r>
              <a:rPr lang="ru-RU" sz="1900" dirty="0" smtClean="0">
                <a:solidFill>
                  <a:srgbClr val="FFFFFF"/>
                </a:solidFill>
                <a:latin typeface="Verdana" pitchFamily="34" charset="0"/>
                <a:ea typeface="Verdana" pitchFamily="34" charset="0"/>
                <a:cs typeface="Verdana" pitchFamily="34" charset="0"/>
              </a:rPr>
              <a:t>и </a:t>
            </a:r>
            <a:r>
              <a:rPr lang="ru-RU" sz="1900" dirty="0" smtClean="0">
                <a:solidFill>
                  <a:srgbClr val="FFFF00"/>
                </a:solidFill>
                <a:latin typeface="Verdana" pitchFamily="34" charset="0"/>
                <a:ea typeface="Verdana" pitchFamily="34" charset="0"/>
                <a:cs typeface="Verdana" pitchFamily="34" charset="0"/>
              </a:rPr>
              <a:t>способствует быстрому восстановлению сил после физических и умственных нагрузок</a:t>
            </a:r>
            <a:r>
              <a:rPr lang="ru-RU" sz="1900" dirty="0" smtClean="0">
                <a:solidFill>
                  <a:srgbClr val="FFFFFF"/>
                </a:solidFill>
                <a:latin typeface="Verdana" pitchFamily="34" charset="0"/>
                <a:ea typeface="Verdana" pitchFamily="34" charset="0"/>
                <a:cs typeface="Verdana" pitchFamily="34" charset="0"/>
              </a:rPr>
              <a:t>, </a:t>
            </a:r>
            <a:r>
              <a:rPr lang="ru-RU" sz="1900" dirty="0" smtClean="0">
                <a:solidFill>
                  <a:srgbClr val="FFFF00"/>
                </a:solidFill>
                <a:latin typeface="Verdana" pitchFamily="34" charset="0"/>
                <a:ea typeface="Verdana" pitchFamily="34" charset="0"/>
                <a:cs typeface="Verdana" pitchFamily="34" charset="0"/>
              </a:rPr>
              <a:t>повышает эффективность отдыха</a:t>
            </a:r>
            <a:r>
              <a:rPr lang="ru-RU" sz="1900" dirty="0" smtClean="0">
                <a:solidFill>
                  <a:srgbClr val="FFFFFF"/>
                </a:solidFill>
                <a:latin typeface="Verdana" pitchFamily="34" charset="0"/>
                <a:ea typeface="Verdana" pitchFamily="34" charset="0"/>
                <a:cs typeface="Verdana" pitchFamily="34" charset="0"/>
              </a:rPr>
              <a:t>.</a:t>
            </a:r>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Рисунок 6" descr="gel.png"/>
          <p:cNvPicPr>
            <a:picLocks noChangeAspect="1"/>
          </p:cNvPicPr>
          <p:nvPr/>
        </p:nvPicPr>
        <p:blipFill>
          <a:blip r:embed="rId2" cstate="print">
            <a:lum bright="7000" contrast="-50000"/>
          </a:blip>
          <a:stretch>
            <a:fillRect/>
          </a:stretch>
        </p:blipFill>
        <p:spPr>
          <a:xfrm>
            <a:off x="3048000" y="1143000"/>
            <a:ext cx="3058386" cy="3058386"/>
          </a:xfrm>
          <a:prstGeom prst="rect">
            <a:avLst/>
          </a:prstGeom>
        </p:spPr>
      </p:pic>
      <p:pic>
        <p:nvPicPr>
          <p:cNvPr id="6" name="Рисунок 5" descr="136.gif"/>
          <p:cNvPicPr>
            <a:picLocks noChangeAspect="1"/>
          </p:cNvPicPr>
          <p:nvPr/>
        </p:nvPicPr>
        <p:blipFill>
          <a:blip r:embed="rId3" cstate="print">
            <a:duotone>
              <a:prstClr val="black"/>
              <a:schemeClr val="accent2">
                <a:tint val="45000"/>
                <a:satMod val="400000"/>
              </a:schemeClr>
            </a:duotone>
            <a:lum bright="12000"/>
          </a:blip>
          <a:stretch>
            <a:fillRect/>
          </a:stretch>
        </p:blipFill>
        <p:spPr>
          <a:xfrm>
            <a:off x="3352800" y="4941671"/>
            <a:ext cx="2895600" cy="19163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Содержимое 2"/>
          <p:cNvSpPr>
            <a:spLocks noGrp="1"/>
          </p:cNvSpPr>
          <p:nvPr>
            <p:ph idx="1"/>
          </p:nvPr>
        </p:nvSpPr>
        <p:spPr>
          <a:xfrm>
            <a:off x="0" y="152400"/>
            <a:ext cx="9144000" cy="5257800"/>
          </a:xfrm>
          <a:solidFill>
            <a:schemeClr val="tx2">
              <a:lumMod val="10000"/>
              <a:alpha val="48000"/>
            </a:schemeClr>
          </a:solidFill>
        </p:spPr>
        <p:txBody>
          <a:bodyPr>
            <a:noAutofit/>
          </a:bodyPr>
          <a:lstStyle/>
          <a:p>
            <a:pPr marL="82550" indent="0" algn="just">
              <a:buNone/>
            </a:pPr>
            <a:r>
              <a:rPr lang="ru-RU" sz="2000" b="1" dirty="0" smtClean="0">
                <a:solidFill>
                  <a:srgbClr val="FFFFFF"/>
                </a:solidFill>
                <a:latin typeface="Verdana" pitchFamily="34" charset="0"/>
                <a:ea typeface="Verdana" pitchFamily="34" charset="0"/>
                <a:cs typeface="Verdana" pitchFamily="34" charset="0"/>
              </a:rPr>
              <a:t>Правила применения самомассажа</a:t>
            </a:r>
            <a:r>
              <a:rPr lang="ru-RU" sz="1900" b="1" dirty="0" smtClean="0">
                <a:solidFill>
                  <a:srgbClr val="FFFFFF"/>
                </a:solidFill>
                <a:latin typeface="Verdana" pitchFamily="34" charset="0"/>
                <a:ea typeface="Verdana" pitchFamily="34" charset="0"/>
                <a:cs typeface="Verdana" pitchFamily="34" charset="0"/>
              </a:rPr>
              <a:t>:</a:t>
            </a:r>
          </a:p>
          <a:p>
            <a:pPr marL="82550" indent="0" algn="just">
              <a:buNone/>
            </a:pPr>
            <a:r>
              <a:rPr lang="ru-RU" sz="1800" dirty="0" smtClean="0">
                <a:solidFill>
                  <a:srgbClr val="FFFFFF"/>
                </a:solidFill>
                <a:latin typeface="Verdana" pitchFamily="34" charset="0"/>
                <a:ea typeface="Verdana" pitchFamily="34" charset="0"/>
                <a:cs typeface="Verdana" pitchFamily="34" charset="0"/>
              </a:rPr>
              <a:t>При выполнении самомассажа необходимо, чтобы массажные движения совершались </a:t>
            </a:r>
            <a:r>
              <a:rPr lang="ru-RU" sz="1800" dirty="0" smtClean="0">
                <a:solidFill>
                  <a:srgbClr val="FFFF00"/>
                </a:solidFill>
                <a:latin typeface="Verdana" pitchFamily="34" charset="0"/>
                <a:ea typeface="Verdana" pitchFamily="34" charset="0"/>
                <a:cs typeface="Verdana" pitchFamily="34" charset="0"/>
              </a:rPr>
              <a:t>по ходу лимфатических сосудов </a:t>
            </a:r>
            <a:r>
              <a:rPr lang="ru-RU" sz="1800" dirty="0" smtClean="0">
                <a:solidFill>
                  <a:srgbClr val="FFFFFF"/>
                </a:solidFill>
                <a:latin typeface="Verdana" pitchFamily="34" charset="0"/>
                <a:ea typeface="Verdana" pitchFamily="34" charset="0"/>
                <a:cs typeface="Verdana" pitchFamily="34" charset="0"/>
              </a:rPr>
              <a:t>(руки массируются по направлению к локтям, ноги к коленным и паховым узлам, грудь от солнечного сплетения в стороны, спина – от позвоночника в стороны, шея – книзу, к подключичным узлам). </a:t>
            </a:r>
            <a:r>
              <a:rPr lang="ru-RU" sz="1800" dirty="0" smtClean="0">
                <a:solidFill>
                  <a:srgbClr val="FFFF00"/>
                </a:solidFill>
                <a:latin typeface="Verdana" pitchFamily="34" charset="0"/>
                <a:ea typeface="Verdana" pitchFamily="34" charset="0"/>
                <a:cs typeface="Verdana" pitchFamily="34" charset="0"/>
              </a:rPr>
              <a:t>Во время сеанса нужно стараться по возможности расслаблять мышцы и придавать своему телу нужное положение</a:t>
            </a:r>
            <a:r>
              <a:rPr lang="ru-RU" sz="1800" dirty="0" smtClean="0">
                <a:solidFill>
                  <a:srgbClr val="FFFFFF"/>
                </a:solidFill>
                <a:latin typeface="Verdana" pitchFamily="34" charset="0"/>
                <a:ea typeface="Verdana" pitchFamily="34" charset="0"/>
                <a:cs typeface="Verdana" pitchFamily="34" charset="0"/>
              </a:rPr>
              <a:t>. При самомассаже конечностей следует пользоваться </a:t>
            </a:r>
            <a:r>
              <a:rPr lang="ru-RU" sz="1800" dirty="0" smtClean="0">
                <a:solidFill>
                  <a:srgbClr val="FFFF00"/>
                </a:solidFill>
                <a:latin typeface="Verdana" pitchFamily="34" charset="0"/>
                <a:ea typeface="Verdana" pitchFamily="34" charset="0"/>
                <a:cs typeface="Verdana" pitchFamily="34" charset="0"/>
              </a:rPr>
              <a:t>методикой отсасывающего массажа </a:t>
            </a:r>
            <a:r>
              <a:rPr lang="ru-RU" sz="1800" dirty="0" smtClean="0">
                <a:solidFill>
                  <a:srgbClr val="FFFFFF"/>
                </a:solidFill>
                <a:latin typeface="Verdana" pitchFamily="34" charset="0"/>
                <a:ea typeface="Verdana" pitchFamily="34" charset="0"/>
                <a:cs typeface="Verdana" pitchFamily="34" charset="0"/>
              </a:rPr>
              <a:t>(сначала массируют центральные, затем периферические области). </a:t>
            </a:r>
            <a:r>
              <a:rPr lang="ru-RU" sz="1800" dirty="0" smtClean="0">
                <a:solidFill>
                  <a:srgbClr val="FFFF00"/>
                </a:solidFill>
                <a:latin typeface="Verdana" pitchFamily="34" charset="0"/>
                <a:ea typeface="Verdana" pitchFamily="34" charset="0"/>
                <a:cs typeface="Verdana" pitchFamily="34" charset="0"/>
              </a:rPr>
              <a:t>При массировании конечностей в начале и конце сеанса выполняется общее воздействие приемом поглаживания </a:t>
            </a:r>
            <a:r>
              <a:rPr lang="ru-RU" sz="1800" dirty="0" smtClean="0">
                <a:solidFill>
                  <a:srgbClr val="FFFFFF"/>
                </a:solidFill>
                <a:latin typeface="Verdana" pitchFamily="34" charset="0"/>
                <a:ea typeface="Verdana" pitchFamily="34" charset="0"/>
                <a:cs typeface="Verdana" pitchFamily="34" charset="0"/>
              </a:rPr>
              <a:t>(по всей конечности от дальнего отдела тела к ближнему). А вообще при самомассаже не следует выполнять много приемов, </a:t>
            </a:r>
            <a:r>
              <a:rPr lang="ru-RU" sz="1800" dirty="0" smtClean="0">
                <a:solidFill>
                  <a:srgbClr val="FFFF00"/>
                </a:solidFill>
                <a:latin typeface="Verdana" pitchFamily="34" charset="0"/>
                <a:ea typeface="Verdana" pitchFamily="34" charset="0"/>
                <a:cs typeface="Verdana" pitchFamily="34" charset="0"/>
              </a:rPr>
              <a:t>выбор их должен определяться удобством и эффективностью применения на том или ином участке тела</a:t>
            </a:r>
            <a:r>
              <a:rPr lang="ru-RU" sz="1800" dirty="0" smtClean="0">
                <a:solidFill>
                  <a:srgbClr val="FFFFFF"/>
                </a:solidFill>
                <a:latin typeface="Verdana" pitchFamily="34" charset="0"/>
                <a:ea typeface="Verdana" pitchFamily="34" charset="0"/>
                <a:cs typeface="Verdana" pitchFamily="34" charset="0"/>
              </a:rPr>
              <a:t>. Там, где это возможно, например на голени, бедре, самомассаж выполняют двумя руками. При травмах и заболеваниях, а также после сильного </a:t>
            </a:r>
            <a:r>
              <a:rPr lang="ru-RU" sz="1900" dirty="0" smtClean="0">
                <a:solidFill>
                  <a:srgbClr val="FFFFFF"/>
                </a:solidFill>
                <a:latin typeface="Verdana" pitchFamily="34" charset="0"/>
                <a:ea typeface="Verdana" pitchFamily="34" charset="0"/>
                <a:cs typeface="Verdana" pitchFamily="34" charset="0"/>
              </a:rPr>
              <a:t>утомления ударные приемы применять не разрешается. </a:t>
            </a:r>
            <a:endParaRPr lang="ru-RU" sz="1900" b="1"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Рисунок 8" descr="leg (1).png"/>
          <p:cNvPicPr>
            <a:picLocks noChangeAspect="1"/>
          </p:cNvPicPr>
          <p:nvPr/>
        </p:nvPicPr>
        <p:blipFill>
          <a:blip r:embed="rId2" cstate="print">
            <a:duotone>
              <a:schemeClr val="accent3">
                <a:shade val="45000"/>
                <a:satMod val="135000"/>
              </a:schemeClr>
              <a:prstClr val="white"/>
            </a:duotone>
          </a:blip>
          <a:stretch>
            <a:fillRect/>
          </a:stretch>
        </p:blipFill>
        <p:spPr>
          <a:xfrm>
            <a:off x="6248400" y="4648200"/>
            <a:ext cx="1849571" cy="1849571"/>
          </a:xfrm>
          <a:prstGeom prst="rect">
            <a:avLst/>
          </a:prstGeom>
        </p:spPr>
      </p:pic>
      <p:pic>
        <p:nvPicPr>
          <p:cNvPr id="7" name="Рисунок 6" descr="arm.png"/>
          <p:cNvPicPr>
            <a:picLocks noChangeAspect="1"/>
          </p:cNvPicPr>
          <p:nvPr/>
        </p:nvPicPr>
        <p:blipFill>
          <a:blip r:embed="rId3" cstate="print">
            <a:duotone>
              <a:schemeClr val="accent3">
                <a:shade val="45000"/>
                <a:satMod val="135000"/>
              </a:schemeClr>
              <a:prstClr val="white"/>
            </a:duotone>
          </a:blip>
          <a:stretch>
            <a:fillRect/>
          </a:stretch>
        </p:blipFill>
        <p:spPr>
          <a:xfrm>
            <a:off x="1143000" y="4572000"/>
            <a:ext cx="1981200" cy="1981200"/>
          </a:xfrm>
          <a:prstGeom prst="rect">
            <a:avLst/>
          </a:prstGeom>
        </p:spPr>
      </p:pic>
      <p:pic>
        <p:nvPicPr>
          <p:cNvPr id="8" name="Рисунок 7" descr="feet.png"/>
          <p:cNvPicPr>
            <a:picLocks noChangeAspect="1"/>
          </p:cNvPicPr>
          <p:nvPr/>
        </p:nvPicPr>
        <p:blipFill>
          <a:blip r:embed="rId4" cstate="print">
            <a:duotone>
              <a:schemeClr val="accent3">
                <a:shade val="45000"/>
                <a:satMod val="135000"/>
              </a:schemeClr>
              <a:prstClr val="white"/>
            </a:duotone>
          </a:blip>
          <a:stretch>
            <a:fillRect/>
          </a:stretch>
        </p:blipFill>
        <p:spPr>
          <a:xfrm>
            <a:off x="4038600" y="4724400"/>
            <a:ext cx="1524000" cy="1524000"/>
          </a:xfrm>
          <a:prstGeom prst="rect">
            <a:avLst/>
          </a:prstGeom>
        </p:spPr>
      </p:pic>
      <p:pic>
        <p:nvPicPr>
          <p:cNvPr id="6" name="Рисунок 5" descr="thermometer.png"/>
          <p:cNvPicPr>
            <a:picLocks noChangeAspect="1"/>
          </p:cNvPicPr>
          <p:nvPr/>
        </p:nvPicPr>
        <p:blipFill>
          <a:blip r:embed="rId5" cstate="print">
            <a:lum bright="8000" contrast="-42000"/>
          </a:blip>
          <a:stretch>
            <a:fillRect/>
          </a:stretch>
        </p:blipFill>
        <p:spPr>
          <a:xfrm>
            <a:off x="1676400" y="2220186"/>
            <a:ext cx="1905000" cy="1905000"/>
          </a:xfrm>
          <a:prstGeom prst="rect">
            <a:avLst/>
          </a:prstGeom>
        </p:spPr>
      </p:pic>
      <p:pic>
        <p:nvPicPr>
          <p:cNvPr id="5" name="Рисунок 4" descr="shower (5).png"/>
          <p:cNvPicPr>
            <a:picLocks noChangeAspect="1"/>
          </p:cNvPicPr>
          <p:nvPr/>
        </p:nvPicPr>
        <p:blipFill>
          <a:blip r:embed="rId6" cstate="print">
            <a:lum bright="22000" contrast="-55000"/>
          </a:blip>
          <a:stretch>
            <a:fillRect/>
          </a:stretch>
        </p:blipFill>
        <p:spPr>
          <a:xfrm>
            <a:off x="5638800" y="381000"/>
            <a:ext cx="2372585" cy="2372585"/>
          </a:xfrm>
          <a:prstGeom prst="rect">
            <a:avLst/>
          </a:prstGeom>
        </p:spPr>
      </p:pic>
      <p:sp>
        <p:nvSpPr>
          <p:cNvPr id="3" name="Содержимое 2"/>
          <p:cNvSpPr>
            <a:spLocks noGrp="1"/>
          </p:cNvSpPr>
          <p:nvPr>
            <p:ph idx="1"/>
          </p:nvPr>
        </p:nvSpPr>
        <p:spPr>
          <a:xfrm>
            <a:off x="0" y="457200"/>
            <a:ext cx="9144000" cy="4953000"/>
          </a:xfrm>
          <a:solidFill>
            <a:schemeClr val="tx2">
              <a:lumMod val="10000"/>
              <a:alpha val="48000"/>
            </a:schemeClr>
          </a:solidFill>
        </p:spPr>
        <p:txBody>
          <a:bodyPr>
            <a:noAutofit/>
          </a:bodyPr>
          <a:lstStyle/>
          <a:p>
            <a:pPr marL="82550" indent="0" algn="just">
              <a:buNone/>
            </a:pPr>
            <a:endParaRPr lang="ru-RU" sz="1900" dirty="0" smtClean="0">
              <a:solidFill>
                <a:srgbClr val="FFFFFF"/>
              </a:solidFill>
              <a:latin typeface="Verdana" pitchFamily="34" charset="0"/>
              <a:ea typeface="Verdana" pitchFamily="34" charset="0"/>
              <a:cs typeface="Verdana" pitchFamily="34" charset="0"/>
            </a:endParaRPr>
          </a:p>
          <a:p>
            <a:pPr marL="82550" indent="0" algn="just">
              <a:buNone/>
            </a:pPr>
            <a:r>
              <a:rPr lang="ru-RU" sz="1900" dirty="0" smtClean="0">
                <a:solidFill>
                  <a:srgbClr val="FFFFFF"/>
                </a:solidFill>
                <a:latin typeface="Verdana" pitchFamily="34" charset="0"/>
                <a:ea typeface="Verdana" pitchFamily="34" charset="0"/>
                <a:cs typeface="Verdana" pitchFamily="34" charset="0"/>
              </a:rPr>
              <a:t>Приемы самомассажа проводят в такой последовательности: </a:t>
            </a:r>
            <a:r>
              <a:rPr lang="ru-RU" sz="1900" dirty="0" smtClean="0">
                <a:solidFill>
                  <a:srgbClr val="FFFF00"/>
                </a:solidFill>
                <a:latin typeface="Verdana" pitchFamily="34" charset="0"/>
                <a:ea typeface="Verdana" pitchFamily="34" charset="0"/>
                <a:cs typeface="Verdana" pitchFamily="34" charset="0"/>
              </a:rPr>
              <a:t>поглаживание — растирание — разминание — вибрация </a:t>
            </a:r>
            <a:r>
              <a:rPr lang="ru-RU" sz="1900" dirty="0" smtClean="0">
                <a:solidFill>
                  <a:srgbClr val="FFFFFF"/>
                </a:solidFill>
                <a:latin typeface="Verdana" pitchFamily="34" charset="0"/>
                <a:ea typeface="Verdana" pitchFamily="34" charset="0"/>
                <a:cs typeface="Verdana" pitchFamily="34" charset="0"/>
              </a:rPr>
              <a:t>(потряхивание, встряхивание). Включают различные упражнения для суставов. </a:t>
            </a:r>
            <a:r>
              <a:rPr lang="ru-RU" sz="1900" dirty="0" smtClean="0">
                <a:solidFill>
                  <a:srgbClr val="FFFF00"/>
                </a:solidFill>
                <a:latin typeface="Verdana" pitchFamily="34" charset="0"/>
                <a:ea typeface="Verdana" pitchFamily="34" charset="0"/>
                <a:cs typeface="Verdana" pitchFamily="34" charset="0"/>
              </a:rPr>
              <a:t>Перед массажем руки и тело должны быть чистыми</a:t>
            </a:r>
            <a:r>
              <a:rPr lang="ru-RU" sz="1900" dirty="0" smtClean="0">
                <a:solidFill>
                  <a:srgbClr val="FFFFFF"/>
                </a:solidFill>
                <a:latin typeface="Verdana" pitchFamily="34" charset="0"/>
                <a:ea typeface="Verdana" pitchFamily="34" charset="0"/>
                <a:cs typeface="Verdana" pitchFamily="34" charset="0"/>
              </a:rPr>
              <a:t>. После завершения сеанса необходимо принять душ. </a:t>
            </a:r>
          </a:p>
          <a:p>
            <a:pPr marL="82550" indent="0" algn="just">
              <a:buNone/>
            </a:pPr>
            <a:r>
              <a:rPr lang="ru-RU" sz="1900" dirty="0" smtClean="0">
                <a:solidFill>
                  <a:srgbClr val="FFFFFF"/>
                </a:solidFill>
                <a:latin typeface="Verdana" pitchFamily="34" charset="0"/>
                <a:ea typeface="Verdana" pitchFamily="34" charset="0"/>
                <a:cs typeface="Verdana" pitchFamily="34" charset="0"/>
              </a:rPr>
              <a:t>Массаж запрещен </a:t>
            </a:r>
            <a:r>
              <a:rPr lang="ru-RU" sz="1900" dirty="0" smtClean="0">
                <a:solidFill>
                  <a:srgbClr val="FFFF00"/>
                </a:solidFill>
                <a:latin typeface="Verdana" pitchFamily="34" charset="0"/>
                <a:ea typeface="Verdana" pitchFamily="34" charset="0"/>
                <a:cs typeface="Verdana" pitchFamily="34" charset="0"/>
              </a:rPr>
              <a:t>во время острых лихорадочных состояний, при температуре выше 37.5°, при кожных заболеваниях и воспалительных процессах, воспалении лимфатических и кровеносных сосудов</a:t>
            </a:r>
            <a:r>
              <a:rPr lang="ru-RU" sz="1900" dirty="0" smtClean="0">
                <a:solidFill>
                  <a:srgbClr val="FFFFFF"/>
                </a:solidFill>
                <a:latin typeface="Verdana" pitchFamily="34" charset="0"/>
                <a:ea typeface="Verdana" pitchFamily="34" charset="0"/>
                <a:cs typeface="Verdana" pitchFamily="34" charset="0"/>
              </a:rPr>
              <a:t>, а так же нельзя массировать живот </a:t>
            </a:r>
            <a:r>
              <a:rPr lang="ru-RU" sz="1900" dirty="0" smtClean="0">
                <a:solidFill>
                  <a:srgbClr val="FFFF00"/>
                </a:solidFill>
                <a:latin typeface="Verdana" pitchFamily="34" charset="0"/>
                <a:ea typeface="Verdana" pitchFamily="34" charset="0"/>
                <a:cs typeface="Verdana" pitchFamily="34" charset="0"/>
              </a:rPr>
              <a:t>во время беременности, грыже и менструации</a:t>
            </a:r>
            <a:r>
              <a:rPr lang="ru-RU" sz="1900" dirty="0" smtClean="0">
                <a:solidFill>
                  <a:srgbClr val="FFFFFF"/>
                </a:solidFill>
                <a:latin typeface="Verdana" pitchFamily="34" charset="0"/>
                <a:ea typeface="Verdana" pitchFamily="34" charset="0"/>
                <a:cs typeface="Verdana" pitchFamily="34" charset="0"/>
              </a:rPr>
              <a:t>.</a:t>
            </a:r>
          </a:p>
          <a:p>
            <a:pPr marL="82550" indent="0" algn="just">
              <a:buNone/>
            </a:pPr>
            <a:r>
              <a:rPr lang="ru-RU" sz="1900" dirty="0" smtClean="0">
                <a:solidFill>
                  <a:srgbClr val="FFFFFF"/>
                </a:solidFill>
                <a:latin typeface="Verdana" pitchFamily="34" charset="0"/>
                <a:ea typeface="Verdana" pitchFamily="34" charset="0"/>
                <a:cs typeface="Verdana" pitchFamily="34" charset="0"/>
              </a:rPr>
              <a:t>Опыт и наблюдения специалистов свидетельствуют о том, что </a:t>
            </a:r>
            <a:r>
              <a:rPr lang="ru-RU" sz="1900" dirty="0" smtClean="0">
                <a:solidFill>
                  <a:srgbClr val="FFFF00"/>
                </a:solidFill>
                <a:latin typeface="Verdana" pitchFamily="34" charset="0"/>
                <a:ea typeface="Verdana" pitchFamily="34" charset="0"/>
                <a:cs typeface="Verdana" pitchFamily="34" charset="0"/>
              </a:rPr>
              <a:t>нет необходимости для широкого использования сеансов общего самомассажа. Более целесообразно и эффективно применение местного самомассажа отдельных частей тела</a:t>
            </a:r>
            <a:r>
              <a:rPr lang="ru-RU" sz="1900" dirty="0" smtClean="0">
                <a:solidFill>
                  <a:srgbClr val="FFFFFF"/>
                </a:solidFill>
                <a:latin typeface="Verdana" pitchFamily="34" charset="0"/>
                <a:ea typeface="Verdana" pitchFamily="34" charset="0"/>
                <a:cs typeface="Verdana" pitchFamily="34" charset="0"/>
              </a:rPr>
              <a: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descr="gel.png"/>
          <p:cNvPicPr>
            <a:picLocks noChangeAspect="1"/>
          </p:cNvPicPr>
          <p:nvPr/>
        </p:nvPicPr>
        <p:blipFill>
          <a:blip r:embed="rId2" cstate="print">
            <a:lum bright="12000" contrast="-46000"/>
          </a:blip>
          <a:stretch>
            <a:fillRect/>
          </a:stretch>
        </p:blipFill>
        <p:spPr>
          <a:xfrm>
            <a:off x="2133600" y="3429000"/>
            <a:ext cx="2220185" cy="2220185"/>
          </a:xfrm>
          <a:prstGeom prst="rect">
            <a:avLst/>
          </a:prstGeom>
        </p:spPr>
      </p:pic>
      <p:pic>
        <p:nvPicPr>
          <p:cNvPr id="4" name="Рисунок 3" descr="hands-up.png"/>
          <p:cNvPicPr>
            <a:picLocks noChangeAspect="1"/>
          </p:cNvPicPr>
          <p:nvPr/>
        </p:nvPicPr>
        <p:blipFill>
          <a:blip r:embed="rId3" cstate="print">
            <a:duotone>
              <a:schemeClr val="accent3">
                <a:shade val="45000"/>
                <a:satMod val="135000"/>
              </a:schemeClr>
              <a:prstClr val="white"/>
            </a:duotone>
            <a:lum bright="26000" contrast="-32000"/>
          </a:blip>
          <a:stretch>
            <a:fillRect/>
          </a:stretch>
        </p:blipFill>
        <p:spPr>
          <a:xfrm>
            <a:off x="2667000" y="990600"/>
            <a:ext cx="4572000" cy="4572000"/>
          </a:xfrm>
          <a:prstGeom prst="rect">
            <a:avLst/>
          </a:prstGeom>
        </p:spPr>
      </p:pic>
      <p:sp>
        <p:nvSpPr>
          <p:cNvPr id="3" name="Содержимое 2"/>
          <p:cNvSpPr>
            <a:spLocks noGrp="1"/>
          </p:cNvSpPr>
          <p:nvPr>
            <p:ph idx="1"/>
          </p:nvPr>
        </p:nvSpPr>
        <p:spPr>
          <a:xfrm>
            <a:off x="0" y="304800"/>
            <a:ext cx="9144000" cy="5715000"/>
          </a:xfrm>
          <a:solidFill>
            <a:schemeClr val="tx2">
              <a:lumMod val="10000"/>
              <a:alpha val="49000"/>
            </a:schemeClr>
          </a:solidFill>
        </p:spPr>
        <p:txBody>
          <a:bodyPr>
            <a:noAutofit/>
          </a:bodyPr>
          <a:lstStyle/>
          <a:p>
            <a:pPr marL="82550" indent="0" algn="just">
              <a:buNone/>
            </a:pPr>
            <a:endParaRPr lang="ru-RU" sz="1900" dirty="0" smtClean="0">
              <a:solidFill>
                <a:srgbClr val="FFFFFF"/>
              </a:solidFill>
              <a:latin typeface="Verdana" pitchFamily="34" charset="0"/>
              <a:ea typeface="Verdana" pitchFamily="34" charset="0"/>
              <a:cs typeface="Verdana" pitchFamily="34" charset="0"/>
            </a:endParaRPr>
          </a:p>
          <a:p>
            <a:pPr marL="82550" indent="0" algn="just">
              <a:buNone/>
            </a:pPr>
            <a:r>
              <a:rPr lang="ru-RU" sz="1900" dirty="0" smtClean="0">
                <a:solidFill>
                  <a:srgbClr val="FFFFFF"/>
                </a:solidFill>
                <a:latin typeface="Verdana" pitchFamily="34" charset="0"/>
                <a:ea typeface="Verdana" pitchFamily="34" charset="0"/>
                <a:cs typeface="Verdana" pitchFamily="34" charset="0"/>
              </a:rPr>
              <a:t>Местным массажем (или частным) называется такой массаж, при котором </a:t>
            </a:r>
            <a:r>
              <a:rPr lang="ru-RU" sz="1900" dirty="0" smtClean="0">
                <a:solidFill>
                  <a:srgbClr val="FFFF00"/>
                </a:solidFill>
                <a:latin typeface="Verdana" pitchFamily="34" charset="0"/>
                <a:ea typeface="Verdana" pitchFamily="34" charset="0"/>
                <a:cs typeface="Verdana" pitchFamily="34" charset="0"/>
              </a:rPr>
              <a:t>массируется отдельно какая-то часть тела, например спина или нижние конечности</a:t>
            </a:r>
            <a:r>
              <a:rPr lang="ru-RU" sz="1900" dirty="0" smtClean="0">
                <a:solidFill>
                  <a:srgbClr val="FFFFFF"/>
                </a:solidFill>
                <a:latin typeface="Verdana" pitchFamily="34" charset="0"/>
                <a:ea typeface="Verdana" pitchFamily="34" charset="0"/>
                <a:cs typeface="Verdana" pitchFamily="34" charset="0"/>
              </a:rPr>
              <a:t>. Сеанс частного массажа длится в среднем </a:t>
            </a:r>
            <a:r>
              <a:rPr lang="ru-RU" sz="1900" dirty="0" smtClean="0">
                <a:solidFill>
                  <a:srgbClr val="FFFF00"/>
                </a:solidFill>
                <a:latin typeface="Verdana" pitchFamily="34" charset="0"/>
                <a:ea typeface="Verdana" pitchFamily="34" charset="0"/>
                <a:cs typeface="Verdana" pitchFamily="34" charset="0"/>
              </a:rPr>
              <a:t>от 10 до 15 минут</a:t>
            </a:r>
            <a:r>
              <a:rPr lang="ru-RU" sz="1900" dirty="0" smtClean="0">
                <a:solidFill>
                  <a:srgbClr val="FFFFFF"/>
                </a:solidFill>
                <a:latin typeface="Verdana" pitchFamily="34" charset="0"/>
                <a:ea typeface="Verdana" pitchFamily="34" charset="0"/>
                <a:cs typeface="Verdana" pitchFamily="34" charset="0"/>
              </a:rPr>
              <a:t> в зависимости от того, какая часть тела массируется и какой вид массажа необходим. При проведении самомассажа рекомендуется придерживаться такой последовательности по областям тела: </a:t>
            </a:r>
            <a:r>
              <a:rPr lang="ru-RU" sz="1900" dirty="0" smtClean="0">
                <a:solidFill>
                  <a:srgbClr val="FFFF00"/>
                </a:solidFill>
                <a:latin typeface="Verdana" pitchFamily="34" charset="0"/>
                <a:ea typeface="Verdana" pitchFamily="34" charset="0"/>
                <a:cs typeface="Verdana" pitchFamily="34" charset="0"/>
              </a:rPr>
              <a:t>волосистая часть головы — лицо — шея — спина — поясница — грудь —живот — верхние конечности — нижние конечности</a:t>
            </a:r>
            <a:r>
              <a:rPr lang="ru-RU" sz="1900" dirty="0" smtClean="0">
                <a:solidFill>
                  <a:srgbClr val="FFFFFF"/>
                </a:solidFill>
                <a:latin typeface="Verdana" pitchFamily="34" charset="0"/>
                <a:ea typeface="Verdana" pitchFamily="34" charset="0"/>
                <a:cs typeface="Verdana" pitchFamily="34" charset="0"/>
              </a:rPr>
              <a:t>.</a:t>
            </a:r>
          </a:p>
          <a:p>
            <a:pPr marL="82550" indent="0" algn="just">
              <a:buNone/>
            </a:pPr>
            <a:r>
              <a:rPr lang="ru-RU" sz="1900" dirty="0" smtClean="0">
                <a:solidFill>
                  <a:srgbClr val="FFFFFF"/>
                </a:solidFill>
                <a:latin typeface="Verdana" pitchFamily="34" charset="0"/>
                <a:ea typeface="Verdana" pitchFamily="34" charset="0"/>
                <a:cs typeface="Verdana" pitchFamily="34" charset="0"/>
              </a:rPr>
              <a:t>В свою очередь, массируя ту или иную область тела, тоже </a:t>
            </a:r>
            <a:r>
              <a:rPr lang="ru-RU" sz="1900" dirty="0" smtClean="0">
                <a:solidFill>
                  <a:srgbClr val="FFFF00"/>
                </a:solidFill>
                <a:latin typeface="Verdana" pitchFamily="34" charset="0"/>
                <a:ea typeface="Verdana" pitchFamily="34" charset="0"/>
                <a:cs typeface="Verdana" pitchFamily="34" charset="0"/>
              </a:rPr>
              <a:t>нужно соблюдать определенную очередность</a:t>
            </a:r>
            <a:r>
              <a:rPr lang="ru-RU" sz="1900" dirty="0" smtClean="0">
                <a:solidFill>
                  <a:srgbClr val="FFFFFF"/>
                </a:solidFill>
                <a:latin typeface="Verdana" pitchFamily="34" charset="0"/>
                <a:ea typeface="Verdana" pitchFamily="34" charset="0"/>
                <a:cs typeface="Verdana" pitchFamily="34" charset="0"/>
              </a:rPr>
              <a:t>. Например, при местном самомассаже верхних конечностей необходимо </a:t>
            </a:r>
            <a:r>
              <a:rPr lang="ru-RU" sz="1900" dirty="0" smtClean="0">
                <a:solidFill>
                  <a:srgbClr val="FFFF00"/>
                </a:solidFill>
                <a:latin typeface="Verdana" pitchFamily="34" charset="0"/>
                <a:ea typeface="Verdana" pitchFamily="34" charset="0"/>
                <a:cs typeface="Verdana" pitchFamily="34" charset="0"/>
              </a:rPr>
              <a:t>сначала </a:t>
            </a:r>
            <a:r>
              <a:rPr lang="ru-RU" sz="1900" dirty="0" err="1" smtClean="0">
                <a:solidFill>
                  <a:srgbClr val="FFFF00"/>
                </a:solidFill>
                <a:latin typeface="Verdana" pitchFamily="34" charset="0"/>
                <a:ea typeface="Verdana" pitchFamily="34" charset="0"/>
                <a:cs typeface="Verdana" pitchFamily="34" charset="0"/>
              </a:rPr>
              <a:t>отмассировать</a:t>
            </a:r>
            <a:r>
              <a:rPr lang="ru-RU" sz="1900" dirty="0" smtClean="0">
                <a:solidFill>
                  <a:srgbClr val="FFFF00"/>
                </a:solidFill>
                <a:latin typeface="Verdana" pitchFamily="34" charset="0"/>
                <a:ea typeface="Verdana" pitchFamily="34" charset="0"/>
                <a:cs typeface="Verdana" pitchFamily="34" charset="0"/>
              </a:rPr>
              <a:t> воротниковую зону</a:t>
            </a:r>
            <a:r>
              <a:rPr lang="ru-RU" sz="1900" dirty="0" smtClean="0">
                <a:solidFill>
                  <a:srgbClr val="FFFFFF"/>
                </a:solidFill>
                <a:latin typeface="Verdana" pitchFamily="34" charset="0"/>
                <a:ea typeface="Verdana" pitchFamily="34" charset="0"/>
                <a:cs typeface="Verdana" pitchFamily="34" charset="0"/>
              </a:rPr>
              <a:t> (задняя поверхность шеи, область </a:t>
            </a:r>
            <a:r>
              <a:rPr lang="ru-RU" sz="1900" dirty="0" err="1" smtClean="0">
                <a:solidFill>
                  <a:srgbClr val="FFFFFF"/>
                </a:solidFill>
                <a:latin typeface="Verdana" pitchFamily="34" charset="0"/>
                <a:ea typeface="Verdana" pitchFamily="34" charset="0"/>
                <a:cs typeface="Verdana" pitchFamily="34" charset="0"/>
              </a:rPr>
              <a:t>надплечья</a:t>
            </a:r>
            <a:r>
              <a:rPr lang="ru-RU" sz="1900" dirty="0" smtClean="0">
                <a:solidFill>
                  <a:srgbClr val="FFFFFF"/>
                </a:solidFill>
                <a:latin typeface="Verdana" pitchFamily="34" charset="0"/>
                <a:ea typeface="Verdana" pitchFamily="34" charset="0"/>
                <a:cs typeface="Verdana" pitchFamily="34" charset="0"/>
              </a:rPr>
              <a:t> вплоть до межлопаточной области); а </a:t>
            </a:r>
            <a:r>
              <a:rPr lang="ru-RU" sz="1900" dirty="0" smtClean="0">
                <a:solidFill>
                  <a:srgbClr val="FFFF00"/>
                </a:solidFill>
                <a:latin typeface="Verdana" pitchFamily="34" charset="0"/>
                <a:ea typeface="Verdana" pitchFamily="34" charset="0"/>
                <a:cs typeface="Verdana" pitchFamily="34" charset="0"/>
              </a:rPr>
              <a:t>затем уже дельтовидную мышцу, плечо, локтевой сустав, предплечье, лучезапястный сустав, кисть, пальцы одной конечности</a:t>
            </a:r>
            <a:r>
              <a:rPr lang="ru-RU" sz="1900" dirty="0" smtClean="0">
                <a:solidFill>
                  <a:srgbClr val="FFFFFF"/>
                </a:solidFill>
                <a:latin typeface="Verdana" pitchFamily="34" charset="0"/>
                <a:ea typeface="Verdana" pitchFamily="34" charset="0"/>
                <a:cs typeface="Verdana" pitchFamily="34" charset="0"/>
              </a:rPr>
              <a:t>; и только после этого </a:t>
            </a:r>
            <a:r>
              <a:rPr lang="ru-RU" sz="1900" dirty="0" smtClean="0">
                <a:solidFill>
                  <a:srgbClr val="FFFF00"/>
                </a:solidFill>
                <a:latin typeface="Verdana" pitchFamily="34" charset="0"/>
                <a:ea typeface="Verdana" pitchFamily="34" charset="0"/>
                <a:cs typeface="Verdana" pitchFamily="34" charset="0"/>
              </a:rPr>
              <a:t>в той же последовательности </a:t>
            </a:r>
            <a:r>
              <a:rPr lang="ru-RU" sz="1900" dirty="0" smtClean="0">
                <a:solidFill>
                  <a:srgbClr val="FFFFFF"/>
                </a:solidFill>
                <a:latin typeface="Verdana" pitchFamily="34" charset="0"/>
                <a:ea typeface="Verdana" pitchFamily="34" charset="0"/>
                <a:cs typeface="Verdana" pitchFamily="34" charset="0"/>
              </a:rPr>
              <a:t>области другой конечности.</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57200"/>
            <a:ext cx="9144000" cy="5638800"/>
          </a:xfrm>
          <a:solidFill>
            <a:schemeClr val="tx2">
              <a:lumMod val="10000"/>
              <a:alpha val="48000"/>
            </a:schemeClr>
          </a:solidFill>
        </p:spPr>
        <p:txBody>
          <a:bodyPr>
            <a:noAutofit/>
          </a:bodyPr>
          <a:lstStyle/>
          <a:p>
            <a:pPr marL="82550" indent="0" algn="just">
              <a:buNone/>
            </a:pPr>
            <a:r>
              <a:rPr lang="ru-RU" sz="2000" b="1" dirty="0" smtClean="0">
                <a:solidFill>
                  <a:srgbClr val="FFFFFF"/>
                </a:solidFill>
                <a:latin typeface="Verdana" pitchFamily="34" charset="0"/>
                <a:ea typeface="Verdana" pitchFamily="34" charset="0"/>
                <a:cs typeface="Verdana" pitchFamily="34" charset="0"/>
              </a:rPr>
              <a:t/>
            </a:r>
            <a:br>
              <a:rPr lang="ru-RU" sz="2000" b="1" dirty="0" smtClean="0">
                <a:solidFill>
                  <a:srgbClr val="FFFFFF"/>
                </a:solidFill>
                <a:latin typeface="Verdana" pitchFamily="34" charset="0"/>
                <a:ea typeface="Verdana" pitchFamily="34" charset="0"/>
                <a:cs typeface="Verdana" pitchFamily="34" charset="0"/>
              </a:rPr>
            </a:br>
            <a:r>
              <a:rPr lang="ru-RU" sz="2000" b="1" dirty="0" smtClean="0">
                <a:solidFill>
                  <a:srgbClr val="FFFFFF"/>
                </a:solidFill>
                <a:latin typeface="Verdana" pitchFamily="34" charset="0"/>
                <a:ea typeface="Verdana" pitchFamily="34" charset="0"/>
                <a:cs typeface="Verdana" pitchFamily="34" charset="0"/>
              </a:rPr>
              <a:t>Методы самомассажа:</a:t>
            </a:r>
          </a:p>
          <a:p>
            <a:pPr fontAlgn="base"/>
            <a:endParaRPr lang="ru-RU" sz="1900" b="1" i="1" dirty="0" smtClean="0">
              <a:solidFill>
                <a:srgbClr val="FFFFFF"/>
              </a:solidFill>
              <a:latin typeface="Verdana" pitchFamily="34" charset="0"/>
              <a:ea typeface="Verdana" pitchFamily="34" charset="0"/>
              <a:cs typeface="Verdana" pitchFamily="34" charset="0"/>
            </a:endParaRPr>
          </a:p>
          <a:p>
            <a:pPr indent="-163513" algn="just" fontAlgn="base"/>
            <a:r>
              <a:rPr lang="ru-RU" sz="1900" b="1" dirty="0" smtClean="0">
                <a:solidFill>
                  <a:srgbClr val="FFFF00"/>
                </a:solidFill>
                <a:latin typeface="Verdana" pitchFamily="34" charset="0"/>
                <a:ea typeface="Verdana" pitchFamily="34" charset="0"/>
                <a:cs typeface="Verdana" pitchFamily="34" charset="0"/>
              </a:rPr>
              <a:t>Поглаживание</a:t>
            </a:r>
            <a:r>
              <a:rPr lang="ru-RU" sz="1900" b="1" dirty="0" smtClean="0">
                <a:solidFill>
                  <a:srgbClr val="FFFFFF"/>
                </a:solidFill>
                <a:latin typeface="Verdana" pitchFamily="34" charset="0"/>
                <a:ea typeface="Verdana" pitchFamily="34" charset="0"/>
                <a:cs typeface="Verdana" pitchFamily="34" charset="0"/>
              </a:rPr>
              <a:t>:</a:t>
            </a:r>
            <a:r>
              <a:rPr lang="ru-RU" sz="1900" dirty="0" smtClean="0">
                <a:solidFill>
                  <a:srgbClr val="FFFFFF"/>
                </a:solidFill>
                <a:latin typeface="Verdana" pitchFamily="34" charset="0"/>
                <a:ea typeface="Verdana" pitchFamily="34" charset="0"/>
                <a:cs typeface="Verdana" pitchFamily="34" charset="0"/>
              </a:rPr>
              <a:t> этим приемом следует начинать массаж и его же использовать между переходами от одного метода массажа к другому. Поглаживание осуществляется ладонью или подушечками пальцев, движения мягкие, едва ощутимые, поглаживания необходимо совершать ритмично, спокойно и медленно. Поглаживания могут быть продольными, поперечными спиралевидными и кругообразными.</a:t>
            </a:r>
          </a:p>
          <a:p>
            <a:pPr indent="-163513" algn="just" fontAlgn="base"/>
            <a:r>
              <a:rPr lang="ru-RU" sz="1900" b="1" dirty="0" smtClean="0">
                <a:solidFill>
                  <a:srgbClr val="FFFF00"/>
                </a:solidFill>
                <a:latin typeface="Verdana" pitchFamily="34" charset="0"/>
                <a:ea typeface="Verdana" pitchFamily="34" charset="0"/>
                <a:cs typeface="Verdana" pitchFamily="34" charset="0"/>
              </a:rPr>
              <a:t>Растирание</a:t>
            </a:r>
            <a:r>
              <a:rPr lang="ru-RU" sz="1900" b="1" dirty="0" smtClean="0">
                <a:solidFill>
                  <a:srgbClr val="FFFFFF"/>
                </a:solidFill>
                <a:latin typeface="Verdana" pitchFamily="34" charset="0"/>
                <a:ea typeface="Verdana" pitchFamily="34" charset="0"/>
                <a:cs typeface="Verdana" pitchFamily="34" charset="0"/>
              </a:rPr>
              <a:t>:</a:t>
            </a:r>
            <a:r>
              <a:rPr lang="ru-RU" sz="1900" dirty="0" smtClean="0">
                <a:solidFill>
                  <a:srgbClr val="FFFFFF"/>
                </a:solidFill>
                <a:latin typeface="Verdana" pitchFamily="34" charset="0"/>
                <a:ea typeface="Verdana" pitchFamily="34" charset="0"/>
                <a:cs typeface="Verdana" pitchFamily="34" charset="0"/>
              </a:rPr>
              <a:t> осуществляют одной или двумя руками основанием ладони, пальцами, бугром большого пальца, в отличие от предыдущего метода, рука не просто скользит по коже, а сдвигает её, но давить нужно обеими руками равномерно. Можно растирать кожу прямолинейными движениями или круговыми, для повышения эффективности этого метода самомассажа его можно проводить после бани или в горячей ванне.</a:t>
            </a:r>
          </a:p>
          <a:p>
            <a:pPr marL="82550" indent="0" algn="just">
              <a:buNone/>
            </a:pPr>
            <a:endParaRPr lang="ru-RU" sz="2000" b="1"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28600"/>
            <a:ext cx="9144000" cy="6629400"/>
          </a:xfrm>
          <a:solidFill>
            <a:schemeClr val="tx2">
              <a:lumMod val="10000"/>
              <a:alpha val="49000"/>
            </a:schemeClr>
          </a:solidFill>
        </p:spPr>
        <p:txBody>
          <a:bodyPr>
            <a:noAutofit/>
          </a:bodyPr>
          <a:lstStyle/>
          <a:p>
            <a:pPr marL="360363" indent="-180975" algn="just"/>
            <a:r>
              <a:rPr lang="ru-RU" sz="1900" b="1" dirty="0" smtClean="0">
                <a:solidFill>
                  <a:srgbClr val="FFFF00"/>
                </a:solidFill>
                <a:latin typeface="Verdana" pitchFamily="34" charset="0"/>
                <a:ea typeface="Verdana" pitchFamily="34" charset="0"/>
                <a:cs typeface="Verdana" pitchFamily="34" charset="0"/>
              </a:rPr>
              <a:t>Разминание</a:t>
            </a:r>
            <a:r>
              <a:rPr lang="ru-RU" sz="1900" dirty="0" smtClean="0">
                <a:solidFill>
                  <a:srgbClr val="FFFFFF"/>
                </a:solidFill>
                <a:latin typeface="Verdana" pitchFamily="34" charset="0"/>
                <a:ea typeface="Verdana" pitchFamily="34" charset="0"/>
                <a:cs typeface="Verdana" pitchFamily="34" charset="0"/>
              </a:rPr>
              <a:t>: осуществляется путем захвата мышцы и её оттягивания вверх, после чего её сдавливают и отжимают, при этом руки продвигаются вперед. Разминания бывают продольными, поперечными, кругообразными и спиралевидными. В зависимости от мышечных групп, разминания могут быть, как восходящим, так и нисходящими, что обусловлено расположением лимфатических узлов. Обратите внимание на то, что разминания ни в коем случае не должны быть болезненными, поэтому этот прием могут применять только те, кто уже научился расслаблять массируемую мышечную группу</a:t>
            </a:r>
            <a:r>
              <a:rPr lang="ru-RU" sz="2000" dirty="0" smtClean="0"/>
              <a:t>.</a:t>
            </a:r>
          </a:p>
          <a:p>
            <a:pPr marL="360363" indent="-180975" algn="just"/>
            <a:r>
              <a:rPr lang="ru-RU" sz="1900" b="1" dirty="0" smtClean="0">
                <a:solidFill>
                  <a:srgbClr val="FFFF00"/>
                </a:solidFill>
                <a:latin typeface="Verdana" pitchFamily="34" charset="0"/>
                <a:ea typeface="Verdana" pitchFamily="34" charset="0"/>
                <a:cs typeface="Verdana" pitchFamily="34" charset="0"/>
              </a:rPr>
              <a:t>Вибрация</a:t>
            </a:r>
            <a:r>
              <a:rPr lang="ru-RU" sz="1900" i="1" dirty="0" smtClean="0">
                <a:solidFill>
                  <a:srgbClr val="FFFFFF"/>
                </a:solidFill>
                <a:latin typeface="Verdana" pitchFamily="34" charset="0"/>
                <a:ea typeface="Verdana" pitchFamily="34" charset="0"/>
                <a:cs typeface="Verdana" pitchFamily="34" charset="0"/>
              </a:rPr>
              <a:t>:</a:t>
            </a:r>
            <a:r>
              <a:rPr lang="ru-RU" sz="1900" dirty="0" smtClean="0">
                <a:solidFill>
                  <a:srgbClr val="FFFFFF"/>
                </a:solidFill>
                <a:latin typeface="Verdana" pitchFamily="34" charset="0"/>
                <a:ea typeface="Verdana" pitchFamily="34" charset="0"/>
                <a:cs typeface="Verdana" pitchFamily="34" charset="0"/>
              </a:rPr>
              <a:t> этот метод бывает беспрерывным и прерывистым; когда используется беспрерывная вибрация, то в том случае, когда производится массаж места выхода нерва, он выполняется концевой фалангой одного пальца, в остальных случаях большим и указательным, или указательным и средним. В случаях, когда необходимо провести более глубокий массаж, то вибрацию можно проводить всеми пальцами, ладонью или кулаком. Прерывистую вибрацию так же называют поколачиванием, когда легкими ударами согнутыми пальцами или ладонью, либо кулаком производится массаж той или иной мышечной группы. Соответственно, в зависимости от величины мышечной группы и выбирается конкретный метод массажа.</a:t>
            </a:r>
          </a:p>
          <a:p>
            <a:pPr marL="360363" indent="-180975" algn="just"/>
            <a:endParaRPr lang="ru-RU" sz="2000" dirty="0" smtClean="0"/>
          </a:p>
          <a:p>
            <a:pPr marL="360363" indent="-180975" algn="just"/>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04800"/>
            <a:ext cx="9144000" cy="4343400"/>
          </a:xfrm>
          <a:solidFill>
            <a:schemeClr val="tx2">
              <a:lumMod val="10000"/>
              <a:alpha val="48000"/>
            </a:schemeClr>
          </a:solidFill>
        </p:spPr>
        <p:txBody>
          <a:bodyPr>
            <a:noAutofit/>
          </a:bodyPr>
          <a:lstStyle/>
          <a:p>
            <a:pPr algn="just" fontAlgn="base"/>
            <a:endParaRPr lang="ru-RU" sz="1900" b="1" i="1" dirty="0" smtClean="0">
              <a:solidFill>
                <a:srgbClr val="FFFFFF"/>
              </a:solidFill>
              <a:latin typeface="Verdana" pitchFamily="34" charset="0"/>
              <a:ea typeface="Verdana" pitchFamily="34" charset="0"/>
              <a:cs typeface="Verdana" pitchFamily="34" charset="0"/>
            </a:endParaRPr>
          </a:p>
          <a:p>
            <a:pPr indent="-163513" algn="just" fontAlgn="base"/>
            <a:r>
              <a:rPr lang="ru-RU" sz="1900" b="1" dirty="0" smtClean="0">
                <a:solidFill>
                  <a:srgbClr val="FFFF00"/>
                </a:solidFill>
                <a:latin typeface="Verdana" pitchFamily="34" charset="0"/>
                <a:ea typeface="Verdana" pitchFamily="34" charset="0"/>
                <a:cs typeface="Verdana" pitchFamily="34" charset="0"/>
              </a:rPr>
              <a:t>Пассивно-активные движения</a:t>
            </a:r>
            <a:r>
              <a:rPr lang="ru-RU" sz="1900" dirty="0" smtClean="0">
                <a:solidFill>
                  <a:srgbClr val="FFFFFF"/>
                </a:solidFill>
                <a:latin typeface="Verdana" pitchFamily="34" charset="0"/>
                <a:ea typeface="Verdana" pitchFamily="34" charset="0"/>
                <a:cs typeface="Verdana" pitchFamily="34" charset="0"/>
              </a:rPr>
              <a:t> </a:t>
            </a:r>
            <a:r>
              <a:rPr lang="ru-RU" sz="1900" b="1" dirty="0" smtClean="0">
                <a:solidFill>
                  <a:srgbClr val="FFFFFF"/>
                </a:solidFill>
                <a:latin typeface="Verdana" pitchFamily="34" charset="0"/>
                <a:ea typeface="Verdana" pitchFamily="34" charset="0"/>
                <a:cs typeface="Verdana" pitchFamily="34" charset="0"/>
              </a:rPr>
              <a:t>–</a:t>
            </a:r>
            <a:r>
              <a:rPr lang="ru-RU" sz="1900" dirty="0" smtClean="0">
                <a:solidFill>
                  <a:srgbClr val="FFFFFF"/>
                </a:solidFill>
                <a:latin typeface="Verdana" pitchFamily="34" charset="0"/>
                <a:ea typeface="Verdana" pitchFamily="34" charset="0"/>
                <a:cs typeface="Verdana" pitchFamily="34" charset="0"/>
              </a:rPr>
              <a:t> это сгибания и разгибания, вращения суставов, которые способствуют глубокой проработке суставно-связочного и мышечного аппарата. Суть в том, что суставные поверхности костей обильно снабжены нервными окончаниями, поэтому, когда они друг об друга трутся, нервные окончания раздражаются, благодаря чему вырабатывается огромный поток нервных импульсов, который, в свою очередь, вызывает рефлекторные реакции, ведущие к улучшению кровообращения и питания суставной сумки. Желательно производить пассивно-активные движения в большой амплитуде, но увеличивать её нужно постепенно, поскольку главным правилом массажа является отсутствие болевых ощущений.</a:t>
            </a:r>
            <a:endParaRPr lang="ru-RU" sz="1900" dirty="0">
              <a:solidFill>
                <a:srgbClr val="FFFFFF"/>
              </a:solidFill>
              <a:latin typeface="Verdana" pitchFamily="34" charset="0"/>
              <a:ea typeface="Verdana" pitchFamily="34" charset="0"/>
              <a:cs typeface="Verdana" pitchFamily="34" charset="0"/>
            </a:endParaRPr>
          </a:p>
        </p:txBody>
      </p:sp>
      <p:pic>
        <p:nvPicPr>
          <p:cNvPr id="4" name="Рисунок 3" descr="samomassazh8.jpg"/>
          <p:cNvPicPr>
            <a:picLocks noChangeAspect="1"/>
          </p:cNvPicPr>
          <p:nvPr/>
        </p:nvPicPr>
        <p:blipFill>
          <a:blip r:embed="rId2" cstate="print">
            <a:lum bright="8000" contrast="-16000"/>
          </a:blip>
          <a:stretch>
            <a:fillRect/>
          </a:stretch>
        </p:blipFill>
        <p:spPr>
          <a:xfrm>
            <a:off x="3048000" y="4343400"/>
            <a:ext cx="2971800" cy="2340113"/>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533400"/>
            <a:ext cx="9144000" cy="3810000"/>
          </a:xfrm>
          <a:solidFill>
            <a:schemeClr val="tx2">
              <a:lumMod val="10000"/>
              <a:alpha val="47000"/>
            </a:schemeClr>
          </a:solidFill>
        </p:spPr>
        <p:txBody>
          <a:bodyPr>
            <a:noAutofit/>
          </a:bodyPr>
          <a:lstStyle/>
          <a:p>
            <a:pPr marL="179388" indent="0" fontAlgn="base">
              <a:buNone/>
            </a:pPr>
            <a:endParaRPr lang="ru-RU" sz="2000" b="1" dirty="0" smtClean="0">
              <a:solidFill>
                <a:srgbClr val="FFFF00"/>
              </a:solidFill>
              <a:latin typeface="Verdana" pitchFamily="34" charset="0"/>
              <a:ea typeface="Verdana" pitchFamily="34" charset="0"/>
              <a:cs typeface="Verdana" pitchFamily="34" charset="0"/>
            </a:endParaRPr>
          </a:p>
          <a:p>
            <a:pPr marL="179388" indent="0" fontAlgn="base">
              <a:buNone/>
            </a:pPr>
            <a:r>
              <a:rPr lang="ru-RU" sz="2000" b="1" dirty="0" smtClean="0">
                <a:solidFill>
                  <a:srgbClr val="FFFF00"/>
                </a:solidFill>
                <a:latin typeface="Verdana" pitchFamily="34" charset="0"/>
                <a:ea typeface="Verdana" pitchFamily="34" charset="0"/>
                <a:cs typeface="Verdana" pitchFamily="34" charset="0"/>
              </a:rPr>
              <a:t>Самомассаж стопы</a:t>
            </a:r>
          </a:p>
          <a:p>
            <a:pPr marL="179388" indent="0" algn="just" fontAlgn="base">
              <a:buNone/>
            </a:pPr>
            <a:r>
              <a:rPr lang="ru-RU" sz="1900" dirty="0" smtClean="0">
                <a:solidFill>
                  <a:srgbClr val="FFFFFF"/>
                </a:solidFill>
                <a:latin typeface="Verdana" pitchFamily="34" charset="0"/>
                <a:ea typeface="Verdana" pitchFamily="34" charset="0"/>
                <a:cs typeface="Verdana" pitchFamily="34" charset="0"/>
              </a:rPr>
              <a:t>Не массируемая нога выпрямлена, а массируемая согнута и упирается пяткой в кушетку; применяются приемы поглаживаний и растираний, движения совершаются от пальцев ноги к пятке. Пальцы массируются большим, указательным и третьим пальцами руки спиралевидными или кругообразными энергичными движениями. Совершаются так же вращательные движения приподнятой вверх стопы. Растирать стопу удобно кулаком, положим массируемую ногу крестом на не массируемую, чтобы пятка свободно свисала.</a:t>
            </a:r>
          </a:p>
          <a:p>
            <a:pPr marL="179388" indent="0" algn="just" fontAlgn="base">
              <a:buNone/>
            </a:pPr>
            <a:endParaRPr lang="ru-RU" sz="1900" dirty="0" smtClean="0">
              <a:solidFill>
                <a:srgbClr val="FFFFFF"/>
              </a:solidFill>
              <a:latin typeface="Verdana" pitchFamily="34" charset="0"/>
              <a:ea typeface="Verdana" pitchFamily="34" charset="0"/>
              <a:cs typeface="Verdana" pitchFamily="34" charset="0"/>
            </a:endParaRPr>
          </a:p>
        </p:txBody>
      </p:sp>
      <p:pic>
        <p:nvPicPr>
          <p:cNvPr id="5" name="Рисунок 4" descr="samomassaj3.jpg"/>
          <p:cNvPicPr>
            <a:picLocks noChangeAspect="1"/>
          </p:cNvPicPr>
          <p:nvPr/>
        </p:nvPicPr>
        <p:blipFill>
          <a:blip r:embed="rId2" cstate="print">
            <a:lum contrast="-13000"/>
          </a:blip>
          <a:srcRect l="5376" t="2864" r="4301"/>
          <a:stretch>
            <a:fillRect/>
          </a:stretch>
        </p:blipFill>
        <p:spPr>
          <a:xfrm>
            <a:off x="1295400" y="4038600"/>
            <a:ext cx="6400800" cy="2660768"/>
          </a:xfrm>
          <a:prstGeom prst="rect">
            <a:avLst/>
          </a:prstGeom>
        </p:spPr>
      </p:pic>
      <p:sp>
        <p:nvSpPr>
          <p:cNvPr id="7" name="Прямоугольник 6"/>
          <p:cNvSpPr/>
          <p:nvPr/>
        </p:nvSpPr>
        <p:spPr>
          <a:xfrm>
            <a:off x="3276600" y="4038600"/>
            <a:ext cx="1371600" cy="457200"/>
          </a:xfrm>
          <a:prstGeom prst="rect">
            <a:avLst/>
          </a:prstGeom>
          <a:solidFill>
            <a:srgbClr val="EEEEEE"/>
          </a:solid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533400"/>
            <a:ext cx="9144000" cy="3657600"/>
          </a:xfrm>
          <a:solidFill>
            <a:schemeClr val="tx2">
              <a:lumMod val="10000"/>
              <a:alpha val="48000"/>
            </a:schemeClr>
          </a:solidFill>
        </p:spPr>
        <p:txBody>
          <a:bodyPr>
            <a:noAutofit/>
          </a:bodyPr>
          <a:lstStyle/>
          <a:p>
            <a:pPr marL="180975" indent="-1588" algn="just" fontAlgn="base">
              <a:buNone/>
            </a:pPr>
            <a:endParaRPr lang="ru-RU" sz="1900" b="1" dirty="0" smtClean="0">
              <a:solidFill>
                <a:srgbClr val="FFFF00"/>
              </a:solidFill>
              <a:latin typeface="Verdana" pitchFamily="34" charset="0"/>
              <a:ea typeface="Verdana" pitchFamily="34" charset="0"/>
              <a:cs typeface="Verdana" pitchFamily="34" charset="0"/>
            </a:endParaRPr>
          </a:p>
          <a:p>
            <a:pPr marL="180975" indent="-1588" algn="just" fontAlgn="base">
              <a:buNone/>
            </a:pPr>
            <a:r>
              <a:rPr lang="ru-RU" sz="1900" b="1" dirty="0" smtClean="0">
                <a:solidFill>
                  <a:srgbClr val="FFFF00"/>
                </a:solidFill>
                <a:latin typeface="Verdana" pitchFamily="34" charset="0"/>
                <a:ea typeface="Verdana" pitchFamily="34" charset="0"/>
                <a:cs typeface="Verdana" pitchFamily="34" charset="0"/>
              </a:rPr>
              <a:t>Самомассаж ахиллова сухожилия</a:t>
            </a:r>
          </a:p>
          <a:p>
            <a:pPr marL="179388" indent="0" algn="just" fontAlgn="base">
              <a:buNone/>
            </a:pPr>
            <a:r>
              <a:rPr lang="ru-RU" sz="1900" dirty="0" smtClean="0">
                <a:solidFill>
                  <a:srgbClr val="FFFFFF"/>
                </a:solidFill>
                <a:latin typeface="Verdana" pitchFamily="34" charset="0"/>
                <a:ea typeface="Verdana" pitchFamily="34" charset="0"/>
                <a:cs typeface="Verdana" pitchFamily="34" charset="0"/>
              </a:rPr>
              <a:t>Не массируемая нога слегка выпрямлена, немного согнута и отведена в сторону, а массируемая согнута в коленном суставе практически под прямым углом, ступня массируемой ноги положена на ребро стопы смежной ноги, а пятка упирается в кушетку. Массаж производится двумя руками, одна обхватывает плотно ногу с одной стороны, а с другой стороны вторая, при этом, большой палец всегда находится сверху, а остальные пальцы снизу, как бы образуя тески. Движения производят от пятки вверх, затем руки возвращают в исходное положение и повторяют движение ещё раз.</a:t>
            </a:r>
          </a:p>
          <a:p>
            <a:pPr algn="just" fontAlgn="base">
              <a:buNone/>
            </a:pPr>
            <a:endParaRPr lang="ru-RU" sz="1900" dirty="0" smtClean="0">
              <a:solidFill>
                <a:srgbClr val="FFFFFF"/>
              </a:solidFill>
              <a:latin typeface="Verdana" pitchFamily="34" charset="0"/>
              <a:ea typeface="Verdana" pitchFamily="34" charset="0"/>
              <a:cs typeface="Verdana" pitchFamily="34" charset="0"/>
            </a:endParaRPr>
          </a:p>
        </p:txBody>
      </p:sp>
      <p:pic>
        <p:nvPicPr>
          <p:cNvPr id="4" name="Рисунок 3" descr="samomassaj4.jpg"/>
          <p:cNvPicPr>
            <a:picLocks noChangeAspect="1"/>
          </p:cNvPicPr>
          <p:nvPr/>
        </p:nvPicPr>
        <p:blipFill>
          <a:blip r:embed="rId2" cstate="print">
            <a:lum contrast="-13000"/>
          </a:blip>
          <a:srcRect t="3030"/>
          <a:stretch>
            <a:fillRect/>
          </a:stretch>
        </p:blipFill>
        <p:spPr>
          <a:xfrm>
            <a:off x="1371600" y="4267200"/>
            <a:ext cx="6205756" cy="2438400"/>
          </a:xfrm>
          <a:prstGeom prst="rect">
            <a:avLst/>
          </a:prstGeom>
        </p:spPr>
      </p:pic>
      <p:sp>
        <p:nvSpPr>
          <p:cNvPr id="5" name="Прямоугольник 4"/>
          <p:cNvSpPr/>
          <p:nvPr/>
        </p:nvSpPr>
        <p:spPr>
          <a:xfrm>
            <a:off x="1371600" y="4267200"/>
            <a:ext cx="3200400" cy="381000"/>
          </a:xfrm>
          <a:prstGeom prst="rect">
            <a:avLst/>
          </a:prstGeom>
          <a:solidFill>
            <a:srgbClr val="EEEEEE"/>
          </a:solid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7315200" y="0"/>
            <a:ext cx="1828800" cy="1524000"/>
          </a:xfrm>
          <a:prstGeom prst="rect">
            <a:avLst/>
          </a:prstGeom>
          <a:solidFill>
            <a:schemeClr val="tx2">
              <a:lumMod val="10000"/>
              <a:alpha val="69000"/>
            </a:schemeClr>
          </a:solidFill>
        </p:spPr>
        <p:txBody>
          <a:bodyPr wrap="square" rtlCol="0">
            <a:spAutoFit/>
          </a:bodyPr>
          <a:lstStyle/>
          <a:p>
            <a:r>
              <a:rPr lang="ru-RU" dirty="0" smtClean="0"/>
              <a:t>                    </a:t>
            </a:r>
          </a:p>
          <a:p>
            <a:endParaRPr lang="ru-RU" dirty="0" smtClean="0"/>
          </a:p>
          <a:p>
            <a:endParaRPr lang="ru-RU" dirty="0" smtClean="0"/>
          </a:p>
          <a:p>
            <a:endParaRPr lang="ru-RU" dirty="0" smtClean="0"/>
          </a:p>
          <a:p>
            <a:endParaRPr lang="ru-RU" dirty="0"/>
          </a:p>
        </p:txBody>
      </p:sp>
      <p:pic>
        <p:nvPicPr>
          <p:cNvPr id="7" name="Рисунок 6" descr="brain.png"/>
          <p:cNvPicPr>
            <a:picLocks noChangeAspect="1"/>
          </p:cNvPicPr>
          <p:nvPr/>
        </p:nvPicPr>
        <p:blipFill>
          <a:blip r:embed="rId2" cstate="print">
            <a:lum bright="9000" contrast="-24000"/>
          </a:blip>
          <a:stretch>
            <a:fillRect/>
          </a:stretch>
        </p:blipFill>
        <p:spPr>
          <a:xfrm>
            <a:off x="7696200" y="228600"/>
            <a:ext cx="1066800" cy="1066800"/>
          </a:xfrm>
          <a:prstGeom prst="rect">
            <a:avLst/>
          </a:prstGeom>
        </p:spPr>
      </p:pic>
      <p:pic>
        <p:nvPicPr>
          <p:cNvPr id="6" name="Рисунок 5" descr="C__fakepath_2.png"/>
          <p:cNvPicPr>
            <a:picLocks noChangeAspect="1"/>
          </p:cNvPicPr>
          <p:nvPr/>
        </p:nvPicPr>
        <p:blipFill>
          <a:blip r:embed="rId3" cstate="print"/>
          <a:stretch>
            <a:fillRect/>
          </a:stretch>
        </p:blipFill>
        <p:spPr>
          <a:xfrm>
            <a:off x="1143000" y="1371600"/>
            <a:ext cx="1637008" cy="4711390"/>
          </a:xfrm>
          <a:prstGeom prst="rect">
            <a:avLst/>
          </a:prstGeom>
        </p:spPr>
      </p:pic>
      <p:sp>
        <p:nvSpPr>
          <p:cNvPr id="4" name="Заголовок 3"/>
          <p:cNvSpPr>
            <a:spLocks noGrp="1"/>
          </p:cNvSpPr>
          <p:nvPr>
            <p:ph type="title"/>
          </p:nvPr>
        </p:nvSpPr>
        <p:spPr>
          <a:xfrm>
            <a:off x="0" y="0"/>
            <a:ext cx="7315200" cy="990600"/>
          </a:xfrm>
          <a:solidFill>
            <a:schemeClr val="tx2">
              <a:lumMod val="10000"/>
              <a:alpha val="58000"/>
            </a:schemeClr>
          </a:solidFill>
        </p:spPr>
        <p:txBody>
          <a:bodyPr>
            <a:normAutofit/>
          </a:bodyPr>
          <a:lstStyle/>
          <a:p>
            <a:pPr marL="179388" algn="l"/>
            <a:r>
              <a:rPr lang="ru-RU" b="1" dirty="0" smtClean="0">
                <a:solidFill>
                  <a:srgbClr val="FFFFFF"/>
                </a:solidFill>
                <a:latin typeface="Verdana" pitchFamily="34" charset="0"/>
                <a:ea typeface="Verdana" pitchFamily="34" charset="0"/>
                <a:cs typeface="Verdana" pitchFamily="34" charset="0"/>
              </a:rPr>
              <a:t>НЕРВНАЯ СИСТЕМА</a:t>
            </a:r>
            <a:endParaRPr lang="ru-RU" b="1" dirty="0">
              <a:solidFill>
                <a:srgbClr val="FFFFFF"/>
              </a:solidFill>
              <a:latin typeface="Verdana" pitchFamily="34" charset="0"/>
              <a:ea typeface="Verdana" pitchFamily="34" charset="0"/>
              <a:cs typeface="Verdana" pitchFamily="34" charset="0"/>
            </a:endParaRPr>
          </a:p>
        </p:txBody>
      </p:sp>
      <p:sp>
        <p:nvSpPr>
          <p:cNvPr id="3" name="Содержимое 2"/>
          <p:cNvSpPr>
            <a:spLocks noGrp="1"/>
          </p:cNvSpPr>
          <p:nvPr>
            <p:ph idx="1"/>
          </p:nvPr>
        </p:nvSpPr>
        <p:spPr>
          <a:xfrm>
            <a:off x="0" y="990600"/>
            <a:ext cx="9144000" cy="5867400"/>
          </a:xfrm>
          <a:solidFill>
            <a:schemeClr val="tx2">
              <a:lumMod val="10000"/>
              <a:alpha val="41000"/>
            </a:schemeClr>
          </a:solidFill>
        </p:spPr>
        <p:txBody>
          <a:bodyPr vert="horz" lIns="91440" tIns="45720" rIns="91440" bIns="45720" numCol="1" rtlCol="0">
            <a:noAutofit/>
          </a:bodyPr>
          <a:lstStyle/>
          <a:p>
            <a:pPr marL="179388" indent="0" algn="just">
              <a:buNone/>
            </a:pPr>
            <a:r>
              <a:rPr lang="ru-RU" sz="1800" dirty="0" smtClean="0">
                <a:solidFill>
                  <a:srgbClr val="FFFFFF"/>
                </a:solidFill>
                <a:latin typeface="Verdana" pitchFamily="34" charset="0"/>
                <a:ea typeface="Verdana" pitchFamily="34" charset="0"/>
                <a:cs typeface="Verdana" pitchFamily="34" charset="0"/>
              </a:rPr>
              <a:t>Занимаясь физической культурой, приобретаются необходимые в повседневной жизни и в труде двигательные навыки. </a:t>
            </a:r>
            <a:r>
              <a:rPr lang="ru-RU" sz="1800" dirty="0" smtClean="0">
                <a:solidFill>
                  <a:srgbClr val="FFFF00"/>
                </a:solidFill>
                <a:latin typeface="Verdana" pitchFamily="34" charset="0"/>
                <a:ea typeface="Verdana" pitchFamily="34" charset="0"/>
                <a:cs typeface="Verdana" pitchFamily="34" charset="0"/>
              </a:rPr>
              <a:t>Развивается ловкость, быстрота и сила движений</a:t>
            </a:r>
            <a:r>
              <a:rPr lang="ru-RU" sz="1800" dirty="0" smtClean="0">
                <a:solidFill>
                  <a:srgbClr val="FFFFFF"/>
                </a:solidFill>
                <a:latin typeface="Verdana" pitchFamily="34" charset="0"/>
                <a:ea typeface="Verdana" pitchFamily="34" charset="0"/>
                <a:cs typeface="Verdana" pitchFamily="34" charset="0"/>
              </a:rPr>
              <a:t>. </a:t>
            </a:r>
            <a:r>
              <a:rPr lang="ru-RU" sz="1800" dirty="0" smtClean="0">
                <a:solidFill>
                  <a:srgbClr val="FFFF00"/>
                </a:solidFill>
                <a:latin typeface="Verdana" pitchFamily="34" charset="0"/>
                <a:ea typeface="Verdana" pitchFamily="34" charset="0"/>
                <a:cs typeface="Verdana" pitchFamily="34" charset="0"/>
              </a:rPr>
              <a:t>Совершенствуется управление движениями</a:t>
            </a:r>
            <a:r>
              <a:rPr lang="ru-RU" sz="1800" dirty="0" smtClean="0">
                <a:solidFill>
                  <a:srgbClr val="FFFFFF"/>
                </a:solidFill>
                <a:latin typeface="Verdana" pitchFamily="34" charset="0"/>
                <a:ea typeface="Verdana" pitchFamily="34" charset="0"/>
                <a:cs typeface="Verdana" pitchFamily="34" charset="0"/>
              </a:rPr>
              <a:t>, которое осуществляется центральной нервной системой. При занятиях физическими упражнениями </a:t>
            </a:r>
            <a:r>
              <a:rPr lang="ru-RU" sz="1800" dirty="0" smtClean="0">
                <a:solidFill>
                  <a:srgbClr val="FFFF00"/>
                </a:solidFill>
                <a:latin typeface="Verdana" pitchFamily="34" charset="0"/>
                <a:ea typeface="Verdana" pitchFamily="34" charset="0"/>
                <a:cs typeface="Verdana" pitchFamily="34" charset="0"/>
              </a:rPr>
              <a:t>образуются все новые и новые условные рефлексы</a:t>
            </a:r>
            <a:r>
              <a:rPr lang="ru-RU" sz="1800" dirty="0" smtClean="0">
                <a:solidFill>
                  <a:srgbClr val="FFFFFF"/>
                </a:solidFill>
                <a:latin typeface="Verdana" pitchFamily="34" charset="0"/>
                <a:ea typeface="Verdana" pitchFamily="34" charset="0"/>
                <a:cs typeface="Verdana" pitchFamily="34" charset="0"/>
              </a:rPr>
              <a:t>, которые закрепляются и складываются в длинные последовательные ряды. Благодаря этому организм приобретает способность все лучше и лучше приспосабливаться к большим и более сложным физическим нагрузкам — движения осуществляются легче и экономнее — организм тренируется.</a:t>
            </a:r>
          </a:p>
          <a:p>
            <a:pPr marL="179388" indent="0" algn="just">
              <a:buNone/>
            </a:pPr>
            <a:endParaRPr lang="ru-RU" sz="1800" dirty="0" smtClean="0">
              <a:solidFill>
                <a:srgbClr val="FFFF00"/>
              </a:solidFill>
              <a:latin typeface="Verdana" pitchFamily="34" charset="0"/>
              <a:ea typeface="Verdana" pitchFamily="34" charset="0"/>
              <a:cs typeface="Verdana" pitchFamily="34" charset="0"/>
            </a:endParaRPr>
          </a:p>
          <a:p>
            <a:pPr marL="179388" indent="0" algn="just">
              <a:buNone/>
            </a:pPr>
            <a:r>
              <a:rPr lang="ru-RU" sz="1800" dirty="0" smtClean="0">
                <a:solidFill>
                  <a:srgbClr val="FFFF00"/>
                </a:solidFill>
                <a:latin typeface="Verdana" pitchFamily="34" charset="0"/>
                <a:ea typeface="Verdana" pitchFamily="34" charset="0"/>
                <a:cs typeface="Verdana" pitchFamily="34" charset="0"/>
              </a:rPr>
              <a:t>Увеличивается подвижность нервных процессов возбуждения и торможения в коре больших полушарий головного мозга и в других отделах нервной системы</a:t>
            </a:r>
            <a:r>
              <a:rPr lang="ru-RU" sz="1800" dirty="0" smtClean="0">
                <a:solidFill>
                  <a:srgbClr val="FFFFFF"/>
                </a:solidFill>
                <a:latin typeface="Verdana" pitchFamily="34" charset="0"/>
                <a:ea typeface="Verdana" pitchFamily="34" charset="0"/>
                <a:cs typeface="Verdana" pitchFamily="34" charset="0"/>
              </a:rPr>
              <a:t>, т. е. процесс возбуждения легче переходит в процесс торможения и наоборот. Организм </a:t>
            </a:r>
            <a:r>
              <a:rPr lang="ru-RU" sz="1800" dirty="0" smtClean="0">
                <a:solidFill>
                  <a:srgbClr val="FFFF00"/>
                </a:solidFill>
                <a:latin typeface="Verdana" pitchFamily="34" charset="0"/>
                <a:ea typeface="Verdana" pitchFamily="34" charset="0"/>
                <a:cs typeface="Verdana" pitchFamily="34" charset="0"/>
              </a:rPr>
              <a:t>быстрее реагирует на всевозможные внешние и внутренние раздражения</a:t>
            </a:r>
            <a:r>
              <a:rPr lang="ru-RU" sz="1800" dirty="0" smtClean="0">
                <a:solidFill>
                  <a:srgbClr val="FFFFFF"/>
                </a:solidFill>
                <a:latin typeface="Verdana" pitchFamily="34" charset="0"/>
                <a:ea typeface="Verdana" pitchFamily="34" charset="0"/>
                <a:cs typeface="Verdana" pitchFamily="34" charset="0"/>
              </a:rPr>
              <a:t>, в том числе и на раздражения, идущие к мозгу из сокращающихся мышц, в результате чего </a:t>
            </a:r>
            <a:r>
              <a:rPr lang="ru-RU" sz="1800" dirty="0" smtClean="0">
                <a:solidFill>
                  <a:srgbClr val="FFFF00"/>
                </a:solidFill>
                <a:latin typeface="Verdana" pitchFamily="34" charset="0"/>
                <a:ea typeface="Verdana" pitchFamily="34" charset="0"/>
                <a:cs typeface="Verdana" pitchFamily="34" charset="0"/>
              </a:rPr>
              <a:t>движения тела становятся  более быстрыми и ловкими</a:t>
            </a:r>
            <a:r>
              <a:rPr lang="ru-RU" sz="1800" dirty="0" smtClean="0">
                <a:solidFill>
                  <a:srgbClr val="FFFFFF"/>
                </a:solidFill>
                <a:latin typeface="Verdana" pitchFamily="34" charset="0"/>
                <a:ea typeface="Verdana" pitchFamily="34" charset="0"/>
                <a:cs typeface="Verdana" pitchFamily="34" charset="0"/>
              </a:rPr>
              <a:t>.</a:t>
            </a:r>
            <a:br>
              <a:rPr lang="ru-RU" sz="1800" dirty="0" smtClean="0">
                <a:solidFill>
                  <a:srgbClr val="FFFFFF"/>
                </a:solidFill>
                <a:latin typeface="Verdana" pitchFamily="34" charset="0"/>
                <a:ea typeface="Verdana" pitchFamily="34" charset="0"/>
                <a:cs typeface="Verdana" pitchFamily="34" charset="0"/>
              </a:rPr>
            </a:br>
            <a:r>
              <a:rPr lang="ru-RU" sz="1800" dirty="0" smtClean="0">
                <a:solidFill>
                  <a:srgbClr val="FFFFFF"/>
                </a:solidFill>
                <a:latin typeface="Verdana" pitchFamily="34" charset="0"/>
                <a:ea typeface="Verdana" pitchFamily="34" charset="0"/>
                <a:cs typeface="Verdana" pitchFamily="34" charset="0"/>
              </a:rPr>
              <a:t>У тренированных людей </a:t>
            </a:r>
            <a:r>
              <a:rPr lang="ru-RU" sz="1800" dirty="0" smtClean="0">
                <a:solidFill>
                  <a:srgbClr val="FFFF00"/>
                </a:solidFill>
                <a:latin typeface="Verdana" pitchFamily="34" charset="0"/>
                <a:ea typeface="Verdana" pitchFamily="34" charset="0"/>
                <a:cs typeface="Verdana" pitchFamily="34" charset="0"/>
              </a:rPr>
              <a:t>нервная система легче приспосабливается к новым движениям и новым условиям работы двигательного аппарата</a:t>
            </a:r>
            <a:r>
              <a:rPr lang="ru-RU" sz="1800" dirty="0" smtClean="0">
                <a:solidFill>
                  <a:srgbClr val="FFFFFF"/>
                </a:solidFill>
                <a:latin typeface="Verdana" pitchFamily="34" charset="0"/>
                <a:ea typeface="Verdana" pitchFamily="34" charset="0"/>
                <a:cs typeface="Verdana" pitchFamily="34" charset="0"/>
              </a:rPr>
              <a:t>.</a:t>
            </a:r>
            <a:endParaRPr lang="ru-RU" sz="1800"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04800"/>
            <a:ext cx="9144000" cy="4114800"/>
          </a:xfrm>
          <a:solidFill>
            <a:schemeClr val="tx2">
              <a:lumMod val="10000"/>
              <a:alpha val="48000"/>
            </a:schemeClr>
          </a:solidFill>
        </p:spPr>
        <p:txBody>
          <a:bodyPr>
            <a:noAutofit/>
          </a:bodyPr>
          <a:lstStyle/>
          <a:p>
            <a:pPr marL="179388" indent="0" algn="just" fontAlgn="base">
              <a:buNone/>
            </a:pPr>
            <a:endParaRPr lang="ru-RU" sz="1900" b="1" dirty="0" smtClean="0">
              <a:solidFill>
                <a:srgbClr val="FFFF00"/>
              </a:solidFill>
              <a:latin typeface="Verdana" pitchFamily="34" charset="0"/>
              <a:ea typeface="Verdana" pitchFamily="34" charset="0"/>
              <a:cs typeface="Verdana" pitchFamily="34" charset="0"/>
            </a:endParaRPr>
          </a:p>
          <a:p>
            <a:pPr marL="179388" indent="0" algn="just" fontAlgn="base">
              <a:buNone/>
            </a:pPr>
            <a:r>
              <a:rPr lang="ru-RU" sz="1900" b="1" dirty="0" smtClean="0">
                <a:solidFill>
                  <a:srgbClr val="FFFF00"/>
                </a:solidFill>
                <a:latin typeface="Verdana" pitchFamily="34" charset="0"/>
                <a:ea typeface="Verdana" pitchFamily="34" charset="0"/>
                <a:cs typeface="Verdana" pitchFamily="34" charset="0"/>
              </a:rPr>
              <a:t>Самомассаж икроножных и берцовых мышц</a:t>
            </a:r>
            <a:endParaRPr lang="ru-RU" sz="1900" dirty="0" smtClean="0">
              <a:solidFill>
                <a:srgbClr val="FFFF00"/>
              </a:solidFill>
              <a:latin typeface="Verdana" pitchFamily="34" charset="0"/>
              <a:ea typeface="Verdana" pitchFamily="34" charset="0"/>
              <a:cs typeface="Verdana" pitchFamily="34" charset="0"/>
            </a:endParaRPr>
          </a:p>
          <a:p>
            <a:pPr marL="179388" indent="0" algn="just" fontAlgn="base">
              <a:buNone/>
            </a:pPr>
            <a:r>
              <a:rPr lang="ru-RU" sz="1900" dirty="0" smtClean="0">
                <a:solidFill>
                  <a:srgbClr val="FFFFFF"/>
                </a:solidFill>
                <a:latin typeface="Verdana" pitchFamily="34" charset="0"/>
                <a:ea typeface="Verdana" pitchFamily="34" charset="0"/>
                <a:cs typeface="Verdana" pitchFamily="34" charset="0"/>
              </a:rPr>
              <a:t>Лучшим положением ног для самомассажа икроножных будет то же положение, которое используется при массаже ахиллова сухожилия. Для массирования берцовых мышц обе ноги сгибают под прямым углом, а массируемая нога упирается ступней упирается в ступню и пальцы другой ноги. Голеностоп растирают прямолинейно к ахиллову сухожилию, затем выполняется 5-10 вращательных движений ступней. Икроножную мышцу предварительно поглаживают одной или двумя руками, затем следует растирание и разминание, заканчивающиеся прерывистой вибрацией. Для массажа берцовой кости применяются те же приемы, все движения производят к коленному суставу.</a:t>
            </a:r>
          </a:p>
          <a:p>
            <a:pPr marL="179388" indent="0" algn="just" fontAlgn="base">
              <a:buNone/>
            </a:pPr>
            <a:endParaRPr lang="ru-RU" sz="1900" dirty="0" smtClean="0">
              <a:solidFill>
                <a:srgbClr val="FFFFFF"/>
              </a:solidFill>
              <a:latin typeface="Verdana" pitchFamily="34" charset="0"/>
              <a:ea typeface="Verdana" pitchFamily="34" charset="0"/>
              <a:cs typeface="Verdana" pitchFamily="34" charset="0"/>
            </a:endParaRPr>
          </a:p>
        </p:txBody>
      </p:sp>
      <p:pic>
        <p:nvPicPr>
          <p:cNvPr id="5" name="Рисунок 4" descr="samomassaj4.jpg"/>
          <p:cNvPicPr>
            <a:picLocks noChangeAspect="1"/>
          </p:cNvPicPr>
          <p:nvPr/>
        </p:nvPicPr>
        <p:blipFill>
          <a:blip r:embed="rId2" cstate="print">
            <a:lum contrast="-13000"/>
          </a:blip>
          <a:stretch>
            <a:fillRect/>
          </a:stretch>
        </p:blipFill>
        <p:spPr>
          <a:xfrm>
            <a:off x="1371600" y="4343400"/>
            <a:ext cx="6019800" cy="2439250"/>
          </a:xfrm>
          <a:prstGeom prst="rect">
            <a:avLst/>
          </a:prstGeom>
        </p:spPr>
      </p:pic>
      <p:sp>
        <p:nvSpPr>
          <p:cNvPr id="6" name="Прямоугольник 5"/>
          <p:cNvSpPr/>
          <p:nvPr/>
        </p:nvSpPr>
        <p:spPr>
          <a:xfrm>
            <a:off x="1371600" y="4343400"/>
            <a:ext cx="1295400" cy="457200"/>
          </a:xfrm>
          <a:prstGeom prst="rect">
            <a:avLst/>
          </a:prstGeom>
          <a:solidFill>
            <a:srgbClr val="EEEEEE"/>
          </a:solid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762000"/>
            <a:ext cx="9144000" cy="3429000"/>
          </a:xfrm>
          <a:solidFill>
            <a:schemeClr val="tx2">
              <a:lumMod val="10000"/>
              <a:alpha val="47000"/>
            </a:schemeClr>
          </a:solidFill>
        </p:spPr>
        <p:txBody>
          <a:bodyPr>
            <a:noAutofit/>
          </a:bodyPr>
          <a:lstStyle/>
          <a:p>
            <a:pPr marL="179388" indent="0" algn="just" fontAlgn="base">
              <a:buNone/>
            </a:pPr>
            <a:endParaRPr lang="ru-RU" sz="1900" b="1" dirty="0" smtClean="0">
              <a:solidFill>
                <a:srgbClr val="FFFF00"/>
              </a:solidFill>
              <a:latin typeface="Verdana" pitchFamily="34" charset="0"/>
              <a:ea typeface="Verdana" pitchFamily="34" charset="0"/>
              <a:cs typeface="Verdana" pitchFamily="34" charset="0"/>
            </a:endParaRPr>
          </a:p>
          <a:p>
            <a:pPr marL="179388" indent="0" algn="just" fontAlgn="base">
              <a:buNone/>
            </a:pPr>
            <a:r>
              <a:rPr lang="ru-RU" sz="1900" b="1" dirty="0" smtClean="0">
                <a:solidFill>
                  <a:srgbClr val="FFFF00"/>
                </a:solidFill>
                <a:latin typeface="Verdana" pitchFamily="34" charset="0"/>
                <a:ea typeface="Verdana" pitchFamily="34" charset="0"/>
                <a:cs typeface="Verdana" pitchFamily="34" charset="0"/>
              </a:rPr>
              <a:t>Самомассаж мышц бедра</a:t>
            </a:r>
          </a:p>
          <a:p>
            <a:pPr marL="179388" indent="0" algn="just" fontAlgn="base">
              <a:buNone/>
            </a:pPr>
            <a:r>
              <a:rPr lang="ru-RU" sz="1900" dirty="0" err="1" smtClean="0">
                <a:solidFill>
                  <a:srgbClr val="FFFFFF"/>
                </a:solidFill>
                <a:latin typeface="Verdana" pitchFamily="34" charset="0"/>
                <a:ea typeface="Verdana" pitchFamily="34" charset="0"/>
                <a:cs typeface="Verdana" pitchFamily="34" charset="0"/>
              </a:rPr>
              <a:t>Квадрицепс</a:t>
            </a:r>
            <a:r>
              <a:rPr lang="ru-RU" sz="1900" dirty="0" smtClean="0">
                <a:solidFill>
                  <a:srgbClr val="FFFFFF"/>
                </a:solidFill>
                <a:latin typeface="Verdana" pitchFamily="34" charset="0"/>
                <a:ea typeface="Verdana" pitchFamily="34" charset="0"/>
                <a:cs typeface="Verdana" pitchFamily="34" charset="0"/>
              </a:rPr>
              <a:t> массируют, сидя на кушетке, когда одна нога опущена вниз, а массируемая лежит вдоль кушетки. Бицепс бедра массируют, сидя на стуле, когда массируемая нога поднята на возвышенность, например, на стол. Соответственно, приемы массажа применяются те же и в такой же последовательности, как и при самомассаже других больших мышечных групп, а движения идут в сторону паха или ягодиц в зависимости от того, массируете Вы </a:t>
            </a:r>
            <a:r>
              <a:rPr lang="ru-RU" sz="1900" dirty="0" err="1" smtClean="0">
                <a:solidFill>
                  <a:srgbClr val="FFFFFF"/>
                </a:solidFill>
                <a:latin typeface="Verdana" pitchFamily="34" charset="0"/>
                <a:ea typeface="Verdana" pitchFamily="34" charset="0"/>
                <a:cs typeface="Verdana" pitchFamily="34" charset="0"/>
              </a:rPr>
              <a:t>квадрицепс</a:t>
            </a:r>
            <a:r>
              <a:rPr lang="ru-RU" sz="1900" dirty="0" smtClean="0">
                <a:solidFill>
                  <a:srgbClr val="FFFFFF"/>
                </a:solidFill>
                <a:latin typeface="Verdana" pitchFamily="34" charset="0"/>
                <a:ea typeface="Verdana" pitchFamily="34" charset="0"/>
                <a:cs typeface="Verdana" pitchFamily="34" charset="0"/>
              </a:rPr>
              <a:t> или бицепс бедра.</a:t>
            </a:r>
          </a:p>
          <a:p>
            <a:pPr marL="179388" indent="0" algn="just" fontAlgn="base">
              <a:buNone/>
            </a:pPr>
            <a:endParaRPr lang="ru-RU" sz="1900" dirty="0" smtClean="0">
              <a:solidFill>
                <a:srgbClr val="FFFFFF"/>
              </a:solidFill>
              <a:latin typeface="Verdana" pitchFamily="34" charset="0"/>
              <a:ea typeface="Verdana" pitchFamily="34" charset="0"/>
              <a:cs typeface="Verdana" pitchFamily="34" charset="0"/>
            </a:endParaRPr>
          </a:p>
        </p:txBody>
      </p:sp>
      <p:pic>
        <p:nvPicPr>
          <p:cNvPr id="4" name="Рисунок 3" descr="samomassaj5.jpg"/>
          <p:cNvPicPr>
            <a:picLocks noChangeAspect="1"/>
          </p:cNvPicPr>
          <p:nvPr/>
        </p:nvPicPr>
        <p:blipFill>
          <a:blip r:embed="rId2" cstate="print">
            <a:lum contrast="-13000"/>
          </a:blip>
          <a:stretch>
            <a:fillRect/>
          </a:stretch>
        </p:blipFill>
        <p:spPr>
          <a:xfrm>
            <a:off x="1447800" y="4343400"/>
            <a:ext cx="6477000" cy="2347611"/>
          </a:xfrm>
          <a:prstGeom prst="rect">
            <a:avLst/>
          </a:prstGeom>
        </p:spPr>
      </p:pic>
      <p:sp>
        <p:nvSpPr>
          <p:cNvPr id="6" name="Прямоугольник 5"/>
          <p:cNvSpPr/>
          <p:nvPr/>
        </p:nvSpPr>
        <p:spPr>
          <a:xfrm>
            <a:off x="6629400" y="4419600"/>
            <a:ext cx="1219200" cy="4572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04800"/>
            <a:ext cx="9144000" cy="3886200"/>
          </a:xfrm>
          <a:solidFill>
            <a:schemeClr val="tx2">
              <a:lumMod val="10000"/>
              <a:alpha val="48000"/>
            </a:schemeClr>
          </a:solidFill>
        </p:spPr>
        <p:txBody>
          <a:bodyPr>
            <a:noAutofit/>
          </a:bodyPr>
          <a:lstStyle/>
          <a:p>
            <a:pPr marL="179388" indent="0" algn="just" fontAlgn="base">
              <a:buNone/>
            </a:pPr>
            <a:r>
              <a:rPr lang="ru-RU" sz="1900" b="1" dirty="0" smtClean="0">
                <a:solidFill>
                  <a:srgbClr val="FFFF00"/>
                </a:solidFill>
                <a:latin typeface="Verdana" pitchFamily="34" charset="0"/>
                <a:ea typeface="Verdana" pitchFamily="34" charset="0"/>
                <a:cs typeface="Verdana" pitchFamily="34" charset="0"/>
              </a:rPr>
              <a:t>Самомассаж ягодиц и поясницы</a:t>
            </a:r>
            <a:endParaRPr lang="ru-RU" sz="1900" dirty="0" smtClean="0">
              <a:solidFill>
                <a:srgbClr val="FFFF00"/>
              </a:solidFill>
              <a:latin typeface="Verdana" pitchFamily="34" charset="0"/>
              <a:ea typeface="Verdana" pitchFamily="34" charset="0"/>
              <a:cs typeface="Verdana" pitchFamily="34" charset="0"/>
            </a:endParaRPr>
          </a:p>
          <a:p>
            <a:pPr marL="179388" indent="0" algn="just" fontAlgn="base">
              <a:buNone/>
            </a:pPr>
            <a:r>
              <a:rPr lang="ru-RU" sz="1900" dirty="0" smtClean="0">
                <a:solidFill>
                  <a:srgbClr val="FFFFFF"/>
                </a:solidFill>
                <a:latin typeface="Verdana" pitchFamily="34" charset="0"/>
                <a:ea typeface="Verdana" pitchFamily="34" charset="0"/>
                <a:cs typeface="Verdana" pitchFamily="34" charset="0"/>
              </a:rPr>
              <a:t>Массаж ягодиц и поясницы выполняется стоя, но центр тяжести переносится на не массируемую ногу, но для этого массируемую ногу нужно отвести вперед и немного в сторону. Правую сторону всегда массируют правой рукой, а левую – левой. Поглаживания, разминание и вибрация выполняются одной рукой снизу вверх, иногда добавляют и растирания, после чего переходят к пояснице. Для самомассажа поясницы необходимо корпус чуть наклонить вперед, затем назад, постоянно производя такие движения во время массажа, чтобы лучше прощупывать связки. Таким образом, самомассаж спины сводится к энергичным растираниям вперемешку с пассивно-активными движениями.</a:t>
            </a:r>
          </a:p>
          <a:p>
            <a:pPr marL="179388" indent="0" algn="just" fontAlgn="base">
              <a:buNone/>
            </a:pPr>
            <a:endParaRPr lang="ru-RU" sz="1900" dirty="0" smtClean="0">
              <a:solidFill>
                <a:srgbClr val="FFFFFF"/>
              </a:solidFill>
              <a:latin typeface="Verdana" pitchFamily="34" charset="0"/>
              <a:ea typeface="Verdana" pitchFamily="34" charset="0"/>
              <a:cs typeface="Verdana" pitchFamily="34" charset="0"/>
            </a:endParaRPr>
          </a:p>
        </p:txBody>
      </p:sp>
      <p:pic>
        <p:nvPicPr>
          <p:cNvPr id="4" name="Рисунок 3" descr="samomassaj6.jpg"/>
          <p:cNvPicPr>
            <a:picLocks noChangeAspect="1"/>
          </p:cNvPicPr>
          <p:nvPr/>
        </p:nvPicPr>
        <p:blipFill>
          <a:blip r:embed="rId2" cstate="print">
            <a:lum contrast="-13000"/>
          </a:blip>
          <a:stretch>
            <a:fillRect/>
          </a:stretch>
        </p:blipFill>
        <p:spPr>
          <a:xfrm>
            <a:off x="2667000" y="3990726"/>
            <a:ext cx="3886200" cy="2665443"/>
          </a:xfrm>
          <a:prstGeom prst="rect">
            <a:avLst/>
          </a:prstGeom>
        </p:spPr>
      </p:pic>
      <p:sp>
        <p:nvSpPr>
          <p:cNvPr id="5" name="Прямоугольник 4"/>
          <p:cNvSpPr/>
          <p:nvPr/>
        </p:nvSpPr>
        <p:spPr>
          <a:xfrm>
            <a:off x="3886200" y="4038600"/>
            <a:ext cx="838200" cy="381000"/>
          </a:xfrm>
          <a:prstGeom prst="rect">
            <a:avLst/>
          </a:prstGeom>
          <a:solidFill>
            <a:srgbClr val="EEEEEE"/>
          </a:solid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04800"/>
            <a:ext cx="9144000" cy="4038600"/>
          </a:xfrm>
          <a:solidFill>
            <a:schemeClr val="tx2">
              <a:lumMod val="10000"/>
              <a:alpha val="46000"/>
            </a:schemeClr>
          </a:solidFill>
        </p:spPr>
        <p:txBody>
          <a:bodyPr>
            <a:noAutofit/>
          </a:bodyPr>
          <a:lstStyle/>
          <a:p>
            <a:pPr marL="179388" indent="0" algn="just" fontAlgn="base">
              <a:buNone/>
            </a:pPr>
            <a:r>
              <a:rPr lang="ru-RU" sz="1900" b="1" dirty="0" smtClean="0">
                <a:solidFill>
                  <a:srgbClr val="FFFF00"/>
                </a:solidFill>
                <a:latin typeface="Verdana" pitchFamily="34" charset="0"/>
                <a:ea typeface="Verdana" pitchFamily="34" charset="0"/>
                <a:cs typeface="Verdana" pitchFamily="34" charset="0"/>
              </a:rPr>
              <a:t>Самомассаж груди, живота и спины</a:t>
            </a:r>
            <a:endParaRPr lang="ru-RU" sz="1900" dirty="0" smtClean="0">
              <a:solidFill>
                <a:srgbClr val="FFFF00"/>
              </a:solidFill>
              <a:latin typeface="Verdana" pitchFamily="34" charset="0"/>
              <a:ea typeface="Verdana" pitchFamily="34" charset="0"/>
              <a:cs typeface="Verdana" pitchFamily="34" charset="0"/>
            </a:endParaRPr>
          </a:p>
          <a:p>
            <a:pPr marL="179388" indent="0" algn="just" fontAlgn="base">
              <a:buNone/>
            </a:pPr>
            <a:r>
              <a:rPr lang="ru-RU" sz="1900" dirty="0" smtClean="0">
                <a:solidFill>
                  <a:srgbClr val="FFFFFF"/>
                </a:solidFill>
                <a:latin typeface="Verdana" pitchFamily="34" charset="0"/>
                <a:ea typeface="Verdana" pitchFamily="34" charset="0"/>
                <a:cs typeface="Verdana" pitchFamily="34" charset="0"/>
              </a:rPr>
              <a:t>При самомассаже груди можно занимать, как сидячее, так и лежачие положение. Самомассаж производится обязательно противоположной рукой, благодаря чему достигается максимальное расслабление массируемых мышц. Разминания обязательно делаются сидя, а растирания межреберных мышц лежа. Все массажные приемы производятся от солнечного сплетения в стороны. Живот нужно массировать обязательно лежа с согнутыми ногами, пресс максимально расслаблен, а основным движением является разминание, поскольку целью массажа являются мышцы, а не внутренние органы. Самомассаж широчайших мышц так же осуществляется сидя, а массажные движения производят снизу вверх к подмышечной области.</a:t>
            </a:r>
          </a:p>
          <a:p>
            <a:pPr algn="just" fontAlgn="base">
              <a:buNone/>
            </a:pPr>
            <a:endParaRPr lang="ru-RU" sz="1900" dirty="0" smtClean="0">
              <a:solidFill>
                <a:srgbClr val="FFFFFF"/>
              </a:solidFill>
              <a:latin typeface="Verdana" pitchFamily="34" charset="0"/>
              <a:ea typeface="Verdana" pitchFamily="34" charset="0"/>
              <a:cs typeface="Verdana" pitchFamily="34" charset="0"/>
            </a:endParaRPr>
          </a:p>
        </p:txBody>
      </p:sp>
      <p:pic>
        <p:nvPicPr>
          <p:cNvPr id="4" name="Рисунок 3" descr="samomassaj7.jpg"/>
          <p:cNvPicPr>
            <a:picLocks noChangeAspect="1"/>
          </p:cNvPicPr>
          <p:nvPr/>
        </p:nvPicPr>
        <p:blipFill>
          <a:blip r:embed="rId2" cstate="print">
            <a:lum contrast="-13000"/>
          </a:blip>
          <a:stretch>
            <a:fillRect/>
          </a:stretch>
        </p:blipFill>
        <p:spPr>
          <a:xfrm>
            <a:off x="2057400" y="4267200"/>
            <a:ext cx="4800600" cy="2409223"/>
          </a:xfrm>
          <a:prstGeom prst="rect">
            <a:avLst/>
          </a:prstGeom>
        </p:spPr>
      </p:pic>
      <p:sp>
        <p:nvSpPr>
          <p:cNvPr id="5" name="Прямоугольник 4"/>
          <p:cNvSpPr/>
          <p:nvPr/>
        </p:nvSpPr>
        <p:spPr>
          <a:xfrm>
            <a:off x="5486400" y="4343400"/>
            <a:ext cx="1219200" cy="4572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04800"/>
            <a:ext cx="9144000" cy="3810000"/>
          </a:xfrm>
          <a:solidFill>
            <a:schemeClr val="tx2">
              <a:lumMod val="10000"/>
              <a:alpha val="44000"/>
            </a:schemeClr>
          </a:solidFill>
        </p:spPr>
        <p:txBody>
          <a:bodyPr>
            <a:noAutofit/>
          </a:bodyPr>
          <a:lstStyle/>
          <a:p>
            <a:pPr marL="179388" indent="0" algn="just" fontAlgn="base">
              <a:buNone/>
            </a:pPr>
            <a:r>
              <a:rPr lang="ru-RU" sz="1900" b="1" dirty="0" smtClean="0">
                <a:solidFill>
                  <a:srgbClr val="FFFF00"/>
                </a:solidFill>
                <a:latin typeface="Verdana" pitchFamily="34" charset="0"/>
                <a:ea typeface="Verdana" pitchFamily="34" charset="0"/>
                <a:cs typeface="Verdana" pitchFamily="34" charset="0"/>
              </a:rPr>
              <a:t>Самомассаж предплечья и плеча</a:t>
            </a:r>
            <a:endParaRPr lang="ru-RU" sz="1900" dirty="0" smtClean="0">
              <a:solidFill>
                <a:srgbClr val="FFFF00"/>
              </a:solidFill>
              <a:latin typeface="Verdana" pitchFamily="34" charset="0"/>
              <a:ea typeface="Verdana" pitchFamily="34" charset="0"/>
              <a:cs typeface="Verdana" pitchFamily="34" charset="0"/>
            </a:endParaRPr>
          </a:p>
          <a:p>
            <a:pPr marL="179388" indent="0" algn="just" fontAlgn="base">
              <a:buNone/>
            </a:pPr>
            <a:r>
              <a:rPr lang="ru-RU" sz="1900" dirty="0" smtClean="0">
                <a:solidFill>
                  <a:srgbClr val="FFFFFF"/>
                </a:solidFill>
                <a:latin typeface="Verdana" pitchFamily="34" charset="0"/>
                <a:ea typeface="Verdana" pitchFamily="34" charset="0"/>
                <a:cs typeface="Verdana" pitchFamily="34" charset="0"/>
              </a:rPr>
              <a:t>Положение сидя – это лучший вариант для самомассажа верхних конечностей, поскольку при таком положении достигается наибольшее расслабление мышц. Вообще, особых проблем во время самомассажа верхних конечностей не наблюдается, Вы можете применять любые методы массажа. Предплечье массируют в сторону локтя, бицепс, трицепс и дельтовидную мышцу так же вверх в сторону плеча. Для максимального расслабления предплечья его ставят на </a:t>
            </a:r>
            <a:r>
              <a:rPr lang="ru-RU" sz="1900" dirty="0" err="1" smtClean="0">
                <a:solidFill>
                  <a:srgbClr val="FFFFFF"/>
                </a:solidFill>
                <a:latin typeface="Verdana" pitchFamily="34" charset="0"/>
                <a:ea typeface="Verdana" pitchFamily="34" charset="0"/>
                <a:cs typeface="Verdana" pitchFamily="34" charset="0"/>
              </a:rPr>
              <a:t>квадрицепс</a:t>
            </a:r>
            <a:r>
              <a:rPr lang="ru-RU" sz="1900" dirty="0" smtClean="0">
                <a:solidFill>
                  <a:srgbClr val="FFFFFF"/>
                </a:solidFill>
                <a:latin typeface="Verdana" pitchFamily="34" charset="0"/>
                <a:ea typeface="Verdana" pitchFamily="34" charset="0"/>
                <a:cs typeface="Verdana" pitchFamily="34" charset="0"/>
              </a:rPr>
              <a:t>, во время работы с бицепсом и трицепсом руку прижимают к внутренней поверхности бедра, а во время самомассажа дельт ногу сгибаю и руку упирают в коленный сустав.</a:t>
            </a:r>
          </a:p>
          <a:p>
            <a:pPr marL="179388" indent="0" algn="just" fontAlgn="base">
              <a:buNone/>
            </a:pPr>
            <a:endParaRPr lang="ru-RU" sz="1900" dirty="0" smtClean="0">
              <a:solidFill>
                <a:srgbClr val="FFFFFF"/>
              </a:solidFill>
              <a:latin typeface="Verdana" pitchFamily="34" charset="0"/>
              <a:ea typeface="Verdana" pitchFamily="34" charset="0"/>
              <a:cs typeface="Verdana" pitchFamily="34" charset="0"/>
            </a:endParaRPr>
          </a:p>
        </p:txBody>
      </p:sp>
      <p:pic>
        <p:nvPicPr>
          <p:cNvPr id="4" name="Рисунок 3" descr="samomassaj8.jpg"/>
          <p:cNvPicPr>
            <a:picLocks noChangeAspect="1"/>
          </p:cNvPicPr>
          <p:nvPr/>
        </p:nvPicPr>
        <p:blipFill>
          <a:blip r:embed="rId2" cstate="print">
            <a:lum contrast="-13000"/>
          </a:blip>
          <a:stretch>
            <a:fillRect/>
          </a:stretch>
        </p:blipFill>
        <p:spPr>
          <a:xfrm>
            <a:off x="1905000" y="3886200"/>
            <a:ext cx="5124450" cy="2771775"/>
          </a:xfrm>
          <a:prstGeom prst="rect">
            <a:avLst/>
          </a:prstGeom>
        </p:spPr>
      </p:pic>
      <p:sp>
        <p:nvSpPr>
          <p:cNvPr id="5" name="Прямоугольник 4"/>
          <p:cNvSpPr/>
          <p:nvPr/>
        </p:nvSpPr>
        <p:spPr>
          <a:xfrm rot="20297059">
            <a:off x="5316094" y="5738113"/>
            <a:ext cx="1659710" cy="633444"/>
          </a:xfrm>
          <a:prstGeom prst="rect">
            <a:avLst/>
          </a:prstGeom>
          <a:solidFill>
            <a:srgbClr val="EEEEEE"/>
          </a:solid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04800"/>
            <a:ext cx="9144000" cy="3581400"/>
          </a:xfrm>
          <a:solidFill>
            <a:schemeClr val="tx2">
              <a:lumMod val="10000"/>
              <a:alpha val="46000"/>
            </a:schemeClr>
          </a:solidFill>
        </p:spPr>
        <p:txBody>
          <a:bodyPr>
            <a:noAutofit/>
          </a:bodyPr>
          <a:lstStyle/>
          <a:p>
            <a:pPr marL="179388" indent="0" algn="just" fontAlgn="base">
              <a:buNone/>
            </a:pPr>
            <a:endParaRPr lang="ru-RU" sz="1900" b="1" dirty="0" smtClean="0">
              <a:solidFill>
                <a:srgbClr val="FFFF00"/>
              </a:solidFill>
              <a:latin typeface="Verdana" pitchFamily="34" charset="0"/>
              <a:ea typeface="Verdana" pitchFamily="34" charset="0"/>
              <a:cs typeface="Verdana" pitchFamily="34" charset="0"/>
            </a:endParaRPr>
          </a:p>
          <a:p>
            <a:pPr marL="179388" indent="0" algn="just" fontAlgn="base">
              <a:buNone/>
            </a:pPr>
            <a:r>
              <a:rPr lang="ru-RU" sz="1900" b="1" dirty="0" smtClean="0">
                <a:solidFill>
                  <a:srgbClr val="FFFF00"/>
                </a:solidFill>
                <a:latin typeface="Verdana" pitchFamily="34" charset="0"/>
                <a:ea typeface="Verdana" pitchFamily="34" charset="0"/>
                <a:cs typeface="Verdana" pitchFamily="34" charset="0"/>
              </a:rPr>
              <a:t>Самомассаж трапеции, шеи и головы</a:t>
            </a:r>
            <a:endParaRPr lang="ru-RU" sz="1900" dirty="0" smtClean="0">
              <a:solidFill>
                <a:srgbClr val="FFFF00"/>
              </a:solidFill>
              <a:latin typeface="Verdana" pitchFamily="34" charset="0"/>
              <a:ea typeface="Verdana" pitchFamily="34" charset="0"/>
              <a:cs typeface="Verdana" pitchFamily="34" charset="0"/>
            </a:endParaRPr>
          </a:p>
          <a:p>
            <a:pPr marL="179388" indent="0" algn="just" fontAlgn="base">
              <a:buNone/>
            </a:pPr>
            <a:r>
              <a:rPr lang="ru-RU" sz="1900" dirty="0" smtClean="0">
                <a:solidFill>
                  <a:srgbClr val="FFFFFF"/>
                </a:solidFill>
                <a:latin typeface="Verdana" pitchFamily="34" charset="0"/>
                <a:ea typeface="Verdana" pitchFamily="34" charset="0"/>
                <a:cs typeface="Verdana" pitchFamily="34" charset="0"/>
              </a:rPr>
              <a:t>Трапециевидную мышцу массируют сидя, но перед её самомассажем обязательно нужно тщательно размаять плечевой сустав. Массаж производят от шеи к плечу, используя поглаживания, растирание и разминание. Шею спереди можно массировать только поглаживаниями, сзади выполняются поглаживания, растирания и разминания, все движения производят сверху вниз. Сонные артерии ни в коем случае массировать нельзя! Для самомассажа головы нужно голову опустить вперед, а затем поглаживаниями и растираниями круговыми движениями производят массаж.</a:t>
            </a:r>
          </a:p>
          <a:p>
            <a:pPr marL="179388" indent="0" algn="just" fontAlgn="base">
              <a:buNone/>
            </a:pPr>
            <a:endParaRPr lang="ru-RU" sz="1900" dirty="0" smtClean="0">
              <a:solidFill>
                <a:srgbClr val="FFFFFF"/>
              </a:solidFill>
              <a:latin typeface="Verdana" pitchFamily="34" charset="0"/>
              <a:ea typeface="Verdana" pitchFamily="34" charset="0"/>
              <a:cs typeface="Verdana" pitchFamily="34" charset="0"/>
            </a:endParaRPr>
          </a:p>
        </p:txBody>
      </p:sp>
      <p:pic>
        <p:nvPicPr>
          <p:cNvPr id="6" name="Рисунок 5" descr="samomassaj9.jpg"/>
          <p:cNvPicPr>
            <a:picLocks noChangeAspect="1"/>
          </p:cNvPicPr>
          <p:nvPr/>
        </p:nvPicPr>
        <p:blipFill>
          <a:blip r:embed="rId2" cstate="print">
            <a:lum contrast="-13000"/>
          </a:blip>
          <a:stretch>
            <a:fillRect/>
          </a:stretch>
        </p:blipFill>
        <p:spPr>
          <a:xfrm>
            <a:off x="1447800" y="4114800"/>
            <a:ext cx="5708248" cy="2514600"/>
          </a:xfrm>
          <a:prstGeom prst="rect">
            <a:avLst/>
          </a:prstGeom>
        </p:spPr>
      </p:pic>
      <p:sp>
        <p:nvSpPr>
          <p:cNvPr id="5" name="Прямоугольник 4"/>
          <p:cNvSpPr/>
          <p:nvPr/>
        </p:nvSpPr>
        <p:spPr>
          <a:xfrm rot="20112892">
            <a:off x="3499659" y="4487928"/>
            <a:ext cx="1566284" cy="681263"/>
          </a:xfrm>
          <a:prstGeom prst="rect">
            <a:avLst/>
          </a:prstGeom>
          <a:solidFill>
            <a:srgbClr val="EEEEEE"/>
          </a:solid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810000"/>
            <a:ext cx="8305800" cy="1905000"/>
          </a:xfrm>
          <a:solidFill>
            <a:schemeClr val="tx2">
              <a:lumMod val="10000"/>
              <a:alpha val="63000"/>
            </a:schemeClr>
          </a:solidFill>
        </p:spPr>
        <p:txBody>
          <a:bodyPr>
            <a:noAutofit/>
          </a:bodyPr>
          <a:lstStyle/>
          <a:p>
            <a:pPr marL="179388" algn="l"/>
            <a:r>
              <a:rPr lang="ru-RU" sz="2600" b="1" dirty="0" smtClean="0">
                <a:solidFill>
                  <a:srgbClr val="FFFFFF"/>
                </a:solidFill>
                <a:latin typeface="Verdana" pitchFamily="34" charset="0"/>
                <a:ea typeface="Verdana" pitchFamily="34" charset="0"/>
                <a:cs typeface="Verdana" pitchFamily="34" charset="0"/>
              </a:rPr>
              <a:t/>
            </a:r>
            <a:br>
              <a:rPr lang="ru-RU" sz="2600" b="1" dirty="0" smtClean="0">
                <a:solidFill>
                  <a:srgbClr val="FFFFFF"/>
                </a:solidFill>
                <a:latin typeface="Verdana" pitchFamily="34" charset="0"/>
                <a:ea typeface="Verdana" pitchFamily="34" charset="0"/>
                <a:cs typeface="Verdana" pitchFamily="34" charset="0"/>
              </a:rPr>
            </a:br>
            <a:r>
              <a:rPr lang="ru-RU" sz="2600" b="1" dirty="0" smtClean="0">
                <a:solidFill>
                  <a:srgbClr val="FFFFFF"/>
                </a:solidFill>
                <a:latin typeface="Verdana" pitchFamily="34" charset="0"/>
                <a:ea typeface="Verdana" pitchFamily="34" charset="0"/>
                <a:cs typeface="Verdana" pitchFamily="34" charset="0"/>
              </a:rPr>
              <a:t>ПРАВИЛА ПОВЕДЕНИЕЯ УЧАЩИХСЯ ПРИ ЗАНЯТИЯХ ФИЗИЧЕСКИМИ УПРАЖНЕНИЯМИ НА УРОКАХ ФИЗИЧЕСКОЙ КУЛЬТУРЫ </a:t>
            </a:r>
            <a:br>
              <a:rPr lang="ru-RU" sz="2600" b="1" dirty="0" smtClean="0">
                <a:solidFill>
                  <a:srgbClr val="FFFFFF"/>
                </a:solidFill>
                <a:latin typeface="Verdana" pitchFamily="34" charset="0"/>
                <a:ea typeface="Verdana" pitchFamily="34" charset="0"/>
                <a:cs typeface="Verdana" pitchFamily="34" charset="0"/>
              </a:rPr>
            </a:br>
            <a:endParaRPr lang="ru-RU" sz="2600" b="1" dirty="0">
              <a:solidFill>
                <a:srgbClr val="FFFFFF"/>
              </a:solidFill>
              <a:latin typeface="Verdana" pitchFamily="34" charset="0"/>
              <a:ea typeface="Verdana" pitchFamily="34" charset="0"/>
              <a:cs typeface="Verdana"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descr="success.png"/>
          <p:cNvPicPr>
            <a:picLocks noChangeAspect="1"/>
          </p:cNvPicPr>
          <p:nvPr/>
        </p:nvPicPr>
        <p:blipFill>
          <a:blip r:embed="rId2" cstate="print">
            <a:lum bright="12000" contrast="-44000"/>
          </a:blip>
          <a:stretch>
            <a:fillRect/>
          </a:stretch>
        </p:blipFill>
        <p:spPr>
          <a:xfrm>
            <a:off x="4648200" y="2667000"/>
            <a:ext cx="2895600" cy="2895600"/>
          </a:xfrm>
          <a:prstGeom prst="rect">
            <a:avLst/>
          </a:prstGeom>
        </p:spPr>
      </p:pic>
      <p:pic>
        <p:nvPicPr>
          <p:cNvPr id="7" name="Рисунок 6" descr="exercise.png"/>
          <p:cNvPicPr>
            <a:picLocks noChangeAspect="1"/>
          </p:cNvPicPr>
          <p:nvPr/>
        </p:nvPicPr>
        <p:blipFill>
          <a:blip r:embed="rId3" cstate="print">
            <a:lum bright="12000" contrast="-47000"/>
          </a:blip>
          <a:stretch>
            <a:fillRect/>
          </a:stretch>
        </p:blipFill>
        <p:spPr>
          <a:xfrm>
            <a:off x="1143000" y="1524000"/>
            <a:ext cx="4277585" cy="4277585"/>
          </a:xfrm>
          <a:prstGeom prst="rect">
            <a:avLst/>
          </a:prstGeom>
        </p:spPr>
      </p:pic>
      <p:sp>
        <p:nvSpPr>
          <p:cNvPr id="5" name="Заголовок 1"/>
          <p:cNvSpPr>
            <a:spLocks noGrp="1"/>
          </p:cNvSpPr>
          <p:nvPr>
            <p:ph type="title"/>
          </p:nvPr>
        </p:nvSpPr>
        <p:spPr>
          <a:xfrm>
            <a:off x="0" y="274638"/>
            <a:ext cx="8686800" cy="1173162"/>
          </a:xfrm>
          <a:solidFill>
            <a:schemeClr val="tx2">
              <a:lumMod val="10000"/>
              <a:alpha val="53000"/>
            </a:schemeClr>
          </a:solidFill>
        </p:spPr>
        <p:txBody>
          <a:bodyPr>
            <a:noAutofit/>
          </a:bodyPr>
          <a:lstStyle/>
          <a:p>
            <a:pPr lvl="0" algn="l"/>
            <a:r>
              <a:rPr lang="ru-RU" sz="3200" b="1" dirty="0" smtClean="0">
                <a:solidFill>
                  <a:srgbClr val="FFFFFF"/>
                </a:solidFill>
                <a:latin typeface="Verdana" pitchFamily="34" charset="0"/>
                <a:ea typeface="Verdana" pitchFamily="34" charset="0"/>
                <a:cs typeface="Verdana" pitchFamily="34" charset="0"/>
              </a:rPr>
              <a:t>I. Общие требования безопасности</a:t>
            </a:r>
            <a:endParaRPr lang="ru-RU" sz="3200" dirty="0"/>
          </a:p>
        </p:txBody>
      </p:sp>
      <p:sp>
        <p:nvSpPr>
          <p:cNvPr id="3" name="Содержимое 2"/>
          <p:cNvSpPr>
            <a:spLocks noGrp="1"/>
          </p:cNvSpPr>
          <p:nvPr>
            <p:ph idx="1"/>
          </p:nvPr>
        </p:nvSpPr>
        <p:spPr>
          <a:xfrm>
            <a:off x="0" y="1447800"/>
            <a:ext cx="9144000" cy="5029200"/>
          </a:xfrm>
          <a:solidFill>
            <a:schemeClr val="tx2">
              <a:lumMod val="10000"/>
              <a:alpha val="47000"/>
            </a:schemeClr>
          </a:solidFill>
        </p:spPr>
        <p:txBody>
          <a:bodyPr>
            <a:normAutofit/>
          </a:bodyPr>
          <a:lstStyle/>
          <a:p>
            <a:pPr>
              <a:buNone/>
            </a:pPr>
            <a:r>
              <a:rPr lang="ru-RU" sz="2000" b="1" dirty="0" smtClean="0">
                <a:solidFill>
                  <a:srgbClr val="FFFF00"/>
                </a:solidFill>
                <a:latin typeface="Verdana" pitchFamily="34" charset="0"/>
                <a:ea typeface="Verdana" pitchFamily="34" charset="0"/>
                <a:cs typeface="Verdana" pitchFamily="34" charset="0"/>
              </a:rPr>
              <a:t>Учащийся должен</a:t>
            </a:r>
            <a:r>
              <a:rPr lang="ru-RU" sz="1900" dirty="0" smtClean="0">
                <a:solidFill>
                  <a:srgbClr val="FFFFFF"/>
                </a:solidFill>
                <a:latin typeface="Verdana" pitchFamily="34" charset="0"/>
                <a:ea typeface="Verdana" pitchFamily="34" charset="0"/>
                <a:cs typeface="Verdana" pitchFamily="34" charset="0"/>
              </a:rPr>
              <a:t>:</a:t>
            </a:r>
          </a:p>
          <a:p>
            <a:pPr indent="-163513"/>
            <a:r>
              <a:rPr lang="ru-RU" sz="1900" dirty="0" smtClean="0">
                <a:solidFill>
                  <a:srgbClr val="FFFFFF"/>
                </a:solidFill>
                <a:latin typeface="Verdana" pitchFamily="34" charset="0"/>
                <a:ea typeface="Verdana" pitchFamily="34" charset="0"/>
                <a:cs typeface="Verdana" pitchFamily="34" charset="0"/>
              </a:rPr>
              <a:t>пройти медицинский осмотр и заниматься в той медицинской группе, к которой он относится по состоянию здоровья;</a:t>
            </a:r>
          </a:p>
          <a:p>
            <a:pPr indent="-163513"/>
            <a:r>
              <a:rPr lang="ru-RU" sz="1900" dirty="0" smtClean="0">
                <a:solidFill>
                  <a:srgbClr val="FFFFFF"/>
                </a:solidFill>
                <a:latin typeface="Verdana" pitchFamily="34" charset="0"/>
                <a:ea typeface="Verdana" pitchFamily="34" charset="0"/>
                <a:cs typeface="Verdana" pitchFamily="34" charset="0"/>
              </a:rPr>
              <a:t>иметь опрятную спортивную форму (трусы, майку, футболку, спортивный костюм, трико, чистую обувь: кеды, кроссовки), соответствующую погодным условиям и теме проведения занятия;</a:t>
            </a:r>
          </a:p>
          <a:p>
            <a:pPr indent="-163513"/>
            <a:r>
              <a:rPr lang="ru-RU" sz="1900" dirty="0" smtClean="0">
                <a:solidFill>
                  <a:srgbClr val="FFFFFF"/>
                </a:solidFill>
                <a:latin typeface="Verdana" pitchFamily="34" charset="0"/>
                <a:ea typeface="Verdana" pitchFamily="34" charset="0"/>
                <a:cs typeface="Verdana" pitchFamily="34" charset="0"/>
              </a:rPr>
              <a:t>выходить из раздевалки по первому требованию учителя;</a:t>
            </a:r>
          </a:p>
          <a:p>
            <a:pPr indent="-163513"/>
            <a:r>
              <a:rPr lang="ru-RU" sz="1900" dirty="0" smtClean="0">
                <a:solidFill>
                  <a:srgbClr val="FFFFFF"/>
                </a:solidFill>
                <a:latin typeface="Verdana" pitchFamily="34" charset="0"/>
                <a:ea typeface="Verdana" pitchFamily="34" charset="0"/>
                <a:cs typeface="Verdana" pitchFamily="34" charset="0"/>
              </a:rPr>
              <a:t>после болезни предоставить учителю справку от врача;</a:t>
            </a:r>
          </a:p>
          <a:p>
            <a:pPr indent="-163513"/>
            <a:r>
              <a:rPr lang="ru-RU" sz="1900" dirty="0" smtClean="0">
                <a:solidFill>
                  <a:srgbClr val="FFFFFF"/>
                </a:solidFill>
                <a:latin typeface="Verdana" pitchFamily="34" charset="0"/>
                <a:ea typeface="Verdana" pitchFamily="34" charset="0"/>
                <a:cs typeface="Verdana" pitchFamily="34" charset="0"/>
              </a:rPr>
              <a:t>присутствовать на уроке в случае освобождения врачом после болезни;</a:t>
            </a:r>
          </a:p>
          <a:p>
            <a:pPr indent="-163513"/>
            <a:r>
              <a:rPr lang="ru-RU" sz="1900" dirty="0" smtClean="0">
                <a:solidFill>
                  <a:srgbClr val="FFFFFF"/>
                </a:solidFill>
                <a:latin typeface="Verdana" pitchFamily="34" charset="0"/>
                <a:ea typeface="Verdana" pitchFamily="34" charset="0"/>
                <a:cs typeface="Verdana" pitchFamily="34" charset="0"/>
              </a:rPr>
              <a:t>бережно относиться к спортивному инвентарю и оборудованию и использовать его по назначению;</a:t>
            </a:r>
          </a:p>
          <a:p>
            <a:pPr indent="-163513"/>
            <a:r>
              <a:rPr lang="ru-RU" sz="1900" dirty="0" smtClean="0">
                <a:solidFill>
                  <a:srgbClr val="FFFFFF"/>
                </a:solidFill>
                <a:latin typeface="Verdana" pitchFamily="34" charset="0"/>
                <a:ea typeface="Verdana" pitchFamily="34" charset="0"/>
                <a:cs typeface="Verdana" pitchFamily="34" charset="0"/>
              </a:rPr>
              <a:t>иметь коротко остриженные ногти;</a:t>
            </a:r>
          </a:p>
          <a:p>
            <a:pPr indent="-163513"/>
            <a:r>
              <a:rPr lang="ru-RU" sz="1900" dirty="0" smtClean="0">
                <a:solidFill>
                  <a:srgbClr val="FFFFFF"/>
                </a:solidFill>
                <a:latin typeface="Verdana" pitchFamily="34" charset="0"/>
                <a:ea typeface="Verdana" pitchFamily="34" charset="0"/>
                <a:cs typeface="Verdana" pitchFamily="34" charset="0"/>
              </a:rPr>
              <a:t>знать и выполнять инструкцию по мерам безопасности.</a:t>
            </a:r>
          </a:p>
          <a:p>
            <a:pPr marL="179388" indent="0" algn="just">
              <a:buNone/>
            </a:pPr>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descr="error.png"/>
          <p:cNvPicPr>
            <a:picLocks noChangeAspect="1"/>
          </p:cNvPicPr>
          <p:nvPr/>
        </p:nvPicPr>
        <p:blipFill>
          <a:blip r:embed="rId2" cstate="print">
            <a:lum bright="13000" contrast="-39000"/>
          </a:blip>
          <a:stretch>
            <a:fillRect/>
          </a:stretch>
        </p:blipFill>
        <p:spPr>
          <a:xfrm>
            <a:off x="4724400" y="1676400"/>
            <a:ext cx="2768604" cy="2768604"/>
          </a:xfrm>
          <a:prstGeom prst="rect">
            <a:avLst/>
          </a:prstGeom>
        </p:spPr>
      </p:pic>
      <p:pic>
        <p:nvPicPr>
          <p:cNvPr id="6" name="Рисунок 5" descr="exercise.png"/>
          <p:cNvPicPr>
            <a:picLocks noChangeAspect="1"/>
          </p:cNvPicPr>
          <p:nvPr/>
        </p:nvPicPr>
        <p:blipFill>
          <a:blip r:embed="rId3" cstate="print">
            <a:lum bright="12000" contrast="-47000"/>
          </a:blip>
          <a:stretch>
            <a:fillRect/>
          </a:stretch>
        </p:blipFill>
        <p:spPr>
          <a:xfrm>
            <a:off x="1143000" y="1524000"/>
            <a:ext cx="4277585" cy="4277585"/>
          </a:xfrm>
          <a:prstGeom prst="rect">
            <a:avLst/>
          </a:prstGeom>
        </p:spPr>
      </p:pic>
      <p:sp>
        <p:nvSpPr>
          <p:cNvPr id="3" name="Содержимое 2"/>
          <p:cNvSpPr>
            <a:spLocks noGrp="1"/>
          </p:cNvSpPr>
          <p:nvPr>
            <p:ph idx="1"/>
          </p:nvPr>
        </p:nvSpPr>
        <p:spPr>
          <a:xfrm>
            <a:off x="0" y="1295400"/>
            <a:ext cx="9144000" cy="3505199"/>
          </a:xfrm>
          <a:solidFill>
            <a:schemeClr val="tx2">
              <a:lumMod val="10000"/>
              <a:alpha val="47000"/>
            </a:schemeClr>
          </a:solidFill>
        </p:spPr>
        <p:txBody>
          <a:bodyPr>
            <a:normAutofit/>
          </a:bodyPr>
          <a:lstStyle/>
          <a:p>
            <a:pPr>
              <a:buNone/>
            </a:pPr>
            <a:endParaRPr lang="ru-RU" sz="1900" b="1" i="1" dirty="0" smtClean="0">
              <a:solidFill>
                <a:srgbClr val="FFFFFF"/>
              </a:solidFill>
              <a:latin typeface="Verdana" pitchFamily="34" charset="0"/>
              <a:ea typeface="Verdana" pitchFamily="34" charset="0"/>
              <a:cs typeface="Verdana" pitchFamily="34" charset="0"/>
            </a:endParaRPr>
          </a:p>
          <a:p>
            <a:pPr indent="-260350">
              <a:buNone/>
            </a:pPr>
            <a:r>
              <a:rPr lang="ru-RU" sz="2000" b="1" dirty="0" smtClean="0">
                <a:solidFill>
                  <a:srgbClr val="FFFF00"/>
                </a:solidFill>
                <a:latin typeface="Verdana" pitchFamily="34" charset="0"/>
                <a:ea typeface="Verdana" pitchFamily="34" charset="0"/>
                <a:cs typeface="Verdana" pitchFamily="34" charset="0"/>
              </a:rPr>
              <a:t>Учащимся нельзя:</a:t>
            </a:r>
          </a:p>
          <a:p>
            <a:pPr indent="-163513"/>
            <a:r>
              <a:rPr lang="ru-RU" sz="1900" dirty="0" smtClean="0">
                <a:solidFill>
                  <a:srgbClr val="FFFFFF"/>
                </a:solidFill>
                <a:latin typeface="Verdana" pitchFamily="34" charset="0"/>
                <a:ea typeface="Verdana" pitchFamily="34" charset="0"/>
                <a:cs typeface="Verdana" pitchFamily="34" charset="0"/>
              </a:rPr>
              <a:t>резко открывать двери и виснуть на них, выключать свет, трогать плафоны в раздевалке, спортивном зале;</a:t>
            </a:r>
          </a:p>
          <a:p>
            <a:pPr indent="-163513"/>
            <a:r>
              <a:rPr lang="ru-RU" sz="1900" dirty="0" smtClean="0">
                <a:solidFill>
                  <a:srgbClr val="FFFFFF"/>
                </a:solidFill>
                <a:latin typeface="Verdana" pitchFamily="34" charset="0"/>
                <a:ea typeface="Verdana" pitchFamily="34" charset="0"/>
                <a:cs typeface="Verdana" pitchFamily="34" charset="0"/>
              </a:rPr>
              <a:t>вставлять в розетки посторонние предметы;</a:t>
            </a:r>
          </a:p>
          <a:p>
            <a:pPr indent="-163513"/>
            <a:r>
              <a:rPr lang="ru-RU" sz="1900" dirty="0" smtClean="0">
                <a:solidFill>
                  <a:srgbClr val="FFFFFF"/>
                </a:solidFill>
                <a:latin typeface="Verdana" pitchFamily="34" charset="0"/>
                <a:ea typeface="Verdana" pitchFamily="34" charset="0"/>
                <a:cs typeface="Verdana" pitchFamily="34" charset="0"/>
              </a:rPr>
              <a:t>пить холодную воду до и после урока;</a:t>
            </a:r>
          </a:p>
          <a:p>
            <a:pPr indent="-163513"/>
            <a:r>
              <a:rPr lang="ru-RU" sz="1900" dirty="0" smtClean="0">
                <a:solidFill>
                  <a:srgbClr val="FFFFFF"/>
                </a:solidFill>
                <a:latin typeface="Verdana" pitchFamily="34" charset="0"/>
                <a:ea typeface="Verdana" pitchFamily="34" charset="0"/>
                <a:cs typeface="Verdana" pitchFamily="34" charset="0"/>
              </a:rPr>
              <a:t>заниматься на непросохшей площадке, скользком и неровном грунте.</a:t>
            </a:r>
            <a:br>
              <a:rPr lang="ru-RU" sz="1900" dirty="0" smtClean="0">
                <a:solidFill>
                  <a:srgbClr val="FFFFFF"/>
                </a:solidFill>
                <a:latin typeface="Verdana" pitchFamily="34" charset="0"/>
                <a:ea typeface="Verdana" pitchFamily="34" charset="0"/>
                <a:cs typeface="Verdana" pitchFamily="34" charset="0"/>
              </a:rPr>
            </a:br>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0" y="274638"/>
            <a:ext cx="8686800" cy="1173162"/>
          </a:xfrm>
          <a:solidFill>
            <a:schemeClr val="tx2">
              <a:lumMod val="10000"/>
              <a:alpha val="58000"/>
            </a:schemeClr>
          </a:solidFill>
        </p:spPr>
        <p:txBody>
          <a:bodyPr>
            <a:noAutofit/>
          </a:bodyPr>
          <a:lstStyle/>
          <a:p>
            <a:pPr lvl="0" algn="l"/>
            <a:r>
              <a:rPr lang="ru-RU" sz="3000" b="1" dirty="0" smtClean="0">
                <a:solidFill>
                  <a:srgbClr val="FFFFFF"/>
                </a:solidFill>
                <a:latin typeface="Verdana" pitchFamily="34" charset="0"/>
                <a:ea typeface="Verdana" pitchFamily="34" charset="0"/>
                <a:cs typeface="Verdana" pitchFamily="34" charset="0"/>
              </a:rPr>
              <a:t>II. Требования безопасности перед началом занятий</a:t>
            </a:r>
            <a:endParaRPr lang="ru-RU" sz="3000" dirty="0">
              <a:solidFill>
                <a:srgbClr val="FFFFFF"/>
              </a:solidFill>
              <a:latin typeface="Verdana" pitchFamily="34" charset="0"/>
              <a:ea typeface="Verdana" pitchFamily="34" charset="0"/>
              <a:cs typeface="Verdana" pitchFamily="34" charset="0"/>
            </a:endParaRPr>
          </a:p>
        </p:txBody>
      </p:sp>
      <p:pic>
        <p:nvPicPr>
          <p:cNvPr id="7" name="Рисунок 6" descr="exercise.png"/>
          <p:cNvPicPr>
            <a:picLocks noChangeAspect="1"/>
          </p:cNvPicPr>
          <p:nvPr/>
        </p:nvPicPr>
        <p:blipFill>
          <a:blip r:embed="rId2" cstate="print">
            <a:lum bright="12000" contrast="-47000"/>
          </a:blip>
          <a:stretch>
            <a:fillRect/>
          </a:stretch>
        </p:blipFill>
        <p:spPr>
          <a:xfrm>
            <a:off x="1143000" y="1524000"/>
            <a:ext cx="4277585" cy="4277585"/>
          </a:xfrm>
          <a:prstGeom prst="rect">
            <a:avLst/>
          </a:prstGeom>
        </p:spPr>
      </p:pic>
      <p:pic>
        <p:nvPicPr>
          <p:cNvPr id="8" name="Рисунок 7" descr="success.png"/>
          <p:cNvPicPr>
            <a:picLocks noChangeAspect="1"/>
          </p:cNvPicPr>
          <p:nvPr/>
        </p:nvPicPr>
        <p:blipFill>
          <a:blip r:embed="rId3" cstate="print">
            <a:lum bright="12000" contrast="-44000"/>
          </a:blip>
          <a:stretch>
            <a:fillRect/>
          </a:stretch>
        </p:blipFill>
        <p:spPr>
          <a:xfrm>
            <a:off x="4648200" y="2667000"/>
            <a:ext cx="2895600" cy="2895600"/>
          </a:xfrm>
          <a:prstGeom prst="rect">
            <a:avLst/>
          </a:prstGeom>
        </p:spPr>
      </p:pic>
      <p:sp>
        <p:nvSpPr>
          <p:cNvPr id="3" name="Содержимое 2"/>
          <p:cNvSpPr>
            <a:spLocks noGrp="1"/>
          </p:cNvSpPr>
          <p:nvPr>
            <p:ph idx="1"/>
          </p:nvPr>
        </p:nvSpPr>
        <p:spPr>
          <a:xfrm>
            <a:off x="0" y="1447800"/>
            <a:ext cx="9144000" cy="4114800"/>
          </a:xfrm>
          <a:solidFill>
            <a:schemeClr val="tx2">
              <a:lumMod val="10000"/>
              <a:alpha val="46000"/>
            </a:schemeClr>
          </a:solidFill>
        </p:spPr>
        <p:txBody>
          <a:bodyPr>
            <a:normAutofit/>
          </a:bodyPr>
          <a:lstStyle/>
          <a:p>
            <a:pPr>
              <a:buNone/>
            </a:pPr>
            <a:r>
              <a:rPr lang="ru-RU" sz="2000" b="1" dirty="0" smtClean="0">
                <a:solidFill>
                  <a:srgbClr val="FFFF00"/>
                </a:solidFill>
                <a:latin typeface="Verdana" pitchFamily="34" charset="0"/>
                <a:ea typeface="Verdana" pitchFamily="34" charset="0"/>
                <a:cs typeface="Verdana" pitchFamily="34" charset="0"/>
              </a:rPr>
              <a:t>Учащийся должен</a:t>
            </a:r>
            <a:r>
              <a:rPr lang="ru-RU" sz="1900" dirty="0" smtClean="0">
                <a:solidFill>
                  <a:srgbClr val="FFFFFF"/>
                </a:solidFill>
                <a:latin typeface="Verdana" pitchFamily="34" charset="0"/>
                <a:ea typeface="Verdana" pitchFamily="34" charset="0"/>
                <a:cs typeface="Verdana" pitchFamily="34" charset="0"/>
              </a:rPr>
              <a:t>:</a:t>
            </a:r>
          </a:p>
          <a:p>
            <a:pPr indent="-163513"/>
            <a:r>
              <a:rPr lang="ru-RU" sz="1900" dirty="0" smtClean="0">
                <a:solidFill>
                  <a:srgbClr val="FFFFFF"/>
                </a:solidFill>
                <a:latin typeface="Verdana" pitchFamily="34" charset="0"/>
                <a:ea typeface="Verdana" pitchFamily="34" charset="0"/>
                <a:cs typeface="Verdana" pitchFamily="34" charset="0"/>
              </a:rPr>
              <a:t>переодеться в раздевалке, надеть на себя спортивную форму и обувь;</a:t>
            </a:r>
          </a:p>
          <a:p>
            <a:pPr indent="-163513"/>
            <a:r>
              <a:rPr lang="ru-RU" sz="1900" dirty="0" smtClean="0">
                <a:solidFill>
                  <a:srgbClr val="FFFFFF"/>
                </a:solidFill>
                <a:latin typeface="Verdana" pitchFamily="34" charset="0"/>
                <a:ea typeface="Verdana" pitchFamily="34" charset="0"/>
                <a:cs typeface="Verdana" pitchFamily="34" charset="0"/>
              </a:rPr>
              <a:t>снять с себя предметы, представляющие опасность для других занимающихся (серьги, часы, браслеты и т. д.);</a:t>
            </a:r>
          </a:p>
          <a:p>
            <a:pPr indent="-163513"/>
            <a:r>
              <a:rPr lang="ru-RU" sz="1900" dirty="0" smtClean="0">
                <a:solidFill>
                  <a:srgbClr val="FFFFFF"/>
                </a:solidFill>
                <a:latin typeface="Verdana" pitchFamily="34" charset="0"/>
                <a:ea typeface="Verdana" pitchFamily="34" charset="0"/>
                <a:cs typeface="Verdana" pitchFamily="34" charset="0"/>
              </a:rPr>
              <a:t>убрать из карманов спортивной формы колющиеся и другие посторонние предметы;</a:t>
            </a:r>
          </a:p>
          <a:p>
            <a:pPr indent="-163513"/>
            <a:r>
              <a:rPr lang="ru-RU" sz="1900" dirty="0" smtClean="0">
                <a:solidFill>
                  <a:srgbClr val="FFFFFF"/>
                </a:solidFill>
                <a:latin typeface="Verdana" pitchFamily="34" charset="0"/>
                <a:ea typeface="Verdana" pitchFamily="34" charset="0"/>
                <a:cs typeface="Verdana" pitchFamily="34" charset="0"/>
              </a:rPr>
              <a:t>под руководством учителя приготовить инвентарь и оборудование, необходимые для проведения занятия;</a:t>
            </a:r>
          </a:p>
          <a:p>
            <a:pPr indent="-163513"/>
            <a:r>
              <a:rPr lang="ru-RU" sz="1900" dirty="0" smtClean="0">
                <a:solidFill>
                  <a:srgbClr val="FFFFFF"/>
                </a:solidFill>
                <a:latin typeface="Verdana" pitchFamily="34" charset="0"/>
                <a:ea typeface="Verdana" pitchFamily="34" charset="0"/>
                <a:cs typeface="Verdana" pitchFamily="34" charset="0"/>
              </a:rPr>
              <a:t>с разрешения учителя выходить на место проведения занятия;</a:t>
            </a:r>
          </a:p>
          <a:p>
            <a:pPr indent="-163513"/>
            <a:r>
              <a:rPr lang="ru-RU" sz="1900" dirty="0" smtClean="0">
                <a:solidFill>
                  <a:srgbClr val="FFFFFF"/>
                </a:solidFill>
                <a:latin typeface="Verdana" pitchFamily="34" charset="0"/>
                <a:ea typeface="Verdana" pitchFamily="34" charset="0"/>
                <a:cs typeface="Verdana" pitchFamily="34" charset="0"/>
              </a:rPr>
              <a:t>по команде учителя встать в строй для общего построения.</a:t>
            </a:r>
          </a:p>
          <a:p>
            <a:pPr indent="-163513" algn="just">
              <a:buNone/>
            </a:pPr>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371600"/>
          </a:xfrm>
          <a:solidFill>
            <a:schemeClr val="tx2">
              <a:lumMod val="10000"/>
              <a:alpha val="59000"/>
            </a:schemeClr>
          </a:solidFill>
        </p:spPr>
        <p:txBody>
          <a:bodyPr>
            <a:noAutofit/>
          </a:bodyPr>
          <a:lstStyle/>
          <a:p>
            <a:pPr algn="l"/>
            <a:r>
              <a:rPr lang="ru-RU" sz="3600" b="1" dirty="0" smtClean="0">
                <a:solidFill>
                  <a:srgbClr val="FFFFFF"/>
                </a:solidFill>
                <a:latin typeface="Verdana" pitchFamily="34" charset="0"/>
                <a:ea typeface="Verdana" pitchFamily="34" charset="0"/>
                <a:cs typeface="Verdana" pitchFamily="34" charset="0"/>
              </a:rPr>
              <a:t>СЕРДЕЧНО-СОСУДИСКАЯ СИСТЕМА </a:t>
            </a:r>
            <a:endParaRPr lang="ru-RU" sz="3600" b="1" dirty="0">
              <a:solidFill>
                <a:srgbClr val="FFFFFF"/>
              </a:solidFill>
              <a:latin typeface="Verdana" pitchFamily="34" charset="0"/>
              <a:ea typeface="Verdana" pitchFamily="34" charset="0"/>
              <a:cs typeface="Verdana" pitchFamily="34" charset="0"/>
            </a:endParaRPr>
          </a:p>
        </p:txBody>
      </p:sp>
      <p:pic>
        <p:nvPicPr>
          <p:cNvPr id="4" name="Содержимое 3" descr="heart.png"/>
          <p:cNvPicPr>
            <a:picLocks noGrp="1" noChangeAspect="1"/>
          </p:cNvPicPr>
          <p:nvPr>
            <p:ph idx="1"/>
          </p:nvPr>
        </p:nvPicPr>
        <p:blipFill>
          <a:blip r:embed="rId3" cstate="print">
            <a:lum bright="7000" contrast="-32000"/>
          </a:blip>
          <a:stretch>
            <a:fillRect/>
          </a:stretch>
        </p:blipFill>
        <p:spPr>
          <a:xfrm>
            <a:off x="7010400" y="152400"/>
            <a:ext cx="1219200" cy="1219200"/>
          </a:xfrm>
        </p:spPr>
      </p:pic>
      <p:sp>
        <p:nvSpPr>
          <p:cNvPr id="8" name="Содержимое 2"/>
          <p:cNvSpPr txBox="1">
            <a:spLocks/>
          </p:cNvSpPr>
          <p:nvPr/>
        </p:nvSpPr>
        <p:spPr>
          <a:xfrm>
            <a:off x="0" y="1371600"/>
            <a:ext cx="9144000" cy="5105400"/>
          </a:xfrm>
          <a:prstGeom prst="rect">
            <a:avLst/>
          </a:prstGeom>
          <a:solidFill>
            <a:schemeClr val="tx2">
              <a:lumMod val="10000"/>
              <a:alpha val="46000"/>
            </a:schemeClr>
          </a:solidFill>
        </p:spPr>
        <p:txBody>
          <a:bodyPr vert="horz" wrap="square" lIns="91440" tIns="45720" rIns="91440" bIns="45720" rtlCol="0" anchor="t">
            <a:noAutofit/>
          </a:bodyPr>
          <a:lstStyle/>
          <a:p>
            <a:pPr lvl="0" algn="just">
              <a:spcBef>
                <a:spcPct val="20000"/>
              </a:spcBef>
            </a:pPr>
            <a:r>
              <a:rPr lang="ru-RU" sz="1900" dirty="0" smtClean="0">
                <a:solidFill>
                  <a:srgbClr val="FFFFFF"/>
                </a:solidFill>
                <a:latin typeface="Verdana" pitchFamily="34" charset="0"/>
                <a:ea typeface="Verdana" pitchFamily="34" charset="0"/>
                <a:cs typeface="Verdana" pitchFamily="34" charset="0"/>
              </a:rPr>
              <a:t>Физическая работа также способствует </a:t>
            </a:r>
            <a:r>
              <a:rPr lang="ru-RU" sz="1900" dirty="0" smtClean="0">
                <a:solidFill>
                  <a:srgbClr val="FFFF00"/>
                </a:solidFill>
                <a:latin typeface="Verdana" pitchFamily="34" charset="0"/>
                <a:ea typeface="Verdana" pitchFamily="34" charset="0"/>
                <a:cs typeface="Verdana" pitchFamily="34" charset="0"/>
              </a:rPr>
              <a:t>расширению кровеносных сосудов, нормализации тонуса их стенок, улучшению питания в них и повышению обмена веществ</a:t>
            </a:r>
            <a:r>
              <a:rPr lang="ru-RU" sz="1900" dirty="0" smtClean="0">
                <a:solidFill>
                  <a:srgbClr val="FFFFFF"/>
                </a:solidFill>
                <a:latin typeface="Verdana" pitchFamily="34" charset="0"/>
                <a:ea typeface="Verdana" pitchFamily="34" charset="0"/>
                <a:cs typeface="Verdana" pitchFamily="34" charset="0"/>
              </a:rPr>
              <a:t>. При работе мышц происходит массаж стенок кровеносных сосудов. Они проходят через мышцы головного мозга, внутренних органов и массируются за счет учащения пульса и за счет ускоренного тока крови. Все это способствуют </a:t>
            </a:r>
            <a:r>
              <a:rPr lang="ru-RU" sz="1900" dirty="0" smtClean="0">
                <a:solidFill>
                  <a:srgbClr val="FFFF00"/>
                </a:solidFill>
                <a:latin typeface="Verdana" pitchFamily="34" charset="0"/>
                <a:ea typeface="Verdana" pitchFamily="34" charset="0"/>
                <a:cs typeface="Verdana" pitchFamily="34" charset="0"/>
              </a:rPr>
              <a:t>сохранению эластичности стенок кровеносных сосудов и нормальному функционированию сердечнососудистой системы</a:t>
            </a:r>
            <a:r>
              <a:rPr lang="ru-RU" sz="1900" dirty="0" smtClean="0">
                <a:solidFill>
                  <a:srgbClr val="FFFFFF"/>
                </a:solidFill>
                <a:latin typeface="Verdana" pitchFamily="34" charset="0"/>
                <a:ea typeface="Verdana" pitchFamily="34" charset="0"/>
                <a:cs typeface="Verdana" pitchFamily="34" charset="0"/>
              </a:rPr>
              <a:t>. У тренированных людей сердце </a:t>
            </a:r>
            <a:r>
              <a:rPr lang="ru-RU" sz="1900" dirty="0" smtClean="0">
                <a:solidFill>
                  <a:srgbClr val="FFFF00"/>
                </a:solidFill>
                <a:latin typeface="Verdana" pitchFamily="34" charset="0"/>
                <a:ea typeface="Verdana" pitchFamily="34" charset="0"/>
                <a:cs typeface="Verdana" pitchFamily="34" charset="0"/>
              </a:rPr>
              <a:t>легче приспосабливается к новым условиям работы</a:t>
            </a:r>
            <a:r>
              <a:rPr lang="ru-RU" sz="1900" dirty="0" smtClean="0">
                <a:solidFill>
                  <a:srgbClr val="FFFFFF"/>
                </a:solidFill>
                <a:latin typeface="Verdana" pitchFamily="34" charset="0"/>
                <a:ea typeface="Verdana" pitchFamily="34" charset="0"/>
                <a:cs typeface="Verdana" pitchFamily="34" charset="0"/>
              </a:rPr>
              <a:t>, а после окончания физических упражнений </a:t>
            </a:r>
            <a:r>
              <a:rPr lang="ru-RU" sz="1900" dirty="0" smtClean="0">
                <a:solidFill>
                  <a:srgbClr val="FFFF00"/>
                </a:solidFill>
                <a:latin typeface="Verdana" pitchFamily="34" charset="0"/>
                <a:ea typeface="Verdana" pitchFamily="34" charset="0"/>
                <a:cs typeface="Verdana" pitchFamily="34" charset="0"/>
              </a:rPr>
              <a:t>быстрее возвращается к нормальной деятельности</a:t>
            </a:r>
            <a:r>
              <a:rPr lang="ru-RU" sz="1900" dirty="0" smtClean="0">
                <a:solidFill>
                  <a:srgbClr val="FFFFFF"/>
                </a:solidFill>
                <a:latin typeface="Verdana" pitchFamily="34" charset="0"/>
                <a:ea typeface="Verdana" pitchFamily="34" charset="0"/>
                <a:cs typeface="Verdana" pitchFamily="34" charset="0"/>
              </a:rPr>
              <a:t>. Число сокращений тренированного сердца меньше, а следовательно пульс реже, но зато </a:t>
            </a:r>
            <a:r>
              <a:rPr lang="ru-RU" sz="1900" dirty="0" smtClean="0">
                <a:solidFill>
                  <a:srgbClr val="FFFF00"/>
                </a:solidFill>
                <a:latin typeface="Verdana" pitchFamily="34" charset="0"/>
                <a:ea typeface="Verdana" pitchFamily="34" charset="0"/>
                <a:cs typeface="Verdana" pitchFamily="34" charset="0"/>
              </a:rPr>
              <a:t>при каждом сокращении сердце выбрасывает в артерии больше крови</a:t>
            </a:r>
            <a:r>
              <a:rPr lang="ru-RU" sz="1900" dirty="0" smtClean="0">
                <a:solidFill>
                  <a:srgbClr val="FFFFFF"/>
                </a:solidFill>
                <a:latin typeface="Verdana" pitchFamily="34" charset="0"/>
                <a:ea typeface="Verdana" pitchFamily="34" charset="0"/>
                <a:cs typeface="Verdana" pitchFamily="34" charset="0"/>
              </a:rPr>
              <a:t>.</a:t>
            </a:r>
            <a:br>
              <a:rPr lang="ru-RU" sz="1900" dirty="0" smtClean="0">
                <a:solidFill>
                  <a:srgbClr val="FFFFFF"/>
                </a:solidFill>
                <a:latin typeface="Verdana" pitchFamily="34" charset="0"/>
                <a:ea typeface="Verdana" pitchFamily="34" charset="0"/>
                <a:cs typeface="Verdana" pitchFamily="34" charset="0"/>
              </a:rPr>
            </a:br>
            <a:r>
              <a:rPr lang="ru-RU" sz="1900" dirty="0" smtClean="0">
                <a:solidFill>
                  <a:srgbClr val="FFFFFF"/>
                </a:solidFill>
                <a:latin typeface="Verdana" pitchFamily="34" charset="0"/>
                <a:ea typeface="Verdana" pitchFamily="34" charset="0"/>
                <a:cs typeface="Verdana" pitchFamily="34" charset="0"/>
              </a:rPr>
              <a:t>При более редких сокращениях сердца создаются более благоприятные условия для отдыха сердечной мышцы. </a:t>
            </a:r>
            <a:r>
              <a:rPr lang="ru-RU" sz="1900" dirty="0" smtClean="0">
                <a:solidFill>
                  <a:srgbClr val="FFFF00"/>
                </a:solidFill>
                <a:latin typeface="Verdana" pitchFamily="34" charset="0"/>
                <a:ea typeface="Verdana" pitchFamily="34" charset="0"/>
                <a:cs typeface="Verdana" pitchFamily="34" charset="0"/>
              </a:rPr>
              <a:t>Работа сердца и кровеносных сосудов</a:t>
            </a:r>
            <a:r>
              <a:rPr lang="ru-RU" sz="1900" dirty="0" smtClean="0">
                <a:solidFill>
                  <a:srgbClr val="FFFFFF"/>
                </a:solidFill>
                <a:latin typeface="Verdana" pitchFamily="34" charset="0"/>
                <a:ea typeface="Verdana" pitchFamily="34" charset="0"/>
                <a:cs typeface="Verdana" pitchFamily="34" charset="0"/>
              </a:rPr>
              <a:t> в результате тренировки </a:t>
            </a:r>
            <a:r>
              <a:rPr lang="ru-RU" sz="1900" dirty="0" smtClean="0">
                <a:solidFill>
                  <a:srgbClr val="FFFF00"/>
                </a:solidFill>
                <a:latin typeface="Verdana" pitchFamily="34" charset="0"/>
                <a:ea typeface="Verdana" pitchFamily="34" charset="0"/>
                <a:cs typeface="Verdana" pitchFamily="34" charset="0"/>
              </a:rPr>
              <a:t>становится</a:t>
            </a:r>
            <a:r>
              <a:rPr lang="ru-RU" sz="1900" dirty="0" smtClean="0">
                <a:solidFill>
                  <a:srgbClr val="FFFFFF"/>
                </a:solidFill>
                <a:latin typeface="Verdana" pitchFamily="34" charset="0"/>
                <a:ea typeface="Verdana" pitchFamily="34" charset="0"/>
                <a:cs typeface="Verdana" pitchFamily="34" charset="0"/>
              </a:rPr>
              <a:t> </a:t>
            </a:r>
            <a:r>
              <a:rPr lang="ru-RU" sz="1900" dirty="0" smtClean="0">
                <a:solidFill>
                  <a:srgbClr val="FFFF00"/>
                </a:solidFill>
                <a:latin typeface="Verdana" pitchFamily="34" charset="0"/>
                <a:ea typeface="Verdana" pitchFamily="34" charset="0"/>
                <a:cs typeface="Verdana" pitchFamily="34" charset="0"/>
              </a:rPr>
              <a:t>экономичнее и лучше регулируется нервной системой</a:t>
            </a:r>
            <a:r>
              <a:rPr lang="ru-RU" sz="1900" dirty="0" smtClean="0">
                <a:solidFill>
                  <a:srgbClr val="FFFFFF"/>
                </a:solidFill>
                <a:latin typeface="Verdana" pitchFamily="34" charset="0"/>
                <a:ea typeface="Verdana" pitchFamily="34" charset="0"/>
                <a:cs typeface="Verdana" pitchFamily="34" charset="0"/>
              </a:rPr>
              <a:t>.</a:t>
            </a:r>
            <a:endParaRPr lang="ru-RU" sz="1900" dirty="0">
              <a:solidFill>
                <a:srgbClr val="FFFFFF"/>
              </a:solidFill>
              <a:latin typeface="Verdana" pitchFamily="34" charset="0"/>
              <a:ea typeface="Verdana" pitchFamily="34" charset="0"/>
              <a:cs typeface="Verdana"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0" y="274638"/>
            <a:ext cx="8686800" cy="1173162"/>
          </a:xfrm>
          <a:solidFill>
            <a:schemeClr val="tx2">
              <a:lumMod val="10000"/>
              <a:alpha val="59000"/>
            </a:schemeClr>
          </a:solidFill>
        </p:spPr>
        <p:txBody>
          <a:bodyPr>
            <a:noAutofit/>
          </a:bodyPr>
          <a:lstStyle/>
          <a:p>
            <a:pPr lvl="0" algn="l"/>
            <a:r>
              <a:rPr lang="ru-RU" sz="3000" b="1" dirty="0" smtClean="0">
                <a:solidFill>
                  <a:srgbClr val="FFFFFF"/>
                </a:solidFill>
                <a:latin typeface="Verdana" pitchFamily="34" charset="0"/>
                <a:ea typeface="Verdana" pitchFamily="34" charset="0"/>
                <a:cs typeface="Verdana" pitchFamily="34" charset="0"/>
              </a:rPr>
              <a:t>III. Требования безопасности во время занятий</a:t>
            </a:r>
            <a:endParaRPr lang="ru-RU" sz="3000" dirty="0">
              <a:solidFill>
                <a:srgbClr val="FFFFFF"/>
              </a:solidFill>
              <a:latin typeface="Verdana" pitchFamily="34" charset="0"/>
              <a:ea typeface="Verdana" pitchFamily="34" charset="0"/>
              <a:cs typeface="Verdana" pitchFamily="34" charset="0"/>
            </a:endParaRPr>
          </a:p>
        </p:txBody>
      </p:sp>
      <p:pic>
        <p:nvPicPr>
          <p:cNvPr id="7" name="Рисунок 6" descr="exercise.png"/>
          <p:cNvPicPr>
            <a:picLocks noChangeAspect="1"/>
          </p:cNvPicPr>
          <p:nvPr/>
        </p:nvPicPr>
        <p:blipFill>
          <a:blip r:embed="rId2" cstate="print">
            <a:lum bright="12000" contrast="-47000"/>
          </a:blip>
          <a:stretch>
            <a:fillRect/>
          </a:stretch>
        </p:blipFill>
        <p:spPr>
          <a:xfrm>
            <a:off x="1143000" y="1524000"/>
            <a:ext cx="4277585" cy="4277585"/>
          </a:xfrm>
          <a:prstGeom prst="rect">
            <a:avLst/>
          </a:prstGeom>
        </p:spPr>
      </p:pic>
      <p:pic>
        <p:nvPicPr>
          <p:cNvPr id="8" name="Рисунок 7" descr="success.png"/>
          <p:cNvPicPr>
            <a:picLocks noChangeAspect="1"/>
          </p:cNvPicPr>
          <p:nvPr/>
        </p:nvPicPr>
        <p:blipFill>
          <a:blip r:embed="rId3" cstate="print">
            <a:lum bright="12000" contrast="-44000"/>
          </a:blip>
          <a:stretch>
            <a:fillRect/>
          </a:stretch>
        </p:blipFill>
        <p:spPr>
          <a:xfrm>
            <a:off x="4648200" y="2667000"/>
            <a:ext cx="2895600" cy="2895600"/>
          </a:xfrm>
          <a:prstGeom prst="rect">
            <a:avLst/>
          </a:prstGeom>
        </p:spPr>
      </p:pic>
      <p:sp>
        <p:nvSpPr>
          <p:cNvPr id="3" name="Содержимое 2"/>
          <p:cNvSpPr>
            <a:spLocks noGrp="1"/>
          </p:cNvSpPr>
          <p:nvPr>
            <p:ph idx="1"/>
          </p:nvPr>
        </p:nvSpPr>
        <p:spPr>
          <a:xfrm>
            <a:off x="0" y="1447800"/>
            <a:ext cx="9144000" cy="5410200"/>
          </a:xfrm>
          <a:solidFill>
            <a:schemeClr val="tx2">
              <a:lumMod val="10000"/>
              <a:alpha val="44000"/>
            </a:schemeClr>
          </a:solidFill>
        </p:spPr>
        <p:txBody>
          <a:bodyPr>
            <a:normAutofit fontScale="92500" lnSpcReduction="10000"/>
          </a:bodyPr>
          <a:lstStyle/>
          <a:p>
            <a:pPr>
              <a:buNone/>
            </a:pPr>
            <a:r>
              <a:rPr lang="ru-RU" sz="2000" b="1" dirty="0" smtClean="0">
                <a:solidFill>
                  <a:srgbClr val="FFFF00"/>
                </a:solidFill>
                <a:latin typeface="Verdana" pitchFamily="34" charset="0"/>
                <a:ea typeface="Verdana" pitchFamily="34" charset="0"/>
                <a:cs typeface="Verdana" pitchFamily="34" charset="0"/>
              </a:rPr>
              <a:t>Учащийся должен</a:t>
            </a:r>
            <a:r>
              <a:rPr lang="ru-RU" sz="1900" dirty="0" smtClean="0">
                <a:solidFill>
                  <a:srgbClr val="FFFFFF"/>
                </a:solidFill>
                <a:latin typeface="Verdana" pitchFamily="34" charset="0"/>
                <a:ea typeface="Verdana" pitchFamily="34" charset="0"/>
                <a:cs typeface="Verdana" pitchFamily="34" charset="0"/>
              </a:rPr>
              <a:t>:</a:t>
            </a:r>
          </a:p>
          <a:p>
            <a:pPr indent="-163513"/>
            <a:r>
              <a:rPr lang="ru-RU" sz="1900" dirty="0" smtClean="0">
                <a:solidFill>
                  <a:srgbClr val="FFFFFF"/>
                </a:solidFill>
                <a:latin typeface="Verdana" pitchFamily="34" charset="0"/>
                <a:ea typeface="Verdana" pitchFamily="34" charset="0"/>
                <a:cs typeface="Verdana" pitchFamily="34" charset="0"/>
              </a:rPr>
              <a:t>внимательно слушать и четко выполнять задания учителя;</a:t>
            </a:r>
          </a:p>
          <a:p>
            <a:pPr indent="-163513"/>
            <a:r>
              <a:rPr lang="ru-RU" sz="1900" dirty="0" smtClean="0">
                <a:solidFill>
                  <a:srgbClr val="FFFFFF"/>
                </a:solidFill>
                <a:latin typeface="Verdana" pitchFamily="34" charset="0"/>
                <a:ea typeface="Verdana" pitchFamily="34" charset="0"/>
                <a:cs typeface="Verdana" pitchFamily="34" charset="0"/>
              </a:rPr>
              <a:t>брать спортивный инвентарь и выполнять упражнения с разрешения учителя;</a:t>
            </a:r>
          </a:p>
          <a:p>
            <a:pPr indent="-163513"/>
            <a:r>
              <a:rPr lang="ru-RU" sz="1900" dirty="0" smtClean="0">
                <a:solidFill>
                  <a:srgbClr val="FFFFFF"/>
                </a:solidFill>
                <a:latin typeface="Verdana" pitchFamily="34" charset="0"/>
                <a:ea typeface="Verdana" pitchFamily="34" charset="0"/>
                <a:cs typeface="Verdana" pitchFamily="34" charset="0"/>
              </a:rPr>
              <a:t>не забегать на соседнюю дорожку;</a:t>
            </a:r>
          </a:p>
          <a:p>
            <a:pPr indent="-163513"/>
            <a:r>
              <a:rPr lang="ru-RU" sz="1900" dirty="0" smtClean="0">
                <a:solidFill>
                  <a:srgbClr val="FFFFFF"/>
                </a:solidFill>
                <a:latin typeface="Verdana" pitchFamily="34" charset="0"/>
                <a:ea typeface="Verdana" pitchFamily="34" charset="0"/>
                <a:cs typeface="Verdana" pitchFamily="34" charset="0"/>
              </a:rPr>
              <a:t>во время передвижений смотреть вперед, соблюдать достаточные интервал и дистанцию, избегать столкновений;</a:t>
            </a:r>
          </a:p>
          <a:p>
            <a:pPr indent="-163513"/>
            <a:r>
              <a:rPr lang="ru-RU" sz="1900" dirty="0" smtClean="0">
                <a:solidFill>
                  <a:srgbClr val="FFFFFF"/>
                </a:solidFill>
                <a:latin typeface="Verdana" pitchFamily="34" charset="0"/>
                <a:ea typeface="Verdana" pitchFamily="34" charset="0"/>
                <a:cs typeface="Verdana" pitchFamily="34" charset="0"/>
              </a:rPr>
              <a:t>выполнять упражнения с исправным инвентарем и заниматься на исправном оборудовании;</a:t>
            </a:r>
          </a:p>
          <a:p>
            <a:pPr indent="-163513"/>
            <a:r>
              <a:rPr lang="ru-RU" sz="1900" dirty="0" smtClean="0">
                <a:solidFill>
                  <a:srgbClr val="FFFFFF"/>
                </a:solidFill>
                <a:latin typeface="Verdana" pitchFamily="34" charset="0"/>
                <a:ea typeface="Verdana" pitchFamily="34" charset="0"/>
                <a:cs typeface="Verdana" pitchFamily="34" charset="0"/>
              </a:rPr>
              <a:t>метать мяч, гранату в определённом учителем секторе и по команде; </a:t>
            </a:r>
          </a:p>
          <a:p>
            <a:pPr indent="-163513"/>
            <a:r>
              <a:rPr lang="ru-RU" sz="1900" dirty="0" smtClean="0">
                <a:solidFill>
                  <a:srgbClr val="FFFFFF"/>
                </a:solidFill>
                <a:latin typeface="Verdana" pitchFamily="34" charset="0"/>
                <a:ea typeface="Verdana" pitchFamily="34" charset="0"/>
                <a:cs typeface="Verdana" pitchFamily="34" charset="0"/>
              </a:rPr>
              <a:t>не ходить за снарядом в поле без разрешения учителя;</a:t>
            </a:r>
          </a:p>
          <a:p>
            <a:pPr indent="-163513"/>
            <a:r>
              <a:rPr lang="ru-RU" sz="2100" dirty="0" smtClean="0">
                <a:solidFill>
                  <a:srgbClr val="FFFFFF"/>
                </a:solidFill>
                <a:latin typeface="Verdana" pitchFamily="34" charset="0"/>
                <a:ea typeface="Verdana" pitchFamily="34" charset="0"/>
                <a:cs typeface="Verdana" pitchFamily="34" charset="0"/>
              </a:rPr>
              <a:t>не выполнять сложные упражнения на гимнастических снарядах без страховки и помощи; </a:t>
            </a:r>
          </a:p>
          <a:p>
            <a:pPr indent="-163513"/>
            <a:r>
              <a:rPr lang="ru-RU" sz="2100" dirty="0" smtClean="0">
                <a:solidFill>
                  <a:srgbClr val="FFFFFF"/>
                </a:solidFill>
                <a:latin typeface="Verdana" pitchFamily="34" charset="0"/>
                <a:ea typeface="Verdana" pitchFamily="34" charset="0"/>
                <a:cs typeface="Verdana" pitchFamily="34" charset="0"/>
              </a:rPr>
              <a:t>следить за признаками отморожений;</a:t>
            </a:r>
          </a:p>
          <a:p>
            <a:pPr indent="-163513"/>
            <a:r>
              <a:rPr lang="ru-RU" sz="2100" dirty="0" smtClean="0">
                <a:solidFill>
                  <a:srgbClr val="FFFFFF"/>
                </a:solidFill>
                <a:latin typeface="Verdana" pitchFamily="34" charset="0"/>
                <a:ea typeface="Verdana" pitchFamily="34" charset="0"/>
                <a:cs typeface="Verdana" pitchFamily="34" charset="0"/>
              </a:rPr>
              <a:t> уступать лыжню при обгоне; </a:t>
            </a:r>
          </a:p>
          <a:p>
            <a:pPr indent="-163513"/>
            <a:r>
              <a:rPr lang="ru-RU" sz="2100" dirty="0" smtClean="0">
                <a:solidFill>
                  <a:srgbClr val="FFFFFF"/>
                </a:solidFill>
                <a:latin typeface="Verdana" pitchFamily="34" charset="0"/>
                <a:ea typeface="Verdana" pitchFamily="34" charset="0"/>
                <a:cs typeface="Verdana" pitchFamily="34" charset="0"/>
              </a:rPr>
              <a:t>не спускаться на лыжах рядом с деревьями, кустами, камнями, в перекрёстном направлении и не останавливаться у подножия горы.</a:t>
            </a:r>
          </a:p>
          <a:p>
            <a:pPr indent="-163513" algn="just">
              <a:buNone/>
            </a:pPr>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descr="exercise.png"/>
          <p:cNvPicPr>
            <a:picLocks noChangeAspect="1"/>
          </p:cNvPicPr>
          <p:nvPr/>
        </p:nvPicPr>
        <p:blipFill>
          <a:blip r:embed="rId2" cstate="print">
            <a:lum bright="12000" contrast="-47000"/>
          </a:blip>
          <a:stretch>
            <a:fillRect/>
          </a:stretch>
        </p:blipFill>
        <p:spPr>
          <a:xfrm>
            <a:off x="1143000" y="1524000"/>
            <a:ext cx="4277585" cy="4277585"/>
          </a:xfrm>
          <a:prstGeom prst="rect">
            <a:avLst/>
          </a:prstGeom>
        </p:spPr>
      </p:pic>
      <p:pic>
        <p:nvPicPr>
          <p:cNvPr id="7" name="Рисунок 6" descr="error.png"/>
          <p:cNvPicPr>
            <a:picLocks noChangeAspect="1"/>
          </p:cNvPicPr>
          <p:nvPr/>
        </p:nvPicPr>
        <p:blipFill>
          <a:blip r:embed="rId3" cstate="print">
            <a:lum bright="13000" contrast="-39000"/>
          </a:blip>
          <a:stretch>
            <a:fillRect/>
          </a:stretch>
        </p:blipFill>
        <p:spPr>
          <a:xfrm>
            <a:off x="4724400" y="1676400"/>
            <a:ext cx="2768604" cy="2768604"/>
          </a:xfrm>
          <a:prstGeom prst="rect">
            <a:avLst/>
          </a:prstGeom>
        </p:spPr>
      </p:pic>
      <p:sp>
        <p:nvSpPr>
          <p:cNvPr id="3" name="Содержимое 2"/>
          <p:cNvSpPr>
            <a:spLocks noGrp="1"/>
          </p:cNvSpPr>
          <p:nvPr>
            <p:ph idx="1"/>
          </p:nvPr>
        </p:nvSpPr>
        <p:spPr>
          <a:xfrm>
            <a:off x="0" y="1066800"/>
            <a:ext cx="9144000" cy="4038600"/>
          </a:xfrm>
          <a:solidFill>
            <a:schemeClr val="tx2">
              <a:lumMod val="10000"/>
              <a:alpha val="46000"/>
            </a:schemeClr>
          </a:solidFill>
        </p:spPr>
        <p:txBody>
          <a:bodyPr>
            <a:normAutofit/>
          </a:bodyPr>
          <a:lstStyle/>
          <a:p>
            <a:pPr>
              <a:buNone/>
            </a:pPr>
            <a:endParaRPr lang="ru-RU" sz="2000" b="1" dirty="0" smtClean="0">
              <a:solidFill>
                <a:srgbClr val="FFFF00"/>
              </a:solidFill>
              <a:latin typeface="Verdana" pitchFamily="34" charset="0"/>
              <a:ea typeface="Verdana" pitchFamily="34" charset="0"/>
              <a:cs typeface="Verdana" pitchFamily="34" charset="0"/>
            </a:endParaRPr>
          </a:p>
          <a:p>
            <a:pPr>
              <a:buNone/>
            </a:pPr>
            <a:r>
              <a:rPr lang="ru-RU" sz="2000" b="1" dirty="0" smtClean="0">
                <a:solidFill>
                  <a:srgbClr val="FFFF00"/>
                </a:solidFill>
                <a:latin typeface="Verdana" pitchFamily="34" charset="0"/>
                <a:ea typeface="Verdana" pitchFamily="34" charset="0"/>
                <a:cs typeface="Verdana" pitchFamily="34" charset="0"/>
              </a:rPr>
              <a:t>Учащимся нельзя:</a:t>
            </a:r>
          </a:p>
          <a:p>
            <a:pPr indent="-163513"/>
            <a:r>
              <a:rPr lang="ru-RU" sz="1900" dirty="0" smtClean="0">
                <a:solidFill>
                  <a:srgbClr val="FFFFFF"/>
                </a:solidFill>
                <a:latin typeface="Verdana" pitchFamily="34" charset="0"/>
                <a:ea typeface="Verdana" pitchFamily="34" charset="0"/>
                <a:cs typeface="Verdana" pitchFamily="34" charset="0"/>
              </a:rPr>
              <a:t>покидать место проведение занятия без разрешения учителя;</a:t>
            </a:r>
          </a:p>
          <a:p>
            <a:pPr indent="-163513"/>
            <a:r>
              <a:rPr lang="ru-RU" sz="1900" dirty="0" smtClean="0">
                <a:solidFill>
                  <a:srgbClr val="FFFFFF"/>
                </a:solidFill>
                <a:latin typeface="Verdana" pitchFamily="34" charset="0"/>
                <a:ea typeface="Verdana" pitchFamily="34" charset="0"/>
                <a:cs typeface="Verdana" pitchFamily="34" charset="0"/>
              </a:rPr>
              <a:t>толкаться, ставить подножки в строю и движении;</a:t>
            </a:r>
          </a:p>
          <a:p>
            <a:pPr indent="-163513"/>
            <a:r>
              <a:rPr lang="ru-RU" sz="1900" dirty="0" smtClean="0">
                <a:solidFill>
                  <a:srgbClr val="FFFFFF"/>
                </a:solidFill>
                <a:latin typeface="Verdana" pitchFamily="34" charset="0"/>
                <a:ea typeface="Verdana" pitchFamily="34" charset="0"/>
                <a:cs typeface="Verdana" pitchFamily="34" charset="0"/>
              </a:rPr>
              <a:t>залезать на баскетбольные фермы, виснуть на кольцах;</a:t>
            </a:r>
          </a:p>
          <a:p>
            <a:pPr indent="-163513"/>
            <a:r>
              <a:rPr lang="ru-RU" sz="1900" dirty="0" smtClean="0">
                <a:solidFill>
                  <a:srgbClr val="FFFFFF"/>
                </a:solidFill>
                <a:latin typeface="Verdana" pitchFamily="34" charset="0"/>
                <a:ea typeface="Verdana" pitchFamily="34" charset="0"/>
                <a:cs typeface="Verdana" pitchFamily="34" charset="0"/>
              </a:rPr>
              <a:t>жевать жевательную резинку;</a:t>
            </a:r>
          </a:p>
          <a:p>
            <a:pPr indent="-163513"/>
            <a:r>
              <a:rPr lang="ru-RU" sz="1900" dirty="0" smtClean="0">
                <a:solidFill>
                  <a:srgbClr val="FFFFFF"/>
                </a:solidFill>
                <a:latin typeface="Verdana" pitchFamily="34" charset="0"/>
                <a:ea typeface="Verdana" pitchFamily="34" charset="0"/>
                <a:cs typeface="Verdana" pitchFamily="34" charset="0"/>
              </a:rPr>
              <a:t>мешать и отвлекать при объяснении заданий и выполнении упражнений;</a:t>
            </a:r>
          </a:p>
          <a:p>
            <a:pPr indent="-163513"/>
            <a:r>
              <a:rPr lang="ru-RU" sz="1900" dirty="0" smtClean="0">
                <a:solidFill>
                  <a:srgbClr val="FFFFFF"/>
                </a:solidFill>
                <a:latin typeface="Verdana" pitchFamily="34" charset="0"/>
                <a:ea typeface="Verdana" pitchFamily="34" charset="0"/>
                <a:cs typeface="Verdana" pitchFamily="34" charset="0"/>
              </a:rPr>
              <a:t>выполнять упражнения с влажными ладонями;</a:t>
            </a:r>
          </a:p>
          <a:p>
            <a:pPr indent="-163513"/>
            <a:r>
              <a:rPr lang="ru-RU" sz="1900" dirty="0" smtClean="0">
                <a:solidFill>
                  <a:srgbClr val="FFFFFF"/>
                </a:solidFill>
                <a:latin typeface="Verdana" pitchFamily="34" charset="0"/>
                <a:ea typeface="Verdana" pitchFamily="34" charset="0"/>
                <a:cs typeface="Verdana" pitchFamily="34" charset="0"/>
              </a:rPr>
              <a:t>резко изменять направление своего движения.</a:t>
            </a:r>
          </a:p>
          <a:p>
            <a:pPr algn="just">
              <a:buNone/>
            </a:pPr>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0" y="274638"/>
            <a:ext cx="8686800" cy="1173162"/>
          </a:xfrm>
          <a:solidFill>
            <a:schemeClr val="tx2">
              <a:lumMod val="10000"/>
              <a:alpha val="56000"/>
            </a:schemeClr>
          </a:solidFill>
        </p:spPr>
        <p:txBody>
          <a:bodyPr>
            <a:noAutofit/>
          </a:bodyPr>
          <a:lstStyle/>
          <a:p>
            <a:pPr algn="l"/>
            <a:r>
              <a:rPr lang="ru-RU" sz="2600" b="1" dirty="0" smtClean="0">
                <a:solidFill>
                  <a:srgbClr val="FFFFFF"/>
                </a:solidFill>
                <a:latin typeface="Verdana" pitchFamily="34" charset="0"/>
                <a:ea typeface="Verdana" pitchFamily="34" charset="0"/>
                <a:cs typeface="Verdana" pitchFamily="34" charset="0"/>
              </a:rPr>
              <a:t>IV. Требования безопасности при несчастных случаях и экстремальных</a:t>
            </a:r>
            <a:r>
              <a:rPr lang="ru-RU" sz="2600" dirty="0" smtClean="0">
                <a:solidFill>
                  <a:srgbClr val="FFFFFF"/>
                </a:solidFill>
                <a:latin typeface="Verdana" pitchFamily="34" charset="0"/>
                <a:ea typeface="Verdana" pitchFamily="34" charset="0"/>
                <a:cs typeface="Verdana" pitchFamily="34" charset="0"/>
              </a:rPr>
              <a:t/>
            </a:r>
            <a:br>
              <a:rPr lang="ru-RU" sz="2600" dirty="0" smtClean="0">
                <a:solidFill>
                  <a:srgbClr val="FFFFFF"/>
                </a:solidFill>
                <a:latin typeface="Verdana" pitchFamily="34" charset="0"/>
                <a:ea typeface="Verdana" pitchFamily="34" charset="0"/>
                <a:cs typeface="Verdana" pitchFamily="34" charset="0"/>
              </a:rPr>
            </a:br>
            <a:r>
              <a:rPr lang="ru-RU" sz="2600" b="1" dirty="0" smtClean="0">
                <a:solidFill>
                  <a:srgbClr val="FFFFFF"/>
                </a:solidFill>
                <a:latin typeface="Verdana" pitchFamily="34" charset="0"/>
                <a:ea typeface="Verdana" pitchFamily="34" charset="0"/>
                <a:cs typeface="Verdana" pitchFamily="34" charset="0"/>
              </a:rPr>
              <a:t>ситуациях</a:t>
            </a:r>
            <a:endParaRPr lang="ru-RU" sz="2600" dirty="0">
              <a:solidFill>
                <a:srgbClr val="FFFFFF"/>
              </a:solidFill>
              <a:latin typeface="Verdana" pitchFamily="34" charset="0"/>
              <a:ea typeface="Verdana" pitchFamily="34" charset="0"/>
              <a:cs typeface="Verdana" pitchFamily="34" charset="0"/>
            </a:endParaRPr>
          </a:p>
        </p:txBody>
      </p:sp>
      <p:pic>
        <p:nvPicPr>
          <p:cNvPr id="7" name="Рисунок 6" descr="exercise.png"/>
          <p:cNvPicPr>
            <a:picLocks noChangeAspect="1"/>
          </p:cNvPicPr>
          <p:nvPr/>
        </p:nvPicPr>
        <p:blipFill>
          <a:blip r:embed="rId2" cstate="print">
            <a:lum bright="12000" contrast="-47000"/>
          </a:blip>
          <a:stretch>
            <a:fillRect/>
          </a:stretch>
        </p:blipFill>
        <p:spPr>
          <a:xfrm>
            <a:off x="1143000" y="1524000"/>
            <a:ext cx="4277585" cy="4277585"/>
          </a:xfrm>
          <a:prstGeom prst="rect">
            <a:avLst/>
          </a:prstGeom>
        </p:spPr>
      </p:pic>
      <p:pic>
        <p:nvPicPr>
          <p:cNvPr id="8" name="Рисунок 7" descr="success.png"/>
          <p:cNvPicPr>
            <a:picLocks noChangeAspect="1"/>
          </p:cNvPicPr>
          <p:nvPr/>
        </p:nvPicPr>
        <p:blipFill>
          <a:blip r:embed="rId3" cstate="print">
            <a:lum bright="12000" contrast="-44000"/>
          </a:blip>
          <a:stretch>
            <a:fillRect/>
          </a:stretch>
        </p:blipFill>
        <p:spPr>
          <a:xfrm>
            <a:off x="4648200" y="2667000"/>
            <a:ext cx="2895600" cy="2895600"/>
          </a:xfrm>
          <a:prstGeom prst="rect">
            <a:avLst/>
          </a:prstGeom>
        </p:spPr>
      </p:pic>
      <p:sp>
        <p:nvSpPr>
          <p:cNvPr id="3" name="Содержимое 2"/>
          <p:cNvSpPr>
            <a:spLocks noGrp="1"/>
          </p:cNvSpPr>
          <p:nvPr>
            <p:ph idx="1"/>
          </p:nvPr>
        </p:nvSpPr>
        <p:spPr>
          <a:xfrm>
            <a:off x="0" y="1447800"/>
            <a:ext cx="9144000" cy="4419600"/>
          </a:xfrm>
          <a:solidFill>
            <a:schemeClr val="tx2">
              <a:lumMod val="10000"/>
              <a:alpha val="47000"/>
            </a:schemeClr>
          </a:solidFill>
        </p:spPr>
        <p:txBody>
          <a:bodyPr>
            <a:normAutofit/>
          </a:bodyPr>
          <a:lstStyle/>
          <a:p>
            <a:pPr>
              <a:buNone/>
            </a:pPr>
            <a:r>
              <a:rPr lang="ru-RU" sz="2000" b="1" dirty="0" smtClean="0">
                <a:solidFill>
                  <a:srgbClr val="FFFF00"/>
                </a:solidFill>
                <a:latin typeface="Verdana" pitchFamily="34" charset="0"/>
                <a:ea typeface="Verdana" pitchFamily="34" charset="0"/>
                <a:cs typeface="Verdana" pitchFamily="34" charset="0"/>
              </a:rPr>
              <a:t>Учащийся должен</a:t>
            </a:r>
            <a:r>
              <a:rPr lang="ru-RU" sz="1900" dirty="0" smtClean="0">
                <a:solidFill>
                  <a:srgbClr val="FFFFFF"/>
                </a:solidFill>
                <a:latin typeface="Verdana" pitchFamily="34" charset="0"/>
                <a:ea typeface="Verdana" pitchFamily="34" charset="0"/>
                <a:cs typeface="Verdana" pitchFamily="34" charset="0"/>
              </a:rPr>
              <a:t>:</a:t>
            </a:r>
          </a:p>
          <a:p>
            <a:pPr indent="-163513"/>
            <a:r>
              <a:rPr lang="ru-RU" sz="1900" dirty="0" smtClean="0">
                <a:solidFill>
                  <a:srgbClr val="FFFFFF"/>
                </a:solidFill>
                <a:latin typeface="Verdana" pitchFamily="34" charset="0"/>
                <a:ea typeface="Verdana" pitchFamily="34" charset="0"/>
                <a:cs typeface="Verdana" pitchFamily="34" charset="0"/>
              </a:rPr>
              <a:t>при получении травмы или ухудшении самочувствия прекратить занятия и поставить в известность учителя физкультуры;</a:t>
            </a:r>
          </a:p>
          <a:p>
            <a:pPr indent="-163513"/>
            <a:r>
              <a:rPr lang="ru-RU" sz="1900" dirty="0" smtClean="0">
                <a:solidFill>
                  <a:srgbClr val="FFFFFF"/>
                </a:solidFill>
                <a:latin typeface="Verdana" pitchFamily="34" charset="0"/>
                <a:ea typeface="Verdana" pitchFamily="34" charset="0"/>
                <a:cs typeface="Verdana" pitchFamily="34" charset="0"/>
              </a:rPr>
              <a:t>с помощью учителя оказать травмированному первую медицинскую помощь, при необходимости доставить его в больницу или вызвать «скорую помощь»;</a:t>
            </a:r>
          </a:p>
          <a:p>
            <a:pPr indent="-163513"/>
            <a:r>
              <a:rPr lang="ru-RU" sz="1900" dirty="0" smtClean="0">
                <a:solidFill>
                  <a:srgbClr val="FFFFFF"/>
                </a:solidFill>
                <a:latin typeface="Verdana" pitchFamily="34" charset="0"/>
                <a:ea typeface="Verdana" pitchFamily="34" charset="0"/>
                <a:cs typeface="Verdana" pitchFamily="34" charset="0"/>
              </a:rPr>
              <a:t>при возникновении пожара в спортзале немедленно прекратить занятие, организованно, под руководством учителя покинуть место проведения занятия через запасные выходы согласно плану эвакуации;</a:t>
            </a:r>
          </a:p>
          <a:p>
            <a:pPr indent="-163513"/>
            <a:r>
              <a:rPr lang="ru-RU" sz="1900" dirty="0" smtClean="0">
                <a:solidFill>
                  <a:srgbClr val="FFFFFF"/>
                </a:solidFill>
                <a:latin typeface="Verdana" pitchFamily="34" charset="0"/>
                <a:ea typeface="Verdana" pitchFamily="34" charset="0"/>
                <a:cs typeface="Verdana" pitchFamily="34" charset="0"/>
              </a:rPr>
              <a:t>по распоряжению учителя поставить в известность администрацию учебного заведения и сообщить о пожаре в пожарную часть.</a:t>
            </a:r>
          </a:p>
          <a:p>
            <a:pPr indent="-163513" algn="just">
              <a:buNone/>
            </a:pPr>
            <a:endParaRPr lang="ru-RU" sz="1900" dirty="0" smtClean="0">
              <a:solidFill>
                <a:srgbClr val="FFFFFF"/>
              </a:solidFill>
              <a:latin typeface="Verdana" pitchFamily="34" charset="0"/>
              <a:ea typeface="Verdana" pitchFamily="34" charset="0"/>
              <a:cs typeface="Verdana"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Рисунок 6" descr="exercise.png"/>
          <p:cNvPicPr>
            <a:picLocks noChangeAspect="1"/>
          </p:cNvPicPr>
          <p:nvPr/>
        </p:nvPicPr>
        <p:blipFill>
          <a:blip r:embed="rId2" cstate="print">
            <a:lum bright="12000" contrast="-47000"/>
          </a:blip>
          <a:stretch>
            <a:fillRect/>
          </a:stretch>
        </p:blipFill>
        <p:spPr>
          <a:xfrm>
            <a:off x="1143000" y="1524000"/>
            <a:ext cx="4277585" cy="4277585"/>
          </a:xfrm>
          <a:prstGeom prst="rect">
            <a:avLst/>
          </a:prstGeom>
        </p:spPr>
      </p:pic>
      <p:pic>
        <p:nvPicPr>
          <p:cNvPr id="8" name="Рисунок 7" descr="success.png"/>
          <p:cNvPicPr>
            <a:picLocks noChangeAspect="1"/>
          </p:cNvPicPr>
          <p:nvPr/>
        </p:nvPicPr>
        <p:blipFill>
          <a:blip r:embed="rId3" cstate="print">
            <a:lum bright="12000" contrast="-44000"/>
          </a:blip>
          <a:stretch>
            <a:fillRect/>
          </a:stretch>
        </p:blipFill>
        <p:spPr>
          <a:xfrm>
            <a:off x="4648200" y="2667000"/>
            <a:ext cx="2895600" cy="2895600"/>
          </a:xfrm>
          <a:prstGeom prst="rect">
            <a:avLst/>
          </a:prstGeom>
        </p:spPr>
      </p:pic>
      <p:sp>
        <p:nvSpPr>
          <p:cNvPr id="3" name="Содержимое 2"/>
          <p:cNvSpPr>
            <a:spLocks noGrp="1"/>
          </p:cNvSpPr>
          <p:nvPr>
            <p:ph idx="1"/>
          </p:nvPr>
        </p:nvSpPr>
        <p:spPr>
          <a:xfrm>
            <a:off x="0" y="1981200"/>
            <a:ext cx="9144000" cy="2819400"/>
          </a:xfrm>
          <a:solidFill>
            <a:schemeClr val="tx2">
              <a:lumMod val="10000"/>
              <a:alpha val="47000"/>
            </a:schemeClr>
          </a:solidFill>
        </p:spPr>
        <p:txBody>
          <a:bodyPr>
            <a:normAutofit/>
          </a:bodyPr>
          <a:lstStyle/>
          <a:p>
            <a:pPr>
              <a:buNone/>
            </a:pPr>
            <a:r>
              <a:rPr lang="ru-RU" sz="2000" b="1" dirty="0" smtClean="0">
                <a:solidFill>
                  <a:srgbClr val="FFFF00"/>
                </a:solidFill>
                <a:latin typeface="Verdana" pitchFamily="34" charset="0"/>
                <a:ea typeface="Verdana" pitchFamily="34" charset="0"/>
                <a:cs typeface="Verdana" pitchFamily="34" charset="0"/>
              </a:rPr>
              <a:t>Учащийся должен</a:t>
            </a:r>
            <a:r>
              <a:rPr lang="ru-RU" sz="1900" dirty="0" smtClean="0">
                <a:solidFill>
                  <a:srgbClr val="FFFFFF"/>
                </a:solidFill>
                <a:latin typeface="Verdana" pitchFamily="34" charset="0"/>
                <a:ea typeface="Verdana" pitchFamily="34" charset="0"/>
                <a:cs typeface="Verdana" pitchFamily="34" charset="0"/>
              </a:rPr>
              <a:t>:</a:t>
            </a:r>
          </a:p>
          <a:p>
            <a:pPr indent="-163513"/>
            <a:r>
              <a:rPr lang="ru-RU" sz="1900" dirty="0" smtClean="0">
                <a:solidFill>
                  <a:srgbClr val="FFFFFF"/>
                </a:solidFill>
                <a:latin typeface="Verdana" pitchFamily="34" charset="0"/>
                <a:ea typeface="Verdana" pitchFamily="34" charset="0"/>
                <a:cs typeface="Verdana" pitchFamily="34" charset="0"/>
              </a:rPr>
              <a:t>под руководством учителя убрать спортивный инвентарь в места его хранения;</a:t>
            </a:r>
          </a:p>
          <a:p>
            <a:pPr indent="-163513"/>
            <a:r>
              <a:rPr lang="ru-RU" sz="1900" dirty="0" smtClean="0">
                <a:solidFill>
                  <a:srgbClr val="FFFFFF"/>
                </a:solidFill>
                <a:latin typeface="Verdana" pitchFamily="34" charset="0"/>
                <a:ea typeface="Verdana" pitchFamily="34" charset="0"/>
                <a:cs typeface="Verdana" pitchFamily="34" charset="0"/>
              </a:rPr>
              <a:t>организованно покинуть место проведения занятия;</a:t>
            </a:r>
          </a:p>
          <a:p>
            <a:pPr indent="-163513"/>
            <a:r>
              <a:rPr lang="ru-RU" sz="1900" dirty="0" smtClean="0">
                <a:solidFill>
                  <a:srgbClr val="FFFFFF"/>
                </a:solidFill>
                <a:latin typeface="Verdana" pitchFamily="34" charset="0"/>
                <a:ea typeface="Verdana" pitchFamily="34" charset="0"/>
                <a:cs typeface="Verdana" pitchFamily="34" charset="0"/>
              </a:rPr>
              <a:t>переодеться в раздевалке, снять спортивный костюм и спортивную обувь;</a:t>
            </a:r>
          </a:p>
          <a:p>
            <a:pPr indent="-163513"/>
            <a:r>
              <a:rPr lang="ru-RU" sz="1900" dirty="0" smtClean="0">
                <a:solidFill>
                  <a:srgbClr val="FFFFFF"/>
                </a:solidFill>
                <a:latin typeface="Verdana" pitchFamily="34" charset="0"/>
                <a:ea typeface="Verdana" pitchFamily="34" charset="0"/>
                <a:cs typeface="Verdana" pitchFamily="34" charset="0"/>
              </a:rPr>
              <a:t>вымыть с мылом руки.</a:t>
            </a:r>
          </a:p>
        </p:txBody>
      </p:sp>
      <p:sp>
        <p:nvSpPr>
          <p:cNvPr id="5" name="Заголовок 1"/>
          <p:cNvSpPr>
            <a:spLocks noGrp="1"/>
          </p:cNvSpPr>
          <p:nvPr>
            <p:ph type="title"/>
          </p:nvPr>
        </p:nvSpPr>
        <p:spPr>
          <a:xfrm>
            <a:off x="0" y="838200"/>
            <a:ext cx="8686800" cy="1173162"/>
          </a:xfrm>
          <a:solidFill>
            <a:schemeClr val="tx2">
              <a:lumMod val="10000"/>
              <a:alpha val="57000"/>
            </a:schemeClr>
          </a:solidFill>
        </p:spPr>
        <p:txBody>
          <a:bodyPr>
            <a:noAutofit/>
          </a:bodyPr>
          <a:lstStyle/>
          <a:p>
            <a:pPr algn="l"/>
            <a:r>
              <a:rPr lang="ru-RU" sz="3000" b="1" dirty="0" smtClean="0">
                <a:solidFill>
                  <a:srgbClr val="FFFFFF"/>
                </a:solidFill>
                <a:latin typeface="Verdana" pitchFamily="34" charset="0"/>
                <a:ea typeface="Verdana" pitchFamily="34" charset="0"/>
                <a:cs typeface="Verdana" pitchFamily="34" charset="0"/>
              </a:rPr>
              <a:t>V. Требования безопасности по окончании занятий</a:t>
            </a:r>
            <a:endParaRPr lang="ru-RU" sz="3000" dirty="0">
              <a:solidFill>
                <a:srgbClr val="FFFFFF"/>
              </a:solidFill>
              <a:latin typeface="Verdana" pitchFamily="34" charset="0"/>
              <a:ea typeface="Verdana" pitchFamily="34" charset="0"/>
              <a:cs typeface="Verdana"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descr="swimmer (1).png"/>
          <p:cNvPicPr>
            <a:picLocks noChangeAspect="1"/>
          </p:cNvPicPr>
          <p:nvPr/>
        </p:nvPicPr>
        <p:blipFill>
          <a:blip r:embed="rId2" cstate="print">
            <a:lum bright="5000" contrast="-53000"/>
          </a:blip>
          <a:stretch>
            <a:fillRect/>
          </a:stretch>
        </p:blipFill>
        <p:spPr>
          <a:xfrm>
            <a:off x="5334000" y="3200400"/>
            <a:ext cx="2982186" cy="2982186"/>
          </a:xfrm>
          <a:prstGeom prst="rect">
            <a:avLst/>
          </a:prstGeom>
        </p:spPr>
      </p:pic>
      <p:pic>
        <p:nvPicPr>
          <p:cNvPr id="6" name="Рисунок 5" descr="exercise.png"/>
          <p:cNvPicPr>
            <a:picLocks noChangeAspect="1"/>
          </p:cNvPicPr>
          <p:nvPr/>
        </p:nvPicPr>
        <p:blipFill>
          <a:blip r:embed="rId3" cstate="print">
            <a:lum bright="12000" contrast="-47000"/>
          </a:blip>
          <a:stretch>
            <a:fillRect/>
          </a:stretch>
        </p:blipFill>
        <p:spPr>
          <a:xfrm>
            <a:off x="1143000" y="1524000"/>
            <a:ext cx="4277585" cy="4277585"/>
          </a:xfrm>
          <a:prstGeom prst="rect">
            <a:avLst/>
          </a:prstGeom>
        </p:spPr>
      </p:pic>
      <p:sp>
        <p:nvSpPr>
          <p:cNvPr id="3" name="Содержимое 2"/>
          <p:cNvSpPr>
            <a:spLocks noGrp="1"/>
          </p:cNvSpPr>
          <p:nvPr>
            <p:ph idx="1"/>
          </p:nvPr>
        </p:nvSpPr>
        <p:spPr>
          <a:xfrm>
            <a:off x="0" y="457200"/>
            <a:ext cx="9144000" cy="5715000"/>
          </a:xfrm>
          <a:solidFill>
            <a:schemeClr val="tx2">
              <a:lumMod val="10000"/>
              <a:alpha val="46000"/>
            </a:schemeClr>
          </a:solidFill>
        </p:spPr>
        <p:txBody>
          <a:bodyPr>
            <a:normAutofit/>
          </a:bodyPr>
          <a:lstStyle/>
          <a:p>
            <a:pPr marL="82550" indent="0" algn="just">
              <a:buNone/>
            </a:pPr>
            <a:endParaRPr lang="ru-RU" sz="1900" dirty="0" smtClean="0">
              <a:solidFill>
                <a:srgbClr val="FFFFFF"/>
              </a:solidFill>
              <a:latin typeface="Verdana" pitchFamily="34" charset="0"/>
              <a:ea typeface="Verdana" pitchFamily="34" charset="0"/>
              <a:cs typeface="Verdana" pitchFamily="34" charset="0"/>
            </a:endParaRPr>
          </a:p>
          <a:p>
            <a:pPr marL="82550" indent="0" algn="just">
              <a:buNone/>
            </a:pPr>
            <a:r>
              <a:rPr lang="ru-RU" sz="1900" dirty="0" smtClean="0">
                <a:solidFill>
                  <a:srgbClr val="FFFFFF"/>
                </a:solidFill>
                <a:latin typeface="Verdana" pitchFamily="34" charset="0"/>
                <a:ea typeface="Verdana" pitchFamily="34" charset="0"/>
                <a:cs typeface="Verdana" pitchFamily="34" charset="0"/>
              </a:rPr>
              <a:t>Учащиеся должны хорошо знать, что </a:t>
            </a:r>
            <a:r>
              <a:rPr lang="ru-RU" sz="1900" dirty="0" smtClean="0">
                <a:solidFill>
                  <a:srgbClr val="FFFF00"/>
                </a:solidFill>
                <a:latin typeface="Verdana" pitchFamily="34" charset="0"/>
                <a:ea typeface="Verdana" pitchFamily="34" charset="0"/>
                <a:cs typeface="Verdana" pitchFamily="34" charset="0"/>
              </a:rPr>
              <a:t>основные мероприятия, которые способствуют профилактике травматизма при занятиях физическими упражнениями, следующие</a:t>
            </a:r>
            <a:r>
              <a:rPr lang="ru-RU" sz="1900" dirty="0" smtClean="0">
                <a:solidFill>
                  <a:srgbClr val="FFFFFF"/>
                </a:solidFill>
                <a:latin typeface="Verdana" pitchFamily="34" charset="0"/>
                <a:ea typeface="Verdana" pitchFamily="34" charset="0"/>
                <a:cs typeface="Verdana" pitchFamily="34" charset="0"/>
              </a:rPr>
              <a:t>: полноценная разминка; соблюдение санитарно-гигиенических требований (температура помещения, влажность, освещённость, вентиляция, подбор и подгонка спортивного инвентаря и снарядов и др.); соблюдение методических принципов; проверка мест занятий; проверка инвентаря и оборудования; правильный подбор упражнений; контроль за правильным выполнением упражнений.</a:t>
            </a:r>
          </a:p>
          <a:p>
            <a:pPr marL="82550" indent="0" algn="just">
              <a:buNone/>
            </a:pPr>
            <a:r>
              <a:rPr lang="ru-RU" sz="1900" dirty="0" smtClean="0">
                <a:solidFill>
                  <a:srgbClr val="FFFFFF"/>
                </a:solidFill>
                <a:latin typeface="Verdana" pitchFamily="34" charset="0"/>
                <a:ea typeface="Verdana" pitchFamily="34" charset="0"/>
                <a:cs typeface="Verdana" pitchFamily="34" charset="0"/>
              </a:rPr>
              <a:t>Изучение правил поведения на занятиях по физической культуре должно осуществляться </a:t>
            </a:r>
            <a:r>
              <a:rPr lang="ru-RU" sz="1900" dirty="0" smtClean="0">
                <a:solidFill>
                  <a:srgbClr val="FFFF00"/>
                </a:solidFill>
                <a:latin typeface="Verdana" pitchFamily="34" charset="0"/>
                <a:ea typeface="Verdana" pitchFamily="34" charset="0"/>
                <a:cs typeface="Verdana" pitchFamily="34" charset="0"/>
              </a:rPr>
              <a:t>в течение всего периода обучения</a:t>
            </a:r>
            <a:r>
              <a:rPr lang="ru-RU" sz="1900" dirty="0" smtClean="0">
                <a:solidFill>
                  <a:srgbClr val="FFFFFF"/>
                </a:solidFill>
                <a:latin typeface="Verdana" pitchFamily="34" charset="0"/>
                <a:ea typeface="Verdana" pitchFamily="34" charset="0"/>
                <a:cs typeface="Verdana" pitchFamily="34" charset="0"/>
              </a:rPr>
              <a:t>. Чтобы травматизма на уроках физической культуры стало меньше, перед началом новой темы </a:t>
            </a:r>
            <a:r>
              <a:rPr lang="ru-RU" sz="1900" dirty="0" smtClean="0">
                <a:solidFill>
                  <a:srgbClr val="FFFF00"/>
                </a:solidFill>
                <a:latin typeface="Verdana" pitchFamily="34" charset="0"/>
                <a:ea typeface="Verdana" pitchFamily="34" charset="0"/>
                <a:cs typeface="Verdana" pitchFamily="34" charset="0"/>
              </a:rPr>
              <a:t>учителем проводится инструктаж по технике безопасности</a:t>
            </a:r>
            <a:r>
              <a:rPr lang="ru-RU" sz="1900" dirty="0" smtClean="0">
                <a:solidFill>
                  <a:srgbClr val="FFFFFF"/>
                </a:solidFill>
                <a:latin typeface="Verdana" pitchFamily="34" charset="0"/>
                <a:ea typeface="Verdana" pitchFamily="34" charset="0"/>
                <a:cs typeface="Verdana" pitchFamily="34" charset="0"/>
              </a:rPr>
              <a:t>.</a:t>
            </a:r>
          </a:p>
          <a:p>
            <a:pPr marL="82550" indent="0" algn="just">
              <a:buNone/>
            </a:pPr>
            <a:r>
              <a:rPr lang="ru-RU" sz="1900" dirty="0" smtClean="0">
                <a:solidFill>
                  <a:srgbClr val="FFFFFF"/>
                </a:solidFill>
                <a:latin typeface="Verdana" pitchFamily="34" charset="0"/>
                <a:ea typeface="Verdana" pitchFamily="34" charset="0"/>
                <a:cs typeface="Verdana" pitchFamily="34" charset="0"/>
              </a:rPr>
              <a:t>На каждом уроке учащимся напоминают конкретные, подходящие для данного урока правила техники безопасности, которые им </a:t>
            </a:r>
            <a:r>
              <a:rPr lang="ru-RU" sz="1900" dirty="0" smtClean="0">
                <a:solidFill>
                  <a:srgbClr val="FFFF00"/>
                </a:solidFill>
                <a:latin typeface="Verdana" pitchFamily="34" charset="0"/>
                <a:ea typeface="Verdana" pitchFamily="34" charset="0"/>
                <a:cs typeface="Verdana" pitchFamily="34" charset="0"/>
              </a:rPr>
              <a:t>необходимо соблюдать при изучении учебного материала</a:t>
            </a:r>
            <a:r>
              <a:rPr lang="ru-RU" sz="1900" dirty="0" smtClean="0">
                <a:solidFill>
                  <a:srgbClr val="FFFFFF"/>
                </a:solidFill>
                <a:latin typeface="Verdana" pitchFamily="34" charset="0"/>
                <a:ea typeface="Verdana" pitchFamily="34" charset="0"/>
                <a:cs typeface="Verdana" pitchFamily="34" charset="0"/>
              </a:rPr>
              <a:t>. </a:t>
            </a:r>
          </a:p>
          <a:p>
            <a:pPr marL="82550" indent="0" algn="just">
              <a:buNone/>
            </a:pPr>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2400" y="0"/>
            <a:ext cx="8839200" cy="6858000"/>
          </a:xfrm>
          <a:solidFill>
            <a:schemeClr val="bg1">
              <a:lumMod val="10000"/>
              <a:alpha val="48000"/>
            </a:schemeClr>
          </a:solidFill>
        </p:spPr>
        <p:txBody>
          <a:bodyPr>
            <a:normAutofit lnSpcReduction="10000"/>
          </a:bodyPr>
          <a:lstStyle/>
          <a:p>
            <a:pPr marL="179388" indent="-179388" algn="ctr">
              <a:buNone/>
            </a:pPr>
            <a:r>
              <a:rPr lang="ru-RU" sz="1800" dirty="0" smtClean="0">
                <a:solidFill>
                  <a:srgbClr val="FFFFFF"/>
                </a:solidFill>
                <a:latin typeface="Verdana" pitchFamily="34" charset="0"/>
                <a:ea typeface="Verdana" pitchFamily="34" charset="0"/>
                <a:cs typeface="Verdana" pitchFamily="34" charset="0"/>
              </a:rPr>
              <a:t>Вопросы по теме</a:t>
            </a:r>
          </a:p>
          <a:p>
            <a:pPr marL="179388" indent="-179388" algn="just"/>
            <a:r>
              <a:rPr lang="ru-RU" sz="1800" dirty="0" smtClean="0">
                <a:solidFill>
                  <a:srgbClr val="FFFFFF"/>
                </a:solidFill>
                <a:latin typeface="Verdana" pitchFamily="34" charset="0"/>
                <a:ea typeface="Verdana" pitchFamily="34" charset="0"/>
                <a:cs typeface="Verdana" pitchFamily="34" charset="0"/>
              </a:rPr>
              <a:t>Каким образом занятия физической культурой сказываются на выносливости человека? </a:t>
            </a:r>
          </a:p>
          <a:p>
            <a:pPr marL="179388" indent="-179388" algn="just"/>
            <a:r>
              <a:rPr lang="ru-RU" sz="1800" dirty="0" smtClean="0">
                <a:solidFill>
                  <a:srgbClr val="FFFFFF"/>
                </a:solidFill>
                <a:latin typeface="Verdana" pitchFamily="34" charset="0"/>
                <a:ea typeface="Verdana" pitchFamily="34" charset="0"/>
                <a:cs typeface="Verdana" pitchFamily="34" charset="0"/>
              </a:rPr>
              <a:t>Какие положительные изменения происходят с </a:t>
            </a:r>
            <a:r>
              <a:rPr lang="ru-RU" sz="1800" dirty="0" err="1" smtClean="0">
                <a:solidFill>
                  <a:srgbClr val="FFFFFF"/>
                </a:solidFill>
                <a:latin typeface="Verdana" pitchFamily="34" charset="0"/>
                <a:ea typeface="Verdana" pitchFamily="34" charset="0"/>
                <a:cs typeface="Verdana" pitchFamily="34" charset="0"/>
              </a:rPr>
              <a:t>сердечно-сосудистой</a:t>
            </a:r>
            <a:r>
              <a:rPr lang="ru-RU" sz="1800" dirty="0" smtClean="0">
                <a:solidFill>
                  <a:srgbClr val="FFFFFF"/>
                </a:solidFill>
                <a:latin typeface="Verdana" pitchFamily="34" charset="0"/>
                <a:ea typeface="Verdana" pitchFamily="34" charset="0"/>
                <a:cs typeface="Verdana" pitchFamily="34" charset="0"/>
              </a:rPr>
              <a:t> системе при занятиях физической культурой?</a:t>
            </a:r>
          </a:p>
          <a:p>
            <a:pPr marL="179388" indent="-179388" algn="just"/>
            <a:r>
              <a:rPr lang="ru-RU" sz="1800" dirty="0" smtClean="0">
                <a:solidFill>
                  <a:srgbClr val="FFFFFF"/>
                </a:solidFill>
                <a:latin typeface="Verdana" pitchFamily="34" charset="0"/>
                <a:ea typeface="Verdana" pitchFamily="34" charset="0"/>
                <a:cs typeface="Verdana" pitchFamily="34" charset="0"/>
              </a:rPr>
              <a:t>Как занятия физической культурой сказываются на сопротивляемости организма болезням? На протекании инфекционных болезней?</a:t>
            </a:r>
          </a:p>
          <a:p>
            <a:pPr marL="179388" indent="-179388" algn="just"/>
            <a:r>
              <a:rPr lang="ru-RU" sz="1800" dirty="0" smtClean="0">
                <a:solidFill>
                  <a:srgbClr val="FFFFFF"/>
                </a:solidFill>
                <a:latin typeface="Verdana" pitchFamily="34" charset="0"/>
                <a:ea typeface="Verdana" pitchFamily="34" charset="0"/>
                <a:cs typeface="Verdana" pitchFamily="34" charset="0"/>
              </a:rPr>
              <a:t>Какой эффект регулярные физические упражнения оказывают на объём лёгочной вентиляции (кол-во воздуха проходящего через лёгкие)?</a:t>
            </a:r>
          </a:p>
          <a:p>
            <a:pPr marL="179388" indent="-179388" algn="just"/>
            <a:r>
              <a:rPr lang="ru-RU" sz="1800" dirty="0" smtClean="0">
                <a:solidFill>
                  <a:srgbClr val="FFFFFF"/>
                </a:solidFill>
                <a:latin typeface="Verdana" pitchFamily="34" charset="0"/>
                <a:ea typeface="Verdana" pitchFamily="34" charset="0"/>
                <a:cs typeface="Verdana" pitchFamily="34" charset="0"/>
              </a:rPr>
              <a:t>Результатом физических упражнений является увеличение объёма и массы мускулатуры. Объясните почему.</a:t>
            </a:r>
          </a:p>
          <a:p>
            <a:pPr marL="179388" indent="-179388" algn="just"/>
            <a:r>
              <a:rPr lang="ru-RU" sz="1800" dirty="0" smtClean="0">
                <a:solidFill>
                  <a:srgbClr val="FFFFFF"/>
                </a:solidFill>
                <a:latin typeface="Verdana" pitchFamily="34" charset="0"/>
                <a:ea typeface="Verdana" pitchFamily="34" charset="0"/>
                <a:cs typeface="Verdana" pitchFamily="34" charset="0"/>
              </a:rPr>
              <a:t>Что такое закаливание?</a:t>
            </a:r>
          </a:p>
          <a:p>
            <a:pPr marL="179388" indent="-179388" algn="just"/>
            <a:r>
              <a:rPr lang="ru-RU" sz="1800" dirty="0" smtClean="0">
                <a:solidFill>
                  <a:srgbClr val="FFFFFF"/>
                </a:solidFill>
                <a:latin typeface="Verdana" pitchFamily="34" charset="0"/>
                <a:ea typeface="Verdana" pitchFamily="34" charset="0"/>
                <a:cs typeface="Verdana" pitchFamily="34" charset="0"/>
              </a:rPr>
              <a:t>В чём заключается положительный эффект закаливания организма?</a:t>
            </a:r>
          </a:p>
          <a:p>
            <a:pPr marL="179388" indent="-179388" algn="just"/>
            <a:r>
              <a:rPr lang="ru-RU" sz="1800" dirty="0" smtClean="0">
                <a:solidFill>
                  <a:srgbClr val="FFFFFF"/>
                </a:solidFill>
                <a:latin typeface="Verdana" pitchFamily="34" charset="0"/>
                <a:ea typeface="Verdana" pitchFamily="34" charset="0"/>
                <a:cs typeface="Verdana" pitchFamily="34" charset="0"/>
              </a:rPr>
              <a:t>Перечислите основные правила закаливания.</a:t>
            </a:r>
          </a:p>
          <a:p>
            <a:pPr marL="179388" indent="-179388" algn="just"/>
            <a:r>
              <a:rPr lang="ru-RU" sz="1800" dirty="0" smtClean="0">
                <a:solidFill>
                  <a:srgbClr val="FFFFFF"/>
                </a:solidFill>
                <a:latin typeface="Verdana" pitchFamily="34" charset="0"/>
                <a:ea typeface="Verdana" pitchFamily="34" charset="0"/>
                <a:cs typeface="Verdana" pitchFamily="34" charset="0"/>
              </a:rPr>
              <a:t>Какой из видов закаливания считается самым лёгким?</a:t>
            </a:r>
          </a:p>
          <a:p>
            <a:pPr marL="179388" indent="-179388" algn="just"/>
            <a:r>
              <a:rPr lang="ru-RU" sz="1800" dirty="0" smtClean="0">
                <a:solidFill>
                  <a:srgbClr val="FFFFFF"/>
                </a:solidFill>
                <a:latin typeface="Verdana" pitchFamily="34" charset="0"/>
                <a:ea typeface="Verdana" pitchFamily="34" charset="0"/>
                <a:cs typeface="Verdana" pitchFamily="34" charset="0"/>
              </a:rPr>
              <a:t>Назовите физические факторы, обеспечивающие закаливающий эффект воздуха?</a:t>
            </a:r>
          </a:p>
          <a:p>
            <a:pPr marL="179388" indent="-179388" algn="just"/>
            <a:r>
              <a:rPr lang="ru-RU" sz="1800" dirty="0" smtClean="0">
                <a:solidFill>
                  <a:srgbClr val="FFFFFF"/>
                </a:solidFill>
                <a:latin typeface="Verdana" pitchFamily="34" charset="0"/>
                <a:ea typeface="Verdana" pitchFamily="34" charset="0"/>
                <a:cs typeface="Verdana" pitchFamily="34" charset="0"/>
              </a:rPr>
              <a:t>Какие существуют правила в отношении приёма пищи к принятию воздушных ванн? </a:t>
            </a:r>
          </a:p>
          <a:p>
            <a:pPr marL="179388" indent="-179388" algn="just"/>
            <a:r>
              <a:rPr lang="ru-RU" sz="1800" dirty="0" smtClean="0">
                <a:solidFill>
                  <a:srgbClr val="FFFFFF"/>
                </a:solidFill>
                <a:latin typeface="Verdana" pitchFamily="34" charset="0"/>
                <a:ea typeface="Verdana" pitchFamily="34" charset="0"/>
                <a:cs typeface="Verdana" pitchFamily="34" charset="0"/>
              </a:rPr>
              <a:t>На какие виды можно разделить закаливание водой?</a:t>
            </a:r>
          </a:p>
          <a:p>
            <a:pPr marL="179388" indent="-179388" algn="just"/>
            <a:r>
              <a:rPr lang="ru-RU" sz="1800" dirty="0" smtClean="0">
                <a:solidFill>
                  <a:srgbClr val="FFFFFF"/>
                </a:solidFill>
                <a:latin typeface="Verdana" pitchFamily="34" charset="0"/>
                <a:ea typeface="Verdana" pitchFamily="34" charset="0"/>
                <a:cs typeface="Verdana" pitchFamily="34" charset="0"/>
              </a:rPr>
              <a:t>Перечислите состояния, при которых не следует проводить обтирание.</a:t>
            </a:r>
            <a:endParaRPr lang="ru-RU" sz="1800" dirty="0">
              <a:solidFill>
                <a:srgbClr val="FFFFFF"/>
              </a:solidFill>
              <a:latin typeface="Verdana" pitchFamily="34" charset="0"/>
              <a:ea typeface="Verdana" pitchFamily="34" charset="0"/>
              <a:cs typeface="Verdana"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2400" y="0"/>
            <a:ext cx="8839200" cy="6858000"/>
          </a:xfrm>
          <a:solidFill>
            <a:schemeClr val="bg1">
              <a:lumMod val="10000"/>
              <a:alpha val="48000"/>
            </a:schemeClr>
          </a:solidFill>
        </p:spPr>
        <p:txBody>
          <a:bodyPr>
            <a:normAutofit/>
          </a:bodyPr>
          <a:lstStyle/>
          <a:p>
            <a:pPr marL="179388" indent="-179388" algn="just"/>
            <a:r>
              <a:rPr lang="ru-RU" sz="1800" dirty="0" smtClean="0">
                <a:solidFill>
                  <a:srgbClr val="FFFFFF"/>
                </a:solidFill>
                <a:latin typeface="Verdana" pitchFamily="34" charset="0"/>
                <a:ea typeface="Verdana" pitchFamily="34" charset="0"/>
                <a:cs typeface="Verdana" pitchFamily="34" charset="0"/>
              </a:rPr>
              <a:t>Какие существуют правила применения контрастного душа?</a:t>
            </a:r>
          </a:p>
          <a:p>
            <a:pPr marL="179388" indent="-179388" algn="just"/>
            <a:r>
              <a:rPr lang="ru-RU" sz="1800" dirty="0" smtClean="0">
                <a:solidFill>
                  <a:srgbClr val="FFFFFF"/>
                </a:solidFill>
                <a:latin typeface="Verdana" pitchFamily="34" charset="0"/>
                <a:ea typeface="Verdana" pitchFamily="34" charset="0"/>
                <a:cs typeface="Verdana" pitchFamily="34" charset="0"/>
              </a:rPr>
              <a:t>Какие требования предъявляются к людям, желающим заняться </a:t>
            </a:r>
            <a:r>
              <a:rPr lang="ru-RU" sz="1800" dirty="0" err="1" smtClean="0">
                <a:solidFill>
                  <a:srgbClr val="FFFFFF"/>
                </a:solidFill>
                <a:latin typeface="Verdana" pitchFamily="34" charset="0"/>
                <a:ea typeface="Verdana" pitchFamily="34" charset="0"/>
                <a:cs typeface="Verdana" pitchFamily="34" charset="0"/>
              </a:rPr>
              <a:t>моржеванием</a:t>
            </a:r>
            <a:r>
              <a:rPr lang="ru-RU" sz="1800" dirty="0" smtClean="0">
                <a:solidFill>
                  <a:srgbClr val="FFFFFF"/>
                </a:solidFill>
                <a:latin typeface="Verdana" pitchFamily="34" charset="0"/>
                <a:ea typeface="Verdana" pitchFamily="34" charset="0"/>
                <a:cs typeface="Verdana" pitchFamily="34" charset="0"/>
              </a:rPr>
              <a:t>?</a:t>
            </a:r>
          </a:p>
          <a:p>
            <a:pPr marL="179388" indent="-179388" algn="just"/>
            <a:r>
              <a:rPr lang="ru-RU" sz="1800" dirty="0" smtClean="0">
                <a:solidFill>
                  <a:srgbClr val="FFFFFF"/>
                </a:solidFill>
                <a:latin typeface="Verdana" pitchFamily="34" charset="0"/>
                <a:ea typeface="Verdana" pitchFamily="34" charset="0"/>
                <a:cs typeface="Verdana" pitchFamily="34" charset="0"/>
              </a:rPr>
              <a:t>Что такое «</a:t>
            </a:r>
            <a:r>
              <a:rPr lang="ru-RU" sz="1800" dirty="0" err="1" smtClean="0">
                <a:solidFill>
                  <a:srgbClr val="FFFFFF"/>
                </a:solidFill>
                <a:latin typeface="Verdana" pitchFamily="34" charset="0"/>
                <a:ea typeface="Verdana" pitchFamily="34" charset="0"/>
                <a:cs typeface="Verdana" pitchFamily="34" charset="0"/>
              </a:rPr>
              <a:t>холодовой</a:t>
            </a:r>
            <a:r>
              <a:rPr lang="ru-RU" sz="1800" dirty="0" smtClean="0">
                <a:solidFill>
                  <a:srgbClr val="FFFFFF"/>
                </a:solidFill>
                <a:latin typeface="Verdana" pitchFamily="34" charset="0"/>
                <a:ea typeface="Verdana" pitchFamily="34" charset="0"/>
                <a:cs typeface="Verdana" pitchFamily="34" charset="0"/>
              </a:rPr>
              <a:t> долг»?</a:t>
            </a:r>
          </a:p>
          <a:p>
            <a:pPr marL="179388" indent="-179388" algn="just"/>
            <a:r>
              <a:rPr lang="ru-RU" sz="1800" dirty="0" smtClean="0">
                <a:solidFill>
                  <a:srgbClr val="FFFFFF"/>
                </a:solidFill>
                <a:latin typeface="Verdana" pitchFamily="34" charset="0"/>
                <a:ea typeface="Verdana" pitchFamily="34" charset="0"/>
                <a:cs typeface="Verdana" pitchFamily="34" charset="0"/>
              </a:rPr>
              <a:t>Какими должны быть направление и характер массажных движений при самомассаже?</a:t>
            </a:r>
          </a:p>
          <a:p>
            <a:pPr marL="179388" indent="-179388" algn="just"/>
            <a:r>
              <a:rPr lang="ru-RU" sz="1800" dirty="0" smtClean="0">
                <a:solidFill>
                  <a:srgbClr val="FFFFFF"/>
                </a:solidFill>
                <a:latin typeface="Verdana" pitchFamily="34" charset="0"/>
                <a:ea typeface="Verdana" pitchFamily="34" charset="0"/>
                <a:cs typeface="Verdana" pitchFamily="34" charset="0"/>
              </a:rPr>
              <a:t>В какой последовательности следует проводить приёмы самомассажа?</a:t>
            </a:r>
          </a:p>
          <a:p>
            <a:pPr marL="179388" indent="-179388" algn="just"/>
            <a:r>
              <a:rPr lang="ru-RU" sz="1800" dirty="0" smtClean="0">
                <a:solidFill>
                  <a:srgbClr val="FFFFFF"/>
                </a:solidFill>
                <a:latin typeface="Verdana" pitchFamily="34" charset="0"/>
                <a:ea typeface="Verdana" pitchFamily="34" charset="0"/>
                <a:cs typeface="Verdana" pitchFamily="34" charset="0"/>
              </a:rPr>
              <a:t>Перечислите основные методы самомассажа.</a:t>
            </a:r>
          </a:p>
          <a:p>
            <a:pPr marL="179388" indent="-179388" algn="just"/>
            <a:r>
              <a:rPr lang="ru-RU" sz="1800" dirty="0" smtClean="0">
                <a:solidFill>
                  <a:srgbClr val="FFFFFF"/>
                </a:solidFill>
                <a:latin typeface="Verdana" pitchFamily="34" charset="0"/>
                <a:ea typeface="Verdana" pitchFamily="34" charset="0"/>
                <a:cs typeface="Verdana" pitchFamily="34" charset="0"/>
              </a:rPr>
              <a:t>Какие действия учащийся должен выполнить перед началом занятий физической культурой?</a:t>
            </a:r>
          </a:p>
          <a:p>
            <a:pPr marL="179388" indent="-179388" algn="just"/>
            <a:r>
              <a:rPr lang="ru-RU" sz="1800" dirty="0" smtClean="0">
                <a:solidFill>
                  <a:srgbClr val="FFFFFF"/>
                </a:solidFill>
                <a:latin typeface="Verdana" pitchFamily="34" charset="0"/>
                <a:ea typeface="Verdana" pitchFamily="34" charset="0"/>
                <a:cs typeface="Verdana" pitchFamily="34" charset="0"/>
              </a:rPr>
              <a:t>Что запрещено учащимся во время занятий физической культурой?</a:t>
            </a:r>
          </a:p>
          <a:p>
            <a:pPr marL="179388" indent="-179388" algn="just"/>
            <a:r>
              <a:rPr lang="ru-RU" sz="1800" dirty="0" smtClean="0">
                <a:solidFill>
                  <a:srgbClr val="FFFFFF"/>
                </a:solidFill>
                <a:latin typeface="Verdana" pitchFamily="34" charset="0"/>
                <a:ea typeface="Verdana" pitchFamily="34" charset="0"/>
                <a:cs typeface="Verdana" pitchFamily="34" charset="0"/>
              </a:rPr>
              <a:t>Назовите требования к учащимся при несчастных случаях и экстремальных ситуациях. Каким должны быть их действия?  </a:t>
            </a:r>
          </a:p>
          <a:p>
            <a:pPr marL="179388" indent="-179388" algn="just">
              <a:buNone/>
            </a:pPr>
            <a:endParaRPr lang="ru-RU" sz="1800" dirty="0" smtClean="0">
              <a:solidFill>
                <a:srgbClr val="FFFFFF"/>
              </a:solidFill>
              <a:latin typeface="Verdana" pitchFamily="34" charset="0"/>
              <a:ea typeface="Verdana" pitchFamily="34" charset="0"/>
              <a:cs typeface="Verdana"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52400"/>
            <a:ext cx="8763000" cy="1143000"/>
          </a:xfrm>
          <a:solidFill>
            <a:schemeClr val="tx2">
              <a:lumMod val="10000"/>
              <a:alpha val="58000"/>
            </a:schemeClr>
          </a:solidFill>
        </p:spPr>
        <p:txBody>
          <a:bodyPr>
            <a:normAutofit/>
          </a:bodyPr>
          <a:lstStyle/>
          <a:p>
            <a:pPr algn="l"/>
            <a:r>
              <a:rPr lang="ru-RU" sz="3000" b="1" dirty="0" smtClean="0">
                <a:solidFill>
                  <a:srgbClr val="FFFFFF"/>
                </a:solidFill>
                <a:latin typeface="Verdana" pitchFamily="34" charset="0"/>
                <a:ea typeface="Verdana" pitchFamily="34" charset="0"/>
                <a:cs typeface="Verdana" pitchFamily="34" charset="0"/>
              </a:rPr>
              <a:t>СПИСОК ЛИТЕРАТУРЫ:</a:t>
            </a:r>
            <a:endParaRPr lang="ru-RU" sz="3000" b="1" dirty="0">
              <a:solidFill>
                <a:srgbClr val="FFFFFF"/>
              </a:solidFill>
              <a:latin typeface="Verdana" pitchFamily="34" charset="0"/>
              <a:ea typeface="Verdana" pitchFamily="34" charset="0"/>
              <a:cs typeface="Verdana" pitchFamily="34" charset="0"/>
            </a:endParaRPr>
          </a:p>
        </p:txBody>
      </p:sp>
      <p:sp>
        <p:nvSpPr>
          <p:cNvPr id="5" name="Содержимое 4"/>
          <p:cNvSpPr>
            <a:spLocks noGrp="1"/>
          </p:cNvSpPr>
          <p:nvPr>
            <p:ph idx="1"/>
          </p:nvPr>
        </p:nvSpPr>
        <p:spPr>
          <a:xfrm>
            <a:off x="0" y="1295400"/>
            <a:ext cx="9144000" cy="5562600"/>
          </a:xfrm>
          <a:solidFill>
            <a:schemeClr val="tx2">
              <a:lumMod val="10000"/>
              <a:alpha val="47000"/>
            </a:schemeClr>
          </a:solidFill>
        </p:spPr>
        <p:txBody>
          <a:bodyPr>
            <a:noAutofit/>
          </a:bodyPr>
          <a:lstStyle/>
          <a:p>
            <a:pPr marL="360363" indent="-180975" algn="just" fontAlgn="base"/>
            <a:r>
              <a:rPr lang="ru-RU" sz="1800" dirty="0" smtClean="0">
                <a:solidFill>
                  <a:srgbClr val="FFFFFF"/>
                </a:solidFill>
                <a:latin typeface="Verdana" pitchFamily="34" charset="0"/>
                <a:ea typeface="Verdana" pitchFamily="34" charset="0"/>
                <a:cs typeface="Verdana" pitchFamily="34" charset="0"/>
              </a:rPr>
              <a:t>Моргунов  Ю.А.,  Федоров  А.В.,  Петров  С.А.  Влияние  на  физическое  и  психическое  здоровье  человека  регулярных  занятий  оздоровительными  формами  физической  культуры  //  M.:  «МАМИ»  2009.</a:t>
            </a:r>
          </a:p>
          <a:p>
            <a:pPr marL="360363" indent="-180975" algn="just" fontAlgn="base"/>
            <a:r>
              <a:rPr lang="ru-RU" sz="1800" dirty="0" smtClean="0">
                <a:solidFill>
                  <a:srgbClr val="FFFFFF"/>
                </a:solidFill>
                <a:latin typeface="Verdana" pitchFamily="34" charset="0"/>
                <a:ea typeface="Verdana" pitchFamily="34" charset="0"/>
                <a:cs typeface="Verdana" pitchFamily="34" charset="0"/>
              </a:rPr>
              <a:t>Спортивная физиология. / Под ред. Я.М. </a:t>
            </a:r>
            <a:r>
              <a:rPr lang="ru-RU" sz="1800" dirty="0" err="1" smtClean="0">
                <a:solidFill>
                  <a:srgbClr val="FFFFFF"/>
                </a:solidFill>
                <a:latin typeface="Verdana" pitchFamily="34" charset="0"/>
                <a:ea typeface="Verdana" pitchFamily="34" charset="0"/>
                <a:cs typeface="Verdana" pitchFamily="34" charset="0"/>
              </a:rPr>
              <a:t>Коца</a:t>
            </a:r>
            <a:r>
              <a:rPr lang="ru-RU" sz="1800" dirty="0" smtClean="0">
                <a:solidFill>
                  <a:srgbClr val="FFFFFF"/>
                </a:solidFill>
                <a:latin typeface="Verdana" pitchFamily="34" charset="0"/>
                <a:ea typeface="Verdana" pitchFamily="34" charset="0"/>
                <a:cs typeface="Verdana" pitchFamily="34" charset="0"/>
              </a:rPr>
              <a:t>. - М.: ФИС, 1996.</a:t>
            </a:r>
          </a:p>
          <a:p>
            <a:pPr marL="360363" indent="-180975" algn="just" fontAlgn="base"/>
            <a:r>
              <a:rPr lang="ru-RU" sz="1800" dirty="0" smtClean="0">
                <a:solidFill>
                  <a:srgbClr val="FFFFFF"/>
                </a:solidFill>
                <a:latin typeface="Verdana" pitchFamily="34" charset="0"/>
                <a:ea typeface="Verdana" pitchFamily="34" charset="0"/>
                <a:cs typeface="Verdana" pitchFamily="34" charset="0"/>
              </a:rPr>
              <a:t>Физическая культура. / Под ред. Б.И. Загорского. - М.: </a:t>
            </a:r>
            <a:r>
              <a:rPr lang="ru-RU" sz="1800" dirty="0" err="1" smtClean="0">
                <a:solidFill>
                  <a:srgbClr val="FFFFFF"/>
                </a:solidFill>
                <a:latin typeface="Verdana" pitchFamily="34" charset="0"/>
                <a:ea typeface="Verdana" pitchFamily="34" charset="0"/>
                <a:cs typeface="Verdana" pitchFamily="34" charset="0"/>
              </a:rPr>
              <a:t>Высш</a:t>
            </a:r>
            <a:r>
              <a:rPr lang="ru-RU" sz="1800" dirty="0" smtClean="0">
                <a:solidFill>
                  <a:srgbClr val="FFFFFF"/>
                </a:solidFill>
                <a:latin typeface="Verdana" pitchFamily="34" charset="0"/>
                <a:ea typeface="Verdana" pitchFamily="34" charset="0"/>
                <a:cs typeface="Verdana" pitchFamily="34" charset="0"/>
              </a:rPr>
              <a:t>. </a:t>
            </a:r>
            <a:r>
              <a:rPr lang="ru-RU" sz="1800" dirty="0" err="1" smtClean="0">
                <a:solidFill>
                  <a:srgbClr val="FFFFFF"/>
                </a:solidFill>
                <a:latin typeface="Verdana" pitchFamily="34" charset="0"/>
                <a:ea typeface="Verdana" pitchFamily="34" charset="0"/>
                <a:cs typeface="Verdana" pitchFamily="34" charset="0"/>
              </a:rPr>
              <a:t>шк</a:t>
            </a:r>
            <a:r>
              <a:rPr lang="ru-RU" sz="1800" dirty="0" smtClean="0">
                <a:solidFill>
                  <a:srgbClr val="FFFFFF"/>
                </a:solidFill>
                <a:latin typeface="Verdana" pitchFamily="34" charset="0"/>
                <a:ea typeface="Verdana" pitchFamily="34" charset="0"/>
                <a:cs typeface="Verdana" pitchFamily="34" charset="0"/>
              </a:rPr>
              <a:t>., 2000. </a:t>
            </a:r>
          </a:p>
          <a:p>
            <a:pPr marL="360363" indent="-180975" algn="just" fontAlgn="base"/>
            <a:r>
              <a:rPr lang="ru-RU" sz="1800" dirty="0" smtClean="0">
                <a:solidFill>
                  <a:srgbClr val="FFFFFF"/>
                </a:solidFill>
                <a:latin typeface="Verdana" pitchFamily="34" charset="0"/>
                <a:ea typeface="Verdana" pitchFamily="34" charset="0"/>
                <a:cs typeface="Verdana" pitchFamily="34" charset="0"/>
              </a:rPr>
              <a:t>Физическое воспитание студентов и учащихся. / Под ред. Н.Я. Петрова и др. - Мн.: Полымя, 1988.</a:t>
            </a:r>
          </a:p>
          <a:p>
            <a:pPr marL="360363" indent="-180975" algn="just"/>
            <a:r>
              <a:rPr lang="ru-RU" sz="1800" dirty="0" smtClean="0">
                <a:solidFill>
                  <a:srgbClr val="FFFFFF"/>
                </a:solidFill>
                <a:latin typeface="Verdana" pitchFamily="34" charset="0"/>
                <a:ea typeface="Verdana" pitchFamily="34" charset="0"/>
                <a:cs typeface="Verdana" pitchFamily="34" charset="0"/>
              </a:rPr>
              <a:t>Краснов И.С. Формирование здорового образа жизни – важное направление подготовки специалистов высшей квалификации / Вопросы физического воспитания студентов. XXVII, 2003, Изд-во СПбГУ.</a:t>
            </a:r>
          </a:p>
          <a:p>
            <a:pPr marL="360363" indent="-180975" algn="just"/>
            <a:r>
              <a:rPr lang="ru-RU" sz="1800" dirty="0" smtClean="0">
                <a:solidFill>
                  <a:srgbClr val="FFFFFF"/>
                </a:solidFill>
                <a:latin typeface="Verdana" pitchFamily="34" charset="0"/>
                <a:ea typeface="Verdana" pitchFamily="34" charset="0"/>
                <a:cs typeface="Verdana" pitchFamily="34" charset="0"/>
              </a:rPr>
              <a:t> </a:t>
            </a:r>
            <a:r>
              <a:rPr lang="ru-RU" sz="1800" dirty="0" err="1" smtClean="0">
                <a:solidFill>
                  <a:srgbClr val="FFFFFF"/>
                </a:solidFill>
                <a:latin typeface="Verdana" pitchFamily="34" charset="0"/>
                <a:ea typeface="Verdana" pitchFamily="34" charset="0"/>
                <a:cs typeface="Verdana" pitchFamily="34" charset="0"/>
              </a:rPr>
              <a:t>Апанасенко</a:t>
            </a:r>
            <a:r>
              <a:rPr lang="ru-RU" sz="1800" dirty="0" smtClean="0">
                <a:solidFill>
                  <a:srgbClr val="FFFFFF"/>
                </a:solidFill>
                <a:latin typeface="Verdana" pitchFamily="34" charset="0"/>
                <a:ea typeface="Verdana" pitchFamily="34" charset="0"/>
                <a:cs typeface="Verdana" pitchFamily="34" charset="0"/>
              </a:rPr>
              <a:t> Г.Л., Попова Л А.. Медицинская </a:t>
            </a:r>
            <a:r>
              <a:rPr lang="ru-RU" sz="1800" dirty="0" err="1" smtClean="0">
                <a:solidFill>
                  <a:srgbClr val="FFFFFF"/>
                </a:solidFill>
                <a:latin typeface="Verdana" pitchFamily="34" charset="0"/>
                <a:ea typeface="Verdana" pitchFamily="34" charset="0"/>
                <a:cs typeface="Verdana" pitchFamily="34" charset="0"/>
              </a:rPr>
              <a:t>валеология</a:t>
            </a:r>
            <a:r>
              <a:rPr lang="ru-RU" sz="1800" dirty="0" smtClean="0">
                <a:solidFill>
                  <a:srgbClr val="FFFFFF"/>
                </a:solidFill>
                <a:latin typeface="Verdana" pitchFamily="34" charset="0"/>
                <a:ea typeface="Verdana" pitchFamily="34" charset="0"/>
                <a:cs typeface="Verdana" pitchFamily="34" charset="0"/>
              </a:rPr>
              <a:t>. — Ростов </a:t>
            </a:r>
            <a:r>
              <a:rPr lang="ru-RU" sz="1800" dirty="0" err="1" smtClean="0">
                <a:solidFill>
                  <a:srgbClr val="FFFFFF"/>
                </a:solidFill>
                <a:latin typeface="Verdana" pitchFamily="34" charset="0"/>
                <a:ea typeface="Verdana" pitchFamily="34" charset="0"/>
                <a:cs typeface="Verdana" pitchFamily="34" charset="0"/>
              </a:rPr>
              <a:t>н</a:t>
            </a:r>
            <a:r>
              <a:rPr lang="ru-RU" sz="1800" dirty="0" smtClean="0">
                <a:solidFill>
                  <a:srgbClr val="FFFFFF"/>
                </a:solidFill>
                <a:latin typeface="Verdana" pitchFamily="34" charset="0"/>
                <a:ea typeface="Verdana" pitchFamily="34" charset="0"/>
                <a:cs typeface="Verdana" pitchFamily="34" charset="0"/>
              </a:rPr>
              <a:t>/д., 2000.</a:t>
            </a:r>
          </a:p>
          <a:p>
            <a:pPr marL="360363" indent="-180975" algn="just"/>
            <a:r>
              <a:rPr lang="ru-RU" sz="1800" dirty="0" smtClean="0">
                <a:solidFill>
                  <a:srgbClr val="FFFFFF"/>
                </a:solidFill>
                <a:latin typeface="Verdana" pitchFamily="34" charset="0"/>
                <a:ea typeface="Verdana" pitchFamily="34" charset="0"/>
                <a:cs typeface="Verdana" pitchFamily="34" charset="0"/>
              </a:rPr>
              <a:t>«Физическая культура» Ю.И. Евсеева Ростов - на – Дону «Феникс» 2003.</a:t>
            </a:r>
          </a:p>
          <a:p>
            <a:pPr marL="360363" indent="-180975" algn="just"/>
            <a:r>
              <a:rPr lang="ru-RU" sz="1800" dirty="0" smtClean="0">
                <a:solidFill>
                  <a:srgbClr val="FFFFFF"/>
                </a:solidFill>
                <a:latin typeface="Verdana" pitchFamily="34" charset="0"/>
                <a:ea typeface="Verdana" pitchFamily="34" charset="0"/>
                <a:cs typeface="Verdana" pitchFamily="34" charset="0"/>
              </a:rPr>
              <a:t>Лаптев А. П. Азбука закаливания.– М.: Физкультура и спорт, 1986.</a:t>
            </a:r>
          </a:p>
          <a:p>
            <a:pPr marL="360363" indent="-180975" algn="just"/>
            <a:endParaRPr lang="ru-RU" sz="1800" dirty="0" smtClean="0">
              <a:solidFill>
                <a:srgbClr val="FFFFFF"/>
              </a:solidFill>
              <a:latin typeface="Verdana" pitchFamily="34" charset="0"/>
              <a:ea typeface="Verdana" pitchFamily="34" charset="0"/>
              <a:cs typeface="Verdana" pitchFamily="34" charset="0"/>
            </a:endParaRPr>
          </a:p>
          <a:p>
            <a:pPr marL="360363" indent="-180975" algn="just">
              <a:buNone/>
            </a:pPr>
            <a:endParaRPr lang="ru-RU" sz="1800" dirty="0">
              <a:solidFill>
                <a:srgbClr val="FFFFFF"/>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0" y="381000"/>
            <a:ext cx="9144000" cy="4724400"/>
          </a:xfrm>
          <a:solidFill>
            <a:schemeClr val="tx2">
              <a:lumMod val="10000"/>
              <a:alpha val="47000"/>
            </a:schemeClr>
          </a:solidFill>
        </p:spPr>
        <p:txBody>
          <a:bodyPr>
            <a:normAutofit/>
          </a:bodyPr>
          <a:lstStyle/>
          <a:p>
            <a:pPr marL="360363" indent="-180975" algn="just"/>
            <a:endParaRPr lang="ru-RU" sz="1900" dirty="0" smtClean="0">
              <a:solidFill>
                <a:srgbClr val="FFFFFF"/>
              </a:solidFill>
              <a:latin typeface="Verdana" pitchFamily="34" charset="0"/>
              <a:ea typeface="Verdana" pitchFamily="34" charset="0"/>
              <a:cs typeface="Verdana" pitchFamily="34" charset="0"/>
            </a:endParaRPr>
          </a:p>
          <a:p>
            <a:pPr marL="360363" indent="-180975" algn="just"/>
            <a:r>
              <a:rPr lang="ru-RU" sz="1900" dirty="0" smtClean="0">
                <a:solidFill>
                  <a:srgbClr val="FFFFFF"/>
                </a:solidFill>
                <a:latin typeface="Verdana" pitchFamily="34" charset="0"/>
                <a:ea typeface="Verdana" pitchFamily="34" charset="0"/>
                <a:cs typeface="Verdana" pitchFamily="34" charset="0"/>
              </a:rPr>
              <a:t>Маршак М. Е. Физиологические основы закаливания организма человека. – Л.: Медицина, 1965.</a:t>
            </a:r>
          </a:p>
          <a:p>
            <a:pPr marL="360363" indent="-180975" algn="just"/>
            <a:r>
              <a:rPr lang="ru-RU" sz="1900" dirty="0" smtClean="0">
                <a:solidFill>
                  <a:srgbClr val="FFFFFF"/>
                </a:solidFill>
                <a:latin typeface="Verdana" pitchFamily="34" charset="0"/>
                <a:ea typeface="Verdana" pitchFamily="34" charset="0"/>
                <a:cs typeface="Verdana" pitchFamily="34" charset="0"/>
              </a:rPr>
              <a:t>Иванченков В. А. Ускоренный курс закаливания. // Советская Россия, 1983, 9 января.</a:t>
            </a:r>
          </a:p>
          <a:p>
            <a:pPr marL="360363" indent="-180975" algn="just"/>
            <a:r>
              <a:rPr lang="ru-RU" sz="1900" dirty="0" smtClean="0">
                <a:solidFill>
                  <a:srgbClr val="FFFFFF"/>
                </a:solidFill>
                <a:latin typeface="Verdana" pitchFamily="34" charset="0"/>
                <a:ea typeface="Verdana" pitchFamily="34" charset="0"/>
                <a:cs typeface="Verdana" pitchFamily="34" charset="0"/>
              </a:rPr>
              <a:t>Белая Н.А. Лечебная физкультура и массаж. Учебное пособие. – М., 2001.- 272 стр.</a:t>
            </a:r>
          </a:p>
          <a:p>
            <a:pPr marL="360363" indent="-180975" algn="just"/>
            <a:r>
              <a:rPr lang="ru-RU" sz="1900" dirty="0" err="1" smtClean="0">
                <a:solidFill>
                  <a:srgbClr val="FFFFFF"/>
                </a:solidFill>
                <a:latin typeface="Verdana" pitchFamily="34" charset="0"/>
                <a:ea typeface="Verdana" pitchFamily="34" charset="0"/>
                <a:cs typeface="Verdana" pitchFamily="34" charset="0"/>
              </a:rPr>
              <a:t>Васичкин</a:t>
            </a:r>
            <a:r>
              <a:rPr lang="ru-RU" sz="1900" dirty="0" smtClean="0">
                <a:solidFill>
                  <a:srgbClr val="FFFFFF"/>
                </a:solidFill>
                <a:latin typeface="Verdana" pitchFamily="34" charset="0"/>
                <a:ea typeface="Verdana" pitchFamily="34" charset="0"/>
                <a:cs typeface="Verdana" pitchFamily="34" charset="0"/>
              </a:rPr>
              <a:t>. В.И. Справочник по массажу. - М.: «Медицина» 1991. </a:t>
            </a:r>
          </a:p>
          <a:p>
            <a:pPr marL="360363" indent="-180975" algn="just"/>
            <a:r>
              <a:rPr lang="ru-RU" sz="1900" dirty="0" smtClean="0">
                <a:solidFill>
                  <a:srgbClr val="FFFFFF"/>
                </a:solidFill>
                <a:latin typeface="Verdana" pitchFamily="34" charset="0"/>
                <a:ea typeface="Verdana" pitchFamily="34" charset="0"/>
                <a:cs typeface="Verdana" pitchFamily="34" charset="0"/>
              </a:rPr>
              <a:t>Залесова Е.Н. Энциклопедия лечебного массажа и гимнастики. Оригинальное издание начала 20 века. – М.: «</a:t>
            </a:r>
            <a:r>
              <a:rPr lang="ru-RU" sz="1900" dirty="0" err="1" smtClean="0">
                <a:solidFill>
                  <a:srgbClr val="FFFFFF"/>
                </a:solidFill>
                <a:latin typeface="Verdana" pitchFamily="34" charset="0"/>
                <a:ea typeface="Verdana" pitchFamily="34" charset="0"/>
                <a:cs typeface="Verdana" pitchFamily="34" charset="0"/>
              </a:rPr>
              <a:t>ТрастПресс</a:t>
            </a:r>
            <a:r>
              <a:rPr lang="ru-RU" sz="1900" dirty="0" smtClean="0">
                <a:solidFill>
                  <a:srgbClr val="FFFFFF"/>
                </a:solidFill>
                <a:latin typeface="Verdana" pitchFamily="34" charset="0"/>
                <a:ea typeface="Verdana" pitchFamily="34" charset="0"/>
                <a:cs typeface="Verdana" pitchFamily="34" charset="0"/>
              </a:rPr>
              <a:t>» 1999г.</a:t>
            </a:r>
          </a:p>
          <a:p>
            <a:pPr marL="360363" indent="-180975" algn="just"/>
            <a:r>
              <a:rPr lang="ru-RU" sz="1900" dirty="0" smtClean="0">
                <a:solidFill>
                  <a:srgbClr val="FFFFFF"/>
                </a:solidFill>
                <a:latin typeface="Verdana" pitchFamily="34" charset="0"/>
                <a:ea typeface="Verdana" pitchFamily="34" charset="0"/>
                <a:cs typeface="Verdana" pitchFamily="34" charset="0"/>
              </a:rPr>
              <a:t>Лях В. И., </a:t>
            </a:r>
            <a:r>
              <a:rPr lang="ru-RU" sz="1900" dirty="0" err="1" smtClean="0">
                <a:solidFill>
                  <a:srgbClr val="FFFFFF"/>
                </a:solidFill>
                <a:latin typeface="Verdana" pitchFamily="34" charset="0"/>
                <a:ea typeface="Verdana" pitchFamily="34" charset="0"/>
                <a:cs typeface="Verdana" pitchFamily="34" charset="0"/>
              </a:rPr>
              <a:t>Зданевич</a:t>
            </a:r>
            <a:r>
              <a:rPr lang="ru-RU" sz="1900" dirty="0" smtClean="0">
                <a:solidFill>
                  <a:srgbClr val="FFFFFF"/>
                </a:solidFill>
                <a:latin typeface="Verdana" pitchFamily="34" charset="0"/>
                <a:ea typeface="Verdana" pitchFamily="34" charset="0"/>
                <a:cs typeface="Verdana" pitchFamily="34" charset="0"/>
              </a:rPr>
              <a:t> А. А., Физическая культура., 11 </a:t>
            </a:r>
            <a:r>
              <a:rPr lang="ru-RU" sz="1900" dirty="0" err="1" smtClean="0">
                <a:solidFill>
                  <a:srgbClr val="FFFFFF"/>
                </a:solidFill>
                <a:latin typeface="Verdana" pitchFamily="34" charset="0"/>
                <a:ea typeface="Verdana" pitchFamily="34" charset="0"/>
                <a:cs typeface="Verdana" pitchFamily="34" charset="0"/>
              </a:rPr>
              <a:t>кл</a:t>
            </a:r>
            <a:r>
              <a:rPr lang="ru-RU" sz="1900" dirty="0" smtClean="0">
                <a:solidFill>
                  <a:srgbClr val="FFFFFF"/>
                </a:solidFill>
                <a:latin typeface="Verdana" pitchFamily="34" charset="0"/>
                <a:ea typeface="Verdana" pitchFamily="34" charset="0"/>
                <a:cs typeface="Verdana" pitchFamily="34" charset="0"/>
              </a:rPr>
              <a:t>., Методическое пособие. Базовый уровень / В. И. Лях, А. А. </a:t>
            </a:r>
            <a:r>
              <a:rPr lang="ru-RU" sz="1900" dirty="0" err="1" smtClean="0">
                <a:solidFill>
                  <a:srgbClr val="FFFFFF"/>
                </a:solidFill>
                <a:latin typeface="Verdana" pitchFamily="34" charset="0"/>
                <a:ea typeface="Verdana" pitchFamily="34" charset="0"/>
                <a:cs typeface="Verdana" pitchFamily="34" charset="0"/>
              </a:rPr>
              <a:t>Зданевич</a:t>
            </a:r>
            <a:r>
              <a:rPr lang="ru-RU" sz="1900" dirty="0" smtClean="0">
                <a:solidFill>
                  <a:srgbClr val="FFFFFF"/>
                </a:solidFill>
                <a:latin typeface="Verdana" pitchFamily="34" charset="0"/>
                <a:ea typeface="Verdana" pitchFamily="34" charset="0"/>
                <a:cs typeface="Verdana" pitchFamily="34" charset="0"/>
              </a:rPr>
              <a:t>; под общ. ред. В. И. Ляха. — 7-е изд. — М.: Просвещение, 2010.</a:t>
            </a:r>
          </a:p>
          <a:p>
            <a:pPr marL="360363" indent="-180975" algn="just">
              <a:buNone/>
            </a:pPr>
            <a:endParaRPr lang="ru-RU" sz="1900" dirty="0" smtClean="0">
              <a:solidFill>
                <a:srgbClr val="FFFFFF"/>
              </a:solidFill>
              <a:latin typeface="Verdana" pitchFamily="34" charset="0"/>
              <a:ea typeface="Verdana" pitchFamily="34" charset="0"/>
              <a:cs typeface="Verdana" pitchFamily="34" charset="0"/>
            </a:endParaRPr>
          </a:p>
          <a:p>
            <a:pPr marL="360363" indent="-180975" algn="just"/>
            <a:endParaRPr lang="ru-RU" sz="1900" dirty="0" smtClean="0">
              <a:solidFill>
                <a:srgbClr val="FFFFFF"/>
              </a:solidFill>
              <a:latin typeface="Verdana" pitchFamily="34" charset="0"/>
              <a:ea typeface="Verdana" pitchFamily="34" charset="0"/>
              <a:cs typeface="Verdana" pitchFamily="34" charset="0"/>
            </a:endParaRPr>
          </a:p>
          <a:p>
            <a:pPr marL="360363" indent="-180975" algn="just"/>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Рисунок 7" descr="icon.png"/>
          <p:cNvPicPr>
            <a:picLocks noChangeAspect="1"/>
          </p:cNvPicPr>
          <p:nvPr/>
        </p:nvPicPr>
        <p:blipFill>
          <a:blip r:embed="rId2" cstate="print">
            <a:duotone>
              <a:schemeClr val="bg2">
                <a:shade val="45000"/>
                <a:satMod val="135000"/>
              </a:schemeClr>
              <a:prstClr val="white"/>
            </a:duotone>
            <a:lum/>
          </a:blip>
          <a:stretch>
            <a:fillRect/>
          </a:stretch>
        </p:blipFill>
        <p:spPr>
          <a:xfrm>
            <a:off x="1143000" y="381000"/>
            <a:ext cx="6030186" cy="6030186"/>
          </a:xfrm>
          <a:prstGeom prst="rect">
            <a:avLst/>
          </a:prstGeom>
        </p:spPr>
      </p:pic>
      <p:pic>
        <p:nvPicPr>
          <p:cNvPr id="9" name="Рисунок 8" descr="heart.png"/>
          <p:cNvPicPr>
            <a:picLocks noChangeAspect="1"/>
          </p:cNvPicPr>
          <p:nvPr/>
        </p:nvPicPr>
        <p:blipFill>
          <a:blip r:embed="rId3" cstate="print">
            <a:lum bright="4000" contrast="-38000"/>
          </a:blip>
          <a:stretch>
            <a:fillRect/>
          </a:stretch>
        </p:blipFill>
        <p:spPr>
          <a:xfrm>
            <a:off x="6172200" y="3886200"/>
            <a:ext cx="2590800" cy="2590800"/>
          </a:xfrm>
          <a:prstGeom prst="rect">
            <a:avLst/>
          </a:prstGeom>
        </p:spPr>
      </p:pic>
      <p:sp>
        <p:nvSpPr>
          <p:cNvPr id="3" name="Содержимое 2"/>
          <p:cNvSpPr>
            <a:spLocks noGrp="1"/>
          </p:cNvSpPr>
          <p:nvPr>
            <p:ph idx="1"/>
          </p:nvPr>
        </p:nvSpPr>
        <p:spPr>
          <a:xfrm>
            <a:off x="152400" y="381000"/>
            <a:ext cx="8839200" cy="6096000"/>
          </a:xfrm>
          <a:solidFill>
            <a:schemeClr val="tx2">
              <a:lumMod val="10000"/>
              <a:alpha val="50000"/>
            </a:schemeClr>
          </a:solidFill>
        </p:spPr>
        <p:txBody>
          <a:bodyPr>
            <a:noAutofit/>
          </a:bodyPr>
          <a:lstStyle/>
          <a:p>
            <a:pPr marL="0" indent="0" algn="just">
              <a:buNone/>
            </a:pPr>
            <a:r>
              <a:rPr lang="ru-RU" sz="1900" dirty="0" smtClean="0">
                <a:solidFill>
                  <a:srgbClr val="FFFFFF"/>
                </a:solidFill>
                <a:latin typeface="Verdana" pitchFamily="34" charset="0"/>
                <a:ea typeface="Verdana" pitchFamily="34" charset="0"/>
                <a:cs typeface="Verdana" pitchFamily="34" charset="0"/>
              </a:rPr>
              <a:t>Сердце - главный центр кровеносной системы. В результате физической тренировки </a:t>
            </a:r>
            <a:r>
              <a:rPr lang="ru-RU" sz="1900" dirty="0" smtClean="0">
                <a:solidFill>
                  <a:srgbClr val="FFFF00"/>
                </a:solidFill>
                <a:latin typeface="Verdana" pitchFamily="34" charset="0"/>
                <a:ea typeface="Verdana" pitchFamily="34" charset="0"/>
                <a:cs typeface="Verdana" pitchFamily="34" charset="0"/>
              </a:rPr>
              <a:t>размеры и масса сердца увеличиваются </a:t>
            </a:r>
            <a:r>
              <a:rPr lang="ru-RU" sz="1900" dirty="0" smtClean="0">
                <a:solidFill>
                  <a:srgbClr val="FFFFFF"/>
                </a:solidFill>
                <a:latin typeface="Verdana" pitchFamily="34" charset="0"/>
                <a:ea typeface="Verdana" pitchFamily="34" charset="0"/>
                <a:cs typeface="Verdana" pitchFamily="34" charset="0"/>
              </a:rPr>
              <a:t>в связи с утолщением стенок сердечной мышцы и увеличением его объема, что </a:t>
            </a:r>
            <a:r>
              <a:rPr lang="ru-RU" sz="1900" dirty="0" smtClean="0">
                <a:solidFill>
                  <a:srgbClr val="FFFF00"/>
                </a:solidFill>
                <a:latin typeface="Verdana" pitchFamily="34" charset="0"/>
                <a:ea typeface="Verdana" pitchFamily="34" charset="0"/>
                <a:cs typeface="Verdana" pitchFamily="34" charset="0"/>
              </a:rPr>
              <a:t>повышает мощность и работоспособность сердечной мышцы</a:t>
            </a:r>
            <a:r>
              <a:rPr lang="en-US" sz="1900" dirty="0" smtClean="0">
                <a:solidFill>
                  <a:srgbClr val="FFFFFF"/>
                </a:solidFill>
                <a:latin typeface="Verdana" pitchFamily="34" charset="0"/>
                <a:ea typeface="Verdana" pitchFamily="34" charset="0"/>
                <a:cs typeface="Verdana" pitchFamily="34" charset="0"/>
              </a:rPr>
              <a:t>. </a:t>
            </a:r>
            <a:r>
              <a:rPr lang="ru-RU" sz="1900" dirty="0" smtClean="0">
                <a:solidFill>
                  <a:srgbClr val="FFFF00"/>
                </a:solidFill>
                <a:latin typeface="Verdana" pitchFamily="34" charset="0"/>
                <a:ea typeface="Verdana" pitchFamily="34" charset="0"/>
                <a:cs typeface="Verdana" pitchFamily="34" charset="0"/>
              </a:rPr>
              <a:t>Улучшается состав крови, и увеличиваются защитные силы организма</a:t>
            </a:r>
            <a:r>
              <a:rPr lang="ru-RU" sz="1900" dirty="0" smtClean="0">
                <a:solidFill>
                  <a:srgbClr val="FFFFFF"/>
                </a:solidFill>
                <a:latin typeface="Verdana" pitchFamily="34" charset="0"/>
                <a:ea typeface="Verdana" pitchFamily="34" charset="0"/>
                <a:cs typeface="Verdana" pitchFamily="34" charset="0"/>
              </a:rPr>
              <a:t>.</a:t>
            </a:r>
            <a:endParaRPr lang="ru-RU" sz="1900" dirty="0" smtClean="0">
              <a:solidFill>
                <a:srgbClr val="FFFF00"/>
              </a:solidFill>
              <a:latin typeface="Verdana" pitchFamily="34" charset="0"/>
              <a:ea typeface="Verdana" pitchFamily="34" charset="0"/>
              <a:cs typeface="Verdana" pitchFamily="34" charset="0"/>
            </a:endParaRPr>
          </a:p>
          <a:p>
            <a:pPr marL="0" indent="0" algn="just">
              <a:buNone/>
            </a:pPr>
            <a:r>
              <a:rPr lang="ru-RU" sz="1900" dirty="0" smtClean="0">
                <a:solidFill>
                  <a:srgbClr val="FFFFFF"/>
                </a:solidFill>
                <a:latin typeface="Verdana" pitchFamily="34" charset="0"/>
                <a:ea typeface="Verdana" pitchFamily="34" charset="0"/>
                <a:cs typeface="Verdana" pitchFamily="34" charset="0"/>
              </a:rPr>
              <a:t>У тренированных людей </a:t>
            </a:r>
            <a:r>
              <a:rPr lang="ru-RU" sz="1900" dirty="0" smtClean="0">
                <a:solidFill>
                  <a:srgbClr val="FFFF00"/>
                </a:solidFill>
                <a:latin typeface="Verdana" pitchFamily="34" charset="0"/>
                <a:ea typeface="Verdana" pitchFamily="34" charset="0"/>
                <a:cs typeface="Verdana" pitchFamily="34" charset="0"/>
              </a:rPr>
              <a:t>количество эритроцитов </a:t>
            </a:r>
            <a:r>
              <a:rPr lang="ru-RU" sz="1900" dirty="0" smtClean="0">
                <a:solidFill>
                  <a:srgbClr val="FFFFFF"/>
                </a:solidFill>
                <a:latin typeface="Verdana" pitchFamily="34" charset="0"/>
                <a:ea typeface="Verdana" pitchFamily="34" charset="0"/>
                <a:cs typeface="Verdana" pitchFamily="34" charset="0"/>
              </a:rPr>
              <a:t>(красные кровяные тельца) </a:t>
            </a:r>
            <a:r>
              <a:rPr lang="ru-RU" sz="1900" dirty="0" smtClean="0">
                <a:solidFill>
                  <a:srgbClr val="FFFF00"/>
                </a:solidFill>
                <a:latin typeface="Verdana" pitchFamily="34" charset="0"/>
                <a:ea typeface="Verdana" pitchFamily="34" charset="0"/>
                <a:cs typeface="Verdana" pitchFamily="34" charset="0"/>
              </a:rPr>
              <a:t>увеличивается</a:t>
            </a:r>
            <a:r>
              <a:rPr lang="ru-RU" sz="1900" dirty="0" smtClean="0">
                <a:solidFill>
                  <a:srgbClr val="FFFFFF"/>
                </a:solidFill>
                <a:latin typeface="Verdana" pitchFamily="34" charset="0"/>
                <a:ea typeface="Verdana" pitchFamily="34" charset="0"/>
                <a:cs typeface="Verdana" pitchFamily="34" charset="0"/>
              </a:rPr>
              <a:t> с 4,5-5 млн. в 1 мм3 крови до 6 млн. Эритроциты-переносчики кислорода, поэтому при увеличении их количества кровь может получить больше кислорода в легких и большее количество его доставить тканям, главным образом мышцам.</a:t>
            </a:r>
          </a:p>
          <a:p>
            <a:pPr marL="0" indent="0" algn="just">
              <a:buNone/>
            </a:pPr>
            <a:r>
              <a:rPr lang="ru-RU" sz="1900" dirty="0" smtClean="0">
                <a:solidFill>
                  <a:srgbClr val="FFFFFF"/>
                </a:solidFill>
                <a:latin typeface="Verdana" pitchFamily="34" charset="0"/>
                <a:ea typeface="Verdana" pitchFamily="34" charset="0"/>
                <a:cs typeface="Verdana" pitchFamily="34" charset="0"/>
              </a:rPr>
              <a:t>У тренированных людей </a:t>
            </a:r>
            <a:r>
              <a:rPr lang="ru-RU" sz="1900" dirty="0" smtClean="0">
                <a:solidFill>
                  <a:srgbClr val="FFFF00"/>
                </a:solidFill>
                <a:latin typeface="Verdana" pitchFamily="34" charset="0"/>
                <a:ea typeface="Verdana" pitchFamily="34" charset="0"/>
                <a:cs typeface="Verdana" pitchFamily="34" charset="0"/>
              </a:rPr>
              <a:t>увеличивается и количество лимфоцитов </a:t>
            </a:r>
            <a:r>
              <a:rPr lang="ru-RU" sz="1900" dirty="0" smtClean="0">
                <a:solidFill>
                  <a:srgbClr val="FFFFFF"/>
                </a:solidFill>
                <a:latin typeface="Verdana" pitchFamily="34" charset="0"/>
                <a:ea typeface="Verdana" pitchFamily="34" charset="0"/>
                <a:cs typeface="Verdana" pitchFamily="34" charset="0"/>
              </a:rPr>
              <a:t>-белых кровяных телец. Лимфоциты вырабатывают вещества, которые нейтрализуют различные яды, поступающие в организм или образующиеся в организме. Увеличение количества лимфоцитов - одно из доказательств того, что в результате физических упражнений </a:t>
            </a:r>
            <a:r>
              <a:rPr lang="ru-RU" sz="1900" dirty="0" smtClean="0">
                <a:solidFill>
                  <a:srgbClr val="FFFF00"/>
                </a:solidFill>
                <a:latin typeface="Verdana" pitchFamily="34" charset="0"/>
                <a:ea typeface="Verdana" pitchFamily="34" charset="0"/>
                <a:cs typeface="Verdana" pitchFamily="34" charset="0"/>
              </a:rPr>
              <a:t>увеличиваются защитные силы организма, повышается устойчивость организма против инфекции</a:t>
            </a:r>
            <a:r>
              <a:rPr lang="ru-RU" sz="1900" dirty="0" smtClean="0">
                <a:solidFill>
                  <a:srgbClr val="FFFFFF"/>
                </a:solidFill>
                <a:latin typeface="Verdana" pitchFamily="34" charset="0"/>
                <a:ea typeface="Verdana" pitchFamily="34" charset="0"/>
                <a:cs typeface="Verdana" pitchFamily="34" charset="0"/>
              </a:rPr>
              <a:t>. </a:t>
            </a:r>
          </a:p>
          <a:p>
            <a:pPr marL="0" indent="0" algn="just">
              <a:buNone/>
            </a:pPr>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descr="cardiogram (3).png"/>
          <p:cNvPicPr>
            <a:picLocks noChangeAspect="1"/>
          </p:cNvPicPr>
          <p:nvPr/>
        </p:nvPicPr>
        <p:blipFill>
          <a:blip r:embed="rId2" cstate="print">
            <a:lum bright="14000" contrast="-69000"/>
          </a:blip>
          <a:stretch>
            <a:fillRect/>
          </a:stretch>
        </p:blipFill>
        <p:spPr>
          <a:xfrm>
            <a:off x="1524000" y="834013"/>
            <a:ext cx="6023987" cy="6023987"/>
          </a:xfrm>
          <a:prstGeom prst="rect">
            <a:avLst/>
          </a:prstGeom>
        </p:spPr>
      </p:pic>
      <p:sp>
        <p:nvSpPr>
          <p:cNvPr id="3" name="Содержимое 2"/>
          <p:cNvSpPr>
            <a:spLocks noGrp="1"/>
          </p:cNvSpPr>
          <p:nvPr>
            <p:ph idx="1"/>
          </p:nvPr>
        </p:nvSpPr>
        <p:spPr>
          <a:xfrm>
            <a:off x="457200" y="685800"/>
            <a:ext cx="8229600" cy="5105400"/>
          </a:xfrm>
          <a:solidFill>
            <a:schemeClr val="tx2">
              <a:lumMod val="10000"/>
              <a:alpha val="50000"/>
            </a:schemeClr>
          </a:solidFill>
        </p:spPr>
        <p:txBody>
          <a:bodyPr>
            <a:noAutofit/>
          </a:bodyPr>
          <a:lstStyle/>
          <a:p>
            <a:pPr marL="0" indent="0" algn="just">
              <a:buNone/>
            </a:pPr>
            <a:endParaRPr lang="ru-RU" sz="1900" dirty="0" smtClean="0">
              <a:solidFill>
                <a:srgbClr val="FFFFFF"/>
              </a:solidFill>
              <a:latin typeface="Verdana" pitchFamily="34" charset="0"/>
              <a:ea typeface="Verdana" pitchFamily="34" charset="0"/>
              <a:cs typeface="Verdana" pitchFamily="34" charset="0"/>
            </a:endParaRPr>
          </a:p>
          <a:p>
            <a:pPr marL="0" indent="0" algn="just">
              <a:buNone/>
            </a:pPr>
            <a:r>
              <a:rPr lang="ru-RU" sz="1900" dirty="0" smtClean="0">
                <a:solidFill>
                  <a:srgbClr val="FFFFFF"/>
                </a:solidFill>
                <a:latin typeface="Verdana" pitchFamily="34" charset="0"/>
                <a:ea typeface="Verdana" pitchFamily="34" charset="0"/>
                <a:cs typeface="Verdana" pitchFamily="34" charset="0"/>
              </a:rPr>
              <a:t>Люди, систематически занимающиеся физическими упражнениями и спортом, </a:t>
            </a:r>
            <a:r>
              <a:rPr lang="ru-RU" sz="1900" dirty="0" smtClean="0">
                <a:solidFill>
                  <a:srgbClr val="FFFF00"/>
                </a:solidFill>
                <a:latin typeface="Verdana" pitchFamily="34" charset="0"/>
                <a:ea typeface="Verdana" pitchFamily="34" charset="0"/>
                <a:cs typeface="Verdana" pitchFamily="34" charset="0"/>
              </a:rPr>
              <a:t>реже заболевают</a:t>
            </a:r>
            <a:r>
              <a:rPr lang="ru-RU" sz="1900" dirty="0" smtClean="0">
                <a:solidFill>
                  <a:srgbClr val="FFFFFF"/>
                </a:solidFill>
                <a:latin typeface="Verdana" pitchFamily="34" charset="0"/>
                <a:ea typeface="Verdana" pitchFamily="34" charset="0"/>
                <a:cs typeface="Verdana" pitchFamily="34" charset="0"/>
              </a:rPr>
              <a:t>, а если заболевают, то в большинстве случаев </a:t>
            </a:r>
            <a:r>
              <a:rPr lang="ru-RU" sz="1900" dirty="0" smtClean="0">
                <a:solidFill>
                  <a:srgbClr val="FFFF00"/>
                </a:solidFill>
                <a:latin typeface="Verdana" pitchFamily="34" charset="0"/>
                <a:ea typeface="Verdana" pitchFamily="34" charset="0"/>
                <a:cs typeface="Verdana" pitchFamily="34" charset="0"/>
              </a:rPr>
              <a:t>легче переносят инфекционные болезни</a:t>
            </a:r>
            <a:r>
              <a:rPr lang="ru-RU" sz="1900" dirty="0" smtClean="0">
                <a:solidFill>
                  <a:srgbClr val="FFFFFF"/>
                </a:solidFill>
                <a:latin typeface="Verdana" pitchFamily="34" charset="0"/>
                <a:ea typeface="Verdana" pitchFamily="34" charset="0"/>
                <a:cs typeface="Verdana" pitchFamily="34" charset="0"/>
              </a:rPr>
              <a:t>. У тренированных людей становится более </a:t>
            </a:r>
            <a:r>
              <a:rPr lang="ru-RU" sz="1900" dirty="0" smtClean="0">
                <a:solidFill>
                  <a:srgbClr val="FFFF00"/>
                </a:solidFill>
                <a:latin typeface="Verdana" pitchFamily="34" charset="0"/>
                <a:ea typeface="Verdana" pitchFamily="34" charset="0"/>
                <a:cs typeface="Verdana" pitchFamily="34" charset="0"/>
              </a:rPr>
              <a:t>устойчивым содержание сахара в крови</a:t>
            </a:r>
            <a:r>
              <a:rPr lang="ru-RU" sz="1900" dirty="0" smtClean="0">
                <a:solidFill>
                  <a:srgbClr val="FFFFFF"/>
                </a:solidFill>
                <a:latin typeface="Verdana" pitchFamily="34" charset="0"/>
                <a:ea typeface="Verdana" pitchFamily="34" charset="0"/>
                <a:cs typeface="Verdana" pitchFamily="34" charset="0"/>
              </a:rPr>
              <a:t>. Известно, что при длительной и тяжелой работе мышц количество сахара в крови уменьшается. У тренированных людей это уменьшение не бывает таким резким, как у нетренированных. У людей, которые не привыкли к физическому труду, при усиленной мышечной работе иногда нарушается выделение мочи. У тренированных </a:t>
            </a:r>
            <a:r>
              <a:rPr lang="ru-RU" sz="1900" dirty="0" smtClean="0">
                <a:solidFill>
                  <a:srgbClr val="FFFF00"/>
                </a:solidFill>
                <a:latin typeface="Verdana" pitchFamily="34" charset="0"/>
                <a:ea typeface="Verdana" pitchFamily="34" charset="0"/>
                <a:cs typeface="Verdana" pitchFamily="34" charset="0"/>
              </a:rPr>
              <a:t>работа почек лучше приспосабливается к изменившемся условиям, и образующиеся при усиленной физической нагрузке в большем количестве продукты обмена веществ своевременно удаляются из организма</a:t>
            </a:r>
            <a:r>
              <a:rPr lang="ru-RU" sz="1900" dirty="0" smtClean="0">
                <a:solidFill>
                  <a:srgbClr val="FFFFFF"/>
                </a:solidFill>
                <a:latin typeface="Verdana" pitchFamily="34" charset="0"/>
                <a:ea typeface="Verdana" pitchFamily="34" charset="0"/>
                <a:cs typeface="Verdana" pitchFamily="34" charset="0"/>
              </a:rPr>
              <a:t>.</a:t>
            </a:r>
            <a:endParaRPr lang="ru-RU" sz="1900" dirty="0">
              <a:solidFill>
                <a:srgbClr val="FFFFFF"/>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Custom 2">
      <a:dk1>
        <a:srgbClr val="2DA2BF"/>
      </a:dk1>
      <a:lt1>
        <a:srgbClr val="D8D8D8"/>
      </a:lt1>
      <a:dk2>
        <a:srgbClr val="D8D8D8"/>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rgbClr val="2DA2BF"/>
    </a:dk1>
    <a:lt1>
      <a:srgbClr val="D8D8D8"/>
    </a:lt1>
    <a:dk2>
      <a:srgbClr val="D8D8D8"/>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3680</TotalTime>
  <Words>6301</Words>
  <Application>Microsoft Office PowerPoint</Application>
  <PresentationFormat>Экран (4:3)</PresentationFormat>
  <Paragraphs>386</Paragraphs>
  <Slides>78</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78</vt:i4>
      </vt:variant>
    </vt:vector>
  </HeadingPairs>
  <TitlesOfParts>
    <vt:vector size="86" baseType="lpstr">
      <vt:lpstr>Arial Unicode MS</vt:lpstr>
      <vt:lpstr>Arial</vt:lpstr>
      <vt:lpstr>Calibri</vt:lpstr>
      <vt:lpstr>Monotype Corsiva</vt:lpstr>
      <vt:lpstr>Times New Roman</vt:lpstr>
      <vt:lpstr>Verdana</vt:lpstr>
      <vt:lpstr>Wingdings</vt:lpstr>
      <vt:lpstr>Тема Office</vt:lpstr>
      <vt:lpstr>ФИЗИЧЕСКАЯ КУЛЬТУРА. Гигиенические основы физических упражнений</vt:lpstr>
      <vt:lpstr>ПЛАН</vt:lpstr>
      <vt:lpstr>Презентация PowerPoint</vt:lpstr>
      <vt:lpstr>Презентация PowerPoint</vt:lpstr>
      <vt:lpstr>Презентация PowerPoint</vt:lpstr>
      <vt:lpstr>НЕРВНАЯ СИСТЕМА</vt:lpstr>
      <vt:lpstr>СЕРДЕЧНО-СОСУДИСКАЯ СИСТЕМА </vt:lpstr>
      <vt:lpstr>Презентация PowerPoint</vt:lpstr>
      <vt:lpstr>Презентация PowerPoint</vt:lpstr>
      <vt:lpstr>Презентация PowerPoint</vt:lpstr>
      <vt:lpstr>ДЫХАТЕЛЬНАЯ СИСТЕМА </vt:lpstr>
      <vt:lpstr>Презентация PowerPoint</vt:lpstr>
      <vt:lpstr>МЫШЕЧНАЯ И КОСТНАЯ СИСТЕМЫ</vt:lpstr>
      <vt:lpstr>Презентация PowerPoint</vt:lpstr>
      <vt:lpstr>Презентация PowerPoint</vt:lpstr>
      <vt:lpstr>Презентация PowerPoint</vt:lpstr>
      <vt:lpstr>ЗАКЛЮЧЕНИЕ</vt:lpstr>
      <vt:lpstr>Презентация PowerPoint</vt:lpstr>
      <vt:lpstr>ПРАВИЛА И ПРИЁМЫ ЗАКАЛИВАНИЯ И САМОМАССАЖА</vt:lpstr>
      <vt:lpstr>Презентация PowerPoint</vt:lpstr>
      <vt:lpstr>Презентация PowerPoint</vt:lpstr>
      <vt:lpstr>Для того чтобы с наибольшей эффективностью, использовать природные факторы для оздоровления, необходимо придерживаться определенных правил.</vt:lpstr>
      <vt:lpstr>Презентация PowerPoint</vt:lpstr>
      <vt:lpstr>Презентация PowerPoint</vt:lpstr>
      <vt:lpstr>Презентация PowerPoint</vt:lpstr>
      <vt:lpstr>ВИДЫ ЗАКАЛИВАНИЯ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ПРАВИЛА ПОВЕДЕНИЕЯ УЧАЩИХСЯ ПРИ ЗАНЯТИЯХ ФИЗИЧЕСКИМИ УПРАЖНЕНИЯМИ НА УРОКАХ ФИЗИЧЕСКОЙ КУЛЬТУРЫ  </vt:lpstr>
      <vt:lpstr>I. Общие требования безопасности</vt:lpstr>
      <vt:lpstr>Презентация PowerPoint</vt:lpstr>
      <vt:lpstr>II. Требования безопасности перед началом занятий</vt:lpstr>
      <vt:lpstr>III. Требования безопасности во время занятий</vt:lpstr>
      <vt:lpstr>Презентация PowerPoint</vt:lpstr>
      <vt:lpstr>IV. Требования безопасности при несчастных случаях и экстремальных ситуациях</vt:lpstr>
      <vt:lpstr>V. Требования безопасности по окончании занятий</vt:lpstr>
      <vt:lpstr>Презентация PowerPoint</vt:lpstr>
      <vt:lpstr>Презентация PowerPoint</vt:lpstr>
      <vt:lpstr>Презентация PowerPoint</vt:lpstr>
      <vt:lpstr>СПИСОК ЛИТЕРАТУРЫ:</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Анастасия</dc:creator>
  <cp:lastModifiedBy>Ключников Кирилл Александрович</cp:lastModifiedBy>
  <cp:revision>177</cp:revision>
  <dcterms:created xsi:type="dcterms:W3CDTF">2018-02-23T10:14:32Z</dcterms:created>
  <dcterms:modified xsi:type="dcterms:W3CDTF">2018-04-23T04:12:33Z</dcterms:modified>
</cp:coreProperties>
</file>