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7" r:id="rId8"/>
    <p:sldId id="266" r:id="rId9"/>
    <p:sldId id="265" r:id="rId10"/>
    <p:sldId id="262" r:id="rId11"/>
    <p:sldId id="260" r:id="rId12"/>
    <p:sldId id="259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234DAF-1573-4FB4-B5BB-03BCEF352E02}" v="962" dt="2020-06-04T14:12:37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44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0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71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25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43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82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70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37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0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9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6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5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0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8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74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4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1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6930" y="143615"/>
            <a:ext cx="9926093" cy="2529935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/>
                <a:ea typeface="+mj-lt"/>
                <a:cs typeface="+mj-lt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 </a:t>
            </a:r>
            <a:endParaRPr lang="ru-RU" sz="2000">
              <a:latin typeface="Times New Roman"/>
              <a:cs typeface="Times New Roman"/>
            </a:endParaRPr>
          </a:p>
          <a:p>
            <a:pPr algn="ctr"/>
            <a:r>
              <a:rPr lang="ru-RU" sz="2000" dirty="0">
                <a:latin typeface="Times New Roman"/>
                <a:ea typeface="+mj-lt"/>
                <a:cs typeface="+mj-lt"/>
              </a:rPr>
              <a:t>Министерства здравоохранения Российской Федерации </a:t>
            </a:r>
            <a:endParaRPr lang="ru-RU" sz="2000">
              <a:latin typeface="Times New Roman"/>
              <a:cs typeface="Times New Roman"/>
            </a:endParaRPr>
          </a:p>
          <a:p>
            <a:pPr algn="ctr"/>
            <a:r>
              <a:rPr lang="ru-RU" sz="2000" dirty="0">
                <a:latin typeface="Times New Roman"/>
                <a:ea typeface="+mj-lt"/>
                <a:cs typeface="+mj-lt"/>
              </a:rPr>
              <a:t>Фармацевтический колледж </a:t>
            </a:r>
            <a:endParaRPr lang="ru-RU" sz="2000"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62774D43-C120-4301-B558-201980772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7749645" cy="1776722"/>
          </a:xfrm>
        </p:spPr>
        <p:txBody>
          <a:bodyPr/>
          <a:lstStyle/>
          <a:p>
            <a:r>
              <a:rPr lang="ru-RU" sz="2400" dirty="0">
                <a:latin typeface="Times New Roman"/>
                <a:ea typeface="+mn-lt"/>
                <a:cs typeface="+mn-lt"/>
              </a:rPr>
              <a:t>Выполнил: </a:t>
            </a:r>
            <a:r>
              <a:rPr lang="ru-RU" sz="2400" dirty="0" err="1">
                <a:latin typeface="Times New Roman"/>
                <a:ea typeface="+mn-lt"/>
                <a:cs typeface="+mn-lt"/>
              </a:rPr>
              <a:t>Абдилазисова</a:t>
            </a:r>
            <a:r>
              <a:rPr lang="ru-RU" sz="2400" dirty="0">
                <a:latin typeface="Times New Roman"/>
                <a:ea typeface="+mn-lt"/>
                <a:cs typeface="+mn-lt"/>
              </a:rPr>
              <a:t> Г.Х.</a:t>
            </a:r>
          </a:p>
          <a:p>
            <a:r>
              <a:rPr lang="ru-RU" sz="2400" dirty="0">
                <a:latin typeface="Times New Roman"/>
                <a:ea typeface="+mn-lt"/>
                <a:cs typeface="+mn-lt"/>
              </a:rPr>
              <a:t>Руководитель: Казакова Е.Н.</a:t>
            </a:r>
            <a:endParaRPr lang="ru-RU" sz="2400" dirty="0"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11F18-BA49-4861-A258-8B48C083CAE3}"/>
              </a:ext>
            </a:extLst>
          </p:cNvPr>
          <p:cNvSpPr txBox="1"/>
          <p:nvPr/>
        </p:nvSpPr>
        <p:spPr>
          <a:xfrm>
            <a:off x="2884099" y="2725947"/>
            <a:ext cx="826410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000" dirty="0" err="1">
                <a:latin typeface="Times New Roman"/>
                <a:cs typeface="Times New Roman"/>
              </a:rPr>
              <a:t>Тема:Процедура</a:t>
            </a:r>
            <a:r>
              <a:rPr lang="ru-RU" sz="4000" dirty="0">
                <a:latin typeface="Times New Roman"/>
                <a:cs typeface="Times New Roman"/>
              </a:rPr>
              <a:t> лицензирования 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D6BB1B83-58A9-49CF-9AEF-F5E31A1DFEBA}"/>
              </a:ext>
            </a:extLst>
          </p:cNvPr>
          <p:cNvSpPr>
            <a:spLocks noGrp="1"/>
          </p:cNvSpPr>
          <p:nvPr/>
        </p:nvSpPr>
        <p:spPr>
          <a:xfrm>
            <a:off x="887" y="2587286"/>
            <a:ext cx="12120361" cy="10147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9600" b="1" dirty="0">
              <a:latin typeface="Times New Roman"/>
              <a:cs typeface="Times New Roman"/>
            </a:endParaRPr>
          </a:p>
          <a:p>
            <a:pPr algn="ctr"/>
            <a:endParaRPr lang="ru-RU" sz="4000" b="1" dirty="0">
              <a:latin typeface="Times New Roman"/>
              <a:cs typeface="Times New Roman"/>
            </a:endParaRPr>
          </a:p>
          <a:p>
            <a:pPr algn="ctr"/>
            <a:endParaRPr lang="ru-RU" sz="3200" b="1" dirty="0">
              <a:latin typeface="Times New Roman"/>
              <a:cs typeface="Times New Roman"/>
            </a:endParaRPr>
          </a:p>
          <a:p>
            <a:endParaRPr lang="ru-RU" sz="1800" dirty="0">
              <a:latin typeface="Times New Roman"/>
              <a:ea typeface="+mn-lt"/>
              <a:cs typeface="+mn-lt"/>
            </a:endParaRPr>
          </a:p>
          <a:p>
            <a:endParaRPr lang="ru-RU" sz="1800" dirty="0">
              <a:latin typeface="Times New Roman"/>
              <a:ea typeface="+mn-lt"/>
              <a:cs typeface="+mn-lt"/>
            </a:endParaRPr>
          </a:p>
          <a:p>
            <a:endParaRPr lang="ru-RU" sz="1800" dirty="0">
              <a:latin typeface="Times New Roman"/>
              <a:cs typeface="Times New Roman"/>
            </a:endParaRPr>
          </a:p>
          <a:p>
            <a:endParaRPr lang="ru-RU" sz="1800" dirty="0">
              <a:latin typeface="Times New Roman"/>
              <a:cs typeface="Times New Roman"/>
            </a:endParaRPr>
          </a:p>
          <a:p>
            <a:endParaRPr lang="ru-RU" sz="2800" dirty="0">
              <a:latin typeface="Times New Roman"/>
              <a:cs typeface="Times New Roman"/>
            </a:endParaRPr>
          </a:p>
          <a:p>
            <a:pPr algn="ctr"/>
            <a:r>
              <a:rPr lang="ru-RU" sz="2800" dirty="0">
                <a:latin typeface="Times New Roman"/>
                <a:ea typeface="+mn-lt"/>
                <a:cs typeface="+mn-lt"/>
              </a:rPr>
              <a:t>     </a:t>
            </a:r>
            <a:endParaRPr lang="ru-RU" sz="2800" dirty="0">
              <a:latin typeface="Times New Roman"/>
            </a:endParaRPr>
          </a:p>
          <a:p>
            <a:pPr algn="ctr"/>
            <a:endParaRPr lang="ru-RU" sz="1800" dirty="0">
              <a:latin typeface="Times New Roman"/>
              <a:cs typeface="Times New Roman"/>
            </a:endParaRPr>
          </a:p>
          <a:p>
            <a:pPr algn="ctr"/>
            <a:endParaRPr lang="ru-RU" sz="3200" b="1" dirty="0"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D6BB1B83-58A9-49CF-9AEF-F5E31A1DFEBA}"/>
              </a:ext>
            </a:extLst>
          </p:cNvPr>
          <p:cNvSpPr>
            <a:spLocks noGrp="1"/>
          </p:cNvSpPr>
          <p:nvPr/>
        </p:nvSpPr>
        <p:spPr>
          <a:xfrm>
            <a:off x="143762" y="3147103"/>
            <a:ext cx="12120361" cy="9428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9600" b="1" dirty="0">
              <a:latin typeface="Times New Roman"/>
              <a:cs typeface="Times New Roman"/>
            </a:endParaRPr>
          </a:p>
          <a:p>
            <a:pPr algn="ctr"/>
            <a:endParaRPr lang="ru-RU" sz="4000" b="1" dirty="0">
              <a:latin typeface="Times New Roman"/>
              <a:cs typeface="Times New Roman"/>
            </a:endParaRPr>
          </a:p>
          <a:p>
            <a:pPr algn="ctr"/>
            <a:endParaRPr lang="ru-RU" sz="3200" b="1" dirty="0">
              <a:latin typeface="Times New Roman"/>
              <a:cs typeface="Times New Roman"/>
            </a:endParaRPr>
          </a:p>
          <a:p>
            <a:endParaRPr lang="ru-RU" sz="1800" dirty="0">
              <a:latin typeface="Times New Roman"/>
              <a:ea typeface="+mn-lt"/>
              <a:cs typeface="+mn-lt"/>
            </a:endParaRPr>
          </a:p>
          <a:p>
            <a:endParaRPr lang="ru-RU" sz="1800" dirty="0">
              <a:latin typeface="Times New Roman"/>
              <a:ea typeface="+mn-lt"/>
              <a:cs typeface="+mn-lt"/>
            </a:endParaRPr>
          </a:p>
          <a:p>
            <a:pPr algn="ctr"/>
            <a:endParaRPr lang="ru-RU" sz="1800" dirty="0">
              <a:latin typeface="Times New Roman"/>
              <a:cs typeface="Times New Roman"/>
            </a:endParaRPr>
          </a:p>
          <a:p>
            <a:pPr algn="ctr"/>
            <a:endParaRPr lang="ru-RU" sz="3200" b="1" dirty="0">
              <a:latin typeface="Times New Roman"/>
              <a:cs typeface="Times New Roman"/>
            </a:endParaRPr>
          </a:p>
          <a:p>
            <a:endParaRPr lang="ru-RU" dirty="0">
              <a:latin typeface="Corbel" panose="020B0503020204020204"/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A44944-65E8-4EA2-8A4B-2A083530C950}"/>
              </a:ext>
            </a:extLst>
          </p:cNvPr>
          <p:cNvSpPr txBox="1"/>
          <p:nvPr/>
        </p:nvSpPr>
        <p:spPr>
          <a:xfrm>
            <a:off x="5614897" y="6389615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Красноярск 2020г.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D57C2D-E0BE-429E-B2D1-D5346A7F8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969" y="1401791"/>
            <a:ext cx="9946827" cy="4734465"/>
          </a:xfrm>
        </p:spPr>
        <p:txBody>
          <a:bodyPr/>
          <a:lstStyle/>
          <a:p>
            <a:pPr algn="just">
              <a:buNone/>
            </a:pPr>
            <a:r>
              <a:rPr lang="ru-RU" sz="2800">
                <a:latin typeface="Times New Roman"/>
                <a:ea typeface="+mn-lt"/>
                <a:cs typeface="+mn-lt"/>
              </a:rPr>
              <a:t>В течение </a:t>
            </a:r>
            <a:r>
              <a:rPr lang="ru-RU" sz="2800" b="1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трех рабочих дней</a:t>
            </a:r>
            <a:r>
              <a:rPr lang="ru-RU" sz="2800">
                <a:latin typeface="Times New Roman"/>
                <a:ea typeface="+mn-lt"/>
                <a:cs typeface="+mn-lt"/>
              </a:rPr>
              <a:t> со дня представления надлежащим образом оформленного заявления и в полном объеме прилагаемых к нему документов, лицензирующий орган принимает решение о рассмотрении этого заявления и прилагаемых к нему документов или в случае их несоответствия о возврате этого заявления и прилагаемых к нему документов с мотивированным обоснованием причин возврата. </a:t>
            </a:r>
            <a:endParaRPr lang="ru-RU" sz="2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1137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86196-980E-4ADF-911C-7C8B382A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81951"/>
            <a:ext cx="10018713" cy="1580071"/>
          </a:xfrm>
        </p:spPr>
        <p:txBody>
          <a:bodyPr>
            <a:normAutofit/>
          </a:bodyPr>
          <a:lstStyle/>
          <a:p>
            <a:r>
              <a:rPr lang="ru-RU" b="1">
                <a:latin typeface="Times New Roman"/>
                <a:ea typeface="+mj-lt"/>
                <a:cs typeface="+mj-lt"/>
              </a:rPr>
              <a:t>Порядок принятия решения о предоставлении лицензии</a:t>
            </a:r>
            <a:endParaRPr lang="ru-RU"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24EEC6-FC0E-4BF2-BC2C-265421D54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315528"/>
            <a:ext cx="10450033" cy="5395822"/>
          </a:xfrm>
        </p:spPr>
        <p:txBody>
          <a:bodyPr/>
          <a:lstStyle/>
          <a:p>
            <a:pPr algn="just">
              <a:buNone/>
            </a:pPr>
            <a:r>
              <a:rPr lang="ru-RU" sz="2800" dirty="0">
                <a:latin typeface="Times New Roman"/>
                <a:ea typeface="+mn-lt"/>
                <a:cs typeface="+mn-lt"/>
              </a:rPr>
              <a:t>В срок, не превышающий </a:t>
            </a:r>
            <a:r>
              <a:rPr lang="ru-RU" sz="2800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сорока пяти рабочих дней </a:t>
            </a:r>
            <a:r>
              <a:rPr lang="ru-RU" sz="2800" dirty="0">
                <a:latin typeface="Times New Roman"/>
                <a:ea typeface="+mn-lt"/>
                <a:cs typeface="+mn-lt"/>
              </a:rPr>
              <a:t>со дня приема заявления и документов, лицензирующий орган осуществляет проверку полноты и достоверности содержащихся в указанных заявлении и документах сведений, в том числе проверку соответствия соискателя лицензии лицензионным требованиям, и принимает решение о предоставлении </a:t>
            </a:r>
            <a:r>
              <a:rPr lang="ru-RU" sz="2800">
                <a:latin typeface="Times New Roman"/>
                <a:ea typeface="+mn-lt"/>
                <a:cs typeface="+mn-lt"/>
              </a:rPr>
              <a:t>лицензии. </a:t>
            </a:r>
            <a:endParaRPr lang="ru-RU" sz="2800" dirty="0"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ru-RU" sz="2800">
                <a:latin typeface="Times New Roman"/>
                <a:ea typeface="+mn-lt"/>
                <a:cs typeface="+mn-lt"/>
              </a:rPr>
              <a:t>Решение о предоставлении лицензии оформляется приказом </a:t>
            </a:r>
            <a:r>
              <a:rPr lang="ru-RU" sz="2800" dirty="0">
                <a:latin typeface="Times New Roman"/>
                <a:ea typeface="+mn-lt"/>
                <a:cs typeface="+mn-lt"/>
              </a:rPr>
              <a:t> лицензирующего органа. </a:t>
            </a:r>
            <a:endParaRPr lang="ru-RU" sz="2800" dirty="0"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ru-RU" sz="2800">
                <a:latin typeface="Times New Roman"/>
                <a:ea typeface="+mn-lt"/>
                <a:cs typeface="+mn-lt"/>
              </a:rPr>
              <a:t>В течение </a:t>
            </a:r>
            <a:r>
              <a:rPr lang="ru-RU" sz="280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трех рабочих дней</a:t>
            </a:r>
            <a:r>
              <a:rPr lang="ru-RU" sz="2800">
                <a:latin typeface="Times New Roman"/>
                <a:ea typeface="+mn-lt"/>
                <a:cs typeface="+mn-lt"/>
              </a:rPr>
              <a:t> после дня подписания и регистрации лицензии лицензирующим органом она вручается лицензиату. </a:t>
            </a:r>
            <a:endParaRPr lang="ru-RU" sz="2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7920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002473-8478-4CCC-B0F8-834EE8A4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196" y="409754"/>
            <a:ext cx="10219996" cy="621533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buNone/>
            </a:pPr>
            <a:r>
              <a:rPr lang="ru-RU" sz="2800" dirty="0">
                <a:latin typeface="Times New Roman"/>
                <a:ea typeface="+mn-lt"/>
                <a:cs typeface="+mn-lt"/>
              </a:rPr>
              <a:t>Федеральная служба по надзору в сфере здравоохранения размещает в федеральной государственной информационной системе "</a:t>
            </a:r>
            <a:r>
              <a:rPr lang="ru-RU" sz="2800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Единый портал государственных и муниципальных услуг </a:t>
            </a:r>
            <a:r>
              <a:rPr lang="ru-RU" sz="2800" dirty="0">
                <a:latin typeface="Times New Roman"/>
                <a:ea typeface="+mn-lt"/>
                <a:cs typeface="+mn-lt"/>
              </a:rPr>
              <a:t>"</a:t>
            </a:r>
            <a:r>
              <a:rPr lang="ru-RU" sz="2800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2800" dirty="0">
                <a:latin typeface="Times New Roman"/>
                <a:ea typeface="+mn-lt"/>
                <a:cs typeface="+mn-lt"/>
              </a:rPr>
              <a:t>сведения о ходе принятия им </a:t>
            </a:r>
            <a:r>
              <a:rPr lang="ru-RU" sz="2800">
                <a:latin typeface="Times New Roman"/>
                <a:ea typeface="+mn-lt"/>
                <a:cs typeface="+mn-lt"/>
              </a:rPr>
              <a:t>решения о предоставлении лицензии, проведения </a:t>
            </a:r>
            <a:r>
              <a:rPr lang="ru-RU" sz="2800" dirty="0">
                <a:latin typeface="Times New Roman"/>
                <a:ea typeface="+mn-lt"/>
                <a:cs typeface="+mn-lt"/>
              </a:rPr>
              <a:t>проверки соответствия соискателя лицензии и лицензиата лицензионным требованиям в течение </a:t>
            </a:r>
            <a:r>
              <a:rPr lang="ru-RU" sz="2800">
                <a:latin typeface="Times New Roman"/>
                <a:ea typeface="+mn-lt"/>
                <a:cs typeface="+mn-lt"/>
              </a:rPr>
              <a:t>10 дней со дня принятия решения. </a:t>
            </a:r>
          </a:p>
          <a:p>
            <a:pPr algn="just">
              <a:buNone/>
            </a:pPr>
            <a:r>
              <a:rPr lang="ru-RU" sz="2800">
                <a:latin typeface="Times New Roman"/>
                <a:ea typeface="+mn-lt"/>
                <a:cs typeface="+mn-lt"/>
              </a:rPr>
              <a:t>За предоставление лицензии уплачивается государственная пошлина в размерах и в порядке, которые установлены законодательством Российской Федерации о налогах и сборах.</a:t>
            </a:r>
            <a:endParaRPr lang="ru-RU" sz="280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23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650A85-2774-4D85-99CE-35DE685AB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22849"/>
            <a:ext cx="10493165" cy="650287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>
                <a:latin typeface="Times New Roman"/>
                <a:ea typeface="+mn-lt"/>
                <a:cs typeface="+mn-lt"/>
              </a:rPr>
              <a:t>Лицензии оформляются на бланках, являющихся документами строгой отчетности, по форме, утвержденной Правительством Российской </a:t>
            </a:r>
            <a:r>
              <a:rPr lang="ru-RU" b="1">
                <a:latin typeface="Times New Roman"/>
                <a:ea typeface="+mn-lt"/>
                <a:cs typeface="+mn-lt"/>
              </a:rPr>
              <a:t>Федерации. А также может оформляться в форме </a:t>
            </a:r>
            <a:r>
              <a:rPr lang="ru-RU" b="1" dirty="0">
                <a:latin typeface="Times New Roman"/>
                <a:ea typeface="+mn-lt"/>
                <a:cs typeface="+mn-lt"/>
              </a:rPr>
              <a:t>электронного документа, подписанного электронной подписью.</a:t>
            </a:r>
            <a:r>
              <a:rPr lang="ru-RU" dirty="0">
                <a:latin typeface="Times New Roman"/>
                <a:ea typeface="+mn-lt"/>
                <a:cs typeface="+mn-lt"/>
              </a:rPr>
              <a:t> </a:t>
            </a:r>
            <a:endParaRPr lang="ru-RU">
              <a:latin typeface="Times New Roman"/>
              <a:cs typeface="Times New Roman"/>
            </a:endParaRPr>
          </a:p>
          <a:p>
            <a:pPr>
              <a:buNone/>
            </a:pPr>
            <a:r>
              <a:rPr lang="ru-RU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В лицензию включаются следующие сведения: </a:t>
            </a:r>
            <a:endParaRPr lang="ru-RU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ru-RU">
                <a:latin typeface="Times New Roman"/>
                <a:ea typeface="+mn-lt"/>
                <a:cs typeface="+mn-lt"/>
              </a:rPr>
              <a:t>1) наименование лицензирующего органа; </a:t>
            </a:r>
            <a:endParaRPr lang="ru-RU"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ru-RU">
                <a:latin typeface="Times New Roman"/>
                <a:ea typeface="+mn-lt"/>
                <a:cs typeface="+mn-lt"/>
              </a:rPr>
              <a:t>2) полное и (в случае, если имеется) сокращенное наименование, в том числе фирменное наименование, и организационно-правовая форма юридического лица, адрес его места нахождения, адреса мест осуществления лицензируемого вида деятельности, государственный регистрационный номер записи о создании юридического лица; </a:t>
            </a:r>
            <a:endParaRPr lang="ru-RU"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3) фамилия, имя и (в случае, если имеется) отчество индивидуального предпринимателя, наименование и реквизиты документа, удостоверяющего его личность, адрес его места жительства, адреса мест осуществления </a:t>
            </a:r>
            <a:r>
              <a:rPr lang="ru-RU">
                <a:latin typeface="Times New Roman"/>
                <a:ea typeface="+mn-lt"/>
                <a:cs typeface="+mn-lt"/>
              </a:rPr>
              <a:t>лицензируемого вида деятельности;</a:t>
            </a:r>
            <a:endParaRPr lang="ru-RU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2515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B5BC31-E7B1-4B3F-8A02-A91C19B52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8688" y="1056735"/>
            <a:ext cx="10392523" cy="561148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>
                <a:latin typeface="Times New Roman"/>
                <a:ea typeface="+mn-lt"/>
                <a:cs typeface="+mn-lt"/>
              </a:rPr>
              <a:t>4) идентификационный номер налогоплательщика; </a:t>
            </a:r>
            <a:endParaRPr lang="ru-RU" sz="2800" dirty="0"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ru-RU" sz="2800">
                <a:latin typeface="Times New Roman"/>
                <a:ea typeface="+mn-lt"/>
                <a:cs typeface="+mn-lt"/>
              </a:rPr>
              <a:t>5) лицензируемый вид деятельности с указанием выполняемых работ, оказываемых услуг, составляющих лицензируемый вид деятельности; </a:t>
            </a:r>
            <a:endParaRPr lang="ru-RU" sz="2800" dirty="0"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ru-RU" sz="2800">
                <a:latin typeface="Times New Roman"/>
                <a:ea typeface="+mn-lt"/>
                <a:cs typeface="+mn-lt"/>
              </a:rPr>
              <a:t>6) номер и дата регистрации лицензии; </a:t>
            </a:r>
            <a:endParaRPr lang="ru-RU" sz="2800" dirty="0"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ru-RU" sz="2800">
                <a:latin typeface="Times New Roman"/>
                <a:ea typeface="+mn-lt"/>
                <a:cs typeface="+mn-lt"/>
              </a:rPr>
              <a:t>7) номер и дата приказа (распоряжения) лицензирующего органа о предоставлении лицензии.</a:t>
            </a:r>
            <a:endParaRPr lang="ru-RU" sz="2800">
              <a:latin typeface="Times New Roman"/>
              <a:cs typeface="Times New Roman"/>
            </a:endParaRPr>
          </a:p>
          <a:p>
            <a:pPr algn="just">
              <a:buNone/>
            </a:pPr>
            <a:endParaRPr lang="ru-RU" sz="2800" dirty="0">
              <a:latin typeface="Times New Roman"/>
              <a:ea typeface="+mn-lt"/>
              <a:cs typeface="+mn-lt"/>
            </a:endParaRPr>
          </a:p>
          <a:p>
            <a:pPr algn="just">
              <a:buNone/>
            </a:pPr>
            <a:r>
              <a:rPr lang="ru-RU" sz="2800">
                <a:latin typeface="Times New Roman"/>
                <a:ea typeface="+mn-lt"/>
                <a:cs typeface="+mn-lt"/>
              </a:rPr>
              <a:t>В соответствии с Федеральным законом от 4 мая 2011 г.</a:t>
            </a:r>
            <a:r>
              <a:rPr lang="ru-RU" sz="280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 N 99-ФЗ</a:t>
            </a:r>
            <a:br>
              <a:rPr lang="ru-RU" sz="2800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</a:br>
            <a:r>
              <a:rPr lang="ru-RU" sz="2800">
                <a:latin typeface="Times New Roman"/>
                <a:ea typeface="+mn-lt"/>
                <a:cs typeface="+mn-lt"/>
              </a:rPr>
              <a:t>"О лицензировании отдельных видов деятельности" лицензии действуют </a:t>
            </a:r>
            <a:r>
              <a:rPr lang="ru-RU" sz="2800" b="1">
                <a:latin typeface="Times New Roman"/>
                <a:ea typeface="+mn-lt"/>
                <a:cs typeface="+mn-lt"/>
              </a:rPr>
              <a:t>бессрочно</a:t>
            </a:r>
            <a:r>
              <a:rPr lang="ru-RU" sz="2800">
                <a:latin typeface="Times New Roman"/>
                <a:ea typeface="+mn-lt"/>
                <a:cs typeface="+mn-lt"/>
              </a:rPr>
              <a:t>. </a:t>
            </a:r>
            <a:endParaRPr lang="ru-RU" sz="2800"/>
          </a:p>
          <a:p>
            <a:pPr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040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11E75D9-F1B7-458E-95BC-ADBFF98DF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744" y="1027981"/>
            <a:ext cx="10421279" cy="4763219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>
                <a:solidFill>
                  <a:srgbClr val="002060"/>
                </a:solidFill>
                <a:latin typeface="Times New Roman"/>
                <a:ea typeface="+mn-lt"/>
                <a:cs typeface="+mn-lt"/>
              </a:rPr>
              <a:t>Спасибо за внимания!</a:t>
            </a:r>
            <a:endParaRPr lang="ru-RU" sz="540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68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0F8BC-CF0B-4930-8DDD-F6422266A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27446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3200" dirty="0">
                <a:latin typeface="Times New Roman"/>
                <a:ea typeface="+mj-lt"/>
                <a:cs typeface="+mj-lt"/>
              </a:rPr>
              <a:t>Лицензирование фармацевтической деятельности осуществляется в соответствии с Федеральным законом  </a:t>
            </a:r>
            <a:r>
              <a:rPr lang="ru-RU" sz="3200" dirty="0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N 99-ФЗ</a:t>
            </a:r>
            <a:r>
              <a:rPr lang="ru-RU" sz="3200" dirty="0">
                <a:latin typeface="Times New Roman"/>
                <a:ea typeface="+mj-lt"/>
                <a:cs typeface="+mj-lt"/>
              </a:rPr>
              <a:t> "О лицензировании отдельных видов деятельности" и другими нормативными документами. </a:t>
            </a:r>
            <a:r>
              <a:rPr lang="ru-RU" sz="2800" dirty="0">
                <a:latin typeface="Times New Roman"/>
                <a:ea typeface="+mj-lt"/>
                <a:cs typeface="+mj-lt"/>
              </a:rPr>
              <a:t>  </a:t>
            </a:r>
            <a:endParaRPr lang="ru-RU" sz="2800">
              <a:latin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Рисунок 6" descr="Изображение выглядит как знак, е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FBD12D8-407D-4008-A18A-8F41F6C32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310" y="3227228"/>
            <a:ext cx="10018713" cy="2880761"/>
          </a:xfrm>
        </p:spPr>
      </p:pic>
    </p:spTree>
    <p:extLst>
      <p:ext uri="{BB962C8B-B14F-4D97-AF65-F5344CB8AC3E}">
        <p14:creationId xmlns:p14="http://schemas.microsoft.com/office/powerpoint/2010/main" val="133585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FE57A-CEDA-4BDD-B865-50B64BC90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412630"/>
            <a:ext cx="10018713" cy="1091241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/>
                <a:ea typeface="+mj-lt"/>
                <a:cs typeface="+mj-lt"/>
              </a:rPr>
              <a:t>Основные понятия:</a:t>
            </a:r>
            <a:endParaRPr lang="ru-RU" sz="4800" b="1"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605EE9-C58B-4576-AC8B-3771DD922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669" y="1286773"/>
            <a:ext cx="10579430" cy="5381445"/>
          </a:xfrm>
        </p:spPr>
        <p:txBody>
          <a:bodyPr/>
          <a:lstStyle/>
          <a:p>
            <a:pPr algn="just">
              <a:buNone/>
            </a:pPr>
            <a:r>
              <a:rPr lang="ru-RU" sz="3200" b="1" dirty="0">
                <a:latin typeface="Times New Roman"/>
                <a:ea typeface="+mn-lt"/>
                <a:cs typeface="+mn-lt"/>
              </a:rPr>
              <a:t>Лицензирование</a:t>
            </a:r>
            <a:r>
              <a:rPr lang="ru-RU" sz="3200" dirty="0">
                <a:latin typeface="Times New Roman"/>
                <a:ea typeface="+mn-lt"/>
                <a:cs typeface="+mn-lt"/>
              </a:rPr>
              <a:t> - это мероприятия, связанные с предоставлением лицензий, переоформлением документов, подтверждающих наличие лицензий, приостановлением действия лицензий за нарушение лицензионных требований и условий, возобновлением или прекращением действия лицензий, аннулированием лицензий, контролем лицензирующих органов за соблюдением лицензиатами при осуществлении лицензируемых видов деятельности соответствующих лицензионных требований и условий.</a:t>
            </a:r>
            <a:endParaRPr lang="ru-RU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798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A37E03-9FE2-44D8-8FC0-14FE2DBB4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837" y="783565"/>
            <a:ext cx="5921168" cy="59134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/>
                <a:ea typeface="+mn-lt"/>
                <a:cs typeface="+mn-lt"/>
              </a:rPr>
              <a:t>Лицензия</a:t>
            </a:r>
            <a:r>
              <a:rPr lang="ru-RU" sz="3200" dirty="0">
                <a:latin typeface="Times New Roman"/>
                <a:ea typeface="+mn-lt"/>
                <a:cs typeface="+mn-lt"/>
              </a:rPr>
              <a:t> - специальное разрешение на осуществление конкретного вида деятельности при обязательном соблюдении лицензионных требований и условий, выданное лицензирующим органом юридическому лицу или индивидуальному предпринимателю;</a:t>
            </a:r>
            <a:r>
              <a:rPr lang="ru-RU" sz="2800" dirty="0">
                <a:latin typeface="Times New Roman"/>
                <a:ea typeface="+mn-lt"/>
                <a:cs typeface="+mn-lt"/>
              </a:rPr>
              <a:t> </a:t>
            </a:r>
            <a:endParaRPr lang="ru-RU" sz="2800"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16DB4-D726-421B-8202-AEF78553BE4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/>
          </a:p>
        </p:txBody>
      </p:sp>
      <p:pic>
        <p:nvPicPr>
          <p:cNvPr id="4" name="Рисунок 4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5CCB568-A505-4131-937E-F72BBF3BF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635" y="1116223"/>
            <a:ext cx="3463145" cy="474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0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человек, внутренний, комната, молодо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EEBBF5F-0E1D-412B-9D77-CD61989D1E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24" r="-1" b="-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2085F7-202C-4A02-A245-6BA533A75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53" y="1718094"/>
            <a:ext cx="5936415" cy="40731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/>
                <a:ea typeface="+mn-lt"/>
                <a:cs typeface="+mn-lt"/>
              </a:rPr>
              <a:t>Лицензируемый вид деятельности</a:t>
            </a:r>
            <a:r>
              <a:rPr lang="ru-RU" sz="3200" dirty="0">
                <a:latin typeface="Times New Roman"/>
                <a:ea typeface="+mn-lt"/>
                <a:cs typeface="+mn-lt"/>
              </a:rPr>
              <a:t> - вид деятельности, на осуществление которого на территории РФ требуется получение лицензии в соответствии с настоящим ФЗ. </a:t>
            </a:r>
            <a:endParaRPr lang="ru-RU" sz="3200" dirty="0">
              <a:latin typeface="Times New Roman"/>
              <a:cs typeface="Times New Roman"/>
            </a:endParaRPr>
          </a:p>
          <a:p>
            <a:endParaRPr lang="ru-RU" sz="32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D4FC5-3AD4-4B31-9ED0-91F1DBE48271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51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3E7A7-7F04-42AD-9D0D-61F397F17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987724"/>
            <a:ext cx="10018713" cy="12206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ea typeface="+mj-lt"/>
                <a:cs typeface="+mj-lt"/>
              </a:rPr>
              <a:t>Лицензионные требования для осуществления фармацевтической деятельности</a:t>
            </a:r>
            <a:endParaRPr lang="ru-RU" dirty="0"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FC592E-7936-4979-8330-3F483C71B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92" y="2149415"/>
            <a:ext cx="10363768" cy="449004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3200">
                <a:latin typeface="Times New Roman"/>
                <a:ea typeface="+mn-lt"/>
                <a:cs typeface="+mn-lt"/>
              </a:rPr>
              <a:t>Юридическое лицо или индивидуальный предприниматель, впервые обратившийся в лицензирующий орган с заявлением о предоставлении лицензии</a:t>
            </a:r>
            <a:r>
              <a:rPr lang="ru-RU" sz="3200" b="1">
                <a:latin typeface="Times New Roman"/>
                <a:ea typeface="+mn-lt"/>
                <a:cs typeface="+mn-lt"/>
              </a:rPr>
              <a:t> является соискателем лицензии</a:t>
            </a:r>
            <a:r>
              <a:rPr lang="ru-RU" sz="3200">
                <a:latin typeface="Times New Roman"/>
                <a:ea typeface="+mn-lt"/>
                <a:cs typeface="+mn-lt"/>
              </a:rPr>
              <a:t>.  </a:t>
            </a:r>
            <a:endParaRPr lang="ru-RU" sz="3200" dirty="0">
              <a:latin typeface="Times New Roman"/>
              <a:cs typeface="Times New Roman"/>
            </a:endParaRPr>
          </a:p>
          <a:p>
            <a:pPr algn="just"/>
            <a:r>
              <a:rPr lang="ru-RU" sz="3200" b="1">
                <a:latin typeface="Times New Roman"/>
                <a:ea typeface="+mn-lt"/>
                <a:cs typeface="+mn-lt"/>
              </a:rPr>
              <a:t>Лицензиат</a:t>
            </a:r>
            <a:r>
              <a:rPr lang="ru-RU" sz="3200">
                <a:latin typeface="Times New Roman"/>
                <a:ea typeface="+mn-lt"/>
                <a:cs typeface="+mn-lt"/>
              </a:rPr>
              <a:t> - юридическое лицо или индивидуальный предприниматель, имеющий лицензию. </a:t>
            </a:r>
            <a:endParaRPr lang="ru-RU" sz="3200" dirty="0">
              <a:latin typeface="Times New Roman"/>
              <a:cs typeface="Times New Roman"/>
            </a:endParaRPr>
          </a:p>
          <a:p>
            <a:endParaRPr lang="ru-RU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4787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A4642-6F89-43D7-82B7-E121CCA07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800" b="1">
                <a:latin typeface="Times New Roman"/>
                <a:ea typeface="+mj-lt"/>
                <a:cs typeface="+mj-lt"/>
              </a:rPr>
              <a:t>Фармацевтическая деятельность в сфере обращения лекарственных средств для медицинского применения включает следующие работы и услуги, которые подлежат лицензированию:</a:t>
            </a:r>
            <a:endParaRPr lang="ru-RU" sz="2800" b="1">
              <a:latin typeface="Times New Roman"/>
              <a:cs typeface="Times New Roman"/>
            </a:endParaRPr>
          </a:p>
          <a:p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7DF002-F7EE-45AC-80B2-F756964AB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386" y="2250056"/>
            <a:ext cx="10593806" cy="437503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>
                <a:latin typeface="Times New Roman"/>
                <a:ea typeface="+mn-lt"/>
                <a:cs typeface="+mn-lt"/>
              </a:rPr>
              <a:t>1. Оптовая торговля лекарственными средствами для медицинского </a:t>
            </a:r>
            <a:r>
              <a:rPr lang="ru-RU" sz="2800" dirty="0">
                <a:latin typeface="Times New Roman"/>
                <a:ea typeface="+mn-lt"/>
                <a:cs typeface="+mn-lt"/>
              </a:rPr>
              <a:t>применения </a:t>
            </a:r>
            <a:endParaRPr lang="ru-RU" sz="28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ru-RU" sz="2800">
                <a:latin typeface="Times New Roman"/>
                <a:ea typeface="+mn-lt"/>
                <a:cs typeface="+mn-lt"/>
              </a:rPr>
              <a:t>2. Хранение лекарственных средств для медицинского применения </a:t>
            </a:r>
            <a:endParaRPr lang="ru-RU" sz="280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ru-RU" sz="2800">
                <a:latin typeface="Times New Roman"/>
                <a:ea typeface="+mn-lt"/>
                <a:cs typeface="+mn-lt"/>
              </a:rPr>
              <a:t>3. Хранение лекарственных препаратов для медицинского применения </a:t>
            </a:r>
            <a:endParaRPr lang="ru-RU" sz="280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ru-RU" sz="2800">
                <a:latin typeface="Times New Roman"/>
                <a:ea typeface="+mn-lt"/>
                <a:cs typeface="+mn-lt"/>
              </a:rPr>
              <a:t>4. Перевозка лекарственных средств для медицинского применения </a:t>
            </a:r>
            <a:endParaRPr lang="ru-RU" sz="2800"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0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C9A76FD-4850-43F7-BB9D-E300F5F0C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234" y="740433"/>
            <a:ext cx="10162487" cy="59134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buNone/>
            </a:pPr>
            <a:r>
              <a:rPr lang="ru-RU" sz="2800">
                <a:latin typeface="Times New Roman"/>
                <a:ea typeface="+mn-lt"/>
                <a:cs typeface="+mn-lt"/>
              </a:rPr>
              <a:t>5. Перевозка лекарственных препаратов для медицинского применения </a:t>
            </a:r>
            <a:endParaRPr lang="ru-RU" sz="2800"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ru-RU" sz="2800">
                <a:latin typeface="Times New Roman"/>
                <a:ea typeface="+mn-lt"/>
                <a:cs typeface="+mn-lt"/>
              </a:rPr>
              <a:t>6. Розничная торговля лекарственными препаратами для медицинского применения </a:t>
            </a:r>
            <a:endParaRPr lang="ru-RU" sz="2800"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ru-RU" sz="2800">
                <a:latin typeface="Times New Roman"/>
                <a:ea typeface="+mn-lt"/>
                <a:cs typeface="+mn-lt"/>
              </a:rPr>
              <a:t>7. Отпуск лекарственных препаратов для медицинского применения </a:t>
            </a:r>
            <a:endParaRPr lang="ru-RU" sz="2800"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ru-RU" sz="2800">
                <a:latin typeface="Times New Roman"/>
                <a:ea typeface="+mn-lt"/>
                <a:cs typeface="+mn-lt"/>
              </a:rPr>
              <a:t>8. Изготовление лекарственных препаратов для медицинского применения </a:t>
            </a:r>
            <a:endParaRPr lang="ru-RU" sz="2800"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ru-RU" sz="2800">
                <a:latin typeface="Times New Roman"/>
                <a:ea typeface="+mn-lt"/>
                <a:cs typeface="+mn-lt"/>
              </a:rPr>
              <a:t>Лицензированию подлежит деятельность по обороту наркотических средств, психотропных веществ и их прекурсоров (Постановление Правительства РФ </a:t>
            </a:r>
            <a:r>
              <a:rPr lang="ru-RU" sz="280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№1085</a:t>
            </a:r>
            <a:r>
              <a:rPr lang="ru-RU" sz="2800">
                <a:latin typeface="Times New Roman"/>
                <a:ea typeface="+mn-lt"/>
                <a:cs typeface="+mn-lt"/>
              </a:rPr>
              <a:t> "О лицензировании деятельности по обороту наркотических средств, психотропных веществ и их прекурсоров"). </a:t>
            </a:r>
            <a:endParaRPr lang="ru-RU" sz="280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35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02ABB-9BD2-4EFD-A58C-089607C2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084" y="455763"/>
            <a:ext cx="10335015" cy="1608825"/>
          </a:xfrm>
        </p:spPr>
        <p:txBody>
          <a:bodyPr>
            <a:normAutofit fontScale="90000"/>
          </a:bodyPr>
          <a:lstStyle/>
          <a:p>
            <a:r>
              <a:rPr lang="ru-RU">
                <a:latin typeface="Times New Roman"/>
                <a:ea typeface="+mj-lt"/>
                <a:cs typeface="+mj-lt"/>
              </a:rPr>
              <a:t>Лицензирование фармацевтической деятельности осуществляет  </a:t>
            </a:r>
            <a:r>
              <a:rPr lang="ru-RU" b="1">
                <a:latin typeface="Times New Roman"/>
                <a:ea typeface="+mj-lt"/>
                <a:cs typeface="+mj-lt"/>
              </a:rPr>
              <a:t>Федеральная служба по надзору в сфере здравоохранения</a:t>
            </a:r>
            <a:r>
              <a:rPr lang="ru-RU">
                <a:latin typeface="Times New Roman"/>
                <a:ea typeface="+mj-lt"/>
                <a:cs typeface="+mj-lt"/>
              </a:rPr>
              <a:t>. </a:t>
            </a:r>
            <a:endParaRPr lang="ru-RU">
              <a:latin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BE0C489-13DF-414F-96FF-DD19FC2DD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678" y="1861868"/>
            <a:ext cx="9902165" cy="4763218"/>
          </a:xfrm>
        </p:spPr>
      </p:pic>
    </p:spTree>
    <p:extLst>
      <p:ext uri="{BB962C8B-B14F-4D97-AF65-F5344CB8AC3E}">
        <p14:creationId xmlns:p14="http://schemas.microsoft.com/office/powerpoint/2010/main" val="514666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Parallax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  Министерства здравоохранения Российской Федерации  Фармацевтический колледж  </vt:lpstr>
      <vt:lpstr>Лицензирование фармацевтической деятельности осуществляется в соответствии с Федеральным законом  N 99-ФЗ "О лицензировании отдельных видов деятельности" и другими нормативными документами.    </vt:lpstr>
      <vt:lpstr>Основные понятия: </vt:lpstr>
      <vt:lpstr>Презентация PowerPoint</vt:lpstr>
      <vt:lpstr>Презентация PowerPoint</vt:lpstr>
      <vt:lpstr>Лицензионные требования для осуществления фармацевтической деятельности </vt:lpstr>
      <vt:lpstr>Фармацевтическая деятельность в сфере обращения лекарственных средств для медицинского применения включает следующие работы и услуги, которые подлежат лицензированию: </vt:lpstr>
      <vt:lpstr>Презентация PowerPoint</vt:lpstr>
      <vt:lpstr>Лицензирование фармацевтической деятельности осуществляет  Федеральная служба по надзору в сфере здравоохранения.  </vt:lpstr>
      <vt:lpstr>Презентация PowerPoint</vt:lpstr>
      <vt:lpstr>Порядок принятия решения о предоставлении лицензии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468</cp:revision>
  <dcterms:created xsi:type="dcterms:W3CDTF">2020-06-04T12:10:14Z</dcterms:created>
  <dcterms:modified xsi:type="dcterms:W3CDTF">2020-06-04T14:12:59Z</dcterms:modified>
</cp:coreProperties>
</file>