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257" r:id="rId3"/>
    <p:sldId id="306" r:id="rId4"/>
    <p:sldId id="280" r:id="rId5"/>
    <p:sldId id="307" r:id="rId6"/>
    <p:sldId id="279" r:id="rId7"/>
    <p:sldId id="282" r:id="rId8"/>
    <p:sldId id="283" r:id="rId9"/>
    <p:sldId id="305" r:id="rId10"/>
    <p:sldId id="284" r:id="rId11"/>
    <p:sldId id="285" r:id="rId12"/>
    <p:sldId id="302" r:id="rId13"/>
    <p:sldId id="301" r:id="rId14"/>
    <p:sldId id="286" r:id="rId15"/>
    <p:sldId id="287" r:id="rId16"/>
    <p:sldId id="288" r:id="rId17"/>
    <p:sldId id="289" r:id="rId18"/>
    <p:sldId id="292" r:id="rId19"/>
    <p:sldId id="290" r:id="rId20"/>
    <p:sldId id="293" r:id="rId21"/>
    <p:sldId id="291" r:id="rId22"/>
    <p:sldId id="294" r:id="rId23"/>
    <p:sldId id="296" r:id="rId24"/>
    <p:sldId id="297" r:id="rId25"/>
    <p:sldId id="298" r:id="rId26"/>
    <p:sldId id="299" r:id="rId27"/>
    <p:sldId id="295" r:id="rId28"/>
    <p:sldId id="300" r:id="rId29"/>
    <p:sldId id="308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E08"/>
    <a:srgbClr val="B92D14"/>
    <a:srgbClr val="35759D"/>
    <a:srgbClr val="35B19D"/>
    <a:srgbClr val="000000"/>
    <a:srgbClr val="FFFF00"/>
    <a:srgbClr val="491403"/>
    <a:srgbClr val="3A1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596" autoAdjust="0"/>
  </p:normalViewPr>
  <p:slideViewPr>
    <p:cSldViewPr>
      <p:cViewPr>
        <p:scale>
          <a:sx n="81" d="100"/>
          <a:sy n="81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/>
              <a:t>% Умерерших от ТЭЛА вследсвии травмы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840632824985258"/>
          <c:y val="0.1188060057515363"/>
          <c:w val="0.77425037709485267"/>
          <c:h val="0.55025108758749075"/>
        </c:manualLayout>
      </c:layout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Умерерших от ТЭЛА вследсвии травмы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П. проксимального бедра</c:v>
                </c:pt>
                <c:pt idx="1">
                  <c:v>П. диафиза бедра</c:v>
                </c:pt>
                <c:pt idx="2">
                  <c:v>П. голени</c:v>
                </c:pt>
                <c:pt idx="3">
                  <c:v>П. таза и позвоночника</c:v>
                </c:pt>
                <c:pt idx="4">
                  <c:v>Сочетанная травма</c:v>
                </c:pt>
                <c:pt idx="5">
                  <c:v>Повр. плечевого сустава</c:v>
                </c:pt>
                <c:pt idx="6">
                  <c:v>Переломы ребер</c:v>
                </c:pt>
                <c:pt idx="7">
                  <c:v>ЧМТ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71.400000000000006</c:v>
                </c:pt>
                <c:pt idx="1">
                  <c:v>7.1</c:v>
                </c:pt>
                <c:pt idx="2">
                  <c:v>3.6</c:v>
                </c:pt>
                <c:pt idx="3">
                  <c:v>3.6</c:v>
                </c:pt>
                <c:pt idx="4">
                  <c:v>5.3</c:v>
                </c:pt>
                <c:pt idx="5">
                  <c:v>3.6</c:v>
                </c:pt>
                <c:pt idx="6">
                  <c:v>3.6</c:v>
                </c:pt>
                <c:pt idx="7">
                  <c:v>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8B-47CD-BD6D-2804425B5D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45293568"/>
        <c:axId val="70209920"/>
      </c:areaChart>
      <c:catAx>
        <c:axId val="45293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209920"/>
        <c:crosses val="autoZero"/>
        <c:auto val="1"/>
        <c:lblAlgn val="ctr"/>
        <c:lblOffset val="100"/>
        <c:noMultiLvlLbl val="0"/>
      </c:catAx>
      <c:valAx>
        <c:axId val="70209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2935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="" xmlns:a16="http://schemas.microsoft.com/office/drawing/2014/main" id="{D781440F-BC28-4A8D-802B-05B8D711075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>
            <a:extLst>
              <a:ext uri="{FF2B5EF4-FFF2-40B4-BE49-F238E27FC236}">
                <a16:creationId xmlns="" xmlns:a16="http://schemas.microsoft.com/office/drawing/2014/main" id="{EF1BE135-E47C-4F23-ACF2-6576C80A177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>
            <a:extLst>
              <a:ext uri="{FF2B5EF4-FFF2-40B4-BE49-F238E27FC236}">
                <a16:creationId xmlns="" xmlns:a16="http://schemas.microsoft.com/office/drawing/2014/main" id="{33D17CCF-1271-4C1B-916D-4F203509115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>
            <a:extLst>
              <a:ext uri="{FF2B5EF4-FFF2-40B4-BE49-F238E27FC236}">
                <a16:creationId xmlns="" xmlns:a16="http://schemas.microsoft.com/office/drawing/2014/main" id="{8EF691C2-43D9-415E-821D-4A7B1A2B87F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="" xmlns:a16="http://schemas.microsoft.com/office/drawing/2014/main" id="{31CC76C7-2ED2-47B4-A5D5-FE3338B0369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>
            <a:extLst>
              <a:ext uri="{FF2B5EF4-FFF2-40B4-BE49-F238E27FC236}">
                <a16:creationId xmlns="" xmlns:a16="http://schemas.microsoft.com/office/drawing/2014/main" id="{20FFEDC6-B17A-48B8-9CC7-EC947EBD40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903E2AC-DA72-4029-B83C-D9D1AD2CE88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539632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5410FB86-9C57-4C78-A177-0F96CCDA2D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26EC6D-C62E-44A7-8965-DE0C1216BE5A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107522" name="Rectangle 2">
            <a:extLst>
              <a:ext uri="{FF2B5EF4-FFF2-40B4-BE49-F238E27FC236}">
                <a16:creationId xmlns="" xmlns:a16="http://schemas.microsoft.com/office/drawing/2014/main" id="{6585199D-B3E9-4C8C-B466-EC145C6DA3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="" xmlns:a16="http://schemas.microsoft.com/office/drawing/2014/main" id="{05D383DE-4CD5-4CD6-AAEF-61E8C3A474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3FCAF08E-CA99-4F8B-98BE-35AE6BC688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BF2656-0246-40C5-BA77-F21590D5341C}" type="slidenum">
              <a:rPr lang="en-US" altLang="ru-RU"/>
              <a:pPr/>
              <a:t>2</a:t>
            </a:fld>
            <a:endParaRPr lang="en-US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="" xmlns:a16="http://schemas.microsoft.com/office/drawing/2014/main" id="{7AC7EC97-AD0C-466A-82E6-2160E806C9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="" xmlns:a16="http://schemas.microsoft.com/office/drawing/2014/main" id="{1FCCACC3-27C5-40DB-B6AE-31BE66A76E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EC5945DC-E83F-41B9-A6D2-4E4E05DB07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340971-8A28-4BF6-9054-ECD4A1967E05}" type="slidenum">
              <a:rPr lang="en-US" altLang="ru-RU"/>
              <a:pPr/>
              <a:t>6</a:t>
            </a:fld>
            <a:endParaRPr lang="en-US" altLang="ru-RU"/>
          </a:p>
        </p:txBody>
      </p:sp>
      <p:sp>
        <p:nvSpPr>
          <p:cNvPr id="110594" name="Rectangle 2">
            <a:extLst>
              <a:ext uri="{FF2B5EF4-FFF2-40B4-BE49-F238E27FC236}">
                <a16:creationId xmlns="" xmlns:a16="http://schemas.microsoft.com/office/drawing/2014/main" id="{AB3E05F8-0993-4C0B-82C6-F7030DA6D7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="" xmlns:a16="http://schemas.microsoft.com/office/drawing/2014/main" id="{4A663555-043A-43FC-9AA6-5929D00BF6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EC5945DC-E83F-41B9-A6D2-4E4E05DB07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340971-8A28-4BF6-9054-ECD4A1967E05}" type="slidenum">
              <a:rPr lang="en-US" altLang="ru-RU"/>
              <a:pPr/>
              <a:t>8</a:t>
            </a:fld>
            <a:endParaRPr lang="en-US" altLang="ru-RU"/>
          </a:p>
        </p:txBody>
      </p:sp>
      <p:sp>
        <p:nvSpPr>
          <p:cNvPr id="110594" name="Rectangle 2">
            <a:extLst>
              <a:ext uri="{FF2B5EF4-FFF2-40B4-BE49-F238E27FC236}">
                <a16:creationId xmlns="" xmlns:a16="http://schemas.microsoft.com/office/drawing/2014/main" id="{AB3E05F8-0993-4C0B-82C6-F7030DA6D7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="" xmlns:a16="http://schemas.microsoft.com/office/drawing/2014/main" id="{4A663555-043A-43FC-9AA6-5929D00BF6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6264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EC5945DC-E83F-41B9-A6D2-4E4E05DB07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340971-8A28-4BF6-9054-ECD4A1967E05}" type="slidenum">
              <a:rPr lang="en-US" altLang="ru-RU"/>
              <a:pPr/>
              <a:t>21</a:t>
            </a:fld>
            <a:endParaRPr lang="en-US" altLang="ru-RU"/>
          </a:p>
        </p:txBody>
      </p:sp>
      <p:sp>
        <p:nvSpPr>
          <p:cNvPr id="110594" name="Rectangle 2">
            <a:extLst>
              <a:ext uri="{FF2B5EF4-FFF2-40B4-BE49-F238E27FC236}">
                <a16:creationId xmlns="" xmlns:a16="http://schemas.microsoft.com/office/drawing/2014/main" id="{AB3E05F8-0993-4C0B-82C6-F7030DA6D7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="" xmlns:a16="http://schemas.microsoft.com/office/drawing/2014/main" id="{4A663555-043A-43FC-9AA6-5929D00BF6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6534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2/14/2021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2/14/2021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15616" y="908720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altLang="ru-RU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Профилактика тромбоэмболических осложнений в травматологии и ортопедии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506990" y="5953418"/>
            <a:ext cx="5637010" cy="882119"/>
          </a:xfrm>
        </p:spPr>
        <p:txBody>
          <a:bodyPr/>
          <a:lstStyle/>
          <a:p>
            <a:r>
              <a:rPr lang="ru-RU" altLang="ru-RU" dirty="0">
                <a:solidFill>
                  <a:schemeClr val="tx1"/>
                </a:solidFill>
              </a:rPr>
              <a:t>Выполнил Ординатор травматолог ортопед Лютых И.Е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305D36-0498-4AA7-A649-C63FE893C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Профилактика </a:t>
            </a:r>
            <a:r>
              <a:rPr lang="ru-RU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флеботромбозов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Таблица 11">
            <a:extLst>
              <a:ext uri="{FF2B5EF4-FFF2-40B4-BE49-F238E27FC236}">
                <a16:creationId xmlns="" xmlns:a16="http://schemas.microsoft.com/office/drawing/2014/main" id="{465276D1-46D6-44AF-9DEC-D258FB32D70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56850713"/>
              </p:ext>
            </p:extLst>
          </p:nvPr>
        </p:nvGraphicFramePr>
        <p:xfrm>
          <a:off x="1547664" y="892341"/>
          <a:ext cx="7596336" cy="5879419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3744416">
                  <a:extLst>
                    <a:ext uri="{9D8B030D-6E8A-4147-A177-3AD203B41FA5}">
                      <a16:colId xmlns="" xmlns:a16="http://schemas.microsoft.com/office/drawing/2014/main" val="3719225446"/>
                    </a:ext>
                  </a:extLst>
                </a:gridCol>
                <a:gridCol w="3851920">
                  <a:extLst>
                    <a:ext uri="{9D8B030D-6E8A-4147-A177-3AD203B41FA5}">
                      <a16:colId xmlns="" xmlns:a16="http://schemas.microsoft.com/office/drawing/2014/main" val="1601254232"/>
                    </a:ext>
                  </a:extLst>
                </a:gridCol>
              </a:tblGrid>
              <a:tr h="737405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Неспецифические 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Специфические мероприятия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63446069"/>
                  </a:ext>
                </a:extLst>
              </a:tr>
              <a:tr h="1685497">
                <a:tc>
                  <a:txBody>
                    <a:bodyPr/>
                    <a:lstStyle/>
                    <a:p>
                      <a:r>
                        <a:rPr lang="ru-RU" dirty="0"/>
                        <a:t>Статическая эластическая компрессия нижних конечностей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Низкомолекулярных декстранов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Декстран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Реополиглюкин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Реомакродекс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89104902"/>
                  </a:ext>
                </a:extLst>
              </a:tr>
              <a:tr h="1524089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Возвышенное положение ног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Антикоагулянты</a:t>
                      </a:r>
                    </a:p>
                    <a:p>
                      <a:endParaRPr lang="ru-RU" sz="16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Прямые — быстрого действия</a:t>
                      </a:r>
                    </a:p>
                    <a:p>
                      <a:endParaRPr lang="ru-RU" sz="1600" b="0" i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Непрямые (антагонисты витамина К) — длительного действия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57328204"/>
                  </a:ext>
                </a:extLst>
              </a:tr>
              <a:tr h="737405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Лечебный дренирующий массаж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Антиагреганты</a:t>
                      </a:r>
                      <a:endParaRPr lang="ru-R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dirty="0" err="1"/>
                        <a:t>Ацитилсалициловая</a:t>
                      </a:r>
                      <a:r>
                        <a:rPr lang="ru-RU" sz="1400" dirty="0"/>
                        <a:t> кислота (аспирин)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54180724"/>
                  </a:ext>
                </a:extLst>
              </a:tr>
              <a:tr h="737405">
                <a:tc>
                  <a:txBody>
                    <a:bodyPr/>
                    <a:lstStyle/>
                    <a:p>
                      <a:r>
                        <a:rPr lang="ru-RU" sz="180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Лфк</a:t>
                      </a:r>
                      <a:r>
                        <a:rPr lang="ru-RU" sz="180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активные и пассивные движения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4639801"/>
                  </a:ext>
                </a:extLst>
              </a:tr>
              <a:tr h="427227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Ранняя активизация больного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53251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9540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EB90238-7D97-4921-8E8C-1A53E7C00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57174"/>
            <a:ext cx="7010400" cy="939577"/>
          </a:xfrm>
        </p:spPr>
        <p:txBody>
          <a:bodyPr/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Низкомолекулярные декстраны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F33830E-4C86-46B9-B166-D520F0C522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00200" y="1052736"/>
            <a:ext cx="7010400" cy="5357589"/>
          </a:xfrm>
        </p:spPr>
        <p:txBody>
          <a:bodyPr/>
          <a:lstStyle/>
          <a:p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действия НД уменьшают агрегационные свойства тромбоцитов и эритроцитов, создают «защитный слой» на эндотелии, повышают эндогенный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фибринолиз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Положительное действие НД в большой степени обусловлено воздействием на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макрогемодинамику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компенсацией гиповолемии (с уменьшением выделения катехоламинов и глюкокортикоидов) и </a:t>
            </a:r>
            <a:r>
              <a:rPr lang="ru-RU" sz="1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гемодилюцией</a:t>
            </a:r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(с ускорением кровотока, снижением вязкости крови и концентрации факторов свертывания). </a:t>
            </a:r>
          </a:p>
          <a:p>
            <a:r>
              <a:rPr lang="ru-RU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итоге декстраны уменьшают способность тромба распространяться в проксимальном направлении, в связи с чем снижается число тромбозов берцовых, подколенных и бедренных вен и смертельной ТЭЛА.</a:t>
            </a:r>
          </a:p>
          <a:p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Внутривенное капельное введение НД в дозе 5 мл/ кг в сутки нужно начинать сразу же при поступлении пострадавшего (или перед операцией) и проводить в течение 3-4 суток. Действие препарата начинается практически сразу после введения и продолжается до суток. </a:t>
            </a:r>
          </a:p>
        </p:txBody>
      </p:sp>
    </p:spTree>
    <p:extLst>
      <p:ext uri="{BB962C8B-B14F-4D97-AF65-F5344CB8AC3E}">
        <p14:creationId xmlns:p14="http://schemas.microsoft.com/office/powerpoint/2010/main" val="2424430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043F3DD-82F7-4A14-832F-F7917569F3C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47664" y="1990725"/>
            <a:ext cx="3672036" cy="4419600"/>
          </a:xfrm>
        </p:spPr>
        <p:txBody>
          <a:bodyPr/>
          <a:lstStyle/>
          <a:p>
            <a:pPr algn="just">
              <a:buFont typeface="+mj-lt"/>
              <a:buAutoNum type="arabicPeriod"/>
            </a:pP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увеличивают ОЦК;</a:t>
            </a:r>
          </a:p>
          <a:p>
            <a:pPr algn="just">
              <a:buFont typeface="+mj-lt"/>
              <a:buAutoNum type="arabicPeriod"/>
            </a:pP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улучшают микроциркуляцию;</a:t>
            </a:r>
          </a:p>
          <a:p>
            <a:pPr algn="just">
              <a:buFont typeface="+mj-lt"/>
              <a:buAutoNum type="arabicPeriod"/>
            </a:pP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улучшают реологические свойства крови;</a:t>
            </a:r>
          </a:p>
          <a:p>
            <a:pPr algn="just">
              <a:buFont typeface="+mj-lt"/>
              <a:buAutoNum type="arabicPeriod"/>
            </a:pP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усиливают </a:t>
            </a:r>
            <a:r>
              <a:rPr lang="ru-RU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гемодилюцию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диурез;</a:t>
            </a:r>
          </a:p>
          <a:p>
            <a:pPr algn="just">
              <a:buFont typeface="+mj-lt"/>
              <a:buAutoNum type="arabicPeriod"/>
            </a:pP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оказывают </a:t>
            </a:r>
            <a:r>
              <a:rPr lang="ru-RU" sz="20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дезагрегантное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действие.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572EA32-25E5-456F-BB14-5625F360285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72100" y="1990725"/>
            <a:ext cx="3592388" cy="4419600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длительно циркулирует в кровеносном русле, фиксируясь клетками тканей, оказывает слабый </a:t>
            </a:r>
            <a:r>
              <a:rPr lang="ru-RU" sz="2000" dirty="0" err="1">
                <a:solidFill>
                  <a:schemeClr val="tx1"/>
                </a:solidFill>
              </a:rPr>
              <a:t>волемический</a:t>
            </a:r>
            <a:r>
              <a:rPr lang="ru-RU" sz="2000" dirty="0">
                <a:solidFill>
                  <a:schemeClr val="tx1"/>
                </a:solidFill>
              </a:rPr>
              <a:t> эффект.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EA80EC3-7149-4EDB-8DC1-876131FABB71}"/>
              </a:ext>
            </a:extLst>
          </p:cNvPr>
          <p:cNvSpPr txBox="1"/>
          <p:nvPr/>
        </p:nvSpPr>
        <p:spPr>
          <a:xfrm>
            <a:off x="2016664" y="836712"/>
            <a:ext cx="3096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Свойства низкомолекулярной фракции (15 000-40.000 Д)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B360860-E326-4D6B-BAF4-AC50869F7E22}"/>
              </a:ext>
            </a:extLst>
          </p:cNvPr>
          <p:cNvSpPr txBox="1"/>
          <p:nvPr/>
        </p:nvSpPr>
        <p:spPr>
          <a:xfrm>
            <a:off x="5372100" y="674942"/>
            <a:ext cx="33763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высокомолекулярной фракции (120 000-150.000 Д)</a:t>
            </a:r>
          </a:p>
        </p:txBody>
      </p:sp>
    </p:spTree>
    <p:extLst>
      <p:ext uri="{BB962C8B-B14F-4D97-AF65-F5344CB8AC3E}">
        <p14:creationId xmlns:p14="http://schemas.microsoft.com/office/powerpoint/2010/main" val="4159021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C0D6968-636F-4719-9502-AF2596DE90C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47664" y="476672"/>
            <a:ext cx="7416824" cy="5285581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Отрицательные свойства декстрана</a:t>
            </a:r>
          </a:p>
          <a:p>
            <a:pPr algn="just">
              <a:buFont typeface="+mj-lt"/>
              <a:buAutoNum type="arabicPeriod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60–70% пациентов на фоне парентерального введения полисахаридов имеется вероятность образования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иммунокомплексов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результате реакции антиген-антитело;</a:t>
            </a:r>
          </a:p>
          <a:p>
            <a:pPr algn="just">
              <a:buFont typeface="+mj-lt"/>
              <a:buAutoNum type="arabicPeriod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уменьшают активность тромбоцитов;</a:t>
            </a:r>
          </a:p>
          <a:p>
            <a:pPr algn="just">
              <a:buFont typeface="+mj-lt"/>
              <a:buAutoNum type="arabicPeriod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снижают активность фактора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Виллебранда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+mj-lt"/>
              <a:buAutoNum type="arabicPeriod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оказывают неблагоприятное действие на структуру и функцию фактора VIII, снижая его активность;</a:t>
            </a:r>
          </a:p>
          <a:p>
            <a:pPr algn="just">
              <a:buFont typeface="+mj-lt"/>
              <a:buAutoNum type="arabicPeriod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блокируют молекулы фибриногена;</a:t>
            </a:r>
          </a:p>
          <a:p>
            <a:pPr algn="just">
              <a:buFont typeface="+mj-lt"/>
              <a:buAutoNum type="arabicPeriod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увеличивают чувствительность фибриногена к лизису плазмина.</a:t>
            </a:r>
          </a:p>
        </p:txBody>
      </p:sp>
    </p:spTree>
    <p:extLst>
      <p:ext uri="{BB962C8B-B14F-4D97-AF65-F5344CB8AC3E}">
        <p14:creationId xmlns:p14="http://schemas.microsoft.com/office/powerpoint/2010/main" val="111885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DEE5F7E-D7A5-4F0B-8351-319E71E9F2F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43608" y="764704"/>
            <a:ext cx="6629400" cy="5141565"/>
          </a:xfrm>
        </p:spPr>
        <p:txBody>
          <a:bodyPr>
            <a:normAutofit lnSpcReduction="10000"/>
          </a:bodyPr>
          <a:lstStyle/>
          <a:p>
            <a:r>
              <a:rPr lang="ru-RU" sz="1600" dirty="0"/>
              <a:t>Важную роль в профилактики ТЭО играют препараты, угнетающие агрегацию тромбоцитов-</a:t>
            </a:r>
            <a:r>
              <a:rPr lang="ru-RU" sz="1600" dirty="0" err="1"/>
              <a:t>антиагреганты</a:t>
            </a:r>
            <a:r>
              <a:rPr lang="ru-RU" sz="1600" dirty="0"/>
              <a:t>. На примере Ацетилсалициловая кислота</a:t>
            </a:r>
          </a:p>
          <a:p>
            <a:r>
              <a:rPr lang="ru-RU" sz="1600" b="0" i="0" dirty="0" err="1">
                <a:solidFill>
                  <a:srgbClr val="4E4E4E"/>
                </a:solidFill>
                <a:effectLst/>
                <a:latin typeface="Arial" panose="020B0604020202020204" pitchFamily="34" charset="0"/>
              </a:rPr>
              <a:t>Антиагреганты</a:t>
            </a:r>
            <a:r>
              <a:rPr lang="ru-RU" sz="1600" b="0" i="0" dirty="0">
                <a:solidFill>
                  <a:srgbClr val="4E4E4E"/>
                </a:solidFill>
                <a:effectLst/>
                <a:latin typeface="Arial" panose="020B0604020202020204" pitchFamily="34" charset="0"/>
              </a:rPr>
              <a:t> ингибируют агрегацию тромбоцитов и эритроцитов, уменьшают их способность к склеиванию и прилипанию (адгезии) к эндотелию кровеносных сосудов. </a:t>
            </a:r>
          </a:p>
          <a:p>
            <a:r>
              <a:rPr lang="ru-RU" sz="1600" b="0" i="0" dirty="0">
                <a:solidFill>
                  <a:srgbClr val="4E4E4E"/>
                </a:solidFill>
                <a:effectLst/>
                <a:latin typeface="Arial" panose="020B0604020202020204" pitchFamily="34" charset="0"/>
              </a:rPr>
              <a:t>Снижая поверхностное натяжение мембран эритроцитов, они облегчают их деформирование при прохождении через капилляры и улучшают текучесть крови. </a:t>
            </a:r>
          </a:p>
          <a:p>
            <a:r>
              <a:rPr lang="ru-RU" sz="1600" b="0" i="0" dirty="0" err="1">
                <a:solidFill>
                  <a:srgbClr val="4E4E4E"/>
                </a:solidFill>
                <a:effectLst/>
                <a:latin typeface="Arial" panose="020B0604020202020204" pitchFamily="34" charset="0"/>
              </a:rPr>
              <a:t>Антиагреганты</a:t>
            </a:r>
            <a:r>
              <a:rPr lang="ru-RU" sz="1600" b="0" i="0" dirty="0">
                <a:solidFill>
                  <a:srgbClr val="4E4E4E"/>
                </a:solidFill>
                <a:effectLst/>
                <a:latin typeface="Arial" panose="020B0604020202020204" pitchFamily="34" charset="0"/>
              </a:rPr>
              <a:t> способны не только предупреждать агрегацию, но и вызывать </a:t>
            </a:r>
            <a:r>
              <a:rPr lang="ru-RU" sz="1600" b="0" i="0" dirty="0" err="1">
                <a:solidFill>
                  <a:srgbClr val="4E4E4E"/>
                </a:solidFill>
                <a:effectLst/>
                <a:latin typeface="Arial" panose="020B0604020202020204" pitchFamily="34" charset="0"/>
              </a:rPr>
              <a:t>дезагрегацию</a:t>
            </a:r>
            <a:r>
              <a:rPr lang="ru-RU" sz="1600" b="0" i="0" dirty="0">
                <a:solidFill>
                  <a:srgbClr val="4E4E4E"/>
                </a:solidFill>
                <a:effectLst/>
                <a:latin typeface="Arial" panose="020B0604020202020204" pitchFamily="34" charset="0"/>
              </a:rPr>
              <a:t> уже агрегированных кровяных пластинок.</a:t>
            </a:r>
            <a:r>
              <a:rPr lang="ru-RU" sz="1600" dirty="0"/>
              <a:t> </a:t>
            </a:r>
          </a:p>
          <a:p>
            <a:r>
              <a:rPr lang="ru-RU" sz="1600" dirty="0"/>
              <a:t>Способ применения и дозы </a:t>
            </a:r>
          </a:p>
          <a:p>
            <a:pPr marL="0" indent="0">
              <a:buNone/>
            </a:pPr>
            <a:r>
              <a:rPr lang="ru-RU" sz="1600" dirty="0"/>
              <a:t>          Внутрь по 0,5-1 г 3 р/</a:t>
            </a:r>
            <a:r>
              <a:rPr lang="ru-RU" sz="1600" dirty="0" err="1"/>
              <a:t>сут</a:t>
            </a:r>
            <a:r>
              <a:rPr lang="ru-RU" sz="1600" dirty="0"/>
              <a:t> </a:t>
            </a:r>
          </a:p>
          <a:p>
            <a:pPr marL="0" indent="0">
              <a:buNone/>
            </a:pPr>
            <a:r>
              <a:rPr lang="ru-RU" sz="1600" dirty="0"/>
              <a:t>          Максимальная разовая доза: 1 г                    </a:t>
            </a:r>
          </a:p>
          <a:p>
            <a:pPr marL="0" indent="0">
              <a:buNone/>
            </a:pPr>
            <a:r>
              <a:rPr lang="ru-RU" sz="1600" dirty="0"/>
              <a:t>          Максимальная суточная доза: 3 г</a:t>
            </a:r>
          </a:p>
          <a:p>
            <a:pPr marL="0" indent="0">
              <a:buNone/>
            </a:pPr>
            <a:r>
              <a:rPr lang="ru-RU" sz="1600" dirty="0"/>
              <a:t>Внутрь в дозе 1мг/кг в сутки. Такая доза препарата, оказывает </a:t>
            </a:r>
            <a:r>
              <a:rPr lang="ru-RU" sz="1600" dirty="0" err="1"/>
              <a:t>вырвженное</a:t>
            </a:r>
            <a:r>
              <a:rPr lang="ru-RU" sz="1600" dirty="0"/>
              <a:t> анти-</a:t>
            </a:r>
            <a:r>
              <a:rPr lang="ru-RU" sz="1600" dirty="0" err="1"/>
              <a:t>агреционное</a:t>
            </a:r>
            <a:r>
              <a:rPr lang="ru-RU" sz="1600" dirty="0"/>
              <a:t> действие , не угнетает синтез </a:t>
            </a:r>
            <a:r>
              <a:rPr lang="ru-RU" sz="1600" dirty="0" err="1"/>
              <a:t>физиологичеких</a:t>
            </a:r>
            <a:r>
              <a:rPr lang="ru-RU" sz="1600" dirty="0"/>
              <a:t> антикоагулянтов.</a:t>
            </a:r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35946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FB2EC89-5796-4EE0-ADFA-8AAA7657E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63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Антикоагулянты прямого действия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809FACE-FCE6-4116-B494-DBF01B2DEB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659" y="1412776"/>
            <a:ext cx="7010400" cy="4997549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1. Нефракционный гепарин (НФГ) </a:t>
            </a:r>
            <a:r>
              <a:rPr lang="ru-RU" sz="1800" dirty="0">
                <a:solidFill>
                  <a:srgbClr val="0070C0"/>
                </a:solidFill>
              </a:rPr>
              <a:t>Гепарин натрия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2. Фракционированные низкомолекулярные гепарины (НМГ)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err="1">
                <a:solidFill>
                  <a:srgbClr val="0070C0"/>
                </a:solidFill>
              </a:rPr>
              <a:t>Дальтепарин</a:t>
            </a:r>
            <a:r>
              <a:rPr lang="ru-RU" sz="1800" dirty="0">
                <a:solidFill>
                  <a:srgbClr val="0070C0"/>
                </a:solidFill>
              </a:rPr>
              <a:t> натрия (</a:t>
            </a:r>
            <a:r>
              <a:rPr lang="ru-RU" sz="1800" dirty="0" err="1">
                <a:solidFill>
                  <a:srgbClr val="0070C0"/>
                </a:solidFill>
              </a:rPr>
              <a:t>Фрагмин</a:t>
            </a:r>
            <a:r>
              <a:rPr lang="ru-RU" sz="1800" dirty="0">
                <a:solidFill>
                  <a:srgbClr val="0070C0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err="1">
                <a:solidFill>
                  <a:srgbClr val="0070C0"/>
                </a:solidFill>
              </a:rPr>
              <a:t>Надропарин</a:t>
            </a:r>
            <a:r>
              <a:rPr lang="ru-RU" sz="1800" dirty="0">
                <a:solidFill>
                  <a:srgbClr val="0070C0"/>
                </a:solidFill>
              </a:rPr>
              <a:t> кальция (</a:t>
            </a:r>
            <a:r>
              <a:rPr lang="ru-RU" sz="1800" dirty="0" err="1">
                <a:solidFill>
                  <a:srgbClr val="0070C0"/>
                </a:solidFill>
              </a:rPr>
              <a:t>Фраксипарин</a:t>
            </a:r>
            <a:r>
              <a:rPr lang="ru-RU" sz="1800" dirty="0">
                <a:solidFill>
                  <a:srgbClr val="0070C0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err="1">
                <a:solidFill>
                  <a:srgbClr val="0070C0"/>
                </a:solidFill>
              </a:rPr>
              <a:t>Эноксапарин</a:t>
            </a:r>
            <a:r>
              <a:rPr lang="ru-RU" sz="1800" dirty="0">
                <a:solidFill>
                  <a:srgbClr val="0070C0"/>
                </a:solidFill>
              </a:rPr>
              <a:t> натрия (</a:t>
            </a:r>
            <a:r>
              <a:rPr lang="ru-RU" sz="1800" dirty="0" err="1">
                <a:solidFill>
                  <a:srgbClr val="0070C0"/>
                </a:solidFill>
              </a:rPr>
              <a:t>Клексан</a:t>
            </a:r>
            <a:r>
              <a:rPr lang="ru-RU" sz="1800" dirty="0">
                <a:solidFill>
                  <a:srgbClr val="0070C0"/>
                </a:solidFill>
              </a:rPr>
              <a:t>, </a:t>
            </a:r>
            <a:r>
              <a:rPr lang="ru-RU" sz="1800" dirty="0" err="1">
                <a:solidFill>
                  <a:srgbClr val="0070C0"/>
                </a:solidFill>
              </a:rPr>
              <a:t>Анфибра</a:t>
            </a:r>
            <a:r>
              <a:rPr lang="ru-RU" sz="1800" dirty="0">
                <a:solidFill>
                  <a:srgbClr val="0070C0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err="1">
                <a:solidFill>
                  <a:srgbClr val="0070C0"/>
                </a:solidFill>
              </a:rPr>
              <a:t>Бемипарин</a:t>
            </a:r>
            <a:r>
              <a:rPr lang="ru-RU" sz="1800" dirty="0">
                <a:solidFill>
                  <a:srgbClr val="0070C0"/>
                </a:solidFill>
              </a:rPr>
              <a:t> натрия (</a:t>
            </a:r>
            <a:r>
              <a:rPr lang="ru-RU" sz="1800" dirty="0" err="1">
                <a:solidFill>
                  <a:srgbClr val="0070C0"/>
                </a:solidFill>
              </a:rPr>
              <a:t>Цибор</a:t>
            </a:r>
            <a:r>
              <a:rPr lang="ru-RU" sz="1800" dirty="0">
                <a:solidFill>
                  <a:srgbClr val="0070C0"/>
                </a:solidFill>
              </a:rPr>
              <a:t>)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3. Селективные ингибиторы фактора Ха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err="1">
                <a:solidFill>
                  <a:srgbClr val="0070C0"/>
                </a:solidFill>
              </a:rPr>
              <a:t>Фондапаринукс</a:t>
            </a:r>
            <a:r>
              <a:rPr lang="ru-RU" sz="1800" dirty="0">
                <a:solidFill>
                  <a:srgbClr val="0070C0"/>
                </a:solidFill>
              </a:rPr>
              <a:t> натрия (</a:t>
            </a:r>
            <a:r>
              <a:rPr lang="ru-RU" sz="1800" dirty="0" err="1">
                <a:solidFill>
                  <a:srgbClr val="0070C0"/>
                </a:solidFill>
              </a:rPr>
              <a:t>Арикстра</a:t>
            </a:r>
            <a:r>
              <a:rPr lang="ru-RU" sz="1800" dirty="0">
                <a:solidFill>
                  <a:srgbClr val="0070C0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err="1">
                <a:solidFill>
                  <a:srgbClr val="0070C0"/>
                </a:solidFill>
              </a:rPr>
              <a:t>Ривароксабан</a:t>
            </a:r>
            <a:r>
              <a:rPr lang="ru-RU" sz="1800" dirty="0">
                <a:solidFill>
                  <a:srgbClr val="0070C0"/>
                </a:solidFill>
              </a:rPr>
              <a:t> (</a:t>
            </a:r>
            <a:r>
              <a:rPr lang="ru-RU" sz="1800" dirty="0" err="1">
                <a:solidFill>
                  <a:srgbClr val="0070C0"/>
                </a:solidFill>
              </a:rPr>
              <a:t>Ксарелто</a:t>
            </a:r>
            <a:r>
              <a:rPr lang="ru-RU" sz="1800" dirty="0">
                <a:solidFill>
                  <a:srgbClr val="0070C0"/>
                </a:solidFill>
              </a:rPr>
              <a:t>) </a:t>
            </a:r>
            <a:r>
              <a:rPr lang="ru-RU" sz="1800" dirty="0">
                <a:solidFill>
                  <a:srgbClr val="040E08"/>
                </a:solidFill>
              </a:rPr>
              <a:t>(ПОП)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>
                    <a:lumMod val="50000"/>
                  </a:schemeClr>
                </a:solidFill>
              </a:rPr>
              <a:t>4. Селективный ингибитор тромбина (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</a:rPr>
              <a:t>IIa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)</a:t>
            </a:r>
            <a:endParaRPr lang="ru-RU" sz="18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70C0"/>
                </a:solidFill>
              </a:rPr>
              <a:t>Дабигатран (</a:t>
            </a:r>
            <a:r>
              <a:rPr lang="ru-RU" sz="1800" dirty="0" err="1">
                <a:solidFill>
                  <a:srgbClr val="0070C0"/>
                </a:solidFill>
              </a:rPr>
              <a:t>Продакса</a:t>
            </a:r>
            <a:r>
              <a:rPr lang="ru-RU" sz="1800" dirty="0">
                <a:solidFill>
                  <a:srgbClr val="0070C0"/>
                </a:solidFill>
              </a:rPr>
              <a:t>) </a:t>
            </a:r>
            <a:r>
              <a:rPr lang="ru-RU" sz="1800" dirty="0">
                <a:solidFill>
                  <a:srgbClr val="040E08"/>
                </a:solidFill>
              </a:rPr>
              <a:t>(ПОП)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247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75B1D9A-47B2-4E49-8377-93A6CC2FD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27983" cy="328498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CC9D00C-AC47-4FF3-AED1-4BA1D43F8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0"/>
            <a:ext cx="4571999" cy="328498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FC3FBF0-4153-493C-91AE-14F78B38FC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55" t="6300" r="1625" b="7600"/>
          <a:stretch/>
        </p:blipFill>
        <p:spPr>
          <a:xfrm>
            <a:off x="-7977" y="3574136"/>
            <a:ext cx="4435959" cy="32838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5CF1A31-2DDC-48C7-843D-4139954E30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03" r="-203"/>
          <a:stretch/>
        </p:blipFill>
        <p:spPr>
          <a:xfrm>
            <a:off x="4571998" y="3573016"/>
            <a:ext cx="4572002" cy="329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709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0FD4F7-0E69-42CA-8678-DF691D4CA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640"/>
            <a:ext cx="7010400" cy="457200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Преимущества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НМГ перед НФГ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8A516F6-10F6-4A5B-9326-07F889ED20C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80796" y="1484784"/>
            <a:ext cx="6629400" cy="2088232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>
                <a:solidFill>
                  <a:srgbClr val="040E08"/>
                </a:solidFill>
              </a:rPr>
              <a:t>Высокая биодоступность при п/к введении</a:t>
            </a:r>
          </a:p>
          <a:p>
            <a:r>
              <a:rPr lang="ru-RU" sz="2000" dirty="0">
                <a:solidFill>
                  <a:srgbClr val="040E08"/>
                </a:solidFill>
              </a:rPr>
              <a:t>Более длительное действие</a:t>
            </a:r>
          </a:p>
          <a:p>
            <a:r>
              <a:rPr lang="ru-RU" sz="2000" dirty="0">
                <a:solidFill>
                  <a:srgbClr val="040E08"/>
                </a:solidFill>
              </a:rPr>
              <a:t>Более предсказуемый антикоагулянтный эффект</a:t>
            </a:r>
          </a:p>
          <a:p>
            <a:r>
              <a:rPr lang="ru-RU" sz="2000" dirty="0">
                <a:solidFill>
                  <a:srgbClr val="040E08"/>
                </a:solidFill>
              </a:rPr>
              <a:t>Реже развивается тромбоцитопения и остеопороз</a:t>
            </a:r>
          </a:p>
          <a:p>
            <a:r>
              <a:rPr lang="ru-RU" sz="2000" dirty="0">
                <a:solidFill>
                  <a:srgbClr val="040E08"/>
                </a:solidFill>
              </a:rPr>
              <a:t>Не требуют контроля АЧТВ </a:t>
            </a:r>
            <a:r>
              <a:rPr lang="ru-RU" sz="1800" dirty="0">
                <a:solidFill>
                  <a:srgbClr val="040E08"/>
                </a:solidFill>
              </a:rPr>
              <a:t>(</a:t>
            </a:r>
            <a:r>
              <a:rPr lang="ru-RU" sz="11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активированное</a:t>
            </a:r>
            <a:r>
              <a:rPr lang="ru-RU" sz="11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11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частичное</a:t>
            </a:r>
            <a:r>
              <a:rPr lang="ru-RU" sz="11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1100" b="1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тромбопластиновое</a:t>
            </a:r>
            <a:r>
              <a:rPr lang="ru-RU" sz="11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11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время)</a:t>
            </a:r>
            <a:endParaRPr lang="ru-RU" sz="2000" dirty="0">
              <a:solidFill>
                <a:srgbClr val="040E08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14FA33E-1862-4DFB-9B05-4F8BF9ABC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3541993"/>
            <a:ext cx="689610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73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237C411B-F225-4DDE-BE2C-E09EB8CD5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00" y="260648"/>
            <a:ext cx="7010400" cy="45720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Дозировка низкомолекулярных гепаринов для профилактики ТЭО</a:t>
            </a:r>
          </a:p>
        </p:txBody>
      </p:sp>
      <p:graphicFrame>
        <p:nvGraphicFramePr>
          <p:cNvPr id="13" name="Таблица 13">
            <a:extLst>
              <a:ext uri="{FF2B5EF4-FFF2-40B4-BE49-F238E27FC236}">
                <a16:creationId xmlns="" xmlns:a16="http://schemas.microsoft.com/office/drawing/2014/main" id="{3F2C6E10-DF2F-4778-86A9-2625CC5169B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55804104"/>
              </p:ext>
            </p:extLst>
          </p:nvPr>
        </p:nvGraphicFramePr>
        <p:xfrm>
          <a:off x="1547664" y="1124744"/>
          <a:ext cx="7488832" cy="5400599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3744416">
                  <a:extLst>
                    <a:ext uri="{9D8B030D-6E8A-4147-A177-3AD203B41FA5}">
                      <a16:colId xmlns="" xmlns:a16="http://schemas.microsoft.com/office/drawing/2014/main" val="3433220355"/>
                    </a:ext>
                  </a:extLst>
                </a:gridCol>
                <a:gridCol w="3744416">
                  <a:extLst>
                    <a:ext uri="{9D8B030D-6E8A-4147-A177-3AD203B41FA5}">
                      <a16:colId xmlns="" xmlns:a16="http://schemas.microsoft.com/office/drawing/2014/main" val="1540752885"/>
                    </a:ext>
                  </a:extLst>
                </a:gridCol>
              </a:tblGrid>
              <a:tr h="415431"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Препараты НМГ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 dirty="0">
                          <a:effectLst/>
                          <a:latin typeface="Times New Roman" panose="02020603050405020304" pitchFamily="18" charset="0"/>
                        </a:rPr>
                        <a:t>Дозы НМГ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959201358"/>
                  </a:ext>
                </a:extLst>
              </a:tr>
              <a:tr h="1980410">
                <a:tc>
                  <a:txBody>
                    <a:bodyPr/>
                    <a:lstStyle/>
                    <a:p>
                      <a:r>
                        <a:rPr lang="ru-RU" dirty="0" err="1"/>
                        <a:t>Надропарин</a:t>
                      </a:r>
                      <a:r>
                        <a:rPr lang="ru-RU" dirty="0"/>
                        <a:t> </a:t>
                      </a:r>
                      <a:r>
                        <a:rPr lang="ru-RU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Фраксипарин</a:t>
                      </a:r>
                      <a:r>
                        <a:rPr lang="ru-RU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Один раз в сутки подкожно вводят:</a:t>
                      </a:r>
                    </a:p>
                    <a:p>
                      <a:r>
                        <a:rPr lang="ru-RU" sz="11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предоперационный период и в первые три дня после травмы</a:t>
                      </a:r>
                    </a:p>
                    <a:p>
                      <a:r>
                        <a:rPr lang="ru-RU" sz="11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массе тела до 50 кг - 0,2 мл (1900 а Ха ME)</a:t>
                      </a:r>
                    </a:p>
                    <a:p>
                      <a:r>
                        <a:rPr lang="ru-RU" sz="1100" dirty="0"/>
                        <a:t>При массе тела 50- 69 кг - 0,3 мл (2850 а Ха ME)</a:t>
                      </a:r>
                    </a:p>
                    <a:p>
                      <a:r>
                        <a:rPr lang="ru-RU" sz="1100" dirty="0"/>
                        <a:t>При массе тела &gt; 70 кг - 0,4 мл (3800 а Ха ME)</a:t>
                      </a:r>
                    </a:p>
                    <a:p>
                      <a:r>
                        <a:rPr lang="ru-RU" sz="1100" dirty="0"/>
                        <a:t>Начиная с четвертого дня увеличивают дозу при массе тела до 70 кг на 0,1 мл, при массе тела свыше 70 кг - на 0,2 мл в сутки и продолжают ее введение в течение 7 дней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05845847"/>
                  </a:ext>
                </a:extLst>
              </a:tr>
              <a:tr h="665827">
                <a:tc>
                  <a:txBody>
                    <a:bodyPr/>
                    <a:lstStyle/>
                    <a:p>
                      <a:r>
                        <a:rPr lang="ru-RU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Дальтепарин</a:t>
                      </a:r>
                      <a:r>
                        <a:rPr lang="ru-RU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Фрагмин</a:t>
                      </a:r>
                      <a:r>
                        <a:rPr lang="ru-RU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2500 а Ха ME подкожно за 1- 2 часа до операции и через 12 часов после, затем 5000 а-Ха ME в течение 5-7 дней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3198645"/>
                  </a:ext>
                </a:extLst>
              </a:tr>
              <a:tr h="478030">
                <a:tc>
                  <a:txBody>
                    <a:bodyPr/>
                    <a:lstStyle/>
                    <a:p>
                      <a:r>
                        <a:rPr lang="ru-RU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Эноксапарин</a:t>
                      </a:r>
                      <a:r>
                        <a:rPr lang="ru-RU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Клексан</a:t>
                      </a:r>
                      <a:r>
                        <a:rPr lang="ru-RU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По 40 мг 1 раз в сутки в течение 7-10 дней (первое введение за 12 часов до операции)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67680558"/>
                  </a:ext>
                </a:extLst>
              </a:tr>
              <a:tr h="478030">
                <a:tc>
                  <a:txBody>
                    <a:bodyPr/>
                    <a:lstStyle/>
                    <a:p>
                      <a:r>
                        <a:rPr lang="ru-RU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Ревипарин</a:t>
                      </a:r>
                      <a:r>
                        <a:rPr lang="ru-RU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Кливарин</a:t>
                      </a:r>
                      <a:r>
                        <a:rPr lang="ru-RU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По 1750 а Ха ME 1 раз в сутки в течение 7 10 дней (первое введение за 2 часа до операции)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79364263"/>
                  </a:ext>
                </a:extLst>
              </a:tr>
              <a:tr h="665827">
                <a:tc>
                  <a:txBody>
                    <a:bodyPr/>
                    <a:lstStyle/>
                    <a:p>
                      <a:r>
                        <a:rPr lang="ru-RU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Тинзапарин</a:t>
                      </a:r>
                      <a:r>
                        <a:rPr lang="ru-RU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натрия (</a:t>
                      </a:r>
                      <a:r>
                        <a:rPr lang="ru-RU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Инногел</a:t>
                      </a:r>
                      <a:r>
                        <a:rPr lang="ru-RU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50 а Ха ME на 1 кг массы тела в сутки в течение 7 10 дней (первое введение за 2 часа до операции)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4812192"/>
                  </a:ext>
                </a:extLst>
              </a:tr>
              <a:tr h="717044">
                <a:tc>
                  <a:txBody>
                    <a:bodyPr/>
                    <a:lstStyle/>
                    <a:p>
                      <a:r>
                        <a:rPr lang="ru-RU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Тронарин</a:t>
                      </a:r>
                      <a:r>
                        <a:rPr lang="ru-RU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Цертопарин</a:t>
                      </a:r>
                      <a:r>
                        <a:rPr lang="ru-RU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натрий)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По 3000 а Ха ME 1 раз в сутки в течение 7 10 дней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03371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4583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C1153E14-DFF3-446E-89A8-AA1BF21A4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4544" y="764704"/>
            <a:ext cx="7010400" cy="45720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Антикоагулянты прямого действия.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AC472BDA-8A6D-4E9F-B312-9FE1FF07495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43608" y="2708920"/>
            <a:ext cx="3346704" cy="3474720"/>
          </a:xfrm>
        </p:spPr>
        <p:txBody>
          <a:bodyPr/>
          <a:lstStyle/>
          <a:p>
            <a:r>
              <a:rPr lang="ru-RU" sz="1600" u="sng" dirty="0"/>
              <a:t>Показания </a:t>
            </a:r>
          </a:p>
          <a:p>
            <a:r>
              <a:rPr lang="ru-RU" sz="1600" dirty="0">
                <a:solidFill>
                  <a:srgbClr val="040E08"/>
                </a:solidFill>
              </a:rPr>
              <a:t>Профилактика и лечение венозного тромбоза и ТЭЛА</a:t>
            </a:r>
          </a:p>
          <a:p>
            <a:r>
              <a:rPr lang="ru-RU" sz="1600" dirty="0">
                <a:solidFill>
                  <a:srgbClr val="040E08"/>
                </a:solidFill>
              </a:rPr>
              <a:t>Острая тромботическая окклюзия </a:t>
            </a:r>
            <a:r>
              <a:rPr lang="ru-RU" sz="1600" dirty="0" err="1">
                <a:solidFill>
                  <a:srgbClr val="040E08"/>
                </a:solidFill>
              </a:rPr>
              <a:t>переферических</a:t>
            </a:r>
            <a:r>
              <a:rPr lang="ru-RU" sz="1600" dirty="0">
                <a:solidFill>
                  <a:srgbClr val="040E08"/>
                </a:solidFill>
              </a:rPr>
              <a:t> артерий </a:t>
            </a:r>
          </a:p>
          <a:p>
            <a:r>
              <a:rPr lang="ru-RU" sz="1600" dirty="0">
                <a:solidFill>
                  <a:srgbClr val="040E08"/>
                </a:solidFill>
              </a:rPr>
              <a:t>Мерцательная аритмия</a:t>
            </a:r>
          </a:p>
          <a:p>
            <a:r>
              <a:rPr lang="ru-RU" sz="1600" dirty="0">
                <a:solidFill>
                  <a:srgbClr val="040E08"/>
                </a:solidFill>
              </a:rPr>
              <a:t>Протезирование  клапанов сердца</a:t>
            </a:r>
          </a:p>
          <a:p>
            <a:r>
              <a:rPr lang="ru-RU" sz="1600" dirty="0">
                <a:solidFill>
                  <a:srgbClr val="040E08"/>
                </a:solidFill>
              </a:rPr>
              <a:t>Гемодиализ </a:t>
            </a:r>
          </a:p>
          <a:p>
            <a:r>
              <a:rPr lang="ru-RU" sz="1600" dirty="0">
                <a:solidFill>
                  <a:srgbClr val="040E08"/>
                </a:solidFill>
              </a:rPr>
              <a:t>ДВС-синдром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A31A3F4-066E-4ACD-8F80-B97621107C7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60032" y="2708920"/>
            <a:ext cx="3346704" cy="3474720"/>
          </a:xfrm>
        </p:spPr>
        <p:txBody>
          <a:bodyPr>
            <a:normAutofit fontScale="92500" lnSpcReduction="10000"/>
          </a:bodyPr>
          <a:lstStyle/>
          <a:p>
            <a:r>
              <a:rPr lang="ru-RU" sz="1400" u="sng" dirty="0"/>
              <a:t>Противопоказания</a:t>
            </a:r>
          </a:p>
          <a:p>
            <a:r>
              <a:rPr lang="ru-RU" sz="1400" dirty="0" err="1">
                <a:solidFill>
                  <a:srgbClr val="040E08"/>
                </a:solidFill>
              </a:rPr>
              <a:t>Гиперчуствительность</a:t>
            </a:r>
            <a:endParaRPr lang="ru-RU" sz="1400" dirty="0">
              <a:solidFill>
                <a:srgbClr val="040E08"/>
              </a:solidFill>
            </a:endParaRPr>
          </a:p>
          <a:p>
            <a:r>
              <a:rPr lang="ru-RU" sz="1400" dirty="0" err="1">
                <a:solidFill>
                  <a:srgbClr val="040E08"/>
                </a:solidFill>
              </a:rPr>
              <a:t>Тромбочитопения</a:t>
            </a:r>
            <a:r>
              <a:rPr lang="ru-RU" sz="1400" dirty="0">
                <a:solidFill>
                  <a:srgbClr val="040E08"/>
                </a:solidFill>
              </a:rPr>
              <a:t> меньше 100х10</a:t>
            </a:r>
            <a:r>
              <a:rPr lang="ru-RU" sz="900" dirty="0">
                <a:solidFill>
                  <a:srgbClr val="040E08"/>
                </a:solidFill>
              </a:rPr>
              <a:t>9</a:t>
            </a:r>
            <a:r>
              <a:rPr lang="ru-RU" sz="1400" dirty="0">
                <a:solidFill>
                  <a:srgbClr val="040E08"/>
                </a:solidFill>
              </a:rPr>
              <a:t>/л</a:t>
            </a:r>
          </a:p>
          <a:p>
            <a:r>
              <a:rPr lang="ru-RU" sz="1400" dirty="0">
                <a:solidFill>
                  <a:srgbClr val="040E08"/>
                </a:solidFill>
              </a:rPr>
              <a:t>Острая язва желудка и кишечника с угрозой кровотечения </a:t>
            </a:r>
          </a:p>
          <a:p>
            <a:r>
              <a:rPr lang="ru-RU" sz="1400" dirty="0">
                <a:solidFill>
                  <a:srgbClr val="040E08"/>
                </a:solidFill>
              </a:rPr>
              <a:t>Недавнее внутричерепное кровотечение </a:t>
            </a:r>
            <a:endParaRPr lang="ru-RU" sz="900" dirty="0">
              <a:solidFill>
                <a:srgbClr val="040E08"/>
              </a:solidFill>
            </a:endParaRPr>
          </a:p>
          <a:p>
            <a:r>
              <a:rPr lang="ru-RU" sz="1400" dirty="0">
                <a:solidFill>
                  <a:srgbClr val="040E08"/>
                </a:solidFill>
              </a:rPr>
              <a:t>НЯК, болезнь Крона</a:t>
            </a:r>
          </a:p>
          <a:p>
            <a:r>
              <a:rPr lang="ru-RU" sz="1400" dirty="0">
                <a:solidFill>
                  <a:srgbClr val="040E08"/>
                </a:solidFill>
              </a:rPr>
              <a:t>Тяжелая, неконтролируемая артериальная </a:t>
            </a:r>
            <a:r>
              <a:rPr lang="ru-RU" sz="1400" dirty="0" err="1">
                <a:solidFill>
                  <a:srgbClr val="040E08"/>
                </a:solidFill>
              </a:rPr>
              <a:t>гипертезия</a:t>
            </a:r>
            <a:r>
              <a:rPr lang="ru-RU" sz="1400" dirty="0">
                <a:solidFill>
                  <a:srgbClr val="040E08"/>
                </a:solidFill>
              </a:rPr>
              <a:t> </a:t>
            </a:r>
          </a:p>
          <a:p>
            <a:r>
              <a:rPr lang="ru-RU" sz="1400" dirty="0" err="1">
                <a:solidFill>
                  <a:srgbClr val="040E08"/>
                </a:solidFill>
              </a:rPr>
              <a:t>Тяжолая</a:t>
            </a:r>
            <a:r>
              <a:rPr lang="ru-RU" sz="1400" dirty="0">
                <a:solidFill>
                  <a:srgbClr val="040E08"/>
                </a:solidFill>
              </a:rPr>
              <a:t> почечная/печеночная недостаточность</a:t>
            </a:r>
          </a:p>
          <a:p>
            <a:r>
              <a:rPr lang="ru-RU" sz="1400" dirty="0">
                <a:solidFill>
                  <a:srgbClr val="040E08"/>
                </a:solidFill>
              </a:rPr>
              <a:t>Варикозное расширение вен пищевода.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28997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Rectangle 8">
            <a:extLst>
              <a:ext uri="{FF2B5EF4-FFF2-40B4-BE49-F238E27FC236}">
                <a16:creationId xmlns="" xmlns:a16="http://schemas.microsoft.com/office/drawing/2014/main" id="{4887D4D3-5599-46BC-A3B8-107C122164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3608" y="332656"/>
            <a:ext cx="7010400" cy="457200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Распределение умерших от </a:t>
            </a:r>
            <a:r>
              <a:rPr lang="ru-RU" alt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тэла</a:t>
            </a:r>
            <a:r>
              <a:rPr lang="ru-RU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виду травмы.</a:t>
            </a:r>
          </a:p>
        </p:txBody>
      </p:sp>
      <p:sp>
        <p:nvSpPr>
          <p:cNvPr id="17415" name="Rectangle 7">
            <a:extLst>
              <a:ext uri="{FF2B5EF4-FFF2-40B4-BE49-F238E27FC236}">
                <a16:creationId xmlns="" xmlns:a16="http://schemas.microsoft.com/office/drawing/2014/main" id="{6E68A20D-398D-4504-B1C9-9A15758101AF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899592" y="980728"/>
            <a:ext cx="6629400" cy="936104"/>
          </a:xfrm>
        </p:spPr>
        <p:txBody>
          <a:bodyPr>
            <a:normAutofit/>
          </a:bodyPr>
          <a:lstStyle/>
          <a:p>
            <a:pPr marL="45720" indent="0">
              <a:lnSpc>
                <a:spcPct val="80000"/>
              </a:lnSpc>
              <a:buNone/>
            </a:pPr>
            <a:endParaRPr lang="ru-RU" altLang="ru-RU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="" xmlns:a16="http://schemas.microsoft.com/office/drawing/2014/main" id="{29E0D957-5D19-4724-9B5C-B70828E69C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2140284"/>
              </p:ext>
            </p:extLst>
          </p:nvPr>
        </p:nvGraphicFramePr>
        <p:xfrm>
          <a:off x="0" y="980728"/>
          <a:ext cx="9065513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792BC09-9292-4613-9B65-08920A6ED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48680" y="18864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Л</a:t>
            </a:r>
            <a:r>
              <a:rPr lang="ru-RU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ечении ТГВ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CCB6DA3-402C-4408-9A99-7A6BD5085F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4936" y="908720"/>
            <a:ext cx="7010400" cy="5141565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Гепарин вводят в дозе 5000ЕД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в/В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болюсно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с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дальнейшй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инфузией со скоростью 1000ЕД в час. Скорость введения контролируется по уровню АЧТВ, которое определяется через 6 часов после начала инфузии, стремясь к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увелечению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его до 1.5-2 раза от исходного. Если обеспечить адекватную </a:t>
            </a:r>
            <a:r>
              <a:rPr lang="ru-RU" sz="2400" dirty="0" err="1">
                <a:solidFill>
                  <a:schemeClr val="tx1">
                    <a:lumMod val="50000"/>
                  </a:schemeClr>
                </a:solidFill>
              </a:rPr>
              <a:t>в/В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 инфузию невозможно, продолжают введение гепарина п/к в суточной дозе 500ЕД/кг массы тела в 2 приема в течение 7-10 дней под контролем АЧТВ. За 3 дня до отмены назначают непрямые (оральные) антикоагулянты. Доза их подбирается индивидуально по уровню международного нормализованного отношения (МНО), стараясь поддерживать его на уровне 2.0-3.0</a:t>
            </a:r>
          </a:p>
        </p:txBody>
      </p:sp>
    </p:spTree>
    <p:extLst>
      <p:ext uri="{BB962C8B-B14F-4D97-AF65-F5344CB8AC3E}">
        <p14:creationId xmlns:p14="http://schemas.microsoft.com/office/powerpoint/2010/main" val="3919671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="" xmlns:a16="http://schemas.microsoft.com/office/drawing/2014/main" id="{25358A0B-68B6-41E8-AEF0-35AEFA7C80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600" y="332656"/>
            <a:ext cx="6934200" cy="715963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Лечение передозировки гепарина</a:t>
            </a:r>
            <a:endParaRPr lang="en-US" alt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19" name="Rectangle 3">
            <a:extLst>
              <a:ext uri="{FF2B5EF4-FFF2-40B4-BE49-F238E27FC236}">
                <a16:creationId xmlns="" xmlns:a16="http://schemas.microsoft.com/office/drawing/2014/main" id="{BE298A7E-4AA4-4D93-A39D-6E2C09F583EF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1884784" y="1700809"/>
            <a:ext cx="6934200" cy="244827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alt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18"/>
              </a:rPr>
              <a:t>Антидот гепарина – протамина сульфат 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2000" dirty="0">
              <a:solidFill>
                <a:schemeClr val="tx1"/>
              </a:solidFill>
              <a:latin typeface="1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000" dirty="0">
                <a:solidFill>
                  <a:schemeClr val="tx1"/>
                </a:solidFill>
                <a:latin typeface="18"/>
              </a:rPr>
              <a:t>В/В </a:t>
            </a:r>
            <a:r>
              <a:rPr lang="ru-RU" altLang="ru-RU" sz="2000" dirty="0" err="1">
                <a:solidFill>
                  <a:schemeClr val="tx1"/>
                </a:solidFill>
                <a:latin typeface="18"/>
              </a:rPr>
              <a:t>капельно</a:t>
            </a:r>
            <a:r>
              <a:rPr lang="ru-RU" altLang="ru-RU" sz="2000" dirty="0">
                <a:solidFill>
                  <a:schemeClr val="tx1"/>
                </a:solidFill>
                <a:latin typeface="18"/>
              </a:rPr>
              <a:t> из расчета 1 мг препарата на 100ЕД введение гепарина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2000" dirty="0">
              <a:solidFill>
                <a:schemeClr val="tx1"/>
              </a:solidFill>
              <a:latin typeface="1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000" dirty="0">
                <a:solidFill>
                  <a:schemeClr val="tx1"/>
                </a:solidFill>
                <a:latin typeface="18"/>
              </a:rPr>
              <a:t>Через 30-60 мин после введения гепарина дозу </a:t>
            </a:r>
            <a:r>
              <a:rPr lang="ru-RU" altLang="ru-RU" sz="2000" dirty="0" err="1">
                <a:solidFill>
                  <a:schemeClr val="tx1"/>
                </a:solidFill>
                <a:latin typeface="18"/>
              </a:rPr>
              <a:t>протазина</a:t>
            </a:r>
            <a:r>
              <a:rPr lang="ru-RU" altLang="ru-RU" sz="2000" dirty="0">
                <a:solidFill>
                  <a:schemeClr val="tx1"/>
                </a:solidFill>
                <a:latin typeface="18"/>
              </a:rPr>
              <a:t> сульфата назначают из расчета 0.5мг на 100ЕД введения гепарина </a:t>
            </a:r>
            <a:endParaRPr lang="en-US" altLang="ru-RU" sz="2000" dirty="0">
              <a:solidFill>
                <a:schemeClr val="tx1"/>
              </a:solidFill>
              <a:latin typeface="18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6D3C40B1-E90E-451E-A90E-809F7E690A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45" t="3561" r="2578" b="6082"/>
          <a:stretch/>
        </p:blipFill>
        <p:spPr>
          <a:xfrm>
            <a:off x="3923928" y="4221088"/>
            <a:ext cx="4464496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290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2F6137A9-82C2-4BD7-B247-2DF94F6D9B0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12290273"/>
              </p:ext>
            </p:extLst>
          </p:nvPr>
        </p:nvGraphicFramePr>
        <p:xfrm>
          <a:off x="0" y="1"/>
          <a:ext cx="9144000" cy="6857999"/>
        </p:xfrm>
        <a:graphic>
          <a:graphicData uri="http://schemas.openxmlformats.org/drawingml/2006/table">
            <a:tbl>
              <a:tblPr/>
              <a:tblGrid>
                <a:gridCol w="745979">
                  <a:extLst>
                    <a:ext uri="{9D8B030D-6E8A-4147-A177-3AD203B41FA5}">
                      <a16:colId xmlns="" xmlns:a16="http://schemas.microsoft.com/office/drawing/2014/main" val="3281475203"/>
                    </a:ext>
                  </a:extLst>
                </a:gridCol>
                <a:gridCol w="810289">
                  <a:extLst>
                    <a:ext uri="{9D8B030D-6E8A-4147-A177-3AD203B41FA5}">
                      <a16:colId xmlns="" xmlns:a16="http://schemas.microsoft.com/office/drawing/2014/main" val="4164004227"/>
                    </a:ext>
                  </a:extLst>
                </a:gridCol>
                <a:gridCol w="289054">
                  <a:extLst>
                    <a:ext uri="{9D8B030D-6E8A-4147-A177-3AD203B41FA5}">
                      <a16:colId xmlns="" xmlns:a16="http://schemas.microsoft.com/office/drawing/2014/main" val="4163046967"/>
                    </a:ext>
                  </a:extLst>
                </a:gridCol>
                <a:gridCol w="289054">
                  <a:extLst>
                    <a:ext uri="{9D8B030D-6E8A-4147-A177-3AD203B41FA5}">
                      <a16:colId xmlns="" xmlns:a16="http://schemas.microsoft.com/office/drawing/2014/main" val="3916317309"/>
                    </a:ext>
                  </a:extLst>
                </a:gridCol>
                <a:gridCol w="1196138">
                  <a:extLst>
                    <a:ext uri="{9D8B030D-6E8A-4147-A177-3AD203B41FA5}">
                      <a16:colId xmlns="" xmlns:a16="http://schemas.microsoft.com/office/drawing/2014/main" val="1803964332"/>
                    </a:ext>
                  </a:extLst>
                </a:gridCol>
                <a:gridCol w="681670">
                  <a:extLst>
                    <a:ext uri="{9D8B030D-6E8A-4147-A177-3AD203B41FA5}">
                      <a16:colId xmlns="" xmlns:a16="http://schemas.microsoft.com/office/drawing/2014/main" val="4048060358"/>
                    </a:ext>
                  </a:extLst>
                </a:gridCol>
                <a:gridCol w="848870">
                  <a:extLst>
                    <a:ext uri="{9D8B030D-6E8A-4147-A177-3AD203B41FA5}">
                      <a16:colId xmlns="" xmlns:a16="http://schemas.microsoft.com/office/drawing/2014/main" val="392995567"/>
                    </a:ext>
                  </a:extLst>
                </a:gridCol>
                <a:gridCol w="4282946">
                  <a:extLst>
                    <a:ext uri="{9D8B030D-6E8A-4147-A177-3AD203B41FA5}">
                      <a16:colId xmlns="" xmlns:a16="http://schemas.microsoft.com/office/drawing/2014/main" val="4271193928"/>
                    </a:ext>
                  </a:extLst>
                </a:gridCol>
              </a:tblGrid>
              <a:tr h="689151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</a:rPr>
                        <a:t>Препараты НМГ</a:t>
                      </a:r>
                    </a:p>
                  </a:txBody>
                  <a:tcPr marL="74476" marR="74476" marT="37238" marB="372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476" marR="74476" marT="37238" marB="3723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476" marR="74476" marT="37238" marB="37238" anchor="b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>
                          <a:effectLst/>
                          <a:latin typeface="Times New Roman" panose="02020603050405020304" pitchFamily="18" charset="0"/>
                        </a:rPr>
                        <a:t>Дозы НМГ</a:t>
                      </a:r>
                    </a:p>
                  </a:txBody>
                  <a:tcPr marL="74476" marR="74476" marT="37238" marB="372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476" marR="74476" marT="37238" marB="3723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476" marR="74476" marT="37238" marB="3723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476" marR="74476" marT="37238" marB="37238" anchor="b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30837542"/>
                  </a:ext>
                </a:extLst>
              </a:tr>
              <a:tr h="689151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Нандропарин</a:t>
                      </a:r>
                    </a:p>
                  </a:txBody>
                  <a:tcPr marL="74476" marR="74476" marT="37238" marB="372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476" marR="74476" marT="37238" marB="37238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476" marR="74476" marT="37238" marB="37238" anchor="b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По 0,1 мл (950 а-Ха ME) на каждые 10 кг массы тела пациента (но не более 0,9 мл) в сутки в</a:t>
                      </a:r>
                    </a:p>
                  </a:txBody>
                  <a:tcPr marL="74476" marR="74476" marT="37238" marB="372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21332309"/>
                  </a:ext>
                </a:extLst>
              </a:tr>
              <a:tr h="689151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(Фраксипарин)</a:t>
                      </a:r>
                    </a:p>
                  </a:txBody>
                  <a:tcPr marL="74476" marR="74476" marT="37238" marB="372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476" marR="74476" marT="37238" marB="3723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476" marR="74476" marT="37238" marB="37238" anchor="b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течение 7-10 дней</a:t>
                      </a:r>
                    </a:p>
                  </a:txBody>
                  <a:tcPr marL="74476" marR="74476" marT="37238" marB="372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476" marR="74476" marT="37238" marB="3723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476" marR="74476" marT="37238" marB="37238" anchor="b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17914787"/>
                  </a:ext>
                </a:extLst>
              </a:tr>
              <a:tr h="965352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Дальтепарин (Фрагмин)</a:t>
                      </a:r>
                    </a:p>
                  </a:txBody>
                  <a:tcPr marL="74476" marR="74476" marT="37238" marB="372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476" marR="74476" marT="37238" marB="37238" anchor="b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По 100-200 а Ха ME на 1 кг массы тела подкожно каждые 12 часов или в\в капельно в течение</a:t>
                      </a:r>
                    </a:p>
                  </a:txBody>
                  <a:tcPr marL="74476" marR="74476" marT="37238" marB="372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1479452"/>
                  </a:ext>
                </a:extLst>
              </a:tr>
              <a:tr h="392843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476" marR="74476" marT="37238" marB="372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476" marR="74476" marT="37238" marB="3723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476" marR="74476" marT="37238" marB="3723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476" marR="74476" marT="37238" marB="37238" anchor="b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5 дней</a:t>
                      </a:r>
                    </a:p>
                  </a:txBody>
                  <a:tcPr marL="74476" marR="74476" marT="37238" marB="372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476" marR="74476" marT="37238" marB="3723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476" marR="74476" marT="37238" marB="3723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476" marR="74476" marT="37238" marB="37238" anchor="b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77001702"/>
                  </a:ext>
                </a:extLst>
              </a:tr>
              <a:tr h="689151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Эноксапарин (Клексан)</a:t>
                      </a:r>
                    </a:p>
                  </a:txBody>
                  <a:tcPr marL="74476" marR="74476" marT="37238" marB="372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476" marR="74476" marT="37238" marB="37238" anchor="b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По 1 мг на кг массы тела каждые 12 часов подкожно При переходе на оральные а нти</a:t>
                      </a:r>
                    </a:p>
                  </a:txBody>
                  <a:tcPr marL="74476" marR="74476" marT="37238" marB="372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18898466"/>
                  </a:ext>
                </a:extLst>
              </a:tr>
              <a:tr h="689151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476" marR="74476" marT="37238" marB="372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476" marR="74476" marT="37238" marB="3723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476" marR="74476" marT="37238" marB="3723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476" marR="74476" marT="37238" marB="37238" anchor="b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коагулянты продолжают терапию до достижения MHO = 2,0</a:t>
                      </a:r>
                    </a:p>
                  </a:txBody>
                  <a:tcPr marL="74476" marR="74476" marT="37238" marB="372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04341473"/>
                  </a:ext>
                </a:extLst>
              </a:tr>
              <a:tr h="689151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Ревипарин (Кливарин)</a:t>
                      </a:r>
                    </a:p>
                  </a:txBody>
                  <a:tcPr marL="74476" marR="74476" marT="37238" marB="372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</a:rPr>
                        <a:t>По 3500 а-Ха ME ежедневно в течение 7 дней</a:t>
                      </a:r>
                    </a:p>
                  </a:txBody>
                  <a:tcPr marL="74476" marR="74476" marT="37238" marB="372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5504257"/>
                  </a:ext>
                </a:extLst>
              </a:tr>
              <a:tr h="689151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Тинзапарин натрия</a:t>
                      </a:r>
                    </a:p>
                  </a:txBody>
                  <a:tcPr marL="74476" marR="74476" marT="37238" marB="372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476" marR="74476" marT="37238" marB="37238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476" marR="74476" marT="37238" marB="37238" anchor="b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По 175 а-Ха ME на 1 кг массы тела 1 раз в сутки в течение 7-10 дней</a:t>
                      </a:r>
                    </a:p>
                  </a:txBody>
                  <a:tcPr marL="74476" marR="74476" marT="37238" marB="372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89023398"/>
                  </a:ext>
                </a:extLst>
              </a:tr>
              <a:tr h="675747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(Инногел)</a:t>
                      </a:r>
                    </a:p>
                  </a:txBody>
                  <a:tcPr marL="74476" marR="74476" marT="37238" marB="372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476" marR="74476" marT="37238" marB="3723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476" marR="74476" marT="37238" marB="37238" anchor="b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476" marR="74476" marT="37238" marB="3723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476" marR="74476" marT="37238" marB="3723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476" marR="74476" marT="37238" marB="3723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4476" marR="74476" marT="37238" marB="37238" anchor="b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27219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5598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DBC5CF-9DB5-4DEA-BBC3-2CA2A1E8A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C0ED4179-7899-44B8-93A3-3556F458C7F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17561"/>
            <a:ext cx="9144000" cy="348344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0A67555-CDB1-44F8-BC76-3C1CE73EF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3789040"/>
            <a:ext cx="719900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88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509331-6913-483C-B248-34B07446C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74C9832-B57E-4E13-AEFE-50F9067074E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323A0F4-899A-4991-9A1C-76F71D925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6092"/>
            <a:ext cx="8928992" cy="650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29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388D00-9A37-4C4B-8712-67761ECFE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7010400" cy="45720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Ограничения терапии варфарином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FCA7A8D-89C2-42D4-8438-D83C1B8DBF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1520" y="1124744"/>
            <a:ext cx="6705600" cy="4925541"/>
          </a:xfrm>
        </p:spPr>
        <p:txBody>
          <a:bodyPr/>
          <a:lstStyle/>
          <a:p>
            <a:r>
              <a:rPr lang="ru-RU" sz="2400" dirty="0">
                <a:solidFill>
                  <a:schemeClr val="tx1"/>
                </a:solidFill>
              </a:rPr>
              <a:t>Узкое терапевтическое окно </a:t>
            </a:r>
          </a:p>
          <a:p>
            <a:r>
              <a:rPr lang="ru-RU" sz="2400" dirty="0">
                <a:solidFill>
                  <a:schemeClr val="tx1"/>
                </a:solidFill>
              </a:rPr>
              <a:t>Непредсказуемая эффективность </a:t>
            </a:r>
          </a:p>
          <a:p>
            <a:r>
              <a:rPr lang="ru-RU" sz="2400" dirty="0">
                <a:solidFill>
                  <a:schemeClr val="tx1"/>
                </a:solidFill>
              </a:rPr>
              <a:t>Многочисленное лекарственное взаимодействие, взаимодействие с пищей</a:t>
            </a:r>
          </a:p>
          <a:p>
            <a:r>
              <a:rPr lang="ru-RU" sz="2400" dirty="0">
                <a:solidFill>
                  <a:schemeClr val="tx1"/>
                </a:solidFill>
              </a:rPr>
              <a:t>Медленное начало/прекращение действия</a:t>
            </a:r>
          </a:p>
          <a:p>
            <a:r>
              <a:rPr lang="ru-RU" sz="2400" dirty="0">
                <a:solidFill>
                  <a:schemeClr val="tx1"/>
                </a:solidFill>
              </a:rPr>
              <a:t>Необходимость частого лабораторного контроля </a:t>
            </a:r>
          </a:p>
          <a:p>
            <a:r>
              <a:rPr lang="ru-RU" sz="2400" dirty="0">
                <a:solidFill>
                  <a:schemeClr val="tx1"/>
                </a:solidFill>
              </a:rPr>
              <a:t>Частая коррекция дозы</a:t>
            </a:r>
          </a:p>
        </p:txBody>
      </p:sp>
    </p:spTree>
    <p:extLst>
      <p:ext uri="{BB962C8B-B14F-4D97-AF65-F5344CB8AC3E}">
        <p14:creationId xmlns:p14="http://schemas.microsoft.com/office/powerpoint/2010/main" val="17316056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6FEB85-5861-43E8-8987-F48694A0F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382D912-0440-4F03-9AB4-CA56AE01CA6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9BAC4D6-B769-4A41-BEAF-1A499D180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0"/>
            <a:ext cx="7997012" cy="637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76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1F1825-A23F-4561-9292-0AC9907AE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84584" y="11663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Клиника ТЭЛА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9495DC0-D131-4647-8077-5D36C80E9F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3528" y="1484784"/>
            <a:ext cx="6629400" cy="506955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Внезапно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возникающей одышке с тахикардией, болями в грудной клетке, снижением артериального давления, бледностью кожных покровов, беспокойством больного следует думать о тромбоэмболии дистальных ветвей легочной артерии. </a:t>
            </a:r>
          </a:p>
          <a:p>
            <a:pPr marL="45720" indent="0">
              <a:buNone/>
            </a:pP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ЭКГ в части случаев появляются признаки перегрузки правого желудочка: синдром Мак-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Гинна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-Уайта (внезапное появление глубоких зубцов S1, QIII, отрицательного ТIII), а также смещение переходной зоны (глубокий зубец SV5-V6) в сочетании с отрицательными зубцами TV1-V4, блокадой правой ножки пучка Гиса. </a:t>
            </a:r>
          </a:p>
          <a:p>
            <a:pPr marL="45720" indent="0">
              <a:buNone/>
            </a:pP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Появление через 1-3 дня симптомов инфаркт-пневмонии (кровохарканье, повышение температуры тела, боли в грудной клетке при дыхании, участки хрипов и рентгенологические признаки </a:t>
            </a:r>
            <a:r>
              <a:rPr lang="ru-RU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субплевральной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очаговой пневмонии) клинически подтверждает диагноз ТЭЛА.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0876624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70DEB54-9216-4649-91FF-547F6B19B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32656" y="18864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21D1FE8-8CC0-41CA-AC37-571F06E6454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87624" y="1988840"/>
            <a:ext cx="6918920" cy="5429597"/>
          </a:xfrm>
        </p:spPr>
        <p:txBody>
          <a:bodyPr/>
          <a:lstStyle/>
          <a:p>
            <a:pPr marL="45720" indent="0">
              <a:buNone/>
            </a:pPr>
            <a:r>
              <a:rPr lang="ru-RU" b="0" i="0" dirty="0">
                <a:solidFill>
                  <a:srgbClr val="000000"/>
                </a:solidFill>
                <a:latin typeface="Times New Roman" panose="02020603050405020304" pitchFamily="18" charset="0"/>
              </a:rPr>
              <a:t>Таким образом, раннее начало и комплексная настойчивая профилактика ТЭО, активное своевременное выявление развивающихся осложнений и их современное лечение способны сохранить жизнь пострадавшим и больным и вернуть их к активной жизни.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82914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908720" y="116632"/>
            <a:ext cx="10153128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Использованная литература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980728"/>
            <a:ext cx="8856984" cy="4968552"/>
          </a:xfrm>
        </p:spPr>
        <p:txBody>
          <a:bodyPr>
            <a:normAutofit lnSpcReduction="10000"/>
          </a:bodyPr>
          <a:lstStyle/>
          <a:p>
            <a:pPr marL="502920" indent="-457200">
              <a:buAutoNum type="arabicPeriod"/>
            </a:pPr>
            <a:r>
              <a:rPr lang="ru-RU" dirty="0" smtClean="0"/>
              <a:t>РОССИЙСКИЕ </a:t>
            </a:r>
            <a:r>
              <a:rPr lang="ru-RU" dirty="0"/>
              <a:t>КЛИНИЧЕСКИЕ РЕКОМЕНДАЦИИ ПО ДИАГНОСТИКЕ, ЛЕЧЕНИЮ И ПРОФИЛАКТИКЕ ВЕНОЗНЫХ ТРОМБОЭМБОЛИЧЕСКИХ ОСЛОЖНЕНИЙ (ВТЭО) А.В. </a:t>
            </a:r>
            <a:r>
              <a:rPr lang="ru-RU" dirty="0" err="1" smtClean="0"/>
              <a:t>Андрияшкин</a:t>
            </a:r>
            <a:r>
              <a:rPr lang="ru-RU" dirty="0" smtClean="0"/>
              <a:t> и </a:t>
            </a:r>
            <a:r>
              <a:rPr lang="ru-RU" dirty="0" err="1" smtClean="0"/>
              <a:t>сооавт</a:t>
            </a:r>
            <a:r>
              <a:rPr lang="ru-RU" dirty="0"/>
              <a:t>.</a:t>
            </a:r>
            <a:r>
              <a:rPr lang="ru-RU" dirty="0" smtClean="0"/>
              <a:t> </a:t>
            </a:r>
            <a:r>
              <a:rPr lang="ru-RU" dirty="0"/>
              <a:t>20.05.2015, </a:t>
            </a:r>
            <a:r>
              <a:rPr lang="ru-RU" dirty="0" smtClean="0"/>
              <a:t>Москва </a:t>
            </a:r>
          </a:p>
          <a:p>
            <a:pPr marL="502920" indent="-457200">
              <a:buAutoNum type="arabicPeriod"/>
            </a:pPr>
            <a:r>
              <a:rPr lang="ru-RU" dirty="0" smtClean="0"/>
              <a:t>«Государственный реестр лекарственных средств»</a:t>
            </a:r>
          </a:p>
          <a:p>
            <a:pPr marL="502920" indent="-457200">
              <a:buFont typeface="Georgia" pitchFamily="18" charset="0"/>
              <a:buAutoNum type="arabicPeriod"/>
            </a:pPr>
            <a:r>
              <a:rPr lang="ru-RU" dirty="0" err="1"/>
              <a:t>Агаджанян</a:t>
            </a:r>
            <a:r>
              <a:rPr lang="ru-RU" dirty="0"/>
              <a:t> В.В. «Организация медицинской помощи при множественной и сочетанной травме (</a:t>
            </a:r>
            <a:r>
              <a:rPr lang="ru-RU" dirty="0" err="1"/>
              <a:t>политравме</a:t>
            </a:r>
            <a:r>
              <a:rPr lang="ru-RU" dirty="0"/>
              <a:t>). Клинические рекомендации </a:t>
            </a:r>
            <a:r>
              <a:rPr lang="ru-RU" dirty="0" err="1"/>
              <a:t>Политравма</a:t>
            </a:r>
            <a:r>
              <a:rPr lang="ru-RU" dirty="0"/>
              <a:t>. №4, 2015 </a:t>
            </a:r>
          </a:p>
          <a:p>
            <a:pPr marL="502920" indent="-457200">
              <a:buAutoNum type="arabicPeriod"/>
            </a:pPr>
            <a:r>
              <a:rPr lang="ru-RU" dirty="0"/>
              <a:t>ПРОФИЛАКТИКА ВЕНОЗНЫХ ТРОМБОЭМБОЛИЧЕСКИХ ОСЛОЖНЕНИЙ В ТРАВМАТОЛОГИИ И ОРТОПЕДИИ РОССИЙСКИЕ КЛИНИЧЕСКИЕ </a:t>
            </a:r>
            <a:r>
              <a:rPr lang="ru-RU" dirty="0" smtClean="0"/>
              <a:t>РЕКОМЕНДАЦИИ, </a:t>
            </a:r>
            <a:r>
              <a:rPr lang="ru-RU" dirty="0"/>
              <a:t>академик РАН и РАМН профессор С.П. </a:t>
            </a:r>
            <a:r>
              <a:rPr lang="ru-RU" dirty="0" smtClean="0"/>
              <a:t>Миронов</a:t>
            </a:r>
            <a:r>
              <a:rPr lang="ru-RU" dirty="0"/>
              <a:t> </a:t>
            </a:r>
            <a:r>
              <a:rPr lang="ru-RU" dirty="0" smtClean="0"/>
              <a:t>и </a:t>
            </a:r>
            <a:r>
              <a:rPr lang="ru-RU" dirty="0" err="1" smtClean="0"/>
              <a:t>сооавт</a:t>
            </a:r>
            <a:r>
              <a:rPr lang="ru-RU" dirty="0" smtClean="0"/>
              <a:t>. 2012, Москва.   </a:t>
            </a:r>
          </a:p>
          <a:p>
            <a:pPr marL="502920" indent="-457200">
              <a:buFont typeface="Georgia" pitchFamily="18" charset="0"/>
              <a:buAutoNum type="arabicPeriod"/>
            </a:pPr>
            <a:r>
              <a:rPr lang="ru-RU" dirty="0"/>
              <a:t>Ю.Г Шапошников «Травматология и ортопедия. Руководство для врачей» 1997 г </a:t>
            </a:r>
          </a:p>
          <a:p>
            <a:pPr marL="502920" indent="-457200">
              <a:buAutoNum type="arabicPeriod"/>
            </a:pPr>
            <a:endParaRPr lang="ru-RU" dirty="0"/>
          </a:p>
          <a:p>
            <a:pPr marL="502920" indent="-4572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0481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75656" y="1484784"/>
            <a:ext cx="6400800" cy="3474720"/>
          </a:xfrm>
        </p:spPr>
        <p:txBody>
          <a:bodyPr/>
          <a:lstStyle/>
          <a:p>
            <a:pPr marL="45720" indent="0" algn="ctr">
              <a:buNone/>
            </a:pPr>
            <a:r>
              <a:rPr lang="ru-RU" altLang="ru-RU" sz="2400" dirty="0">
                <a:solidFill>
                  <a:schemeClr val="tx1">
                    <a:lumMod val="50000"/>
                  </a:schemeClr>
                </a:solidFill>
              </a:rPr>
              <a:t>По данным клинических исследований, тромбоэмболия легочной артерии (ТЭЛА) явилась непосредственной причиной смерти каждого четвертого умершего больного с повреждениями опорно-двигательного аппарата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282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9993DC8-7333-41F3-9E41-950557D08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1196752"/>
            <a:ext cx="7010400" cy="3891906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Источником ТЭЛА у больных с травмами опорно-двигательного аппарата являются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эмбологенные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тромбозы глубоких вен (ТГВ) таза и нижних конечностей. С помощью современных методов исследования доказано, что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флеботромбозы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развиваются у большинства больных с переломами голени, бедра, таза.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463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9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Наибольшую опасность в плане развития ТЭЛА представляют </a:t>
            </a:r>
            <a:r>
              <a:rPr lang="ru-RU" sz="29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флотирующие</a:t>
            </a:r>
            <a:r>
              <a:rPr lang="ru-RU" sz="29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тромбы и тромбозы, распространяющиеся от подколенной ямки в проксимальном направлении на </a:t>
            </a:r>
            <a:r>
              <a:rPr lang="ru-RU" sz="29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илиофеморальный</a:t>
            </a:r>
            <a:r>
              <a:rPr lang="ru-RU" sz="29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и </a:t>
            </a:r>
            <a:r>
              <a:rPr lang="ru-RU" sz="29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илиокавальный</a:t>
            </a:r>
            <a:r>
              <a:rPr lang="ru-RU" sz="29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сегменты, - так называемый «проксимальный ТГВ».</a:t>
            </a:r>
          </a:p>
        </p:txBody>
      </p:sp>
    </p:spTree>
    <p:extLst>
      <p:ext uri="{BB962C8B-B14F-4D97-AF65-F5344CB8AC3E}">
        <p14:creationId xmlns:p14="http://schemas.microsoft.com/office/powerpoint/2010/main" val="226316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="" xmlns:a16="http://schemas.microsoft.com/office/drawing/2014/main" id="{25358A0B-68B6-41E8-AEF0-35AEFA7C80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6934200" cy="715963"/>
          </a:xfrm>
        </p:spPr>
        <p:txBody>
          <a:bodyPr/>
          <a:lstStyle/>
          <a:p>
            <a:pPr marL="0" indent="0" algn="l">
              <a:buNone/>
            </a:pPr>
            <a:r>
              <a:rPr lang="ru-RU" altLang="ru-RU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Триады Вирхова</a:t>
            </a:r>
            <a:endParaRPr lang="en-US" altLang="ru-RU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19" name="Rectangle 3">
            <a:extLst>
              <a:ext uri="{FF2B5EF4-FFF2-40B4-BE49-F238E27FC236}">
                <a16:creationId xmlns="" xmlns:a16="http://schemas.microsoft.com/office/drawing/2014/main" id="{BE298A7E-4AA4-4D93-A39D-6E2C09F583EF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6084168" y="1700808"/>
            <a:ext cx="2734816" cy="4081463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altLang="ru-RU" sz="2000" dirty="0">
                <a:solidFill>
                  <a:schemeClr val="tx1"/>
                </a:solidFill>
                <a:latin typeface="18"/>
              </a:rPr>
              <a:t>Венозный тромбоз развивается при сочетании </a:t>
            </a:r>
          </a:p>
          <a:p>
            <a:pPr marL="502920" indent="-457200">
              <a:lnSpc>
                <a:spcPct val="80000"/>
              </a:lnSpc>
              <a:buAutoNum type="arabicPeriod"/>
            </a:pPr>
            <a:r>
              <a:rPr lang="ru-RU" altLang="ru-RU" sz="2000" dirty="0" smtClean="0">
                <a:solidFill>
                  <a:schemeClr val="tx1"/>
                </a:solidFill>
                <a:latin typeface="18"/>
              </a:rPr>
              <a:t>повреждения </a:t>
            </a:r>
            <a:r>
              <a:rPr lang="ru-RU" altLang="ru-RU" sz="2000" dirty="0">
                <a:solidFill>
                  <a:schemeClr val="tx1"/>
                </a:solidFill>
                <a:latin typeface="18"/>
              </a:rPr>
              <a:t>сосудистой </a:t>
            </a:r>
            <a:r>
              <a:rPr lang="ru-RU" altLang="ru-RU" sz="2000" dirty="0" smtClean="0">
                <a:solidFill>
                  <a:schemeClr val="tx1"/>
                </a:solidFill>
                <a:latin typeface="18"/>
              </a:rPr>
              <a:t>стенки</a:t>
            </a:r>
          </a:p>
          <a:p>
            <a:pPr marL="502920" indent="-457200">
              <a:lnSpc>
                <a:spcPct val="80000"/>
              </a:lnSpc>
              <a:buAutoNum type="arabicPeriod"/>
            </a:pPr>
            <a:r>
              <a:rPr lang="ru-RU" altLang="ru-RU" sz="2000" dirty="0" smtClean="0">
                <a:solidFill>
                  <a:schemeClr val="tx1"/>
                </a:solidFill>
                <a:latin typeface="18"/>
              </a:rPr>
              <a:t> замедления </a:t>
            </a:r>
            <a:r>
              <a:rPr lang="ru-RU" altLang="ru-RU" sz="2000" dirty="0">
                <a:solidFill>
                  <a:schemeClr val="tx1"/>
                </a:solidFill>
                <a:latin typeface="18"/>
              </a:rPr>
              <a:t>тока </a:t>
            </a:r>
            <a:r>
              <a:rPr lang="ru-RU" altLang="ru-RU" sz="2000" dirty="0" smtClean="0">
                <a:solidFill>
                  <a:schemeClr val="tx1"/>
                </a:solidFill>
                <a:latin typeface="18"/>
              </a:rPr>
              <a:t>крови</a:t>
            </a:r>
          </a:p>
          <a:p>
            <a:pPr marL="502920" indent="-457200">
              <a:lnSpc>
                <a:spcPct val="80000"/>
              </a:lnSpc>
              <a:buAutoNum type="arabicPeriod"/>
            </a:pPr>
            <a:r>
              <a:rPr lang="ru-RU" altLang="ru-RU" sz="2000" dirty="0" smtClean="0">
                <a:solidFill>
                  <a:schemeClr val="tx1"/>
                </a:solidFill>
                <a:latin typeface="18"/>
              </a:rPr>
              <a:t>изменения </a:t>
            </a:r>
            <a:r>
              <a:rPr lang="ru-RU" altLang="ru-RU" sz="2000" dirty="0">
                <a:solidFill>
                  <a:schemeClr val="tx1"/>
                </a:solidFill>
                <a:latin typeface="18"/>
              </a:rPr>
              <a:t>ее свойств.</a:t>
            </a:r>
            <a:endParaRPr lang="en-US" altLang="ru-RU" sz="2000" dirty="0">
              <a:solidFill>
                <a:schemeClr val="tx1"/>
              </a:solidFill>
              <a:latin typeface="18"/>
            </a:endParaRPr>
          </a:p>
        </p:txBody>
      </p:sp>
      <p:pic>
        <p:nvPicPr>
          <p:cNvPr id="60424" name="Picture 8">
            <a:extLst>
              <a:ext uri="{FF2B5EF4-FFF2-40B4-BE49-F238E27FC236}">
                <a16:creationId xmlns="" xmlns:a16="http://schemas.microsoft.com/office/drawing/2014/main" id="{3E191C0D-AE7A-47D2-BBBA-B0EF11FA5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32831"/>
            <a:ext cx="3744416" cy="38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AEF21F1-7F39-4204-A2A2-25116CA2B5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15616" y="260648"/>
            <a:ext cx="6629400" cy="5213573"/>
          </a:xfrm>
        </p:spPr>
        <p:txBody>
          <a:bodyPr>
            <a:noAutofit/>
          </a:bodyPr>
          <a:lstStyle/>
          <a:p>
            <a:r>
              <a:rPr lang="ru-RU" sz="2000" b="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элементы триады Вирхова (1859) появляются при любом оперативном вмешательстве или травме. Травма тканей (механическая, операционная и т. п.) приводит к повреждению внутреннего слоя сосудистой стенки. </a:t>
            </a:r>
          </a:p>
          <a:p>
            <a:r>
              <a:rPr lang="ru-RU" sz="2000" b="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Дефект эндотелия может возникнуть и опосредованно вследствие ишемии сосуда из-за его сдавления развивающимся отеком, гематомой, отломками костей и т. п. </a:t>
            </a:r>
          </a:p>
          <a:p>
            <a:r>
              <a:rPr lang="ru-RU" sz="2000" b="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этому месту прилипают (</a:t>
            </a:r>
            <a:r>
              <a:rPr lang="ru-RU" sz="2000" b="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адгезируются</a:t>
            </a:r>
            <a:r>
              <a:rPr lang="ru-RU" sz="2000" b="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тромбоциты, которые затем склеиваются (</a:t>
            </a:r>
            <a:r>
              <a:rPr lang="ru-RU" sz="2000" b="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агрегируются</a:t>
            </a:r>
            <a:r>
              <a:rPr lang="ru-RU" sz="2000" b="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Из места повреждения высвобождаются </a:t>
            </a:r>
            <a:r>
              <a:rPr lang="ru-RU" sz="2000" b="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тромбоксан</a:t>
            </a:r>
            <a:r>
              <a:rPr lang="ru-RU" sz="2000" b="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тканевой </a:t>
            </a:r>
            <a:r>
              <a:rPr lang="ru-RU" sz="2000" b="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тромбопластин</a:t>
            </a:r>
            <a:r>
              <a:rPr lang="ru-RU" sz="2000" b="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Тромбоксан</a:t>
            </a:r>
            <a:r>
              <a:rPr lang="ru-RU" sz="2000" b="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делает агрегацию тромбоцитов необратимой. </a:t>
            </a:r>
          </a:p>
          <a:p>
            <a:r>
              <a:rPr lang="ru-RU" sz="2000" b="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Этому процессу способствует замедление венозного кровотока в результате уменьшения объема циркулирующей крови, спазма в системе микроциркуляции, </a:t>
            </a:r>
            <a:r>
              <a:rPr lang="ru-RU" sz="2000" b="0" i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гемоконцентрации</a:t>
            </a:r>
            <a:r>
              <a:rPr lang="ru-RU" sz="2000" b="0" i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выключения «мышечной помпы» конечностей.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14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="" xmlns:a16="http://schemas.microsoft.com/office/drawing/2014/main" id="{25358A0B-68B6-41E8-AEF0-35AEFA7C80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6934200" cy="576064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Оценка факторов риска развития ТЭО</a:t>
            </a:r>
            <a:endParaRPr lang="en-US" altLang="ru-RU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19" name="Rectangle 3">
            <a:extLst>
              <a:ext uri="{FF2B5EF4-FFF2-40B4-BE49-F238E27FC236}">
                <a16:creationId xmlns="" xmlns:a16="http://schemas.microsoft.com/office/drawing/2014/main" id="{BE298A7E-4AA4-4D93-A39D-6E2C09F583EF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1816174" y="786661"/>
            <a:ext cx="7076306" cy="228229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обычных условиях между процессами свертывания и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фибринолиза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устанавливается динамическое равновесие. Травма и оперативное вмешательство приводят к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сдвигу</a:t>
            </a:r>
            <a:r>
              <a:rPr lang="ru-RU" sz="12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системы</a:t>
            </a:r>
            <a:r>
              <a:rPr lang="ru-RU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гемостаза в сторону </a:t>
            </a:r>
            <a:r>
              <a:rPr lang="ru-RU" sz="12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гиперкоагуляции</a:t>
            </a:r>
            <a:r>
              <a:rPr lang="ru-RU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что увеличивает вероятность тромбоэмболических осложнений.</a:t>
            </a:r>
          </a:p>
          <a:p>
            <a:pPr algn="just"/>
            <a:r>
              <a:rPr lang="ru-RU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 факторам риска относятся также </a:t>
            </a:r>
          </a:p>
          <a:p>
            <a:pPr marL="0" indent="0" algn="just">
              <a:buNone/>
            </a:pPr>
            <a:r>
              <a:rPr lang="ru-RU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       пожилой возраст больных и сопутствующие заболевания, </a:t>
            </a:r>
          </a:p>
          <a:p>
            <a:pPr marL="0" indent="0" algn="just">
              <a:buNone/>
            </a:pPr>
            <a:r>
              <a:rPr lang="ru-RU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       влияющие на гемостаз (злокачественные опухоли, варикозная болезнь, тромбофлебит в анамнезе,     нарушения обмена липидов), </a:t>
            </a:r>
          </a:p>
          <a:p>
            <a:pPr marL="0" indent="0" algn="just">
              <a:buNone/>
            </a:pPr>
            <a:r>
              <a:rPr lang="ru-RU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        оральных противозачаточных средств, беременность, длительная гиподинамия. </a:t>
            </a:r>
          </a:p>
          <a:p>
            <a:pPr algn="just"/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Выявлению больных с высоким риском развития ТЭО помогает балльная оценка факторов риска</a:t>
            </a:r>
            <a:endParaRPr lang="en-US" altLang="ru-RU" sz="1400" dirty="0">
              <a:solidFill>
                <a:schemeClr val="tx1"/>
              </a:solidFill>
              <a:latin typeface="18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74CB4318-98D8-4EB4-A97C-04C8771766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541519"/>
              </p:ext>
            </p:extLst>
          </p:nvPr>
        </p:nvGraphicFramePr>
        <p:xfrm>
          <a:off x="1835696" y="3140968"/>
          <a:ext cx="7076304" cy="37300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7618">
                  <a:extLst>
                    <a:ext uri="{9D8B030D-6E8A-4147-A177-3AD203B41FA5}">
                      <a16:colId xmlns="" xmlns:a16="http://schemas.microsoft.com/office/drawing/2014/main" val="1059576729"/>
                    </a:ext>
                  </a:extLst>
                </a:gridCol>
                <a:gridCol w="449938">
                  <a:extLst>
                    <a:ext uri="{9D8B030D-6E8A-4147-A177-3AD203B41FA5}">
                      <a16:colId xmlns="" xmlns:a16="http://schemas.microsoft.com/office/drawing/2014/main" val="2808804240"/>
                    </a:ext>
                  </a:extLst>
                </a:gridCol>
                <a:gridCol w="623778">
                  <a:extLst>
                    <a:ext uri="{9D8B030D-6E8A-4147-A177-3AD203B41FA5}">
                      <a16:colId xmlns="" xmlns:a16="http://schemas.microsoft.com/office/drawing/2014/main" val="2657568383"/>
                    </a:ext>
                  </a:extLst>
                </a:gridCol>
                <a:gridCol w="265873">
                  <a:extLst>
                    <a:ext uri="{9D8B030D-6E8A-4147-A177-3AD203B41FA5}">
                      <a16:colId xmlns="" xmlns:a16="http://schemas.microsoft.com/office/drawing/2014/main" val="921357799"/>
                    </a:ext>
                  </a:extLst>
                </a:gridCol>
                <a:gridCol w="296550">
                  <a:extLst>
                    <a:ext uri="{9D8B030D-6E8A-4147-A177-3AD203B41FA5}">
                      <a16:colId xmlns="" xmlns:a16="http://schemas.microsoft.com/office/drawing/2014/main" val="4194741473"/>
                    </a:ext>
                  </a:extLst>
                </a:gridCol>
                <a:gridCol w="685133">
                  <a:extLst>
                    <a:ext uri="{9D8B030D-6E8A-4147-A177-3AD203B41FA5}">
                      <a16:colId xmlns="" xmlns:a16="http://schemas.microsoft.com/office/drawing/2014/main" val="3186715960"/>
                    </a:ext>
                  </a:extLst>
                </a:gridCol>
                <a:gridCol w="521520">
                  <a:extLst>
                    <a:ext uri="{9D8B030D-6E8A-4147-A177-3AD203B41FA5}">
                      <a16:colId xmlns="" xmlns:a16="http://schemas.microsoft.com/office/drawing/2014/main" val="2672606333"/>
                    </a:ext>
                  </a:extLst>
                </a:gridCol>
                <a:gridCol w="828296">
                  <a:extLst>
                    <a:ext uri="{9D8B030D-6E8A-4147-A177-3AD203B41FA5}">
                      <a16:colId xmlns="" xmlns:a16="http://schemas.microsoft.com/office/drawing/2014/main" val="2020450987"/>
                    </a:ext>
                  </a:extLst>
                </a:gridCol>
                <a:gridCol w="296550">
                  <a:extLst>
                    <a:ext uri="{9D8B030D-6E8A-4147-A177-3AD203B41FA5}">
                      <a16:colId xmlns="" xmlns:a16="http://schemas.microsoft.com/office/drawing/2014/main" val="4054827525"/>
                    </a:ext>
                  </a:extLst>
                </a:gridCol>
                <a:gridCol w="388583">
                  <a:extLst>
                    <a:ext uri="{9D8B030D-6E8A-4147-A177-3AD203B41FA5}">
                      <a16:colId xmlns="" xmlns:a16="http://schemas.microsoft.com/office/drawing/2014/main" val="3846154144"/>
                    </a:ext>
                  </a:extLst>
                </a:gridCol>
                <a:gridCol w="449938">
                  <a:extLst>
                    <a:ext uri="{9D8B030D-6E8A-4147-A177-3AD203B41FA5}">
                      <a16:colId xmlns="" xmlns:a16="http://schemas.microsoft.com/office/drawing/2014/main" val="875716735"/>
                    </a:ext>
                  </a:extLst>
                </a:gridCol>
                <a:gridCol w="132937">
                  <a:extLst>
                    <a:ext uri="{9D8B030D-6E8A-4147-A177-3AD203B41FA5}">
                      <a16:colId xmlns="" xmlns:a16="http://schemas.microsoft.com/office/drawing/2014/main" val="2830872316"/>
                    </a:ext>
                  </a:extLst>
                </a:gridCol>
                <a:gridCol w="143162">
                  <a:extLst>
                    <a:ext uri="{9D8B030D-6E8A-4147-A177-3AD203B41FA5}">
                      <a16:colId xmlns="" xmlns:a16="http://schemas.microsoft.com/office/drawing/2014/main" val="2892591198"/>
                    </a:ext>
                  </a:extLst>
                </a:gridCol>
                <a:gridCol w="1196428">
                  <a:extLst>
                    <a:ext uri="{9D8B030D-6E8A-4147-A177-3AD203B41FA5}">
                      <a16:colId xmlns="" xmlns:a16="http://schemas.microsoft.com/office/drawing/2014/main" val="277203005"/>
                    </a:ext>
                  </a:extLst>
                </a:gridCol>
              </a:tblGrid>
              <a:tr h="145334">
                <a:tc gridSpan="4"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Предрасполагающие факторы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Оценка в баллах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01864455"/>
                  </a:ext>
                </a:extLst>
              </a:tr>
              <a:tr h="145334">
                <a:tc gridSpan="2"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Индивидуальные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25711540"/>
                  </a:ext>
                </a:extLst>
              </a:tr>
              <a:tr h="235409">
                <a:tc gridSpan="2"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Возраст (30-40 лет)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86208458"/>
                  </a:ext>
                </a:extLst>
              </a:tr>
              <a:tr h="145334">
                <a:tc gridSpan="3"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Возраст (свыше 40 лет)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85386680"/>
                  </a:ext>
                </a:extLst>
              </a:tr>
              <a:tr h="235409">
                <a:tc gridSpan="2"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Тромбоз в анамнезе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99121767"/>
                  </a:ext>
                </a:extLst>
              </a:tr>
              <a:tr h="145334">
                <a:tc gridSpan="3"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Варикозное расширение вен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42801018"/>
                  </a:ext>
                </a:extLst>
              </a:tr>
              <a:tr h="145334"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Ожирение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24341029"/>
                  </a:ext>
                </a:extLst>
              </a:tr>
              <a:tr h="235409">
                <a:tc gridSpan="4"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Предоперационная иммобилизация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3805316"/>
                  </a:ext>
                </a:extLst>
              </a:tr>
              <a:tr h="235409">
                <a:tc gridSpan="6"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Факторы, связанные с операцией или повреждением: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21402940"/>
                  </a:ext>
                </a:extLst>
              </a:tr>
              <a:tr h="235409">
                <a:tc gridSpan="5"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Костей таза или шейки бедренной кости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83062960"/>
                  </a:ext>
                </a:extLst>
              </a:tr>
              <a:tr h="145334">
                <a:tc gridSpan="3"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Костей нижней конечности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49152493"/>
                  </a:ext>
                </a:extLst>
              </a:tr>
              <a:tr h="145334">
                <a:tc gridSpan="2"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Позвоночника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1199350"/>
                  </a:ext>
                </a:extLst>
              </a:tr>
              <a:tr h="235409">
                <a:tc gridSpan="2"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Другие повреждения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89422173"/>
                  </a:ext>
                </a:extLst>
              </a:tr>
              <a:tr h="235409">
                <a:tc gridSpan="5"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Травматический или операционный шок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49033376"/>
                  </a:ext>
                </a:extLst>
              </a:tr>
              <a:tr h="145334">
                <a:tc gridSpan="8"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Вскрытие области перелома во время травмы или при операции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78545376"/>
                  </a:ext>
                </a:extLst>
              </a:tr>
              <a:tr h="235409">
                <a:tc gridSpan="9"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Вскрытие послеоперационного или посттравматического 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effectLst/>
                        </a:rPr>
                        <a:t>сефатического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 очага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23141406"/>
                  </a:ext>
                </a:extLst>
              </a:tr>
              <a:tr h="145334">
                <a:tc gridSpan="3"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Частичная иммобилизация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74173627"/>
                  </a:ext>
                </a:extLst>
              </a:tr>
              <a:tr h="235409">
                <a:tc gridSpan="5"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Повторные операции или манипуляции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91582940"/>
                  </a:ext>
                </a:extLst>
              </a:tr>
              <a:tr h="282185">
                <a:tc gridSpan="10"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ПРИМЕЧАНИЕ: при 9 и более баллах пациент относится к группе высокого риска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86809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502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171C59-2E31-4916-B94D-734068624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586A72AA-7811-4447-954A-FF63F849C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15"/>
            <a:ext cx="9144000" cy="669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84475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611</TotalTime>
  <Words>1780</Words>
  <Application>Microsoft Office PowerPoint</Application>
  <PresentationFormat>Экран (4:3)</PresentationFormat>
  <Paragraphs>413</Paragraphs>
  <Slides>29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Воздушный поток</vt:lpstr>
      <vt:lpstr>Профилактика тромбоэмболических осложнений в травматологии и ортопедии</vt:lpstr>
      <vt:lpstr>Распределение умерших от тэла по виду травмы.</vt:lpstr>
      <vt:lpstr>Презентация PowerPoint</vt:lpstr>
      <vt:lpstr>  Источником ТЭЛА у больных с травмами опорно-двигательного аппарата являются эмбологенные тромбозы глубоких вен (ТГВ) таза и нижних конечностей. С помощью современных методов исследования доказано, что флеботромбозы развиваются у большинства больных с переломами голени, бедра, таза.     </vt:lpstr>
      <vt:lpstr>Презентация PowerPoint</vt:lpstr>
      <vt:lpstr>Триады Вирхова</vt:lpstr>
      <vt:lpstr>Презентация PowerPoint</vt:lpstr>
      <vt:lpstr>Оценка факторов риска развития ТЭО</vt:lpstr>
      <vt:lpstr>Презентация PowerPoint</vt:lpstr>
      <vt:lpstr>Профилактика флеботромбозов</vt:lpstr>
      <vt:lpstr>Низкомолекулярные декстраны </vt:lpstr>
      <vt:lpstr>Презентация PowerPoint</vt:lpstr>
      <vt:lpstr>Презентация PowerPoint</vt:lpstr>
      <vt:lpstr>Презентация PowerPoint</vt:lpstr>
      <vt:lpstr>Антикоагулянты прямого действия </vt:lpstr>
      <vt:lpstr>Презентация PowerPoint</vt:lpstr>
      <vt:lpstr>Преимущества НМГ перед НФГ</vt:lpstr>
      <vt:lpstr>Дозировка низкомолекулярных гепаринов для профилактики ТЭО</vt:lpstr>
      <vt:lpstr>Антикоагулянты прямого действия.</vt:lpstr>
      <vt:lpstr>Лечении ТГВ</vt:lpstr>
      <vt:lpstr>Лечение передозировки гепарина</vt:lpstr>
      <vt:lpstr>Презентация PowerPoint</vt:lpstr>
      <vt:lpstr>Презентация PowerPoint</vt:lpstr>
      <vt:lpstr>Презентация PowerPoint</vt:lpstr>
      <vt:lpstr>Ограничения терапии варфарином </vt:lpstr>
      <vt:lpstr>Презентация PowerPoint</vt:lpstr>
      <vt:lpstr>Клиника ТЭЛА </vt:lpstr>
      <vt:lpstr>Заключение</vt:lpstr>
      <vt:lpstr>Использованная литература </vt:lpstr>
    </vt:vector>
  </TitlesOfParts>
  <Company>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Тромбоз глубоких вен. Тромбофлебит поверхностных вен.</dc:title>
  <dc:creator>Лютых И.Е</dc:creator>
  <cp:lastModifiedBy>Илья</cp:lastModifiedBy>
  <cp:revision>42</cp:revision>
  <dcterms:created xsi:type="dcterms:W3CDTF">2020-11-03T06:11:42Z</dcterms:created>
  <dcterms:modified xsi:type="dcterms:W3CDTF">2021-02-14T05:08:00Z</dcterms:modified>
</cp:coreProperties>
</file>