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00" r:id="rId2"/>
    <p:sldId id="344" r:id="rId3"/>
    <p:sldId id="281" r:id="rId4"/>
    <p:sldId id="277" r:id="rId5"/>
    <p:sldId id="282" r:id="rId6"/>
    <p:sldId id="299" r:id="rId7"/>
    <p:sldId id="288" r:id="rId8"/>
    <p:sldId id="283" r:id="rId9"/>
    <p:sldId id="367" r:id="rId10"/>
    <p:sldId id="284" r:id="rId11"/>
    <p:sldId id="285" r:id="rId12"/>
    <p:sldId id="329" r:id="rId13"/>
    <p:sldId id="330" r:id="rId14"/>
    <p:sldId id="334" r:id="rId15"/>
    <p:sldId id="335" r:id="rId16"/>
    <p:sldId id="337" r:id="rId17"/>
    <p:sldId id="336" r:id="rId18"/>
    <p:sldId id="338" r:id="rId19"/>
    <p:sldId id="286" r:id="rId20"/>
    <p:sldId id="287" r:id="rId21"/>
    <p:sldId id="333" r:id="rId22"/>
    <p:sldId id="289" r:id="rId23"/>
    <p:sldId id="275" r:id="rId24"/>
    <p:sldId id="274" r:id="rId25"/>
    <p:sldId id="273" r:id="rId26"/>
    <p:sldId id="292" r:id="rId27"/>
    <p:sldId id="272" r:id="rId28"/>
    <p:sldId id="293" r:id="rId29"/>
    <p:sldId id="294" r:id="rId30"/>
    <p:sldId id="295" r:id="rId31"/>
    <p:sldId id="296" r:id="rId32"/>
    <p:sldId id="298" r:id="rId33"/>
    <p:sldId id="279" r:id="rId34"/>
    <p:sldId id="346" r:id="rId35"/>
    <p:sldId id="303" r:id="rId36"/>
    <p:sldId id="312" r:id="rId37"/>
    <p:sldId id="302" r:id="rId38"/>
    <p:sldId id="311" r:id="rId39"/>
    <p:sldId id="305" r:id="rId40"/>
    <p:sldId id="306" r:id="rId41"/>
    <p:sldId id="307" r:id="rId42"/>
    <p:sldId id="313" r:id="rId43"/>
    <p:sldId id="314" r:id="rId44"/>
    <p:sldId id="315" r:id="rId45"/>
    <p:sldId id="308" r:id="rId46"/>
    <p:sldId id="348" r:id="rId47"/>
    <p:sldId id="349" r:id="rId48"/>
    <p:sldId id="350" r:id="rId49"/>
    <p:sldId id="351" r:id="rId50"/>
    <p:sldId id="358" r:id="rId51"/>
    <p:sldId id="359" r:id="rId52"/>
    <p:sldId id="360" r:id="rId53"/>
    <p:sldId id="316" r:id="rId54"/>
    <p:sldId id="317" r:id="rId55"/>
    <p:sldId id="339" r:id="rId56"/>
    <p:sldId id="340" r:id="rId57"/>
    <p:sldId id="342" r:id="rId58"/>
    <p:sldId id="278" r:id="rId59"/>
    <p:sldId id="280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7BEB0-3077-496B-A3BE-F9FA228AEA2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FEA4-91E0-4608-8D9F-2CB5105EA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6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7FC2A9-B589-49A9-951C-BD8B7D120B13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83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E81B1-9F66-4BE7-8680-AF638E6EF756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50429" cy="34295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65A143-760C-4915-8C2B-ACBB4DFB5F50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9AABBF-1F19-4140-A5C9-8C69EF862381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0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32116-8534-40BD-B80C-1EAAD811F43F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75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FEEF6-5D68-414E-8403-3FD42256E1D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11539D-E524-41CF-9EED-41F9D9791AD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12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1F5191-4681-4F35-9363-691E767EFE93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3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624549-8CDF-49A7-95B4-C4041D6AC12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45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CD6D2D-4B1E-420E-86CE-70FEFBED326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85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3441B6-22EA-42E4-B2E4-7BB5A4F0D781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50429" cy="34295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FEA4-91E0-4608-8D9F-2CB5105EABE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4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C46810-C01F-4EF0-8D7F-385B9E2C444B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CFA357-E725-42F2-B973-54708C081AA4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</a:pPr>
            <a:fld id="{9DD9815A-ED8A-4A55-AD2A-676831FBAA2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55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853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AF589B-1204-490E-AFDC-B1DADFCCFCDB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</a:pPr>
            <a:fld id="{FC724503-7081-4401-98BA-15E3BF050E41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56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5900" cy="3971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899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51D44E-1BD1-4B41-9DBE-47562DE7B64B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</a:pPr>
            <a:fld id="{4DED9AFD-54A0-4370-9EE7-D9F246490271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57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5900" cy="3971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79D581-1008-41A9-9624-84AB98BB2E73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11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60F3C9-55F7-471E-BABB-2420713DEB7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74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7DE74F-9646-4D6C-9343-01B58ABB11C0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02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7FA44-234C-4B19-AFCE-56238D9EF2B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09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E5F9-740F-4E4A-ACB3-61096FEE5B62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4063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632541-CD03-45A9-AA98-B83B90B5B1D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5225" y="695134"/>
            <a:ext cx="4840349" cy="34227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FEEDA1-85DB-466A-B34F-DAEA66268C6D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fe-prog.ru/2_90783_professiogramma-vrach--terapev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-prog.ru/2_90783_professiogramma-vrach--terapev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fe-prog.ru/2_90783_professiogramma-vrach--terapev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fe-prog.ru/2_90783_professiogramma-vrach--terapev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72289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sgmu.ru/index.php?page%5bcommon%5d=elib&amp;cat=catalog&amp;res_id=50455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8817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lnSpc>
                <a:spcPts val="3400"/>
              </a:lnSpc>
              <a:spcBef>
                <a:spcPts val="1200"/>
              </a:spcBef>
              <a:buNone/>
            </a:pPr>
            <a:endParaRPr lang="ru-RU" sz="5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  <a:spcBef>
                <a:spcPts val="1200"/>
              </a:spcBef>
              <a:buNone/>
            </a:pPr>
            <a:r>
              <a:rPr lang="ru-RU" sz="5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Психолого-педагогические основы профессиональной деятельности врача</a:t>
            </a: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>
                <a:latin typeface="Times New Roman" pitchFamily="18" charset="0"/>
              </a:rPr>
              <a:t>Лекция № 2 (6) для студентов 2 курса, обучающихся по 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специальности 31.05.01 - Лечебное дело</a:t>
            </a: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600" dirty="0" smtClean="0">
                <a:latin typeface="Times New Roman" pitchFamily="18" charset="0"/>
              </a:rPr>
              <a:t>Канд. биол. наук, доцент Гуров В.А.</a:t>
            </a: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Красноярск, 2020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543963"/>
            <a:ext cx="6798816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918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8808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600" b="1" i="1" dirty="0" err="1" smtClean="0"/>
              <a:t>Профессиограмма</a:t>
            </a:r>
            <a:r>
              <a:rPr lang="ru-RU" sz="2600" i="1" dirty="0" smtClean="0"/>
              <a:t> – </a:t>
            </a:r>
            <a:r>
              <a:rPr lang="ru-RU" sz="2600" dirty="0" smtClean="0"/>
              <a:t>научно обоснованные нормы и требования профессии к видам профессиональной деятельности и качествам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01008"/>
            <a:ext cx="8329642" cy="262515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i="1" dirty="0" smtClean="0"/>
              <a:t>     Психограмма </a:t>
            </a:r>
            <a:r>
              <a:rPr lang="ru-RU" sz="2800" dirty="0" smtClean="0"/>
              <a:t>(описание человека труда в профессии) содержит психологические качества (характеристика мотивационной, волевой и эмоциональной сферы специалиста), желательные для эффективного выполнения профессиональной деятельности, общения, для профессионального роста, преодоления экстремальных ситуаций в труде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b="1" dirty="0" smtClean="0"/>
              <a:t>ПРОФЕССИОГРАММА «ВРАЧ – ТЕРАПЕВТ»</a:t>
            </a:r>
            <a:r>
              <a:rPr lang="en-US" sz="4400" dirty="0" smtClean="0">
                <a:hlinkClick r:id="rId2"/>
              </a:rPr>
              <a:t> http://life-prog.ru/2_90783_professiogramma-vrach--terapevt.html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lang="ru-RU" sz="4300" b="1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b="1" i="1" dirty="0" smtClean="0"/>
              <a:t>Содержание деятельности</a:t>
            </a:r>
            <a:r>
              <a:rPr lang="ru-RU" sz="4500" i="1" dirty="0" smtClean="0"/>
              <a:t>: Устанавливает диагноз, проводит лечение и восстановительную терапию больных. Оказывает медицинскую помощь при заболеваниях органов дыхания, пищеварения, сердечнососудистой системы, почек, крови, эндокринных желез, обмена веществ и др. Использует традиционные методы непосредственного исследования (опрос, осмотр, ощупывание, выстукивание, выслушивание), биохимические и инструментальные методы диагностики. Осуществляет лечение больных при помощи консервативных методов: лекарственных средств, диеты, лечебной физкультуры, санаторно-курортного лечения. Выполняет необходимые медицинские мероприятия, осуществляет экспертизу временной и стойкой нетрудоспособности больных, противоэпидемические мероприятия и организацию лечения при массовых инфекционных заболеваниях.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Рабочее место</a:t>
            </a:r>
            <a:r>
              <a:rPr lang="ru-RU" sz="4500" i="1" dirty="0" smtClean="0"/>
              <a:t>: работа в помещении.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Режим труда</a:t>
            </a:r>
            <a:r>
              <a:rPr lang="ru-RU" sz="4500" i="1" dirty="0" smtClean="0"/>
              <a:t>: ненормированный.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Профессиональные вредности</a:t>
            </a:r>
            <a:r>
              <a:rPr lang="ru-RU" sz="4500" i="1" dirty="0" smtClean="0"/>
              <a:t>: большая ответственность за здоровье и состояние больных.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dirty="0" smtClean="0"/>
              <a:t>Квалификационные требования</a:t>
            </a:r>
            <a:r>
              <a:rPr lang="ru-RU" sz="4500" dirty="0" smtClean="0"/>
              <a:t>:</a:t>
            </a:r>
          </a:p>
          <a:p>
            <a:pPr marL="0" indent="182563">
              <a:tabLst>
                <a:tab pos="0" algn="l"/>
              </a:tabLst>
            </a:pPr>
            <a:r>
              <a:rPr lang="ru-RU" sz="4500" i="1" dirty="0" smtClean="0"/>
              <a:t>Должен знать: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i="1" dirty="0" smtClean="0"/>
              <a:t>- основы общетеоретических и клинических дисциплин;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i="1" dirty="0" smtClean="0"/>
              <a:t>- анатомо-физиологические, возрастные и половые особенности здорового и больного человека, взаимосвязь функциональных систем организма, причины возникновения патологических процессов в организме, механизмы их развития и клинические проявления, симптомы заболеваний;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i="1" dirty="0" smtClean="0"/>
              <a:t>- тактику ведения больных; приемы неотложной медицинской помощи.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b="1" i="1" dirty="0" smtClean="0"/>
              <a:t>Средства деятельности</a:t>
            </a:r>
            <a:r>
              <a:rPr lang="ru-RU" sz="4500" i="1" dirty="0" smtClean="0"/>
              <a:t>: использует диагностическое оборудование и инструменты, другие приспособления.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b="1" i="1" dirty="0" smtClean="0"/>
              <a:t>Требования к профессионально важным качествам</a:t>
            </a:r>
            <a:r>
              <a:rPr lang="ru-RU" sz="4500" i="1" dirty="0" smtClean="0"/>
              <a:t>: внимательность, аккуратность, склонность к работе с людьми, хорошая память.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Профессиональное образование</a:t>
            </a:r>
            <a:r>
              <a:rPr lang="ru-RU" sz="4500" i="1" dirty="0" smtClean="0"/>
              <a:t>: Специальность: лечебное дело. Учебное заведение, осуществляющее обучение по данной специальности: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b="1" i="1" dirty="0" smtClean="0"/>
              <a:t>Медицинские противопоказания</a:t>
            </a:r>
            <a:r>
              <a:rPr lang="ru-RU" sz="4500" i="1" dirty="0" smtClean="0"/>
              <a:t>: работа не рекомендуется людям, имеющим заболевания опорно-двигательного аппарата, нервно - расстройства, нарушения зрения и слуха, имеющим инфекционные заболевания.</a:t>
            </a:r>
            <a:endParaRPr lang="ru-RU" sz="4500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300" b="1" dirty="0" smtClean="0"/>
              <a:t>ПРОФЕССИОГРАММА «ВРАЧ – ТЕРАПЕВТ»</a:t>
            </a:r>
            <a:r>
              <a:rPr lang="en-US" sz="4400" dirty="0" smtClean="0">
                <a:hlinkClick r:id="rId3"/>
              </a:rPr>
              <a:t> http://life-prog.ru/2_90783_professiogramma-vrach--terapevt.html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lang="ru-RU" sz="4300" b="1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b="1" i="1" dirty="0" smtClean="0"/>
              <a:t>Содержание деятельности</a:t>
            </a:r>
            <a:r>
              <a:rPr lang="ru-RU" sz="4500" i="1" dirty="0" smtClean="0"/>
              <a:t>: Устанавливает диагноз, проводит лечение и восстановительную терапию больных. Оказывает медицинскую помощь при заболеваниях органов. Использует традиционные методы непосредственного исследования (опрос, осмотр</a:t>
            </a:r>
            <a:r>
              <a:rPr lang="ru-RU" sz="4500" i="1" smtClean="0"/>
              <a:t>, выслушивание</a:t>
            </a:r>
            <a:r>
              <a:rPr lang="ru-RU" sz="4500" i="1" dirty="0" smtClean="0"/>
              <a:t>), биохимические и инструментальные методы диагностики. Осуществляет лечение больных при помощи консервативных методов: лекарственных средств, диеты, лечебной физкультуры, санаторно-курортного лечения. Выполняет необходимые медицинские мероприятия, осуществляет экспертизу временной и стойкой нетрудоспособности больных, противоэпидемические мероприятия и организацию лечения при массовых инфекционных заболеваниях.</a:t>
            </a:r>
            <a:endParaRPr lang="ru-RU" sz="4500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7881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300" b="1" dirty="0" smtClean="0"/>
              <a:t>ПРОФЕССИОГРАММА «ВРАЧ – ТЕРАПЕВТ»</a:t>
            </a:r>
            <a:r>
              <a:rPr lang="en-US" sz="4400" dirty="0" smtClean="0">
                <a:hlinkClick r:id="rId2"/>
              </a:rPr>
              <a:t> http://life-prog.ru/2_90783_professiogramma-vrach--terapevt.html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lang="ru-RU" sz="4300" b="1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Рабочее место</a:t>
            </a:r>
            <a:r>
              <a:rPr lang="ru-RU" sz="4500" i="1" dirty="0" smtClean="0"/>
              <a:t>: работа </a:t>
            </a:r>
            <a:r>
              <a:rPr lang="ru-RU" sz="4500" i="1" dirty="0" smtClean="0"/>
              <a:t>в помещении.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Режим труда</a:t>
            </a:r>
            <a:r>
              <a:rPr lang="ru-RU" sz="4500" i="1" dirty="0" smtClean="0"/>
              <a:t>: ненормированный.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Профессиональные вредности</a:t>
            </a:r>
            <a:r>
              <a:rPr lang="ru-RU" sz="4500" i="1" dirty="0" smtClean="0"/>
              <a:t>: большая ответственность за здоровье и состояние больных.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dirty="0" smtClean="0"/>
              <a:t>Квалификационные требования</a:t>
            </a:r>
            <a:r>
              <a:rPr lang="ru-RU" sz="4500" dirty="0" smtClean="0"/>
              <a:t>:</a:t>
            </a:r>
          </a:p>
          <a:p>
            <a:pPr marL="0" indent="182563">
              <a:tabLst>
                <a:tab pos="0" algn="l"/>
              </a:tabLst>
            </a:pPr>
            <a:r>
              <a:rPr lang="ru-RU" sz="4500" i="1" dirty="0" smtClean="0"/>
              <a:t>Должен знать: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i="1" dirty="0" smtClean="0"/>
              <a:t>- основы общетеоретических и клинических дисциплин;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i="1" dirty="0" smtClean="0"/>
              <a:t>- анатомо-физиологические, возрастные и половые особенности здорового и больного человека, взаимосвязь функциональных систем организма, причины возникновения патологических процессов в организме, механизмы их развития и клинические проявления, симптомы заболеваний;</a:t>
            </a:r>
            <a:endParaRPr lang="ru-RU" sz="4500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i="1" dirty="0" smtClean="0"/>
              <a:t>- тактику ведения больных; приемы неотложной медицинской помощи.</a:t>
            </a:r>
            <a:endParaRPr lang="ru-RU" sz="4500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2070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510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300" b="1" dirty="0" smtClean="0"/>
              <a:t>ПРОФЕССИОГРАММА «ВРАЧ – ТЕРАПЕВТ»</a:t>
            </a:r>
            <a:r>
              <a:rPr lang="en-US" sz="4400" dirty="0" smtClean="0">
                <a:hlinkClick r:id="rId2"/>
              </a:rPr>
              <a:t> http://life-prog.ru/2_90783_professiogramma-vrach--terapevt.html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lang="ru-RU" sz="4300" b="1" dirty="0" smtClean="0"/>
          </a:p>
          <a:p>
            <a:pPr marL="0" indent="182563">
              <a:buNone/>
              <a:tabLst>
                <a:tab pos="0" algn="l"/>
              </a:tabLst>
            </a:pPr>
            <a:r>
              <a:rPr lang="ru-RU" sz="4500" b="1" i="1" dirty="0" smtClean="0"/>
              <a:t>Средства деятельности</a:t>
            </a:r>
            <a:r>
              <a:rPr lang="ru-RU" sz="4500" i="1" dirty="0" smtClean="0"/>
              <a:t>: использует диагностическое оборудование и инструменты. Важны индивидуально-личностные особенности: Внима</a:t>
            </a:r>
            <a:r>
              <a:rPr lang="ru-RU" sz="4500" dirty="0" smtClean="0"/>
              <a:t>тельность, </a:t>
            </a:r>
            <a:r>
              <a:rPr lang="ru-RU" sz="4500" dirty="0" err="1" smtClean="0"/>
              <a:t>акккуратность</a:t>
            </a:r>
            <a:r>
              <a:rPr lang="ru-RU" sz="4500" dirty="0"/>
              <a:t>, отзывчивость и пр</a:t>
            </a:r>
            <a:r>
              <a:rPr lang="ru-RU" sz="4500" dirty="0" smtClean="0"/>
              <a:t>. </a:t>
            </a:r>
            <a:r>
              <a:rPr lang="ru-RU" sz="4500" i="1" dirty="0" smtClean="0"/>
              <a:t> А также хорошо развитое восприятие, аналитическое мышление  т.н. клиническое мышление.</a:t>
            </a:r>
            <a:endParaRPr lang="ru-RU" sz="4500" dirty="0" smtClean="0"/>
          </a:p>
          <a:p>
            <a:pPr marL="0" indent="182563">
              <a:tabLst>
                <a:tab pos="0" algn="l"/>
              </a:tabLst>
            </a:pPr>
            <a:r>
              <a:rPr lang="ru-RU" sz="4500" b="1" i="1" dirty="0" smtClean="0"/>
              <a:t>Профессиональное образование</a:t>
            </a:r>
            <a:r>
              <a:rPr lang="ru-RU" sz="4500" i="1" dirty="0" smtClean="0"/>
              <a:t>: Специальность: </a:t>
            </a:r>
            <a:r>
              <a:rPr lang="ru-RU" sz="4500" i="1" dirty="0" smtClean="0"/>
              <a:t>лечебное дело. </a:t>
            </a:r>
            <a:r>
              <a:rPr lang="ru-RU" sz="4500" i="1" dirty="0" smtClean="0"/>
              <a:t>Учебное заведение, осуществляющее обучение по </a:t>
            </a:r>
            <a:r>
              <a:rPr lang="ru-RU" sz="4500" i="1" dirty="0" smtClean="0"/>
              <a:t>педагогическ</a:t>
            </a:r>
            <a:r>
              <a:rPr lang="ru-RU" sz="4500" i="1" dirty="0" smtClean="0"/>
              <a:t>ой </a:t>
            </a:r>
            <a:r>
              <a:rPr lang="ru-RU" sz="4500" i="1" dirty="0" smtClean="0"/>
              <a:t>специальности:</a:t>
            </a:r>
            <a:endParaRPr lang="ru-RU" sz="4500" dirty="0" smtClean="0"/>
          </a:p>
          <a:p>
            <a:pPr>
              <a:buNone/>
            </a:pPr>
            <a:endParaRPr lang="ru-RU" sz="45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6481" y="1011240"/>
            <a:ext cx="8686080" cy="51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нервно-психическая </a:t>
            </a:r>
            <a:r>
              <a:rPr lang="ru-RU" altLang="ru-RU" sz="2358" dirty="0" smtClean="0"/>
              <a:t>неустойчивость</a:t>
            </a:r>
            <a:endParaRPr lang="ru-RU" altLang="ru-RU" sz="2358" dirty="0"/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развитое словесно-логическое, аналитическое мышление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хорошая долговременная логическая и сенсорная память, </a:t>
            </a:r>
            <a:r>
              <a:rPr lang="ru-RU" altLang="ru-RU" sz="2177" dirty="0"/>
              <a:t>(зрительная, слуховая, обонятельная, тактильная)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произвольное внимание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физическая выносливость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высокая координация кистей рук, пальцев, тонкая осязательная чувствительность пальцев рук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умение соизмерить и дозировать усилия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выносливость зрительного анализатора</a:t>
            </a:r>
          </a:p>
          <a:p>
            <a:pPr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358" dirty="0"/>
              <a:t>четкая речь</a:t>
            </a:r>
            <a:r>
              <a:rPr lang="ru-RU" altLang="ru-RU" sz="1179" dirty="0"/>
              <a:t>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53761" y="261001"/>
            <a:ext cx="8229600" cy="7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>
                <a:solidFill>
                  <a:srgbClr val="7E0021"/>
                </a:solidFill>
              </a:rPr>
              <a:t>ТРЕБОВАНИЯ ПРОФЕССИИ К ИНДИВИДУАЛЬНЫМ СПОСОБНОСТЯМ СПЕЦИАЛИСТА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21" y="4506121"/>
            <a:ext cx="1697760" cy="20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9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26881" y="1110601"/>
            <a:ext cx="8686080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386"/>
              </a:spcAft>
              <a:buSzPct val="45000"/>
            </a:pPr>
            <a:endParaRPr lang="ru-RU" altLang="ru-RU" sz="907"/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стрессоустойчивость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Умение управлять собой, личная организованность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социальный интеллект (умение понимать поведение других людей)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коммуникативные способности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ответственность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способность сопереживать больным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способность правильно ориентироваться в экстремальных условиях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уравновешенность</a:t>
            </a:r>
          </a:p>
          <a:p>
            <a:pPr marL="192963"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/>
              <a:t> Тактичность.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22721" y="377640"/>
            <a:ext cx="8359200" cy="80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>
                <a:solidFill>
                  <a:srgbClr val="7E0021"/>
                </a:solidFill>
              </a:rPr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01" y="4560841"/>
            <a:ext cx="1632960" cy="21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54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45441" y="1484783"/>
            <a:ext cx="7967520" cy="483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2725" indent="496888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безответственность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невнимательность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эгоистичность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эмоциональная несдержанность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жестокость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брезгливость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нетерпимость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рассеянность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907" dirty="0"/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907" dirty="0"/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907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83360" y="327241"/>
            <a:ext cx="8098560" cy="6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177" b="1">
                <a:solidFill>
                  <a:srgbClr val="000099"/>
                </a:solidFill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1" y="3918601"/>
            <a:ext cx="3098880" cy="26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1" y="183241"/>
            <a:ext cx="691200" cy="151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22721" y="1016322"/>
            <a:ext cx="8750879" cy="49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907"/>
              </a:spcAft>
            </a:pPr>
            <a:r>
              <a:rPr lang="ru-RU" altLang="ru-RU" sz="2358" dirty="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нервно-психическими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сердечно-сосудистыми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опорно-двигательного аппарата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хроническими инфекционными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верхних дыхательных путей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аллергическими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зрительного, слухового анализаторов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 err="1"/>
              <a:t>речеголосового</a:t>
            </a:r>
            <a:r>
              <a:rPr lang="ru-RU" altLang="ru-RU" sz="2903" dirty="0"/>
              <a:t> аппарата</a:t>
            </a:r>
          </a:p>
          <a:p>
            <a:pPr>
              <a:spcAft>
                <a:spcPts val="907"/>
              </a:spcAft>
            </a:pPr>
            <a:endParaRPr lang="ru-RU" altLang="ru-RU" sz="2903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22721" y="261001"/>
            <a:ext cx="7524000" cy="4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>
                <a:solidFill>
                  <a:srgbClr val="000099"/>
                </a:solidFill>
              </a:rPr>
              <a:t>МЕДИЦИНСКИЕ ПРОТИВОПОКАЗАНИЯ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131401"/>
            <a:ext cx="4564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10004"/>
            <a:ext cx="1325331" cy="24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62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600" i="1" dirty="0" smtClean="0"/>
              <a:t>Уровни профессионализма по А.К. Марковой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Допрофессионализм</a:t>
            </a:r>
            <a:endParaRPr lang="ru-RU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Профессионализм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Суперпрофессионализм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(высший профессионализм)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Непрофессионализм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Послепрофессионализм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«профессионал в прошлом»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работы формируется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индивидуальный стиль профессиональной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позволяет эффективно выполнять трудовые действия с наименьшими затратами для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168275">
              <a:buNone/>
            </a:pPr>
            <a:r>
              <a:rPr lang="ru-RU" dirty="0" smtClean="0"/>
              <a:t>   1. Человек как субъект труда. </a:t>
            </a:r>
          </a:p>
          <a:p>
            <a:pPr indent="-168275">
              <a:buNone/>
            </a:pPr>
            <a:r>
              <a:rPr lang="ru-RU" dirty="0" smtClean="0"/>
              <a:t>   2. Психологические основы профессиональной деятельности врача. </a:t>
            </a:r>
          </a:p>
          <a:p>
            <a:pPr indent="-168275">
              <a:buNone/>
            </a:pPr>
            <a:r>
              <a:rPr lang="ru-RU" dirty="0" smtClean="0"/>
              <a:t>   3. Способности как фактор успешности профессиональной деятельности. </a:t>
            </a:r>
          </a:p>
          <a:p>
            <a:pPr indent="-168275">
              <a:buNone/>
            </a:pPr>
            <a:r>
              <a:rPr lang="ru-RU" dirty="0" smtClean="0"/>
              <a:t>  4. Психология трудовой мотивации личности. </a:t>
            </a:r>
          </a:p>
          <a:p>
            <a:pPr indent="-168275">
              <a:buNone/>
            </a:pPr>
            <a:r>
              <a:rPr lang="ru-RU" dirty="0" smtClean="0"/>
              <a:t>  5. Психолого-педагогические методы развития личности врача в профессии</a:t>
            </a:r>
          </a:p>
          <a:p>
            <a:pPr indent="-168275">
              <a:buNone/>
            </a:pPr>
            <a:r>
              <a:rPr lang="ru-RU" dirty="0" smtClean="0"/>
              <a:t>  6. Синдром профессионального выгорания. Профилактика.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0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683" y="332656"/>
            <a:ext cx="8532440" cy="252028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i="1" dirty="0" smtClean="0"/>
              <a:t>Индивидуальный стиль деятельности </a:t>
            </a:r>
            <a:r>
              <a:rPr lang="ru-RU" sz="2800" dirty="0" smtClean="0"/>
              <a:t>– характерная для данного индивида система навыков, методов, приемов, способов решения задач той или иной деятельности, обеспечивающая более или менее успешное её выполнение.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2708920"/>
            <a:ext cx="9144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7861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0"/>
            <a:ext cx="9144000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8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Механизмы становления индивидуального  стиля </a:t>
            </a:r>
            <a:endParaRPr lang="ru-RU" sz="2800" b="1" kern="0" dirty="0" smtClean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b="1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профессиональной  </a:t>
            </a:r>
            <a:r>
              <a:rPr lang="ru-RU" sz="28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деятельности </a:t>
            </a:r>
            <a:r>
              <a:rPr lang="ru-RU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(по Марковой А.К</a:t>
            </a:r>
            <a:r>
              <a:rPr lang="ru-RU" b="1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.)</a:t>
            </a:r>
            <a:endParaRPr lang="ru-RU" sz="2400" b="1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536" y="938898"/>
            <a:ext cx="8496944" cy="5570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30305"/>
                </a:solidFill>
                <a:cs typeface="Times New Roman" panose="02020603050405020304" pitchFamily="18" charset="0"/>
              </a:rPr>
              <a:t>Человек,</a:t>
            </a:r>
            <a:endParaRPr lang="ru-RU" altLang="ru-RU" sz="1600" b="1" dirty="0">
              <a:solidFill>
                <a:srgbClr val="030305"/>
              </a:solidFill>
            </a:endParaRPr>
          </a:p>
          <a:p>
            <a:pPr algn="just"/>
            <a:r>
              <a:rPr lang="ru-RU" altLang="ru-RU" sz="2700" dirty="0">
                <a:solidFill>
                  <a:srgbClr val="030305"/>
                </a:solidFill>
                <a:cs typeface="Times New Roman" panose="02020603050405020304" pitchFamily="18" charset="0"/>
              </a:rPr>
              <a:t>– учитывая свои </a:t>
            </a:r>
            <a:r>
              <a:rPr lang="ru-RU" altLang="ru-RU" sz="2700" u="sng" dirty="0">
                <a:solidFill>
                  <a:srgbClr val="030305"/>
                </a:solidFill>
                <a:cs typeface="Times New Roman" panose="02020603050405020304" pitchFamily="18" charset="0"/>
              </a:rPr>
              <a:t>позитивные</a:t>
            </a:r>
            <a:r>
              <a:rPr lang="ru-RU" altLang="ru-RU" sz="2700" dirty="0">
                <a:solidFill>
                  <a:srgbClr val="030305"/>
                </a:solidFill>
                <a:cs typeface="Times New Roman" panose="02020603050405020304" pitchFamily="18" charset="0"/>
              </a:rPr>
              <a:t> природные качества, стремится приспособиться этими качествами к условиям труда (</a:t>
            </a:r>
            <a:r>
              <a:rPr lang="ru-RU" altLang="ru-RU" sz="2700" b="1" i="1" dirty="0">
                <a:solidFill>
                  <a:srgbClr val="030305"/>
                </a:solidFill>
                <a:cs typeface="Times New Roman" panose="02020603050405020304" pitchFamily="18" charset="0"/>
              </a:rPr>
              <a:t>адаптация</a:t>
            </a:r>
            <a:r>
              <a:rPr lang="ru-RU" altLang="ru-RU" sz="2700" b="1" dirty="0">
                <a:solidFill>
                  <a:srgbClr val="030305"/>
                </a:solidFill>
                <a:cs typeface="Times New Roman" panose="02020603050405020304" pitchFamily="18" charset="0"/>
              </a:rPr>
              <a:t>);</a:t>
            </a:r>
            <a:endParaRPr lang="ru-RU" altLang="ru-RU" sz="2700" b="1" dirty="0">
              <a:solidFill>
                <a:srgbClr val="030305"/>
              </a:solidFill>
            </a:endParaRPr>
          </a:p>
          <a:p>
            <a:pPr algn="just"/>
            <a:r>
              <a:rPr lang="ru-RU" altLang="ru-RU" sz="2700" dirty="0">
                <a:solidFill>
                  <a:srgbClr val="030305"/>
                </a:solidFill>
                <a:cs typeface="Times New Roman" panose="02020603050405020304" pitchFamily="18" charset="0"/>
              </a:rPr>
              <a:t>– анализируя свои </a:t>
            </a:r>
            <a:r>
              <a:rPr lang="ru-RU" altLang="ru-RU" sz="2700" u="sng" dirty="0">
                <a:solidFill>
                  <a:srgbClr val="030305"/>
                </a:solidFill>
                <a:cs typeface="Times New Roman" panose="02020603050405020304" pitchFamily="18" charset="0"/>
              </a:rPr>
              <a:t>негативные</a:t>
            </a:r>
            <a:r>
              <a:rPr lang="ru-RU" altLang="ru-RU" sz="2700" dirty="0">
                <a:solidFill>
                  <a:srgbClr val="030305"/>
                </a:solidFill>
                <a:cs typeface="Times New Roman" panose="02020603050405020304" pitchFamily="18" charset="0"/>
              </a:rPr>
              <a:t> природные качества, предпринимает усилия к тому, чтобы уравновесить их за счет способов своей деятельности (</a:t>
            </a:r>
            <a:r>
              <a:rPr lang="ru-RU" altLang="ru-RU" sz="2700" b="1" i="1" dirty="0">
                <a:solidFill>
                  <a:srgbClr val="030305"/>
                </a:solidFill>
                <a:cs typeface="Times New Roman" panose="02020603050405020304" pitchFamily="18" charset="0"/>
              </a:rPr>
              <a:t>компенсация</a:t>
            </a:r>
            <a:r>
              <a:rPr lang="ru-RU" altLang="ru-RU" sz="2700" b="1" dirty="0">
                <a:solidFill>
                  <a:srgbClr val="030305"/>
                </a:solidFill>
                <a:cs typeface="Times New Roman" panose="02020603050405020304" pitchFamily="18" charset="0"/>
              </a:rPr>
              <a:t>);</a:t>
            </a:r>
            <a:endParaRPr lang="ru-RU" altLang="ru-RU" sz="2700" b="1" dirty="0">
              <a:solidFill>
                <a:srgbClr val="030305"/>
              </a:solidFill>
            </a:endParaRPr>
          </a:p>
          <a:p>
            <a:pPr algn="just"/>
            <a:r>
              <a:rPr lang="ru-RU" altLang="ru-RU" sz="2700" dirty="0">
                <a:solidFill>
                  <a:srgbClr val="030305"/>
                </a:solidFill>
                <a:cs typeface="Times New Roman" panose="02020603050405020304" pitchFamily="18" charset="0"/>
              </a:rPr>
              <a:t>– принимая во внимание недостаточность адаптации и компенсации, пытается сформировать у себя наиболее адекватные и рациональные способы, для этого что-то изменяет в себе </a:t>
            </a:r>
            <a:r>
              <a:rPr lang="ru-RU" altLang="ru-RU" sz="2700" b="1" dirty="0">
                <a:solidFill>
                  <a:srgbClr val="030305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700" b="1" i="1" dirty="0">
                <a:solidFill>
                  <a:srgbClr val="030305"/>
                </a:solidFill>
                <a:cs typeface="Times New Roman" panose="02020603050405020304" pitchFamily="18" charset="0"/>
              </a:rPr>
              <a:t>коррекция</a:t>
            </a:r>
            <a:r>
              <a:rPr lang="ru-RU" altLang="ru-RU" sz="2700" b="1" dirty="0">
                <a:solidFill>
                  <a:srgbClr val="030305"/>
                </a:solidFill>
                <a:cs typeface="Times New Roman" panose="02020603050405020304" pitchFamily="18" charset="0"/>
              </a:rPr>
              <a:t>).</a:t>
            </a:r>
            <a:endParaRPr lang="ru-RU" altLang="ru-RU" sz="2700" b="1" dirty="0">
              <a:solidFill>
                <a:srgbClr val="030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ru-RU" sz="3200" b="1" dirty="0" smtClean="0"/>
              <a:t>Этапы освоения профессиональной деятельности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rmAutofit fontScale="77500" lnSpcReduction="20000"/>
          </a:bodyPr>
          <a:lstStyle/>
          <a:p>
            <a:pPr marL="6350" indent="358775">
              <a:buNone/>
            </a:pPr>
            <a:r>
              <a:rPr lang="ru-RU" sz="3400" dirty="0" smtClean="0"/>
              <a:t>1</a:t>
            </a:r>
            <a:r>
              <a:rPr lang="ru-RU" sz="3400" u="sng" dirty="0" smtClean="0"/>
              <a:t>. Освоение нормативно-одобряемой, изначально заданной «правильной» деятельности </a:t>
            </a:r>
            <a:r>
              <a:rPr lang="ru-RU" sz="3400" dirty="0" smtClean="0"/>
              <a:t>(образ всей нормативно-заданной деятельности – это фактически формирование нормативной ориентировочной основы действия).</a:t>
            </a:r>
          </a:p>
          <a:p>
            <a:pPr marL="6350" indent="358775">
              <a:buNone/>
            </a:pPr>
            <a:r>
              <a:rPr lang="ru-RU" sz="3400" dirty="0" smtClean="0"/>
              <a:t>2. </a:t>
            </a:r>
            <a:r>
              <a:rPr lang="ru-RU" sz="3400" u="sng" dirty="0" smtClean="0"/>
              <a:t>Освоение деятельности по-новому образцу </a:t>
            </a:r>
            <a:r>
              <a:rPr lang="ru-RU" sz="3400" dirty="0" smtClean="0"/>
              <a:t>(т.е. формирование  индивидуального стиля деятельности). </a:t>
            </a:r>
          </a:p>
          <a:p>
            <a:pPr marL="6350" indent="358775">
              <a:buNone/>
            </a:pPr>
            <a:r>
              <a:rPr lang="ru-RU" sz="3400" i="1" dirty="0" err="1" smtClean="0"/>
              <a:t>Подэтапы</a:t>
            </a:r>
            <a:r>
              <a:rPr lang="ru-RU" sz="3400" i="1" dirty="0" smtClean="0"/>
              <a:t> данного этапа: </a:t>
            </a:r>
          </a:p>
          <a:p>
            <a:pPr marL="6350" indent="358775">
              <a:buNone/>
            </a:pPr>
            <a:r>
              <a:rPr lang="ru-RU" sz="3400" dirty="0" smtClean="0"/>
              <a:t>– </a:t>
            </a:r>
            <a:r>
              <a:rPr lang="ru-RU" sz="3400" u="sng" dirty="0" smtClean="0"/>
              <a:t>освоение отдельных действий </a:t>
            </a:r>
            <a:r>
              <a:rPr lang="ru-RU" sz="3400" dirty="0" smtClean="0"/>
              <a:t>на основании новых, собственных представлений работника;</a:t>
            </a:r>
          </a:p>
          <a:p>
            <a:pPr marL="6350" indent="358775">
              <a:buNone/>
            </a:pPr>
            <a:r>
              <a:rPr lang="ru-RU" sz="3400" dirty="0" smtClean="0"/>
              <a:t>– </a:t>
            </a:r>
            <a:r>
              <a:rPr lang="ru-RU" sz="3400" u="sng" dirty="0" smtClean="0"/>
              <a:t>освоение новой деятельности в целом </a:t>
            </a:r>
            <a:r>
              <a:rPr lang="ru-RU" sz="3400" dirty="0" smtClean="0"/>
              <a:t>– на основе уже освоенного нормативно-одобряемого образца (как индивидуально приспособленной к себе в результате постепенного формирования индивидуального стиля деятельности).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800" b="1" dirty="0" smtClean="0"/>
              <a:t>Психологические основы профессиональной деятельности врача</a:t>
            </a:r>
            <a:endParaRPr lang="ru-RU" sz="2800" b="1" dirty="0"/>
          </a:p>
        </p:txBody>
      </p:sp>
      <p:pic>
        <p:nvPicPr>
          <p:cNvPr id="4" name="Содержимое 3" descr="д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3347864" cy="2225227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357298"/>
            <a:ext cx="871296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личности (способностей) происходит не в любой деятельности, но в нормально напряженной за счет инициативы, активности, мотивов.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140968"/>
            <a:ext cx="5578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нормально напряженной деятельностью понимается труд, исполняющийся знающим и глубоко заинтересованным, «любящим» дело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человеком» - субъектом 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Признаки </a:t>
            </a:r>
            <a:r>
              <a:rPr lang="ru-RU" sz="3200" dirty="0" err="1" smtClean="0"/>
              <a:t>субъектности</a:t>
            </a:r>
            <a:r>
              <a:rPr lang="ru-RU" sz="3200" dirty="0" smtClean="0"/>
              <a:t> </a:t>
            </a:r>
            <a:r>
              <a:rPr lang="ru-RU" sz="2700" dirty="0" smtClean="0"/>
              <a:t>(по А.К. </a:t>
            </a:r>
            <a:r>
              <a:rPr lang="ru-RU" sz="2700" dirty="0"/>
              <a:t>Марковой</a:t>
            </a:r>
            <a:r>
              <a:rPr lang="ru-RU" sz="2700" dirty="0" smtClean="0"/>
              <a:t>)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579296" cy="5454938"/>
          </a:xfrm>
        </p:spPr>
        <p:txBody>
          <a:bodyPr>
            <a:normAutofit fontScale="62500" lnSpcReduction="20000"/>
          </a:bodyPr>
          <a:lstStyle/>
          <a:p>
            <a:pPr marL="0" indent="365125">
              <a:buNone/>
            </a:pPr>
            <a:r>
              <a:rPr lang="ru-RU" sz="3800" dirty="0" smtClean="0"/>
              <a:t>1) осознание (структуры своей деятельности, качеств личности, содержания этапов жизненного пути),</a:t>
            </a:r>
          </a:p>
          <a:p>
            <a:pPr marL="0" indent="365125">
              <a:buNone/>
            </a:pPr>
            <a:r>
              <a:rPr lang="ru-RU" sz="3800" dirty="0" smtClean="0"/>
              <a:t>2) инициатива, самостоятельное </a:t>
            </a:r>
            <a:r>
              <a:rPr lang="ru-RU" sz="3800" dirty="0" err="1" smtClean="0"/>
              <a:t>целеполагание</a:t>
            </a:r>
            <a:r>
              <a:rPr lang="ru-RU" sz="3800" dirty="0" smtClean="0"/>
              <a:t>, планирование, предвосхищение,</a:t>
            </a:r>
          </a:p>
          <a:p>
            <a:pPr marL="0" indent="365125">
              <a:buNone/>
            </a:pPr>
            <a:r>
              <a:rPr lang="ru-RU" sz="3800" dirty="0" smtClean="0"/>
              <a:t>3) интенсивная включенность в деятельность,</a:t>
            </a:r>
          </a:p>
          <a:p>
            <a:pPr marL="0" indent="365125">
              <a:buNone/>
            </a:pPr>
            <a:r>
              <a:rPr lang="ru-RU" sz="3800" dirty="0" smtClean="0"/>
              <a:t>4) стремление к </a:t>
            </a:r>
            <a:r>
              <a:rPr lang="ru-RU" sz="3800" dirty="0" err="1" smtClean="0"/>
              <a:t>самоэффективности</a:t>
            </a:r>
            <a:r>
              <a:rPr lang="ru-RU" sz="3800" dirty="0" smtClean="0"/>
              <a:t>, самоконтролю, </a:t>
            </a:r>
            <a:r>
              <a:rPr lang="ru-RU" sz="3800" dirty="0" err="1" smtClean="0"/>
              <a:t>самокоррекции</a:t>
            </a:r>
            <a:r>
              <a:rPr lang="ru-RU" sz="3800" dirty="0" smtClean="0"/>
              <a:t>, владение приемами произвольной </a:t>
            </a:r>
            <a:r>
              <a:rPr lang="ru-RU" sz="3800" dirty="0" err="1" smtClean="0"/>
              <a:t>саморегуляции</a:t>
            </a:r>
            <a:r>
              <a:rPr lang="ru-RU" sz="3800" dirty="0" smtClean="0"/>
              <a:t>,</a:t>
            </a:r>
          </a:p>
          <a:p>
            <a:pPr marL="0" indent="365125">
              <a:buNone/>
            </a:pPr>
            <a:r>
              <a:rPr lang="ru-RU" sz="3800" dirty="0" smtClean="0"/>
              <a:t>5) осознание противоречий своего развития, их устранение, обеспечение баланса и гармонии,</a:t>
            </a:r>
          </a:p>
          <a:p>
            <a:pPr marL="0" indent="365125">
              <a:buNone/>
            </a:pPr>
            <a:r>
              <a:rPr lang="ru-RU" sz="3800" dirty="0" smtClean="0"/>
              <a:t>6) постоянная настроенность на саморазвитие и самообновление,</a:t>
            </a:r>
          </a:p>
          <a:p>
            <a:pPr marL="0" indent="365125">
              <a:buNone/>
            </a:pPr>
            <a:r>
              <a:rPr lang="ru-RU" sz="3800" dirty="0" smtClean="0"/>
              <a:t>7) стремление к самореализации и творческому созиданию,</a:t>
            </a:r>
          </a:p>
          <a:p>
            <a:pPr marL="0" indent="365125">
              <a:buNone/>
            </a:pPr>
            <a:r>
              <a:rPr lang="ru-RU" sz="3800" dirty="0" smtClean="0"/>
              <a:t>8) интеграция своего профессионального пути, структурирование и упорядочивание своего профессионально опыта и опыта других.</a:t>
            </a:r>
          </a:p>
          <a:p>
            <a:pPr marL="0" indent="36512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ru-RU" sz="3200" dirty="0" smtClean="0"/>
              <a:t>Способности как фактор успешности профессиональной деятельности</a:t>
            </a:r>
            <a:endParaRPr lang="ru-RU" sz="3200" dirty="0"/>
          </a:p>
        </p:txBody>
      </p:sp>
      <p:pic>
        <p:nvPicPr>
          <p:cNvPr id="4" name="Содержимое 3" descr="Левушкина Ал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5" y="1857364"/>
            <a:ext cx="2214546" cy="3327936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928926" y="1857364"/>
            <a:ext cx="58578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«Парадокс» освоения профессиональной деятельности в том, что полноценное освоение данной профессии достигается лишь тогда, когда субъект начинает выполнять ее не только так, как «положено» (по нормативно-заданным образцам), а привносит в эту деятельность свои собственные, творческие элементы (через выработку индивидуального стиля деятельности).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Эталон личности врача в соответствии с ожиданиями больных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9176" cy="428133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врач своего пола,</a:t>
            </a:r>
          </a:p>
          <a:p>
            <a:r>
              <a:rPr lang="ru-RU" dirty="0" smtClean="0"/>
              <a:t>более старший возраст,</a:t>
            </a:r>
          </a:p>
          <a:p>
            <a:r>
              <a:rPr lang="ru-RU" dirty="0" smtClean="0"/>
              <a:t>ум, </a:t>
            </a:r>
          </a:p>
          <a:p>
            <a:r>
              <a:rPr lang="ru-RU" dirty="0" smtClean="0"/>
              <a:t>увлеченность работой, </a:t>
            </a:r>
          </a:p>
          <a:p>
            <a:r>
              <a:rPr lang="ru-RU" dirty="0" smtClean="0"/>
              <a:t>внимательность, </a:t>
            </a:r>
          </a:p>
          <a:p>
            <a:r>
              <a:rPr lang="ru-RU" dirty="0" smtClean="0"/>
              <a:t>чувство долга, </a:t>
            </a:r>
          </a:p>
          <a:p>
            <a:r>
              <a:rPr lang="ru-RU" dirty="0" smtClean="0"/>
              <a:t>терпеливость, </a:t>
            </a:r>
          </a:p>
          <a:p>
            <a:r>
              <a:rPr lang="ru-RU" dirty="0" smtClean="0"/>
              <a:t>Интуиция,</a:t>
            </a:r>
          </a:p>
          <a:p>
            <a:r>
              <a:rPr lang="ru-RU" dirty="0" smtClean="0"/>
              <a:t>серьезность, </a:t>
            </a:r>
          </a:p>
          <a:p>
            <a:r>
              <a:rPr lang="ru-RU" dirty="0" smtClean="0"/>
              <a:t>доброта, чувство юмора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Психология трудовой мотивации личности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b="1" i="1" dirty="0" smtClean="0"/>
              <a:t>Мотивация</a:t>
            </a:r>
            <a:r>
              <a:rPr lang="ru-RU" i="1" dirty="0" smtClean="0"/>
              <a:t> </a:t>
            </a:r>
            <a:r>
              <a:rPr lang="ru-RU" dirty="0" smtClean="0"/>
              <a:t>– это процесс сознательного выбора человеком того или иного типа поведения, определяемого комплексным воздействием внешних (стимулы) и внутренних (мотивы) факторов. </a:t>
            </a:r>
          </a:p>
          <a:p>
            <a:pPr>
              <a:buNone/>
            </a:pPr>
            <a:r>
              <a:rPr lang="ru-RU" dirty="0" smtClean="0"/>
              <a:t>В процессе производственной деятельности мотивация позволяет работникам удовлетворить свои основные потребности путем выполнения своих трудовых обязанностей.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Мотивация трудовой деятельности</a:t>
            </a:r>
            <a:r>
              <a:rPr lang="ru-RU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 -</a:t>
            </a:r>
            <a:r>
              <a:rPr lang="ru-RU" dirty="0" smtClean="0"/>
              <a:t>процесс удовлетворения работниками своих потребностей и ожиданий в выбранной ими работе, осуществляемый в результате реализации их целей, согласованных с целями и задачами предприятия и одновременно с этим как комплекс мер, применяемых со стороны субъекта управления для повышения эффективности труда работников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147-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6143668" cy="6372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dirty="0" smtClean="0"/>
              <a:t>Труд избавляет человека от трех главных зол – скуки, порока и нужды   </a:t>
            </a:r>
            <a:r>
              <a:rPr lang="ru-RU" sz="3100" dirty="0" smtClean="0"/>
              <a:t>(Вольтер)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357562"/>
            <a:ext cx="8229600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sz="4000" dirty="0" smtClean="0"/>
              <a:t>Неусыпный труд препятствия преодолевает </a:t>
            </a:r>
          </a:p>
          <a:p>
            <a:pPr algn="r">
              <a:buNone/>
            </a:pPr>
            <a:r>
              <a:rPr lang="ru-RU" sz="2800" dirty="0" smtClean="0"/>
              <a:t>(М. Ломоносов)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тивационный процес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50" y="1643050"/>
            <a:ext cx="8303621" cy="3030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ды мотиваци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00" y="571480"/>
            <a:ext cx="880096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тоды мотивац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015307" cy="6406300"/>
          </a:xfrm>
        </p:spPr>
      </p:pic>
      <p:pic>
        <p:nvPicPr>
          <p:cNvPr id="5" name="Содержимое 3" descr="взаимоотнош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814" y="4714884"/>
            <a:ext cx="2659186" cy="18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/>
              <a:t>Психолого-педагогические методы развития личности врача в профессии</a:t>
            </a:r>
            <a:endParaRPr lang="ru-RU" sz="3200" b="1" dirty="0"/>
          </a:p>
        </p:txBody>
      </p:sp>
      <p:pic>
        <p:nvPicPr>
          <p:cNvPr id="4" name="Содержимое 3" descr="hello_html_m31435bf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91" y="1857364"/>
            <a:ext cx="8640509" cy="3952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Для врачебной деятельности характерны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интеллектуальная сложность,</a:t>
            </a:r>
          </a:p>
          <a:p>
            <a:r>
              <a:rPr lang="ru-RU" dirty="0" smtClean="0"/>
              <a:t> монотонность, </a:t>
            </a:r>
          </a:p>
          <a:p>
            <a:r>
              <a:rPr lang="ru-RU" dirty="0" smtClean="0"/>
              <a:t>риск и ответственность, </a:t>
            </a:r>
          </a:p>
          <a:p>
            <a:r>
              <a:rPr lang="ru-RU" dirty="0" smtClean="0"/>
              <a:t>нравственные проблемы, </a:t>
            </a:r>
          </a:p>
          <a:p>
            <a:r>
              <a:rPr lang="ru-RU" dirty="0" smtClean="0"/>
              <a:t>межличностные конфликты.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085184"/>
            <a:ext cx="8640960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i="1" dirty="0">
                <a:solidFill>
                  <a:srgbClr val="C00000"/>
                </a:solidFill>
              </a:rPr>
              <a:t>Монотонность, нравственные проблемы и конфликты часто являются причинами психосоматических заболеваний медицинских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33372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19" y="260648"/>
            <a:ext cx="8858281" cy="2310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Синдром профессионального/ </a:t>
            </a:r>
            <a:r>
              <a:rPr lang="ru-RU" b="1" dirty="0">
                <a:solidFill>
                  <a:srgbClr val="C00000"/>
                </a:solidFill>
              </a:rPr>
              <a:t>эмоционального выгорания </a:t>
            </a:r>
            <a:r>
              <a:rPr lang="ru-RU" dirty="0" smtClean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это состояние психического, эмоционального и физического изнеможения, проявляющегося в профессиях группы «человек-человек»</a:t>
            </a:r>
          </a:p>
        </p:txBody>
      </p:sp>
      <p:pic>
        <p:nvPicPr>
          <p:cNvPr id="5" name="Picture 2" descr="C:\Documents and Settings\user\Рабочий стол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68636"/>
            <a:ext cx="1816014" cy="27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86675" y="4195907"/>
            <a:ext cx="6336704" cy="2453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2400" b="1" dirty="0" smtClean="0"/>
              <a:t>В МКБ – 10 синдром выгорания выделен в отдельный диагностический таксон 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Z 73</a:t>
            </a:r>
            <a:r>
              <a:rPr lang="ru-RU" dirty="0" smtClean="0"/>
              <a:t>  - </a:t>
            </a:r>
            <a:r>
              <a:rPr lang="ru-RU" b="1" dirty="0" smtClean="0"/>
              <a:t>проблемы связанные с трудностями управления своей жизнью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27277"/>
            <a:ext cx="3059807" cy="21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6480" y="4310373"/>
            <a:ext cx="8425440" cy="18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/>
              <a:t>2. Этика общения</a:t>
            </a:r>
            <a:r>
              <a:rPr lang="ru-RU" altLang="ru-RU" sz="2400" dirty="0"/>
              <a:t> (рамки общения). Человек не выбирает себе тех, с кем он взаимодействует. По этическим соображениям эмоциональная «разрядка» невозможна. Накапливание отрицательных эмоций ведет к истощению эмоционально – этических и личностных ресурсов.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1633132"/>
            <a:ext cx="3461760" cy="222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6481" y="309633"/>
            <a:ext cx="8555040" cy="9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900" b="1"/>
              <a:t>Причины возникновения синдрома профессионального выгорания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18240" y="1371024"/>
            <a:ext cx="5159520" cy="27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/>
              <a:t>1. Длительная нагрузка</a:t>
            </a:r>
            <a:r>
              <a:rPr lang="ru-RU" altLang="ru-RU" sz="2400" dirty="0"/>
              <a:t> на основные анализаторы (слух, зрение и т.д.), концентрация внимания, память, большой объем информации, соучастие эмоций и интеллекта </a:t>
            </a:r>
            <a:r>
              <a:rPr lang="ru-RU" altLang="ru-RU" sz="2400" dirty="0" smtClean="0"/>
              <a:t>и, </a:t>
            </a:r>
            <a:r>
              <a:rPr lang="ru-RU" altLang="ru-RU" sz="2400" dirty="0"/>
              <a:t>как </a:t>
            </a:r>
            <a:r>
              <a:rPr lang="ru-RU" altLang="ru-RU" sz="2400" dirty="0" smtClean="0"/>
              <a:t>следствие, </a:t>
            </a:r>
            <a:r>
              <a:rPr lang="ru-RU" altLang="ru-RU" sz="2400" dirty="0"/>
              <a:t>нервно – психическое и физическое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1266105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45624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/>
              <a:t>Проявляется СПВ тремя ключевыми признаками:</a:t>
            </a:r>
            <a:br>
              <a:rPr lang="ru-RU" sz="3100" b="1" dirty="0"/>
            </a:br>
            <a:r>
              <a:rPr lang="ru-RU" sz="2700" b="1" dirty="0"/>
              <a:t>(по </a:t>
            </a:r>
            <a:r>
              <a:rPr lang="en-US" sz="2700" b="1" dirty="0" err="1"/>
              <a:t>Maslach</a:t>
            </a:r>
            <a:r>
              <a:rPr lang="en-US" sz="2700" b="1" dirty="0"/>
              <a:t> C. and </a:t>
            </a:r>
            <a:r>
              <a:rPr lang="en-US" sz="2700" b="1" dirty="0" smtClean="0"/>
              <a:t>all</a:t>
            </a:r>
            <a:r>
              <a:rPr lang="ru-RU" sz="2700" b="1" dirty="0" smtClean="0"/>
              <a:t>)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87220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/>
              <a:t>1. Синдром </a:t>
            </a:r>
            <a:r>
              <a:rPr lang="ru-RU" sz="2800" b="1" dirty="0"/>
              <a:t>хронической </a:t>
            </a:r>
            <a:r>
              <a:rPr lang="ru-RU" sz="2800" b="1" dirty="0" smtClean="0"/>
              <a:t>усталости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2.  Деперсонализация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3.  Редукция </a:t>
            </a:r>
            <a:r>
              <a:rPr lang="ru-RU" sz="2800" b="1" dirty="0"/>
              <a:t>личностных достижений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485" y="3212976"/>
            <a:ext cx="849694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500" dirty="0"/>
              <a:t>Развивается  СЭВ в профессиях типа «человек-человек»  и  связанных с оказанием помощи людям (медицинские работники, учителя, психологи, социальные работники, работники правоохранительных органов и МЧС). По современным данным, СЭВ выявляется у </a:t>
            </a:r>
            <a:r>
              <a:rPr lang="ru-RU" sz="2500" dirty="0" smtClean="0"/>
              <a:t>62,8%  </a:t>
            </a:r>
            <a:r>
              <a:rPr lang="ru-RU" sz="2500" dirty="0"/>
              <a:t>врачей первичного звена. Проявления СЭВ наиболее часто </a:t>
            </a:r>
            <a:r>
              <a:rPr lang="ru-RU" sz="2500" dirty="0" smtClean="0"/>
              <a:t>выражается </a:t>
            </a:r>
            <a:r>
              <a:rPr lang="ru-RU" sz="2500" dirty="0"/>
              <a:t>в виде ненадлежащего отношения к пациентам и их проблемам, связанным с заболеванием.</a:t>
            </a:r>
          </a:p>
        </p:txBody>
      </p:sp>
    </p:spTree>
    <p:extLst>
      <p:ext uri="{BB962C8B-B14F-4D97-AF65-F5344CB8AC3E}">
        <p14:creationId xmlns:p14="http://schemas.microsoft.com/office/powerpoint/2010/main" val="294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6481" y="805045"/>
            <a:ext cx="8555040" cy="481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00"/>
              <a:t>Эти </a:t>
            </a:r>
            <a:r>
              <a:rPr lang="ru-RU" altLang="ru-RU" sz="2500" b="1"/>
              <a:t>симптомы объединяются</a:t>
            </a:r>
            <a:r>
              <a:rPr lang="ru-RU" altLang="ru-RU" sz="2500"/>
              <a:t> в три группы: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00" b="1"/>
              <a:t>1. Истощение</a:t>
            </a:r>
            <a:r>
              <a:rPr lang="ru-RU" altLang="ru-RU" sz="2500"/>
              <a:t> как чувство опустошенности, усталости и «сухости» человека при его общении с другими людьми.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00" b="1"/>
              <a:t>2. Деперсонализация, </a:t>
            </a:r>
            <a:r>
              <a:rPr lang="ru-RU" altLang="ru-RU" sz="2500"/>
              <a:t>которая предполагает негативное или безразличное отношение к клиентам.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00" b="1"/>
              <a:t>3. Редукция,</a:t>
            </a:r>
            <a:r>
              <a:rPr lang="ru-RU" altLang="ru-RU" sz="2500"/>
              <a:t> которая проявляется в возникновении чувства некомпетентности в своей профессиональной сфере, осознание неуспеха в ней, снижение стремления к профессиональной саморегуляци</a:t>
            </a:r>
            <a:r>
              <a:rPr lang="ru-RU" altLang="ru-RU" sz="900"/>
              <a:t>и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0"/>
          </a:p>
        </p:txBody>
      </p:sp>
    </p:spTree>
    <p:extLst>
      <p:ext uri="{BB962C8B-B14F-4D97-AF65-F5344CB8AC3E}">
        <p14:creationId xmlns:p14="http://schemas.microsoft.com/office/powerpoint/2010/main" val="4062236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6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Синдром хронической усталости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755576" y="2276872"/>
            <a:ext cx="8102674" cy="3168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возникновение физического, психического и, прежде всего, эмоционального истощения, развивающегося в результате длительного пребывания в эмоционально перегруженных ситуациях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2733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3201"/>
            <a:ext cx="6829444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Человек как субъект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2"/>
            <a:ext cx="7179140" cy="528641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i="1" dirty="0" smtClean="0">
                <a:solidFill>
                  <a:srgbClr val="7030A0"/>
                </a:solidFill>
              </a:rPr>
              <a:t>Деятельность</a:t>
            </a:r>
            <a:r>
              <a:rPr lang="ru-RU" sz="3800" i="1" dirty="0" smtClean="0">
                <a:solidFill>
                  <a:srgbClr val="7030A0"/>
                </a:solidFill>
              </a:rPr>
              <a:t> </a:t>
            </a:r>
            <a:r>
              <a:rPr lang="ru-RU" sz="3800" dirty="0" smtClean="0"/>
              <a:t>– специфический вид активности человека, направленный на познание и творческое преобразование окружающего мира, включая самого себя и условия своего существования.</a:t>
            </a:r>
          </a:p>
          <a:p>
            <a:pPr>
              <a:spcBef>
                <a:spcPts val="0"/>
              </a:spcBef>
            </a:pPr>
            <a:r>
              <a:rPr lang="ru-RU" sz="4200" b="1" dirty="0" smtClean="0">
                <a:solidFill>
                  <a:srgbClr val="C00000"/>
                </a:solidFill>
              </a:rPr>
              <a:t>Основные характеристики Д</a:t>
            </a:r>
            <a:r>
              <a:rPr lang="ru-RU" sz="4200" dirty="0" smtClean="0">
                <a:solidFill>
                  <a:srgbClr val="C00000"/>
                </a:solidFill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C00000"/>
                </a:solidFill>
              </a:rPr>
              <a:t>       мотив, цель, предмет, структура и средства.</a:t>
            </a:r>
          </a:p>
          <a:p>
            <a:r>
              <a:rPr lang="ru-RU" sz="3800" b="1" i="1" dirty="0" smtClean="0">
                <a:solidFill>
                  <a:srgbClr val="7030A0"/>
                </a:solidFill>
              </a:rPr>
              <a:t>Профессиональная деятельность</a:t>
            </a:r>
            <a:r>
              <a:rPr lang="ru-RU" sz="3800" i="1" dirty="0" smtClean="0">
                <a:solidFill>
                  <a:srgbClr val="7030A0"/>
                </a:solidFill>
              </a:rPr>
              <a:t> </a:t>
            </a:r>
            <a:r>
              <a:rPr lang="ru-RU" sz="3800" dirty="0" smtClean="0"/>
              <a:t>– это социально-значимая деятельность, выполнение которой требует специальных знаний, умений и навыков, а также профессионально обусловленных качеств личности. Профессиональная деятельность – это, прежде всего, трудовая деятельность (Э. Ф. </a:t>
            </a:r>
            <a:r>
              <a:rPr lang="ru-RU" sz="3800" dirty="0" err="1" smtClean="0"/>
              <a:t>Зеер</a:t>
            </a:r>
            <a:r>
              <a:rPr lang="ru-RU" sz="3800" dirty="0" smtClean="0"/>
              <a:t>).</a:t>
            </a:r>
          </a:p>
          <a:p>
            <a:r>
              <a:rPr lang="ru-RU" sz="3800" b="1" i="1" dirty="0" smtClean="0">
                <a:solidFill>
                  <a:srgbClr val="7030A0"/>
                </a:solidFill>
              </a:rPr>
              <a:t>Труд</a:t>
            </a:r>
            <a:r>
              <a:rPr lang="ru-RU" sz="3800" i="1" dirty="0" smtClean="0"/>
              <a:t> </a:t>
            </a:r>
            <a:r>
              <a:rPr lang="ru-RU" sz="3800" dirty="0" smtClean="0"/>
              <a:t>– это целесообразная продуктивная деятельность, имеющая определенный результат.</a:t>
            </a:r>
            <a:endParaRPr lang="ru-RU" dirty="0"/>
          </a:p>
        </p:txBody>
      </p:sp>
      <p:pic>
        <p:nvPicPr>
          <p:cNvPr id="2050" name="Picture 2" descr="C:\Users\Алексей\Desktop\Рош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52" y="1193363"/>
            <a:ext cx="1806289" cy="2355400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Чазов Е.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857628"/>
            <a:ext cx="1785918" cy="23495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Деперсонализация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214438"/>
            <a:ext cx="8543925" cy="157162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это </a:t>
            </a:r>
            <a:r>
              <a:rPr lang="ru-RU" sz="2800" b="1" dirty="0"/>
              <a:t>дегуманизация (обесценивание) межличностных отношений, негативизм, циничность по отношениям к чувствам и переживаниям других </a:t>
            </a:r>
            <a:r>
              <a:rPr lang="ru-RU" sz="2800" b="1" dirty="0" smtClean="0"/>
              <a:t>людей</a:t>
            </a:r>
            <a:r>
              <a:rPr lang="ru-RU" sz="28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8" y="2714620"/>
            <a:ext cx="8543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возрастают обезличенность и формальность контактов, отмечаются частые вспышки раздражения и конфликтные ситуации; </a:t>
            </a:r>
          </a:p>
          <a:p>
            <a:r>
              <a:rPr lang="ru-RU" sz="2800" dirty="0" smtClean="0"/>
              <a:t>появляются скрытые или явные негативные установки; </a:t>
            </a:r>
          </a:p>
          <a:p>
            <a:r>
              <a:rPr lang="ru-RU" sz="2800" dirty="0" smtClean="0"/>
              <a:t>для всех проявлений деперсонализации характерна утрата эмоционального компонента психических процессов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76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Редукция личностных достижений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2338" y="1340768"/>
            <a:ext cx="8229600" cy="487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проявляется</a:t>
            </a:r>
            <a:r>
              <a:rPr lang="ru-RU" dirty="0" smtClean="0"/>
              <a:t> в снижении чувства компетентности в своей работе, </a:t>
            </a:r>
          </a:p>
          <a:p>
            <a:r>
              <a:rPr lang="ru-RU" dirty="0" smtClean="0"/>
              <a:t>уменьшении ценности своей работы, </a:t>
            </a:r>
          </a:p>
          <a:p>
            <a:r>
              <a:rPr lang="ru-RU" dirty="0" smtClean="0"/>
              <a:t>ограничение своих обязанностей. </a:t>
            </a:r>
          </a:p>
          <a:p>
            <a:r>
              <a:rPr lang="ru-RU" dirty="0" smtClean="0"/>
              <a:t>негативные чувства, </a:t>
            </a:r>
          </a:p>
          <a:p>
            <a:r>
              <a:rPr lang="ru-RU" dirty="0" smtClean="0"/>
              <a:t>человек винит себя, </a:t>
            </a:r>
          </a:p>
          <a:p>
            <a:r>
              <a:rPr lang="ru-RU" dirty="0" smtClean="0"/>
              <a:t>чувство собственной несостоятельности, </a:t>
            </a:r>
          </a:p>
          <a:p>
            <a:r>
              <a:rPr lang="ru-RU" dirty="0" smtClean="0"/>
              <a:t>безразличие к работе, что приводит к снижению </a:t>
            </a:r>
            <a:r>
              <a:rPr lang="ru-RU" dirty="0"/>
              <a:t>профессиональной эффективности </a:t>
            </a:r>
            <a:r>
              <a:rPr lang="ru-RU" dirty="0" smtClean="0"/>
              <a:t>работника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31041" y="158417"/>
            <a:ext cx="8750880" cy="6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2500" b="1" dirty="0">
                <a:solidFill>
                  <a:srgbClr val="00B200"/>
                </a:solidFill>
              </a:rPr>
              <a:t/>
            </a:r>
            <a:br>
              <a:rPr lang="ru-RU" altLang="ru-RU" sz="2500" b="1" dirty="0">
                <a:solidFill>
                  <a:srgbClr val="00B200"/>
                </a:solidFill>
              </a:rPr>
            </a:br>
            <a:r>
              <a:rPr lang="ru-RU" altLang="ru-RU" sz="2500" b="1" dirty="0">
                <a:solidFill>
                  <a:srgbClr val="00B200"/>
                </a:solidFill>
              </a:rPr>
              <a:t/>
            </a:r>
            <a:br>
              <a:rPr lang="ru-RU" altLang="ru-RU" sz="2500" b="1" dirty="0">
                <a:solidFill>
                  <a:srgbClr val="00B200"/>
                </a:solidFill>
              </a:rPr>
            </a:br>
            <a:r>
              <a:rPr lang="ru-RU" altLang="ru-RU" sz="2500" b="1" dirty="0" smtClean="0">
                <a:solidFill>
                  <a:srgbClr val="00B200"/>
                </a:solidFill>
              </a:rPr>
              <a:t>П</a:t>
            </a:r>
            <a:r>
              <a:rPr lang="ru-RU" altLang="ru-RU" sz="2700" b="1" dirty="0" smtClean="0">
                <a:solidFill>
                  <a:srgbClr val="00B200"/>
                </a:solidFill>
              </a:rPr>
              <a:t>сихофизические </a:t>
            </a:r>
            <a:r>
              <a:rPr lang="ru-RU" altLang="ru-RU" sz="2700" b="1" dirty="0">
                <a:solidFill>
                  <a:srgbClr val="00B200"/>
                </a:solidFill>
              </a:rPr>
              <a:t>симптомы появления СЭВ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0640" y="849689"/>
            <a:ext cx="8817120" cy="58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541338" indent="-533400"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чувство постоянной усталости не только по вечерам, но и по утрам, сразу после сна (симптом хронической усталости);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ощущение эмоционального и физического истощения;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снижение восприимчивости и реактивности в связи с изменениями внешней среды (отсутствие реакции любопытства на фактор новизны или реакции страха на опасную ситуацию);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общая </a:t>
            </a:r>
            <a:r>
              <a:rPr lang="ru-RU" altLang="ru-RU" sz="2200" dirty="0" err="1"/>
              <a:t>астенизация</a:t>
            </a:r>
            <a:r>
              <a:rPr lang="ru-RU" altLang="ru-RU" sz="2200" dirty="0"/>
              <a:t> (слабость, снижение активности и энергии);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частые беспричинные головные боли,  постоянные расстройства желудочно-кишечного тракта;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резкая потеря или резкое увеличение веса;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полная или частичная бессонница;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постоянное заторможенное, сонливое состояние и желание спать в течение всего дня;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одышка или нарушения дыхания при физической или эмоциональной нагрузке;</a:t>
            </a:r>
          </a:p>
          <a:p>
            <a:pPr>
              <a:lnSpc>
                <a:spcPct val="80000"/>
              </a:lnSpc>
              <a:spcBef>
                <a:spcPts val="159"/>
              </a:spcBef>
              <a:buSzPct val="45000"/>
              <a:buFont typeface="Wingdings" charset="2"/>
              <a:buChar char=""/>
            </a:pPr>
            <a:r>
              <a:rPr lang="ru-RU" altLang="ru-RU" sz="2200" dirty="0"/>
              <a:t>заметное снижение внешней и внутренней сенсорной чувствительности: ухудшение зрения, слуха, обоняния и осязания.</a:t>
            </a:r>
          </a:p>
        </p:txBody>
      </p:sp>
    </p:spTree>
    <p:extLst>
      <p:ext uri="{BB962C8B-B14F-4D97-AF65-F5344CB8AC3E}">
        <p14:creationId xmlns:p14="http://schemas.microsoft.com/office/powerpoint/2010/main" val="3563968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783361" y="20162"/>
            <a:ext cx="6870240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3000" b="1">
                <a:solidFill>
                  <a:srgbClr val="00B200"/>
                </a:solidFill>
              </a:rPr>
              <a:t>Симптомы появления СЭВ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58561" y="979303"/>
            <a:ext cx="8785440" cy="550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42900" indent="-3159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454"/>
              </a:spcBef>
            </a:pPr>
            <a:r>
              <a:rPr lang="ru-RU" altLang="ru-RU" sz="2200" b="1"/>
              <a:t>Социально-психологические симптомы: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безразличие, скука, пассивность и депрессия (пониженный эмоциональный тонус, чувство подавленности);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повышенная раздражительность на незначительные, мелкие события;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частые нервные срывы (вспышки немотивированного гнева или отказы от общения, уход в себя);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постоянное переживание негативных эмоций, для которых во внешней ситуации причин нет (чувство вины, обиды, стыда, подозрительность, скованность);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чувство неосознанного беспокойства и повышенной тревожности (ощущение, что «что-то не так, как надо»);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чувство гиперответственности и постоянное чувство страха, что «не получится» или «я не справлюсь»;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/>
              <a:t>общая негативная установка на жизненные и профессиональные перспективы (по типу «как ни старайся, все равно ничего не получится»).</a:t>
            </a:r>
          </a:p>
        </p:txBody>
      </p:sp>
    </p:spTree>
    <p:extLst>
      <p:ext uri="{BB962C8B-B14F-4D97-AF65-F5344CB8AC3E}">
        <p14:creationId xmlns:p14="http://schemas.microsoft.com/office/powerpoint/2010/main" val="1765000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260668"/>
            <a:ext cx="6870240" cy="6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2200" b="1">
                <a:solidFill>
                  <a:srgbClr val="00B200"/>
                </a:solidFill>
              </a:rPr>
              <a:t>Симптомы появления СЭВ</a:t>
            </a:r>
            <a:br>
              <a:rPr lang="ru-RU" altLang="ru-RU" sz="2200" b="1">
                <a:solidFill>
                  <a:srgbClr val="00B200"/>
                </a:solidFill>
              </a:rPr>
            </a:br>
            <a:endParaRPr lang="ru-RU" altLang="ru-RU" sz="2200" b="1">
              <a:solidFill>
                <a:srgbClr val="00B200"/>
              </a:solidFill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8560" y="692713"/>
            <a:ext cx="8785440" cy="54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42900" indent="-3159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544"/>
              </a:spcBef>
            </a:pPr>
            <a:r>
              <a:rPr lang="ru-RU" altLang="ru-RU" sz="2500" b="1" dirty="0"/>
              <a:t>Поведенческие симптомы: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dirty="0"/>
              <a:t>ощущение, что работа становится все тяжелее и тяжелее, а выполнять ее — все труднее и труднее;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dirty="0"/>
              <a:t>сотрудник заметно </a:t>
            </a:r>
            <a:r>
              <a:rPr lang="ru-RU" altLang="ru-RU" sz="2300" i="1" dirty="0"/>
              <a:t>меняет свой рабочий режим </a:t>
            </a:r>
            <a:r>
              <a:rPr lang="ru-RU" altLang="ru-RU" sz="2300" dirty="0"/>
              <a:t>(увеличивает или сокращает время работы);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dirty="0"/>
              <a:t>постоянно, без необходимости, берет работу домой, но дома ее не делает;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dirty="0"/>
              <a:t>чувство бесполезности, неверие в улучшения, снижение энтузиазма по отношению к работе, безразличие к результатам;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dirty="0"/>
              <a:t>невыполнение важных, приоритетных задач и «</a:t>
            </a:r>
            <a:r>
              <a:rPr lang="ru-RU" altLang="ru-RU" sz="2300" dirty="0" err="1"/>
              <a:t>застревание</a:t>
            </a:r>
            <a:r>
              <a:rPr lang="ru-RU" altLang="ru-RU" sz="2300" dirty="0"/>
              <a:t>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действий;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i="1" dirty="0" err="1"/>
              <a:t>дистанцированность</a:t>
            </a:r>
            <a:r>
              <a:rPr lang="ru-RU" altLang="ru-RU" sz="2300" i="1" dirty="0"/>
              <a:t> от коллег, повышение неадекватной критичности</a:t>
            </a:r>
            <a:r>
              <a:rPr lang="ru-RU" altLang="ru-RU" sz="2300" dirty="0"/>
              <a:t>;</a:t>
            </a:r>
          </a:p>
          <a:p>
            <a:pPr marL="491048" indent="-483847">
              <a:lnSpc>
                <a:spcPct val="80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ru-RU" altLang="ru-RU" sz="2300" i="1" dirty="0"/>
              <a:t>злоупотребление</a:t>
            </a:r>
            <a:r>
              <a:rPr lang="ru-RU" altLang="ru-RU" sz="2300" dirty="0"/>
              <a:t> алкоголем, резкое возрастание выкуренных за день сигарет, применение наркотических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3127269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mage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0053">
            <a:off x="6428624" y="4513192"/>
            <a:ext cx="2534120" cy="2119472"/>
          </a:xfrm>
          <a:prstGeom prst="rect">
            <a:avLst/>
          </a:prstGeom>
          <a:noFill/>
        </p:spPr>
      </p:pic>
      <p:pic>
        <p:nvPicPr>
          <p:cNvPr id="27652" name="Picture 4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0186">
            <a:off x="5867400" y="333375"/>
            <a:ext cx="3087688" cy="2668588"/>
          </a:xfrm>
          <a:prstGeom prst="rect">
            <a:avLst/>
          </a:prstGeom>
          <a:noFill/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FF0000"/>
                </a:solidFill>
              </a:rPr>
              <a:t>Чем опасен СЭВ? 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14313" y="1357313"/>
            <a:ext cx="8715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Депрессии</a:t>
            </a:r>
            <a:r>
              <a:rPr lang="ru-RU" sz="3200" b="1" dirty="0">
                <a:latin typeface="Calibri" pitchFamily="34" charset="0"/>
              </a:rPr>
              <a:t>, суициды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Зависимости</a:t>
            </a:r>
            <a:endParaRPr lang="ru-RU" sz="3200" b="1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Травматизм </a:t>
            </a:r>
            <a:r>
              <a:rPr lang="ru-RU" sz="3200" b="1" dirty="0">
                <a:latin typeface="Calibri" pitchFamily="34" charset="0"/>
              </a:rPr>
              <a:t>на производстве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Уход </a:t>
            </a:r>
            <a:r>
              <a:rPr lang="ru-RU" sz="3200" b="1" dirty="0">
                <a:latin typeface="Calibri" pitchFamily="34" charset="0"/>
              </a:rPr>
              <a:t>из профессии </a:t>
            </a:r>
            <a:r>
              <a:rPr lang="ru-RU" sz="3200" b="1" dirty="0" err="1">
                <a:latin typeface="Calibri" pitchFamily="34" charset="0"/>
              </a:rPr>
              <a:t>высококвалифицирован</a:t>
            </a:r>
            <a:r>
              <a:rPr lang="ru-RU" sz="3200" b="1" dirty="0"/>
              <a:t>-                         </a:t>
            </a:r>
            <a:r>
              <a:rPr lang="ru-RU" sz="3200" b="1" dirty="0" err="1">
                <a:latin typeface="Calibri" pitchFamily="34" charset="0"/>
              </a:rPr>
              <a:t>ного</a:t>
            </a:r>
            <a:r>
              <a:rPr lang="ru-RU" sz="3200" b="1" dirty="0">
                <a:latin typeface="Calibri" pitchFamily="34" charset="0"/>
              </a:rPr>
              <a:t> специалиста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Врачебные </a:t>
            </a:r>
            <a:r>
              <a:rPr lang="ru-RU" sz="3200" b="1" dirty="0">
                <a:latin typeface="Calibri" pitchFamily="34" charset="0"/>
              </a:rPr>
              <a:t>ошибки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Экономические потери.</a:t>
            </a:r>
            <a:endParaRPr lang="ru-RU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11560" y="260351"/>
            <a:ext cx="8532440" cy="2160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spcBef>
                <a:spcPts val="8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 smtClean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  Для </a:t>
            </a:r>
            <a:r>
              <a:rPr lang="ru-RU" sz="32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сохранения телесного здоровья </a:t>
            </a:r>
            <a:r>
              <a:rPr lang="ru-RU" sz="3200" dirty="0" smtClean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необходимо </a:t>
            </a:r>
            <a:r>
              <a:rPr lang="ru-RU" sz="32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поддерживать уравновешенное состояние  организма (гомеостаз).</a:t>
            </a:r>
          </a:p>
          <a:p>
            <a:pPr marL="342900" indent="-341313" eaLnBrk="1" hangingPunct="1">
              <a:spcBef>
                <a:spcPts val="5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srgbClr val="006699"/>
              </a:solidFill>
              <a:latin typeface="Verdana" pitchFamily="32" charset="0"/>
              <a:ea typeface="Microsoft YaHei" charset="-122"/>
            </a:endParaRPr>
          </a:p>
          <a:p>
            <a:pPr marL="341313" indent="-339725" eaLnBrk="1" hangingPunct="1">
              <a:spcBef>
                <a:spcPts val="800"/>
              </a:spcBef>
              <a:buClr>
                <a:srgbClr val="006699"/>
              </a:buClr>
              <a:buSzPct val="100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3200" b="1" dirty="0">
              <a:solidFill>
                <a:srgbClr val="006699"/>
              </a:solidFill>
              <a:latin typeface="Verdana" pitchFamily="32" charset="0"/>
              <a:ea typeface="Microsoft YaHei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672" y="548680"/>
            <a:ext cx="389200" cy="160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52936"/>
            <a:ext cx="7992888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spcBef>
                <a:spcPts val="8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Гомеостаз организма зависит от: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SzPct val="10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наличия </a:t>
            </a:r>
            <a:r>
              <a:rPr lang="ru-RU" sz="28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водного</a:t>
            </a: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 баланса;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SzPct val="10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u="sng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Кислотно-щелочного равновесия</a:t>
            </a:r>
            <a:r>
              <a:rPr lang="ru-RU" sz="2800" u="sng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;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SzPct val="10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электролитного</a:t>
            </a: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 баланса, т.е. баланса минералов;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SzPct val="10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dirty="0" err="1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Психо</a:t>
            </a:r>
            <a:r>
              <a:rPr lang="ru-RU" sz="28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-эмоциональное равновесие</a:t>
            </a:r>
          </a:p>
        </p:txBody>
      </p:sp>
    </p:spTree>
    <p:extLst>
      <p:ext uri="{BB962C8B-B14F-4D97-AF65-F5344CB8AC3E}">
        <p14:creationId xmlns:p14="http://schemas.microsoft.com/office/powerpoint/2010/main" val="375578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42913" y="103188"/>
            <a:ext cx="8701087" cy="116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Основные причины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закисления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»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внутренней среды организма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820150" cy="5111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512763" indent="-512763" eaLnBrk="1" hangingPunct="1">
              <a:spcBef>
                <a:spcPts val="700"/>
              </a:spcBef>
              <a:buClr>
                <a:srgbClr val="FF0000"/>
              </a:buClr>
              <a:buSzPct val="100000"/>
              <a:buFont typeface="Times New Roman" pitchFamily="16" charset="0"/>
              <a:buAutoNum type="arabicPeriod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Verdana" pitchFamily="32" charset="0"/>
                <a:ea typeface="Microsoft YaHei" charset="-122"/>
              </a:rPr>
              <a:t>Питание преимущественно кислотообразующими продуктами.</a:t>
            </a:r>
          </a:p>
          <a:p>
            <a:pPr marL="514350" indent="-512763" eaLnBrk="1" hangingPunct="1">
              <a:spcBef>
                <a:spcPts val="700"/>
              </a:spcBef>
              <a:buSzPct val="10000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/>
            </a:pP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Ежедневное «кислотное» питание приводит к хроническому пожизненному </a:t>
            </a:r>
            <a:r>
              <a:rPr lang="ru-RU" sz="2800" dirty="0" err="1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закислению</a:t>
            </a: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 (ацидозу) внутренней среды организма.</a:t>
            </a:r>
          </a:p>
          <a:p>
            <a:pPr marL="512763" indent="-512763" eaLnBrk="1" hangingPunct="1">
              <a:spcBef>
                <a:spcPts val="700"/>
              </a:spcBef>
              <a:buClr>
                <a:srgbClr val="006699"/>
              </a:buClr>
              <a:buSzPct val="100000"/>
              <a:buFont typeface="Verdana" pitchFamily="32" charset="0"/>
              <a:buNone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/>
            </a:pPr>
            <a:endParaRPr lang="ru-RU" sz="2800" dirty="0">
              <a:solidFill>
                <a:srgbClr val="006699"/>
              </a:solidFill>
              <a:latin typeface="Verdana" pitchFamily="32" charset="0"/>
              <a:ea typeface="Microsoft YaHei" charset="-122"/>
            </a:endParaRPr>
          </a:p>
          <a:p>
            <a:pPr marL="512763" indent="-512763" eaLnBrk="1" hangingPunct="1">
              <a:spcBef>
                <a:spcPts val="700"/>
              </a:spcBef>
              <a:buClr>
                <a:srgbClr val="006699"/>
              </a:buClr>
              <a:buSzPct val="100000"/>
              <a:buFont typeface="Verdana" pitchFamily="32" charset="0"/>
              <a:buChar char="•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/>
            </a:pPr>
            <a:r>
              <a:rPr lang="ru-RU" sz="28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Кислотная нагрузка пищи современного человека составляет плюс 48 !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387725"/>
            <a:ext cx="9207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23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42913" y="103188"/>
            <a:ext cx="8449567" cy="116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Основные причины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закисления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»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внутренней среды организма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8201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514350" indent="-5127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32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8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4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2. Недостаток свежего воздуха </a:t>
            </a:r>
            <a:r>
              <a:rPr lang="ru-RU" altLang="ru-RU" sz="2800" dirty="0"/>
              <a:t>– </a:t>
            </a:r>
            <a:r>
              <a:rPr lang="ru-RU" altLang="ru-RU" sz="2400" dirty="0"/>
              <a:t>закономерное повышение концентрации углекислого газа в </a:t>
            </a:r>
            <a:r>
              <a:rPr lang="ru-RU" altLang="ru-RU" sz="2400" dirty="0" smtClean="0"/>
              <a:t>кабинете</a:t>
            </a:r>
            <a:r>
              <a:rPr lang="ru-RU" altLang="ru-RU" sz="2800" dirty="0"/>
              <a:t>, а также гиподинамия, </a:t>
            </a:r>
            <a:r>
              <a:rPr lang="ru-RU" altLang="ru-RU" sz="2800" dirty="0" smtClean="0"/>
              <a:t>ожирение..</a:t>
            </a:r>
            <a:endParaRPr lang="ru-RU" altLang="ru-RU" sz="2800" dirty="0"/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СО</a:t>
            </a:r>
            <a:r>
              <a:rPr lang="ru-RU" altLang="ru-RU" sz="2400" b="1" baseline="-25000" dirty="0">
                <a:solidFill>
                  <a:srgbClr val="000000"/>
                </a:solidFill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</a:rPr>
              <a:t> + Н</a:t>
            </a:r>
            <a:r>
              <a:rPr lang="ru-RU" altLang="ru-RU" sz="2400" b="1" baseline="-25000" dirty="0">
                <a:solidFill>
                  <a:srgbClr val="000000"/>
                </a:solidFill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</a:rPr>
              <a:t>0= Н</a:t>
            </a:r>
            <a:r>
              <a:rPr lang="ru-RU" altLang="ru-RU" sz="2400" b="1" baseline="-25000" dirty="0">
                <a:solidFill>
                  <a:srgbClr val="000000"/>
                </a:solidFill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</a:rPr>
              <a:t>С0</a:t>
            </a:r>
            <a:r>
              <a:rPr lang="ru-RU" altLang="ru-RU" sz="2400" b="1" baseline="-25000" dirty="0">
                <a:solidFill>
                  <a:srgbClr val="000000"/>
                </a:solidFill>
              </a:rPr>
              <a:t>3</a:t>
            </a:r>
            <a:r>
              <a:rPr lang="ru-RU" altLang="ru-RU" sz="2400" b="1" dirty="0">
                <a:solidFill>
                  <a:srgbClr val="000000"/>
                </a:solidFill>
              </a:rPr>
              <a:t> =НС0</a:t>
            </a:r>
            <a:r>
              <a:rPr lang="ru-RU" altLang="ru-RU" sz="2400" b="1" baseline="-25000" dirty="0">
                <a:solidFill>
                  <a:srgbClr val="000000"/>
                </a:solidFill>
              </a:rPr>
              <a:t>3</a:t>
            </a:r>
            <a:r>
              <a:rPr lang="ru-RU" altLang="ru-RU" sz="2400" b="1" baseline="30000" dirty="0">
                <a:solidFill>
                  <a:srgbClr val="000000"/>
                </a:solidFill>
              </a:rPr>
              <a:t>–</a:t>
            </a:r>
            <a:r>
              <a:rPr lang="ru-RU" altLang="ru-RU" sz="2400" b="1" dirty="0">
                <a:solidFill>
                  <a:srgbClr val="000000"/>
                </a:solidFill>
              </a:rPr>
              <a:t> + Н</a:t>
            </a:r>
            <a:r>
              <a:rPr lang="ru-RU" altLang="ru-RU" sz="2400" b="1" baseline="30000" dirty="0">
                <a:solidFill>
                  <a:srgbClr val="000000"/>
                </a:solidFill>
              </a:rPr>
              <a:t>+</a:t>
            </a:r>
          </a:p>
          <a:p>
            <a:pPr algn="ctr" eaLnBrk="1" hangingPunct="1">
              <a:spcBef>
                <a:spcPts val="50"/>
              </a:spcBef>
              <a:buClrTx/>
              <a:buFontTx/>
              <a:buNone/>
            </a:pPr>
            <a:endParaRPr lang="ru-RU" altLang="ru-RU" sz="2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3. Стрессы и сильные переживания</a:t>
            </a:r>
            <a:r>
              <a:rPr lang="ru-RU" altLang="ru-RU" sz="2800" dirty="0"/>
              <a:t>, нарушают баланс вегетативной регуляции, снижается скорость диуреза.</a:t>
            </a:r>
          </a:p>
          <a:p>
            <a:pPr eaLnBrk="1" hangingPunct="1">
              <a:spcBef>
                <a:spcPts val="225"/>
              </a:spcBef>
              <a:buClrTx/>
              <a:buFontTx/>
              <a:buNone/>
            </a:pPr>
            <a:endParaRPr lang="ru-RU" altLang="ru-RU" sz="900" dirty="0"/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4. </a:t>
            </a:r>
            <a:r>
              <a:rPr lang="ru-RU" altLang="ru-RU" sz="2800" dirty="0"/>
              <a:t>Недостаточное употребление чистой воды, низкая двигательная активность, короткие </a:t>
            </a:r>
            <a:r>
              <a:rPr lang="ru-RU" altLang="ru-RU" sz="2800" dirty="0" smtClean="0"/>
              <a:t>перерывы, </a:t>
            </a:r>
            <a:r>
              <a:rPr lang="ru-RU" altLang="ru-RU" sz="2800" dirty="0"/>
              <a:t>мало туалетов … 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387725"/>
            <a:ext cx="9207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51520" y="981075"/>
            <a:ext cx="889248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75"/>
              </a:spcBef>
              <a:buClrTx/>
              <a:buFontTx/>
              <a:buNone/>
            </a:pPr>
            <a:r>
              <a:rPr lang="ru-RU" altLang="ru-RU" sz="3000" dirty="0"/>
              <a:t> </a:t>
            </a:r>
            <a:r>
              <a:rPr lang="ru-RU" altLang="ru-RU" sz="3000" dirty="0">
                <a:solidFill>
                  <a:srgbClr val="0066CC"/>
                </a:solidFill>
              </a:rPr>
              <a:t> </a:t>
            </a:r>
            <a:r>
              <a:rPr lang="ru-RU" altLang="ru-RU" sz="3000" u="sng" dirty="0">
                <a:solidFill>
                  <a:srgbClr val="0066CC"/>
                </a:solidFill>
              </a:rPr>
              <a:t>Первые:</a:t>
            </a:r>
            <a:r>
              <a:rPr lang="ru-RU" altLang="ru-RU" sz="3000" dirty="0">
                <a:solidFill>
                  <a:srgbClr val="000000"/>
                </a:solidFill>
              </a:rPr>
              <a:t> головные боли, появляются темные круги под глазами, а также слабость, вялость, сонливость, агрессивность</a:t>
            </a:r>
            <a:r>
              <a:rPr lang="ru-RU" altLang="ru-RU" sz="3000" dirty="0"/>
              <a:t>. 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ru-RU" altLang="ru-RU" sz="3000" u="sng" dirty="0">
                <a:solidFill>
                  <a:srgbClr val="000099"/>
                </a:solidFill>
              </a:rPr>
              <a:t>Впоследствии:</a:t>
            </a:r>
            <a:r>
              <a:rPr lang="ru-RU" altLang="ru-RU" sz="3000" dirty="0"/>
              <a:t> </a:t>
            </a:r>
            <a:r>
              <a:rPr lang="ru-RU" altLang="ru-RU" sz="3000" dirty="0">
                <a:solidFill>
                  <a:srgbClr val="000000"/>
                </a:solidFill>
              </a:rPr>
              <a:t>учащение сердцебиения и дыхания, аритмии, расстройство пищеварения, частое  головокружение, тошнота, мушки перед глазами, горечь и кислота во рту, прыщи и пятна на коже, ломкость ногтей, выпадение волос, а также появление одышки при малейших физических нагрузках, потливость, отеки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03188"/>
            <a:ext cx="9144000" cy="804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Внешние признаки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закисления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»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094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i="1" dirty="0" smtClean="0"/>
              <a:t>Основные характеристики труда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– это целенаправленная деятельность</a:t>
            </a:r>
          </a:p>
          <a:p>
            <a:pPr>
              <a:buNone/>
            </a:pPr>
            <a:r>
              <a:rPr lang="ru-RU" dirty="0" smtClean="0"/>
              <a:t>– труд носит орудийный характер</a:t>
            </a:r>
          </a:p>
          <a:p>
            <a:pPr>
              <a:buNone/>
            </a:pPr>
            <a:r>
              <a:rPr lang="ru-RU" dirty="0" smtClean="0"/>
              <a:t>– труд носит общественный характер</a:t>
            </a:r>
          </a:p>
          <a:p>
            <a:pPr>
              <a:buNone/>
            </a:pPr>
            <a:r>
              <a:rPr lang="ru-RU" dirty="0" smtClean="0"/>
              <a:t>– материализуется в предмете труда, изменяя предмет, труд изменяет самого трудящегося человека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Для поддержания КЩБ применяются БАДы…</a:t>
            </a: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1790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2633662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473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11398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38313"/>
            <a:ext cx="13446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12207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1314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41888"/>
            <a:ext cx="1685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575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555776" y="103188"/>
            <a:ext cx="6131024" cy="102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Диета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419872" y="1341438"/>
            <a:ext cx="5724128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dirty="0"/>
              <a:t>Чтобы </a:t>
            </a:r>
            <a:r>
              <a:rPr lang="ru-RU" altLang="ru-RU" sz="2800" b="1" dirty="0"/>
              <a:t>поддерживать</a:t>
            </a:r>
            <a:r>
              <a:rPr lang="ru-RU" altLang="ru-RU" sz="2800" dirty="0"/>
              <a:t> организм в здоровом состоянии, наш рацион должен состоять из 60% щелочных и 40% кислотообразующих продуктов.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ru-RU" alt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310"/>
            <a:ext cx="2819608" cy="42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4651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</a:rPr>
              <a:t>Но, чтобы </a:t>
            </a:r>
            <a:r>
              <a:rPr lang="ru-RU" altLang="ru-RU" sz="3200" b="1" dirty="0">
                <a:solidFill>
                  <a:schemeClr val="accent4">
                    <a:lumMod val="75000"/>
                  </a:schemeClr>
                </a:solidFill>
              </a:rPr>
              <a:t>восстановить</a:t>
            </a: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</a:rPr>
              <a:t> здоровье, на обеденном столе должно преобладать 80% щелочных и только 20% продуктов с кислой валентностью</a:t>
            </a:r>
            <a:r>
              <a:rPr lang="ru-RU" altLang="ru-RU" sz="3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4922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219700" y="1773238"/>
            <a:ext cx="3924300" cy="3743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4B6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C</a:t>
            </a:r>
            <a:r>
              <a:rPr lang="ru-RU" sz="3200" dirty="0" err="1">
                <a:solidFill>
                  <a:srgbClr val="4B6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вежий</a:t>
            </a:r>
            <a:r>
              <a:rPr lang="ru-RU" sz="3200" dirty="0">
                <a:solidFill>
                  <a:srgbClr val="4B6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 лимон, вода или чай с лимоном - оказывают эффективное щелочное действие 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5329A0-82DA-4427-A06D-788CEB81E52A}" type="slidenum">
              <a:rPr lang="ru-RU" altLang="ru-RU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 sz="1400"/>
          </a:p>
        </p:txBody>
      </p:sp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53117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000" dirty="0">
                <a:solidFill>
                  <a:srgbClr val="00334D"/>
                </a:solidFill>
              </a:rPr>
              <a:t>Выпивайте 1 раз в день 50-100 мл щелочного </a:t>
            </a:r>
            <a:r>
              <a:rPr lang="ru-RU" altLang="ru-RU" sz="3000" dirty="0" smtClean="0">
                <a:solidFill>
                  <a:srgbClr val="00334D"/>
                </a:solidFill>
              </a:rPr>
              <a:t>сока. </a:t>
            </a:r>
            <a:endParaRPr lang="ru-RU" altLang="ru-RU" sz="3000" dirty="0">
              <a:solidFill>
                <a:srgbClr val="003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08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5441" y="152656"/>
            <a:ext cx="6870240" cy="10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3100">
                <a:solidFill>
                  <a:srgbClr val="00B200"/>
                </a:solidFill>
              </a:rPr>
              <a:t>Профилактика профессионального выгорания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64320" y="1241410"/>
            <a:ext cx="8713440" cy="26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15913" indent="-315913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454"/>
              </a:spcBef>
              <a:buFont typeface="Comic Sans MS" pitchFamily="64" charset="0"/>
              <a:buChar char="•"/>
            </a:pPr>
            <a:r>
              <a:rPr lang="ru-RU" altLang="ru-RU" sz="2400" b="1" i="1"/>
              <a:t>Саморегуляция</a:t>
            </a:r>
            <a:r>
              <a:rPr lang="ru-RU" altLang="ru-RU" sz="2400"/>
              <a:t> —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 </a:t>
            </a:r>
          </a:p>
          <a:p>
            <a:pPr algn="just">
              <a:lnSpc>
                <a:spcPct val="90000"/>
              </a:lnSpc>
              <a:spcBef>
                <a:spcPts val="454"/>
              </a:spcBef>
              <a:buFont typeface="Comic Sans MS" pitchFamily="64" charset="0"/>
              <a:buChar char="•"/>
            </a:pPr>
            <a:r>
              <a:rPr lang="ru-RU" altLang="ru-RU" sz="2400" b="1" i="1"/>
              <a:t>Релаксация</a:t>
            </a:r>
            <a:r>
              <a:rPr lang="ru-RU" altLang="ru-RU" sz="2400"/>
              <a:t> — это метод, с помощью которого можно частично или полностью избавляться от физического или психического напряжения.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4105872"/>
            <a:ext cx="3816000" cy="26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24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85441" y="152656"/>
            <a:ext cx="6870240" cy="97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3100" b="1">
                <a:solidFill>
                  <a:srgbClr val="00B200"/>
                </a:solidFill>
              </a:rPr>
              <a:t>Саморегуляция психического состояния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0561" y="1196767"/>
            <a:ext cx="7129440" cy="28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42900" indent="-315913"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  <a:tab pos="10307638" algn="l"/>
                <a:tab pos="107616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454"/>
              </a:spcBef>
            </a:pPr>
            <a:r>
              <a:rPr lang="ru-RU" altLang="ru-RU" b="1" dirty="0"/>
              <a:t>	</a:t>
            </a:r>
            <a:r>
              <a:rPr lang="ru-RU" altLang="ru-RU" sz="2200" b="1" dirty="0"/>
              <a:t>Способы </a:t>
            </a:r>
            <a:r>
              <a:rPr lang="ru-RU" altLang="ru-RU" sz="2200" b="1" dirty="0" err="1"/>
              <a:t>саморегуляции</a:t>
            </a:r>
            <a:r>
              <a:rPr lang="ru-RU" altLang="ru-RU" sz="2200" b="1" dirty="0"/>
              <a:t>: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/>
              <a:t>смех, улыбка, юмор;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/>
              <a:t>размышления о хорошем, приятном- отвлечение;</a:t>
            </a:r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/>
              <a:t>различные движения типа потягивания, расслабления мышц — физические нагрузки переключают </a:t>
            </a:r>
            <a:r>
              <a:rPr lang="ru-RU" altLang="ru-RU" sz="2400" dirty="0" smtClean="0"/>
              <a:t>эмоции;</a:t>
            </a:r>
            <a:endParaRPr lang="ru-RU" altLang="ru-RU" sz="2400" dirty="0"/>
          </a:p>
          <a:p>
            <a:pPr marL="491048" indent="-483847"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/>
              <a:t>рассматривание цветов в помещении, пейзажа за окном, фотографий, других приятных или дорогих вам вещей;</a:t>
            </a:r>
          </a:p>
          <a:p>
            <a:pPr>
              <a:lnSpc>
                <a:spcPct val="80000"/>
              </a:lnSpc>
              <a:spcBef>
                <a:spcPts val="454"/>
              </a:spcBef>
            </a:pPr>
            <a:endParaRPr lang="ru-RU" altLang="ru-RU" sz="2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1" y="1"/>
            <a:ext cx="1764000" cy="36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5280" y="4441427"/>
            <a:ext cx="8694720" cy="20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541338" indent="-533400"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1338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 smtClean="0"/>
              <a:t>вдыхание </a:t>
            </a:r>
            <a:r>
              <a:rPr lang="ru-RU" altLang="ru-RU" sz="2400" dirty="0"/>
              <a:t>свежего воздуха;</a:t>
            </a:r>
          </a:p>
          <a:p>
            <a:pPr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/>
              <a:t>чтение стихов или молитв;</a:t>
            </a:r>
          </a:p>
          <a:p>
            <a:pPr>
              <a:lnSpc>
                <a:spcPct val="80000"/>
              </a:lnSpc>
              <a:spcBef>
                <a:spcPts val="454"/>
              </a:spcBef>
              <a:buSzPct val="45000"/>
              <a:buFont typeface="Wingdings" charset="2"/>
              <a:buChar char=""/>
            </a:pPr>
            <a:r>
              <a:rPr lang="ru-RU" altLang="ru-RU" sz="2400" dirty="0"/>
              <a:t>высказывание похвалы, комплиментов кому-либо просто так.</a:t>
            </a:r>
          </a:p>
        </p:txBody>
      </p:sp>
    </p:spTree>
    <p:extLst>
      <p:ext uri="{BB962C8B-B14F-4D97-AF65-F5344CB8AC3E}">
        <p14:creationId xmlns:p14="http://schemas.microsoft.com/office/powerpoint/2010/main" val="270648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16001" y="360361"/>
            <a:ext cx="3240000" cy="99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i="1">
                <a:solidFill>
                  <a:srgbClr val="7E0021"/>
                </a:solidFill>
              </a:rPr>
              <a:t>Способы приветствия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1" y="2498761"/>
            <a:ext cx="2734560" cy="18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61" y="5028841"/>
            <a:ext cx="2917440" cy="16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41" y="5136841"/>
            <a:ext cx="2448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1" y="2494441"/>
            <a:ext cx="2088000" cy="11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00" y="144360"/>
            <a:ext cx="1872000" cy="23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1" y="286921"/>
            <a:ext cx="2584800" cy="17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1" y="3526921"/>
            <a:ext cx="2518560" cy="14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61" y="1440361"/>
            <a:ext cx="2088000" cy="15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01" y="2919241"/>
            <a:ext cx="2856960" cy="190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161"/>
            <a:ext cx="3294720" cy="1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92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26881" y="360361"/>
            <a:ext cx="8817120" cy="23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647"/>
              </a:spcAft>
            </a:pPr>
            <a:r>
              <a:rPr lang="ru-RU" altLang="ru-RU" sz="2358" b="1">
                <a:solidFill>
                  <a:srgbClr val="7E0021"/>
                </a:solidFill>
              </a:rPr>
              <a:t>Комплимент</a:t>
            </a:r>
            <a:r>
              <a:rPr lang="ru-RU" altLang="ru-RU" sz="2358" b="1">
                <a:solidFill>
                  <a:srgbClr val="000000"/>
                </a:solidFill>
              </a:rPr>
              <a:t> </a:t>
            </a:r>
            <a:r>
              <a:rPr lang="ru-RU" altLang="ru-RU" sz="2358">
                <a:solidFill>
                  <a:srgbClr val="000000"/>
                </a:solidFill>
              </a:rPr>
              <a:t>(</a:t>
            </a:r>
            <a:r>
              <a:rPr lang="ru-RU" altLang="ru-RU" sz="2177" i="1">
                <a:solidFill>
                  <a:srgbClr val="000000"/>
                </a:solidFill>
              </a:rPr>
              <a:t>фр. compliment</a:t>
            </a:r>
            <a:r>
              <a:rPr lang="ru-RU" altLang="ru-RU" sz="2358">
                <a:solidFill>
                  <a:srgbClr val="000000"/>
                </a:solidFill>
              </a:rPr>
              <a:t>) — это особая форма похвалы, выражение одобрения, уважения, признания или восхищения; любезные, приятные слова.</a:t>
            </a:r>
          </a:p>
          <a:p>
            <a:pPr>
              <a:spcAft>
                <a:spcPts val="647"/>
              </a:spcAft>
            </a:pPr>
            <a:r>
              <a:rPr lang="ru-RU" altLang="ru-RU" sz="2358">
                <a:solidFill>
                  <a:srgbClr val="000000"/>
                </a:solidFill>
              </a:rPr>
              <a:t>Комплимент - простое, но мощное средство, помогающее устанавливать хорошие отношения с другими людьми.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8">
              <a:solidFill>
                <a:srgbClr val="00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80" y="4569481"/>
            <a:ext cx="2592000" cy="183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 rot="18900000">
            <a:off x="3000961" y="4359241"/>
            <a:ext cx="6945120" cy="4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altLang="ru-RU" sz="2540">
                <a:solidFill>
                  <a:srgbClr val="FF0000"/>
                </a:solidFill>
              </a:rPr>
              <a:t>1 марта - Всемирный день комплимента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1" y="2667241"/>
            <a:ext cx="4114080" cy="34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01" y="2808360"/>
            <a:ext cx="2285280" cy="13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61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1" y="4768201"/>
            <a:ext cx="3788640" cy="20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7121" y="327241"/>
            <a:ext cx="8490240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>
                <a:solidFill>
                  <a:srgbClr val="000000"/>
                </a:solidFill>
              </a:rPr>
              <a:t>Комплименты не должны содержать: гипербол, "приправ", дидактики, двойного смысла, непонятных слов...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8">
              <a:solidFill>
                <a:srgbClr val="00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" y="1241640"/>
            <a:ext cx="5184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1" y="4696201"/>
            <a:ext cx="4363200" cy="21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0" y="1587241"/>
            <a:ext cx="3265920" cy="24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40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pPr>
              <a:buNone/>
            </a:pPr>
            <a:r>
              <a:rPr lang="ru-RU" dirty="0">
                <a:hlinkClick r:id="rId3"/>
              </a:rPr>
              <a:t>Психология и педагогика в медицинском образовании</a:t>
            </a:r>
            <a:r>
              <a:rPr lang="ru-RU" dirty="0"/>
              <a:t> : учебник / Н. В. Кудрявая, К. В. Зорин, Н. Б. Смирнова [и др.] ; ред. Н. В. Кудрявая. - М. : КНОРУС, 2016. - 318 с. - (</a:t>
            </a:r>
            <a:r>
              <a:rPr lang="ru-RU" dirty="0" err="1"/>
              <a:t>Специалитет</a:t>
            </a:r>
            <a:r>
              <a:rPr lang="ru-RU" dirty="0"/>
              <a:t>). - ISBN 978-5-406-04716-3 : 558.27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Спасибо за внимание!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Public\Pictures\Sample Pictures\посреди оз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28" y="3429000"/>
            <a:ext cx="3432300" cy="22685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7473974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Комплимент так дешево ценится, а стоит так </a:t>
            </a:r>
            <a:r>
              <a:rPr lang="ru-RU" sz="36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дорого!</a:t>
            </a:r>
            <a:endParaRPr lang="ru-RU" sz="36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0859" y="4066319"/>
            <a:ext cx="417848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  <a:spcAft>
                <a:spcPts val="10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говорить друг другу комплименты ведь это 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</a:t>
            </a: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счастливые моменты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довое  повед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46" y="785794"/>
            <a:ext cx="8881370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3600" i="1" dirty="0" smtClean="0"/>
              <a:t>Периодизация развития человека как субъекта труда </a:t>
            </a:r>
            <a:br>
              <a:rPr lang="ru-RU" sz="3600" i="1" dirty="0" smtClean="0"/>
            </a:br>
            <a:r>
              <a:rPr lang="ru-RU" sz="3100" i="1" dirty="0" smtClean="0"/>
              <a:t>Е.А. Климов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623888"/>
            <a:r>
              <a:rPr lang="ru-RU" dirty="0" smtClean="0"/>
              <a:t>стадия </a:t>
            </a:r>
            <a:r>
              <a:rPr lang="ru-RU" dirty="0" err="1" smtClean="0"/>
              <a:t>пред</a:t>
            </a:r>
            <a:r>
              <a:rPr lang="ru-RU" dirty="0" err="1"/>
              <a:t>и</a:t>
            </a:r>
            <a:r>
              <a:rPr lang="ru-RU" dirty="0" err="1" smtClean="0"/>
              <a:t>гры</a:t>
            </a:r>
            <a:r>
              <a:rPr lang="ru-RU" dirty="0" smtClean="0"/>
              <a:t> (от рождения до 3 лет); </a:t>
            </a:r>
          </a:p>
          <a:p>
            <a:pPr marL="623888"/>
            <a:r>
              <a:rPr lang="ru-RU" dirty="0" smtClean="0"/>
              <a:t>стадия игры (от 3 до 6–8 лет); </a:t>
            </a:r>
          </a:p>
          <a:p>
            <a:pPr marL="623888"/>
            <a:r>
              <a:rPr lang="ru-RU" dirty="0" smtClean="0"/>
              <a:t>стадия овладения учебной деятельностью (от 6–8 до 11–12 лет); </a:t>
            </a:r>
          </a:p>
          <a:p>
            <a:pPr marL="623888"/>
            <a:r>
              <a:rPr lang="ru-RU" dirty="0" smtClean="0"/>
              <a:t>стадия «оптации» (от 11–12 до 18 лет); </a:t>
            </a:r>
          </a:p>
          <a:p>
            <a:pPr marL="623888"/>
            <a:r>
              <a:rPr lang="ru-RU" dirty="0" smtClean="0"/>
              <a:t>стадия </a:t>
            </a:r>
            <a:r>
              <a:rPr lang="ru-RU" dirty="0"/>
              <a:t>адепта » </a:t>
            </a:r>
            <a:r>
              <a:rPr lang="ru-RU" dirty="0" smtClean="0"/>
              <a:t>(лат</a:t>
            </a:r>
            <a:r>
              <a:rPr lang="ru-RU" dirty="0"/>
              <a:t>. </a:t>
            </a:r>
            <a:r>
              <a:rPr lang="ru-RU" i="1" dirty="0" err="1"/>
              <a:t>adeptus</a:t>
            </a:r>
            <a:r>
              <a:rPr lang="ru-RU" dirty="0"/>
              <a:t> - достигший). ; </a:t>
            </a:r>
            <a:endParaRPr lang="ru-RU" dirty="0" smtClean="0"/>
          </a:p>
          <a:p>
            <a:pPr marL="623888"/>
            <a:r>
              <a:rPr lang="ru-RU" dirty="0" smtClean="0"/>
              <a:t>стадия </a:t>
            </a:r>
            <a:r>
              <a:rPr lang="ru-RU" dirty="0" err="1" smtClean="0"/>
              <a:t>адаптанта</a:t>
            </a:r>
            <a:r>
              <a:rPr lang="ru-RU" dirty="0" smtClean="0"/>
              <a:t>; </a:t>
            </a:r>
          </a:p>
          <a:p>
            <a:pPr marL="623888"/>
            <a:r>
              <a:rPr lang="ru-RU" dirty="0" smtClean="0"/>
              <a:t>стадия </a:t>
            </a:r>
            <a:r>
              <a:rPr lang="ru-RU" dirty="0"/>
              <a:t>интернала </a:t>
            </a:r>
            <a:r>
              <a:rPr lang="ru-RU" dirty="0" smtClean="0"/>
              <a:t> </a:t>
            </a:r>
            <a:r>
              <a:rPr lang="ru-RU" sz="2800" dirty="0" smtClean="0"/>
              <a:t>(англ</a:t>
            </a:r>
            <a:r>
              <a:rPr lang="ru-RU" sz="2800" dirty="0"/>
              <a:t>. </a:t>
            </a:r>
            <a:r>
              <a:rPr lang="ru-RU" sz="2800" dirty="0" err="1"/>
              <a:t>i</a:t>
            </a:r>
            <a:r>
              <a:rPr lang="ru-RU" sz="2800" i="1" dirty="0" err="1"/>
              <a:t>nternal</a:t>
            </a:r>
            <a:r>
              <a:rPr lang="ru-RU" sz="2800" dirty="0"/>
              <a:t> — внутренний) </a:t>
            </a:r>
            <a:r>
              <a:rPr lang="ru-RU" sz="2800" dirty="0" smtClean="0"/>
              <a:t>; </a:t>
            </a:r>
          </a:p>
          <a:p>
            <a:pPr marL="623888"/>
            <a:r>
              <a:rPr lang="ru-RU" dirty="0" smtClean="0"/>
              <a:t>стадия мастера; </a:t>
            </a:r>
          </a:p>
          <a:p>
            <a:pPr marL="623888"/>
            <a:r>
              <a:rPr lang="ru-RU" dirty="0" smtClean="0"/>
              <a:t>стадия авторитета; </a:t>
            </a:r>
          </a:p>
          <a:p>
            <a:pPr marL="623888"/>
            <a:r>
              <a:rPr lang="ru-RU" dirty="0" smtClean="0"/>
              <a:t>стадия наставника.</a:t>
            </a:r>
          </a:p>
          <a:p>
            <a:pPr marL="623888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229710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/>
              <a:t>Профессиональная пригодность </a:t>
            </a:r>
            <a:r>
              <a:rPr lang="ru-RU" sz="2800" dirty="0" smtClean="0"/>
              <a:t>– </a:t>
            </a:r>
            <a:r>
              <a:rPr lang="ru-RU" sz="2800" u="sng" dirty="0" smtClean="0"/>
              <a:t>совокупность</a:t>
            </a:r>
            <a:r>
              <a:rPr lang="ru-RU" sz="2800" dirty="0" smtClean="0"/>
              <a:t> психологических и психофизиологических </a:t>
            </a:r>
            <a:r>
              <a:rPr lang="ru-RU" sz="2800" u="sng" dirty="0" smtClean="0"/>
              <a:t>особенностей человека, необходимых для </a:t>
            </a:r>
            <a:r>
              <a:rPr lang="ru-RU" sz="2800" dirty="0" smtClean="0"/>
              <a:t>достижения им при наличии специальных знаний, умений, навыков </a:t>
            </a:r>
            <a:r>
              <a:rPr lang="ru-RU" sz="2800" i="1" dirty="0" smtClean="0"/>
              <a:t>высокой эффективности труда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14686"/>
            <a:ext cx="8568952" cy="29114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i="1" dirty="0" smtClean="0"/>
              <a:t>Профотбор</a:t>
            </a:r>
            <a:r>
              <a:rPr lang="ru-RU" sz="2800" i="1" dirty="0" smtClean="0"/>
              <a:t> – это выбор человека для профессии, а </a:t>
            </a:r>
          </a:p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i="1" dirty="0" err="1" smtClean="0"/>
              <a:t>профподбор</a:t>
            </a:r>
            <a:r>
              <a:rPr lang="ru-RU" sz="2800" i="1" dirty="0" smtClean="0"/>
              <a:t> – это выбор профессии для человека </a:t>
            </a:r>
            <a:r>
              <a:rPr lang="ru-RU" sz="1800" i="1" dirty="0" smtClean="0"/>
              <a:t>(!) , </a:t>
            </a:r>
            <a:r>
              <a:rPr lang="ru-RU" sz="2800" dirty="0" smtClean="0"/>
              <a:t>это промежуточная форма между </a:t>
            </a:r>
            <a:r>
              <a:rPr lang="ru-RU" sz="2800" dirty="0" err="1" smtClean="0"/>
              <a:t>профконсультацией</a:t>
            </a:r>
            <a:r>
              <a:rPr lang="ru-RU" sz="2800" dirty="0" smtClean="0"/>
              <a:t> и профотбором, распределение работников по специальностям и местам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1681" y="1068840"/>
            <a:ext cx="8750880" cy="55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научно-исследовательские институты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образовательные организации (дошкольные, общеобразовательные, профессиональные, ВУЗы, организации доп. образования)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социальные организации (приюты, дома престарелых и инвалидов, дома ребенка)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предприятия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МЧС, служба спасения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Военные, спортивные организации...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9200" y="196200"/>
            <a:ext cx="8133120" cy="80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  <p:extLst>
      <p:ext uri="{BB962C8B-B14F-4D97-AF65-F5344CB8AC3E}">
        <p14:creationId xmlns:p14="http://schemas.microsoft.com/office/powerpoint/2010/main" val="2474832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2595</Words>
  <Application>Microsoft Office PowerPoint</Application>
  <PresentationFormat>Экран (4:3)</PresentationFormat>
  <Paragraphs>344</Paragraphs>
  <Slides>59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Microsoft YaHei</vt:lpstr>
      <vt:lpstr>Arial</vt:lpstr>
      <vt:lpstr>Calibri</vt:lpstr>
      <vt:lpstr>Comic Sans MS</vt:lpstr>
      <vt:lpstr>Times New Roman</vt:lpstr>
      <vt:lpstr>TimesNewRomanPSMT</vt:lpstr>
      <vt:lpstr>Verdana</vt:lpstr>
      <vt:lpstr>Wingdings</vt:lpstr>
      <vt:lpstr>Тема Office</vt:lpstr>
      <vt:lpstr>Кафедра педагогики и  психологии с курсом ПО</vt:lpstr>
      <vt:lpstr>План лекции</vt:lpstr>
      <vt:lpstr>Труд избавляет человека от трех главных зол – скуки, порока и нужды   (Вольтер)</vt:lpstr>
      <vt:lpstr>Человек как субъект труда</vt:lpstr>
      <vt:lpstr>Основные характеристики труда</vt:lpstr>
      <vt:lpstr>Презентация PowerPoint</vt:lpstr>
      <vt:lpstr> Периодизация развития человека как субъекта труда  Е.А. Климов </vt:lpstr>
      <vt:lpstr>Профессиональная пригодность – совокупность психологических и психофизиологических особенностей человека, необходимых для достижения им при наличии специальных знаний, умений, навыков высокой эффективности труда.</vt:lpstr>
      <vt:lpstr>Презентация PowerPoint</vt:lpstr>
      <vt:lpstr>Профессиограмма – научно обоснованные нормы и требования профессии к видам профессиональной деятельности и качествам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Уровни профессионализма по А.К. Марковой </vt:lpstr>
      <vt:lpstr>Презентация PowerPoint</vt:lpstr>
      <vt:lpstr>Презентация PowerPoint</vt:lpstr>
      <vt:lpstr>Этапы освоения профессиональной деятельности </vt:lpstr>
      <vt:lpstr>Психологические основы профессиональной деятельности врача</vt:lpstr>
      <vt:lpstr>Признаки субъектности (по А.К. Марковой) </vt:lpstr>
      <vt:lpstr>Способности как фактор успешности профессиональной деятельности</vt:lpstr>
      <vt:lpstr>Эталон личности врача в соответствии с ожиданиями больных </vt:lpstr>
      <vt:lpstr>Психология трудовой мотивации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Психолого-педагогические методы развития личности врача в профессии</vt:lpstr>
      <vt:lpstr>Для врачебной деятельности характерны </vt:lpstr>
      <vt:lpstr>Презентация PowerPoint</vt:lpstr>
      <vt:lpstr>Презентация PowerPoint</vt:lpstr>
      <vt:lpstr>Проявляется СПВ тремя ключевыми признаками: (по Maslach C. and all)</vt:lpstr>
      <vt:lpstr>Презентация PowerPoint</vt:lpstr>
      <vt:lpstr>Синдром хронической усталости</vt:lpstr>
      <vt:lpstr>Деперсонализация</vt:lpstr>
      <vt:lpstr>Редукция личностных достижений </vt:lpstr>
      <vt:lpstr>Презентация PowerPoint</vt:lpstr>
      <vt:lpstr>Презентация PowerPoint</vt:lpstr>
      <vt:lpstr>Презентация PowerPoint</vt:lpstr>
      <vt:lpstr>Чем опасен СЭВ?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Гуров</cp:lastModifiedBy>
  <cp:revision>168</cp:revision>
  <dcterms:created xsi:type="dcterms:W3CDTF">2016-10-26T01:50:02Z</dcterms:created>
  <dcterms:modified xsi:type="dcterms:W3CDTF">2020-09-30T03:08:25Z</dcterms:modified>
</cp:coreProperties>
</file>