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15" r:id="rId2"/>
    <p:sldId id="257" r:id="rId3"/>
    <p:sldId id="298" r:id="rId4"/>
    <p:sldId id="269" r:id="rId5"/>
    <p:sldId id="270" r:id="rId6"/>
    <p:sldId id="272" r:id="rId7"/>
    <p:sldId id="297" r:id="rId8"/>
    <p:sldId id="303" r:id="rId9"/>
    <p:sldId id="258" r:id="rId10"/>
    <p:sldId id="301" r:id="rId11"/>
    <p:sldId id="302" r:id="rId12"/>
    <p:sldId id="304" r:id="rId13"/>
    <p:sldId id="306" r:id="rId14"/>
    <p:sldId id="300" r:id="rId15"/>
    <p:sldId id="305" r:id="rId16"/>
    <p:sldId id="307" r:id="rId17"/>
    <p:sldId id="308" r:id="rId18"/>
    <p:sldId id="309" r:id="rId19"/>
    <p:sldId id="294" r:id="rId20"/>
    <p:sldId id="310" r:id="rId21"/>
    <p:sldId id="292" r:id="rId22"/>
    <p:sldId id="278" r:id="rId23"/>
    <p:sldId id="280" r:id="rId24"/>
    <p:sldId id="314" r:id="rId25"/>
    <p:sldId id="311" r:id="rId26"/>
    <p:sldId id="313" r:id="rId27"/>
    <p:sldId id="312" r:id="rId28"/>
    <p:sldId id="295" r:id="rId2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D3083-9A41-4B4E-A07F-9DEDABCBE0D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6298-DEFA-460E-8A34-3D9F9F6EB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F6298-DEFA-460E-8A34-3D9F9F6EBC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9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63350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ru-RU" sz="4000" spc="-35" dirty="0" smtClean="0"/>
              <a:t>В</a:t>
            </a:r>
            <a:r>
              <a:rPr sz="4000" spc="-35" dirty="0" err="1" smtClean="0"/>
              <a:t>нематочной</a:t>
            </a:r>
            <a:r>
              <a:rPr sz="4000" spc="-100" dirty="0" smtClean="0"/>
              <a:t> </a:t>
            </a:r>
            <a:r>
              <a:rPr sz="4000" spc="-35" dirty="0" err="1" smtClean="0"/>
              <a:t>беременност</a:t>
            </a:r>
            <a:r>
              <a:rPr lang="ru-RU" sz="4000" spc="-35" dirty="0" smtClean="0"/>
              <a:t>ь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15214" y="1060119"/>
            <a:ext cx="11446128" cy="4415968"/>
            <a:chOff x="432054" y="1597736"/>
            <a:chExt cx="11446128" cy="4415968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764" y="1597736"/>
              <a:ext cx="1084960" cy="10904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2054" y="1713737"/>
              <a:ext cx="11329670" cy="0"/>
            </a:xfrm>
            <a:custGeom>
              <a:avLst/>
              <a:gdLst/>
              <a:ahLst/>
              <a:cxnLst/>
              <a:rect l="l" t="t" r="r" b="b"/>
              <a:pathLst>
                <a:path w="11329670">
                  <a:moveTo>
                    <a:pt x="0" y="0"/>
                  </a:moveTo>
                  <a:lnTo>
                    <a:pt x="11329162" y="0"/>
                  </a:lnTo>
                </a:path>
              </a:pathLst>
            </a:custGeom>
            <a:ln w="444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2927" y="3971544"/>
              <a:ext cx="5215255" cy="2042160"/>
            </a:xfrm>
            <a:custGeom>
              <a:avLst/>
              <a:gdLst/>
              <a:ahLst/>
              <a:cxnLst/>
              <a:rect l="l" t="t" r="r" b="b"/>
              <a:pathLst>
                <a:path w="5215255" h="2042160">
                  <a:moveTo>
                    <a:pt x="4874768" y="0"/>
                  </a:moveTo>
                  <a:lnTo>
                    <a:pt x="340360" y="0"/>
                  </a:lnTo>
                  <a:lnTo>
                    <a:pt x="294178" y="3107"/>
                  </a:lnTo>
                  <a:lnTo>
                    <a:pt x="249884" y="12159"/>
                  </a:lnTo>
                  <a:lnTo>
                    <a:pt x="207883" y="26749"/>
                  </a:lnTo>
                  <a:lnTo>
                    <a:pt x="168580" y="46472"/>
                  </a:lnTo>
                  <a:lnTo>
                    <a:pt x="132382" y="70923"/>
                  </a:lnTo>
                  <a:lnTo>
                    <a:pt x="99694" y="99694"/>
                  </a:lnTo>
                  <a:lnTo>
                    <a:pt x="70923" y="132382"/>
                  </a:lnTo>
                  <a:lnTo>
                    <a:pt x="46472" y="168580"/>
                  </a:lnTo>
                  <a:lnTo>
                    <a:pt x="26749" y="207883"/>
                  </a:lnTo>
                  <a:lnTo>
                    <a:pt x="12159" y="249884"/>
                  </a:lnTo>
                  <a:lnTo>
                    <a:pt x="3107" y="294178"/>
                  </a:lnTo>
                  <a:lnTo>
                    <a:pt x="0" y="340359"/>
                  </a:lnTo>
                  <a:lnTo>
                    <a:pt x="0" y="1701787"/>
                  </a:lnTo>
                  <a:lnTo>
                    <a:pt x="3107" y="1747974"/>
                  </a:lnTo>
                  <a:lnTo>
                    <a:pt x="12159" y="1792272"/>
                  </a:lnTo>
                  <a:lnTo>
                    <a:pt x="26749" y="1834276"/>
                  </a:lnTo>
                  <a:lnTo>
                    <a:pt x="46472" y="1873581"/>
                  </a:lnTo>
                  <a:lnTo>
                    <a:pt x="70923" y="1909780"/>
                  </a:lnTo>
                  <a:lnTo>
                    <a:pt x="99695" y="1942468"/>
                  </a:lnTo>
                  <a:lnTo>
                    <a:pt x="132382" y="1971239"/>
                  </a:lnTo>
                  <a:lnTo>
                    <a:pt x="168580" y="1995689"/>
                  </a:lnTo>
                  <a:lnTo>
                    <a:pt x="207883" y="2015412"/>
                  </a:lnTo>
                  <a:lnTo>
                    <a:pt x="249884" y="2030001"/>
                  </a:lnTo>
                  <a:lnTo>
                    <a:pt x="294178" y="2039052"/>
                  </a:lnTo>
                  <a:lnTo>
                    <a:pt x="340360" y="2042159"/>
                  </a:lnTo>
                  <a:lnTo>
                    <a:pt x="4874768" y="2042159"/>
                  </a:lnTo>
                  <a:lnTo>
                    <a:pt x="4920949" y="2039052"/>
                  </a:lnTo>
                  <a:lnTo>
                    <a:pt x="4965243" y="2030001"/>
                  </a:lnTo>
                  <a:lnTo>
                    <a:pt x="5007244" y="2015412"/>
                  </a:lnTo>
                  <a:lnTo>
                    <a:pt x="5046547" y="1995689"/>
                  </a:lnTo>
                  <a:lnTo>
                    <a:pt x="5082745" y="1971239"/>
                  </a:lnTo>
                  <a:lnTo>
                    <a:pt x="5115433" y="1942468"/>
                  </a:lnTo>
                  <a:lnTo>
                    <a:pt x="5144204" y="1909780"/>
                  </a:lnTo>
                  <a:lnTo>
                    <a:pt x="5168655" y="1873581"/>
                  </a:lnTo>
                  <a:lnTo>
                    <a:pt x="5188378" y="1834276"/>
                  </a:lnTo>
                  <a:lnTo>
                    <a:pt x="5202968" y="1792272"/>
                  </a:lnTo>
                  <a:lnTo>
                    <a:pt x="5212020" y="1747974"/>
                  </a:lnTo>
                  <a:lnTo>
                    <a:pt x="5215128" y="1701787"/>
                  </a:lnTo>
                  <a:lnTo>
                    <a:pt x="5215128" y="340359"/>
                  </a:lnTo>
                  <a:lnTo>
                    <a:pt x="5212020" y="294178"/>
                  </a:lnTo>
                  <a:lnTo>
                    <a:pt x="5202968" y="249884"/>
                  </a:lnTo>
                  <a:lnTo>
                    <a:pt x="5188378" y="207883"/>
                  </a:lnTo>
                  <a:lnTo>
                    <a:pt x="5168655" y="168580"/>
                  </a:lnTo>
                  <a:lnTo>
                    <a:pt x="5144204" y="132382"/>
                  </a:lnTo>
                  <a:lnTo>
                    <a:pt x="5115432" y="99694"/>
                  </a:lnTo>
                  <a:lnTo>
                    <a:pt x="5082745" y="70923"/>
                  </a:lnTo>
                  <a:lnTo>
                    <a:pt x="5046547" y="46472"/>
                  </a:lnTo>
                  <a:lnTo>
                    <a:pt x="5007244" y="26749"/>
                  </a:lnTo>
                  <a:lnTo>
                    <a:pt x="4965243" y="12159"/>
                  </a:lnTo>
                  <a:lnTo>
                    <a:pt x="4920949" y="3107"/>
                  </a:lnTo>
                  <a:lnTo>
                    <a:pt x="487476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38302" y="4953000"/>
            <a:ext cx="42227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75080">
              <a:lnSpc>
                <a:spcPct val="100000"/>
              </a:lnSpc>
              <a:spcBef>
                <a:spcPts val="95"/>
              </a:spcBef>
            </a:pPr>
            <a:r>
              <a:rPr lang="ru-RU" sz="1600" spc="-15" dirty="0" err="1" smtClean="0">
                <a:latin typeface="Calibri Light"/>
                <a:cs typeface="Calibri Light"/>
              </a:rPr>
              <a:t>Одинаева</a:t>
            </a:r>
            <a:r>
              <a:rPr lang="ru-RU" sz="1600" spc="-15" dirty="0" smtClean="0">
                <a:latin typeface="Calibri Light"/>
                <a:cs typeface="Calibri Light"/>
              </a:rPr>
              <a:t> Н,К., ординатор 2 год</a:t>
            </a:r>
            <a:endParaRPr sz="1600" dirty="0">
              <a:latin typeface="Calibri Light"/>
              <a:cs typeface="Calibri Light"/>
            </a:endParaRPr>
          </a:p>
        </p:txBody>
      </p:sp>
      <p:pic>
        <p:nvPicPr>
          <p:cNvPr id="10" name="Picture 2" descr="http://images.fineartamerica.com/images-medium-large-5/ectopic-pregnancy-artwork-john-bavo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3" y="1628294"/>
            <a:ext cx="5383783" cy="39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9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37312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dirty="0" smtClean="0"/>
              <a:t>Жалобы </a:t>
            </a:r>
            <a:endParaRPr sz="4400" dirty="0"/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http://images.fineartamerica.com/images-medium-large-5/ectopic-pregnancy-artwork-john-bavo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44" y="152401"/>
            <a:ext cx="211873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" y="1981200"/>
            <a:ext cx="632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Симптомы внематочной беременности 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боли внизу живота и пояснице, возможно с иррадиацией в прямую кишку, преимущественно на фоне нарушений менструального цикла (задержки менструации), скудных кровянистых выделений из половых путей в виде «мазни». Характер болей многообразен как с позиции интенсивности, так и иррадиации.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/>
              <a:t>нарушенной внематочной беременности боли могут сопровождаться головокружением, обмороками, тошнотой, рвотой, симптомами раздражения брюшины.</a:t>
            </a:r>
          </a:p>
        </p:txBody>
      </p:sp>
      <p:pic>
        <p:nvPicPr>
          <p:cNvPr id="4098" name="Picture 2" descr="https://xn----7sbbmwdimhtcb5aabbrd6w.xn--p1ai/800/600/https/1.bp.blogspot.com/-QPP_FzGei3Q/W22djT1E5XI/AAAAAAAADIY/-dLLhqoynfEGa6J1ihwJVWriBGI_vngYgCK4BGAYYCw/s1600/v4-728px-Detect-an-Ectopic-Pregnancy-Step-5-Versio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76434"/>
            <a:ext cx="4953021" cy="37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37312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Диагностика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1" y="1745945"/>
            <a:ext cx="7315199" cy="4519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b="1" dirty="0" err="1"/>
              <a:t>Физикальное</a:t>
            </a:r>
            <a:r>
              <a:rPr lang="ru-RU" sz="2400" b="1" dirty="0"/>
              <a:t> обследование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     </a:t>
            </a:r>
            <a:r>
              <a:rPr lang="ru-RU" sz="2000" dirty="0" smtClean="0"/>
              <a:t>Всем </a:t>
            </a:r>
            <a:r>
              <a:rPr lang="ru-RU" sz="2000" dirty="0"/>
              <a:t>пациенткам с подозрением на внематочную беременность рекомендуется проведение пальпации живота (</a:t>
            </a:r>
            <a:r>
              <a:rPr lang="ru-RU" sz="2000" dirty="0" err="1"/>
              <a:t>физикального</a:t>
            </a:r>
            <a:r>
              <a:rPr lang="ru-RU" sz="2000" dirty="0"/>
              <a:t> обследования передней брюшной стенки и органов брюшной полости путем пальпации, перкуссии и аускультации) для верификации </a:t>
            </a:r>
            <a:r>
              <a:rPr lang="ru-RU" sz="2000" dirty="0" smtClean="0"/>
              <a:t>диагноза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При прогрессирующей эктопической беременности живот мягкий, безболезненный; при нарушенной эктопической беременности определяется болезненность живота над лонным сочленением или в подвздошных областях, </a:t>
            </a:r>
            <a:r>
              <a:rPr lang="ru-RU" sz="2000" dirty="0" err="1"/>
              <a:t>перкуторно</a:t>
            </a:r>
            <a:r>
              <a:rPr lang="ru-RU" sz="2000" dirty="0"/>
              <a:t> — притупление звука в отлогих местах, появляются симптомы раздражения брюшины. 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http://images.fineartamerica.com/images-medium-large-5/ectopic-pregnancy-artwork-john-bavo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44" y="152401"/>
            <a:ext cx="211873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medartby.ru/upload/sprint.editor/0d4/3154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2286000"/>
            <a:ext cx="4267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37312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Диагностика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1" y="1745945"/>
            <a:ext cx="7315199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При влагалищном исследовании </a:t>
            </a:r>
            <a:r>
              <a:rPr lang="ru-RU" sz="2400" dirty="0"/>
              <a:t>определяется болезненность в нижних отделах живота, в области придатков пальпируется </a:t>
            </a:r>
            <a:r>
              <a:rPr lang="ru-RU" sz="2400" dirty="0" err="1"/>
              <a:t>овоидное</a:t>
            </a:r>
            <a:r>
              <a:rPr lang="ru-RU" sz="2400" dirty="0"/>
              <a:t> образование мягковатой консистенции, увеличенная в размерах матка, болезненные </a:t>
            </a:r>
            <a:r>
              <a:rPr lang="ru-RU" sz="2400" dirty="0" err="1"/>
              <a:t>тракции</a:t>
            </a:r>
            <a:r>
              <a:rPr lang="ru-RU" sz="2400" dirty="0"/>
              <a:t> за шейку матки, нависание заднего свода при наличии свободной жидкости (крови) в брюшной полости в прямокишечно-маточном углублении (</a:t>
            </a:r>
            <a:r>
              <a:rPr lang="ru-RU" sz="2400" dirty="0" err="1"/>
              <a:t>Дугласовом</a:t>
            </a:r>
            <a:r>
              <a:rPr lang="ru-RU" sz="2400" dirty="0"/>
              <a:t> пространстве).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При </a:t>
            </a:r>
            <a:r>
              <a:rPr lang="ru-RU" sz="2400" dirty="0"/>
              <a:t>наличии шеечной беременности </a:t>
            </a:r>
            <a:r>
              <a:rPr lang="ru-RU" sz="2400" dirty="0" err="1"/>
              <a:t>пальпаторно</a:t>
            </a:r>
            <a:r>
              <a:rPr lang="ru-RU" sz="2400" dirty="0"/>
              <a:t> выявляются изменения конфигурации шейки матки (бочкообразная). В ряде случаев проводится </a:t>
            </a:r>
            <a:r>
              <a:rPr lang="ru-RU" sz="2400" dirty="0" err="1"/>
              <a:t>ректовагинальное</a:t>
            </a:r>
            <a:r>
              <a:rPr lang="ru-RU" sz="2400" dirty="0"/>
              <a:t> исследование.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http://images.fineartamerica.com/images-medium-large-5/ectopic-pregnancy-artwork-john-bavo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44" y="152401"/>
            <a:ext cx="211873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bathmate.su/uploads/images/narodnaja-medicina/krovotechenie-pri-miome-matki-prichiny-simptomy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65" y="2425297"/>
            <a:ext cx="3905959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7200"/>
            <a:ext cx="10102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dirty="0"/>
              <a:t>Диагностика</a:t>
            </a:r>
            <a:endParaRPr sz="4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432054" y="56108"/>
            <a:ext cx="11705590" cy="1835785"/>
            <a:chOff x="432054" y="56108"/>
            <a:chExt cx="11705590" cy="18357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08589" y="56108"/>
              <a:ext cx="1828927" cy="18353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2054" y="1713737"/>
              <a:ext cx="11329670" cy="0"/>
            </a:xfrm>
            <a:custGeom>
              <a:avLst/>
              <a:gdLst/>
              <a:ahLst/>
              <a:cxnLst/>
              <a:rect l="l" t="t" r="r" b="b"/>
              <a:pathLst>
                <a:path w="11329670">
                  <a:moveTo>
                    <a:pt x="0" y="0"/>
                  </a:moveTo>
                  <a:lnTo>
                    <a:pt x="11329162" y="0"/>
                  </a:lnTo>
                </a:path>
              </a:pathLst>
            </a:custGeom>
            <a:ln w="444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62000" y="2057400"/>
            <a:ext cx="6553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Рекомендуется всем пациенткам при подозрении на внематочную беременность осмотр шейки матки и влагалища в зеркалах для верификации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 При осмотре в зеркалах определяется </a:t>
            </a:r>
            <a:r>
              <a:rPr lang="ru-RU" dirty="0" err="1"/>
              <a:t>цианотичность</a:t>
            </a:r>
            <a:r>
              <a:rPr lang="ru-RU" dirty="0"/>
              <a:t> шейки матки, наличие кровянистых выделений (скудные, умеренные, обильные).</a:t>
            </a:r>
          </a:p>
          <a:p>
            <a:r>
              <a:rPr lang="ru-RU" dirty="0"/>
              <a:t>При шеечной беременности – асимметрия расположения шейки матки, свода влагалища, изменения конфигурации шейки матки (бочкообразная).</a:t>
            </a:r>
          </a:p>
        </p:txBody>
      </p:sp>
    </p:spTree>
    <p:extLst>
      <p:ext uri="{BB962C8B-B14F-4D97-AF65-F5344CB8AC3E}">
        <p14:creationId xmlns:p14="http://schemas.microsoft.com/office/powerpoint/2010/main" val="1031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37312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Диагностика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5945"/>
            <a:ext cx="10182860" cy="4457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 smtClean="0">
                <a:latin typeface="Calibri"/>
                <a:cs typeface="Calibri"/>
              </a:rPr>
              <a:t>Бета</a:t>
            </a:r>
            <a:r>
              <a:rPr sz="2400" spc="-5" dirty="0" smtClean="0">
                <a:latin typeface="Calibri"/>
                <a:cs typeface="Calibri"/>
              </a:rPr>
              <a:t>-ХГЧ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сыворотки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крови</a:t>
            </a:r>
            <a:r>
              <a:rPr lang="ru-RU" sz="2400" spc="-5" dirty="0" smtClean="0">
                <a:latin typeface="Calibri"/>
                <a:cs typeface="Calibri"/>
              </a:rPr>
              <a:t>, </a:t>
            </a:r>
            <a:r>
              <a:rPr lang="ru-RU" sz="2400" dirty="0"/>
              <a:t> исследования мочи на хорионический гонадотропин </a:t>
            </a:r>
            <a:endParaRPr lang="ru-RU" sz="24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4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latin typeface="Calibri"/>
                <a:cs typeface="Calibri"/>
              </a:rPr>
              <a:t>ХГЧ</a:t>
            </a:r>
            <a:r>
              <a:rPr sz="2400" spc="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менее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1000 </a:t>
            </a:r>
            <a:r>
              <a:rPr sz="2400" dirty="0">
                <a:latin typeface="Calibri"/>
                <a:cs typeface="Calibri"/>
              </a:rPr>
              <a:t>МЕ/л 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повторное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исследование </a:t>
            </a:r>
            <a:r>
              <a:rPr sz="2400" spc="-5" dirty="0">
                <a:latin typeface="Calibri"/>
                <a:cs typeface="Calibri"/>
              </a:rPr>
              <a:t>бета-ХГЧ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через </a:t>
            </a:r>
            <a:r>
              <a:rPr sz="2400" dirty="0">
                <a:latin typeface="Calibri"/>
                <a:cs typeface="Calibri"/>
              </a:rPr>
              <a:t>48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часов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Количественная</a:t>
            </a:r>
            <a:r>
              <a:rPr sz="2400" spc="-15" dirty="0">
                <a:latin typeface="Calibri"/>
                <a:cs typeface="Calibri"/>
              </a:rPr>
              <a:t> оценка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динамики </a:t>
            </a:r>
            <a:r>
              <a:rPr sz="2400" dirty="0">
                <a:latin typeface="Calibri"/>
                <a:cs typeface="Calibri"/>
              </a:rPr>
              <a:t>уровня </a:t>
            </a:r>
            <a:r>
              <a:rPr sz="2400" spc="-5" dirty="0">
                <a:latin typeface="Calibri"/>
                <a:cs typeface="Calibri"/>
              </a:rPr>
              <a:t>бета-ХГЧ.</a:t>
            </a:r>
            <a:endParaRPr sz="2400" dirty="0">
              <a:latin typeface="Calibri"/>
              <a:cs typeface="Calibri"/>
            </a:endParaRPr>
          </a:p>
          <a:p>
            <a:pPr marL="12700" marR="685165">
              <a:lnSpc>
                <a:spcPct val="70000"/>
              </a:lnSpc>
              <a:spcBef>
                <a:spcPts val="1000"/>
              </a:spcBef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норме прирост бета-ХГЧ </a:t>
            </a:r>
            <a:r>
              <a:rPr sz="2400" spc="-10" dirty="0">
                <a:latin typeface="Calibri"/>
                <a:cs typeface="Calibri"/>
              </a:rPr>
              <a:t>каждые </a:t>
            </a:r>
            <a:r>
              <a:rPr sz="2400" dirty="0">
                <a:latin typeface="Calibri"/>
                <a:cs typeface="Calibri"/>
              </a:rPr>
              <a:t>48 часов при </a:t>
            </a:r>
            <a:r>
              <a:rPr sz="2400" spc="-10" dirty="0">
                <a:latin typeface="Calibri"/>
                <a:cs typeface="Calibri"/>
              </a:rPr>
              <a:t>маточной </a:t>
            </a:r>
            <a:r>
              <a:rPr sz="2400" spc="-5" dirty="0">
                <a:latin typeface="Calibri"/>
                <a:cs typeface="Calibri"/>
              </a:rPr>
              <a:t>беременности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составляет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более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50%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(в</a:t>
            </a:r>
            <a:r>
              <a:rPr sz="2400" spc="-10" dirty="0">
                <a:latin typeface="Calibri"/>
                <a:cs typeface="Calibri"/>
              </a:rPr>
              <a:t> среднем </a:t>
            </a:r>
            <a:r>
              <a:rPr sz="2400" spc="-5" dirty="0">
                <a:latin typeface="Calibri"/>
                <a:cs typeface="Calibri"/>
              </a:rPr>
              <a:t>63–66%).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 dirty="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Снижение</a:t>
            </a:r>
            <a:r>
              <a:rPr sz="2400" dirty="0">
                <a:latin typeface="Calibri"/>
                <a:cs typeface="Calibri"/>
              </a:rPr>
              <a:t> или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малый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прирост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бета-ХГЧ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(диагностически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незначимый)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(ниже</a:t>
            </a:r>
            <a:endParaRPr sz="2400" dirty="0">
              <a:latin typeface="Calibri"/>
              <a:cs typeface="Calibri"/>
            </a:endParaRPr>
          </a:p>
          <a:p>
            <a:pPr marL="12700" marR="1026794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53%)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сочетании</a:t>
            </a:r>
            <a:r>
              <a:rPr sz="2400" dirty="0">
                <a:latin typeface="Calibri"/>
                <a:cs typeface="Calibri"/>
              </a:rPr>
              <a:t> с</a:t>
            </a:r>
            <a:r>
              <a:rPr sz="2400" spc="-10" dirty="0">
                <a:latin typeface="Calibri"/>
                <a:cs typeface="Calibri"/>
              </a:rPr>
              <a:t> отсутствием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беременности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полости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матки</a:t>
            </a:r>
            <a:r>
              <a:rPr sz="2400" dirty="0">
                <a:latin typeface="Calibri"/>
                <a:cs typeface="Calibri"/>
              </a:rPr>
              <a:t> на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УЗИ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свидетельствует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ВБ.</a:t>
            </a:r>
          </a:p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2400" spc="-15" dirty="0">
                <a:latin typeface="Calibri"/>
                <a:cs typeface="Calibri"/>
              </a:rPr>
              <a:t>Недостаточный</a:t>
            </a:r>
            <a:r>
              <a:rPr sz="2400" spc="-5" dirty="0">
                <a:latin typeface="Calibri"/>
                <a:cs typeface="Calibri"/>
              </a:rPr>
              <a:t> прирост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бета-ХГЧ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может</a:t>
            </a:r>
            <a:r>
              <a:rPr sz="2400" spc="-5" dirty="0">
                <a:latin typeface="Calibri"/>
                <a:cs typeface="Calibri"/>
              </a:rPr>
              <a:t> иметь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место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неразвивающейся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маточной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беременности.</a:t>
            </a:r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http://images.fineartamerica.com/images-medium-large-5/ectopic-pregnancy-artwork-john-bavo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44" y="152401"/>
            <a:ext cx="211873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720" y="284880"/>
            <a:ext cx="10102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УЗИ-признаки</a:t>
            </a:r>
            <a:r>
              <a:rPr sz="4400" spc="5" dirty="0"/>
              <a:t> </a:t>
            </a:r>
            <a:r>
              <a:rPr sz="4400" spc="-5" dirty="0"/>
              <a:t>внематочной</a:t>
            </a:r>
            <a:r>
              <a:rPr sz="4400" spc="10" dirty="0"/>
              <a:t> </a:t>
            </a:r>
            <a:r>
              <a:rPr sz="4400" spc="-5" dirty="0"/>
              <a:t>беременности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31406"/>
            <a:ext cx="10305415" cy="420814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отсутствие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плодного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яйца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полости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матки;</a:t>
            </a: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увеличение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придатков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матки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или</a:t>
            </a:r>
            <a:r>
              <a:rPr sz="1500" spc="-5" dirty="0">
                <a:latin typeface="Calibri"/>
                <a:cs typeface="Calibri"/>
              </a:rPr>
              <a:t> скопление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жидкости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позади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матки;</a:t>
            </a:r>
          </a:p>
          <a:p>
            <a:pPr marL="241300" marR="88900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Calibri"/>
                <a:cs typeface="Calibri"/>
              </a:rPr>
              <a:t>признаки </a:t>
            </a:r>
            <a:r>
              <a:rPr sz="1500" spc="-5" dirty="0">
                <a:latin typeface="Calibri"/>
                <a:cs typeface="Calibri"/>
              </a:rPr>
              <a:t>гравидарной </a:t>
            </a:r>
            <a:r>
              <a:rPr sz="1500" dirty="0">
                <a:latin typeface="Calibri"/>
                <a:cs typeface="Calibri"/>
              </a:rPr>
              <a:t>гиперплазии </a:t>
            </a:r>
            <a:r>
              <a:rPr sz="1500" spc="-5" dirty="0">
                <a:latin typeface="Calibri"/>
                <a:cs typeface="Calibri"/>
              </a:rPr>
              <a:t>эндометрия (обнаружение эктопически </a:t>
            </a:r>
            <a:r>
              <a:rPr sz="1500" spc="-10" dirty="0">
                <a:latin typeface="Calibri"/>
                <a:cs typeface="Calibri"/>
              </a:rPr>
              <a:t>расположенного </a:t>
            </a:r>
            <a:r>
              <a:rPr sz="1500" dirty="0">
                <a:latin typeface="Calibri"/>
                <a:cs typeface="Calibri"/>
              </a:rPr>
              <a:t>эмбриона </a:t>
            </a:r>
            <a:r>
              <a:rPr sz="1500" spc="-10" dirty="0">
                <a:latin typeface="Calibri"/>
                <a:cs typeface="Calibri"/>
              </a:rPr>
              <a:t>является </a:t>
            </a:r>
            <a:r>
              <a:rPr sz="1500" dirty="0">
                <a:latin typeface="Calibri"/>
                <a:cs typeface="Calibri"/>
              </a:rPr>
              <a:t>важным,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но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редким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диагностическим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признаком);</a:t>
            </a:r>
            <a:endParaRPr sz="1500" dirty="0">
              <a:latin typeface="Calibri"/>
              <a:cs typeface="Calibri"/>
            </a:endParaRPr>
          </a:p>
          <a:p>
            <a:pPr marL="241300" marR="163195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Calibri"/>
                <a:cs typeface="Calibri"/>
              </a:rPr>
              <a:t>трубная беременность </a:t>
            </a:r>
            <a:r>
              <a:rPr sz="1500" spc="-5" dirty="0">
                <a:latin typeface="Calibri"/>
                <a:cs typeface="Calibri"/>
              </a:rPr>
              <a:t>может </a:t>
            </a:r>
            <a:r>
              <a:rPr sz="1500" dirty="0">
                <a:latin typeface="Calibri"/>
                <a:cs typeface="Calibri"/>
              </a:rPr>
              <a:t>быть </a:t>
            </a:r>
            <a:r>
              <a:rPr sz="1500" spc="-5" dirty="0">
                <a:latin typeface="Calibri"/>
                <a:cs typeface="Calibri"/>
              </a:rPr>
              <a:t>диагностирована, </a:t>
            </a:r>
            <a:r>
              <a:rPr sz="1500" dirty="0">
                <a:latin typeface="Calibri"/>
                <a:cs typeface="Calibri"/>
              </a:rPr>
              <a:t>если в </a:t>
            </a:r>
            <a:r>
              <a:rPr sz="1500" spc="-5" dirty="0">
                <a:latin typeface="Calibri"/>
                <a:cs typeface="Calibri"/>
              </a:rPr>
              <a:t>области придатков визуализируется объемное </a:t>
            </a:r>
            <a:r>
              <a:rPr sz="1500" dirty="0">
                <a:latin typeface="Calibri"/>
                <a:cs typeface="Calibri"/>
              </a:rPr>
              <a:t>образование,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которое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при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влагалищном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ультразвуковом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исследовании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сдвигается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отдельно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от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яичника;</a:t>
            </a:r>
            <a:endParaRPr sz="1500" dirty="0">
              <a:latin typeface="Calibri"/>
              <a:cs typeface="Calibri"/>
            </a:endParaRPr>
          </a:p>
          <a:p>
            <a:pPr marL="241300" marR="90170" indent="-228600">
              <a:lnSpc>
                <a:spcPct val="701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УЗИ-критерии для диагностики шеечной внематочной беременности: бочкообразная </a:t>
            </a:r>
            <a:r>
              <a:rPr sz="1500" spc="-10" dirty="0">
                <a:latin typeface="Calibri"/>
                <a:cs typeface="Calibri"/>
              </a:rPr>
              <a:t>шейка </a:t>
            </a:r>
            <a:r>
              <a:rPr sz="1500" spc="-5" dirty="0">
                <a:latin typeface="Calibri"/>
                <a:cs typeface="Calibri"/>
              </a:rPr>
              <a:t>матки, </a:t>
            </a:r>
            <a:r>
              <a:rPr sz="1500" spc="-10" dirty="0">
                <a:latin typeface="Calibri"/>
                <a:cs typeface="Calibri"/>
              </a:rPr>
              <a:t>плодное </a:t>
            </a:r>
            <a:r>
              <a:rPr sz="1500" spc="-5" dirty="0">
                <a:latin typeface="Calibri"/>
                <a:cs typeface="Calibri"/>
              </a:rPr>
              <a:t>яйцо ниже </a:t>
            </a:r>
            <a:r>
              <a:rPr sz="1500" dirty="0">
                <a:latin typeface="Calibri"/>
                <a:cs typeface="Calibri"/>
              </a:rPr>
              <a:t> уровня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внутреннего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зева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шейки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матки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 инвазией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мышечный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слой,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при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УЗИ </a:t>
            </a:r>
            <a:r>
              <a:rPr sz="1500" dirty="0">
                <a:latin typeface="Calibri"/>
                <a:cs typeface="Calibri"/>
              </a:rPr>
              <a:t>с цветным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допплеровским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картированием</a:t>
            </a:r>
            <a:r>
              <a:rPr sz="1500" spc="-1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 </a:t>
            </a:r>
            <a:r>
              <a:rPr sz="1500" spc="-3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отсутствие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кровотока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вокруг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плодного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мешка;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ts val="153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УЗИ-критерии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для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диагностики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беременности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рудиментарном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роге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матки: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полости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матки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визуализируется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одна</a:t>
            </a:r>
            <a:endParaRPr sz="1500" dirty="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270"/>
              </a:spcBef>
            </a:pPr>
            <a:r>
              <a:rPr sz="1500" dirty="0">
                <a:latin typeface="Calibri"/>
                <a:cs typeface="Calibri"/>
              </a:rPr>
              <a:t>интерстициальная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часть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маточной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трубы;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плодное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яйцо подвижно,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отделено</a:t>
            </a:r>
            <a:r>
              <a:rPr sz="1500" spc="-5" dirty="0">
                <a:latin typeface="Calibri"/>
                <a:cs typeface="Calibri"/>
              </a:rPr>
              <a:t> от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матки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полностью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окружено</a:t>
            </a:r>
            <a:r>
              <a:rPr sz="1500" spc="-1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миометрием;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к </a:t>
            </a:r>
            <a:r>
              <a:rPr sz="1500" spc="-5" dirty="0">
                <a:latin typeface="Calibri"/>
                <a:cs typeface="Calibri"/>
              </a:rPr>
              <a:t>плодному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яйцу,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расположенному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5" dirty="0">
                <a:latin typeface="Calibri"/>
                <a:cs typeface="Calibri"/>
              </a:rPr>
              <a:t> роге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матки,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примыкает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сосудистая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ножка;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ts val="1530"/>
              </a:lnSpc>
              <a:spcBef>
                <a:spcPts val="4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УЗИкритерии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для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диагностики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интерстициальной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беременности: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полости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матки</a:t>
            </a:r>
            <a:r>
              <a:rPr sz="1500" spc="-10" dirty="0">
                <a:latin typeface="Calibri"/>
                <a:cs typeface="Calibri"/>
              </a:rPr>
              <a:t> плодного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яйца </a:t>
            </a:r>
            <a:r>
              <a:rPr sz="1500" spc="-20" dirty="0">
                <a:latin typeface="Calibri"/>
                <a:cs typeface="Calibri"/>
              </a:rPr>
              <a:t>нет,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плодное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яйцо</a:t>
            </a:r>
            <a:endParaRPr sz="1500" dirty="0">
              <a:latin typeface="Calibri"/>
              <a:cs typeface="Calibri"/>
            </a:endParaRPr>
          </a:p>
          <a:p>
            <a:pPr marL="241300" marR="172720">
              <a:lnSpc>
                <a:spcPct val="70000"/>
              </a:lnSpc>
              <a:spcBef>
                <a:spcPts val="270"/>
              </a:spcBef>
            </a:pPr>
            <a:r>
              <a:rPr sz="1500" spc="-5" dirty="0">
                <a:latin typeface="Calibri"/>
                <a:cs typeface="Calibri"/>
              </a:rPr>
              <a:t>располагается </a:t>
            </a:r>
            <a:r>
              <a:rPr sz="1500" dirty="0">
                <a:latin typeface="Calibri"/>
                <a:cs typeface="Calibri"/>
              </a:rPr>
              <a:t>кнаружи в интерстициальной </a:t>
            </a:r>
            <a:r>
              <a:rPr sz="1500" spc="-10" dirty="0">
                <a:latin typeface="Calibri"/>
                <a:cs typeface="Calibri"/>
              </a:rPr>
              <a:t>(интрамуральной) </a:t>
            </a:r>
            <a:r>
              <a:rPr sz="1500" dirty="0">
                <a:latin typeface="Calibri"/>
                <a:cs typeface="Calibri"/>
              </a:rPr>
              <a:t>части </a:t>
            </a:r>
            <a:r>
              <a:rPr sz="1500" spc="-5" dirty="0">
                <a:latin typeface="Calibri"/>
                <a:cs typeface="Calibri"/>
              </a:rPr>
              <a:t>маточной трубы </a:t>
            </a:r>
            <a:r>
              <a:rPr sz="1500" dirty="0">
                <a:latin typeface="Calibri"/>
                <a:cs typeface="Calibri"/>
              </a:rPr>
              <a:t>и </a:t>
            </a:r>
            <a:r>
              <a:rPr sz="1500" spc="-5" dirty="0">
                <a:latin typeface="Calibri"/>
                <a:cs typeface="Calibri"/>
              </a:rPr>
              <a:t>окружено миометрием </a:t>
            </a:r>
            <a:r>
              <a:rPr sz="1500" spc="-10" dirty="0">
                <a:latin typeface="Calibri"/>
                <a:cs typeface="Calibri"/>
              </a:rPr>
              <a:t>толщиной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менее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5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мм;</a:t>
            </a: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Calibri"/>
                <a:cs typeface="Calibri"/>
              </a:rPr>
              <a:t>для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диагностики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яичниковой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беременности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специфических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УЗИ-критериев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нет;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ts val="1530"/>
              </a:lnSpc>
              <a:spcBef>
                <a:spcPts val="4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Calibri"/>
                <a:cs typeface="Calibri"/>
              </a:rPr>
              <a:t>при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наличии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беременности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 </a:t>
            </a:r>
            <a:r>
              <a:rPr sz="1500" spc="-5" dirty="0">
                <a:latin typeface="Calibri"/>
                <a:cs typeface="Calibri"/>
              </a:rPr>
              <a:t>рубце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после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Кесарева </a:t>
            </a:r>
            <a:r>
              <a:rPr sz="1500" dirty="0">
                <a:latin typeface="Calibri"/>
                <a:cs typeface="Calibri"/>
              </a:rPr>
              <a:t>сечения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(или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после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миомэктомии)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при</a:t>
            </a:r>
            <a:r>
              <a:rPr sz="1500" spc="-5" dirty="0">
                <a:latin typeface="Calibri"/>
                <a:cs typeface="Calibri"/>
              </a:rPr>
              <a:t> заживлении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образованием</a:t>
            </a:r>
            <a:endParaRPr sz="1500" dirty="0">
              <a:latin typeface="Calibri"/>
              <a:cs typeface="Calibri"/>
            </a:endParaRPr>
          </a:p>
          <a:p>
            <a:pPr marL="241300" marR="400685">
              <a:lnSpc>
                <a:spcPct val="70000"/>
              </a:lnSpc>
              <a:spcBef>
                <a:spcPts val="270"/>
              </a:spcBef>
            </a:pPr>
            <a:r>
              <a:rPr sz="1500" dirty="0">
                <a:latin typeface="Calibri"/>
                <a:cs typeface="Calibri"/>
              </a:rPr>
              <a:t>«ниши» </a:t>
            </a:r>
            <a:r>
              <a:rPr sz="1500" spc="-10" dirty="0">
                <a:latin typeface="Calibri"/>
                <a:cs typeface="Calibri"/>
              </a:rPr>
              <a:t>определяется </a:t>
            </a:r>
            <a:r>
              <a:rPr sz="1500" spc="-5" dirty="0">
                <a:latin typeface="Calibri"/>
                <a:cs typeface="Calibri"/>
              </a:rPr>
              <a:t>плодное яйцо </a:t>
            </a:r>
            <a:r>
              <a:rPr sz="1500" dirty="0">
                <a:latin typeface="Calibri"/>
                <a:cs typeface="Calibri"/>
              </a:rPr>
              <a:t>с инвазией в рубец на </a:t>
            </a:r>
            <a:r>
              <a:rPr sz="1500" spc="-10" dirty="0">
                <a:latin typeface="Calibri"/>
                <a:cs typeface="Calibri"/>
              </a:rPr>
              <a:t>глубину, определяемую </a:t>
            </a:r>
            <a:r>
              <a:rPr sz="1500" dirty="0">
                <a:latin typeface="Calibri"/>
                <a:cs typeface="Calibri"/>
              </a:rPr>
              <a:t>по </a:t>
            </a:r>
            <a:r>
              <a:rPr sz="1500" spc="-5" dirty="0">
                <a:latin typeface="Calibri"/>
                <a:cs typeface="Calibri"/>
              </a:rPr>
              <a:t>УЗИ (возможно </a:t>
            </a:r>
            <a:r>
              <a:rPr sz="1500" dirty="0">
                <a:latin typeface="Calibri"/>
                <a:cs typeface="Calibri"/>
              </a:rPr>
              <a:t>прорастание </a:t>
            </a:r>
            <a:r>
              <a:rPr sz="1500" spc="-5" dirty="0">
                <a:latin typeface="Calibri"/>
                <a:cs typeface="Calibri"/>
              </a:rPr>
              <a:t>до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серозного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слоя, до соседних органов).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87412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5" dirty="0"/>
              <a:t>Тактика</a:t>
            </a:r>
            <a:r>
              <a:rPr sz="4400" spc="-10" dirty="0"/>
              <a:t> </a:t>
            </a:r>
            <a:r>
              <a:rPr sz="4400" dirty="0"/>
              <a:t>ведения при</a:t>
            </a:r>
            <a:r>
              <a:rPr sz="4400" spc="-5" dirty="0"/>
              <a:t> беременности</a:t>
            </a:r>
            <a:r>
              <a:rPr sz="4400" spc="5" dirty="0"/>
              <a:t> </a:t>
            </a:r>
            <a:r>
              <a:rPr sz="4400" dirty="0"/>
              <a:t>в </a:t>
            </a:r>
            <a:r>
              <a:rPr sz="4400" spc="-980" dirty="0"/>
              <a:t> </a:t>
            </a:r>
            <a:r>
              <a:rPr sz="4400" dirty="0"/>
              <a:t>рубце</a:t>
            </a:r>
            <a:r>
              <a:rPr sz="4400" spc="-10" dirty="0"/>
              <a:t> </a:t>
            </a:r>
            <a:r>
              <a:rPr sz="4400" dirty="0"/>
              <a:t>на </a:t>
            </a:r>
            <a:r>
              <a:rPr sz="4400" spc="-5" dirty="0"/>
              <a:t>матке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45123" y="2362200"/>
            <a:ext cx="10327005" cy="30981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 беременности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рубце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матке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могут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быть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выполнены: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latin typeface="Calibri"/>
                <a:cs typeface="Calibri"/>
              </a:rPr>
              <a:t>органосохраняющая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(гистерорезектоскопия,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удаление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плодного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яйца,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при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выраженных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деструктивных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изменениях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стенки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матки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области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рубца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показана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метропластика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(при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необходимости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2990"/>
              </a:lnSpc>
            </a:pPr>
            <a:r>
              <a:rPr sz="2800" spc="-5" dirty="0">
                <a:latin typeface="Calibri"/>
                <a:cs typeface="Calibri"/>
              </a:rPr>
              <a:t>сохранения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фертильности)</a:t>
            </a:r>
            <a:endParaRPr sz="2800" dirty="0">
              <a:latin typeface="Calibri"/>
              <a:cs typeface="Calibri"/>
            </a:endParaRPr>
          </a:p>
          <a:p>
            <a:pPr marL="329565" indent="-317500">
              <a:lnSpc>
                <a:spcPts val="3190"/>
              </a:lnSpc>
              <a:spcBef>
                <a:spcPts val="660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Calibri"/>
                <a:cs typeface="Calibri"/>
              </a:rPr>
              <a:t>органоуносящая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операция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гистерэктомия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(при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Calibri"/>
                <a:cs typeface="Calibri"/>
              </a:rPr>
              <a:t>незаинтересованности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дальнейших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беременностях).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874125" cy="144462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r>
              <a:rPr lang="ru-RU" sz="4400" b="1" u="sng" dirty="0"/>
              <a:t>Хирургическое лечение трубной беременности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1" y="1981200"/>
            <a:ext cx="8077199" cy="28693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Хирургическое лечение – основной метод лечения при любой форме внематочной беременности. Объем и доступ определяется в зависимости от клинической ситуации и условий выполняемой операции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хирургическое лечения как нарушенной, так и прогрессирующей трубной беременности при бета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ХГЧ более 3000-5000 МЕ/л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Рекомендуется проведение хирургического лечения трубной беременности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лапароскопическим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лапаротомным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доступами для достижения излечения</a:t>
            </a:r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AutoShape 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https://eco-mama.ru/wp-content/uploads/c/e/f/cef7b05b31d7055c71ef045185f5831c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symptominfo.ru/image/editor/03a459740251ba22f681b2dbe3a4ac62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38400" y="510018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Рекомендуется резекция яичника и/или </a:t>
            </a:r>
            <a:r>
              <a:rPr lang="ru-RU" dirty="0" err="1"/>
              <a:t>оофорэктомия</a:t>
            </a:r>
            <a:r>
              <a:rPr lang="ru-RU" dirty="0"/>
              <a:t> и/или </a:t>
            </a:r>
            <a:r>
              <a:rPr lang="ru-RU" dirty="0" err="1"/>
              <a:t>сальпинго-оофорэктомия</a:t>
            </a:r>
            <a:r>
              <a:rPr lang="ru-RU" dirty="0"/>
              <a:t> при яичниковой беременности (в зависимости от локализации и степени деструктивных изменений) </a:t>
            </a:r>
            <a:r>
              <a:rPr lang="ru-RU" dirty="0" err="1"/>
              <a:t>лапаротомным</a:t>
            </a:r>
            <a:r>
              <a:rPr lang="ru-RU" dirty="0"/>
              <a:t> или </a:t>
            </a:r>
            <a:r>
              <a:rPr lang="ru-RU" dirty="0" err="1"/>
              <a:t>лапароскопическим</a:t>
            </a:r>
            <a:r>
              <a:rPr lang="ru-RU" dirty="0"/>
              <a:t> доступами с лечебной целью</a:t>
            </a:r>
          </a:p>
        </p:txBody>
      </p:sp>
    </p:spTree>
    <p:extLst>
      <p:ext uri="{BB962C8B-B14F-4D97-AF65-F5344CB8AC3E}">
        <p14:creationId xmlns:p14="http://schemas.microsoft.com/office/powerpoint/2010/main" val="2889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874125" cy="144462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r>
              <a:rPr lang="ru-RU" sz="4400" b="1" u="sng" dirty="0"/>
              <a:t>Хирургическое лечение трубной беременности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1" y="1981200"/>
            <a:ext cx="7467599" cy="133049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Сальпингэктомия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сальпинготомия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удалением плодного яйца производится в зависимости от клинической ситуации, визуальной оценки степени разрушения трубы, состояния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контрлатеральной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маточной трубы и репродуктивных планов</a:t>
            </a:r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AutoShape 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https://eco-mama.ru/wp-content/uploads/c/e/f/cef7b05b31d7055c71ef045185f5831c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symptominfo.ru/image/editor/03a459740251ba22f681b2dbe3a4ac62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https://opora-clinica.ru/upload/medialibrary/f6c/6ft8z1d9wx7ptdstkksdz70vlwa8ngjx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353" y="3581400"/>
            <a:ext cx="4046982" cy="3073868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3581399"/>
            <a:ext cx="3284220" cy="3167995"/>
          </a:xfrm>
          <a:prstGeom prst="rect">
            <a:avLst/>
          </a:prstGeom>
        </p:spPr>
      </p:pic>
      <p:pic>
        <p:nvPicPr>
          <p:cNvPr id="1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3000" y="3540994"/>
            <a:ext cx="2365248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" y="628883"/>
            <a:ext cx="12134087" cy="578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94488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ВНЕМАТОЧНАЯ БЕРЕМЕННОСТЬ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2000" y="1066800"/>
            <a:ext cx="5303520" cy="1661993"/>
          </a:xfrm>
        </p:spPr>
        <p:txBody>
          <a:bodyPr/>
          <a:lstStyle/>
          <a:p>
            <a:r>
              <a:rPr lang="ru-RU" b="1" dirty="0"/>
              <a:t>Внематочная (эктопическая) беременность (ВБ) </a:t>
            </a:r>
            <a:r>
              <a:rPr lang="ru-RU" dirty="0"/>
              <a:t>– беременность, при которой имплантация плодного яйца произошла вне полости матки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object 2"/>
          <p:cNvPicPr>
            <a:picLocks noGrp="1"/>
          </p:cNvPicPr>
          <p:nvPr>
            <p:ph sz="half" idx="3"/>
          </p:nvPr>
        </p:nvPicPr>
        <p:blipFill rotWithShape="1">
          <a:blip r:embed="rId2" cstate="print"/>
          <a:srcRect t="-538" r="44313" b="538"/>
          <a:stretch/>
        </p:blipFill>
        <p:spPr>
          <a:xfrm>
            <a:off x="6934200" y="2057400"/>
            <a:ext cx="4977736" cy="45259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5800" y="32004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«Беременность неизвестной локализации» </a:t>
            </a:r>
            <a:r>
              <a:rPr lang="ru-RU" dirty="0"/>
              <a:t> </a:t>
            </a:r>
            <a:r>
              <a:rPr lang="ru-RU" b="1" dirty="0"/>
              <a:t>– </a:t>
            </a:r>
            <a:r>
              <a:rPr lang="ru-RU" dirty="0"/>
              <a:t>состояние, при котором уровень бета-ХГЧ крови составляет не менее 1000 МЕ/л, а плодное яйцо в матке вне её полости при </a:t>
            </a:r>
            <a:r>
              <a:rPr lang="ru-RU" dirty="0" err="1"/>
              <a:t>трансвагинальном</a:t>
            </a:r>
            <a:r>
              <a:rPr lang="ru-RU" dirty="0"/>
              <a:t> УЗИ не визуализируется  –</a:t>
            </a:r>
            <a:r>
              <a:rPr lang="ru-RU" b="1" dirty="0"/>
              <a:t> </a:t>
            </a:r>
            <a:r>
              <a:rPr lang="ru-RU" dirty="0"/>
              <a:t>пациенткам показаны </a:t>
            </a:r>
            <a:r>
              <a:rPr lang="ru-RU" dirty="0" err="1"/>
              <a:t>трансвагинальное</a:t>
            </a:r>
            <a:r>
              <a:rPr lang="ru-RU" dirty="0"/>
              <a:t> УЗИ органов малого таза и контроль уровня бета-ХГЧ крови через 48 часов</a:t>
            </a:r>
          </a:p>
        </p:txBody>
      </p:sp>
      <p:pic>
        <p:nvPicPr>
          <p:cNvPr id="2050" name="Picture 2" descr="http://images.fineartamerica.com/images-medium-large-5/ectopic-pregnancy-artwork-john-bavo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44" y="152401"/>
            <a:ext cx="211873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874125" cy="144462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r>
              <a:rPr lang="ru-RU" sz="4400" b="1" u="sng" dirty="0"/>
              <a:t>Хирургическое лечение трубной беременности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1" y="1981200"/>
            <a:ext cx="8077199" cy="410048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ru-RU" sz="2000" dirty="0"/>
              <a:t>Возможно проведение </a:t>
            </a:r>
            <a:r>
              <a:rPr lang="ru-RU" sz="2000" dirty="0" err="1"/>
              <a:t>сальпинготомии</a:t>
            </a:r>
            <a:r>
              <a:rPr lang="ru-RU" sz="2000" dirty="0"/>
              <a:t> при условиях: </a:t>
            </a:r>
            <a:endParaRPr lang="ru-RU" sz="2000" dirty="0" smtClean="0"/>
          </a:p>
          <a:p>
            <a:pPr marL="457200" indent="-457200">
              <a:buAutoNum type="arabicParenR"/>
            </a:pPr>
            <a:r>
              <a:rPr lang="ru-RU" sz="2000" dirty="0" smtClean="0"/>
              <a:t>отсутствии </a:t>
            </a:r>
            <a:r>
              <a:rPr lang="ru-RU" sz="2000" dirty="0"/>
              <a:t>разрыва стенки </a:t>
            </a:r>
            <a:r>
              <a:rPr lang="ru-RU" sz="2000" dirty="0" err="1"/>
              <a:t>плодовместилища</a:t>
            </a:r>
            <a:r>
              <a:rPr lang="ru-RU" sz="2000" dirty="0"/>
              <a:t>, </a:t>
            </a:r>
            <a:endParaRPr lang="ru-RU" sz="2000" dirty="0" smtClean="0"/>
          </a:p>
          <a:p>
            <a:pPr marL="457200" indent="-457200">
              <a:buAutoNum type="arabicParenR"/>
            </a:pPr>
            <a:r>
              <a:rPr lang="ru-RU" sz="2000" dirty="0" smtClean="0"/>
              <a:t>отсутствии </a:t>
            </a:r>
            <a:r>
              <a:rPr lang="ru-RU" sz="2000" dirty="0"/>
              <a:t>геморрагического шока, </a:t>
            </a:r>
            <a:endParaRPr lang="ru-RU" sz="2000" dirty="0" smtClean="0"/>
          </a:p>
          <a:p>
            <a:pPr marL="457200" indent="-457200">
              <a:buAutoNum type="arabicParenR"/>
            </a:pPr>
            <a:r>
              <a:rPr lang="ru-RU" sz="2000" dirty="0" smtClean="0"/>
              <a:t> </a:t>
            </a:r>
            <a:r>
              <a:rPr lang="ru-RU" sz="2000" dirty="0"/>
              <a:t>необходимости сохранения репродуктивной функции, </a:t>
            </a:r>
            <a:endParaRPr lang="ru-RU" sz="2000" dirty="0" smtClean="0"/>
          </a:p>
          <a:p>
            <a:pPr marL="457200" indent="-457200">
              <a:buAutoNum type="arabicParenR"/>
            </a:pPr>
            <a:r>
              <a:rPr lang="ru-RU" sz="2000" dirty="0" smtClean="0"/>
              <a:t>у </a:t>
            </a:r>
            <a:r>
              <a:rPr lang="ru-RU" sz="2000" dirty="0"/>
              <a:t>пациенток с бесплодием в </a:t>
            </a:r>
            <a:r>
              <a:rPr lang="ru-RU" sz="2000" dirty="0" smtClean="0"/>
              <a:t>анамнезе </a:t>
            </a:r>
            <a:r>
              <a:rPr lang="ru-RU" sz="2000" dirty="0"/>
              <a:t>трубно-</a:t>
            </a:r>
            <a:r>
              <a:rPr lang="ru-RU" sz="2000" dirty="0" err="1"/>
              <a:t>перитонеальным</a:t>
            </a:r>
            <a:r>
              <a:rPr lang="ru-RU" sz="2000" dirty="0"/>
              <a:t> фактором риска репродуктивных нарушений  (внематочная беременность, отсутствие или заболевание контралатеральной маточной трубы, предыдущие операции на органах брюшной полости, воспалительные заболевания тазовых органов в анамнезе) в сочетании с желанием сохранения репродуктивной функции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На </a:t>
            </a:r>
            <a:r>
              <a:rPr lang="ru-RU" sz="2000" dirty="0" err="1"/>
              <a:t>сальпинготомию</a:t>
            </a:r>
            <a:r>
              <a:rPr lang="ru-RU" sz="2000" dirty="0"/>
              <a:t> необходимо получить информированное добровольное письменное согласие пациентки.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AutoShape 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https://eco-mama.ru/wp-content/uploads/c/e/f/cef7b05b31d7055c71ef045185f5831c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symptominfo.ru/image/editor/03a459740251ba22f681b2dbe3a4ac62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2" y="694943"/>
            <a:ext cx="11727948" cy="562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91" y="775426"/>
            <a:ext cx="10748923" cy="5274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900" y="501597"/>
            <a:ext cx="10897264" cy="583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874125" cy="144462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r>
              <a:rPr lang="ru-RU" sz="4400" dirty="0"/>
              <a:t>Оперативное лечение шеечной беременности</a:t>
            </a:r>
            <a:endParaRPr lang="ru-RU" sz="4400" b="1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533401" y="1981200"/>
            <a:ext cx="8077199" cy="348492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Оперативное лечение шеечной беременности возможно как органосохраняющее, так и радикальное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гистерэктомия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операции и доступ зависят от клинической ситуации, гемодинамической стабильности, степени инвазии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трофобласта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возраста, репродуктивных планов.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гистерорезектоскопического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удаления плодного яйца на фоне цитостатической терапии #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метотрексатом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** в сочетании с фолиевой кислотой**, а в ряде случаев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эмболизацией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маточных артерий позволяет сохранить репродуктивную функцию и избежать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гистерэктомии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AutoShape 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https://eco-mama.ru/wp-content/uploads/c/e/f/cef7b05b31d7055c71ef045185f5831c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symptominfo.ru/image/editor/03a459740251ba22f681b2dbe3a4ac62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874125" cy="21217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r>
              <a:rPr lang="ru-RU" sz="4400" b="1" u="sng" dirty="0"/>
              <a:t>Консервативное лечение трубной беременности.</a:t>
            </a:r>
            <a:br>
              <a:rPr lang="ru-RU" sz="4400" b="1" u="sng" dirty="0"/>
            </a:br>
            <a:endParaRPr lang="ru-RU" sz="4400" b="1" u="sng" dirty="0"/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AutoShape 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https://eco-mama.ru/wp-content/uploads/c/e/f/cef7b05b31d7055c71ef045185f5831c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symptominfo.ru/image/editor/03a459740251ba22f681b2dbe3a4ac62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69975" y="2057400"/>
            <a:ext cx="80740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</a:t>
            </a:r>
            <a:r>
              <a:rPr lang="ru-RU" dirty="0"/>
              <a:t>целью консервативного лечения  трубной беременности (в качестве альтернативного метода) по решению врачебного консилиума в стационарах 3 группы применение однократной дозы введения #</a:t>
            </a:r>
            <a:r>
              <a:rPr lang="ru-RU" dirty="0" err="1"/>
              <a:t>метотрексата</a:t>
            </a:r>
            <a:r>
              <a:rPr lang="ru-RU" dirty="0"/>
              <a:t>** у </a:t>
            </a:r>
            <a:r>
              <a:rPr lang="ru-RU" dirty="0" err="1"/>
              <a:t>гемодинамически</a:t>
            </a:r>
            <a:r>
              <a:rPr lang="ru-RU" dirty="0"/>
              <a:t> стабильных женщин, планирующих реализацию репродуктивной функции, при готовности пациентки к динамическому </a:t>
            </a:r>
            <a:r>
              <a:rPr lang="ru-RU" dirty="0" smtClean="0"/>
              <a:t>наблюдению</a:t>
            </a:r>
          </a:p>
          <a:p>
            <a:endParaRPr lang="ru-RU" dirty="0"/>
          </a:p>
          <a:p>
            <a:r>
              <a:rPr lang="ru-RU" dirty="0"/>
              <a:t>Кандидаты для лечения #</a:t>
            </a:r>
            <a:r>
              <a:rPr lang="ru-RU" dirty="0" err="1"/>
              <a:t>метотрексатом</a:t>
            </a:r>
            <a:r>
              <a:rPr lang="ru-RU" dirty="0"/>
              <a:t>**: *гемодинамическая стабильность; *низкий сывороточный бета-ХГЧ (до 5000 МЕ/л); *отсутствие у эмбриона сердечной деятельности по УЗИ; *уверенность в отсутствии маточной беременности; *готовность пациентки к последующему наблюдению; *отсутствие повышенной чувствительности к #</a:t>
            </a:r>
            <a:r>
              <a:rPr lang="ru-RU" dirty="0" err="1"/>
              <a:t>метотрексату</a:t>
            </a:r>
            <a:r>
              <a:rPr lang="ru-RU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921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739759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первый день проводится инъекция #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метотрексата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** в дозе 50 мг/м2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в/м. Проводится контроль уровня бета-ХГЧ на 4 и 7 дни.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бета-ХГЧ снизится менее, чем на 15% за 4–7 дней, повторно – ТВС и #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Метотрексат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** 50 мг/м2, если есть признаки ВБ.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бета-ХГЧ уменьшится более, чем на 15% за 4–7 дней, повторяют исследования бета-ХГЧ 1 раз в неделю до уровня менее 15 МЕ/л. Для минимизации побочных эффектов #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метотрексата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** применяется фолиевая кислота** 5мг в сутки. Применение #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метотрексата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** не исключает последующее оперативное лечение </a:t>
            </a:r>
          </a:p>
        </p:txBody>
      </p:sp>
    </p:spTree>
    <p:extLst>
      <p:ext uri="{BB962C8B-B14F-4D97-AF65-F5344CB8AC3E}">
        <p14:creationId xmlns:p14="http://schemas.microsoft.com/office/powerpoint/2010/main" val="24829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874125" cy="144462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r>
              <a:rPr lang="ru-RU" sz="4400" b="1" u="sng" dirty="0"/>
              <a:t>Диагностика на этапе лечения</a:t>
            </a:r>
            <a:br>
              <a:rPr lang="ru-RU" sz="4400" b="1" u="sng" dirty="0"/>
            </a:br>
            <a:endParaRPr lang="ru-RU" sz="4400" b="1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533401" y="1981200"/>
            <a:ext cx="8077199" cy="28693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ru-RU" sz="2000" dirty="0"/>
              <a:t>Рекомендуется исследование уровня хорионического гонадотропина в крови после </a:t>
            </a:r>
            <a:r>
              <a:rPr lang="ru-RU" sz="2000" dirty="0" err="1"/>
              <a:t>сальпинготомии</a:t>
            </a:r>
            <a:r>
              <a:rPr lang="ru-RU" sz="2000" dirty="0"/>
              <a:t> через 7 дней после оперативного лечения ВБ, далее 1 раз в неделю до получения отрицательного результата для контроля эффективности </a:t>
            </a:r>
            <a:r>
              <a:rPr lang="ru-RU" sz="2000" dirty="0" smtClean="0"/>
              <a:t>лечения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/>
              <a:t>Отсутствие снижения уровня бета</a:t>
            </a:r>
            <a:r>
              <a:rPr lang="ru-RU" sz="2000" b="1" dirty="0"/>
              <a:t>-</a:t>
            </a:r>
            <a:r>
              <a:rPr lang="ru-RU" sz="2000" dirty="0"/>
              <a:t>ХГЧ крови или его концентрация выше 3000 МЕ/л и наличие активного трубного кровотока в послеоперационном периоде являются признаками прогрессирующей трубной беременности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AutoShape 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kidsbebus.ru/wp-content/uploads/4/b/c/4bcec6726c6fbb7ef8f3f38b2bcd3987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https://eco-mama.ru/wp-content/uploads/c/e/f/cef7b05b31d7055c71ef045185f5831c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symptominfo.ru/image/editor/03a459740251ba22f681b2dbe3a4ac62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608" y="833627"/>
            <a:ext cx="9753586" cy="5466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864861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4400" b="1" dirty="0"/>
              <a:t>Этиология и патогенез</a:t>
            </a:r>
            <a:br>
              <a:rPr lang="ru-RU" sz="4400" b="1" dirty="0"/>
            </a:b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423703" y="1713737"/>
            <a:ext cx="10346055" cy="373371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ru-RU" sz="2000" dirty="0"/>
              <a:t>Патогенез: нарушение транспорта оплодотворенной яйцеклетки с последующей патологической имплантацией плодного яйца. </a:t>
            </a:r>
            <a:endParaRPr lang="ru-RU" sz="2000" dirty="0" smtClean="0"/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ru-RU" sz="2000" dirty="0" smtClean="0"/>
              <a:t>Факторами </a:t>
            </a:r>
            <a:r>
              <a:rPr lang="ru-RU" sz="2000" dirty="0"/>
              <a:t>риска эктопической беременности являются</a:t>
            </a:r>
            <a:r>
              <a:rPr lang="ru-RU" sz="2000" dirty="0" smtClean="0"/>
              <a:t>:</a:t>
            </a:r>
          </a:p>
          <a:p>
            <a:pPr marL="355600" indent="-3429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операции на маточных трубах, эктопические беременности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анамнезе</a:t>
            </a:r>
          </a:p>
          <a:p>
            <a:pPr marL="355600" indent="-3429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ВЗОМТ</a:t>
            </a:r>
          </a:p>
          <a:p>
            <a:pPr marL="288000" indent="-3429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внутриматочная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контрацепция</a:t>
            </a:r>
          </a:p>
          <a:p>
            <a:pPr marL="355600" indent="-3429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внутриматочные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вмешательства</a:t>
            </a:r>
          </a:p>
          <a:p>
            <a:pPr marL="355600" indent="-3429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Бесплодие</a:t>
            </a:r>
          </a:p>
          <a:p>
            <a:pPr marL="355600" indent="-3429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возраст матери старше 35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marL="355600" indent="-3429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курение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применение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комбинированных оральных контрацептивов (по анатомо-терапевтическо-химической классификации лекарственных средств (АТХ)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Прогестагены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эстрогены (фиксированные комбинации)) </a:t>
            </a:r>
          </a:p>
          <a:p>
            <a:pPr marL="355600" indent="-3429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пороки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развития половых органов (беременность в рудиментарном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роге)</a:t>
            </a:r>
          </a:p>
          <a:p>
            <a:pPr marL="355600" indent="-3429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Эндометриоз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рубца на матке после Кесарева сечения 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054" y="1713737"/>
            <a:ext cx="11329670" cy="0"/>
          </a:xfrm>
          <a:custGeom>
            <a:avLst/>
            <a:gdLst/>
            <a:ahLst/>
            <a:cxnLst/>
            <a:rect l="l" t="t" r="r" b="b"/>
            <a:pathLst>
              <a:path w="11329670">
                <a:moveTo>
                  <a:pt x="0" y="0"/>
                </a:moveTo>
                <a:lnTo>
                  <a:pt x="11329162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://images.fineartamerica.com/images-medium-large-5/ectopic-pregnancy-artwork-john-bavo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52400"/>
            <a:ext cx="19812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079788"/>
            <a:ext cx="11474195" cy="4465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3" y="608118"/>
            <a:ext cx="11799369" cy="5751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963" y="272795"/>
            <a:ext cx="11108423" cy="618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1884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 err="1" smtClean="0"/>
              <a:t>Классификац</a:t>
            </a:r>
            <a:r>
              <a:rPr lang="ru-RU" sz="4400" spc="-5" dirty="0" smtClean="0"/>
              <a:t>и</a:t>
            </a:r>
            <a:r>
              <a:rPr sz="4400" spc="-5" dirty="0" smtClean="0"/>
              <a:t>я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890750"/>
            <a:ext cx="10346055" cy="44615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Анатомическая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spc="-25" dirty="0">
                <a:latin typeface="Calibri"/>
                <a:cs typeface="Calibri"/>
              </a:rPr>
              <a:t>Трубная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(интерстициальная,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истмическая,</a:t>
            </a:r>
            <a:r>
              <a:rPr sz="2000" spc="-10" dirty="0">
                <a:latin typeface="Calibri"/>
                <a:cs typeface="Calibri"/>
              </a:rPr>
              <a:t> ампулярная,</a:t>
            </a:r>
            <a:r>
              <a:rPr sz="2000" spc="-5" dirty="0">
                <a:latin typeface="Calibri"/>
                <a:cs typeface="Calibri"/>
              </a:rPr>
              <a:t> фимбриальная)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98–99%.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spc="-5" dirty="0">
                <a:latin typeface="Calibri"/>
                <a:cs typeface="Calibri"/>
              </a:rPr>
              <a:t>Яичниковая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0,1–0,7%.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spc="-5" dirty="0">
                <a:latin typeface="Calibri"/>
                <a:cs typeface="Calibri"/>
              </a:rPr>
              <a:t>Шеечная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(1 </a:t>
            </a:r>
            <a:r>
              <a:rPr sz="2000" dirty="0">
                <a:latin typeface="Calibri"/>
                <a:cs typeface="Calibri"/>
              </a:rPr>
              <a:t>на 9000–12000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беременностей)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0,1–0,4%.</a:t>
            </a:r>
          </a:p>
          <a:p>
            <a:pPr marL="12700" marR="5080">
              <a:lnSpc>
                <a:spcPts val="2160"/>
              </a:lnSpc>
              <a:spcBef>
                <a:spcPts val="1030"/>
              </a:spcBef>
            </a:pPr>
            <a:r>
              <a:rPr sz="2000" dirty="0">
                <a:latin typeface="Calibri"/>
                <a:cs typeface="Calibri"/>
              </a:rPr>
              <a:t>Брюшная </a:t>
            </a:r>
            <a:r>
              <a:rPr sz="2000" spc="-5" dirty="0">
                <a:latin typeface="Calibri"/>
                <a:cs typeface="Calibri"/>
              </a:rPr>
              <a:t>(1 </a:t>
            </a:r>
            <a:r>
              <a:rPr sz="2000" dirty="0">
                <a:latin typeface="Calibri"/>
                <a:cs typeface="Calibri"/>
              </a:rPr>
              <a:t>на 10000–25000 </a:t>
            </a:r>
            <a:r>
              <a:rPr sz="2000" spc="-5" dirty="0">
                <a:latin typeface="Calibri"/>
                <a:cs typeface="Calibri"/>
              </a:rPr>
              <a:t>живорожденных) </a:t>
            </a:r>
            <a:r>
              <a:rPr sz="2000" dirty="0">
                <a:latin typeface="Calibri"/>
                <a:cs typeface="Calibri"/>
              </a:rPr>
              <a:t>– 0,3–0,4%. </a:t>
            </a:r>
            <a:r>
              <a:rPr sz="2000" spc="-20" dirty="0">
                <a:latin typeface="Calibri"/>
                <a:cs typeface="Calibri"/>
              </a:rPr>
              <a:t>Гетеротопическая </a:t>
            </a:r>
            <a:r>
              <a:rPr sz="2000" spc="-5" dirty="0">
                <a:latin typeface="Calibri"/>
                <a:cs typeface="Calibri"/>
              </a:rPr>
              <a:t>беременность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(сочетание </a:t>
            </a:r>
            <a:r>
              <a:rPr sz="2000" spc="-10" dirty="0">
                <a:latin typeface="Calibri"/>
                <a:cs typeface="Calibri"/>
              </a:rPr>
              <a:t>маточной </a:t>
            </a:r>
            <a:r>
              <a:rPr sz="2000" spc="-5" dirty="0">
                <a:latin typeface="Calibri"/>
                <a:cs typeface="Calibri"/>
              </a:rPr>
              <a:t>локализации </a:t>
            </a:r>
            <a:r>
              <a:rPr sz="2000" spc="-20" dirty="0">
                <a:latin typeface="Calibri"/>
                <a:cs typeface="Calibri"/>
              </a:rPr>
              <a:t>одного </a:t>
            </a:r>
            <a:r>
              <a:rPr sz="2000" spc="-15" dirty="0">
                <a:latin typeface="Calibri"/>
                <a:cs typeface="Calibri"/>
              </a:rPr>
              <a:t>плодного </a:t>
            </a:r>
            <a:r>
              <a:rPr sz="2000" spc="-5" dirty="0">
                <a:latin typeface="Calibri"/>
                <a:cs typeface="Calibri"/>
              </a:rPr>
              <a:t>яйца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внематочной локализации </a:t>
            </a:r>
            <a:r>
              <a:rPr sz="2000" spc="-10" dirty="0">
                <a:latin typeface="Calibri"/>
                <a:cs typeface="Calibri"/>
              </a:rPr>
              <a:t>другого)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встречается</a:t>
            </a:r>
            <a:r>
              <a:rPr sz="2000" dirty="0">
                <a:latin typeface="Calibri"/>
                <a:cs typeface="Calibri"/>
              </a:rPr>
              <a:t> крайне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редко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000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беременностей).</a:t>
            </a:r>
            <a:endParaRPr sz="2000" dirty="0">
              <a:latin typeface="Calibri"/>
              <a:cs typeface="Calibri"/>
            </a:endParaRPr>
          </a:p>
          <a:p>
            <a:pPr marL="12700" marR="882015">
              <a:lnSpc>
                <a:spcPts val="2160"/>
              </a:lnSpc>
              <a:spcBef>
                <a:spcPts val="1010"/>
              </a:spcBef>
            </a:pPr>
            <a:r>
              <a:rPr sz="2000" spc="-5" dirty="0">
                <a:latin typeface="Calibri"/>
                <a:cs typeface="Calibri"/>
              </a:rPr>
              <a:t>Беременность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рубце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после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кесарева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сечения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встречается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редко,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частота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данный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момент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определена.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Клиническая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классификация</a:t>
            </a:r>
            <a:r>
              <a:rPr sz="20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внематочной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беременности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dirty="0">
                <a:latin typeface="Calibri"/>
                <a:cs typeface="Calibri"/>
              </a:rPr>
              <a:t>По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течению: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Прогрессирующая.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Нарушенная.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Calibri"/>
                <a:cs typeface="Calibri"/>
              </a:rPr>
              <a:t>По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наличию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осложнений: Осложненная.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Неосложненная.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1485" y="-28323"/>
            <a:ext cx="11664315" cy="1835785"/>
            <a:chOff x="432054" y="56108"/>
            <a:chExt cx="11664315" cy="1835785"/>
          </a:xfrm>
        </p:grpSpPr>
        <p:pic>
          <p:nvPicPr>
            <p:cNvPr id="5" name="object 5"/>
            <p:cNvPicPr/>
            <p:nvPr/>
          </p:nvPicPr>
          <p:blipFill>
            <a:blip cstate="print"/>
            <a:stretch>
              <a:fillRect/>
            </a:stretch>
          </p:blipFill>
          <p:spPr>
            <a:xfrm>
              <a:off x="10514975" y="56108"/>
              <a:ext cx="1580825" cy="18353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2054" y="1713737"/>
              <a:ext cx="11329670" cy="0"/>
            </a:xfrm>
            <a:custGeom>
              <a:avLst/>
              <a:gdLst/>
              <a:ahLst/>
              <a:cxnLst/>
              <a:rect l="l" t="t" r="r" b="b"/>
              <a:pathLst>
                <a:path w="11329670">
                  <a:moveTo>
                    <a:pt x="0" y="0"/>
                  </a:moveTo>
                  <a:lnTo>
                    <a:pt x="11329162" y="0"/>
                  </a:lnTo>
                </a:path>
              </a:pathLst>
            </a:custGeom>
            <a:ln w="444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55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143000"/>
            <a:ext cx="919324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913" y="762000"/>
            <a:ext cx="11494078" cy="537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1055</Words>
  <Application>Microsoft Office PowerPoint</Application>
  <PresentationFormat>Произвольный</PresentationFormat>
  <Paragraphs>113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Внематочной беременность</vt:lpstr>
      <vt:lpstr>ВНЕМАТОЧНАЯ БЕРЕМЕННОСТЬ </vt:lpstr>
      <vt:lpstr>Этиология и патогенез </vt:lpstr>
      <vt:lpstr>Презентация PowerPoint</vt:lpstr>
      <vt:lpstr>Презентация PowerPoint</vt:lpstr>
      <vt:lpstr>Презентация PowerPoint</vt:lpstr>
      <vt:lpstr>Классификация</vt:lpstr>
      <vt:lpstr>Презентация PowerPoint</vt:lpstr>
      <vt:lpstr>Презентация PowerPoint</vt:lpstr>
      <vt:lpstr>Жалобы </vt:lpstr>
      <vt:lpstr>Диагностика</vt:lpstr>
      <vt:lpstr>Диагностика</vt:lpstr>
      <vt:lpstr>Диагностика</vt:lpstr>
      <vt:lpstr>Диагностика</vt:lpstr>
      <vt:lpstr>УЗИ-признаки внематочной беременности</vt:lpstr>
      <vt:lpstr>Тактика ведения при беременности в  рубце на матке</vt:lpstr>
      <vt:lpstr>Хирургическое лечение трубной беременности</vt:lpstr>
      <vt:lpstr>Хирургическое лечение трубной беременности</vt:lpstr>
      <vt:lpstr>Презентация PowerPoint</vt:lpstr>
      <vt:lpstr>Хирургическое лечение трубной беременности</vt:lpstr>
      <vt:lpstr>Презентация PowerPoint</vt:lpstr>
      <vt:lpstr>Презентация PowerPoint</vt:lpstr>
      <vt:lpstr>Презентация PowerPoint</vt:lpstr>
      <vt:lpstr>Оперативное лечение шеечной беременности</vt:lpstr>
      <vt:lpstr>Консервативное лечение трубной беременности. </vt:lpstr>
      <vt:lpstr>Презентация PowerPoint</vt:lpstr>
      <vt:lpstr>Диагностика на этапе лечения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Внематочная беременность</dc:title>
  <dc:creator>Пользователь Windows</dc:creator>
  <cp:lastModifiedBy>user</cp:lastModifiedBy>
  <cp:revision>10</cp:revision>
  <dcterms:created xsi:type="dcterms:W3CDTF">2024-01-30T14:34:12Z</dcterms:created>
  <dcterms:modified xsi:type="dcterms:W3CDTF">2024-02-05T14:27:38Z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2023-01-17T00:00:00Z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2024-01-30T00:00:00Z</vt:filetime>
  </property>
</Properties>
</file>