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7" r:id="rId2"/>
    <p:sldId id="298" r:id="rId3"/>
    <p:sldId id="295" r:id="rId4"/>
    <p:sldId id="269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3" r:id="rId18"/>
    <p:sldId id="294" r:id="rId19"/>
    <p:sldId id="259" r:id="rId20"/>
    <p:sldId id="257" r:id="rId21"/>
    <p:sldId id="258" r:id="rId22"/>
    <p:sldId id="260" r:id="rId23"/>
    <p:sldId id="261" r:id="rId24"/>
    <p:sldId id="262" r:id="rId25"/>
    <p:sldId id="263" r:id="rId26"/>
    <p:sldId id="313" r:id="rId27"/>
    <p:sldId id="285" r:id="rId28"/>
    <p:sldId id="283" r:id="rId29"/>
    <p:sldId id="284" r:id="rId30"/>
    <p:sldId id="280" r:id="rId31"/>
    <p:sldId id="282" r:id="rId32"/>
    <p:sldId id="281" r:id="rId33"/>
    <p:sldId id="287" r:id="rId34"/>
    <p:sldId id="289" r:id="rId35"/>
    <p:sldId id="290" r:id="rId36"/>
    <p:sldId id="291" r:id="rId37"/>
    <p:sldId id="292" r:id="rId38"/>
    <p:sldId id="300" r:id="rId39"/>
    <p:sldId id="301" r:id="rId40"/>
    <p:sldId id="302" r:id="rId41"/>
    <p:sldId id="303" r:id="rId42"/>
    <p:sldId id="304" r:id="rId43"/>
    <p:sldId id="305" r:id="rId44"/>
    <p:sldId id="310" r:id="rId45"/>
    <p:sldId id="311" r:id="rId46"/>
    <p:sldId id="312" r:id="rId47"/>
    <p:sldId id="306" r:id="rId48"/>
    <p:sldId id="307" r:id="rId49"/>
    <p:sldId id="308" r:id="rId50"/>
    <p:sldId id="309" r:id="rId51"/>
    <p:sldId id="299" r:id="rId52"/>
    <p:sldId id="296" r:id="rId53"/>
    <p:sldId id="265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1082-E5DE-4D04-A039-5300623E528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B794-8139-4F51-9C9E-ECC1A5C3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0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CB794-8139-4F51-9C9E-ECC1A5C3D6D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4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6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8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9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5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4224-11C7-45BB-8CAD-B7F72F1726F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AB37-F610-483A-80B6-9DEFC2963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33375"/>
            <a:ext cx="7772400" cy="19431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dirty="0"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altLang="ru-RU" sz="1600" dirty="0" err="1"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1600" dirty="0">
                <a:cs typeface="Times New Roman" panose="02020603050405020304" pitchFamily="18" charset="0"/>
              </a:rPr>
              <a:t>»</a:t>
            </a:r>
            <a:r>
              <a:rPr lang="ru-RU" altLang="ru-RU" sz="1600" dirty="0">
                <a:cs typeface="Arial" panose="020B0604020202020204" pitchFamily="34" charset="0"/>
              </a:rPr>
              <a:t/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altLang="ru-RU" sz="1600" dirty="0">
                <a:cs typeface="Arial" panose="020B0604020202020204" pitchFamily="34" charset="0"/>
              </a:rPr>
              <a:t/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Times New Roman" panose="02020603050405020304" pitchFamily="18" charset="0"/>
              </a:rPr>
              <a:t>Фармацевтический колледж</a:t>
            </a:r>
            <a:r>
              <a:rPr lang="ru-RU" altLang="ru-RU" sz="1600" dirty="0">
                <a:cs typeface="Arial" panose="020B0604020202020204" pitchFamily="34" charset="0"/>
              </a:rPr>
              <a:t/>
            </a:r>
            <a:br>
              <a:rPr lang="ru-RU" altLang="ru-RU" sz="1600" dirty="0">
                <a:cs typeface="Arial" panose="020B0604020202020204" pitchFamily="34" charset="0"/>
              </a:rPr>
            </a:br>
            <a:endParaRPr lang="ru-RU" altLang="ru-RU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16114"/>
            <a:ext cx="6400800" cy="3722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3600" dirty="0"/>
              <a:t>Лекция </a:t>
            </a:r>
            <a:r>
              <a:rPr lang="ru-RU" altLang="ru-RU" sz="3600" dirty="0" smtClean="0"/>
              <a:t>№</a:t>
            </a:r>
            <a:r>
              <a:rPr lang="en-US" altLang="ru-RU" sz="3600" dirty="0" smtClean="0"/>
              <a:t>2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19288" y="5661026"/>
            <a:ext cx="5040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Преподаватель  ОВЧИННИКОВА Т..В.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2017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3105835"/>
            <a:ext cx="8898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>
                <a:cs typeface="Times New Roman" pitchFamily="18" charset="0"/>
              </a:rPr>
              <a:t>Реанимация и интенсивная терапия при острой дыхательной недостаточности</a:t>
            </a:r>
            <a:endParaRPr lang="ru-RU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ОДН-легочные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3.Уменьшение функционирующей легочной паренхимы: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Недоразвитие легких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Сдавление паренхимы легкого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эксс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плеврит)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Ателектаз легкого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Тромбоэмболия легочной артерии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ОДН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1.По этиологии: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Первичная ОДН (связанная с нарушением доставки кислорода к альвеолам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Вторичная ОДН (связана с нарушением транспорта кислорода от  альвеол к тканям)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Смешанная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ОДН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2.Патогенетическая классификация: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Вентиляционная форма ( при поражении дыхательного центра, нарушении передачи импульса в нервно-мышечном аппарате, повреждении грудной клетки и легких, при патологии дыхания при парезе кишечника и др.)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Паренхиматозная форма (при обструкции, рестрикции дыхательных путей, при нарушении диффузии газов в легких при пневмонии, остром респираторном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-синдроме, при отеке легких кардиогенном и т.д.)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синдромы при ОДН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0325" y="1825625"/>
            <a:ext cx="7400926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1.ГИПОКСИЯ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2.ГИПОКСЕМИЯ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3.ГИПЕРКАПНИЯ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Гипоксия-уменьшение </a:t>
            </a:r>
            <a:r>
              <a:rPr lang="ru-RU" dirty="0" err="1" smtClean="0"/>
              <a:t>оксигенации</a:t>
            </a:r>
            <a:r>
              <a:rPr lang="ru-RU" dirty="0" smtClean="0"/>
              <a:t> тканей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Причины гипоксии:</a:t>
            </a:r>
          </a:p>
          <a:p>
            <a:pPr>
              <a:buNone/>
            </a:pPr>
            <a:r>
              <a:rPr lang="ru-RU" dirty="0" smtClean="0"/>
              <a:t>1.Понижение парциального давления в воздухе (высокогорье, замкнутое пространство)</a:t>
            </a:r>
          </a:p>
          <a:p>
            <a:pPr>
              <a:buNone/>
            </a:pPr>
            <a:r>
              <a:rPr lang="ru-RU" dirty="0" smtClean="0"/>
              <a:t>2.Патологические процессы в организме:</a:t>
            </a:r>
          </a:p>
          <a:p>
            <a:pPr>
              <a:buNone/>
            </a:pPr>
            <a:r>
              <a:rPr lang="ru-RU" dirty="0" smtClean="0"/>
              <a:t>  Сужение просвета бронхов, угнетение дыхательного центра, воспаление легких, недостаточность кровообращения, отравления ядами(цианиды), уменьшение количества гемоглобина.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Гипоксемия – нарушение процесса насыщения крови кислородом в легких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Причины гипоксемии:</a:t>
            </a:r>
          </a:p>
          <a:p>
            <a:r>
              <a:rPr lang="ru-RU" sz="3200" dirty="0" err="1" smtClean="0"/>
              <a:t>Гиповентиляция</a:t>
            </a:r>
            <a:r>
              <a:rPr lang="ru-RU" sz="3200" dirty="0" smtClean="0"/>
              <a:t> (механическая асфиксия, обструкция бронхиального </a:t>
            </a:r>
            <a:r>
              <a:rPr lang="ru-RU" sz="3200" dirty="0"/>
              <a:t>д</a:t>
            </a:r>
            <a:r>
              <a:rPr lang="ru-RU" sz="3200" dirty="0" smtClean="0"/>
              <a:t>ерева и т.д.)</a:t>
            </a:r>
          </a:p>
          <a:p>
            <a:r>
              <a:rPr lang="ru-RU" sz="3200" dirty="0" smtClean="0"/>
              <a:t>Шунтирование крови (респираторный </a:t>
            </a:r>
            <a:r>
              <a:rPr lang="ru-RU" sz="3200" dirty="0" err="1" smtClean="0"/>
              <a:t>дистресс-синдром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Гиперкапния-повышение уровня углекислого газа в крови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Углекислый газ –естественный стимулятор дыхательного центра, на начальных этапах повышения СО2 в крови развивается одышка.</a:t>
            </a:r>
          </a:p>
          <a:p>
            <a:r>
              <a:rPr lang="ru-RU" dirty="0" smtClean="0"/>
              <a:t>Далее развивается гипоксемия, гипоксия, ацидоз.</a:t>
            </a:r>
          </a:p>
          <a:p>
            <a:r>
              <a:rPr lang="ru-RU" dirty="0" smtClean="0"/>
              <a:t>Наслоение ацидоза на гиперкапнию приводит к угнетению дыхания, нарушению ритма дыхания.</a:t>
            </a:r>
          </a:p>
          <a:p>
            <a:r>
              <a:rPr lang="ru-RU" dirty="0" err="1" smtClean="0"/>
              <a:t>Компенсаторно</a:t>
            </a:r>
            <a:r>
              <a:rPr lang="ru-RU" dirty="0" smtClean="0"/>
              <a:t> увеличивается ч.с.с.  и АД.</a:t>
            </a:r>
          </a:p>
          <a:p>
            <a:r>
              <a:rPr lang="ru-RU" dirty="0" smtClean="0"/>
              <a:t>При прогрессировании  процесса развивается кома и смерть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 острой дыхательной недостаточности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14488"/>
            <a:ext cx="10515600" cy="5243512"/>
          </a:xfrm>
        </p:spPr>
        <p:txBody>
          <a:bodyPr>
            <a:normAutofit/>
          </a:bodyPr>
          <a:lstStyle/>
          <a:p>
            <a:r>
              <a:rPr lang="ru-RU" dirty="0" smtClean="0"/>
              <a:t>ОДН 1 стадии: больной в сознании, беспокоен. Ощущает нехватку воздуха. Кожные покровы бледные, </a:t>
            </a:r>
            <a:r>
              <a:rPr lang="ru-RU" dirty="0" err="1" smtClean="0"/>
              <a:t>цианотичные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Ч.с.с.-100-110 в мин, ч.д. 25-30 в мин. </a:t>
            </a:r>
          </a:p>
          <a:p>
            <a:r>
              <a:rPr lang="ru-RU" dirty="0" smtClean="0"/>
              <a:t>ОДН 2 стадии: сознание нарушено, психомоторное возбуждение, бред, потеря сознания.</a:t>
            </a:r>
          </a:p>
          <a:p>
            <a:pPr>
              <a:buNone/>
            </a:pPr>
            <a:r>
              <a:rPr lang="ru-RU" dirty="0" smtClean="0"/>
              <a:t>   Цианоз выраженный, </a:t>
            </a:r>
            <a:r>
              <a:rPr lang="ru-RU" dirty="0" err="1" smtClean="0"/>
              <a:t>профузный</a:t>
            </a:r>
            <a:r>
              <a:rPr lang="ru-RU" dirty="0" smtClean="0"/>
              <a:t> пот.</a:t>
            </a:r>
          </a:p>
          <a:p>
            <a:pPr>
              <a:buNone/>
            </a:pPr>
            <a:r>
              <a:rPr lang="ru-RU" dirty="0" smtClean="0"/>
              <a:t>   Ч.с.с.-120-140 в мин, ч.д.-30-40 в мин, АД снижается.</a:t>
            </a:r>
          </a:p>
          <a:p>
            <a:pPr>
              <a:buNone/>
            </a:pPr>
            <a:r>
              <a:rPr lang="ru-RU" dirty="0" smtClean="0"/>
              <a:t>ОДН 3 стадии: сознание отсутствует, клонические и тонические судороги, </a:t>
            </a:r>
            <a:r>
              <a:rPr lang="ru-RU" dirty="0" err="1" smtClean="0"/>
              <a:t>рассширение</a:t>
            </a:r>
            <a:r>
              <a:rPr lang="ru-RU" dirty="0" smtClean="0"/>
              <a:t> зрачка и отсутствие реакции на свет.</a:t>
            </a:r>
          </a:p>
          <a:p>
            <a:pPr>
              <a:buNone/>
            </a:pPr>
            <a:r>
              <a:rPr lang="ru-RU" dirty="0" smtClean="0"/>
              <a:t>Ч.с.с.- более 140 в мин, ч.д.8-10 в мин, АД прогрессивно снижается.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/>
          <a:lstStyle/>
          <a:p>
            <a:pPr algn="ctr"/>
            <a:r>
              <a:rPr lang="ru-RU" dirty="0" smtClean="0"/>
              <a:t>Лечение ОДН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229225"/>
          </a:xfrm>
        </p:spPr>
        <p:txBody>
          <a:bodyPr/>
          <a:lstStyle/>
          <a:p>
            <a:r>
              <a:rPr lang="ru-RU" dirty="0" smtClean="0"/>
              <a:t>Устранение причин, вызвавших ОДН</a:t>
            </a:r>
          </a:p>
          <a:p>
            <a:r>
              <a:rPr lang="ru-RU" dirty="0" smtClean="0"/>
              <a:t>В 1 </a:t>
            </a:r>
            <a:r>
              <a:rPr lang="ru-RU" dirty="0" err="1" smtClean="0"/>
              <a:t>стадии-оксигенотерапия</a:t>
            </a:r>
            <a:r>
              <a:rPr lang="ru-RU" dirty="0" smtClean="0"/>
              <a:t> через катетер или маску</a:t>
            </a:r>
          </a:p>
          <a:p>
            <a:r>
              <a:rPr lang="ru-RU" dirty="0" smtClean="0"/>
              <a:t>ОДН 2-3  </a:t>
            </a:r>
            <a:r>
              <a:rPr lang="ru-RU" dirty="0" err="1" smtClean="0"/>
              <a:t>стадии-перевод</a:t>
            </a:r>
            <a:r>
              <a:rPr lang="ru-RU" dirty="0" smtClean="0"/>
              <a:t> на ИВЛ</a:t>
            </a:r>
          </a:p>
          <a:p>
            <a:r>
              <a:rPr lang="ru-RU" dirty="0" smtClean="0"/>
              <a:t>Терапия основного заболевания</a:t>
            </a:r>
          </a:p>
          <a:p>
            <a:r>
              <a:rPr lang="ru-RU" dirty="0" smtClean="0"/>
              <a:t>Гепарин 10-20 </a:t>
            </a:r>
            <a:r>
              <a:rPr lang="ru-RU" dirty="0" err="1" smtClean="0"/>
              <a:t>т.Ед</a:t>
            </a:r>
            <a:r>
              <a:rPr lang="ru-RU" dirty="0" smtClean="0"/>
              <a:t>/сутки</a:t>
            </a:r>
          </a:p>
          <a:p>
            <a:r>
              <a:rPr lang="ru-RU" dirty="0" err="1" smtClean="0"/>
              <a:t>Бронходилататоры</a:t>
            </a:r>
            <a:r>
              <a:rPr lang="ru-RU" dirty="0" smtClean="0"/>
              <a:t> –</a:t>
            </a:r>
            <a:r>
              <a:rPr lang="ru-RU" dirty="0" err="1" smtClean="0"/>
              <a:t>сальбутамол</a:t>
            </a:r>
            <a:r>
              <a:rPr lang="ru-RU" dirty="0" smtClean="0"/>
              <a:t>, </a:t>
            </a:r>
            <a:r>
              <a:rPr lang="ru-RU" dirty="0" err="1" smtClean="0"/>
              <a:t>фенотерол</a:t>
            </a:r>
            <a:r>
              <a:rPr lang="ru-RU" dirty="0" smtClean="0"/>
              <a:t>, </a:t>
            </a:r>
            <a:r>
              <a:rPr lang="ru-RU" dirty="0" err="1" smtClean="0"/>
              <a:t>ипратропия</a:t>
            </a:r>
            <a:r>
              <a:rPr lang="ru-RU" dirty="0" smtClean="0"/>
              <a:t> бромид через </a:t>
            </a:r>
            <a:r>
              <a:rPr lang="ru-RU" dirty="0" err="1" smtClean="0"/>
              <a:t>небулайзер</a:t>
            </a:r>
            <a:endParaRPr lang="ru-RU" dirty="0" smtClean="0"/>
          </a:p>
          <a:p>
            <a:r>
              <a:rPr lang="ru-RU" dirty="0" err="1" smtClean="0"/>
              <a:t>Эуфиллин</a:t>
            </a:r>
            <a:r>
              <a:rPr lang="ru-RU" dirty="0" smtClean="0"/>
              <a:t> 2.4%-10.0 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стр-но</a:t>
            </a:r>
            <a:r>
              <a:rPr lang="ru-RU" dirty="0" smtClean="0"/>
              <a:t>(снижение давления в малом круге кровообращения</a:t>
            </a:r>
          </a:p>
          <a:p>
            <a:r>
              <a:rPr lang="ru-RU" dirty="0" smtClean="0"/>
              <a:t>Симптоматическая терапия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Астматический статус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АС- качественно новое состояние в течение бронхиальной астмы, необычный по тяжести астматический приступ, характеризующийся острой прогрессирующей дыхательной недостаточностью, обусловленной обструкцией бронхов при выраженной резистентности к </a:t>
            </a:r>
            <a:r>
              <a:rPr lang="ru-RU" sz="3600" dirty="0" err="1" smtClean="0">
                <a:latin typeface="+mj-lt"/>
                <a:cs typeface="Times New Roman" panose="02020603050405020304" pitchFamily="18" charset="0"/>
              </a:rPr>
              <a:t>бронхолитикам</a:t>
            </a:r>
            <a:endParaRPr lang="ru-RU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Цель </a:t>
            </a:r>
            <a:r>
              <a:rPr lang="ru-RU" smtClean="0"/>
              <a:t> </a:t>
            </a:r>
            <a:r>
              <a:rPr lang="ru-RU" dirty="0" smtClean="0"/>
              <a:t>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причины возникновения дыхательной недостаточности и ее основные клинические проявления.</a:t>
            </a:r>
          </a:p>
          <a:p>
            <a:r>
              <a:rPr lang="ru-RU" dirty="0" smtClean="0"/>
              <a:t>Изучить основные аспекты сестринской помощи при неотложных состояниях</a:t>
            </a:r>
          </a:p>
          <a:p>
            <a:r>
              <a:rPr lang="ru-RU" dirty="0" smtClean="0"/>
              <a:t>Ознакомиться с основными приемами ухода за пациентами с дыхательной недостаточностью в условиях отделения реанимации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7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Причины развития астматического статуса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1961"/>
            <a:ext cx="10515600" cy="5174166"/>
          </a:xfrm>
        </p:spPr>
        <p:txBody>
          <a:bodyPr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Вирусные или бактериальные воспалительные заболевания органов дыхания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Избыточный контакт с аллергеном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Нервный стресс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Осложнения СИТ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Необоснованная отмена 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глюкокортикостероидов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Избыточное применение 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симпатомиметиков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Чрезмерное применение снотворных, седативных, антигистаминных препаратов, угнетающих дыхательный центр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Применение В-блокаторов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1 клиническая стадия АС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cs typeface="Times New Roman" panose="02020603050405020304" pitchFamily="18" charset="0"/>
              </a:rPr>
              <a:t>(относительная компенсация)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Постоянное затруднение дыхания, непродуктивный кашель, резистентность к </a:t>
            </a:r>
            <a:r>
              <a:rPr lang="ru-RU" dirty="0" err="1" smtClean="0">
                <a:latin typeface="+mj-lt"/>
              </a:rPr>
              <a:t>бронхолитикам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Больной возбужден, занимает вынужденное положение сидя с упором на руки, кожные покровы влажные, цианотичные.</a:t>
            </a:r>
          </a:p>
          <a:p>
            <a:r>
              <a:rPr lang="ru-RU" dirty="0" smtClean="0">
                <a:latin typeface="+mj-lt"/>
              </a:rPr>
              <a:t>Могут быть нарушения функции ЦНС: бред, </a:t>
            </a:r>
            <a:r>
              <a:rPr lang="ru-RU" dirty="0" err="1" smtClean="0">
                <a:latin typeface="+mj-lt"/>
              </a:rPr>
              <a:t>галюцинации</a:t>
            </a:r>
            <a:endParaRPr lang="ru-RU" dirty="0" smtClean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Тахипное</a:t>
            </a:r>
            <a:r>
              <a:rPr lang="ru-RU" dirty="0" smtClean="0">
                <a:latin typeface="+mj-lt"/>
              </a:rPr>
              <a:t> до 30 в мин, тахикардия 120-130 ударов в мин, гипертензия до 150-160 на 100-110 </a:t>
            </a:r>
            <a:r>
              <a:rPr lang="ru-RU" dirty="0" err="1" smtClean="0">
                <a:latin typeface="+mj-lt"/>
              </a:rPr>
              <a:t>мм.рт.ст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При аускультации – «мозаичное дыхание», масса сухих хрипов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87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2 клиническая стадия </a:t>
            </a:r>
            <a:r>
              <a:rPr lang="ru-RU" sz="3200" dirty="0" smtClean="0">
                <a:cs typeface="Times New Roman" panose="02020603050405020304" pitchFamily="18" charset="0"/>
              </a:rPr>
              <a:t>АС</a:t>
            </a:r>
            <a:br>
              <a:rPr lang="ru-RU" sz="3200" dirty="0" smtClean="0">
                <a:cs typeface="Times New Roman" panose="02020603050405020304" pitchFamily="18" charset="0"/>
              </a:rPr>
            </a:br>
            <a:r>
              <a:rPr lang="ru-RU" sz="3200" dirty="0" smtClean="0">
                <a:cs typeface="Times New Roman" panose="02020603050405020304" pitchFamily="18" charset="0"/>
              </a:rPr>
              <a:t>(синдром «немого легкого»)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Крайне тяжелое состояние: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п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остоянное затруднение дыхания, кашля почти нет, мокрота не отходит, малейшее движение усиливает удушье</a:t>
            </a:r>
          </a:p>
          <a:p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Больной заторможен, положение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ортопное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бледно-серый цианоз.</a:t>
            </a:r>
          </a:p>
          <a:p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Нарастает тахикардия до 140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уд.в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мин, аритмия,  АД до 180/110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мм.рт.ст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 аускультации- «немое легкое»</a:t>
            </a:r>
          </a:p>
          <a:p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 ЭКГ признаки острого легочного сердца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04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3 клиническая стадия АС 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sz="3600" dirty="0" smtClean="0"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cs typeface="Times New Roman" panose="02020603050405020304" pitchFamily="18" charset="0"/>
              </a:rPr>
              <a:t>гиперкапническая</a:t>
            </a:r>
            <a:r>
              <a:rPr lang="ru-RU" sz="3600" dirty="0" smtClean="0">
                <a:cs typeface="Times New Roman" panose="02020603050405020304" pitchFamily="18" charset="0"/>
              </a:rPr>
              <a:t> кома)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Потеря сознания, судороги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Кожные покровы: разлитой диффузный холодный цианоз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Дыхание поверхностное, аритмичное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Пульс нитевидный, аритмия, снижение АД, коллапс.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Нарастание дыхательной недостаточности, метаболический ацидоз, фибрилляция желудочков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874326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Принципы лечения АС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стадия АС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перевод в палату интенсивной терапии 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ингаляционные В2-агонисты (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сальбутамол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, фенотерол) через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небулайзер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повторно каждые 20 мин </a:t>
            </a:r>
          </a:p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ксигенотерапия</a:t>
            </a:r>
          </a:p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уфиллин в/в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струйно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до 2гр/ сутки 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системные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глюкокортикостероиды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в/в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струйно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(преднизолон 60-120 мг), затем в/в кап-но каждые 2-4 часа до купирования АС.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4% р-р бикарбоната натрия-200,0 в/в кап-но каждые 6 часов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5% р-р глюкозы-500,0 в\в кап-но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2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8350" y="568325"/>
            <a:ext cx="10047249" cy="5608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стадия АС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Перевод в отделение реанимации</a:t>
            </a:r>
          </a:p>
          <a:p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Трахео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-бронхиальный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лаваж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физ.раствор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t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37*, катетер, отсос)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ИВЛ</a:t>
            </a:r>
          </a:p>
          <a:p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Включение в контур ИВЛ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небулайзерной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подачи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бронхолитиков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беродуал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) и ингаляционных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глюкокортикостероидов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будесонид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), применение повторное до купирования АС</a:t>
            </a:r>
          </a:p>
          <a:p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Инфузионная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терапия 1 стадии +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реополиглюкин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, препараты для контроля АД, сердечной недостаточности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стадия-лечение продолжается</a:t>
            </a:r>
          </a:p>
          <a:p>
            <a:endParaRPr lang="ru-RU" sz="3200" dirty="0" smtClean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4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 медицинской сестры при оказании помощи пациенту с астматическим статусом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9957"/>
            <a:ext cx="10515600" cy="3907005"/>
          </a:xfrm>
        </p:spPr>
        <p:txBody>
          <a:bodyPr/>
          <a:lstStyle/>
          <a:p>
            <a:r>
              <a:rPr lang="ru-RU" dirty="0" smtClean="0"/>
              <a:t>Провести объективное исследование пациента</a:t>
            </a:r>
          </a:p>
          <a:p>
            <a:r>
              <a:rPr lang="ru-RU" dirty="0" smtClean="0"/>
              <a:t>Вызвать врача (скорую помощь)</a:t>
            </a:r>
          </a:p>
          <a:p>
            <a:r>
              <a:rPr lang="ru-RU" dirty="0" smtClean="0"/>
              <a:t>Оказать помощь, как при приступе удушья (отвлекающие процедуры, доступ свежего воздуха)</a:t>
            </a:r>
          </a:p>
          <a:p>
            <a:r>
              <a:rPr lang="ru-RU" dirty="0" smtClean="0"/>
              <a:t>До приезда врача контролировать пуль, АД, число дыханий пациента.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26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04692" y="197059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+mj-lt"/>
              </a:rPr>
              <a:t>Пневмоторакс-скопление воздуха в плевральной полости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Причины возникновения пневмоторакса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1825625"/>
            <a:ext cx="10139361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Ранения и травмы грудной клетки</a:t>
            </a:r>
          </a:p>
          <a:p>
            <a:endParaRPr lang="ru-RU" sz="3600" dirty="0" smtClean="0"/>
          </a:p>
          <a:p>
            <a:r>
              <a:rPr lang="ru-RU" sz="3600" dirty="0" smtClean="0"/>
              <a:t>Заболевания </a:t>
            </a:r>
            <a:r>
              <a:rPr lang="ru-RU" sz="3600" dirty="0" err="1" smtClean="0"/>
              <a:t>бронхо-легочной</a:t>
            </a:r>
            <a:r>
              <a:rPr lang="ru-RU" sz="3600" dirty="0" smtClean="0"/>
              <a:t> системы</a:t>
            </a:r>
          </a:p>
          <a:p>
            <a:endParaRPr lang="ru-RU" sz="3600" dirty="0" smtClean="0"/>
          </a:p>
          <a:p>
            <a:r>
              <a:rPr lang="ru-RU" sz="3600" dirty="0" err="1" smtClean="0"/>
              <a:t>Идиопатический</a:t>
            </a:r>
            <a:r>
              <a:rPr lang="ru-RU" sz="3600" dirty="0" smtClean="0"/>
              <a:t> (причина не ясна)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962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 происхождению:</a:t>
            </a:r>
          </a:p>
          <a:p>
            <a:r>
              <a:rPr lang="ru-RU" dirty="0" smtClean="0"/>
              <a:t>Первичный (</a:t>
            </a:r>
            <a:r>
              <a:rPr lang="ru-RU" dirty="0" err="1" smtClean="0"/>
              <a:t>идиопатический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Вторичный (</a:t>
            </a:r>
            <a:r>
              <a:rPr lang="ru-RU" dirty="0" err="1" smtClean="0"/>
              <a:t>симптоматический-туберкулез</a:t>
            </a:r>
            <a:r>
              <a:rPr lang="ru-RU" dirty="0" smtClean="0"/>
              <a:t>, пневмосклероз, опухоли )</a:t>
            </a:r>
          </a:p>
          <a:p>
            <a:pPr>
              <a:buNone/>
            </a:pPr>
            <a:r>
              <a:rPr lang="ru-RU" dirty="0" smtClean="0"/>
              <a:t>По механизму возникновения:</a:t>
            </a:r>
          </a:p>
          <a:p>
            <a:r>
              <a:rPr lang="ru-RU" dirty="0" smtClean="0"/>
              <a:t>Открытый</a:t>
            </a:r>
          </a:p>
          <a:p>
            <a:r>
              <a:rPr lang="ru-RU" dirty="0" smtClean="0"/>
              <a:t>Закрытый</a:t>
            </a:r>
          </a:p>
          <a:p>
            <a:r>
              <a:rPr lang="ru-RU" dirty="0" smtClean="0"/>
              <a:t>Клапанный</a:t>
            </a:r>
          </a:p>
          <a:p>
            <a:pPr>
              <a:buNone/>
            </a:pPr>
            <a:r>
              <a:rPr lang="ru-RU" dirty="0" smtClean="0"/>
              <a:t>По наличию осложнений (осложненный, не осложненный)</a:t>
            </a:r>
          </a:p>
          <a:p>
            <a:pPr>
              <a:buNone/>
            </a:pPr>
            <a:r>
              <a:rPr lang="ru-RU" dirty="0" smtClean="0"/>
              <a:t>По распространенности:</a:t>
            </a:r>
          </a:p>
          <a:p>
            <a:pPr>
              <a:buNone/>
            </a:pPr>
            <a:r>
              <a:rPr lang="ru-RU" dirty="0" smtClean="0"/>
              <a:t>Тотальный</a:t>
            </a:r>
          </a:p>
          <a:p>
            <a:pPr>
              <a:buNone/>
            </a:pPr>
            <a:r>
              <a:rPr lang="ru-RU" dirty="0" smtClean="0"/>
              <a:t>Парциальный ( при наличии спаек в плевральной полости)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4669005"/>
          </a:xfrm>
        </p:spPr>
        <p:txBody>
          <a:bodyPr/>
          <a:lstStyle/>
          <a:p>
            <a:r>
              <a:rPr lang="ru-RU" dirty="0" smtClean="0"/>
              <a:t>Причины, виды острой дыхательной недостаточности </a:t>
            </a:r>
          </a:p>
          <a:p>
            <a:r>
              <a:rPr lang="ru-RU" dirty="0" smtClean="0"/>
              <a:t>Основные синдромы </a:t>
            </a:r>
            <a:r>
              <a:rPr lang="ru-RU" dirty="0"/>
              <a:t>острой дыхательной </a:t>
            </a:r>
            <a:r>
              <a:rPr lang="ru-RU" dirty="0" smtClean="0"/>
              <a:t>недостаточности</a:t>
            </a:r>
          </a:p>
          <a:p>
            <a:r>
              <a:rPr lang="ru-RU" dirty="0" smtClean="0"/>
              <a:t>Причины и стадии </a:t>
            </a:r>
            <a:r>
              <a:rPr lang="ru-RU" dirty="0" err="1" smtClean="0"/>
              <a:t>атматического</a:t>
            </a:r>
            <a:r>
              <a:rPr lang="ru-RU" dirty="0" smtClean="0"/>
              <a:t> статуса, лечение.</a:t>
            </a:r>
          </a:p>
          <a:p>
            <a:r>
              <a:rPr lang="ru-RU" dirty="0" smtClean="0"/>
              <a:t>Причины и виды пневмоторакса, неотложная сестринская помощь</a:t>
            </a:r>
          </a:p>
          <a:p>
            <a:r>
              <a:rPr lang="ru-RU" dirty="0" smtClean="0"/>
              <a:t>Причины легочного кровотечения, клинические проявления и неотложная помощь. </a:t>
            </a:r>
          </a:p>
          <a:p>
            <a:r>
              <a:rPr lang="ru-RU" dirty="0" smtClean="0"/>
              <a:t>Уход за пациентом с дыхательной недостаточностью в отделении реанимации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1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Клиника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Кратковременные (несколько минут) очень сильные боли в грудной клетке на стороне поражения, в дальнейшем уменьшаются и становятся тупыми</a:t>
            </a:r>
          </a:p>
          <a:p>
            <a:r>
              <a:rPr lang="ru-RU" dirty="0" smtClean="0"/>
              <a:t>Резкая одышка, тахикардия, гипотензия, бледность и </a:t>
            </a:r>
            <a:r>
              <a:rPr lang="ru-RU" dirty="0" err="1" smtClean="0"/>
              <a:t>акроцианоз</a:t>
            </a:r>
            <a:r>
              <a:rPr lang="ru-RU" dirty="0" smtClean="0"/>
              <a:t>, холодный пот</a:t>
            </a:r>
          </a:p>
          <a:p>
            <a:r>
              <a:rPr lang="ru-RU" dirty="0" smtClean="0"/>
              <a:t>Больной занимает вынужденное положение полусидя с наклоном в пораженную сторону или лежа на больном боку.</a:t>
            </a:r>
          </a:p>
          <a:p>
            <a:r>
              <a:rPr lang="ru-RU" dirty="0" smtClean="0"/>
              <a:t>Объективно : пораженная сторона отстает в дыхании, </a:t>
            </a:r>
            <a:r>
              <a:rPr lang="ru-RU" dirty="0" err="1" smtClean="0"/>
              <a:t>перкуторно</a:t>
            </a:r>
            <a:r>
              <a:rPr lang="ru-RU" dirty="0" smtClean="0"/>
              <a:t> определяется тимпанит, при </a:t>
            </a:r>
            <a:r>
              <a:rPr lang="ru-RU" dirty="0" err="1" smtClean="0"/>
              <a:t>аускультации-дыхание</a:t>
            </a:r>
            <a:r>
              <a:rPr lang="ru-RU" dirty="0" smtClean="0"/>
              <a:t> над зоной поражения не выслушивается.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ru-RU" dirty="0" smtClean="0"/>
              <a:t>-графия легких</a:t>
            </a:r>
          </a:p>
          <a:p>
            <a:r>
              <a:rPr lang="ru-RU" dirty="0" smtClean="0"/>
              <a:t>Плевральная пункция (одновременно диагностическая –выявляет сообщение бронха с плевральной </a:t>
            </a:r>
            <a:r>
              <a:rPr lang="ru-RU" dirty="0" err="1" smtClean="0"/>
              <a:t>полостью-и</a:t>
            </a:r>
            <a:r>
              <a:rPr lang="ru-RU" dirty="0" smtClean="0"/>
              <a:t> лечебная процедура)</a:t>
            </a:r>
          </a:p>
          <a:p>
            <a:r>
              <a:rPr lang="ru-RU" dirty="0" smtClean="0"/>
              <a:t>Торакоскопия: выявляет наличие разрывов спаек, </a:t>
            </a:r>
            <a:r>
              <a:rPr lang="ru-RU" dirty="0" err="1" smtClean="0"/>
              <a:t>субплевральных</a:t>
            </a:r>
            <a:r>
              <a:rPr lang="ru-RU" dirty="0" smtClean="0"/>
              <a:t> кист и т.д.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1504950"/>
          </a:xfrm>
        </p:spPr>
        <p:txBody>
          <a:bodyPr/>
          <a:lstStyle/>
          <a:p>
            <a:r>
              <a:rPr lang="ru-RU" dirty="0" smtClean="0"/>
              <a:t>Неотложная помощь - вызвать врача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543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наличии открытого пневмоторакса- наложить </a:t>
            </a:r>
            <a:r>
              <a:rPr lang="ru-RU" dirty="0" err="1" smtClean="0"/>
              <a:t>окклюзионную</a:t>
            </a:r>
            <a:r>
              <a:rPr lang="ru-RU" dirty="0" smtClean="0"/>
              <a:t> асептическую герметичную повязку на рану.</a:t>
            </a:r>
          </a:p>
          <a:p>
            <a:pPr>
              <a:buNone/>
            </a:pPr>
            <a:r>
              <a:rPr lang="ru-RU" dirty="0" smtClean="0"/>
              <a:t>По назначению врача ввести:</a:t>
            </a:r>
          </a:p>
          <a:p>
            <a:r>
              <a:rPr lang="ru-RU" dirty="0" smtClean="0"/>
              <a:t>Анальгин 50% -2 мл или 1 мл </a:t>
            </a:r>
            <a:r>
              <a:rPr lang="ru-RU" dirty="0" err="1" smtClean="0"/>
              <a:t>промедола</a:t>
            </a:r>
            <a:r>
              <a:rPr lang="ru-RU" dirty="0" smtClean="0"/>
              <a:t> +1 мл димедрола</a:t>
            </a:r>
          </a:p>
          <a:p>
            <a:r>
              <a:rPr lang="ru-RU" dirty="0" smtClean="0"/>
              <a:t>Кодеин 0,015</a:t>
            </a:r>
          </a:p>
          <a:p>
            <a:r>
              <a:rPr lang="ru-RU" dirty="0" smtClean="0"/>
              <a:t>Норадреналин 0,5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кап-но</a:t>
            </a:r>
            <a:r>
              <a:rPr lang="ru-RU" dirty="0" smtClean="0"/>
              <a:t> или </a:t>
            </a:r>
            <a:r>
              <a:rPr lang="ru-RU" dirty="0" err="1" smtClean="0"/>
              <a:t>преднизолон</a:t>
            </a:r>
            <a:r>
              <a:rPr lang="ru-RU" dirty="0" smtClean="0"/>
              <a:t> 60-90 мг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кап-но</a:t>
            </a:r>
            <a:r>
              <a:rPr lang="ru-RU" dirty="0" smtClean="0"/>
              <a:t> или дофамин </a:t>
            </a:r>
            <a:r>
              <a:rPr lang="ru-RU" dirty="0" err="1" smtClean="0"/>
              <a:t>кап-но</a:t>
            </a:r>
            <a:endParaRPr lang="ru-RU" dirty="0" smtClean="0"/>
          </a:p>
          <a:p>
            <a:r>
              <a:rPr lang="ru-RU" dirty="0" smtClean="0"/>
              <a:t>Оксигенотерапия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81307" y="1408888"/>
            <a:ext cx="10515600" cy="4991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Дальнейшее лечение проводят в хирургическом отделении</a:t>
            </a:r>
          </a:p>
          <a:p>
            <a:pPr>
              <a:buNone/>
            </a:pPr>
            <a:r>
              <a:rPr lang="ru-RU" sz="3200" dirty="0" smtClean="0"/>
              <a:t>В зависимости от вида пневмоторакса проводят: </a:t>
            </a:r>
          </a:p>
          <a:p>
            <a:r>
              <a:rPr lang="ru-RU" sz="3200" dirty="0" smtClean="0"/>
              <a:t>Пункцию плевральной полости  с удалением воздуха </a:t>
            </a:r>
          </a:p>
          <a:p>
            <a:r>
              <a:rPr lang="ru-RU" sz="3200" dirty="0" smtClean="0"/>
              <a:t>Дренирование плевральной полости с помощью вакуумной системы </a:t>
            </a:r>
          </a:p>
          <a:p>
            <a:r>
              <a:rPr lang="ru-RU" sz="3200" dirty="0" smtClean="0"/>
              <a:t>Оперативное лечение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Легочное кровотечение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излияние крови в просвет дыхательных путей и  выделение ее при кашле.</a:t>
            </a:r>
          </a:p>
          <a:p>
            <a:r>
              <a:rPr lang="ru-RU" dirty="0" smtClean="0"/>
              <a:t>В зависимости от кровопотери выделяют:</a:t>
            </a:r>
          </a:p>
          <a:p>
            <a:r>
              <a:rPr lang="ru-RU" dirty="0" smtClean="0"/>
              <a:t>Кровохарканье (прожилки крови отдельные плевки- всего  до 50мл/сутки)</a:t>
            </a:r>
          </a:p>
          <a:p>
            <a:r>
              <a:rPr lang="ru-RU" dirty="0" smtClean="0"/>
              <a:t>Малое кровотечение (кровопотеря до 100 мл)</a:t>
            </a:r>
          </a:p>
          <a:p>
            <a:r>
              <a:rPr lang="ru-RU" dirty="0" smtClean="0"/>
              <a:t>Среднее (кровопотеря до 500 мл)</a:t>
            </a:r>
          </a:p>
          <a:p>
            <a:r>
              <a:rPr lang="ru-RU" dirty="0" smtClean="0"/>
              <a:t>Большое, профузное (кровопотеря более 500 мл)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легочного кровотечения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Туберкулез легких</a:t>
            </a:r>
          </a:p>
          <a:p>
            <a:r>
              <a:rPr lang="ru-RU" dirty="0" smtClean="0"/>
              <a:t>ХОБЛ</a:t>
            </a:r>
          </a:p>
          <a:p>
            <a:r>
              <a:rPr lang="ru-RU" dirty="0" err="1" smtClean="0"/>
              <a:t>Карциноид</a:t>
            </a:r>
            <a:r>
              <a:rPr lang="ru-RU" dirty="0" smtClean="0"/>
              <a:t> бронха</a:t>
            </a:r>
          </a:p>
          <a:p>
            <a:r>
              <a:rPr lang="ru-RU" dirty="0" err="1" smtClean="0"/>
              <a:t>Бронхоэктазы</a:t>
            </a:r>
            <a:endParaRPr lang="ru-RU" dirty="0" smtClean="0"/>
          </a:p>
          <a:p>
            <a:r>
              <a:rPr lang="ru-RU" dirty="0" smtClean="0"/>
              <a:t>Аспергиллез </a:t>
            </a:r>
          </a:p>
          <a:p>
            <a:r>
              <a:rPr lang="ru-RU" dirty="0" smtClean="0"/>
              <a:t>Системные заболевания (</a:t>
            </a:r>
            <a:r>
              <a:rPr lang="ru-RU" dirty="0" err="1" smtClean="0"/>
              <a:t>с-м</a:t>
            </a:r>
            <a:r>
              <a:rPr lang="ru-RU" dirty="0" smtClean="0"/>
              <a:t> </a:t>
            </a:r>
            <a:r>
              <a:rPr lang="ru-RU" dirty="0" err="1" smtClean="0"/>
              <a:t>Гудпасчера</a:t>
            </a:r>
            <a:r>
              <a:rPr lang="ru-RU" dirty="0" smtClean="0"/>
              <a:t> и </a:t>
            </a:r>
            <a:r>
              <a:rPr lang="ru-RU" dirty="0" err="1" smtClean="0"/>
              <a:t>Вегенера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Аневризма аорты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Клиническая картина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кашле выделяется алая, пенистая кровь или темная ( при кровотечении из системы легочной артерии), кровь </a:t>
            </a:r>
            <a:r>
              <a:rPr lang="ru-RU" smtClean="0"/>
              <a:t>не свертывается.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Неотложная помощь при легочном кровотечении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ru-RU" dirty="0" smtClean="0"/>
              <a:t>Вызвать врача через помощника</a:t>
            </a:r>
          </a:p>
          <a:p>
            <a:r>
              <a:rPr lang="ru-RU" dirty="0" smtClean="0"/>
              <a:t>Положение больного- сидя или полусидя.</a:t>
            </a:r>
          </a:p>
          <a:p>
            <a:r>
              <a:rPr lang="ru-RU" dirty="0" smtClean="0"/>
              <a:t>Холод на грудную клетку ( пузырь со льдом)</a:t>
            </a:r>
          </a:p>
          <a:p>
            <a:r>
              <a:rPr lang="ru-RU" dirty="0" smtClean="0"/>
              <a:t>Дать лоток и салфетку для выделяющейся с кашлем крови</a:t>
            </a:r>
          </a:p>
          <a:p>
            <a:r>
              <a:rPr lang="ru-RU" dirty="0" smtClean="0"/>
              <a:t>Успокоить больного, запретить разговаривать.</a:t>
            </a:r>
          </a:p>
          <a:p>
            <a:r>
              <a:rPr lang="ru-RU" dirty="0" smtClean="0"/>
              <a:t>Кашель больной не должен подавлять, кровь из легких должна удаляться</a:t>
            </a:r>
          </a:p>
          <a:p>
            <a:r>
              <a:rPr lang="ru-RU" dirty="0" smtClean="0"/>
              <a:t>Подготовить к приходу врача: аминокапроновую кислоту, </a:t>
            </a:r>
            <a:r>
              <a:rPr lang="ru-RU" dirty="0" err="1" smtClean="0"/>
              <a:t>викасол</a:t>
            </a:r>
            <a:endParaRPr lang="ru-RU" dirty="0" smtClean="0"/>
          </a:p>
          <a:p>
            <a:r>
              <a:rPr lang="ru-RU" dirty="0" smtClean="0"/>
              <a:t>Госпитализация, хирургическое лечение.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Работа медицинской сестры отделения реанимации по поддержке дыхания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900988" y="1825625"/>
            <a:ext cx="9452811" cy="4351338"/>
          </a:xfrm>
        </p:spPr>
        <p:txBody>
          <a:bodyPr/>
          <a:lstStyle/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 smtClean="0"/>
              <a:t>Для </a:t>
            </a:r>
            <a:r>
              <a:rPr lang="ru-RU" altLang="ru-RU" sz="3600" dirty="0"/>
              <a:t>ИВЛ используют: </a:t>
            </a:r>
            <a:endParaRPr lang="ru-RU" altLang="ru-RU" sz="3600" dirty="0" smtClean="0"/>
          </a:p>
          <a:p>
            <a:pPr lvl="1"/>
            <a:r>
              <a:rPr lang="ru-RU" altLang="ru-RU" sz="3200" dirty="0" smtClean="0"/>
              <a:t>дыхательную маску </a:t>
            </a:r>
          </a:p>
          <a:p>
            <a:pPr lvl="1"/>
            <a:r>
              <a:rPr lang="ru-RU" altLang="ru-RU" sz="3000" dirty="0" err="1" smtClean="0"/>
              <a:t>интубационную</a:t>
            </a:r>
            <a:r>
              <a:rPr lang="ru-RU" altLang="ru-RU" sz="3000" dirty="0" smtClean="0"/>
              <a:t> трубку </a:t>
            </a:r>
          </a:p>
          <a:p>
            <a:pPr lvl="1"/>
            <a:r>
              <a:rPr lang="ru-RU" altLang="ru-RU" sz="3000" dirty="0" err="1" smtClean="0"/>
              <a:t>трахеостому</a:t>
            </a:r>
            <a:endParaRPr lang="ru-RU" altLang="ru-RU" sz="3000" dirty="0"/>
          </a:p>
        </p:txBody>
      </p:sp>
    </p:spTree>
    <p:extLst>
      <p:ext uri="{BB962C8B-B14F-4D97-AF65-F5344CB8AC3E}">
        <p14:creationId xmlns:p14="http://schemas.microsoft.com/office/powerpoint/2010/main" val="1761618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Маска </a:t>
            </a:r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1628776"/>
            <a:ext cx="5903912" cy="5229225"/>
          </a:xfrm>
        </p:spPr>
      </p:pic>
    </p:spTree>
    <p:extLst>
      <p:ext uri="{BB962C8B-B14F-4D97-AF65-F5344CB8AC3E}">
        <p14:creationId xmlns:p14="http://schemas.microsoft.com/office/powerpoint/2010/main" val="320374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Острая дыхательная недостаточность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ОДН- это острое нарушение системы внешнего дыхания, при котором не обеспечивается нормальный газовый состав крови.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ОДН любой этиологии нарушается транспорт кислорода к тканям и выведение из организма углекислого газа.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484" y="0"/>
            <a:ext cx="9809748" cy="6858000"/>
          </a:xfrm>
        </p:spPr>
      </p:pic>
    </p:spTree>
    <p:extLst>
      <p:ext uri="{BB962C8B-B14F-4D97-AF65-F5344CB8AC3E}">
        <p14:creationId xmlns:p14="http://schemas.microsoft.com/office/powerpoint/2010/main" val="2221036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37" y="0"/>
            <a:ext cx="9364663" cy="7002463"/>
          </a:xfrm>
        </p:spPr>
      </p:pic>
    </p:spTree>
    <p:extLst>
      <p:ext uri="{BB962C8B-B14F-4D97-AF65-F5344CB8AC3E}">
        <p14:creationId xmlns:p14="http://schemas.microsoft.com/office/powerpoint/2010/main" val="579627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Ассистирование</a:t>
            </a:r>
            <a:r>
              <a:rPr lang="ru-RU" altLang="ru-RU" dirty="0" smtClean="0"/>
              <a:t> при наложении </a:t>
            </a:r>
            <a:r>
              <a:rPr lang="ru-RU" altLang="ru-RU" dirty="0" err="1" smtClean="0"/>
              <a:t>трахеостомы</a:t>
            </a:r>
            <a:endParaRPr lang="ru-RU" altLang="ru-RU" dirty="0" smtClean="0"/>
          </a:p>
        </p:txBody>
      </p:sp>
      <p:pic>
        <p:nvPicPr>
          <p:cNvPr id="440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0201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412275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078"/>
          </a:xfrm>
        </p:spPr>
        <p:txBody>
          <a:bodyPr/>
          <a:lstStyle/>
          <a:p>
            <a:r>
              <a:rPr lang="ru-RU" altLang="ru-RU" dirty="0" smtClean="0"/>
              <a:t>Уход за </a:t>
            </a:r>
            <a:r>
              <a:rPr lang="ru-RU" altLang="ru-RU" dirty="0" err="1" smtClean="0"/>
              <a:t>тртахеостомой</a:t>
            </a:r>
            <a:endParaRPr lang="ru-RU" altLang="ru-RU" dirty="0" smtClean="0"/>
          </a:p>
        </p:txBody>
      </p:sp>
      <p:pic>
        <p:nvPicPr>
          <p:cNvPr id="450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9581" y="1188203"/>
            <a:ext cx="6633410" cy="5669797"/>
          </a:xfrm>
        </p:spPr>
      </p:pic>
    </p:spTree>
    <p:extLst>
      <p:ext uri="{BB962C8B-B14F-4D97-AF65-F5344CB8AC3E}">
        <p14:creationId xmlns:p14="http://schemas.microsoft.com/office/powerpoint/2010/main" val="2634622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1066884"/>
            <a:ext cx="6161088" cy="5397500"/>
          </a:xfrm>
        </p:spPr>
      </p:pic>
    </p:spTree>
    <p:extLst>
      <p:ext uri="{BB962C8B-B14F-4D97-AF65-F5344CB8AC3E}">
        <p14:creationId xmlns:p14="http://schemas.microsoft.com/office/powerpoint/2010/main" val="3926059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968" y="1"/>
            <a:ext cx="10515600" cy="10347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Дыхательный контур </a:t>
            </a:r>
            <a:r>
              <a:rPr lang="ru-RU" dirty="0" err="1" smtClean="0"/>
              <a:t>двухпоточный</a:t>
            </a:r>
            <a:r>
              <a:rPr lang="ru-RU" dirty="0" smtClean="0"/>
              <a:t> (Д-22мм)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3" y="1114927"/>
            <a:ext cx="8169442" cy="5743073"/>
          </a:xfrm>
        </p:spPr>
      </p:pic>
    </p:spTree>
    <p:extLst>
      <p:ext uri="{BB962C8B-B14F-4D97-AF65-F5344CB8AC3E}">
        <p14:creationId xmlns:p14="http://schemas.microsoft.com/office/powerpoint/2010/main" val="3280124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Фильтры-защита аппарата от бактерий, влаги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26" y="1873752"/>
            <a:ext cx="4351338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22" y="1957137"/>
            <a:ext cx="4210551" cy="39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3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05" y="-1"/>
            <a:ext cx="10070931" cy="7002379"/>
          </a:xfrm>
        </p:spPr>
      </p:pic>
    </p:spTree>
    <p:extLst>
      <p:ext uri="{BB962C8B-B14F-4D97-AF65-F5344CB8AC3E}">
        <p14:creationId xmlns:p14="http://schemas.microsoft.com/office/powerpoint/2010/main" val="3361939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297487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Катетер для санации трахеобронхиального дерева</a:t>
            </a:r>
          </a:p>
        </p:txBody>
      </p:sp>
      <p:pic>
        <p:nvPicPr>
          <p:cNvPr id="471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586" y="1491916"/>
            <a:ext cx="6584782" cy="5133474"/>
          </a:xfrm>
        </p:spPr>
      </p:pic>
    </p:spTree>
    <p:extLst>
      <p:ext uri="{BB962C8B-B14F-4D97-AF65-F5344CB8AC3E}">
        <p14:creationId xmlns:p14="http://schemas.microsoft.com/office/powerpoint/2010/main" val="2186300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1496"/>
          </a:xfrm>
        </p:spPr>
        <p:txBody>
          <a:bodyPr/>
          <a:lstStyle/>
          <a:p>
            <a:pPr algn="ctr"/>
            <a:r>
              <a:rPr lang="ru-RU" altLang="ru-RU" dirty="0" err="1" smtClean="0"/>
              <a:t>Электроотсос</a:t>
            </a:r>
            <a:r>
              <a:rPr lang="ru-RU" altLang="ru-RU" dirty="0" smtClean="0"/>
              <a:t> </a:t>
            </a:r>
          </a:p>
        </p:txBody>
      </p:sp>
      <p:pic>
        <p:nvPicPr>
          <p:cNvPr id="481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68414"/>
            <a:ext cx="5257800" cy="5545137"/>
          </a:xfrm>
        </p:spPr>
      </p:pic>
    </p:spTree>
    <p:extLst>
      <p:ext uri="{BB962C8B-B14F-4D97-AF65-F5344CB8AC3E}">
        <p14:creationId xmlns:p14="http://schemas.microsoft.com/office/powerpoint/2010/main" val="19066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ОДН-внелегочные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1.Нарушение центральной регуляции дыхания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-острые сосудистые расстройства(инсульт, отек головного мозга)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-травмы головного мозга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-интоксикации лекарствами, угнетающими дыхательный центр (наркотические, барбитураты и т.д.)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-инфекции, воспаления, опухоли, приводящие к поражению ствола головного мозга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-коматозные состояния, приводящие к гипоксии мозга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063750" y="-963613"/>
            <a:ext cx="8229600" cy="1143001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866275" y="1018674"/>
            <a:ext cx="10098504" cy="5839326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Обработка </a:t>
            </a:r>
            <a:r>
              <a:rPr lang="ru-RU" altLang="ru-RU" sz="3600" dirty="0" err="1" smtClean="0"/>
              <a:t>трахеостомы</a:t>
            </a:r>
            <a:r>
              <a:rPr lang="ru-RU" altLang="ru-RU" sz="3600" dirty="0" smtClean="0"/>
              <a:t> со сменой повязки- 2 раза в день</a:t>
            </a:r>
          </a:p>
          <a:p>
            <a:r>
              <a:rPr lang="ru-RU" altLang="ru-RU" sz="3600" dirty="0" smtClean="0"/>
              <a:t>Санация трахеобронхиального дерева- каждые 2 часа ( при большом количестве мокроты- чаще)</a:t>
            </a:r>
          </a:p>
          <a:p>
            <a:r>
              <a:rPr lang="ru-RU" altLang="ru-RU" sz="3600" dirty="0" smtClean="0"/>
              <a:t>Подача кислорода на период санации не прекращается</a:t>
            </a:r>
          </a:p>
          <a:p>
            <a:r>
              <a:rPr lang="ru-RU" altLang="ru-RU" sz="3600" dirty="0" smtClean="0"/>
              <a:t>Применение фильтров при присоединении к аппарату ИВЛ (</a:t>
            </a:r>
            <a:r>
              <a:rPr lang="ru-RU" altLang="ru-RU" sz="3600" dirty="0" err="1" smtClean="0"/>
              <a:t>влаго</a:t>
            </a:r>
            <a:r>
              <a:rPr lang="ru-RU" altLang="ru-RU" sz="3600" dirty="0" smtClean="0"/>
              <a:t>-</a:t>
            </a:r>
            <a:r>
              <a:rPr lang="ru-RU" altLang="ru-RU" sz="3600" dirty="0" err="1" smtClean="0"/>
              <a:t>теплосберегающие</a:t>
            </a:r>
            <a:r>
              <a:rPr lang="ru-RU" altLang="ru-RU" sz="3600" dirty="0" smtClean="0"/>
              <a:t>-к пациенту, антибактериальные- к аппарату</a:t>
            </a:r>
          </a:p>
        </p:txBody>
      </p:sp>
    </p:spTree>
    <p:extLst>
      <p:ext uri="{BB962C8B-B14F-4D97-AF65-F5344CB8AC3E}">
        <p14:creationId xmlns:p14="http://schemas.microsoft.com/office/powerpoint/2010/main" val="3408710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к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Назовите основные синдромы, развивающиеся при острой дыхательной недостаточности.</a:t>
            </a:r>
          </a:p>
          <a:p>
            <a:r>
              <a:rPr lang="ru-RU" dirty="0" smtClean="0"/>
              <a:t>Какую сестринскую помощь необходимо оказать пациенту при пневмотораксе?</a:t>
            </a:r>
          </a:p>
          <a:p>
            <a:r>
              <a:rPr lang="ru-RU" dirty="0" smtClean="0"/>
              <a:t>Как часто проводится санация </a:t>
            </a:r>
            <a:r>
              <a:rPr lang="ru-RU" dirty="0" err="1" smtClean="0"/>
              <a:t>трахео</a:t>
            </a:r>
            <a:r>
              <a:rPr lang="ru-RU" dirty="0" smtClean="0"/>
              <a:t>-бронхиального дерева при проведении пациенту ИВЛ?</a:t>
            </a:r>
          </a:p>
          <a:p>
            <a:r>
              <a:rPr lang="ru-RU" dirty="0" smtClean="0"/>
              <a:t>Какие приспособления для поступления кислорода в легкие используют при проведении ИВЛ?</a:t>
            </a:r>
          </a:p>
          <a:p>
            <a:r>
              <a:rPr lang="ru-RU" dirty="0" smtClean="0"/>
              <a:t>Как можно обезопасить аппарат ИВЛ от попадания в него инфекции от пациента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49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Основы реаниматологии: учебник, </a:t>
            </a:r>
            <a:r>
              <a:rPr lang="ru-RU" dirty="0" err="1" smtClean="0"/>
              <a:t>С.А.Сумин</a:t>
            </a:r>
            <a:r>
              <a:rPr lang="ru-RU" dirty="0" smtClean="0"/>
              <a:t>, </a:t>
            </a:r>
            <a:r>
              <a:rPr lang="ru-RU" dirty="0" err="1" smtClean="0"/>
              <a:t>И.И.Долгина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Основы сестринского дела: </a:t>
            </a:r>
            <a:r>
              <a:rPr lang="ru-RU" dirty="0" err="1" smtClean="0"/>
              <a:t>уч.пособие</a:t>
            </a:r>
            <a:r>
              <a:rPr lang="ru-RU" dirty="0" smtClean="0"/>
              <a:t>, </a:t>
            </a:r>
            <a:r>
              <a:rPr lang="ru-RU" dirty="0" err="1" smtClean="0"/>
              <a:t>Н.В.Широкова</a:t>
            </a:r>
            <a:r>
              <a:rPr lang="ru-RU" dirty="0" smtClean="0"/>
              <a:t>, </a:t>
            </a:r>
            <a:r>
              <a:rPr lang="ru-RU" dirty="0" err="1" smtClean="0"/>
              <a:t>И.В.Островская</a:t>
            </a:r>
            <a:r>
              <a:rPr lang="ru-RU" dirty="0" smtClean="0"/>
              <a:t>, </a:t>
            </a:r>
            <a:r>
              <a:rPr lang="ru-RU" dirty="0" err="1" smtClean="0"/>
              <a:t>И.Н.Клюйкова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Неотложная доврачебная медицинская помощь: </a:t>
            </a:r>
            <a:r>
              <a:rPr lang="ru-RU" dirty="0" err="1" smtClean="0"/>
              <a:t>уч.пособие</a:t>
            </a:r>
            <a:r>
              <a:rPr lang="ru-RU" dirty="0" smtClean="0"/>
              <a:t>, </a:t>
            </a:r>
            <a:r>
              <a:rPr lang="ru-RU" dirty="0" err="1" smtClean="0"/>
              <a:t>И.М.Красильникова</a:t>
            </a:r>
            <a:r>
              <a:rPr lang="ru-RU" dirty="0" smtClean="0"/>
              <a:t>, </a:t>
            </a:r>
            <a:r>
              <a:rPr lang="ru-RU" dirty="0" err="1" smtClean="0"/>
              <a:t>Е.М.Моисеева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Основы реаниматологии: учебник, </a:t>
            </a:r>
            <a:r>
              <a:rPr lang="ru-RU" dirty="0" err="1" smtClean="0"/>
              <a:t>С.А.Сумин</a:t>
            </a:r>
            <a:r>
              <a:rPr lang="ru-RU" dirty="0" smtClean="0"/>
              <a:t>, </a:t>
            </a:r>
            <a:r>
              <a:rPr lang="ru-RU" dirty="0" err="1" smtClean="0"/>
              <a:t>Т.В.Окунская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Анестезиология, реаниматология, интенсивная терапия: </a:t>
            </a:r>
            <a:r>
              <a:rPr lang="ru-RU" dirty="0" err="1" smtClean="0"/>
              <a:t>учебник,С.А.Сумин</a:t>
            </a:r>
            <a:r>
              <a:rPr lang="ru-RU" dirty="0" smtClean="0"/>
              <a:t>, </a:t>
            </a:r>
            <a:r>
              <a:rPr lang="ru-RU" dirty="0" err="1" smtClean="0"/>
              <a:t>И.И.Долгина</a:t>
            </a:r>
            <a:r>
              <a:rPr lang="ru-RU" dirty="0" smtClean="0"/>
              <a:t>, 2015г.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25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61532" y="1825625"/>
            <a:ext cx="8854068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0458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ОДН-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внелегочные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8" y="1057276"/>
            <a:ext cx="11487150" cy="58007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2.Поражение костно-мышечного каркаса грудной клетки и плевры: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Периферический и центральный параличи дыхательной мускулатуры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Спонтанный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пневматоракс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Дегенаративно-дистрофические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изменения дыхательной мускулатуры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Полиомиелит, столбняк, ботулизм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Травмы спинного мозга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Последствия воздействия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фосфороорганических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соединений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ОДН-внелегочные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ОДН при нарушении транспорта кислорода: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больших кровопотерь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отравлении окисью углерода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отравлении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метгемоглобинообразующими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ядами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острой сердечной недостаточности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ОДН-легочные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1.Обструктивные расстройства: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Закупорка дыхательных путей инородными телами, рвотными массами, водой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Механическое препятствие доступу воздуха (повешение, удушение)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Аллергический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ларинго-бронхоспазм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Опухоли дыхательных путей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Нарушение акта глотания, паралич языка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ОДН-легочные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2.Поражение респираторных структур: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Инфильтрация, деструкция легочной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кани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пневмосклероз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1771</Words>
  <Application>Microsoft Office PowerPoint</Application>
  <PresentationFormat>Широкоэкранный</PresentationFormat>
  <Paragraphs>254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</vt:lpstr>
      <vt:lpstr>Цель  лекции</vt:lpstr>
      <vt:lpstr>План лекции</vt:lpstr>
      <vt:lpstr>Острая дыхательная недостаточность</vt:lpstr>
      <vt:lpstr>Причины ОДН-внелегочные : </vt:lpstr>
      <vt:lpstr>Причины ОДН- внелегочные  </vt:lpstr>
      <vt:lpstr>Причины ОДН-внелегочные  </vt:lpstr>
      <vt:lpstr>Причины ОДН-легочные</vt:lpstr>
      <vt:lpstr>Причины ОДН-легочные</vt:lpstr>
      <vt:lpstr>Причины ОДН-легочные</vt:lpstr>
      <vt:lpstr>Классификация ОДН</vt:lpstr>
      <vt:lpstr>Классификация ОДН</vt:lpstr>
      <vt:lpstr>Основные синдромы при ОДН</vt:lpstr>
      <vt:lpstr>Гипоксия-уменьшение оксигенации тканей</vt:lpstr>
      <vt:lpstr>Гипоксемия – нарушение процесса насыщения крови кислородом в легких</vt:lpstr>
      <vt:lpstr>Гиперкапния-повышение уровня углекислого газа в крови</vt:lpstr>
      <vt:lpstr>Стадии  острой дыхательной недостаточности</vt:lpstr>
      <vt:lpstr>Лечение ОДН</vt:lpstr>
      <vt:lpstr>Астматический статус</vt:lpstr>
      <vt:lpstr>Причины развития астматического статуса</vt:lpstr>
      <vt:lpstr>1 клиническая стадия АС  (относительная компенсация)</vt:lpstr>
      <vt:lpstr>2 клиническая стадия АС (синдром «немого легкого»)</vt:lpstr>
      <vt:lpstr>3 клиническая стадия АС  (гиперкапническая кома)</vt:lpstr>
      <vt:lpstr>Принципы лечения АС</vt:lpstr>
      <vt:lpstr>Презентация PowerPoint</vt:lpstr>
      <vt:lpstr>Действия медицинской сестры при оказании помощи пациенту с астматическим статусом</vt:lpstr>
      <vt:lpstr>Презентация PowerPoint</vt:lpstr>
      <vt:lpstr> Причины возникновения пневмоторакса</vt:lpstr>
      <vt:lpstr>Классификация </vt:lpstr>
      <vt:lpstr>Клиника </vt:lpstr>
      <vt:lpstr>Диагностика </vt:lpstr>
      <vt:lpstr>Неотложная помощь - вызвать врача </vt:lpstr>
      <vt:lpstr>Презентация PowerPoint</vt:lpstr>
      <vt:lpstr>Легочное кровотечение </vt:lpstr>
      <vt:lpstr>Причины легочного кровотечения</vt:lpstr>
      <vt:lpstr>Клиническая картина </vt:lpstr>
      <vt:lpstr>Неотложная помощь при легочном кровотечении</vt:lpstr>
      <vt:lpstr>Работа медицинской сестры отделения реанимации по поддержке дыхания</vt:lpstr>
      <vt:lpstr>Маска </vt:lpstr>
      <vt:lpstr>Презентация PowerPoint</vt:lpstr>
      <vt:lpstr>Презентация PowerPoint</vt:lpstr>
      <vt:lpstr>Ассистирование при наложении трахеостомы</vt:lpstr>
      <vt:lpstr>Уход за тртахеостомой</vt:lpstr>
      <vt:lpstr>Презентация PowerPoint</vt:lpstr>
      <vt:lpstr>Дыхательный контур двухпоточный (Д-22мм)</vt:lpstr>
      <vt:lpstr>Фильтры-защита аппарата от бактерий, влаги</vt:lpstr>
      <vt:lpstr>Презентация PowerPoint</vt:lpstr>
      <vt:lpstr>Катетер для санации трахеобронхиального дерева</vt:lpstr>
      <vt:lpstr>Электроотсос </vt:lpstr>
      <vt:lpstr>Презентация PowerPoint</vt:lpstr>
      <vt:lpstr>Вопросы к лекции</vt:lpstr>
      <vt:lpstr>Использованная литература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Овчинникова Татьяна Вениаминовна</dc:creator>
  <cp:lastModifiedBy>User</cp:lastModifiedBy>
  <cp:revision>59</cp:revision>
  <dcterms:created xsi:type="dcterms:W3CDTF">2018-01-24T08:26:13Z</dcterms:created>
  <dcterms:modified xsi:type="dcterms:W3CDTF">2021-01-18T15:40:20Z</dcterms:modified>
</cp:coreProperties>
</file>