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6" r:id="rId16"/>
    <p:sldId id="278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302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304" r:id="rId36"/>
    <p:sldId id="305" r:id="rId37"/>
    <p:sldId id="306" r:id="rId38"/>
    <p:sldId id="308" r:id="rId39"/>
    <p:sldId id="30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798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3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7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5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170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7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3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6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7276E6-6BCC-478F-97B0-CCEB3D5060C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000197F-EDB3-1554-2DDB-2E3046A45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064" y="4581128"/>
            <a:ext cx="3436798" cy="11430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ВЫПОЛНИЛ: Клинический ординатор кафедры травматологии и ортопедии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Кураченко Р.А.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1D112E-45BA-3225-AE33-7C9AAA1DF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07896" cy="3071485"/>
          </a:xfrm>
        </p:spPr>
        <p:txBody>
          <a:bodyPr>
            <a:normAutofit fontScale="90000"/>
          </a:bodyPr>
          <a:lstStyle/>
          <a:p>
            <a:r>
              <a:rPr lang="ru-RU" dirty="0"/>
              <a:t>Раны. Классификация ран. Течение раневого процесса.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Слайд-1-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7" y="71426"/>
            <a:ext cx="8715435" cy="67151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85"/>
            <a:ext cx="7859216" cy="1591586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Укушенная рана образуется вследствие укуса животными или человеком, отличается обильным микробным загрязнением. </a:t>
            </a:r>
          </a:p>
        </p:txBody>
      </p:sp>
      <p:pic>
        <p:nvPicPr>
          <p:cNvPr id="4" name="Содержимое 3" descr="sam_0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2564904"/>
            <a:ext cx="4762500" cy="3571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Ariston" pitchFamily="66" charset="0"/>
              </a:rPr>
              <a:t>Клиническая картина ран слагается из ряда клинических симптомов, глав- </a:t>
            </a:r>
            <a:r>
              <a:rPr lang="ru-RU" sz="3200" b="1" u="sng" dirty="0" err="1">
                <a:solidFill>
                  <a:srgbClr val="C00000"/>
                </a:solidFill>
                <a:latin typeface="Ariston" pitchFamily="66" charset="0"/>
              </a:rPr>
              <a:t>ными</a:t>
            </a:r>
            <a:r>
              <a:rPr lang="ru-RU" sz="3200" b="1" u="sng" dirty="0">
                <a:solidFill>
                  <a:srgbClr val="C00000"/>
                </a:solidFill>
                <a:latin typeface="Ariston" pitchFamily="66" charset="0"/>
              </a:rPr>
              <a:t> из которых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91440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Боль.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Кровотечение.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Зияние.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Местные и общие функциональные расстройства.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C00000"/>
                </a:solidFill>
                <a:latin typeface="Ariston" pitchFamily="66" charset="0"/>
              </a:rPr>
              <a:t>Течение раневого процесса.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929718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Совокупность биологических явлений, последовательно развивающихся в ране принято называть раневым процессом. Раны различных областей и органов сходны по своим признакам и имеют общие закономерности развития и течения раневого процесса. В настоящее время общепризнана и получила общее признание классификация течения раневого процесса предложенная R.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(1968), который выделяет три фазы: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Воспалительная фаза. 2. Фаза пролиферации. 3. Фаза реорганизации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358245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388" y="548680"/>
            <a:ext cx="4733925" cy="54340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фаза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пролиферативная фаза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начинается с 3-4х суток после нанесения ранения. Она тем короче, чем меньше были повреждены при ранении клетки и ткани. По мере того, как фибрин подвергается местному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фибринолизу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 замещается капиллярными и вновь образованными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коллагеновыми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волокнами. При этом размножающийся бурно эндотелий капилляров формирует петли капилляров, в которые проникают фибробласты, бурно размножаются, продуцируют коллаген. Эта фаза заживления продолжается от 2-х до 4-х недель в зависимости от локализации и величины раны</a:t>
            </a:r>
          </a:p>
        </p:txBody>
      </p:sp>
      <p:pic>
        <p:nvPicPr>
          <p:cNvPr id="7" name="Содержимое 6" descr="1483450553_zazhivlenie-ran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786313" y="673100"/>
            <a:ext cx="4357687" cy="47863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229600" cy="562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заживающей ране формируются следующие слои грануляционной ткани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Поверхностный слой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лейкоцитарно-некротический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Слой капиллярных петель с гистиоцитами и полибластами.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Слой вертикальных сосудов с фибробластами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Созревающий слой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вертикальные сосуды с фибробластами и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коллагеновыми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волокнами (примерное соотношение фибробластов и коллагена 4:1)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Слой горизонтальных сосудов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горизонтально расположенные сосуды по отношению к раневому каналу с фибробластами и коллагеном соотношение которых 1:1.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Слой фиброзной ткани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среди которой имеются фибробласты и фиброциты (соотношение которых 1:6; 1:8).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Морфологическая последовательность развития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фиброзной ткани (рубцовой) следующая: 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Коллаген структурируется в волокна.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Волокна структурируются в пучки.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Пучки коллагеновых волокон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гиалинизируются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превращаются в фиброзную ткань.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 без всякого перехода начинается третья фаза течения раневого процесса – фаза реорганизация рубца и эпителизация. В зависимости от объема образующейся грануляционной ткани и времени заживления клиницисты выделяют 3 вида заживления ран: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Заживление первичным натяжением.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Заживление под струпом.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Заживление вторичным натяжением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80528" y="692411"/>
            <a:ext cx="4500562" cy="4857784"/>
          </a:xfrm>
        </p:spPr>
      </p:pic>
      <p:pic>
        <p:nvPicPr>
          <p:cNvPr id="9" name="Содержимое 8" descr="img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1292" y="692411"/>
            <a:ext cx="4762327" cy="51463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086BC2-7458-1168-569B-E8AEB01D96D6}"/>
              </a:ext>
            </a:extLst>
          </p:cNvPr>
          <p:cNvSpPr txBox="1"/>
          <p:nvPr/>
        </p:nvSpPr>
        <p:spPr>
          <a:xfrm>
            <a:off x="827584" y="404664"/>
            <a:ext cx="7920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ston" pitchFamily="66" charset="0"/>
              </a:rPr>
              <a:t>Рана-механическое нарушение целостности кожи, слизистых оболочек или глубжележащих тканей  и внутренних органов при одновременном нарушении целостности наружных покровов.</a:t>
            </a:r>
          </a:p>
        </p:txBody>
      </p:sp>
      <p:pic>
        <p:nvPicPr>
          <p:cNvPr id="1026" name="Picture 2" descr="Рана — Википедия">
            <a:extLst>
              <a:ext uri="{FF2B5EF4-FFF2-40B4-BE49-F238E27FC236}">
                <a16:creationId xmlns:a16="http://schemas.microsoft.com/office/drawing/2014/main" id="{BDD36B37-5A67-DE2B-BD06-515CC919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93797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ткрытая рана: причины, симптомы и лечение в статье травматолога Николенко  В. А.">
            <a:extLst>
              <a:ext uri="{FF2B5EF4-FFF2-40B4-BE49-F238E27FC236}">
                <a16:creationId xmlns:a16="http://schemas.microsoft.com/office/drawing/2014/main" id="{163579B7-FD75-9A21-6764-7D40258B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815441" cy="31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7358114" cy="57150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34375" cy="87471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регенерации клеток и заживление поврежденных тканей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171575"/>
            <a:ext cx="885825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Нейрон не регенерируется. Нервное волокно регенерирует очень медлен- но 1-2 мм в сутки.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Мышцы – регенерация возможна при небольших повреждениях, при наличии дефекта заживления осуществляется рубцеванием.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Сухожилия заживают через образование рубца.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Хрящи – при повреждении волокнистого хряща происходит его  регенерация; гиалиновые хрящи заживают через рубцевание.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Кости хорошо регенерируют.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Паренхиматозные органы – возможна регенерация истинная и ложная; дефекты органов заживают рубцеванием.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Кровеносные сосуды: капилляры и мелкие сосуды регенерируют быстро, крупные (эластические, мышечно-эластические) заживают рубцом. Воз-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трансформация мелких сосудов в крупные и восстановление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вотока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счет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колатерального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кровоснабжения.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Лимфатические капилляры и сосуды с клапанным аппаратом образуются вследствие трансформации ретикулярных сосудов в течение 3-4 месяцев.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Эпителий, эндотелий, мезотелий регенерирует довольно быстро.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214577"/>
          </a:xfrm>
        </p:spPr>
        <p:txBody>
          <a:bodyPr/>
          <a:lstStyle/>
          <a:p>
            <a:r>
              <a:rPr lang="ru-RU" b="1" u="sng" dirty="0">
                <a:solidFill>
                  <a:srgbClr val="C00000"/>
                </a:solidFill>
                <a:latin typeface="Ariston" pitchFamily="66" charset="0"/>
              </a:rPr>
              <a:t>Лечение ран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200928" cy="328137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Выделяют: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Оперативный метод лечения ран. </a:t>
            </a:r>
          </a:p>
          <a:p>
            <a:pPr marL="514350" indent="-51435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Консервативный метод лечения ран. </a:t>
            </a:r>
          </a:p>
          <a:p>
            <a:pPr marL="514350" indent="-51435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Комбинированный метод лечения ран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метод лечения ран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01" y="2132856"/>
            <a:ext cx="864399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Основой оперативного метода лечения ран является хирургическая обработка раны – оперативное вмешательство с применением режущих инструментов, направленное на предупреждение или лечение раневой инфекции, остановку кровотечения, частичное или полное восстановление анатомических соотношений поврежденных тканей. Хирургическая обработка подразделяется на частичную (не полную) и полную. В принципе хирургическая обработка должна быть полной, т.е. обеспечивать для данных конкретных условий предупреждение или ликвидацию хирургической инфекции, окончательную остановку кровотечения, частичное или полное восстановление анатомических соотношений поврежденных тканей.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Хирургическая обработка,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в зависимости от характера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повреждения, срока, прошедшего после ранения, наличие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 или отсутствие раневой инфекции, может быть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выполнена различными техническими приемами: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 1. Рассечение раны.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2. Рассечение с частичным иссечением раны.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3. Частичным иссечением раны.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 4. Полным иссечением раны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7715303" cy="621510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604"/>
            <a:ext cx="8424936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(составные части) хирургической обработки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1.Ревизия раны (часто сочетается с рассечением краев ее).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Временная остановка кровотечения.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Удаление инородных тел.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Иссечение нежизнеспособных тканей.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Окончательная остановка кровотечения.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Промывание раны.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Наложение швов или (и) дренирование раны.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Хирургическая обработка раны в принципе никогда не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ликвидирует полностью микробное ее загрязнение, но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уменьшает количество микробных тел в 1 см3 ткани на 2-3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429683" cy="635798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0"/>
            <a:ext cx="7543800" cy="145097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Планово-организационная классификация хирургической обработки ран.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600200"/>
            <a:ext cx="900112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Первичная обработка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(первая по счету).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Ранняя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операция, выполняемая в первые 24 часа после ранения.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Отсроченная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операция, выполняемая в сроки 24-48 часов после ранения, при условии – назначение антибактериальных препаратов с профилактической целью с момента ранения.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Поздняя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операция, выполняемая спустя 24 часа после ранения, если не проводилась антибактериальная терапия или спустя 48 часов, если таковая проводилась.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обработка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вторая операция, выполняемая по поводу данного ранения.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Повторная вторичная обработка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операция выполняемая повторно при неэффективности вторичной хирургической обработки.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31543"/>
            <a:ext cx="8479904" cy="14493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Клиническая классификация хирургической обработки ран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обработка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Ранняя – операция, выполняемая до развития раневой инфекции. Эта операция интегрально включает отсроченную первичную обработку, поскольку она тоже выполняется до развития раневой инфекции.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1.2. Поздняя – операция, выполняемая в условиях развившейся раневой инфекции.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Вторичная обработка – вторая (третья, четвертая…) операция по поводу данного ранения, выполняемая при неэффективности первичной хирургической обработки или развитии вторичных изменений в ране. Следовательно, все повторные оперативные вмешательства у пациента по поводу данного ранения с клинической точки зрения относятся к вторичной хирургической обработке.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19" y="116632"/>
            <a:ext cx="7543800" cy="1450757"/>
          </a:xfrm>
        </p:spPr>
        <p:txBody>
          <a:bodyPr/>
          <a:lstStyle/>
          <a:p>
            <a:r>
              <a:rPr lang="ru-RU" b="1" u="sng" dirty="0">
                <a:solidFill>
                  <a:srgbClr val="C00000"/>
                </a:solidFill>
                <a:latin typeface="Ariston" pitchFamily="66" charset="0"/>
              </a:rPr>
              <a:t>Классификация  ран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8618" y="1844824"/>
            <a:ext cx="7543801" cy="402336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условиям возникновения ран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обстоятельствами (ситуацией) нанесения повреждения раны делятся на 4 группы: 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Хирургические (операционные) раны – наносимые при соблюдении правил асептики и антисептики, с учетом анатомо-физиологических особенностей, особенностей разъединяемых тканей, с использованием методов обезболивания. 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Случайные раны, наносимые в различных условиях бытовой, производственной обстановки, уличная травма. 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Раны, нанесенные в боевой обстановке, они, во-первых, отличаются от всех  ран рядом характерных особенностей, и, во-вторых, они часто носят массовый характер. 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Умышленные раны – нанесенные с суицидальной целью или членовредительства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32656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швов в зависимости от сроков наложения.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099" y="2060848"/>
            <a:ext cx="7543801" cy="40233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Первичные швы накладываются сразу после хирургической обработки раны; Показания к первичным швам: </a:t>
            </a:r>
          </a:p>
          <a:p>
            <a:pPr marL="514350" indent="-514350"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ране не должно быть некротических тканей и инородных тел;</a:t>
            </a:r>
          </a:p>
          <a:p>
            <a:pPr marL="514350" indent="-514350"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стабильный (надежный) гемостаз;</a:t>
            </a:r>
          </a:p>
          <a:p>
            <a:pPr marL="514350" indent="-514350"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отсутствие исходного загрязнения раны землей</a:t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Отсроченные первичные швы накладываются через 3-6 суток после хирургической обработки раны.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64293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после хирургической обработки остаются сомнения в жизнеспособности оставляемых тканей (огнестрельная рана), если рана исходно была значительно загрязнена (земля, органические удобрения), если в ране остаются инородные тела, имеется нестабильный гемостаз или признаки развития раневой инфекции – такие раны оставляют открытыми, осуществляя дренаж и консервативное лечение. Через 3-6 дней, при благоприятном течении раневого процесса (отсутствие вторичного некроза и признаков раневой инфекции), рана закрывается швами. Такие швы называются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отсроченными первичными швами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Провизорные швы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один из методов технического выполнения отсроченных первичных швов: сразу после хирургической обработки накладываются швы; но они не затягиваются, рана остается открытой. Осуществляют дренирование и консервативное лечение. При благоприятном течении раневого процесса лигатуры затягиваются, рана закрывается.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543925" cy="62150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Вторичные швы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ранними и поздними.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Ранние вторичные швы накладываются через 10-15 дней после хирургической обработки раны. Если после хирургической обработки в ране возник вторичный некроз, такие раны либо подвергаются вторичной хирургической обработке, либо ведутся консервативно до очищения раны и появления грануляций, затем накладываются швы, по возможности не повреждая грануляций.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Поздние вторичные швы накладываются через 20-30 и более дней после ранения. Если в ране с большой зоной повреждения фаза очищения 13 затягивается на 3-4 и более недель, то образуется рубцовая ткань, фиксирующая края раны. Поэтому закрыть рану с помощью обычных швов не удается. Производится иссечение рубцовой ткани, грануляций, освобождение краев, а затем послойное закрытие раны. 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наложении вторичных швов обязательно выполняют дренирование раны трубчатым дренажом через отдельный разрез (прокол) кожи и тканей.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001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принципы реализации хирургической обработки ран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9286875" cy="552521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Раны с малой зоной повреждения, как правило, не иссекаются.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Раны с большой зоной повреждения, как правило, иссекаются.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Раны в области лица, головы, кисти, пальцев либо не иссекаются, либо проводится частичное иссечение.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 поздние сроки, в связи с развитием инфекционного процесса, рану полностью иссекать нельзя. В основе хирургической обработки в этих случаях лежит рассечение раны или рассечение с частичным иссечение некротических тканей.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Раны, загрязненные радиоактивными и токсическими веществами, по возможности, иссекаются полностью.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Огнестрельную рану полностью иссечь практически невозможно.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Первичная хирургическая обработка не показана при следующих огнестрельных ранах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Сквозные пулевые ранения мягких тканей конечностей с точечным входным и выходным отверстиями, при отсутствии отека и признаков повреждения крупного кровеносного сосуда.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Пулевые и мелкоосколочные раны груди, если нет видимой гематомы, раздробления кости, открытого клапанного пневмоторакса или значительного гемоторакса.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 Поверхностные (не глубже подкожной клетчатки) часто множествен-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раны, полученные вследствие действия мелких осколков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7543800" cy="14509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(способы) консервативного лечения ран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330882"/>
            <a:ext cx="8543925" cy="5257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Туалет раны и ее закрытие (повязка, коагулирующие вещества, медицинский клей,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клеол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лейкопластырь, наложение швов).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Очищение раны: гипертонические растворы, протеолитические ферменты, гидрогели; проточная, вакуумная, ультразвуковая кавитация.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Антибактериальная терапия – антибиотики, антисептики.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Стимуляция регенерации – местная, общая.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Гипербарическая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оксигенация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Применение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аэротерапевтических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установок (АТУ) – высушивание некротических тканей проточным теплом, сухим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очищеным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воздухом.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Гнототерапия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лечение в регулируемой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абактериальной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среде.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Применение радиопротекторов в стадию первичной лучевой реакции или латентный период лучевой болезни.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8229600" cy="5840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Комбинированный метод лечения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наиболее распространенный и наиболее эффективный, он включает оперативный и элементы консервативного. Как правило, лечение начинается с оперативного метода, а потом назначается консервативная терапия. В других случаях лечение начинается с консервативного, но на каком- то этапе включается оперативное, а затем снова консервативное лечение.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99392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лечения ран, осложнившихся инфекционным процессом.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5257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Хирургическая обработка раны, дренирование.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Местное и общее воздействие на возбудителей инфекционного процесса: антибиотики, антисептики,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иммунопрепараты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Система комплексной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детоксикации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гемодилюция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форсированное выведение, связывание, нейтрализация, разрушение токсинов, метаболитов, биологически активных веществ.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Регуляция метаболизма: анаболические стероиды (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ретаболил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феноболин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переливание глюкозы с инсулином, белковых препаратов (смеси аминокислот,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гидролизаты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альбумин, плазма).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Регуляция водно-электролитного баланса.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Стимуляция иммунологической и неспецифической устойчивости организма.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 на течение раневого процесса при гнойных ранах.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фазу очищения – усиление реактивной гиперемии,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эксудации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отторжение (расплавление) некротических тканей: гипертонические растворы, мазь Вишневского, гидрогели, протеолитические ферменты, УВЧ, различные способы кавитации, лазерная и плазменная обработка раны.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стадию пролиферации (гранулирующая рана) – стимуляция регенерации и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эпителизации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защита раны от повреждения: мази, содержащие соли цинка, витамины, облепиховое, шиповниковое масла, индифферентные мази, УФО; широко применяется наложение вторичных швов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1. Клиническая хирургия. Национальное руководство в 3 т. – под ред. В. С. Савельева. – М.: ГЭОТАР-Медиа, </a:t>
            </a:r>
            <a:r>
              <a:rPr lang="ru-RU" dirty="0" smtClean="0">
                <a:solidFill>
                  <a:srgbClr val="C00000"/>
                </a:solidFill>
              </a:rPr>
              <a:t>2020.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ru-RU" dirty="0">
                <a:solidFill>
                  <a:srgbClr val="C00000"/>
                </a:solidFill>
              </a:rPr>
              <a:t>. Клинические рекомендации. Стандарты ведения больных. – М.: </a:t>
            </a:r>
            <a:r>
              <a:rPr lang="ru-RU" dirty="0" err="1">
                <a:solidFill>
                  <a:srgbClr val="C00000"/>
                </a:solidFill>
              </a:rPr>
              <a:t>ГЭОТАРМедиа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2021.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C00000"/>
                </a:solidFill>
              </a:rPr>
              <a:t>. Общая хирургия. Учебник /Под ред. М. И. Кузина. – М: Медицина, 2007. – 782 с.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4</a:t>
            </a:r>
            <a:r>
              <a:rPr lang="ru-RU" dirty="0">
                <a:solidFill>
                  <a:srgbClr val="C00000"/>
                </a:solidFill>
              </a:rPr>
              <a:t>. Военно-полевая хирургия. Национальное руководство. Под ред. И.Ю. Быкова, Н.А. Ефименко, Е.К. </a:t>
            </a:r>
            <a:r>
              <a:rPr lang="ru-RU" dirty="0" err="1">
                <a:solidFill>
                  <a:srgbClr val="C00000"/>
                </a:solidFill>
              </a:rPr>
              <a:t>Гуманенко</a:t>
            </a:r>
            <a:r>
              <a:rPr lang="ru-RU" dirty="0">
                <a:solidFill>
                  <a:srgbClr val="C00000"/>
                </a:solidFill>
              </a:rPr>
              <a:t>. - М.: «ГЭОТАР-Медиа», </a:t>
            </a:r>
            <a:r>
              <a:rPr lang="ru-RU" dirty="0" smtClean="0">
                <a:solidFill>
                  <a:srgbClr val="C00000"/>
                </a:solidFill>
              </a:rPr>
              <a:t>2021.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5</a:t>
            </a:r>
            <a:r>
              <a:rPr lang="ru-RU" dirty="0">
                <a:solidFill>
                  <a:srgbClr val="C00000"/>
                </a:solidFill>
              </a:rPr>
              <a:t>. Топографическая анатомия и оперативная хирургия: учебник. – в 2 т. / под общ. ред. акад. РАМН Ю. М. Лопухина, В. И. Сергиенко, Э. А. Петросян. – 3-е изд., </a:t>
            </a:r>
            <a:r>
              <a:rPr lang="ru-RU" dirty="0" err="1">
                <a:solidFill>
                  <a:srgbClr val="C00000"/>
                </a:solidFill>
              </a:rPr>
              <a:t>испр</a:t>
            </a:r>
            <a:r>
              <a:rPr lang="ru-RU" dirty="0">
                <a:solidFill>
                  <a:srgbClr val="C00000"/>
                </a:solidFill>
              </a:rPr>
              <a:t>. – М.: ГЭОТАР-Медиа, 2010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6.</a:t>
            </a:r>
            <a:r>
              <a:rPr lang="ru-RU" dirty="0" smtClean="0">
                <a:solidFill>
                  <a:srgbClr val="C00000"/>
                </a:solidFill>
              </a:rPr>
              <a:t>Афиногенов </a:t>
            </a:r>
            <a:r>
              <a:rPr lang="ru-RU" dirty="0">
                <a:solidFill>
                  <a:srgbClr val="C00000"/>
                </a:solidFill>
              </a:rPr>
              <a:t>Г. Е., Блинов Н. П. Антисептики в хирургии. – Л.: Медицина, </a:t>
            </a:r>
            <a:r>
              <a:rPr lang="ru-RU" dirty="0" smtClean="0">
                <a:solidFill>
                  <a:srgbClr val="C00000"/>
                </a:solidFill>
              </a:rPr>
              <a:t>2000.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7</a:t>
            </a:r>
            <a:r>
              <a:rPr lang="ru-RU" dirty="0">
                <a:solidFill>
                  <a:srgbClr val="C00000"/>
                </a:solidFill>
              </a:rPr>
              <a:t>. Раны и раневая инфекция: Руководство для врачей / Под ред. М. И. Кузина, Б. М. </a:t>
            </a:r>
            <a:r>
              <a:rPr lang="ru-RU" dirty="0" err="1">
                <a:solidFill>
                  <a:srgbClr val="C00000"/>
                </a:solidFill>
              </a:rPr>
              <a:t>Костюченок</a:t>
            </a:r>
            <a:r>
              <a:rPr lang="ru-RU" dirty="0">
                <a:solidFill>
                  <a:srgbClr val="C00000"/>
                </a:solidFill>
              </a:rPr>
              <a:t>. – М.: Медицина, 1990.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8D1217-9ABA-81D1-B333-4605398CDE23}"/>
              </a:ext>
            </a:extLst>
          </p:cNvPr>
          <p:cNvSpPr txBox="1"/>
          <p:nvPr/>
        </p:nvSpPr>
        <p:spPr>
          <a:xfrm>
            <a:off x="1187624" y="0"/>
            <a:ext cx="666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sz="4800" dirty="0">
              <a:solidFill>
                <a:srgbClr val="C00000"/>
              </a:solidFill>
              <a:latin typeface="Ariston" pitchFamily="66" charset="0"/>
            </a:endParaRPr>
          </a:p>
          <a:p>
            <a:pPr>
              <a:buNone/>
            </a:pPr>
            <a:r>
              <a:rPr lang="ru-RU" sz="4800" dirty="0">
                <a:solidFill>
                  <a:srgbClr val="C00000"/>
                </a:solidFill>
                <a:latin typeface="Ariston" pitchFamily="66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514350" indent="-514350">
              <a:buNone/>
            </a:pP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ран в зависимости от инфицирования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Асептические раны.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Контаминированные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микробно-загрязненные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раны.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2.1. первично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контаминированные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вторично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контаминированные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Инфицированная рана.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15C1763-9803-20E5-8F4F-BC9D5040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9" y="3540537"/>
            <a:ext cx="3997218" cy="25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Гнойная рана: причины, симптомы и лечение в статье детского хирурга  Богданов С. Г.">
            <a:extLst>
              <a:ext uri="{FF2B5EF4-FFF2-40B4-BE49-F238E27FC236}">
                <a16:creationId xmlns:a16="http://schemas.microsoft.com/office/drawing/2014/main" id="{5C3D1573-2D9D-911D-36EF-3D198756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15" y="3465017"/>
            <a:ext cx="3488085" cy="261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C9E42FB-D124-117A-9CD8-9E0A4983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70080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Асептические раны</a:t>
            </a:r>
            <a:br>
              <a:rPr lang="ru-RU" u="sng" dirty="0">
                <a:solidFill>
                  <a:srgbClr val="C00000"/>
                </a:solidFill>
              </a:rPr>
            </a:br>
            <a:r>
              <a:rPr lang="ru-RU" sz="2700" u="sng" dirty="0">
                <a:solidFill>
                  <a:srgbClr val="C00000"/>
                </a:solidFill>
              </a:rPr>
              <a:t/>
            </a:r>
            <a:br>
              <a:rPr lang="ru-RU" sz="2700" u="sng" dirty="0">
                <a:solidFill>
                  <a:srgbClr val="C00000"/>
                </a:solidFill>
              </a:rPr>
            </a:br>
            <a:r>
              <a:rPr lang="ru-RU" sz="2700" u="sng" dirty="0">
                <a:solidFill>
                  <a:srgbClr val="C00000"/>
                </a:solidFill>
              </a:rPr>
              <a:t/>
            </a:r>
            <a:br>
              <a:rPr lang="ru-RU" sz="2700" u="sng" dirty="0">
                <a:solidFill>
                  <a:srgbClr val="C00000"/>
                </a:solidFill>
              </a:rPr>
            </a:br>
            <a:r>
              <a:rPr lang="ru-RU" sz="2700" u="sng" dirty="0">
                <a:solidFill>
                  <a:srgbClr val="C00000"/>
                </a:solidFill>
              </a:rPr>
              <a:t/>
            </a:r>
            <a:br>
              <a:rPr lang="ru-RU" sz="2700" u="sng" dirty="0">
                <a:solidFill>
                  <a:srgbClr val="C00000"/>
                </a:solidFill>
              </a:rPr>
            </a:br>
            <a:r>
              <a:rPr lang="ru-RU" sz="2700" dirty="0" err="1">
                <a:solidFill>
                  <a:srgbClr val="C00000"/>
                </a:solidFill>
              </a:rPr>
              <a:t>Раны</a:t>
            </a:r>
            <a:r>
              <a:rPr lang="ru-RU" sz="2700" dirty="0">
                <a:solidFill>
                  <a:srgbClr val="C00000"/>
                </a:solidFill>
              </a:rPr>
              <a:t>, наносимые в операционной с полным соблюдением норм асептики. Такие раны заживают быстро, не </a:t>
            </a:r>
            <a:r>
              <a:rPr lang="ru-RU" sz="2700" dirty="0" err="1">
                <a:solidFill>
                  <a:srgbClr val="C00000"/>
                </a:solidFill>
              </a:rPr>
              <a:t>сколнны</a:t>
            </a:r>
            <a:r>
              <a:rPr lang="ru-RU" sz="2700" dirty="0">
                <a:solidFill>
                  <a:srgbClr val="C00000"/>
                </a:solidFill>
              </a:rPr>
              <a:t> к осложнениям</a:t>
            </a:r>
          </a:p>
        </p:txBody>
      </p:sp>
      <p:pic>
        <p:nvPicPr>
          <p:cNvPr id="3076" name="Picture 4" descr="Хирурги в операционной зашивают рану пациента | Премиум Фото">
            <a:extLst>
              <a:ext uri="{FF2B5EF4-FFF2-40B4-BE49-F238E27FC236}">
                <a16:creationId xmlns:a16="http://schemas.microsoft.com/office/drawing/2014/main" id="{8B7E1F72-C476-37E9-5B99-D10B5071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99309"/>
            <a:ext cx="4557372" cy="30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Ariston" pitchFamily="66" charset="0"/>
              </a:rPr>
              <a:t>По механизму нанесения повреждения и характеру ранящего предмета выделяют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684" y="1844824"/>
            <a:ext cx="8229600" cy="48577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Резаные.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Колотые.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Рубленые.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Ушибленные.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Рваные.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Раздавленные.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Скальпированные.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Размозженные.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Укушенные. 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10.Огнестрельные.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23C7588-4484-E7AD-040D-8C455CF2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00" y="332656"/>
            <a:ext cx="7084268" cy="879117"/>
          </a:xfrm>
        </p:spPr>
        <p:txBody>
          <a:bodyPr/>
          <a:lstStyle/>
          <a:p>
            <a:r>
              <a:rPr lang="ru-RU" u="sng" dirty="0">
                <a:solidFill>
                  <a:srgbClr val="C00000"/>
                </a:solidFill>
              </a:rPr>
              <a:t>Резаная рана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832FFD5-424C-1D69-F914-19F5DA172E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7543800" cy="4022725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Резаная рана – наносится острым предметом, характеризуется ровными краями, минимальным объемом поврежденных тканей, незначительным воспалением в краях раны, и невыраженными расстройствами трофики. При этом длина раны преобладает над ее глубиной.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Судебно-медицинская экспертиза повреждений острыми предметами. (Лекция 6) -  презентация онлайн">
            <a:extLst>
              <a:ext uri="{FF2B5EF4-FFF2-40B4-BE49-F238E27FC236}">
                <a16:creationId xmlns:a16="http://schemas.microsoft.com/office/drawing/2014/main" id="{9E709DA9-15D3-DD96-BBA0-4E59385C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527376" cy="26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_rany_v_deyatelynosti_medsestry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27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428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9" y="116632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424</TotalTime>
  <Words>2182</Words>
  <Application>Microsoft Office PowerPoint</Application>
  <PresentationFormat>Экран (4:3)</PresentationFormat>
  <Paragraphs>148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Ariston</vt:lpstr>
      <vt:lpstr>Calibri</vt:lpstr>
      <vt:lpstr>Calibri Light</vt:lpstr>
      <vt:lpstr>Monotype Corsiva</vt:lpstr>
      <vt:lpstr>Ретро</vt:lpstr>
      <vt:lpstr>Раны. Классификация ран. Течение раневого процесса.</vt:lpstr>
      <vt:lpstr>Презентация PowerPoint</vt:lpstr>
      <vt:lpstr>Классификация  ран</vt:lpstr>
      <vt:lpstr>Презентация PowerPoint</vt:lpstr>
      <vt:lpstr>Асептические раны    Раны, наносимые в операционной с полным соблюдением норм асептики. Такие раны заживают быстро, не сколнны к осложнениям</vt:lpstr>
      <vt:lpstr>По механизму нанесения повреждения и характеру ранящего предмета выделяют </vt:lpstr>
      <vt:lpstr>Резаная рана</vt:lpstr>
      <vt:lpstr>Презентация PowerPoint</vt:lpstr>
      <vt:lpstr>Презентация PowerPoint</vt:lpstr>
      <vt:lpstr>Презентация PowerPoint</vt:lpstr>
      <vt:lpstr> </vt:lpstr>
      <vt:lpstr>Укушенная рана образуется вследствие укуса животными или человеком, отличается обильным микробным загрязнением. </vt:lpstr>
      <vt:lpstr>Клиническая картина ран слагается из ряда клинических симптомов, глав- ными из которых являются:</vt:lpstr>
      <vt:lpstr>Течение раневого процесса.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регенерации клеток и заживление поврежденных тканей </vt:lpstr>
      <vt:lpstr>Лечение ран</vt:lpstr>
      <vt:lpstr>Оперативный метод лечения ран</vt:lpstr>
      <vt:lpstr>Презентация PowerPoint</vt:lpstr>
      <vt:lpstr>Презентация PowerPoint</vt:lpstr>
      <vt:lpstr>Компоненты (составные части) хирургической обработки </vt:lpstr>
      <vt:lpstr>Презентация PowerPoint</vt:lpstr>
      <vt:lpstr>Планово-организационная классификация хирургической обработки ран. </vt:lpstr>
      <vt:lpstr>Клиническая классификация хирургической обработки ран </vt:lpstr>
      <vt:lpstr>Классификация швов в зависимости от сроков наложения. </vt:lpstr>
      <vt:lpstr>Презентация PowerPoint</vt:lpstr>
      <vt:lpstr>Презентация PowerPoint</vt:lpstr>
      <vt:lpstr>Общие принципы реализации хирургической обработки ран </vt:lpstr>
      <vt:lpstr>Компоненты (способы) консервативного лечения ран </vt:lpstr>
      <vt:lpstr>Презентация PowerPoint</vt:lpstr>
      <vt:lpstr>Основные принципы лечения ран, осложнившихся инфекционным процессом. </vt:lpstr>
      <vt:lpstr>Воздействие на течение раневого процесса при гнойных ранах. </vt:lpstr>
      <vt:lpstr>Список литературы.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«Раны. Классификация ран. Течение раневого процесса.»</dc:title>
  <dc:creator>Admin</dc:creator>
  <cp:lastModifiedBy>Руслан Кураченко</cp:lastModifiedBy>
  <cp:revision>49</cp:revision>
  <dcterms:created xsi:type="dcterms:W3CDTF">2017-11-12T19:02:44Z</dcterms:created>
  <dcterms:modified xsi:type="dcterms:W3CDTF">2023-09-06T13:23:51Z</dcterms:modified>
</cp:coreProperties>
</file>