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1" r:id="rId16"/>
    <p:sldId id="272" r:id="rId17"/>
    <p:sldId id="273" r:id="rId18"/>
    <p:sldId id="275" r:id="rId19"/>
    <p:sldId id="276" r:id="rId20"/>
    <p:sldId id="277" r:id="rId21"/>
    <p:sldId id="278" r:id="rId22"/>
    <p:sldId id="279" r:id="rId23"/>
    <p:sldId id="280" r:id="rId24"/>
    <p:sldId id="281" r:id="rId2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886EADE7-5DF2-472C-9046-24C52C87B755}" type="datetimeFigureOut">
              <a:rPr lang="ru-RU" smtClean="0"/>
              <a:t>22.05.2018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74450D-E79C-42D8-AAFE-A5681CCA0366}" type="slidenum">
              <a:rPr lang="ru-RU" smtClean="0"/>
              <a:t>‹#›</a:t>
            </a:fld>
            <a:endParaRPr lang="ru-RU"/>
          </a:p>
        </p:txBody>
      </p:sp>
    </p:spTree>
    <p:extLst>
      <p:ext uri="{BB962C8B-B14F-4D97-AF65-F5344CB8AC3E}">
        <p14:creationId xmlns:p14="http://schemas.microsoft.com/office/powerpoint/2010/main" val="1692060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86EADE7-5DF2-472C-9046-24C52C87B755}" type="datetimeFigureOut">
              <a:rPr lang="ru-RU" smtClean="0"/>
              <a:t>22.05.2018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74450D-E79C-42D8-AAFE-A5681CCA0366}" type="slidenum">
              <a:rPr lang="ru-RU" smtClean="0"/>
              <a:t>‹#›</a:t>
            </a:fld>
            <a:endParaRPr lang="ru-RU"/>
          </a:p>
        </p:txBody>
      </p:sp>
    </p:spTree>
    <p:extLst>
      <p:ext uri="{BB962C8B-B14F-4D97-AF65-F5344CB8AC3E}">
        <p14:creationId xmlns:p14="http://schemas.microsoft.com/office/powerpoint/2010/main" val="17871930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86EADE7-5DF2-472C-9046-24C52C87B755}" type="datetimeFigureOut">
              <a:rPr lang="ru-RU" smtClean="0"/>
              <a:t>22.05.2018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74450D-E79C-42D8-AAFE-A5681CCA0366}" type="slidenum">
              <a:rPr lang="ru-RU" smtClean="0"/>
              <a:t>‹#›</a:t>
            </a:fld>
            <a:endParaRPr lang="ru-RU"/>
          </a:p>
        </p:txBody>
      </p:sp>
    </p:spTree>
    <p:extLst>
      <p:ext uri="{BB962C8B-B14F-4D97-AF65-F5344CB8AC3E}">
        <p14:creationId xmlns:p14="http://schemas.microsoft.com/office/powerpoint/2010/main" val="767660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886EADE7-5DF2-472C-9046-24C52C87B755}" type="datetimeFigureOut">
              <a:rPr lang="ru-RU" smtClean="0"/>
              <a:t>22.05.2018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74450D-E79C-42D8-AAFE-A5681CCA0366}" type="slidenum">
              <a:rPr lang="ru-RU" smtClean="0"/>
              <a:t>‹#›</a:t>
            </a:fld>
            <a:endParaRPr lang="ru-RU"/>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633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86EADE7-5DF2-472C-9046-24C52C87B755}" type="datetimeFigureOut">
              <a:rPr lang="ru-RU" smtClean="0"/>
              <a:t>22.05.2018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74450D-E79C-42D8-AAFE-A5681CCA0366}" type="slidenum">
              <a:rPr lang="ru-RU" smtClean="0"/>
              <a:t>‹#›</a:t>
            </a:fld>
            <a:endParaRPr lang="ru-RU"/>
          </a:p>
        </p:txBody>
      </p:sp>
    </p:spTree>
    <p:extLst>
      <p:ext uri="{BB962C8B-B14F-4D97-AF65-F5344CB8AC3E}">
        <p14:creationId xmlns:p14="http://schemas.microsoft.com/office/powerpoint/2010/main" val="31094270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6EADE7-5DF2-472C-9046-24C52C87B755}" type="datetimeFigureOut">
              <a:rPr lang="ru-RU" smtClean="0"/>
              <a:t>22.05.2018</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74450D-E79C-42D8-AAFE-A5681CCA0366}" type="slidenum">
              <a:rPr lang="ru-RU" smtClean="0"/>
              <a:t>‹#›</a:t>
            </a:fld>
            <a:endParaRPr lang="ru-RU"/>
          </a:p>
        </p:txBody>
      </p:sp>
    </p:spTree>
    <p:extLst>
      <p:ext uri="{BB962C8B-B14F-4D97-AF65-F5344CB8AC3E}">
        <p14:creationId xmlns:p14="http://schemas.microsoft.com/office/powerpoint/2010/main" val="2550386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86EADE7-5DF2-472C-9046-24C52C87B755}" type="datetimeFigureOut">
              <a:rPr lang="ru-RU" smtClean="0"/>
              <a:t>22.05.2018</a:t>
            </a:fld>
            <a:endParaRPr lang="ru-RU"/>
          </a:p>
        </p:txBody>
      </p:sp>
      <p:sp>
        <p:nvSpPr>
          <p:cNvPr id="4"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74450D-E79C-42D8-AAFE-A5681CCA0366}" type="slidenum">
              <a:rPr lang="ru-RU" smtClean="0"/>
              <a:t>‹#›</a:t>
            </a:fld>
            <a:endParaRPr lang="ru-RU"/>
          </a:p>
        </p:txBody>
      </p:sp>
    </p:spTree>
    <p:extLst>
      <p:ext uri="{BB962C8B-B14F-4D97-AF65-F5344CB8AC3E}">
        <p14:creationId xmlns:p14="http://schemas.microsoft.com/office/powerpoint/2010/main" val="2634357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86EADE7-5DF2-472C-9046-24C52C87B755}" type="datetimeFigureOut">
              <a:rPr lang="ru-RU" smtClean="0"/>
              <a:t>22.05.2018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74450D-E79C-42D8-AAFE-A5681CCA0366}" type="slidenum">
              <a:rPr lang="ru-RU" smtClean="0"/>
              <a:t>‹#›</a:t>
            </a:fld>
            <a:endParaRPr lang="ru-RU"/>
          </a:p>
        </p:txBody>
      </p:sp>
    </p:spTree>
    <p:extLst>
      <p:ext uri="{BB962C8B-B14F-4D97-AF65-F5344CB8AC3E}">
        <p14:creationId xmlns:p14="http://schemas.microsoft.com/office/powerpoint/2010/main" val="2655192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886EADE7-5DF2-472C-9046-24C52C87B755}" type="datetimeFigureOut">
              <a:rPr lang="ru-RU" smtClean="0"/>
              <a:t>22.05.2018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74450D-E79C-42D8-AAFE-A5681CCA0366}" type="slidenum">
              <a:rPr lang="ru-RU" smtClean="0"/>
              <a:t>‹#›</a:t>
            </a:fld>
            <a:endParaRPr lang="ru-RU"/>
          </a:p>
        </p:txBody>
      </p:sp>
    </p:spTree>
    <p:extLst>
      <p:ext uri="{BB962C8B-B14F-4D97-AF65-F5344CB8AC3E}">
        <p14:creationId xmlns:p14="http://schemas.microsoft.com/office/powerpoint/2010/main" val="1209320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p>
            <a:fld id="{886EADE7-5DF2-472C-9046-24C52C87B755}" type="datetimeFigureOut">
              <a:rPr lang="ru-RU" smtClean="0"/>
              <a:t>22.05.2018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74450D-E79C-42D8-AAFE-A5681CCA0366}" type="slidenum">
              <a:rPr lang="ru-RU" smtClean="0"/>
              <a:t>‹#›</a:t>
            </a:fld>
            <a:endParaRPr lang="ru-RU"/>
          </a:p>
        </p:txBody>
      </p:sp>
    </p:spTree>
    <p:extLst>
      <p:ext uri="{BB962C8B-B14F-4D97-AF65-F5344CB8AC3E}">
        <p14:creationId xmlns:p14="http://schemas.microsoft.com/office/powerpoint/2010/main" val="11670052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886EADE7-5DF2-472C-9046-24C52C87B755}" type="datetimeFigureOut">
              <a:rPr lang="ru-RU" smtClean="0"/>
              <a:t>22.05.2018</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D674450D-E79C-42D8-AAFE-A5681CCA0366}" type="slidenum">
              <a:rPr lang="ru-RU" smtClean="0"/>
              <a:t>‹#›</a:t>
            </a:fld>
            <a:endParaRPr lang="ru-RU"/>
          </a:p>
        </p:txBody>
      </p:sp>
    </p:spTree>
    <p:extLst>
      <p:ext uri="{BB962C8B-B14F-4D97-AF65-F5344CB8AC3E}">
        <p14:creationId xmlns:p14="http://schemas.microsoft.com/office/powerpoint/2010/main" val="3161383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886EADE7-5DF2-472C-9046-24C52C87B755}" type="datetimeFigureOut">
              <a:rPr lang="ru-RU" smtClean="0"/>
              <a:t>22.05.2018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74450D-E79C-42D8-AAFE-A5681CCA0366}" type="slidenum">
              <a:rPr lang="ru-RU" smtClean="0"/>
              <a:t>‹#›</a:t>
            </a:fld>
            <a:endParaRPr lang="ru-RU"/>
          </a:p>
        </p:txBody>
      </p:sp>
    </p:spTree>
    <p:extLst>
      <p:ext uri="{BB962C8B-B14F-4D97-AF65-F5344CB8AC3E}">
        <p14:creationId xmlns:p14="http://schemas.microsoft.com/office/powerpoint/2010/main" val="273668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886EADE7-5DF2-472C-9046-24C52C87B755}" type="datetimeFigureOut">
              <a:rPr lang="ru-RU" smtClean="0"/>
              <a:t>22.05.2018</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D674450D-E79C-42D8-AAFE-A5681CCA0366}" type="slidenum">
              <a:rPr lang="ru-RU" smtClean="0"/>
              <a:t>‹#›</a:t>
            </a:fld>
            <a:endParaRPr lang="ru-RU"/>
          </a:p>
        </p:txBody>
      </p:sp>
    </p:spTree>
    <p:extLst>
      <p:ext uri="{BB962C8B-B14F-4D97-AF65-F5344CB8AC3E}">
        <p14:creationId xmlns:p14="http://schemas.microsoft.com/office/powerpoint/2010/main" val="243362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886EADE7-5DF2-472C-9046-24C52C87B755}" type="datetimeFigureOut">
              <a:rPr lang="ru-RU" smtClean="0"/>
              <a:t>22.05.2018</a:t>
            </a:fld>
            <a:endParaRPr lang="ru-RU"/>
          </a:p>
        </p:txBody>
      </p:sp>
      <p:sp>
        <p:nvSpPr>
          <p:cNvPr id="5" name="Footer Placeholder 3"/>
          <p:cNvSpPr>
            <a:spLocks noGrp="1"/>
          </p:cNvSpPr>
          <p:nvPr>
            <p:ph type="ftr" sz="quarter" idx="11"/>
          </p:nvPr>
        </p:nvSpPr>
        <p:spPr/>
        <p:txBody>
          <a:bodyPr/>
          <a:lstStyle/>
          <a:p>
            <a:endParaRPr lang="ru-RU"/>
          </a:p>
        </p:txBody>
      </p:sp>
      <p:sp>
        <p:nvSpPr>
          <p:cNvPr id="6" name="Slide Number Placeholder 4"/>
          <p:cNvSpPr>
            <a:spLocks noGrp="1"/>
          </p:cNvSpPr>
          <p:nvPr>
            <p:ph type="sldNum" sz="quarter" idx="12"/>
          </p:nvPr>
        </p:nvSpPr>
        <p:spPr/>
        <p:txBody>
          <a:bodyPr/>
          <a:lstStyle/>
          <a:p>
            <a:fld id="{D674450D-E79C-42D8-AAFE-A5681CCA0366}" type="slidenum">
              <a:rPr lang="ru-RU" smtClean="0"/>
              <a:t>‹#›</a:t>
            </a:fld>
            <a:endParaRPr lang="ru-RU"/>
          </a:p>
        </p:txBody>
      </p:sp>
    </p:spTree>
    <p:extLst>
      <p:ext uri="{BB962C8B-B14F-4D97-AF65-F5344CB8AC3E}">
        <p14:creationId xmlns:p14="http://schemas.microsoft.com/office/powerpoint/2010/main" val="315616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86EADE7-5DF2-472C-9046-24C52C87B755}" type="datetimeFigureOut">
              <a:rPr lang="ru-RU" smtClean="0"/>
              <a:t>22.05.2018</a:t>
            </a:fld>
            <a:endParaRPr lang="ru-RU"/>
          </a:p>
        </p:txBody>
      </p:sp>
      <p:sp>
        <p:nvSpPr>
          <p:cNvPr id="5" name="Footer Placeholder 2"/>
          <p:cNvSpPr>
            <a:spLocks noGrp="1"/>
          </p:cNvSpPr>
          <p:nvPr>
            <p:ph type="ftr" sz="quarter" idx="11"/>
          </p:nvPr>
        </p:nvSpPr>
        <p:spPr/>
        <p:txBody>
          <a:bodyPr/>
          <a:lstStyle/>
          <a:p>
            <a:endParaRPr lang="ru-RU"/>
          </a:p>
        </p:txBody>
      </p:sp>
      <p:sp>
        <p:nvSpPr>
          <p:cNvPr id="6" name="Slide Number Placeholder 3"/>
          <p:cNvSpPr>
            <a:spLocks noGrp="1"/>
          </p:cNvSpPr>
          <p:nvPr>
            <p:ph type="sldNum" sz="quarter" idx="12"/>
          </p:nvPr>
        </p:nvSpPr>
        <p:spPr/>
        <p:txBody>
          <a:bodyPr/>
          <a:lstStyle/>
          <a:p>
            <a:fld id="{D674450D-E79C-42D8-AAFE-A5681CCA0366}" type="slidenum">
              <a:rPr lang="ru-RU" smtClean="0"/>
              <a:t>‹#›</a:t>
            </a:fld>
            <a:endParaRPr lang="ru-RU"/>
          </a:p>
        </p:txBody>
      </p:sp>
    </p:spTree>
    <p:extLst>
      <p:ext uri="{BB962C8B-B14F-4D97-AF65-F5344CB8AC3E}">
        <p14:creationId xmlns:p14="http://schemas.microsoft.com/office/powerpoint/2010/main" val="3155460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886EADE7-5DF2-472C-9046-24C52C87B755}" type="datetimeFigureOut">
              <a:rPr lang="ru-RU" smtClean="0"/>
              <a:t>22.05.2018</a:t>
            </a:fld>
            <a:endParaRPr lang="ru-RU"/>
          </a:p>
        </p:txBody>
      </p:sp>
      <p:sp>
        <p:nvSpPr>
          <p:cNvPr id="5" name="Footer Placeholder 5"/>
          <p:cNvSpPr>
            <a:spLocks noGrp="1"/>
          </p:cNvSpPr>
          <p:nvPr>
            <p:ph type="ftr" sz="quarter" idx="11"/>
          </p:nvPr>
        </p:nvSpPr>
        <p:spPr/>
        <p:txBody>
          <a:bodyPr/>
          <a:lstStyle/>
          <a:p>
            <a:endParaRPr lang="ru-RU"/>
          </a:p>
        </p:txBody>
      </p:sp>
      <p:sp>
        <p:nvSpPr>
          <p:cNvPr id="6" name="Slide Number Placeholder 6"/>
          <p:cNvSpPr>
            <a:spLocks noGrp="1"/>
          </p:cNvSpPr>
          <p:nvPr>
            <p:ph type="sldNum" sz="quarter" idx="12"/>
          </p:nvPr>
        </p:nvSpPr>
        <p:spPr/>
        <p:txBody>
          <a:bodyPr/>
          <a:lstStyle/>
          <a:p>
            <a:fld id="{D674450D-E79C-42D8-AAFE-A5681CCA0366}" type="slidenum">
              <a:rPr lang="ru-RU" smtClean="0"/>
              <a:t>‹#›</a:t>
            </a:fld>
            <a:endParaRPr lang="ru-RU"/>
          </a:p>
        </p:txBody>
      </p:sp>
    </p:spTree>
    <p:extLst>
      <p:ext uri="{BB962C8B-B14F-4D97-AF65-F5344CB8AC3E}">
        <p14:creationId xmlns:p14="http://schemas.microsoft.com/office/powerpoint/2010/main" val="539816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886EADE7-5DF2-472C-9046-24C52C87B755}" type="datetimeFigureOut">
              <a:rPr lang="ru-RU" smtClean="0"/>
              <a:t>22.05.2018</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D674450D-E79C-42D8-AAFE-A5681CCA0366}" type="slidenum">
              <a:rPr lang="ru-RU" smtClean="0"/>
              <a:t>‹#›</a:t>
            </a:fld>
            <a:endParaRPr lang="ru-RU"/>
          </a:p>
        </p:txBody>
      </p:sp>
    </p:spTree>
    <p:extLst>
      <p:ext uri="{BB962C8B-B14F-4D97-AF65-F5344CB8AC3E}">
        <p14:creationId xmlns:p14="http://schemas.microsoft.com/office/powerpoint/2010/main" val="2645592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86EADE7-5DF2-472C-9046-24C52C87B755}" type="datetimeFigureOut">
              <a:rPr lang="ru-RU" smtClean="0"/>
              <a:t>22.05.2018</a:t>
            </a:fld>
            <a:endParaRPr lang="ru-RU"/>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u-RU"/>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674450D-E79C-42D8-AAFE-A5681CCA0366}" type="slidenum">
              <a:rPr lang="ru-RU" smtClean="0"/>
              <a:t>‹#›</a:t>
            </a:fld>
            <a:endParaRPr lang="ru-RU"/>
          </a:p>
        </p:txBody>
      </p:sp>
    </p:spTree>
    <p:extLst>
      <p:ext uri="{BB962C8B-B14F-4D97-AF65-F5344CB8AC3E}">
        <p14:creationId xmlns:p14="http://schemas.microsoft.com/office/powerpoint/2010/main" val="382313493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54203" y="0"/>
            <a:ext cx="8825658" cy="3329581"/>
          </a:xfrm>
        </p:spPr>
        <p:txBody>
          <a:bodyPr/>
          <a:lstStyle/>
          <a:p>
            <a:r>
              <a:rPr lang="ru-RU" b="1" i="1" dirty="0" smtClean="0"/>
              <a:t>Морщины лица</a:t>
            </a:r>
            <a:endParaRPr lang="ru-RU" b="1" i="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4507" y="1664790"/>
            <a:ext cx="4453719" cy="3420456"/>
          </a:xfrm>
          <a:prstGeom prst="rect">
            <a:avLst/>
          </a:prstGeom>
        </p:spPr>
      </p:pic>
    </p:spTree>
    <p:extLst>
      <p:ext uri="{BB962C8B-B14F-4D97-AF65-F5344CB8AC3E}">
        <p14:creationId xmlns:p14="http://schemas.microsoft.com/office/powerpoint/2010/main" val="1714332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44004" y="442482"/>
            <a:ext cx="9391817" cy="6026557"/>
          </a:xfrm>
        </p:spPr>
        <p:txBody>
          <a:bodyPr>
            <a:normAutofit lnSpcReduction="10000"/>
          </a:bodyPr>
          <a:lstStyle/>
          <a:p>
            <a:r>
              <a:rPr lang="ru-RU" dirty="0" err="1"/>
              <a:t>Ментолабиальныеморщины</a:t>
            </a:r>
            <a:r>
              <a:rPr lang="ru-RU" dirty="0"/>
              <a:t> — распространяются от уголков рта к подбородку, способствуя грустному выражению лица (такие морщинки еще называют «морщинками скорби»).</a:t>
            </a:r>
          </a:p>
          <a:p>
            <a:r>
              <a:rPr lang="ru-RU" dirty="0" err="1"/>
              <a:t>Периоральные</a:t>
            </a:r>
            <a:r>
              <a:rPr lang="ru-RU" dirty="0"/>
              <a:t> морщинки — мелкий вид морщин, расположенных между носом и верхней губой. Образование таких морщин связано со значительной подверженностью зоны лица мимической нагрузке губ.</a:t>
            </a:r>
          </a:p>
          <a:p>
            <a:r>
              <a:rPr lang="ru-RU" dirty="0"/>
              <a:t>Межбровные морщины (или «морщины гнева») — вертикальный тип морщин, расположенный между бровями. Такие морщины возникают по причине частого движения бровями в момент гнева или волнения. Эти морщины придают лицу строгости.</a:t>
            </a:r>
          </a:p>
          <a:p>
            <a:r>
              <a:rPr lang="ru-RU" dirty="0"/>
              <a:t>Лобные морщины (или «морщины тревоги») — морщины горизонтального и поперечного вида, расположенные в области лба, и возникающие в периоды гнева или волнения. Именно горизонтальный тип морщин в дальнейшем становится всё более глубоким.</a:t>
            </a:r>
          </a:p>
          <a:p>
            <a:r>
              <a:rPr lang="ru-RU" dirty="0"/>
              <a:t>Морщины на шее или в области декольте — с возрастом они становятся всё более заметными из-за утраты кожи упругости и эластичности.</a:t>
            </a:r>
          </a:p>
        </p:txBody>
      </p:sp>
    </p:spTree>
    <p:extLst>
      <p:ext uri="{BB962C8B-B14F-4D97-AF65-F5344CB8AC3E}">
        <p14:creationId xmlns:p14="http://schemas.microsoft.com/office/powerpoint/2010/main" val="9878830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7546" y="218364"/>
            <a:ext cx="9722307" cy="6030035"/>
          </a:xfrm>
        </p:spPr>
        <p:txBody>
          <a:bodyPr>
            <a:normAutofit fontScale="92500" lnSpcReduction="20000"/>
          </a:bodyPr>
          <a:lstStyle/>
          <a:p>
            <a:r>
              <a:rPr lang="ru-RU" b="1" dirty="0"/>
              <a:t>Причины возникновения морщин</a:t>
            </a:r>
          </a:p>
          <a:p>
            <a:r>
              <a:rPr lang="ru-RU" dirty="0"/>
              <a:t>Ранние морщины — это не результат старения кожи, а следствие неправильного нахождения головы и шеи в сидячем или лежачем положении. К примеру, одни люди предпочитают сон с высоко поднятой подушкой под голову, другим же удобно наклонять голову на грудь и спать в таком положении. В любом случае </a:t>
            </a:r>
            <a:r>
              <a:rPr lang="ru-RU" dirty="0" err="1"/>
              <a:t>образованиеморщин</a:t>
            </a:r>
            <a:r>
              <a:rPr lang="ru-RU" dirty="0"/>
              <a:t> на шее и лице при неправильном их положении будет неизбежным.</a:t>
            </a:r>
          </a:p>
          <a:p>
            <a:r>
              <a:rPr lang="ru-RU" dirty="0"/>
              <a:t>Кроме того, причиной ранних морщин может быть резкое снижение веса: растянутая после похудения кожа не в состоянии быстро «стать» на свое место, поэтому покрывается заметными морщинами. Мимические морщины — еще одна разновидность ранних морщин, причиной возникновения которых является привычка морщить лоб или прищуривать глаза.</a:t>
            </a:r>
          </a:p>
          <a:p>
            <a:r>
              <a:rPr lang="ru-RU" dirty="0"/>
              <a:t>Еще одной распространенной причиной возникновения морщин являются перенесенные инфекционные заболевания, болезни эндокринной или нервной системы, болезни ЖКТ или гинекологические — всё это ослабевает возможность сопротивления организма, снижая упругость кожи, из-за чего она сморщивается.</a:t>
            </a:r>
          </a:p>
          <a:p>
            <a:r>
              <a:rPr lang="ru-RU" dirty="0"/>
              <a:t>Среди естественных причин, объясняющих возникновение морщин, можно выделить: продолжительное пребывание под палящими лучами или на ветру, резкие колебания температуры воздуха, чрезмерно сухая или влажная погода, частые нахождения в душных или накуренных помещениях.</a:t>
            </a:r>
          </a:p>
          <a:p>
            <a:endParaRPr lang="ru-RU" dirty="0"/>
          </a:p>
        </p:txBody>
      </p:sp>
    </p:spTree>
    <p:extLst>
      <p:ext uri="{BB962C8B-B14F-4D97-AF65-F5344CB8AC3E}">
        <p14:creationId xmlns:p14="http://schemas.microsoft.com/office/powerpoint/2010/main" val="1714252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5640" y="251414"/>
            <a:ext cx="9610181" cy="6231273"/>
          </a:xfrm>
        </p:spPr>
        <p:txBody>
          <a:bodyPr>
            <a:normAutofit/>
          </a:bodyPr>
          <a:lstStyle/>
          <a:p>
            <a:r>
              <a:rPr lang="ru-RU" dirty="0"/>
              <a:t>Интересно, что неправильное использование косметических средств может вызвать обратный эффект, повлияв на возникновение морщин. Очень часто молодые девушки с еще хорошей упругой кожей начинают злоупотреблять декоративной косметикой, очень часто умываясь специальными средствами или используя пудру, которая сушит кожу, тем самым создавая идеальную среду для образования морщин.</a:t>
            </a:r>
          </a:p>
          <a:p>
            <a:r>
              <a:rPr lang="ru-RU" dirty="0"/>
              <a:t>Пожалуй, самой распространенной причиной, влияющей на возникновение морщин, является возраст. Первые морщины появляются уже в 20 лет, тем самым свидетельствуя о начале увядания кожи. В промежутке между 30 и 40 годами морщин становится еще больше, а к 60 годам они появляются в своем максимальном количестве. Кожа пожилых людей отличается утраченной упругостью и плотностью из-за истончения подкожной жировой клетчатки. Кроме того, в организме пожилых происходит гибель большинства эластичных волокон, которым характерно растягивание и опущение. Заметное выступление скуловых костей и явно выраженные носогубные складки — дополнительные характеристики старения кожи.</a:t>
            </a:r>
          </a:p>
          <a:p>
            <a:endParaRPr lang="ru-RU" dirty="0"/>
          </a:p>
        </p:txBody>
      </p:sp>
    </p:spTree>
    <p:extLst>
      <p:ext uri="{BB962C8B-B14F-4D97-AF65-F5344CB8AC3E}">
        <p14:creationId xmlns:p14="http://schemas.microsoft.com/office/powerpoint/2010/main" val="2973475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4024" y="313900"/>
            <a:ext cx="9585829" cy="5934500"/>
          </a:xfrm>
        </p:spPr>
        <p:txBody>
          <a:bodyPr>
            <a:normAutofit fontScale="92500" lnSpcReduction="10000"/>
          </a:bodyPr>
          <a:lstStyle/>
          <a:p>
            <a:r>
              <a:rPr lang="ru-RU" b="1" dirty="0"/>
              <a:t>Профилактика морщин</a:t>
            </a:r>
          </a:p>
          <a:p>
            <a:r>
              <a:rPr lang="ru-RU" b="1" dirty="0"/>
              <a:t>Специальные упражнения</a:t>
            </a:r>
          </a:p>
          <a:p>
            <a:r>
              <a:rPr lang="ru-RU" dirty="0"/>
              <a:t>Для предотвращения появления преждевременных морщин следует выполнять комплекс упражнений для мышц лица и параллельно ухаживать за кожей косметическими методами.</a:t>
            </a:r>
          </a:p>
          <a:p>
            <a:r>
              <a:rPr lang="ru-RU" b="1" dirty="0"/>
              <a:t>Положение головы должно быть правильным</a:t>
            </a:r>
          </a:p>
          <a:p>
            <a:r>
              <a:rPr lang="ru-RU" dirty="0"/>
              <a:t>Итак, для избавления от второго подбородка, устранения дряблой кожи и предотвращения складок на шее следует избавиться от своей плохой привычки прижимать подбородок к груди. Куда более полезнее будет держать голову приподнятой. В период сна лицо должно быть в свободном положении, не стоит зарываться в одеяло с головой. Немаловажное значение отводится своевременному лечению зубов или их протезированию, поскольку западание щек по причине отсутствия зуба способствует образованию значительных морщин.</a:t>
            </a:r>
          </a:p>
          <a:p>
            <a:r>
              <a:rPr lang="ru-RU" b="1" dirty="0"/>
              <a:t>Избегание ультрафиолета</a:t>
            </a:r>
          </a:p>
          <a:p>
            <a:r>
              <a:rPr lang="ru-RU" dirty="0"/>
              <a:t>Хорошей профилактической мерой будет избегание попадания прямых солнечных лучей на кожу лица и тела. Благоприятны воздушные ванны. Если вы всё же хотите позагорать, не забудьте воспользоваться солнцезащитным кремом.</a:t>
            </a:r>
          </a:p>
        </p:txBody>
      </p:sp>
    </p:spTree>
    <p:extLst>
      <p:ext uri="{BB962C8B-B14F-4D97-AF65-F5344CB8AC3E}">
        <p14:creationId xmlns:p14="http://schemas.microsoft.com/office/powerpoint/2010/main" val="11955021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4024" y="354842"/>
            <a:ext cx="9585829" cy="5893557"/>
          </a:xfrm>
        </p:spPr>
        <p:txBody>
          <a:bodyPr>
            <a:normAutofit/>
          </a:bodyPr>
          <a:lstStyle/>
          <a:p>
            <a:r>
              <a:rPr lang="ru-RU" b="1" dirty="0"/>
              <a:t>Косметические маски</a:t>
            </a:r>
          </a:p>
          <a:p>
            <a:r>
              <a:rPr lang="ru-RU" dirty="0"/>
              <a:t>Наиболее эффективной профилактической мерой в борьбе с морщинами являются маски. Именно они способны препятствовать возникновению морщин, оказывая положительное воздействие на поверхностные и глубинные слои кожи.</a:t>
            </a:r>
          </a:p>
          <a:p>
            <a:r>
              <a:rPr lang="ru-RU" dirty="0"/>
              <a:t>Маски улучшают состояние кожи, оттягивая время образования морщин. Еще больший эффект маски оказывают, если их чередовать. Необходимо помнить, что перед использованием маски лицо необходимо очистить, умыв или протерев специальным лосьоном или молочком. Не стоит передерживать маску на лице, достаточно будет нанести ее на 15 минут. Маски, в состав которых входит масло, следует удалять с лица влажным тампоном, все остальные легко смываются водой.</a:t>
            </a:r>
          </a:p>
          <a:p>
            <a:endParaRPr lang="ru-RU" dirty="0"/>
          </a:p>
        </p:txBody>
      </p:sp>
    </p:spTree>
    <p:extLst>
      <p:ext uri="{BB962C8B-B14F-4D97-AF65-F5344CB8AC3E}">
        <p14:creationId xmlns:p14="http://schemas.microsoft.com/office/powerpoint/2010/main" val="34849265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4024" y="354842"/>
            <a:ext cx="9585829" cy="5893557"/>
          </a:xfrm>
        </p:spPr>
        <p:txBody>
          <a:bodyPr>
            <a:normAutofit lnSpcReduction="10000"/>
          </a:bodyPr>
          <a:lstStyle/>
          <a:p>
            <a:r>
              <a:rPr lang="ru-RU" b="1" dirty="0"/>
              <a:t>Специальные мази</a:t>
            </a:r>
          </a:p>
          <a:p>
            <a:r>
              <a:rPr lang="ru-RU" dirty="0"/>
              <a:t>Еще одним эффективным средством будет применение мазей против появления морщин. Их используют перед сном, смазывая лицо. Полезно будет к мази добавить поваренную соль в пропорции: 1/2 чайной ложки мелкой соли на 1 банку крема. Такая смесь будет эффективной, если ее накладывать именно на морщины, при этом втирать ее необходимо минимум 3 минуты. На утро лицо хорошо бы умыть прохладной водой, смазав дневным кремом и немного припудрив.</a:t>
            </a:r>
          </a:p>
          <a:p>
            <a:r>
              <a:rPr lang="ru-RU" b="1" dirty="0"/>
              <a:t>Массаж</a:t>
            </a:r>
          </a:p>
          <a:p>
            <a:r>
              <a:rPr lang="ru-RU" dirty="0"/>
              <a:t>Массаж — еще одна профилактическая мера против морщин. Ежедневное </a:t>
            </a:r>
            <a:r>
              <a:rPr lang="ru-RU" dirty="0" err="1"/>
              <a:t>массажированиелица</a:t>
            </a:r>
            <a:r>
              <a:rPr lang="ru-RU" dirty="0"/>
              <a:t> кончиками пальцев в течение 5-7 минут поможет улучшить кровообращение в коже, укрепляя и делая ее более упругой.</a:t>
            </a:r>
          </a:p>
          <a:p>
            <a:r>
              <a:rPr lang="ru-RU" dirty="0"/>
              <a:t>Однако самой важной профилактической мерой, способной замедлить старение кожи, будет правильный образ жизни: забота о здоровье в целом, правильный режим сна и бодрствования, правильный рацион сбалансированного питания, занятия физическими нагрузками, выполнение гимнастики для тела и лица.</a:t>
            </a:r>
          </a:p>
          <a:p>
            <a:endParaRPr lang="ru-RU" dirty="0"/>
          </a:p>
        </p:txBody>
      </p:sp>
    </p:spTree>
    <p:extLst>
      <p:ext uri="{BB962C8B-B14F-4D97-AF65-F5344CB8AC3E}">
        <p14:creationId xmlns:p14="http://schemas.microsoft.com/office/powerpoint/2010/main" val="36430526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786" y="423082"/>
            <a:ext cx="9654068" cy="5825318"/>
          </a:xfrm>
        </p:spPr>
        <p:txBody>
          <a:bodyPr>
            <a:normAutofit/>
          </a:bodyPr>
          <a:lstStyle/>
          <a:p>
            <a:r>
              <a:rPr lang="ru-RU" b="1" dirty="0"/>
              <a:t>Методы устранения морщин</a:t>
            </a:r>
          </a:p>
          <a:p>
            <a:r>
              <a:rPr lang="ru-RU" dirty="0"/>
              <a:t>На сегодняшний день существует множество различных методик лечения морщин. Все они сводятся к тому, что в начале необходимо установить точную причину, вызвавшую данное отклонение. Какой бы метод впоследствии не был бы избран, к лечению необходимо подходить комплексно.</a:t>
            </a:r>
          </a:p>
          <a:p>
            <a:r>
              <a:rPr lang="ru-RU" dirty="0"/>
              <a:t>Все существующие сегодня методики лечения морщин можно разделить на две категории: инъекционные и аппаратные методы коррекции морщин. Все они имеют своей целью восстановление естественной функции дермы, ее регенерации и обновления </a:t>
            </a:r>
            <a:r>
              <a:rPr lang="ru-RU" dirty="0" err="1"/>
              <a:t>эпидермиальных</a:t>
            </a:r>
            <a:r>
              <a:rPr lang="ru-RU" dirty="0"/>
              <a:t> клеток, а также налаживание естественного функционирования волокон коллагена и эластина с их способностью долгое время удерживать в клетках влагу.</a:t>
            </a:r>
          </a:p>
          <a:p>
            <a:endParaRPr lang="ru-RU" dirty="0"/>
          </a:p>
        </p:txBody>
      </p:sp>
    </p:spTree>
    <p:extLst>
      <p:ext uri="{BB962C8B-B14F-4D97-AF65-F5344CB8AC3E}">
        <p14:creationId xmlns:p14="http://schemas.microsoft.com/office/powerpoint/2010/main" val="24109051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36477"/>
            <a:ext cx="8147712" cy="5811671"/>
          </a:xfrm>
        </p:spPr>
        <p:txBody>
          <a:bodyPr>
            <a:normAutofit fontScale="92500" lnSpcReduction="20000"/>
          </a:bodyPr>
          <a:lstStyle/>
          <a:p>
            <a:r>
              <a:rPr lang="ru-RU" dirty="0"/>
              <a:t>Итак, к инъекционным методикам коррекции морщин относят:</a:t>
            </a:r>
          </a:p>
          <a:p>
            <a:r>
              <a:rPr lang="ru-RU" dirty="0"/>
              <a:t>Химический </a:t>
            </a:r>
            <a:r>
              <a:rPr lang="ru-RU" dirty="0" err="1"/>
              <a:t>пилинг</a:t>
            </a:r>
            <a:r>
              <a:rPr lang="ru-RU" dirty="0"/>
              <a:t>. Выполняется данная процедура с применением разных кислот, включая гликолевую или </a:t>
            </a:r>
            <a:r>
              <a:rPr lang="ru-RU" dirty="0" err="1"/>
              <a:t>ретиновую</a:t>
            </a:r>
            <a:r>
              <a:rPr lang="ru-RU" dirty="0"/>
              <a:t>. Виды химического </a:t>
            </a:r>
            <a:r>
              <a:rPr lang="ru-RU" dirty="0" err="1"/>
              <a:t>пилинга</a:t>
            </a:r>
            <a:r>
              <a:rPr lang="ru-RU" dirty="0"/>
              <a:t> отличаются друг от друга разной глубиной воздействия на кожу. В зависимости от возрастных кожных изменений может быть проведен поверхностный </a:t>
            </a:r>
            <a:r>
              <a:rPr lang="ru-RU" dirty="0" err="1"/>
              <a:t>пиллинг</a:t>
            </a:r>
            <a:r>
              <a:rPr lang="ru-RU" dirty="0"/>
              <a:t> (целью которого является отшелушивание верхнего ороговевшего слоя кожи и его разглаживание) или глубокий </a:t>
            </a:r>
            <a:r>
              <a:rPr lang="ru-RU" dirty="0" err="1"/>
              <a:t>пиллинг</a:t>
            </a:r>
            <a:r>
              <a:rPr lang="ru-RU" dirty="0"/>
              <a:t> (цель которого — стимулировать свое клетки дермы, более глубинного кожного слоя). Второй метод следует применять не ранее, чем к 30 годам. После прохождения химического </a:t>
            </a:r>
            <a:r>
              <a:rPr lang="ru-RU" dirty="0" err="1"/>
              <a:t>пиллинга</a:t>
            </a:r>
            <a:r>
              <a:rPr lang="ru-RU" dirty="0"/>
              <a:t> омолаживающий результат будет сразу заметен.</a:t>
            </a:r>
          </a:p>
          <a:p>
            <a:r>
              <a:rPr lang="ru-RU" dirty="0" err="1"/>
              <a:t>Биоревитализация</a:t>
            </a:r>
            <a:r>
              <a:rPr lang="ru-RU" dirty="0"/>
              <a:t> — еще одна инъекционная методика введения препаратов, в основе которой — применение </a:t>
            </a:r>
            <a:r>
              <a:rPr lang="ru-RU" dirty="0" err="1"/>
              <a:t>гиалуроновой</a:t>
            </a:r>
            <a:r>
              <a:rPr lang="ru-RU" dirty="0"/>
              <a:t> кислоты. Вводятся такие инъекции в самые разные слои кожи. Методика очень эффективна, она позволяет увеличить упругость и эластичность кожи, разгладить небольшие морщины, освежить лицо, улучшив его цвет. За незначительное время процедура позволяет омолодить кожный покров и увлажнить клетки.</a:t>
            </a:r>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47712" y="4345104"/>
            <a:ext cx="3798627" cy="2136727"/>
          </a:xfrm>
          <a:prstGeom prst="rect">
            <a:avLst/>
          </a:prstGeom>
        </p:spPr>
      </p:pic>
    </p:spTree>
    <p:extLst>
      <p:ext uri="{BB962C8B-B14F-4D97-AF65-F5344CB8AC3E}">
        <p14:creationId xmlns:p14="http://schemas.microsoft.com/office/powerpoint/2010/main" val="42069597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95534"/>
            <a:ext cx="10049853" cy="6762466"/>
          </a:xfrm>
        </p:spPr>
        <p:txBody>
          <a:bodyPr>
            <a:normAutofit fontScale="85000" lnSpcReduction="10000"/>
          </a:bodyPr>
          <a:lstStyle/>
          <a:p>
            <a:r>
              <a:rPr lang="ru-RU" dirty="0" err="1"/>
              <a:t>Ботулотоксин</a:t>
            </a:r>
            <a:r>
              <a:rPr lang="ru-RU" dirty="0"/>
              <a:t> — методика, в основе которой инъекции специальными препаратами (</a:t>
            </a:r>
            <a:r>
              <a:rPr lang="ru-RU" dirty="0" err="1"/>
              <a:t>ботоксом</a:t>
            </a:r>
            <a:r>
              <a:rPr lang="ru-RU" dirty="0"/>
              <a:t>, </a:t>
            </a:r>
            <a:r>
              <a:rPr lang="ru-RU" dirty="0" err="1"/>
              <a:t>ксеомином</a:t>
            </a:r>
            <a:r>
              <a:rPr lang="ru-RU" dirty="0"/>
              <a:t> или </a:t>
            </a:r>
            <a:r>
              <a:rPr lang="ru-RU" dirty="0" err="1"/>
              <a:t>диспортом</a:t>
            </a:r>
            <a:r>
              <a:rPr lang="ru-RU" dirty="0"/>
              <a:t>). Такие препараты блокируют нервно-мышечный импульс, выравнивая глубокие </a:t>
            </a:r>
            <a:r>
              <a:rPr lang="ru-RU" dirty="0" err="1"/>
              <a:t>мимическиеморщины</a:t>
            </a:r>
            <a:r>
              <a:rPr lang="ru-RU" dirty="0"/>
              <a:t> на лбу, и восстанавливая упругость кожи. Эффект заметен спустя пять дней после проведенной инъекции. Однако, какой препарат для инъекции выбрать? Как известно, </a:t>
            </a:r>
            <a:r>
              <a:rPr lang="ru-RU" dirty="0" err="1"/>
              <a:t>ботокс</a:t>
            </a:r>
            <a:r>
              <a:rPr lang="ru-RU" dirty="0"/>
              <a:t> был первым таким препаратом на рынке косметологии. На протяжении последних 20 лет </a:t>
            </a:r>
            <a:r>
              <a:rPr lang="ru-RU" dirty="0" err="1"/>
              <a:t>ботокс</a:t>
            </a:r>
            <a:r>
              <a:rPr lang="ru-RU" dirty="0"/>
              <a:t> остается самым популярным препаратом, который содержит </a:t>
            </a:r>
            <a:r>
              <a:rPr lang="ru-RU" dirty="0" err="1"/>
              <a:t>ботулинотоксин</a:t>
            </a:r>
            <a:r>
              <a:rPr lang="ru-RU" dirty="0"/>
              <a:t>, способный разглаживать морщины. Кроме того, в безопасности применения </a:t>
            </a:r>
            <a:r>
              <a:rPr lang="ru-RU" dirty="0" err="1"/>
              <a:t>ботокса</a:t>
            </a:r>
            <a:r>
              <a:rPr lang="ru-RU" dirty="0"/>
              <a:t> можно не сомневаться — он самый безвредный и безопасный препарат. Если «родиной» </a:t>
            </a:r>
            <a:r>
              <a:rPr lang="ru-RU" dirty="0" err="1"/>
              <a:t>ботокса</a:t>
            </a:r>
            <a:r>
              <a:rPr lang="ru-RU" dirty="0"/>
              <a:t> считается США, то «родиной» </a:t>
            </a:r>
            <a:r>
              <a:rPr lang="ru-RU" dirty="0" err="1"/>
              <a:t>диспорта</a:t>
            </a:r>
            <a:r>
              <a:rPr lang="ru-RU" dirty="0"/>
              <a:t> является Франция. Именно здесь, во Франции, был изобретен препарат, способный бороться с «гусиными лапками», мимическими морщинами на лбу и между бровей. Однако необходимо знать, что </a:t>
            </a:r>
            <a:r>
              <a:rPr lang="ru-RU" dirty="0" err="1"/>
              <a:t>ботокс</a:t>
            </a:r>
            <a:r>
              <a:rPr lang="ru-RU" dirty="0"/>
              <a:t> и </a:t>
            </a:r>
            <a:r>
              <a:rPr lang="ru-RU" dirty="0" err="1"/>
              <a:t>диспорт</a:t>
            </a:r>
            <a:r>
              <a:rPr lang="ru-RU" dirty="0"/>
              <a:t> по своей эффективности будут разными, поэтому для их применения потребуется разное количество вещества за раз. С этой позиции можно говорить, что </a:t>
            </a:r>
            <a:r>
              <a:rPr lang="ru-RU" dirty="0" err="1"/>
              <a:t>ботокс</a:t>
            </a:r>
            <a:r>
              <a:rPr lang="ru-RU" dirty="0"/>
              <a:t> куда эффективнее — всего 1 единица данного препарата приравнивается 3-4 единицам </a:t>
            </a:r>
            <a:r>
              <a:rPr lang="ru-RU" dirty="0" err="1"/>
              <a:t>диспорта</a:t>
            </a:r>
            <a:r>
              <a:rPr lang="ru-RU" dirty="0"/>
              <a:t>. Однако эффект будет один — морщины будут устранены. </a:t>
            </a:r>
            <a:r>
              <a:rPr lang="ru-RU" dirty="0" err="1"/>
              <a:t>Ксеомин</a:t>
            </a:r>
            <a:r>
              <a:rPr lang="ru-RU" dirty="0"/>
              <a:t> — еще один препарат, который результативно борется с морщинами. Его производителем является Германия. Это самый «молодой» препарат, который только-только появляется на рынке косметологии, тем не менее уже успешно испытал себя на практике, и сегодня составляет достойную конкуренцию </a:t>
            </a:r>
            <a:r>
              <a:rPr lang="ru-RU" dirty="0" err="1"/>
              <a:t>ботоксу</a:t>
            </a:r>
            <a:r>
              <a:rPr lang="ru-RU" dirty="0"/>
              <a:t> или </a:t>
            </a:r>
            <a:r>
              <a:rPr lang="ru-RU" dirty="0" err="1"/>
              <a:t>диспорту</a:t>
            </a:r>
            <a:r>
              <a:rPr lang="ru-RU" dirty="0"/>
              <a:t>. Интересно, что такие инъекции широко применяются и при избыточном </a:t>
            </a:r>
            <a:r>
              <a:rPr lang="ru-RU" dirty="0" err="1"/>
              <a:t>потоделении</a:t>
            </a:r>
            <a:r>
              <a:rPr lang="ru-RU" dirty="0"/>
              <a:t>. </a:t>
            </a:r>
            <a:r>
              <a:rPr lang="ru-RU" dirty="0" err="1"/>
              <a:t>Ботулотоксин</a:t>
            </a:r>
            <a:r>
              <a:rPr lang="ru-RU" dirty="0"/>
              <a:t> имеет продолжительный эффект — до 6 месяцев. В случае повторного проведения процедуры ее эффект будет более продолжительным. Известно, что мышцы некоторых пациентов могут долго не приходить в тонус после подобной инъекции, поэтому эффект продлевается до года.</a:t>
            </a:r>
          </a:p>
          <a:p>
            <a:endParaRPr lang="ru-RU" dirty="0"/>
          </a:p>
        </p:txBody>
      </p:sp>
    </p:spTree>
    <p:extLst>
      <p:ext uri="{BB962C8B-B14F-4D97-AF65-F5344CB8AC3E}">
        <p14:creationId xmlns:p14="http://schemas.microsoft.com/office/powerpoint/2010/main" val="237622609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9308" y="232012"/>
            <a:ext cx="9790546" cy="6016387"/>
          </a:xfrm>
        </p:spPr>
        <p:txBody>
          <a:bodyPr>
            <a:normAutofit/>
          </a:bodyPr>
          <a:lstStyle/>
          <a:p>
            <a:r>
              <a:rPr lang="ru-RU" dirty="0"/>
              <a:t>Филлеры — процедура, позволяющая наполнять веществом морщины, тем самым приподнимая кожу до соответствующего уровня. В основе данной методики — использование особого вида коллагена со специальным белком, который делает кожу более упругой и придает ей здоровый вид. Речь идет о бычьем коллагене, </a:t>
            </a:r>
            <a:r>
              <a:rPr lang="ru-RU" dirty="0" err="1"/>
              <a:t>изологене</a:t>
            </a:r>
            <a:r>
              <a:rPr lang="ru-RU" dirty="0"/>
              <a:t> или </a:t>
            </a:r>
            <a:r>
              <a:rPr lang="ru-RU" dirty="0" err="1"/>
              <a:t>дермалогене</a:t>
            </a:r>
            <a:r>
              <a:rPr lang="ru-RU" dirty="0"/>
              <a:t>. Такие филлеры вводят буквально в каждую морщину. Манипуляция не занимает много времени. После ее проведения можно сразу возвращаться к обычной жизни.</a:t>
            </a:r>
          </a:p>
          <a:p>
            <a:r>
              <a:rPr lang="ru-RU" dirty="0"/>
              <a:t>Контурная пластика с использованием </a:t>
            </a:r>
            <a:r>
              <a:rPr lang="ru-RU" dirty="0" err="1"/>
              <a:t>биогелей</a:t>
            </a:r>
            <a:r>
              <a:rPr lang="ru-RU" dirty="0"/>
              <a:t> (на основе </a:t>
            </a:r>
            <a:r>
              <a:rPr lang="ru-RU" dirty="0" err="1"/>
              <a:t>гиалуроновой</a:t>
            </a:r>
            <a:r>
              <a:rPr lang="ru-RU" dirty="0"/>
              <a:t> кислоты). Обычно для ее проведения применяют такие препараты, как </a:t>
            </a:r>
            <a:r>
              <a:rPr lang="ru-RU" dirty="0" err="1"/>
              <a:t>Перлайн</a:t>
            </a:r>
            <a:r>
              <a:rPr lang="ru-RU" dirty="0"/>
              <a:t>, </a:t>
            </a:r>
            <a:r>
              <a:rPr lang="ru-RU" dirty="0" err="1"/>
              <a:t>Сурджидерм</a:t>
            </a:r>
            <a:r>
              <a:rPr lang="ru-RU" dirty="0"/>
              <a:t> или </a:t>
            </a:r>
            <a:r>
              <a:rPr lang="ru-RU" dirty="0" err="1"/>
              <a:t>Реплери</a:t>
            </a:r>
            <a:r>
              <a:rPr lang="ru-RU" dirty="0"/>
              <a:t>, основным компонентом которых и является </a:t>
            </a:r>
            <a:r>
              <a:rPr lang="ru-RU" dirty="0" err="1"/>
              <a:t>гиалуроновая</a:t>
            </a:r>
            <a:r>
              <a:rPr lang="ru-RU" dirty="0"/>
              <a:t> кислота. Такая методика наиболее эффективно справляется с горизонтальными морщинами в области лба, а также вертикальными, сосредоточенными между бровями. Кроме того, контурная пластика устраняет «гусиные лапки» возле глаз. Препараты вводят в незначительных количествах в проблемные зоны. Количество процедур обычно устанавливается специалистом.</a:t>
            </a:r>
          </a:p>
          <a:p>
            <a:endParaRPr lang="ru-RU" dirty="0"/>
          </a:p>
        </p:txBody>
      </p:sp>
    </p:spTree>
    <p:extLst>
      <p:ext uri="{BB962C8B-B14F-4D97-AF65-F5344CB8AC3E}">
        <p14:creationId xmlns:p14="http://schemas.microsoft.com/office/powerpoint/2010/main" val="3439907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Морщины — бороздки на поверхности кожи, которые в первую очередь образуются на шее, лице и </a:t>
            </a:r>
            <a:r>
              <a:rPr lang="ru-RU" dirty="0" err="1"/>
              <a:t>рукахпо</a:t>
            </a:r>
            <a:r>
              <a:rPr lang="ru-RU" dirty="0"/>
              <a:t> причине повреждения соединительных волокон, содержащих два важнейших компонента кожи — эластин и коллаген.</a:t>
            </a:r>
          </a:p>
          <a:p>
            <a:r>
              <a:rPr lang="ru-RU" dirty="0"/>
              <a:t>Самым неприятным явлением являются возрастные морщины как результат естественных процессов, протекающих в </a:t>
            </a:r>
            <a:r>
              <a:rPr lang="ru-RU" dirty="0" err="1"/>
              <a:t>организмечеловека</a:t>
            </a:r>
            <a:r>
              <a:rPr lang="ru-RU" dirty="0"/>
              <a:t>. Известно, что с возрастом кожа перестает быть эластичной, утрачивая влагу и подвергаясь сбоям в обменных процессах. Последнее приводит к изменению структуры дермы и возникновению морщин разного размера.</a:t>
            </a:r>
          </a:p>
          <a:p>
            <a:endParaRPr lang="ru-RU" dirty="0"/>
          </a:p>
        </p:txBody>
      </p:sp>
    </p:spTree>
    <p:extLst>
      <p:ext uri="{BB962C8B-B14F-4D97-AF65-F5344CB8AC3E}">
        <p14:creationId xmlns:p14="http://schemas.microsoft.com/office/powerpoint/2010/main" val="18485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6604" y="163774"/>
            <a:ext cx="9763250" cy="6084626"/>
          </a:xfrm>
        </p:spPr>
        <p:txBody>
          <a:bodyPr/>
          <a:lstStyle/>
          <a:p>
            <a:r>
              <a:rPr lang="ru-RU" dirty="0" err="1"/>
              <a:t>Озонотерапия</a:t>
            </a:r>
            <a:r>
              <a:rPr lang="ru-RU" dirty="0"/>
              <a:t> — метод устранения морщин кислородно-озоновой смесью. Такой метод стимулирует восстановительные процессы в клетках кожи. Обычно проводят не менее 5 сеансов каждую неделю.</a:t>
            </a:r>
          </a:p>
          <a:p>
            <a:r>
              <a:rPr lang="ru-RU" dirty="0"/>
              <a:t>Какой бы из данных методик омоложения вы ни выбрали, предварительно следует провести оценку состояния вашей кожи и организма в целом, учесть наличие противопоказаний и применения препаратов относительно именно вашего организма. Помните о том, что любое </a:t>
            </a:r>
            <a:r>
              <a:rPr lang="ru-RU" dirty="0" err="1"/>
              <a:t>манипулятивное</a:t>
            </a:r>
            <a:r>
              <a:rPr lang="ru-RU" dirty="0"/>
              <a:t> вмешательство носит определенный риск для вашего здоровья. Самым опасным последствием таких инъекций может стать опущение тканей (отвисание лба или опущение бровей) или напротив, утрата естественной мимики лица.</a:t>
            </a:r>
          </a:p>
          <a:p>
            <a:endParaRPr lang="ru-RU" dirty="0"/>
          </a:p>
        </p:txBody>
      </p:sp>
    </p:spTree>
    <p:extLst>
      <p:ext uri="{BB962C8B-B14F-4D97-AF65-F5344CB8AC3E}">
        <p14:creationId xmlns:p14="http://schemas.microsoft.com/office/powerpoint/2010/main" val="34241002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4968" y="218364"/>
            <a:ext cx="9544886" cy="6030035"/>
          </a:xfrm>
        </p:spPr>
        <p:txBody>
          <a:bodyPr>
            <a:normAutofit/>
          </a:bodyPr>
          <a:lstStyle/>
          <a:p>
            <a:r>
              <a:rPr lang="ru-RU" b="1" dirty="0"/>
              <a:t>Аппаратная методика</a:t>
            </a:r>
          </a:p>
          <a:p>
            <a:r>
              <a:rPr lang="ru-RU" dirty="0"/>
              <a:t>Аппаратная методика является не менее эффективной и распространенной в борьбе с морщинами. Все разновидности данной методики сводятся к тому, что на проблемную кожу оказывают воздействие светом.</a:t>
            </a:r>
          </a:p>
          <a:p>
            <a:r>
              <a:rPr lang="ru-RU" dirty="0"/>
              <a:t>Основные виды аппаратной методики:</a:t>
            </a:r>
          </a:p>
          <a:p>
            <a:r>
              <a:rPr lang="ru-RU" dirty="0"/>
              <a:t>Лазерная шлифовка — помогает устранить морщины, а также </a:t>
            </a:r>
            <a:r>
              <a:rPr lang="ru-RU" dirty="0" err="1"/>
              <a:t>акне</a:t>
            </a:r>
            <a:r>
              <a:rPr lang="ru-RU" dirty="0"/>
              <a:t> посредством использования </a:t>
            </a:r>
            <a:r>
              <a:rPr lang="ru-RU" dirty="0" err="1"/>
              <a:t>карбондиоксидного</a:t>
            </a:r>
            <a:r>
              <a:rPr lang="ru-RU" dirty="0"/>
              <a:t> или эрбиевого лазеров, стимулирующих образование коллагена, тем самым устраняя сморщенную кожу. Благодаря такой шлифовке происходит полное обновление кожи, устраняются мелкие и более выраженные мимические морщины, рубцы и даже </a:t>
            </a:r>
            <a:r>
              <a:rPr lang="ru-RU" dirty="0" err="1"/>
              <a:t>акне</a:t>
            </a:r>
            <a:r>
              <a:rPr lang="ru-RU" dirty="0"/>
              <a:t>. Минус такой процедуры — долгий подготовительный процесс и продолжительный восстановительный период.</a:t>
            </a:r>
          </a:p>
        </p:txBody>
      </p:sp>
    </p:spTree>
    <p:extLst>
      <p:ext uri="{BB962C8B-B14F-4D97-AF65-F5344CB8AC3E}">
        <p14:creationId xmlns:p14="http://schemas.microsoft.com/office/powerpoint/2010/main" val="11977975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45660" y="354842"/>
            <a:ext cx="9804193" cy="5893557"/>
          </a:xfrm>
        </p:spPr>
        <p:txBody>
          <a:bodyPr/>
          <a:lstStyle/>
          <a:p>
            <a:r>
              <a:rPr lang="ru-RU" dirty="0" err="1"/>
              <a:t>Дермабразия</a:t>
            </a:r>
            <a:r>
              <a:rPr lang="ru-RU" dirty="0"/>
              <a:t> — манипуляция, цель которой — ликвидация поверхностного слоя кожи, а значит, и устранение морщин и рубцов. Такая процедура помогает очистить кожу от старых поверхностных слоев, способствуя всецелому оздоровлению кожных покровов. Процедура длится не дольше 50-60 минут, однако восстановительный период довольно долгий и доставляет дискомфорт. Сегодня такая методика является устаревшей.</a:t>
            </a:r>
          </a:p>
          <a:p>
            <a:r>
              <a:rPr lang="ru-RU" dirty="0"/>
              <a:t>Фракционное омоложение — такая процедура основывается на эффекте </a:t>
            </a:r>
            <a:r>
              <a:rPr lang="ru-RU" dirty="0" err="1"/>
              <a:t>фототермолиза</a:t>
            </a:r>
            <a:r>
              <a:rPr lang="ru-RU" dirty="0"/>
              <a:t> — создания искусственных микроповреждений, которые способны активизировать защитные реакции организма, проявляя ускоренную регенерацию клеток, тем самым помогая быстро обновить кожные покровы.</a:t>
            </a:r>
          </a:p>
          <a:p>
            <a:endParaRPr lang="ru-RU" dirty="0"/>
          </a:p>
        </p:txBody>
      </p:sp>
    </p:spTree>
    <p:extLst>
      <p:ext uri="{BB962C8B-B14F-4D97-AF65-F5344CB8AC3E}">
        <p14:creationId xmlns:p14="http://schemas.microsoft.com/office/powerpoint/2010/main" val="21418164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627798" y="354842"/>
            <a:ext cx="9422056" cy="5893557"/>
          </a:xfrm>
        </p:spPr>
        <p:txBody>
          <a:bodyPr>
            <a:normAutofit/>
          </a:bodyPr>
          <a:lstStyle/>
          <a:p>
            <a:r>
              <a:rPr lang="ru-RU" dirty="0" err="1"/>
              <a:t>Фотоомоложение</a:t>
            </a:r>
            <a:r>
              <a:rPr lang="ru-RU" dirty="0"/>
              <a:t> — метод воздействия на кожу лазером. Особенность процедуры заключается в том, что воздействие лазером направлено только на постаревшие участки кожи, которые успели покрыться морщинами.</a:t>
            </a:r>
          </a:p>
          <a:p>
            <a:r>
              <a:rPr lang="ru-RU" dirty="0"/>
              <a:t>Безусловно, самым эффективным будет комплексный подход к решению данной проблемы, а именно совмещение косметических средств, </a:t>
            </a:r>
            <a:r>
              <a:rPr lang="ru-RU" dirty="0" err="1"/>
              <a:t>лифтинга</a:t>
            </a:r>
            <a:r>
              <a:rPr lang="ru-RU" dirty="0"/>
              <a:t> и качественного ухода.</a:t>
            </a:r>
          </a:p>
          <a:p>
            <a:r>
              <a:rPr lang="ru-RU" dirty="0"/>
              <a:t>Народные средства, приготовленные в домашних условиях, не дают ожидаемый результат. Следует помнить, что такие отвары и лосьоны помогут разгладить только неглубокие морщинки, однако не способны устранить глубокие борозды на коже. Как бы там ни было, но народная медицина слаба в борьбе с морщинами. Поэтому так часто женщины отдают предпочтение работе хирургов, способных убрать дефект посредством пластических операций.</a:t>
            </a:r>
          </a:p>
          <a:p>
            <a:endParaRPr lang="ru-RU" dirty="0"/>
          </a:p>
        </p:txBody>
      </p:sp>
    </p:spTree>
    <p:extLst>
      <p:ext uri="{BB962C8B-B14F-4D97-AF65-F5344CB8AC3E}">
        <p14:creationId xmlns:p14="http://schemas.microsoft.com/office/powerpoint/2010/main" val="512817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59558" y="327546"/>
            <a:ext cx="9490295" cy="5920853"/>
          </a:xfrm>
        </p:spPr>
        <p:txBody>
          <a:bodyPr/>
          <a:lstStyle/>
          <a:p>
            <a:r>
              <a:rPr lang="ru-RU" dirty="0"/>
              <a:t>Пластика является верным исцелением от морщин, однако и она содержит в себе множество недостатков. Так, к примеру, существует множество противопоказаний, не позволяющих проводить пластическое оперативное вмешательство различным пациентам. Кроме того, восстановительный период после операции длится довольно долго. Присутствие болевых ощущений и дискомфорта на коже — обязательное последствие пластики. Положительный результат после операции будет заметен спустя время после заживления швов. Реабилитационный период предполагает ведение здорового образа жизни и здоровый сон.</a:t>
            </a:r>
          </a:p>
        </p:txBody>
      </p:sp>
    </p:spTree>
    <p:extLst>
      <p:ext uri="{BB962C8B-B14F-4D97-AF65-F5344CB8AC3E}">
        <p14:creationId xmlns:p14="http://schemas.microsoft.com/office/powerpoint/2010/main" val="276993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Необходимо сказать, что не только время влияет на кожу, но и наше отношение к ней. Как известно, первые морщины могут появиться и в 17-летнем возрасте, и это не значит, что мы начали стареть, а значит, что просто привыкли морщить лоб или глаза. В раннем возрасте появляются мимические морщины.</a:t>
            </a:r>
          </a:p>
        </p:txBody>
      </p:sp>
    </p:spTree>
    <p:extLst>
      <p:ext uri="{BB962C8B-B14F-4D97-AF65-F5344CB8AC3E}">
        <p14:creationId xmlns:p14="http://schemas.microsoft.com/office/powerpoint/2010/main" val="1704355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b="1" dirty="0"/>
              <a:t>Типы морщин</a:t>
            </a:r>
          </a:p>
          <a:p>
            <a:r>
              <a:rPr lang="ru-RU" dirty="0"/>
              <a:t>В зависимости от глубины поражения кожи, выделяют три вида морщин:</a:t>
            </a:r>
          </a:p>
          <a:p>
            <a:r>
              <a:rPr lang="ru-RU" dirty="0"/>
              <a:t>Поверхностные (или </a:t>
            </a:r>
            <a:r>
              <a:rPr lang="ru-RU" dirty="0" err="1"/>
              <a:t>эпидермальные</a:t>
            </a:r>
            <a:r>
              <a:rPr lang="ru-RU" dirty="0"/>
              <a:t>) морщины. Они влияют </a:t>
            </a:r>
            <a:r>
              <a:rPr lang="ru-RU" dirty="0" smtClean="0"/>
              <a:t>только на </a:t>
            </a:r>
            <a:r>
              <a:rPr lang="ru-RU" dirty="0"/>
              <a:t>поверхностный слой кожи (эпидермис). Данный тип морщин очень мелкий и часто имеет форму «сеточек». Если таких морщин большое количество на поверхности, тогда кожа становится на вид как пергамент. Часто на появление поверхностных морщин влияет отсутствия нужной влаги внутри кожи или утолщение рогового слоя эпидермиса, что может быть вызвано медленным процессом шелушения поверхности рогового слоя, а также замедления скорости обновления клеток.</a:t>
            </a:r>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82722" y="151877"/>
            <a:ext cx="3967131" cy="2398100"/>
          </a:xfrm>
          <a:prstGeom prst="rect">
            <a:avLst/>
          </a:prstGeom>
        </p:spPr>
      </p:pic>
    </p:spTree>
    <p:extLst>
      <p:ext uri="{BB962C8B-B14F-4D97-AF65-F5344CB8AC3E}">
        <p14:creationId xmlns:p14="http://schemas.microsoft.com/office/powerpoint/2010/main" val="1851191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7151" y="306005"/>
            <a:ext cx="6280127" cy="5944670"/>
          </a:xfrm>
        </p:spPr>
        <p:txBody>
          <a:bodyPr>
            <a:normAutofit fontScale="92500" lnSpcReduction="10000"/>
          </a:bodyPr>
          <a:lstStyle/>
          <a:p>
            <a:r>
              <a:rPr lang="ru-RU" dirty="0"/>
              <a:t>Средней глубины (или </a:t>
            </a:r>
            <a:r>
              <a:rPr lang="ru-RU" dirty="0" err="1"/>
              <a:t>дермальные</a:t>
            </a:r>
            <a:r>
              <a:rPr lang="ru-RU" dirty="0"/>
              <a:t>) морщины. Такие морщины поражают средний слой кожи — дерму — и представляют собой следствие развития поверхностных морщин. На их появление первым делом влияет повреждение выработки коллагена по причине присутствия свободных радикалов, что замедляет синтез фибробластами.</a:t>
            </a:r>
          </a:p>
          <a:p>
            <a:r>
              <a:rPr lang="ru-RU" dirty="0" err="1"/>
              <a:t>Глубинныеморщины</a:t>
            </a:r>
            <a:r>
              <a:rPr lang="ru-RU" dirty="0"/>
              <a:t>. Такие морщины поражают все слои кожи, на их формирование оказывает влияние подкожно-жировая клетчатка. Первым делом глубокие морщины возникают в районе естественных складок на поверхности кожи (к примеру, в районе носогубных складок). Значительная роль в их появлении принадлежит развивающемуся гравитационному птозу тканей лица, когда происходит снижение мышечного тонуса.</a:t>
            </a:r>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680" y="504967"/>
            <a:ext cx="4824724" cy="5841242"/>
          </a:xfrm>
          <a:prstGeom prst="rect">
            <a:avLst/>
          </a:prstGeom>
        </p:spPr>
      </p:pic>
    </p:spTree>
    <p:extLst>
      <p:ext uri="{BB962C8B-B14F-4D97-AF65-F5344CB8AC3E}">
        <p14:creationId xmlns:p14="http://schemas.microsoft.com/office/powerpoint/2010/main" val="4198713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p:txBody>
          <a:bodyPr/>
          <a:lstStyle/>
          <a:p>
            <a:r>
              <a:rPr lang="ru-RU" dirty="0"/>
              <a:t>Следует сказать, что образование глубоких морщин — не что иное, как генетическая предрасположенность, которая также зависит от индивидуальных особенностей человека. Степень проявления глубоких морщин будет зависеть от действия различных негативных факторов, влияющих на появление каждого типа морщин.</a:t>
            </a:r>
          </a:p>
          <a:p>
            <a:r>
              <a:rPr lang="ru-RU" dirty="0"/>
              <a:t>В зависимости от причин возникновения все морщины можно разделить на два класса: динамические и статические.</a:t>
            </a:r>
          </a:p>
          <a:p>
            <a:endParaRPr lang="ru-RU" dirty="0"/>
          </a:p>
        </p:txBody>
      </p:sp>
    </p:spTree>
    <p:extLst>
      <p:ext uri="{BB962C8B-B14F-4D97-AF65-F5344CB8AC3E}">
        <p14:creationId xmlns:p14="http://schemas.microsoft.com/office/powerpoint/2010/main" val="918731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98346" y="193354"/>
            <a:ext cx="7371947" cy="6166503"/>
          </a:xfrm>
        </p:spPr>
        <p:txBody>
          <a:bodyPr>
            <a:normAutofit/>
          </a:bodyPr>
          <a:lstStyle/>
          <a:p>
            <a:r>
              <a:rPr lang="ru-RU" b="1" dirty="0"/>
              <a:t>Динамический вид морщин</a:t>
            </a:r>
          </a:p>
          <a:p>
            <a:r>
              <a:rPr lang="ru-RU" dirty="0"/>
              <a:t>Динамический вид морщин возникает по причине частого сокращения мимических мышц. Безусловно, мимика — это лучшая наша способность выражать свои эмоции, тем более, что каждому человеку присуща своя характерная мимика, которая позволяет не спутать человека с другим: одни часто поднимают брови, выражая свое удивление, другие же любят хмурить лоб или прищуриваться. Именно такая активная мимика приводит к тому, что из-за частых мимических движений возникают постоянные кожные складки, которые уже окончательно не могут расправиться к 20 годам, образуя тем самым динамические морщины. Часто самые первые мимические морщины возникают на лбу, а затем в уголках глаз. К 30-35 годам морщины возникают на поверхности верхних век.</a:t>
            </a:r>
          </a:p>
          <a:p>
            <a:endParaRPr lang="ru-RU" dirty="0"/>
          </a:p>
        </p:txBody>
      </p:sp>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8039" y="2663599"/>
            <a:ext cx="2954448" cy="2595327"/>
          </a:xfrm>
          <a:prstGeom prst="rect">
            <a:avLst/>
          </a:prstGeom>
        </p:spPr>
      </p:pic>
    </p:spTree>
    <p:extLst>
      <p:ext uri="{BB962C8B-B14F-4D97-AF65-F5344CB8AC3E}">
        <p14:creationId xmlns:p14="http://schemas.microsoft.com/office/powerpoint/2010/main" val="800059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830357" y="333300"/>
            <a:ext cx="8946541" cy="6067500"/>
          </a:xfrm>
        </p:spPr>
        <p:txBody>
          <a:bodyPr>
            <a:normAutofit fontScale="92500" lnSpcReduction="10000"/>
          </a:bodyPr>
          <a:lstStyle/>
          <a:p>
            <a:r>
              <a:rPr lang="ru-RU" b="1" dirty="0"/>
              <a:t>Статический вид морщин</a:t>
            </a:r>
          </a:p>
          <a:p>
            <a:r>
              <a:rPr lang="ru-RU" dirty="0"/>
              <a:t>Другой вид морщин называют статическим (или гравитационным). Такие морщины возникают уже после 40 лет. В отличие от первого вида, динамических, статические морщины образуются не по причине активной работы нашей мимики. На их возникновение влияют процессы возрастного старения кожи, которое может быть естественным или искусственным (к примеру, из-за курения или чрезмерного влияния ультрафиолетовых лучей).</a:t>
            </a:r>
          </a:p>
          <a:p>
            <a:r>
              <a:rPr lang="ru-RU" dirty="0"/>
              <a:t>Известно, что в период старения в толще кожи происходит замедление кровообращения, становится меньше коллагена, снижается уровень </a:t>
            </a:r>
            <a:r>
              <a:rPr lang="ru-RU" dirty="0" err="1"/>
              <a:t>гиалуроновой</a:t>
            </a:r>
            <a:r>
              <a:rPr lang="ru-RU" dirty="0"/>
              <a:t> кислоты, приводя к заметному понижению эластичности поверхности кожи. Со временем кожа становится заметно дряблой. Потеря тонуса происходит и в мимической мускулатуре: из-за силы тяжести ткани лица опускаются, утрачивая былую прочность. Опущение ткани происходит неравномерно, приводя тем самым к возникновению статических морщин. На их появление может влиять даже нарушенная осанка или неправильная поза тела во время сна или сидения за столом.</a:t>
            </a:r>
          </a:p>
          <a:p>
            <a:r>
              <a:rPr lang="ru-RU" b="1" dirty="0"/>
              <a:t>Комбинированный вид морщин</a:t>
            </a:r>
          </a:p>
        </p:txBody>
      </p:sp>
    </p:spTree>
    <p:extLst>
      <p:ext uri="{BB962C8B-B14F-4D97-AF65-F5344CB8AC3E}">
        <p14:creationId xmlns:p14="http://schemas.microsoft.com/office/powerpoint/2010/main" val="3765247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103312" y="559558"/>
            <a:ext cx="8946541" cy="5688841"/>
          </a:xfrm>
        </p:spPr>
        <p:txBody>
          <a:bodyPr>
            <a:normAutofit lnSpcReduction="10000"/>
          </a:bodyPr>
          <a:lstStyle/>
          <a:p>
            <a:r>
              <a:rPr lang="ru-RU" b="1" dirty="0"/>
              <a:t>Комбинированный вид морщин</a:t>
            </a:r>
          </a:p>
          <a:p>
            <a:r>
              <a:rPr lang="ru-RU" dirty="0"/>
              <a:t>Третьим видом морщин в данной классификации является комбинированный тип, который имеет признаки статического и динамического видов. К комбинированным морщинам относят:</a:t>
            </a:r>
          </a:p>
          <a:p>
            <a:r>
              <a:rPr lang="ru-RU" dirty="0"/>
              <a:t>Заломы — возникают с возрастом, чаще всего распространяясь на поверхности щек или возле глаз, а также в области декольте.</a:t>
            </a:r>
          </a:p>
          <a:p>
            <a:r>
              <a:rPr lang="ru-RU" dirty="0"/>
              <a:t>Назолабиальные морщины (или носогубные морщины) — тянутся от носа к уголкам рта, часто возникают у людей с активной мимикой. Выраженные морщины данного вида заметно старят лицо.</a:t>
            </a:r>
          </a:p>
          <a:p>
            <a:r>
              <a:rPr lang="ru-RU" dirty="0" err="1"/>
              <a:t>Периорбитальные</a:t>
            </a:r>
            <a:r>
              <a:rPr lang="ru-RU" dirty="0"/>
              <a:t> морщины («гусиные лапки») — небольшие морщинки, появляющиеся во внешних углах глаз. Такие морщины возникают по причине напряжения мышц глаз (к примеру, при улыбке). Образование морщинок именно в данной области объясняется очень </a:t>
            </a:r>
            <a:r>
              <a:rPr lang="ru-RU" dirty="0" err="1"/>
              <a:t>тонкойкожей</a:t>
            </a:r>
            <a:r>
              <a:rPr lang="ru-RU" dirty="0"/>
              <a:t>, расположенной вокруг глаз. Такие морщинки придают усталый вид своему обладателю.</a:t>
            </a:r>
          </a:p>
        </p:txBody>
      </p:sp>
    </p:spTree>
    <p:extLst>
      <p:ext uri="{BB962C8B-B14F-4D97-AF65-F5344CB8AC3E}">
        <p14:creationId xmlns:p14="http://schemas.microsoft.com/office/powerpoint/2010/main" val="37613093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Ио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21</TotalTime>
  <Words>146</Words>
  <Application>Microsoft Office PowerPoint</Application>
  <PresentationFormat>Широкоэкранный</PresentationFormat>
  <Paragraphs>70</Paragraphs>
  <Slides>24</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24</vt:i4>
      </vt:variant>
    </vt:vector>
  </HeadingPairs>
  <TitlesOfParts>
    <vt:vector size="28" baseType="lpstr">
      <vt:lpstr>Arial</vt:lpstr>
      <vt:lpstr>Century Gothic</vt:lpstr>
      <vt:lpstr>Wingdings 3</vt:lpstr>
      <vt:lpstr>Ион</vt:lpstr>
      <vt:lpstr>Морщины лица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Морщины лица</dc:title>
  <dc:creator>Microsoft Office</dc:creator>
  <cp:lastModifiedBy>Microsoft Office</cp:lastModifiedBy>
  <cp:revision>4</cp:revision>
  <dcterms:created xsi:type="dcterms:W3CDTF">2018-05-22T15:52:00Z</dcterms:created>
  <dcterms:modified xsi:type="dcterms:W3CDTF">2018-05-22T16:40:22Z</dcterms:modified>
</cp:coreProperties>
</file>