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80" r:id="rId10"/>
    <p:sldId id="264" r:id="rId11"/>
    <p:sldId id="275" r:id="rId12"/>
    <p:sldId id="276" r:id="rId13"/>
    <p:sldId id="277" r:id="rId14"/>
    <p:sldId id="278" r:id="rId15"/>
    <p:sldId id="272" r:id="rId16"/>
    <p:sldId id="265" r:id="rId17"/>
    <p:sldId id="267" r:id="rId18"/>
    <p:sldId id="266" r:id="rId19"/>
    <p:sldId id="263" r:id="rId20"/>
    <p:sldId id="268" r:id="rId21"/>
    <p:sldId id="269" r:id="rId22"/>
    <p:sldId id="288" r:id="rId23"/>
    <p:sldId id="287" r:id="rId24"/>
    <p:sldId id="270" r:id="rId25"/>
    <p:sldId id="271" r:id="rId26"/>
    <p:sldId id="273" r:id="rId27"/>
    <p:sldId id="290" r:id="rId28"/>
    <p:sldId id="291" r:id="rId29"/>
    <p:sldId id="274" r:id="rId30"/>
    <p:sldId id="281" r:id="rId31"/>
    <p:sldId id="282" r:id="rId32"/>
    <p:sldId id="283" r:id="rId33"/>
    <p:sldId id="284" r:id="rId34"/>
    <p:sldId id="285" r:id="rId35"/>
    <p:sldId id="292" r:id="rId36"/>
    <p:sldId id="293" r:id="rId37"/>
    <p:sldId id="294" r:id="rId38"/>
    <p:sldId id="295" r:id="rId39"/>
    <p:sldId id="298" r:id="rId40"/>
    <p:sldId id="299" r:id="rId41"/>
    <p:sldId id="296" r:id="rId42"/>
    <p:sldId id="300" r:id="rId43"/>
    <p:sldId id="303" r:id="rId44"/>
    <p:sldId id="305" r:id="rId45"/>
    <p:sldId id="297" r:id="rId46"/>
    <p:sldId id="302" r:id="rId47"/>
    <p:sldId id="301" r:id="rId48"/>
    <p:sldId id="304" r:id="rId49"/>
    <p:sldId id="327" r:id="rId50"/>
    <p:sldId id="328" r:id="rId51"/>
    <p:sldId id="330" r:id="rId52"/>
    <p:sldId id="329" r:id="rId53"/>
    <p:sldId id="331" r:id="rId54"/>
    <p:sldId id="332" r:id="rId55"/>
    <p:sldId id="333" r:id="rId56"/>
    <p:sldId id="306" r:id="rId57"/>
    <p:sldId id="307" r:id="rId58"/>
    <p:sldId id="308" r:id="rId59"/>
    <p:sldId id="309" r:id="rId60"/>
    <p:sldId id="310" r:id="rId61"/>
    <p:sldId id="311" r:id="rId62"/>
    <p:sldId id="315" r:id="rId63"/>
    <p:sldId id="316" r:id="rId64"/>
    <p:sldId id="317" r:id="rId65"/>
    <p:sldId id="318" r:id="rId66"/>
    <p:sldId id="319" r:id="rId67"/>
    <p:sldId id="320" r:id="rId68"/>
    <p:sldId id="312" r:id="rId69"/>
    <p:sldId id="322" r:id="rId70"/>
    <p:sldId id="324" r:id="rId71"/>
    <p:sldId id="323" r:id="rId72"/>
    <p:sldId id="321" r:id="rId73"/>
    <p:sldId id="326" r:id="rId7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9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F0B5-20B9-47F4-9C58-EE00CF4FB04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046-086B-4708-8A7C-92F52683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9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F0B5-20B9-47F4-9C58-EE00CF4FB04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046-086B-4708-8A7C-92F52683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87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F0B5-20B9-47F4-9C58-EE00CF4FB04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046-086B-4708-8A7C-92F52683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2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F0B5-20B9-47F4-9C58-EE00CF4FB04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046-086B-4708-8A7C-92F52683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68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F0B5-20B9-47F4-9C58-EE00CF4FB04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046-086B-4708-8A7C-92F52683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22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F0B5-20B9-47F4-9C58-EE00CF4FB04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046-086B-4708-8A7C-92F52683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4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F0B5-20B9-47F4-9C58-EE00CF4FB04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046-086B-4708-8A7C-92F52683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2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F0B5-20B9-47F4-9C58-EE00CF4FB04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046-086B-4708-8A7C-92F52683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33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F0B5-20B9-47F4-9C58-EE00CF4FB04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046-086B-4708-8A7C-92F52683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97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F0B5-20B9-47F4-9C58-EE00CF4FB04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046-086B-4708-8A7C-92F52683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3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F0B5-20B9-47F4-9C58-EE00CF4FB04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046-086B-4708-8A7C-92F52683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40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BF0B5-20B9-47F4-9C58-EE00CF4FB04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19046-086B-4708-8A7C-92F52683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36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Врожденные аномалии развития органов и систем. Внутриутробные инфекции плода и новорожденного. Понятия, факторы риска, профилактика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3055" y="3666680"/>
            <a:ext cx="6400800" cy="1314450"/>
          </a:xfrm>
        </p:spPr>
        <p:txBody>
          <a:bodyPr/>
          <a:lstStyle/>
          <a:p>
            <a:r>
              <a:rPr lang="ru-RU" dirty="0" smtClean="0"/>
              <a:t>Д.м.н. Моргун Андрей Васильевич</a:t>
            </a:r>
          </a:p>
          <a:p>
            <a:r>
              <a:rPr lang="ru-RU" dirty="0" smtClean="0"/>
              <a:t>Красноярск,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91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Варианты внутриутробной патологии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579296" cy="3891879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 smtClean="0"/>
              <a:t>Гаметопатии</a:t>
            </a:r>
            <a:r>
              <a:rPr lang="ru-RU" dirty="0" smtClean="0"/>
              <a:t> – патологические изменения в половых клетках, произошедшие до оплодотворения и приводящие к спонтанному прерыванию беременности, врожденным порокам развития, наследственным заболеваниям. </a:t>
            </a:r>
          </a:p>
          <a:p>
            <a:r>
              <a:rPr lang="ru-RU" dirty="0" err="1" smtClean="0"/>
              <a:t>Бластопатии</a:t>
            </a:r>
            <a:r>
              <a:rPr lang="ru-RU" dirty="0" smtClean="0"/>
              <a:t> - повреждение зиготы в первые две недели после оплодотворения, вызывающие гибель зародыша, внематочную беременность, пороки развития с нарушением формирования оси зародыша (симметричные, асимметричные и не полностью разделившиеся близнецы, аплазия почек и др.). </a:t>
            </a:r>
          </a:p>
          <a:p>
            <a:r>
              <a:rPr lang="ru-RU" dirty="0" err="1" smtClean="0"/>
              <a:t>Эмбриопатии</a:t>
            </a:r>
            <a:r>
              <a:rPr lang="ru-RU" dirty="0" smtClean="0"/>
              <a:t> - повреждения зародыша от момента прикрепления его к стенке матки (15-е сутки после оплодотворения) до формирования плаценты (63-75-е сутки внутриутробной жизни), проявляющиеся пороками развития отдельных органов и систем, тератомами (</a:t>
            </a:r>
            <a:r>
              <a:rPr lang="ru-RU" dirty="0" err="1" smtClean="0"/>
              <a:t>эмбриоцитомами</a:t>
            </a:r>
            <a:r>
              <a:rPr lang="ru-RU" dirty="0" smtClean="0"/>
              <a:t>), прерыванием беременности. </a:t>
            </a:r>
          </a:p>
          <a:p>
            <a:r>
              <a:rPr lang="ru-RU" dirty="0" err="1" smtClean="0"/>
              <a:t>Фетопатии</a:t>
            </a:r>
            <a:r>
              <a:rPr lang="ru-RU" dirty="0" smtClean="0"/>
              <a:t> - заболевания плода, возникающие с 12-й недели внутриутробной жизни до начала родов.</a:t>
            </a:r>
          </a:p>
          <a:p>
            <a:pPr marL="57150" indent="0">
              <a:buNone/>
            </a:pPr>
            <a:r>
              <a:rPr lang="ru-RU" dirty="0" smtClean="0"/>
              <a:t>Проявлениями </a:t>
            </a:r>
            <a:r>
              <a:rPr lang="ru-RU" dirty="0" err="1" smtClean="0"/>
              <a:t>фетопатии</a:t>
            </a:r>
            <a:r>
              <a:rPr lang="ru-RU" dirty="0" smtClean="0"/>
              <a:t> в раннем фетальном периоде являются врожденные пороки развития вследствие </a:t>
            </a:r>
            <a:r>
              <a:rPr lang="ru-RU" dirty="0" err="1" smtClean="0"/>
              <a:t>персистирования</a:t>
            </a:r>
            <a:r>
              <a:rPr lang="ru-RU" dirty="0" smtClean="0"/>
              <a:t> эмбриональных структур (</a:t>
            </a:r>
            <a:r>
              <a:rPr lang="ru-RU" dirty="0" err="1" smtClean="0"/>
              <a:t>урахуса</a:t>
            </a:r>
            <a:r>
              <a:rPr lang="ru-RU" dirty="0" smtClean="0"/>
              <a:t>, кишечного свища, открытого артериального протока или овального окна), эмбриональных щелей (расщелины губы, неба, позвоночника, уретры), а также развитие симметричной формы задержки внутриутробного развития вследствие гипоплазии органов и тканей. </a:t>
            </a:r>
          </a:p>
          <a:p>
            <a:pPr marL="571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431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Гаметопатии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пустые зародышевые мешки </a:t>
            </a:r>
          </a:p>
          <a:p>
            <a:r>
              <a:rPr lang="ru-RU" dirty="0" smtClean="0"/>
              <a:t>гипоплазия и аплазия внезародышевых органов </a:t>
            </a:r>
          </a:p>
          <a:p>
            <a:r>
              <a:rPr lang="ru-RU" dirty="0" smtClean="0"/>
              <a:t>двойниковые пороки развития </a:t>
            </a:r>
          </a:p>
          <a:p>
            <a:r>
              <a:rPr lang="ru-RU" dirty="0" smtClean="0"/>
              <a:t>внематочная или эктопическая беременность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452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Бластопатии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00150"/>
            <a:ext cx="8507288" cy="381987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Двойниковые пороки встречаются в виде сросшейся двойни.</a:t>
            </a:r>
          </a:p>
          <a:p>
            <a:r>
              <a:rPr lang="ru-RU" dirty="0" err="1" smtClean="0"/>
              <a:t>Диплопагус</a:t>
            </a:r>
            <a:r>
              <a:rPr lang="ru-RU" dirty="0" smtClean="0"/>
              <a:t> - двойня состоит из равных симметрично развитых компонентов,</a:t>
            </a:r>
          </a:p>
          <a:p>
            <a:r>
              <a:rPr lang="ru-RU" dirty="0" err="1" smtClean="0"/>
              <a:t>Гетеропагус</a:t>
            </a:r>
            <a:r>
              <a:rPr lang="ru-RU" dirty="0" smtClean="0"/>
              <a:t> - асимметрично развитые компоненты</a:t>
            </a:r>
          </a:p>
          <a:p>
            <a:r>
              <a:rPr lang="ru-RU" dirty="0" smtClean="0"/>
              <a:t>Недоразвитый близнец, находящийся в зависимости от другого, развитого, получил название паразита. </a:t>
            </a:r>
          </a:p>
          <a:p>
            <a:r>
              <a:rPr lang="ru-RU" dirty="0" err="1" smtClean="0"/>
              <a:t>Краниопагус</a:t>
            </a:r>
            <a:r>
              <a:rPr lang="ru-RU" dirty="0" smtClean="0"/>
              <a:t> - сращение в области головы</a:t>
            </a:r>
          </a:p>
          <a:p>
            <a:r>
              <a:rPr lang="ru-RU" dirty="0" err="1" smtClean="0"/>
              <a:t>Торокопагус</a:t>
            </a:r>
            <a:r>
              <a:rPr lang="ru-RU" dirty="0" smtClean="0"/>
              <a:t> –сращение в области груди</a:t>
            </a:r>
          </a:p>
          <a:p>
            <a:r>
              <a:rPr lang="ru-RU" dirty="0" err="1" smtClean="0"/>
              <a:t>Ишиопагус</a:t>
            </a:r>
            <a:r>
              <a:rPr lang="ru-RU" dirty="0" smtClean="0"/>
              <a:t> – сращение в области таза </a:t>
            </a:r>
          </a:p>
          <a:p>
            <a:r>
              <a:rPr lang="ru-RU" dirty="0" smtClean="0"/>
              <a:t>Двойниковые пороки сочетаются с нежизнеспособностью. В редких случаях описана значительная продолжительность жизни таких близнецов до зрелого возраста. В легких случаях сращений только мягких тканей возможна хирургическая коррекция.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413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9371"/>
            <a:ext cx="3770652" cy="280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9371"/>
            <a:ext cx="398676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3291830"/>
            <a:ext cx="1329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Диплопагус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3291830"/>
            <a:ext cx="2684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Гетеропагус</a:t>
            </a:r>
            <a:r>
              <a:rPr lang="ru-RU" dirty="0" smtClean="0"/>
              <a:t>, </a:t>
            </a:r>
            <a:r>
              <a:rPr lang="ru-RU" dirty="0" err="1" smtClean="0"/>
              <a:t>Краниопагус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79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Эмбриопатии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А</a:t>
            </a:r>
            <a:r>
              <a:rPr lang="ru-RU" dirty="0" smtClean="0"/>
              <a:t>плазия (агенезия) — полное врожденное отсутствие органа или его части.</a:t>
            </a:r>
          </a:p>
          <a:p>
            <a:r>
              <a:rPr lang="ru-RU" dirty="0" smtClean="0"/>
              <a:t>Врожденная гипоплазия — недоразвитие органа, проявляющееся дефицитом относительной массы или размеров органа. </a:t>
            </a:r>
          </a:p>
          <a:p>
            <a:r>
              <a:rPr lang="ru-RU" dirty="0" smtClean="0"/>
              <a:t>Врожденная гипертрофия (гиперплазия) — увеличение относительной массы (или размера) органа за счет увеличения количества (гиперплазии) или объема (гипертрофии) клеток.</a:t>
            </a:r>
          </a:p>
          <a:p>
            <a:r>
              <a:rPr lang="ru-RU" dirty="0" smtClean="0"/>
              <a:t>Атрезия — полное отсутствие канала или естественного отверстия.</a:t>
            </a:r>
          </a:p>
          <a:p>
            <a:r>
              <a:rPr lang="ru-RU" dirty="0" smtClean="0"/>
              <a:t>Стеноз — сужение канала или отверстия.</a:t>
            </a:r>
          </a:p>
          <a:p>
            <a:r>
              <a:rPr lang="ru-RU" dirty="0" smtClean="0"/>
              <a:t>Эктопия — смещение органа, то есть расположение его в необычном месте</a:t>
            </a:r>
          </a:p>
          <a:p>
            <a:r>
              <a:rPr lang="ru-RU" dirty="0" err="1" smtClean="0"/>
              <a:t>Персистирование</a:t>
            </a:r>
            <a:r>
              <a:rPr lang="ru-RU" dirty="0" smtClean="0"/>
              <a:t> — сохранение эмбриональных структур, в норме исчезающих к определенному периоду развития. </a:t>
            </a:r>
          </a:p>
          <a:p>
            <a:r>
              <a:rPr lang="ru-RU" dirty="0" smtClean="0"/>
              <a:t>Гетеротопия — наличие клеток, тканей или целых участков органа в другом органе или в тех зонах того же органа, где их не должно быть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36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Степень выраженности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От незначительных отклонений в структуре одного органа до тяжелых изменений многих органов, несовместимых с жизнью. </a:t>
            </a:r>
          </a:p>
          <a:p>
            <a:pPr marL="0" indent="0">
              <a:buNone/>
            </a:pPr>
            <a:r>
              <a:rPr lang="ru-RU" dirty="0" smtClean="0"/>
              <a:t>То есть, можно сказать, что ВПР  могут быть: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легко-корригируемые;</a:t>
            </a:r>
          </a:p>
          <a:p>
            <a:pPr marL="0" indent="0">
              <a:buNone/>
            </a:pPr>
            <a:r>
              <a:rPr lang="ru-RU" dirty="0"/>
              <a:t>- несовместимые с жизнью;</a:t>
            </a:r>
          </a:p>
          <a:p>
            <a:pPr>
              <a:buFontTx/>
              <a:buChar char="-"/>
            </a:pPr>
            <a:r>
              <a:rPr lang="ru-RU" dirty="0" smtClean="0"/>
              <a:t>совместимые </a:t>
            </a:r>
            <a:r>
              <a:rPr lang="ru-RU" dirty="0"/>
              <a:t>с жизнью, но существенно осложняющие её. 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49197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роки развития верхних конечнос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88990"/>
            <a:ext cx="2718101" cy="203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роки развития нижних конечност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15766"/>
            <a:ext cx="3188568" cy="178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1106"/>
            <a:ext cx="2448272" cy="301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306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4" y="267494"/>
            <a:ext cx="208827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3309"/>
            <a:ext cx="2232248" cy="24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03" y="287576"/>
            <a:ext cx="2146554" cy="246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246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7494"/>
            <a:ext cx="2565567" cy="196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3478"/>
            <a:ext cx="2633566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3478"/>
            <a:ext cx="24003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1188" y="223423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Подковообразная почка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29900" y="32016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Аплазия левой почки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3354004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Гипоплазия правой почки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" y="2780361"/>
            <a:ext cx="28289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817" y="4746255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Добавочная правая почка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993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факты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От </a:t>
            </a:r>
            <a:r>
              <a:rPr lang="ru-RU" b="1" dirty="0"/>
              <a:t>пороков развития в течение первых 4 недель жизни ежегодно умирают </a:t>
            </a:r>
            <a:r>
              <a:rPr lang="ru-RU" b="1" dirty="0" smtClean="0"/>
              <a:t>более 300 </a:t>
            </a:r>
            <a:r>
              <a:rPr lang="ru-RU" b="1" dirty="0"/>
              <a:t>000 </a:t>
            </a:r>
            <a:r>
              <a:rPr lang="ru-RU" b="1" dirty="0" smtClean="0"/>
              <a:t>детей в мире.</a:t>
            </a:r>
            <a:endParaRPr lang="ru-RU" b="1" dirty="0"/>
          </a:p>
          <a:p>
            <a:r>
              <a:rPr lang="ru-RU" b="1" dirty="0"/>
              <a:t>Пороки развития могут приводить к длительной </a:t>
            </a:r>
            <a:r>
              <a:rPr lang="ru-RU" b="1" dirty="0" smtClean="0"/>
              <a:t>инвалидности. </a:t>
            </a:r>
            <a:endParaRPr lang="ru-RU" b="1" dirty="0"/>
          </a:p>
          <a:p>
            <a:r>
              <a:rPr lang="ru-RU" b="1" dirty="0"/>
              <a:t>К наиболее тяжелым порокам развития относятся пороки сердца, дефекты нервной трубки и синдром Дауна.</a:t>
            </a:r>
          </a:p>
          <a:p>
            <a:r>
              <a:rPr lang="ru-RU" b="1" dirty="0" smtClean="0"/>
              <a:t>По </a:t>
            </a:r>
            <a:r>
              <a:rPr lang="ru-RU" b="1" dirty="0"/>
              <a:t>происхождению генетическими, инфекционными или экологическими, </a:t>
            </a:r>
            <a:r>
              <a:rPr lang="ru-RU" b="1" dirty="0" smtClean="0"/>
              <a:t>но установить </a:t>
            </a:r>
            <a:r>
              <a:rPr lang="ru-RU" b="1" dirty="0"/>
              <a:t>точные причины чаще всего бывает трудно.</a:t>
            </a:r>
          </a:p>
          <a:p>
            <a:r>
              <a:rPr lang="ru-RU" b="1" dirty="0"/>
              <a:t>Некоторые врожденные пороки развития можно предупреждать. Основными элементами профилактики </a:t>
            </a:r>
            <a:r>
              <a:rPr lang="ru-RU" b="1" dirty="0" smtClean="0"/>
              <a:t>являются:</a:t>
            </a:r>
          </a:p>
          <a:p>
            <a:pPr lvl="1"/>
            <a:r>
              <a:rPr lang="ru-RU" b="1" dirty="0" smtClean="0"/>
              <a:t>вакцинация</a:t>
            </a:r>
            <a:r>
              <a:rPr lang="ru-RU" b="1" dirty="0"/>
              <a:t>, </a:t>
            </a:r>
            <a:endParaRPr lang="ru-RU" b="1" dirty="0" smtClean="0"/>
          </a:p>
          <a:p>
            <a:pPr lvl="1"/>
            <a:r>
              <a:rPr lang="ru-RU" b="1" dirty="0" smtClean="0"/>
              <a:t>адекватное </a:t>
            </a:r>
            <a:r>
              <a:rPr lang="ru-RU" b="1" dirty="0"/>
              <a:t>потребление фолиевой кислоты </a:t>
            </a:r>
            <a:r>
              <a:rPr lang="ru-RU" b="1" dirty="0" smtClean="0"/>
              <a:t>и йода </a:t>
            </a:r>
          </a:p>
          <a:p>
            <a:pPr lvl="1"/>
            <a:r>
              <a:rPr lang="ru-RU" b="1" dirty="0" smtClean="0"/>
              <a:t>надлежащая </a:t>
            </a:r>
            <a:r>
              <a:rPr lang="ru-RU" b="1" dirty="0"/>
              <a:t>дородовая помощь.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185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Термины и определения</a:t>
            </a:r>
          </a:p>
          <a:p>
            <a:r>
              <a:rPr lang="ru-RU" dirty="0" smtClean="0"/>
              <a:t>Основные факты</a:t>
            </a:r>
          </a:p>
          <a:p>
            <a:r>
              <a:rPr lang="ru-RU" dirty="0" smtClean="0"/>
              <a:t>Причины и факторы риска</a:t>
            </a:r>
          </a:p>
          <a:p>
            <a:r>
              <a:rPr lang="ru-RU" dirty="0" smtClean="0"/>
              <a:t>Классификация врожденных пороков развития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297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Причины и факторы </a:t>
            </a:r>
            <a:r>
              <a:rPr lang="ru-RU" b="1" dirty="0" smtClean="0"/>
              <a:t>риска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50% всех пороков развития нельзя связать с какой-либо конкретной причиной, однако некоторые причины или факторы риска известны</a:t>
            </a:r>
            <a:r>
              <a:rPr lang="ru-RU" dirty="0" smtClean="0"/>
              <a:t>.</a:t>
            </a:r>
          </a:p>
          <a:p>
            <a:r>
              <a:rPr lang="ru-RU" b="1" dirty="0"/>
              <a:t>Социально-экономические факторы</a:t>
            </a:r>
          </a:p>
          <a:p>
            <a:r>
              <a:rPr lang="ru-RU" b="1" dirty="0"/>
              <a:t>Генетические факторы</a:t>
            </a:r>
          </a:p>
          <a:p>
            <a:r>
              <a:rPr lang="ru-RU" b="1" dirty="0"/>
              <a:t>Инфекции</a:t>
            </a:r>
          </a:p>
          <a:p>
            <a:r>
              <a:rPr lang="ru-RU" b="1" dirty="0"/>
              <a:t>Питание матери</a:t>
            </a:r>
          </a:p>
          <a:p>
            <a:r>
              <a:rPr lang="ru-RU" b="1" dirty="0"/>
              <a:t>Экологические факторы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673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Социально-экономические факторы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Примерно </a:t>
            </a:r>
            <a:r>
              <a:rPr lang="ru-RU" dirty="0"/>
              <a:t>94% тяжелых пороков развития наблюдаются в странах со средним и низким уровнем </a:t>
            </a:r>
            <a:r>
              <a:rPr lang="ru-RU" dirty="0" smtClean="0"/>
              <a:t>дохода.</a:t>
            </a:r>
          </a:p>
          <a:p>
            <a:r>
              <a:rPr lang="ru-RU" dirty="0" smtClean="0"/>
              <a:t>Ограничение </a:t>
            </a:r>
            <a:r>
              <a:rPr lang="ru-RU" dirty="0"/>
              <a:t>к достаточному количеству и достаточно хорошей </a:t>
            </a:r>
            <a:r>
              <a:rPr lang="ru-RU" dirty="0" smtClean="0"/>
              <a:t>пище.</a:t>
            </a:r>
          </a:p>
          <a:p>
            <a:r>
              <a:rPr lang="ru-RU" dirty="0" smtClean="0"/>
              <a:t>Воздействие </a:t>
            </a:r>
            <a:r>
              <a:rPr lang="ru-RU" dirty="0"/>
              <a:t>какого-либо агента или </a:t>
            </a:r>
            <a:r>
              <a:rPr lang="ru-RU" dirty="0" smtClean="0"/>
              <a:t>фактора (инфекции, наркотики, алкоголь), </a:t>
            </a:r>
            <a:r>
              <a:rPr lang="ru-RU" dirty="0"/>
              <a:t>который провоцирует или усиливает отклонения от нормы в предродовом развитии. </a:t>
            </a:r>
            <a:endParaRPr lang="ru-RU" dirty="0" smtClean="0"/>
          </a:p>
          <a:p>
            <a:r>
              <a:rPr lang="ru-RU" dirty="0" smtClean="0"/>
              <a:t>Материнство </a:t>
            </a:r>
            <a:r>
              <a:rPr lang="ru-RU" dirty="0"/>
              <a:t>в зрелом возрасте повышает риск хромосомных </a:t>
            </a:r>
            <a:r>
              <a:rPr lang="ru-RU" dirty="0" smtClean="0"/>
              <a:t>аномалий (синдром Дауна).</a:t>
            </a:r>
          </a:p>
          <a:p>
            <a:r>
              <a:rPr lang="ru-RU" dirty="0" smtClean="0"/>
              <a:t>Материнство </a:t>
            </a:r>
            <a:r>
              <a:rPr lang="ru-RU" dirty="0"/>
              <a:t>в молодом </a:t>
            </a:r>
            <a:r>
              <a:rPr lang="ru-RU" dirty="0" smtClean="0"/>
              <a:t>возрасте тоже </a:t>
            </a:r>
            <a:r>
              <a:rPr lang="ru-RU" dirty="0"/>
              <a:t>повышает риск некоторых врожденных пороков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1931209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Алкогольная </a:t>
            </a:r>
            <a:r>
              <a:rPr lang="ru-RU" dirty="0" err="1"/>
              <a:t>фетопатия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00150"/>
            <a:ext cx="8579296" cy="38198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/>
              <a:t>комплекс специфических врожденных дефектов и нарушений физического и психического развития детей, родившихся от женщин, страдающих </a:t>
            </a:r>
            <a:r>
              <a:rPr lang="ru-RU" sz="1600" dirty="0" smtClean="0"/>
              <a:t>алкоголизмом (или наслаждающихся?).</a:t>
            </a:r>
          </a:p>
          <a:p>
            <a:r>
              <a:rPr lang="ru-RU" sz="1600" dirty="0" smtClean="0"/>
              <a:t>отставание </a:t>
            </a:r>
            <a:r>
              <a:rPr lang="ru-RU" sz="1600" dirty="0"/>
              <a:t>физического развития; </a:t>
            </a:r>
            <a:endParaRPr lang="ru-RU" sz="1600" dirty="0" smtClean="0"/>
          </a:p>
          <a:p>
            <a:r>
              <a:rPr lang="ru-RU" sz="1600" dirty="0" err="1" smtClean="0"/>
              <a:t>дисморфоз</a:t>
            </a:r>
            <a:r>
              <a:rPr lang="ru-RU" sz="1600" dirty="0" smtClean="0"/>
              <a:t> </a:t>
            </a:r>
            <a:r>
              <a:rPr lang="ru-RU" sz="1600" dirty="0"/>
              <a:t>лицевого черепа (</a:t>
            </a:r>
            <a:r>
              <a:rPr lang="ru-RU" sz="1600" dirty="0" err="1"/>
              <a:t>краниоцефальная</a:t>
            </a:r>
            <a:r>
              <a:rPr lang="ru-RU" sz="1600" dirty="0"/>
              <a:t> </a:t>
            </a:r>
            <a:r>
              <a:rPr lang="ru-RU" sz="1600" dirty="0" err="1"/>
              <a:t>дисморфия</a:t>
            </a:r>
            <a:r>
              <a:rPr lang="ru-RU" sz="1600" dirty="0"/>
              <a:t>, недоразвитие подбородка, удлинение и асимметрия лица, низкий лоб, низко посаженные уши, маленький седловидный нос, уплощенный затылок, расщелина неба, большой рот с тонкими губами, выпуклой верхней губой и узкой красной каймой («рот рыбы»), неправильный рост зубов </a:t>
            </a:r>
            <a:r>
              <a:rPr lang="ru-RU" sz="1600" dirty="0" smtClean="0"/>
              <a:t>);</a:t>
            </a:r>
          </a:p>
          <a:p>
            <a:r>
              <a:rPr lang="ru-RU" sz="1600" dirty="0" smtClean="0"/>
              <a:t>срастание </a:t>
            </a:r>
            <a:r>
              <a:rPr lang="ru-RU" sz="1600" dirty="0"/>
              <a:t>тел шейных позвонков, воронкообразная грудная клетка, укорочение плюсневых и пястных костей; </a:t>
            </a:r>
            <a:endParaRPr lang="ru-RU" sz="1600" dirty="0" smtClean="0"/>
          </a:p>
          <a:p>
            <a:r>
              <a:rPr lang="ru-RU" sz="1600" dirty="0" smtClean="0"/>
              <a:t>косоглазие</a:t>
            </a:r>
            <a:r>
              <a:rPr lang="ru-RU" sz="1600" dirty="0"/>
              <a:t>, птоз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пороки </a:t>
            </a:r>
            <a:r>
              <a:rPr lang="ru-RU" sz="1600" dirty="0"/>
              <a:t>сердца — дефекты </a:t>
            </a:r>
            <a:r>
              <a:rPr lang="ru-RU" sz="1600" dirty="0" err="1"/>
              <a:t>межпредсердной</a:t>
            </a:r>
            <a:r>
              <a:rPr lang="ru-RU" sz="1600" dirty="0"/>
              <a:t> или межжелудочковой перегородки, открытый артериальный проток, аплазия или гипоплазия легочной артерии </a:t>
            </a:r>
            <a:endParaRPr lang="ru-RU" sz="1600" dirty="0" smtClean="0"/>
          </a:p>
          <a:p>
            <a:r>
              <a:rPr lang="ru-RU" sz="1600" dirty="0" smtClean="0"/>
              <a:t>нарушения </a:t>
            </a:r>
            <a:r>
              <a:rPr lang="ru-RU" sz="1600" dirty="0"/>
              <a:t>ЦНС; </a:t>
            </a:r>
            <a:endParaRPr lang="ru-RU" sz="1600" dirty="0" smtClean="0"/>
          </a:p>
          <a:p>
            <a:r>
              <a:rPr lang="ru-RU" sz="1600" dirty="0" smtClean="0"/>
              <a:t>аномалии </a:t>
            </a:r>
            <a:r>
              <a:rPr lang="ru-RU" sz="1600" dirty="0"/>
              <a:t>мочеполовой системы </a:t>
            </a:r>
          </a:p>
        </p:txBody>
      </p:sp>
    </p:spTree>
    <p:extLst>
      <p:ext uri="{BB962C8B-B14F-4D97-AF65-F5344CB8AC3E}">
        <p14:creationId xmlns:p14="http://schemas.microsoft.com/office/powerpoint/2010/main" val="3937503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651870"/>
            <a:ext cx="3682752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Алкогольная </a:t>
            </a:r>
            <a:r>
              <a:rPr lang="ru-RU" dirty="0" err="1" smtClean="0"/>
              <a:t>фетопатия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10" y="0"/>
            <a:ext cx="4476190" cy="29904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17" y="1981801"/>
            <a:ext cx="4180952" cy="31523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8144" y="161246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Хомячок – красавчик?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65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Генетические факторы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Кровосмешение </a:t>
            </a:r>
            <a:r>
              <a:rPr lang="ru-RU" dirty="0"/>
              <a:t>(кровное родство) повышает распространенность редких генетических врожденных пороков </a:t>
            </a:r>
            <a:endParaRPr lang="ru-RU" dirty="0" smtClean="0"/>
          </a:p>
          <a:p>
            <a:r>
              <a:rPr lang="ru-RU" dirty="0" smtClean="0"/>
              <a:t>У двоюродных родственников удваивается </a:t>
            </a:r>
            <a:r>
              <a:rPr lang="ru-RU" dirty="0"/>
              <a:t>риск неонатальной и детской смертности, умственной отсталости и тяжелых врожденных пороков у </a:t>
            </a:r>
            <a:r>
              <a:rPr lang="ru-RU" dirty="0" smtClean="0"/>
              <a:t>детей.</a:t>
            </a:r>
          </a:p>
          <a:p>
            <a:r>
              <a:rPr lang="ru-RU" dirty="0" smtClean="0"/>
              <a:t>У </a:t>
            </a:r>
            <a:r>
              <a:rPr lang="ru-RU" dirty="0"/>
              <a:t>некоторых этнических групп, например у евреев-ашкенази и у финнов, наблюдается сравнительно высокая распространенность редких генетических мутаций, приводящих к повышенному риску пороков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006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Инфекции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Сифилис</a:t>
            </a:r>
          </a:p>
          <a:p>
            <a:r>
              <a:rPr lang="ru-RU" dirty="0" smtClean="0"/>
              <a:t>Корь</a:t>
            </a:r>
          </a:p>
          <a:p>
            <a:r>
              <a:rPr lang="ru-RU" dirty="0" smtClean="0"/>
              <a:t>Токсоплазмоз</a:t>
            </a:r>
          </a:p>
          <a:p>
            <a:r>
              <a:rPr lang="ru-RU" dirty="0" smtClean="0"/>
              <a:t>Ветряная оспа</a:t>
            </a:r>
          </a:p>
          <a:p>
            <a:r>
              <a:rPr lang="ru-RU" dirty="0" smtClean="0"/>
              <a:t>ЦМИ</a:t>
            </a:r>
          </a:p>
          <a:p>
            <a:r>
              <a:rPr lang="ru-RU" dirty="0" smtClean="0"/>
              <a:t>Грипп</a:t>
            </a:r>
          </a:p>
          <a:p>
            <a:r>
              <a:rPr lang="ru-RU" dirty="0" smtClean="0"/>
              <a:t>Острые инфекции в первые </a:t>
            </a:r>
            <a:r>
              <a:rPr lang="ru-RU" dirty="0"/>
              <a:t>8–10 недель </a:t>
            </a:r>
            <a:r>
              <a:rPr lang="ru-RU" dirty="0" smtClean="0"/>
              <a:t>беременности</a:t>
            </a:r>
          </a:p>
          <a:p>
            <a:r>
              <a:rPr lang="ru-RU" dirty="0" smtClean="0"/>
              <a:t>Хронические </a:t>
            </a:r>
            <a:r>
              <a:rPr lang="ru-RU" dirty="0"/>
              <a:t>инфекции у матери, проникающие к плоду.</a:t>
            </a:r>
          </a:p>
        </p:txBody>
      </p:sp>
    </p:spTree>
    <p:extLst>
      <p:ext uri="{BB962C8B-B14F-4D97-AF65-F5344CB8AC3E}">
        <p14:creationId xmlns:p14="http://schemas.microsoft.com/office/powerpoint/2010/main" val="1623801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Питание матери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Дефицит </a:t>
            </a:r>
            <a:r>
              <a:rPr lang="ru-RU" dirty="0"/>
              <a:t>йода, </a:t>
            </a:r>
            <a:r>
              <a:rPr lang="ru-RU" dirty="0" smtClean="0"/>
              <a:t> </a:t>
            </a:r>
            <a:r>
              <a:rPr lang="ru-RU" dirty="0"/>
              <a:t>фолиевой </a:t>
            </a:r>
            <a:r>
              <a:rPr lang="ru-RU" dirty="0" smtClean="0"/>
              <a:t>кислоты.</a:t>
            </a:r>
          </a:p>
          <a:p>
            <a:r>
              <a:rPr lang="ru-RU" dirty="0" smtClean="0"/>
              <a:t>Ожирение</a:t>
            </a:r>
          </a:p>
          <a:p>
            <a:r>
              <a:rPr lang="ru-RU" dirty="0" smtClean="0"/>
              <a:t>Сахарный диабет</a:t>
            </a:r>
          </a:p>
          <a:p>
            <a:r>
              <a:rPr lang="ru-RU" dirty="0" smtClean="0"/>
              <a:t>Повышенное </a:t>
            </a:r>
            <a:r>
              <a:rPr lang="ru-RU" dirty="0"/>
              <a:t>потребление витамина </a:t>
            </a:r>
            <a:r>
              <a:rPr lang="ru-RU" dirty="0" smtClean="0"/>
              <a:t>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787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Диабетическая </a:t>
            </a:r>
            <a:r>
              <a:rPr lang="ru-RU" dirty="0" err="1"/>
              <a:t>фетопатия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00150"/>
            <a:ext cx="8579296" cy="3943349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Крупновесные</a:t>
            </a:r>
            <a:r>
              <a:rPr lang="ru-RU" dirty="0" smtClean="0"/>
              <a:t> (более 4500 гр.), отечные.</a:t>
            </a:r>
          </a:p>
          <a:p>
            <a:r>
              <a:rPr lang="ru-RU" dirty="0" smtClean="0"/>
              <a:t>Лунообразное лицо</a:t>
            </a:r>
            <a:r>
              <a:rPr lang="ru-RU" dirty="0"/>
              <a:t>, </a:t>
            </a:r>
            <a:r>
              <a:rPr lang="ru-RU" dirty="0" smtClean="0"/>
              <a:t>короткая шею</a:t>
            </a:r>
            <a:r>
              <a:rPr lang="ru-RU" dirty="0"/>
              <a:t>, гипертрихоз. </a:t>
            </a:r>
            <a:endParaRPr lang="ru-RU" dirty="0" smtClean="0"/>
          </a:p>
          <a:p>
            <a:r>
              <a:rPr lang="ru-RU" dirty="0" smtClean="0"/>
              <a:t>Гипотония, </a:t>
            </a:r>
            <a:r>
              <a:rPr lang="ru-RU" dirty="0" err="1" smtClean="0"/>
              <a:t>гипорефлексия</a:t>
            </a:r>
            <a:r>
              <a:rPr lang="ru-RU" dirty="0"/>
              <a:t>, неустойчивость </a:t>
            </a:r>
            <a:r>
              <a:rPr lang="ru-RU" dirty="0" smtClean="0"/>
              <a:t>гемодинамики.</a:t>
            </a:r>
          </a:p>
          <a:p>
            <a:r>
              <a:rPr lang="ru-RU" dirty="0" smtClean="0"/>
              <a:t>Замедленное </a:t>
            </a:r>
            <a:r>
              <a:rPr lang="ru-RU" dirty="0"/>
              <a:t>восстановление </a:t>
            </a:r>
            <a:r>
              <a:rPr lang="ru-RU" dirty="0" smtClean="0"/>
              <a:t>массы.</a:t>
            </a:r>
          </a:p>
          <a:p>
            <a:r>
              <a:rPr lang="ru-RU" dirty="0" smtClean="0"/>
              <a:t>Нарушение </a:t>
            </a:r>
            <a:r>
              <a:rPr lang="ru-RU" dirty="0"/>
              <a:t>функции ЦНС, </a:t>
            </a:r>
            <a:r>
              <a:rPr lang="ru-RU" dirty="0" smtClean="0"/>
              <a:t>синдром </a:t>
            </a:r>
            <a:r>
              <a:rPr lang="ru-RU" dirty="0"/>
              <a:t>дыхательных </a:t>
            </a:r>
            <a:r>
              <a:rPr lang="ru-RU" dirty="0" smtClean="0"/>
              <a:t>расстройств.</a:t>
            </a:r>
          </a:p>
          <a:p>
            <a:r>
              <a:rPr lang="ru-RU" dirty="0" err="1" smtClean="0"/>
              <a:t>Кардиопатии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Гипербилирубинемия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Уменьшение </a:t>
            </a:r>
            <a:r>
              <a:rPr lang="ru-RU" dirty="0"/>
              <a:t>размеров головного мозга и </a:t>
            </a:r>
            <a:r>
              <a:rPr lang="ru-RU" dirty="0" smtClean="0"/>
              <a:t>тимуса.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772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" y="0"/>
            <a:ext cx="4571429" cy="28666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51469"/>
            <a:ext cx="3347293" cy="5094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379588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Диабетическая </a:t>
            </a:r>
            <a:r>
              <a:rPr lang="ru-RU" dirty="0" err="1"/>
              <a:t>фетопатия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283968" y="3021177"/>
            <a:ext cx="1512168" cy="9907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447764" y="2866667"/>
            <a:ext cx="0" cy="8572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485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Экологические факторы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Пестициды</a:t>
            </a:r>
          </a:p>
          <a:p>
            <a:r>
              <a:rPr lang="ru-RU" dirty="0" smtClean="0"/>
              <a:t>Лекарственные средства, </a:t>
            </a:r>
          </a:p>
          <a:p>
            <a:r>
              <a:rPr lang="ru-RU" dirty="0" smtClean="0"/>
              <a:t>Алкоголь, табак, </a:t>
            </a:r>
            <a:r>
              <a:rPr lang="ru-RU" dirty="0" err="1" smtClean="0"/>
              <a:t>психоактивные</a:t>
            </a:r>
            <a:r>
              <a:rPr lang="ru-RU" dirty="0" smtClean="0"/>
              <a:t> вещества</a:t>
            </a:r>
          </a:p>
          <a:p>
            <a:r>
              <a:rPr lang="ru-RU" dirty="0" smtClean="0"/>
              <a:t>Радиоактивное излучение</a:t>
            </a:r>
          </a:p>
          <a:p>
            <a:r>
              <a:rPr lang="ru-RU" dirty="0" smtClean="0"/>
              <a:t>Работа </a:t>
            </a:r>
            <a:r>
              <a:rPr lang="ru-RU" dirty="0"/>
              <a:t>или проживание вблизи или непосредственно в месте расположения мусорных свалок, металлургических предприятий или </a:t>
            </a:r>
            <a:r>
              <a:rPr lang="ru-RU" dirty="0" smtClean="0"/>
              <a:t>шахт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68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Термины и 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Аномалии развития = пороки развития </a:t>
            </a:r>
          </a:p>
          <a:p>
            <a:pPr marL="0" indent="0" algn="just">
              <a:buNone/>
            </a:pPr>
            <a:r>
              <a:rPr lang="ru-RU" dirty="0" smtClean="0"/>
              <a:t>совокупность отклонений от нормального строения организма, возникающих в процессе внутриутробного или, реже, послеродового развития. </a:t>
            </a:r>
          </a:p>
          <a:p>
            <a:pPr marL="0" indent="0" algn="just">
              <a:buNone/>
            </a:pPr>
            <a:r>
              <a:rPr lang="ru-RU" dirty="0" smtClean="0"/>
              <a:t>Вариант - стойкие морфологические изменения органа или всего организма, приводящие к расстройствам функции</a:t>
            </a:r>
            <a:r>
              <a:rPr lang="ru-RU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766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Критические периоды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00150"/>
            <a:ext cx="8640960" cy="381987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Развитие половых клеток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Оплодотворение (1-е сутки)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Имплантация (7–8-е сутки эмбриогенеза)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Формирование плаценты (3–8-я неделя развития)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Развитие осевых зачатков органов, гистогенез и органогенез, стадия усиленного роста головного мозга (15–20-я неделя)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Формирование основных функциональных систем организма и дифференцировка полового аппарата (20–24-я неделя)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Перинатальный период — с 22 недели (154 дней) внутриутробной жизни до 7-го дня периода новорожденности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Период новорожденности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346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/>
              <a:t>Классификация врожденных пороков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00150"/>
            <a:ext cx="8579296" cy="394334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 этиологическому принципу. </a:t>
            </a:r>
          </a:p>
          <a:p>
            <a:r>
              <a:rPr lang="ru-RU" dirty="0" smtClean="0"/>
              <a:t>По последовательности возникновения. </a:t>
            </a:r>
          </a:p>
          <a:p>
            <a:r>
              <a:rPr lang="ru-RU" dirty="0" smtClean="0"/>
              <a:t>В зависимости от периода возникновения. </a:t>
            </a:r>
          </a:p>
          <a:p>
            <a:r>
              <a:rPr lang="ru-RU" dirty="0" smtClean="0"/>
              <a:t>По распространенность в организме. </a:t>
            </a:r>
          </a:p>
          <a:p>
            <a:r>
              <a:rPr lang="ru-RU" dirty="0" smtClean="0"/>
              <a:t>По степени их проявления. </a:t>
            </a:r>
          </a:p>
          <a:p>
            <a:r>
              <a:rPr lang="ru-RU" dirty="0" smtClean="0"/>
              <a:t>По основным признакам.</a:t>
            </a:r>
          </a:p>
          <a:p>
            <a:r>
              <a:rPr lang="ru-RU" dirty="0" smtClean="0"/>
              <a:t>По локализации. </a:t>
            </a:r>
          </a:p>
          <a:p>
            <a:r>
              <a:rPr lang="ru-RU" dirty="0" smtClean="0"/>
              <a:t>По тяжести заболевания. </a:t>
            </a:r>
          </a:p>
          <a:p>
            <a:r>
              <a:rPr lang="ru-RU" dirty="0" smtClean="0"/>
              <a:t>По частоте встречаемости.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84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5516" y="1419622"/>
            <a:ext cx="1944216" cy="8640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Наследственные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9491" y="4083918"/>
            <a:ext cx="1944216" cy="8640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Сочетанные (</a:t>
            </a:r>
            <a:r>
              <a:rPr lang="ru-RU" dirty="0" err="1"/>
              <a:t>мультифакториальные</a:t>
            </a:r>
            <a:r>
              <a:rPr lang="ru-RU" dirty="0"/>
              <a:t>).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1419622"/>
            <a:ext cx="1944216" cy="8640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Экзогенные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69955" y="4083918"/>
            <a:ext cx="1944216" cy="8640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Пороки неясной этиологии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5517" y="2787774"/>
            <a:ext cx="4398654" cy="8640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 этиологическому принципу</a:t>
            </a:r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1007604" y="2463738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3491880" y="2436117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3462043" y="372390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981579" y="379588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860032" y="1419622"/>
            <a:ext cx="1944216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Первичные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158413" y="1419622"/>
            <a:ext cx="1944216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Вторичные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860033" y="2787774"/>
            <a:ext cx="4242596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последовательности возникновения</a:t>
            </a:r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 rot="16200000">
            <a:off x="5652120" y="2463738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6200000">
            <a:off x="7950501" y="2436117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786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4170" y="1203598"/>
            <a:ext cx="1944216" cy="8640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Частые </a:t>
            </a:r>
          </a:p>
          <a:p>
            <a:pPr algn="ctr"/>
            <a:r>
              <a:rPr lang="ru-RU" dirty="0" smtClean="0"/>
              <a:t>Более 1:1000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88145" y="3867894"/>
            <a:ext cx="1944216" cy="8640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Редкие </a:t>
            </a:r>
          </a:p>
          <a:p>
            <a:pPr algn="ctr"/>
            <a:r>
              <a:rPr lang="ru-RU" dirty="0" smtClean="0"/>
              <a:t>До 10: 100 000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98446" y="1203598"/>
            <a:ext cx="1944216" cy="8640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Умеренно частые</a:t>
            </a:r>
          </a:p>
          <a:p>
            <a:pPr algn="ctr"/>
            <a:r>
              <a:rPr lang="ru-RU" dirty="0" smtClean="0"/>
              <a:t>До 10:10 000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68609" y="3867894"/>
            <a:ext cx="1944216" cy="8640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Очень редкие</a:t>
            </a:r>
          </a:p>
          <a:p>
            <a:pPr algn="ctr"/>
            <a:r>
              <a:rPr lang="ru-RU" dirty="0" smtClean="0"/>
              <a:t>Менее 10:100 000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14171" y="2571750"/>
            <a:ext cx="4398654" cy="8640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частоте встречаемости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16200000">
            <a:off x="5406258" y="2247714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7890534" y="2220093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7909180" y="3547279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5428716" y="3547279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203598"/>
            <a:ext cx="1944216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Локальные </a:t>
            </a:r>
          </a:p>
          <a:p>
            <a:pPr algn="ctr"/>
            <a:r>
              <a:rPr lang="ru-RU" dirty="0"/>
              <a:t>(</a:t>
            </a:r>
            <a:r>
              <a:rPr lang="ru-RU" dirty="0" smtClean="0"/>
              <a:t>в одном органе)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77893" y="1203598"/>
            <a:ext cx="1944216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Системные </a:t>
            </a:r>
          </a:p>
          <a:p>
            <a:pPr algn="ctr"/>
            <a:r>
              <a:rPr lang="ru-RU" dirty="0" smtClean="0"/>
              <a:t>(в одной системе)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9513" y="2571750"/>
            <a:ext cx="4242596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распространенности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971600" y="2247714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6200000">
            <a:off x="3269981" y="2220093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2051720" y="3524471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259632" y="3835311"/>
            <a:ext cx="1944216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Множественные</a:t>
            </a:r>
          </a:p>
          <a:p>
            <a:pPr algn="ctr"/>
            <a:r>
              <a:rPr lang="ru-RU" dirty="0" smtClean="0"/>
              <a:t>(???)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637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Классификация по локализации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Пороки развития черепа и головного мозга. </a:t>
            </a:r>
          </a:p>
          <a:p>
            <a:r>
              <a:rPr lang="ru-RU" dirty="0" smtClean="0"/>
              <a:t>Пороки развития лица и шеи. </a:t>
            </a:r>
          </a:p>
          <a:p>
            <a:r>
              <a:rPr lang="ru-RU" dirty="0" smtClean="0"/>
              <a:t>Пороки спинного мозга. </a:t>
            </a:r>
          </a:p>
          <a:p>
            <a:r>
              <a:rPr lang="ru-RU" dirty="0" smtClean="0"/>
              <a:t>Пороки центральной нервной системы и органов чувств. </a:t>
            </a:r>
          </a:p>
          <a:p>
            <a:r>
              <a:rPr lang="ru-RU" dirty="0" smtClean="0"/>
              <a:t>Пороки сердечно-сосудистой системы. </a:t>
            </a:r>
          </a:p>
          <a:p>
            <a:r>
              <a:rPr lang="ru-RU" dirty="0" smtClean="0"/>
              <a:t>Пороки дыхательной системы. </a:t>
            </a:r>
          </a:p>
          <a:p>
            <a:r>
              <a:rPr lang="ru-RU" dirty="0" smtClean="0"/>
              <a:t>Пороки органов пищеварения. </a:t>
            </a:r>
          </a:p>
          <a:p>
            <a:r>
              <a:rPr lang="ru-RU" dirty="0" smtClean="0"/>
              <a:t>Пороки костно-мышечной системы.</a:t>
            </a:r>
          </a:p>
          <a:p>
            <a:r>
              <a:rPr lang="ru-RU" dirty="0" smtClean="0"/>
              <a:t>Пороки мочевой системы. </a:t>
            </a:r>
          </a:p>
          <a:p>
            <a:r>
              <a:rPr lang="ru-RU" dirty="0" smtClean="0"/>
              <a:t>Пороки половых органов. </a:t>
            </a:r>
          </a:p>
          <a:p>
            <a:r>
              <a:rPr lang="ru-RU" dirty="0" smtClean="0"/>
              <a:t>Пороки эндокринных желез. </a:t>
            </a:r>
          </a:p>
          <a:p>
            <a:r>
              <a:rPr lang="ru-RU" dirty="0" smtClean="0"/>
              <a:t>Потоки кожи и ее придатков.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ВПР ЖКТ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00150"/>
            <a:ext cx="4392488" cy="3891879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Атрезия пищевода </a:t>
            </a:r>
            <a:r>
              <a:rPr lang="ru-RU" dirty="0" smtClean="0"/>
              <a:t>- </a:t>
            </a:r>
            <a:r>
              <a:rPr lang="ru-RU" dirty="0"/>
              <a:t>тяжёлый </a:t>
            </a:r>
            <a:r>
              <a:rPr lang="ru-RU" dirty="0" smtClean="0"/>
              <a:t>порок развития.</a:t>
            </a:r>
          </a:p>
          <a:p>
            <a:r>
              <a:rPr lang="ru-RU" dirty="0" smtClean="0"/>
              <a:t>Пищевод заканчивается </a:t>
            </a:r>
            <a:r>
              <a:rPr lang="ru-RU" dirty="0"/>
              <a:t>слепо.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ТЯЖЕЛЫЙ, НЕСОВМЕСТИМЫЙ С ЖИЗНЬЮ  </a:t>
            </a:r>
            <a:r>
              <a:rPr lang="ru-RU" dirty="0" smtClean="0"/>
              <a:t>(без раннего </a:t>
            </a:r>
            <a:r>
              <a:rPr lang="ru-RU" dirty="0"/>
              <a:t>хирургического </a:t>
            </a:r>
            <a:r>
              <a:rPr lang="ru-RU" dirty="0" smtClean="0"/>
              <a:t>вмешательства).</a:t>
            </a:r>
            <a:endParaRPr lang="ru-RU" dirty="0"/>
          </a:p>
          <a:p>
            <a:r>
              <a:rPr lang="ru-RU" dirty="0" smtClean="0"/>
              <a:t>Форм атрезии пищевода: </a:t>
            </a:r>
          </a:p>
          <a:p>
            <a:pPr lvl="1"/>
            <a:r>
              <a:rPr lang="ru-RU" dirty="0" smtClean="0"/>
              <a:t>без сообщения с трахеей </a:t>
            </a:r>
            <a:r>
              <a:rPr lang="ru-RU" dirty="0"/>
              <a:t>(полное отсутствие просвета</a:t>
            </a:r>
            <a:r>
              <a:rPr lang="ru-RU" dirty="0" smtClean="0"/>
              <a:t>, аплазия </a:t>
            </a:r>
            <a:r>
              <a:rPr lang="ru-RU" dirty="0"/>
              <a:t>пищевода</a:t>
            </a:r>
            <a:r>
              <a:rPr lang="ru-RU" dirty="0" smtClean="0"/>
              <a:t>);</a:t>
            </a:r>
          </a:p>
          <a:p>
            <a:pPr lvl="1"/>
            <a:r>
              <a:rPr lang="ru-RU" dirty="0" smtClean="0"/>
              <a:t>с трахеопищеводным </a:t>
            </a:r>
            <a:r>
              <a:rPr lang="ru-RU" dirty="0"/>
              <a:t>свищем.</a:t>
            </a:r>
          </a:p>
          <a:p>
            <a:r>
              <a:rPr lang="ru-RU" dirty="0" smtClean="0"/>
              <a:t>Обнаруживается </a:t>
            </a:r>
            <a:r>
              <a:rPr lang="ru-RU" dirty="0"/>
              <a:t>при первом </a:t>
            </a:r>
            <a:r>
              <a:rPr lang="ru-RU" dirty="0" smtClean="0"/>
              <a:t>же кормлении </a:t>
            </a:r>
            <a:r>
              <a:rPr lang="ru-RU" dirty="0"/>
              <a:t>ребенка или питье </a:t>
            </a:r>
            <a:r>
              <a:rPr lang="ru-RU" dirty="0" smtClean="0"/>
              <a:t>жидкости (печаль-печаль, в последние годы преступно пропускаются).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643" y="987574"/>
            <a:ext cx="3562265" cy="384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99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Симптомы атрезии пищевода: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Обильные </a:t>
            </a:r>
            <a:r>
              <a:rPr lang="ru-RU" dirty="0"/>
              <a:t>пенистые выделения изо </a:t>
            </a:r>
            <a:r>
              <a:rPr lang="ru-RU" dirty="0" smtClean="0"/>
              <a:t>рта</a:t>
            </a:r>
          </a:p>
          <a:p>
            <a:r>
              <a:rPr lang="ru-RU" dirty="0" smtClean="0"/>
              <a:t>Выделение </a:t>
            </a:r>
            <a:r>
              <a:rPr lang="ru-RU" dirty="0"/>
              <a:t>слюны из </a:t>
            </a:r>
            <a:r>
              <a:rPr lang="ru-RU" dirty="0" smtClean="0"/>
              <a:t>носа</a:t>
            </a:r>
          </a:p>
          <a:p>
            <a:r>
              <a:rPr lang="ru-RU" dirty="0" smtClean="0"/>
              <a:t>Приступообразный кашель</a:t>
            </a:r>
          </a:p>
          <a:p>
            <a:r>
              <a:rPr lang="ru-RU" dirty="0" smtClean="0"/>
              <a:t>Отчётливо </a:t>
            </a:r>
            <a:r>
              <a:rPr lang="ru-RU" dirty="0"/>
              <a:t>слышные хрипы в </a:t>
            </a:r>
            <a:r>
              <a:rPr lang="ru-RU" dirty="0" smtClean="0"/>
              <a:t>лёгких</a:t>
            </a:r>
          </a:p>
          <a:p>
            <a:r>
              <a:rPr lang="ru-RU" dirty="0" smtClean="0"/>
              <a:t>Одышка</a:t>
            </a:r>
          </a:p>
          <a:p>
            <a:r>
              <a:rPr lang="ru-RU" dirty="0" smtClean="0"/>
              <a:t>Цианоз кожи </a:t>
            </a:r>
            <a:r>
              <a:rPr lang="ru-RU" dirty="0"/>
              <a:t>при </a:t>
            </a:r>
            <a:r>
              <a:rPr lang="ru-RU" dirty="0" smtClean="0"/>
              <a:t>кормлении </a:t>
            </a:r>
            <a:r>
              <a:rPr lang="ru-RU" dirty="0"/>
              <a:t>(синдром </a:t>
            </a:r>
            <a:r>
              <a:rPr lang="ru-RU" dirty="0" smtClean="0"/>
              <a:t>Мендельсона из-за попадания слизи </a:t>
            </a:r>
            <a:r>
              <a:rPr lang="ru-RU" dirty="0"/>
              <a:t>в дыхательные </a:t>
            </a:r>
            <a:r>
              <a:rPr lang="ru-RU" dirty="0" smtClean="0"/>
              <a:t>пути)</a:t>
            </a:r>
          </a:p>
          <a:p>
            <a:r>
              <a:rPr lang="ru-RU" dirty="0" smtClean="0"/>
              <a:t>Срыгивание </a:t>
            </a:r>
            <a:r>
              <a:rPr lang="ru-RU" dirty="0"/>
              <a:t>молока в </a:t>
            </a:r>
            <a:r>
              <a:rPr lang="ru-RU" dirty="0" smtClean="0"/>
              <a:t>НЕИ</a:t>
            </a:r>
            <a:r>
              <a:rPr lang="ru-RU" dirty="0" smtClean="0">
                <a:solidFill>
                  <a:srgbClr val="FF0000"/>
                </a:solidFill>
              </a:rPr>
              <a:t>ЗМЕННОМ</a:t>
            </a:r>
            <a:r>
              <a:rPr lang="ru-RU" dirty="0" smtClean="0"/>
              <a:t> виде.</a:t>
            </a:r>
          </a:p>
          <a:p>
            <a:r>
              <a:rPr lang="ru-RU" dirty="0" smtClean="0"/>
              <a:t>Метеоризм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6047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/>
              <a:t>Врожденный гипертрофический пилоростеноз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4042792" cy="394334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/>
              <a:t>аномалия </a:t>
            </a:r>
            <a:r>
              <a:rPr lang="ru-RU" dirty="0" smtClean="0"/>
              <a:t>развития пилорического </a:t>
            </a:r>
            <a:r>
              <a:rPr lang="ru-RU" dirty="0"/>
              <a:t>(выходного) отдела желудка</a:t>
            </a:r>
            <a:r>
              <a:rPr lang="ru-RU" dirty="0" smtClean="0"/>
              <a:t>, приводящая </a:t>
            </a:r>
            <a:r>
              <a:rPr lang="ru-RU" dirty="0"/>
              <a:t>к нарушению его проходимости </a:t>
            </a:r>
            <a:r>
              <a:rPr lang="ru-RU" dirty="0" smtClean="0"/>
              <a:t>и затруднению </a:t>
            </a:r>
            <a:r>
              <a:rPr lang="ru-RU" dirty="0"/>
              <a:t>эвакуации пищи.</a:t>
            </a:r>
          </a:p>
          <a:p>
            <a:r>
              <a:rPr lang="ru-RU" dirty="0" smtClean="0"/>
              <a:t>Может быть рецессивным, сцепленным с </a:t>
            </a:r>
            <a:r>
              <a:rPr lang="ru-RU" dirty="0"/>
              <a:t>полом </a:t>
            </a:r>
            <a:r>
              <a:rPr lang="ru-RU" dirty="0" smtClean="0"/>
              <a:t>и/или аутосомно-доминантным наследование (</a:t>
            </a:r>
            <a:r>
              <a:rPr lang="en-US" dirty="0" err="1" smtClean="0">
                <a:solidFill>
                  <a:srgbClr val="FF0000"/>
                </a:solidFill>
              </a:rPr>
              <a:t>Vivat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анамнез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 smtClean="0"/>
              <a:t>Причины - внутриутробные </a:t>
            </a:r>
            <a:r>
              <a:rPr lang="ru-RU" dirty="0"/>
              <a:t>инфекции (краснуха</a:t>
            </a:r>
            <a:r>
              <a:rPr lang="ru-RU" dirty="0" smtClean="0"/>
              <a:t>, </a:t>
            </a:r>
            <a:r>
              <a:rPr lang="ru-RU" dirty="0" err="1" smtClean="0"/>
              <a:t>цитомегаловирус</a:t>
            </a:r>
            <a:r>
              <a:rPr lang="ru-RU" dirty="0" smtClean="0"/>
              <a:t>, </a:t>
            </a:r>
            <a:r>
              <a:rPr lang="ru-RU" dirty="0"/>
              <a:t>герпес).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221951"/>
            <a:ext cx="3384376" cy="37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06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Пилоростеноз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00150"/>
            <a:ext cx="4392488" cy="3943349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Первые </a:t>
            </a:r>
            <a:r>
              <a:rPr lang="ru-RU" dirty="0"/>
              <a:t>дни </a:t>
            </a:r>
            <a:r>
              <a:rPr lang="ru-RU" dirty="0" smtClean="0"/>
              <a:t>жизни - срыгивания </a:t>
            </a:r>
            <a:r>
              <a:rPr lang="ru-RU" dirty="0"/>
              <a:t>и нечастая рвота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Отчетливая </a:t>
            </a:r>
            <a:r>
              <a:rPr lang="ru-RU" dirty="0"/>
              <a:t>клиника врожденного пилоростеноза проявляется к концу </a:t>
            </a:r>
            <a:r>
              <a:rPr lang="ru-RU" dirty="0" smtClean="0"/>
              <a:t>2, началу 3 недели жизни.</a:t>
            </a:r>
          </a:p>
          <a:p>
            <a:r>
              <a:rPr lang="ru-RU" dirty="0" smtClean="0"/>
              <a:t>Типичный признак - рвота </a:t>
            </a:r>
            <a:r>
              <a:rPr lang="ru-RU" dirty="0"/>
              <a:t>«</a:t>
            </a:r>
            <a:r>
              <a:rPr lang="ru-RU" dirty="0" smtClean="0"/>
              <a:t>фонтаном» после </a:t>
            </a:r>
            <a:r>
              <a:rPr lang="ru-RU" dirty="0"/>
              <a:t>каждого </a:t>
            </a:r>
            <a:r>
              <a:rPr lang="ru-RU" dirty="0" smtClean="0"/>
              <a:t>кормления (почти).</a:t>
            </a:r>
          </a:p>
          <a:p>
            <a:r>
              <a:rPr lang="ru-RU" dirty="0" smtClean="0"/>
              <a:t>Важное (запишите, запомнит, </a:t>
            </a:r>
            <a:r>
              <a:rPr lang="ru-RU" dirty="0" err="1" smtClean="0"/>
              <a:t>заскриньте</a:t>
            </a:r>
            <a:r>
              <a:rPr lang="ru-RU" dirty="0" smtClean="0"/>
              <a:t>)!!!  </a:t>
            </a:r>
            <a:r>
              <a:rPr lang="ru-RU" dirty="0" smtClean="0">
                <a:solidFill>
                  <a:srgbClr val="FF0000"/>
                </a:solidFill>
              </a:rPr>
              <a:t>ОБЪЕМ РВОТНЫХ МАСС ЗНАЧИТЕЛЬНО ПРЕВЫШАЕТ КОЛИЧЕСТВО ВЫСОСАННОГО ЗА ПОСЛЕДНЕЕ КОРМЛЕНИЕ МОЛОКА.</a:t>
            </a:r>
            <a:r>
              <a:rPr lang="ru-RU" dirty="0" smtClean="0"/>
              <a:t> </a:t>
            </a:r>
          </a:p>
          <a:p>
            <a:r>
              <a:rPr lang="ru-RU" dirty="0" smtClean="0"/>
              <a:t>Рвотные массы застойные, в </a:t>
            </a:r>
            <a:r>
              <a:rPr lang="ru-RU" dirty="0"/>
              <a:t>виде створоженного молока с кислым запахом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Быстро нарастает обезвоживание (</a:t>
            </a:r>
            <a:r>
              <a:rPr lang="ru-RU" dirty="0" err="1" smtClean="0"/>
              <a:t>урежаются</a:t>
            </a:r>
            <a:r>
              <a:rPr lang="ru-RU" dirty="0" smtClean="0"/>
              <a:t> мочеиспускания, </a:t>
            </a:r>
            <a:r>
              <a:rPr lang="ru-RU" dirty="0"/>
              <a:t>появляются </a:t>
            </a:r>
            <a:r>
              <a:rPr lang="ru-RU" dirty="0" smtClean="0"/>
              <a:t>запоры).</a:t>
            </a:r>
          </a:p>
          <a:p>
            <a:r>
              <a:rPr lang="ru-RU" dirty="0" smtClean="0"/>
              <a:t>Стул темно-зеленого цвета (преобладание желчи)</a:t>
            </a:r>
          </a:p>
          <a:p>
            <a:r>
              <a:rPr lang="ru-RU" dirty="0" smtClean="0"/>
              <a:t>Моча концентрированная (темная, оставляет </a:t>
            </a:r>
            <a:r>
              <a:rPr lang="ru-RU" dirty="0"/>
              <a:t>на пеленках окрашенные </a:t>
            </a:r>
            <a:r>
              <a:rPr lang="ru-RU" dirty="0" smtClean="0"/>
              <a:t>разводы).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473" y="1200150"/>
            <a:ext cx="4109328" cy="36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57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/>
              <a:t>Атрезия заднего прохода и прямой кишки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00150"/>
            <a:ext cx="4464496" cy="394335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Аномалия </a:t>
            </a:r>
            <a:r>
              <a:rPr lang="ru-RU" dirty="0"/>
              <a:t>развития нижних отделов кишечника, характеризующаяся недоразвитием прямой кишки и отсутствием анального отверстия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err="1" smtClean="0"/>
              <a:t>Эмбриопатия</a:t>
            </a:r>
            <a:r>
              <a:rPr lang="ru-RU" dirty="0" smtClean="0"/>
              <a:t> - </a:t>
            </a:r>
            <a:r>
              <a:rPr lang="ru-RU" dirty="0" err="1" smtClean="0"/>
              <a:t>неразделение</a:t>
            </a:r>
            <a:r>
              <a:rPr lang="ru-RU" dirty="0" smtClean="0"/>
              <a:t> </a:t>
            </a:r>
            <a:r>
              <a:rPr lang="ru-RU" dirty="0"/>
              <a:t>клоаки на урогенитальный синус и прямую </a:t>
            </a:r>
            <a:r>
              <a:rPr lang="ru-RU" dirty="0" smtClean="0"/>
              <a:t>кишку.</a:t>
            </a:r>
          </a:p>
          <a:p>
            <a:pPr marL="0" indent="0" algn="just">
              <a:buNone/>
            </a:pPr>
            <a:r>
              <a:rPr lang="ru-RU" dirty="0" smtClean="0"/>
              <a:t>Варианты: </a:t>
            </a:r>
          </a:p>
          <a:p>
            <a:pPr marL="857250" lvl="1" indent="-457200" algn="just"/>
            <a:r>
              <a:rPr lang="ru-RU" dirty="0" smtClean="0"/>
              <a:t>Атрезия </a:t>
            </a:r>
            <a:r>
              <a:rPr lang="ru-RU" dirty="0"/>
              <a:t>заднего прохода и прямой кишки, </a:t>
            </a:r>
            <a:endParaRPr lang="ru-RU" dirty="0" smtClean="0"/>
          </a:p>
          <a:p>
            <a:pPr marL="857250" lvl="1" indent="-457200" algn="just"/>
            <a:r>
              <a:rPr lang="ru-RU" dirty="0" smtClean="0"/>
              <a:t>Атрезия прямой кишки,</a:t>
            </a:r>
          </a:p>
          <a:p>
            <a:pPr marL="857250" lvl="1" indent="-457200" algn="just"/>
            <a:r>
              <a:rPr lang="ru-RU" dirty="0" smtClean="0"/>
              <a:t>Атрезия </a:t>
            </a:r>
            <a:r>
              <a:rPr lang="ru-RU" dirty="0"/>
              <a:t>заднего прохода</a:t>
            </a:r>
            <a:r>
              <a:rPr lang="ru-RU" dirty="0" smtClean="0"/>
              <a:t>,</a:t>
            </a:r>
          </a:p>
          <a:p>
            <a:pPr marL="857250" lvl="1" indent="-457200" algn="just"/>
            <a:r>
              <a:rPr lang="ru-RU" dirty="0" smtClean="0"/>
              <a:t>Прикрытое заднепроходное отверстие.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200150"/>
            <a:ext cx="2736304" cy="19578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3263691"/>
            <a:ext cx="2345877" cy="18798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204585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100392" y="1200150"/>
            <a:ext cx="754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202124"/>
                </a:solidFill>
                <a:latin typeface="arial" panose="020B0604020202020204" pitchFamily="34" charset="0"/>
              </a:rPr>
              <a:t>♂</a:t>
            </a:r>
            <a:endParaRPr lang="ru-RU" sz="6000" b="1" dirty="0"/>
          </a:p>
        </p:txBody>
      </p:sp>
      <p:cxnSp>
        <p:nvCxnSpPr>
          <p:cNvPr id="11" name="Прямая со стрелкой 10"/>
          <p:cNvCxnSpPr>
            <a:endCxn id="6" idx="3"/>
          </p:cNvCxnSpPr>
          <p:nvPr/>
        </p:nvCxnSpPr>
        <p:spPr>
          <a:xfrm flipH="1">
            <a:off x="7452320" y="1994523"/>
            <a:ext cx="669842" cy="1845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86194" y="3651870"/>
            <a:ext cx="7819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202124"/>
                </a:solidFill>
                <a:latin typeface="arial" panose="020B0604020202020204" pitchFamily="34" charset="0"/>
              </a:rPr>
              <a:t>♀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14" idx="3"/>
            <a:endCxn id="7" idx="1"/>
          </p:cNvCxnSpPr>
          <p:nvPr/>
        </p:nvCxnSpPr>
        <p:spPr>
          <a:xfrm flipV="1">
            <a:off x="5868144" y="4203596"/>
            <a:ext cx="576064" cy="946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57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Термины и 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Врожденный</a:t>
            </a:r>
            <a:r>
              <a:rPr lang="ru-RU" b="1" dirty="0"/>
              <a:t> порок </a:t>
            </a:r>
            <a:r>
              <a:rPr lang="ru-RU" b="1" dirty="0" smtClean="0"/>
              <a:t>развития</a:t>
            </a:r>
          </a:p>
          <a:p>
            <a:pPr marL="0" indent="0" algn="just">
              <a:buNone/>
            </a:pPr>
            <a:r>
              <a:rPr lang="ru-RU" dirty="0" smtClean="0"/>
              <a:t>стойкие </a:t>
            </a:r>
            <a:r>
              <a:rPr lang="ru-RU" dirty="0"/>
              <a:t>морфологические изменения органа или всего организма, возникающие </a:t>
            </a:r>
            <a:r>
              <a:rPr lang="ru-RU" dirty="0" smtClean="0"/>
              <a:t>внутриутробно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05450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584" y="-80558"/>
            <a:ext cx="3242534" cy="2598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571750"/>
            <a:ext cx="3300684" cy="24467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982" y="524768"/>
            <a:ext cx="2598650" cy="40939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572" y="190421"/>
            <a:ext cx="2752932" cy="21833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6057" y="2493608"/>
            <a:ext cx="2817943" cy="221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67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/>
              <a:t>Атрезия заднего прохода и прямой кишки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00150"/>
            <a:ext cx="8784976" cy="394335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err="1" smtClean="0"/>
              <a:t>Меконий</a:t>
            </a:r>
            <a:r>
              <a:rPr lang="ru-RU" dirty="0" smtClean="0"/>
              <a:t> не отходит,</a:t>
            </a:r>
          </a:p>
          <a:p>
            <a:pPr marL="0" indent="0" algn="just">
              <a:buNone/>
            </a:pPr>
            <a:r>
              <a:rPr lang="ru-RU" dirty="0" smtClean="0"/>
              <a:t>Газы не отходят,</a:t>
            </a:r>
          </a:p>
          <a:p>
            <a:pPr marL="0" indent="0" algn="just">
              <a:buNone/>
            </a:pPr>
            <a:r>
              <a:rPr lang="ru-RU" dirty="0" smtClean="0"/>
              <a:t>Живот вздут, </a:t>
            </a:r>
          </a:p>
          <a:p>
            <a:pPr marL="0" indent="0" algn="just">
              <a:buNone/>
            </a:pPr>
            <a:r>
              <a:rPr lang="ru-RU" dirty="0" smtClean="0"/>
              <a:t>Рвота (желудочное содержимое,  </a:t>
            </a:r>
            <a:r>
              <a:rPr lang="ru-RU" dirty="0"/>
              <a:t>затем – </a:t>
            </a:r>
            <a:r>
              <a:rPr lang="ru-RU" dirty="0" smtClean="0"/>
              <a:t>желчь и каловые массы</a:t>
            </a:r>
          </a:p>
          <a:p>
            <a:pPr marL="0" indent="0" algn="just">
              <a:buNone/>
            </a:pPr>
            <a:r>
              <a:rPr lang="ru-RU" dirty="0" smtClean="0"/>
              <a:t>Выраженный </a:t>
            </a:r>
            <a:r>
              <a:rPr lang="ru-RU" dirty="0"/>
              <a:t>токсикоз и </a:t>
            </a:r>
            <a:r>
              <a:rPr lang="ru-RU" dirty="0" err="1" smtClean="0">
                <a:solidFill>
                  <a:srgbClr val="FF0000"/>
                </a:solidFill>
              </a:rPr>
              <a:t>эксикоз</a:t>
            </a:r>
            <a:r>
              <a:rPr lang="ru-RU" dirty="0" smtClean="0">
                <a:solidFill>
                  <a:srgbClr val="FF0000"/>
                </a:solidFill>
              </a:rPr>
              <a:t> (кто первый напишет синоним к слову «</a:t>
            </a:r>
            <a:r>
              <a:rPr lang="ru-RU" dirty="0" err="1" smtClean="0">
                <a:solidFill>
                  <a:srgbClr val="FF0000"/>
                </a:solidFill>
              </a:rPr>
              <a:t>эксикоз</a:t>
            </a:r>
            <a:r>
              <a:rPr lang="ru-RU" dirty="0" smtClean="0">
                <a:solidFill>
                  <a:srgbClr val="FF0000"/>
                </a:solidFill>
              </a:rPr>
              <a:t>» получит бонус) 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r>
              <a:rPr lang="ru-RU" dirty="0" smtClean="0"/>
              <a:t>При </a:t>
            </a:r>
            <a:r>
              <a:rPr lang="ru-RU" dirty="0"/>
              <a:t>атрезии прямой кишки со свищами в мочевую систему </a:t>
            </a:r>
            <a:r>
              <a:rPr lang="ru-RU" dirty="0" smtClean="0"/>
              <a:t>(чаще у мальчиков  - развивается </a:t>
            </a:r>
            <a:r>
              <a:rPr lang="ru-RU" dirty="0"/>
              <a:t>кишечная непроходимость</a:t>
            </a:r>
            <a:r>
              <a:rPr lang="ru-RU" dirty="0" smtClean="0"/>
              <a:t>, моча </a:t>
            </a:r>
            <a:r>
              <a:rPr lang="ru-RU" dirty="0"/>
              <a:t>имеет примесь </a:t>
            </a:r>
            <a:r>
              <a:rPr lang="ru-RU" dirty="0" err="1" smtClean="0"/>
              <a:t>мекония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Попадание </a:t>
            </a:r>
            <a:r>
              <a:rPr lang="ru-RU" dirty="0"/>
              <a:t>кишечного содержимого в мочевые пути нередко приводит к осложнениям - циститу, пиелонефриту и др.</a:t>
            </a:r>
          </a:p>
        </p:txBody>
      </p:sp>
    </p:spTree>
    <p:extLst>
      <p:ext uri="{BB962C8B-B14F-4D97-AF65-F5344CB8AC3E}">
        <p14:creationId xmlns:p14="http://schemas.microsoft.com/office/powerpoint/2010/main" val="3763779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/>
              <a:t>Омфалоцеле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3970784" cy="33944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Дефект </a:t>
            </a:r>
            <a:r>
              <a:rPr lang="ru-RU" dirty="0"/>
              <a:t>передней брюшной стенки, при котором петли кишечника, печень и, иногда, другие органы выходят за пределы брюшной полости в грыжевом мешке </a:t>
            </a:r>
            <a:r>
              <a:rPr lang="ru-RU" dirty="0" smtClean="0"/>
              <a:t>(6-10 неделя)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188" y="1063229"/>
            <a:ext cx="4177812" cy="33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63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/>
              <a:t>Омфалоцеле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3970784" cy="33944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Дефект </a:t>
            </a:r>
            <a:r>
              <a:rPr lang="ru-RU" dirty="0"/>
              <a:t>передней брюшной стенки, при котором петли кишечника, печень и, иногда, другие органы выходят за пределы брюшной полости в грыжевом мешке </a:t>
            </a:r>
            <a:r>
              <a:rPr lang="ru-RU" dirty="0" smtClean="0"/>
              <a:t>(6-10 неделя)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188" y="1063229"/>
            <a:ext cx="4177812" cy="339447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732240" y="1635646"/>
            <a:ext cx="129614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719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15" y="99618"/>
            <a:ext cx="8189885" cy="492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518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05978"/>
            <a:ext cx="5846150" cy="474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601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05978"/>
            <a:ext cx="5846150" cy="474203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979712" y="987574"/>
            <a:ext cx="1872208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7529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54602"/>
            <a:ext cx="6830734" cy="472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84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54602"/>
            <a:ext cx="6830734" cy="472140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059832" y="1063229"/>
            <a:ext cx="1224136" cy="13645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6835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Хондродисплазия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00150"/>
            <a:ext cx="8579296" cy="389187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/>
              <a:t>Г</a:t>
            </a:r>
            <a:r>
              <a:rPr lang="ru-RU" dirty="0" smtClean="0"/>
              <a:t>руппа </a:t>
            </a:r>
            <a:r>
              <a:rPr lang="ru-RU" dirty="0"/>
              <a:t>врожденных пороков, характеризующихся значительным укорочением и утолщением конечностей.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Укорочение </a:t>
            </a:r>
            <a:r>
              <a:rPr lang="ru-RU" dirty="0"/>
              <a:t>и утолщение </a:t>
            </a:r>
            <a:r>
              <a:rPr lang="ru-RU" dirty="0" smtClean="0"/>
              <a:t>конечностей + </a:t>
            </a:r>
            <a:r>
              <a:rPr lang="ru-RU" dirty="0"/>
              <a:t>кожа </a:t>
            </a:r>
            <a:r>
              <a:rPr lang="ru-RU" dirty="0" smtClean="0"/>
              <a:t>образует </a:t>
            </a:r>
            <a:r>
              <a:rPr lang="ru-RU" dirty="0"/>
              <a:t>крупные складки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голова </a:t>
            </a:r>
            <a:r>
              <a:rPr lang="ru-RU" dirty="0"/>
              <a:t>новорожденного увеличена, </a:t>
            </a:r>
            <a:endParaRPr lang="ru-RU" dirty="0" smtClean="0"/>
          </a:p>
          <a:p>
            <a:r>
              <a:rPr lang="ru-RU" dirty="0" smtClean="0"/>
              <a:t>нос </a:t>
            </a:r>
            <a:r>
              <a:rPr lang="ru-RU" dirty="0"/>
              <a:t>седловидный, </a:t>
            </a:r>
            <a:endParaRPr lang="ru-RU" dirty="0" smtClean="0"/>
          </a:p>
          <a:p>
            <a:r>
              <a:rPr lang="ru-RU" dirty="0" smtClean="0"/>
              <a:t>рот </a:t>
            </a:r>
            <a:r>
              <a:rPr lang="ru-RU" dirty="0"/>
              <a:t>приоткрыт, </a:t>
            </a:r>
            <a:endParaRPr lang="ru-RU" dirty="0" smtClean="0"/>
          </a:p>
          <a:p>
            <a:r>
              <a:rPr lang="ru-RU" dirty="0" smtClean="0"/>
              <a:t>язык </a:t>
            </a:r>
            <a:r>
              <a:rPr lang="ru-RU" dirty="0"/>
              <a:t>толстый, </a:t>
            </a:r>
            <a:endParaRPr lang="ru-RU" dirty="0" smtClean="0"/>
          </a:p>
          <a:p>
            <a:r>
              <a:rPr lang="ru-RU" dirty="0" smtClean="0"/>
              <a:t>шея </a:t>
            </a:r>
            <a:r>
              <a:rPr lang="ru-RU" dirty="0"/>
              <a:t>короткая, </a:t>
            </a:r>
            <a:endParaRPr lang="ru-RU" dirty="0" smtClean="0"/>
          </a:p>
          <a:p>
            <a:r>
              <a:rPr lang="ru-RU" dirty="0" smtClean="0"/>
              <a:t>тела </a:t>
            </a:r>
            <a:r>
              <a:rPr lang="ru-RU" dirty="0"/>
              <a:t>позвонков утолщены, </a:t>
            </a:r>
            <a:endParaRPr lang="ru-RU" dirty="0" smtClean="0"/>
          </a:p>
          <a:p>
            <a:r>
              <a:rPr lang="ru-RU" dirty="0" smtClean="0"/>
              <a:t>грудная </a:t>
            </a:r>
            <a:r>
              <a:rPr lang="ru-RU" dirty="0"/>
              <a:t>клетка </a:t>
            </a:r>
            <a:r>
              <a:rPr lang="ru-RU" dirty="0" err="1"/>
              <a:t>гипоплазирована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Часто </a:t>
            </a:r>
            <a:r>
              <a:rPr lang="ru-RU" dirty="0"/>
              <a:t>сочетается с гипоплазией легких.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12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Термины и 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00150"/>
            <a:ext cx="8291264" cy="353183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Внутриутробный период (</a:t>
            </a:r>
            <a:r>
              <a:rPr lang="ru-RU" b="1" dirty="0" err="1" smtClean="0"/>
              <a:t>пренатальный</a:t>
            </a:r>
            <a:r>
              <a:rPr lang="ru-RU" b="1" dirty="0" smtClean="0"/>
              <a:t>, антенатальный)</a:t>
            </a:r>
          </a:p>
          <a:p>
            <a:pPr marL="0" indent="0" algn="just">
              <a:buNone/>
            </a:pPr>
            <a:r>
              <a:rPr lang="ru-RU" dirty="0" smtClean="0"/>
              <a:t>Время от </a:t>
            </a:r>
            <a:r>
              <a:rPr lang="ru-RU" dirty="0"/>
              <a:t>момента зачатия до </a:t>
            </a:r>
            <a:r>
              <a:rPr lang="ru-RU" dirty="0" smtClean="0"/>
              <a:t>рождения.</a:t>
            </a:r>
          </a:p>
          <a:p>
            <a:pPr marL="0" indent="0" algn="just">
              <a:buNone/>
            </a:pPr>
            <a:r>
              <a:rPr lang="ru-RU" dirty="0" smtClean="0"/>
              <a:t>В норме продолжается </a:t>
            </a:r>
            <a:r>
              <a:rPr lang="ru-RU" dirty="0"/>
              <a:t>280 дней (10 лунных </a:t>
            </a:r>
            <a:r>
              <a:rPr lang="ru-RU" dirty="0" smtClean="0"/>
              <a:t>месяцев или 40 недель).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019941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Ахондроплазия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err="1" smtClean="0"/>
              <a:t>характеризуюется</a:t>
            </a:r>
            <a:r>
              <a:rPr lang="ru-RU" dirty="0" smtClean="0"/>
              <a:t> </a:t>
            </a:r>
            <a:r>
              <a:rPr lang="ru-RU" dirty="0"/>
              <a:t>только укорочением и утолщением конечностей и нарушением развития костей лицевого скелета.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Порок </a:t>
            </a:r>
            <a:r>
              <a:rPr lang="ru-RU" dirty="0"/>
              <a:t>проявляется позже, когда становится заметным отставание ребенка в росте;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наследуется </a:t>
            </a:r>
            <a:r>
              <a:rPr lang="ru-RU" dirty="0"/>
              <a:t>по доминантному типу, возможны спонтанные мутации генов.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Сущность </a:t>
            </a:r>
            <a:r>
              <a:rPr lang="ru-RU" dirty="0"/>
              <a:t>порока состоит в нарушении развития костей хрящевого генеза, кости соединительного происхождения развиваются нормально</a:t>
            </a:r>
          </a:p>
        </p:txBody>
      </p:sp>
    </p:spTree>
    <p:extLst>
      <p:ext uri="{BB962C8B-B14F-4D97-AF65-F5344CB8AC3E}">
        <p14:creationId xmlns:p14="http://schemas.microsoft.com/office/powerpoint/2010/main" val="39272045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Несовершенный </a:t>
            </a:r>
            <a:r>
              <a:rPr lang="ru-RU" dirty="0" err="1"/>
              <a:t>остеогенез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200150"/>
            <a:ext cx="8651304" cy="381987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Врожденная ломкость костей. </a:t>
            </a:r>
          </a:p>
          <a:p>
            <a:r>
              <a:rPr lang="ru-RU" dirty="0" smtClean="0"/>
              <a:t>Наследуется по </a:t>
            </a:r>
            <a:r>
              <a:rPr lang="ru-RU" dirty="0"/>
              <a:t>доминантному типу. </a:t>
            </a:r>
            <a:endParaRPr lang="ru-RU" dirty="0" smtClean="0"/>
          </a:p>
          <a:p>
            <a:r>
              <a:rPr lang="ru-RU" dirty="0" smtClean="0"/>
              <a:t>Множественные, </a:t>
            </a:r>
            <a:r>
              <a:rPr lang="ru-RU" dirty="0"/>
              <a:t>часто врожденными переломами с искривлениями конечностей и ребер. </a:t>
            </a:r>
            <a:endParaRPr lang="ru-RU" dirty="0" smtClean="0"/>
          </a:p>
          <a:p>
            <a:r>
              <a:rPr lang="ru-RU" dirty="0" smtClean="0"/>
              <a:t>Свод </a:t>
            </a:r>
            <a:r>
              <a:rPr lang="ru-RU" dirty="0"/>
              <a:t>черепа построен только из соединительной ткани, наблюдается </a:t>
            </a:r>
            <a:r>
              <a:rPr lang="ru-RU" dirty="0" smtClean="0"/>
              <a:t>отосклероз, </a:t>
            </a:r>
            <a:r>
              <a:rPr lang="ru-RU" dirty="0"/>
              <a:t>голубые склеры, гидроцефалия.</a:t>
            </a:r>
          </a:p>
        </p:txBody>
      </p:sp>
    </p:spTree>
    <p:extLst>
      <p:ext uri="{BB962C8B-B14F-4D97-AF65-F5344CB8AC3E}">
        <p14:creationId xmlns:p14="http://schemas.microsoft.com/office/powerpoint/2010/main" val="18471597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97374"/>
            <a:ext cx="2162365" cy="46204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530" y="218544"/>
            <a:ext cx="4191270" cy="473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222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233429"/>
            <a:ext cx="6300425" cy="478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846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02" y="254625"/>
            <a:ext cx="4208851" cy="45493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365" y="254626"/>
            <a:ext cx="4354233" cy="46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55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879562"/>
            <a:ext cx="3870636" cy="3384376"/>
          </a:xfrm>
          <a:prstGeom prst="rect">
            <a:avLst/>
          </a:prstGeom>
        </p:spPr>
      </p:pic>
      <p:pic>
        <p:nvPicPr>
          <p:cNvPr id="3074" name="Picture 2" descr="https://nczd.ru/wp-content/uploads/2018/04/blue_sklera-300x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592" y="627534"/>
            <a:ext cx="4608512" cy="215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Несовершенный остеогенез, или Болезнь «хрустального человека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0912"/>
            <a:ext cx="4390840" cy="173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605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Группы риска новорожденных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ru-RU" dirty="0"/>
              <a:t>Д</a:t>
            </a:r>
            <a:r>
              <a:rPr lang="ru-RU" dirty="0" smtClean="0"/>
              <a:t>ети </a:t>
            </a:r>
            <a:r>
              <a:rPr lang="ru-RU" dirty="0"/>
              <a:t>имеющие неблагоприятные факторы в </a:t>
            </a:r>
            <a:r>
              <a:rPr lang="ru-RU" dirty="0" err="1"/>
              <a:t>пренатальном</a:t>
            </a:r>
            <a:r>
              <a:rPr lang="ru-RU" dirty="0"/>
              <a:t> периоде, отклонения в </a:t>
            </a:r>
            <a:r>
              <a:rPr lang="ru-RU" dirty="0" err="1"/>
              <a:t>интранатальном</a:t>
            </a:r>
            <a:r>
              <a:rPr lang="ru-RU" dirty="0"/>
              <a:t> периоде и с отягощенным генеалогическим </a:t>
            </a:r>
            <a:r>
              <a:rPr lang="ru-RU" dirty="0" smtClean="0"/>
              <a:t>анамнезом.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ru-RU" dirty="0" smtClean="0"/>
              <a:t>(все кто родился с какой-то проблемой)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3433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Дети с высокой степенью риска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Дети</a:t>
            </a:r>
            <a:r>
              <a:rPr lang="ru-RU" dirty="0"/>
              <a:t>, перенесшие внутриутробное, во время родов или в первые дни жизни какое-либо заболевание или состояние и имеющие после выписки из роддома отклонения в состоянии </a:t>
            </a:r>
            <a:r>
              <a:rPr lang="ru-RU" dirty="0" smtClean="0"/>
              <a:t>здоровья. </a:t>
            </a:r>
          </a:p>
          <a:p>
            <a:pPr marL="0" indent="0" algn="ctr">
              <a:buNone/>
            </a:pPr>
            <a:r>
              <a:rPr lang="ru-RU" dirty="0" smtClean="0"/>
              <a:t>(все </a:t>
            </a:r>
            <a:r>
              <a:rPr lang="ru-RU" dirty="0"/>
              <a:t>кто родился с какой-то проблемой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ПЛЮС</a:t>
            </a:r>
            <a:r>
              <a:rPr lang="ru-RU" dirty="0"/>
              <a:t> </a:t>
            </a:r>
            <a:r>
              <a:rPr lang="ru-RU" dirty="0" smtClean="0"/>
              <a:t> недоношенные</a:t>
            </a:r>
            <a:r>
              <a:rPr lang="ru-RU" dirty="0"/>
              <a:t>, переношенные, незрелые, с врожденной гипертрофией, от многоплодной беременности, после асфиксии, родовой травмы и т.д</a:t>
            </a:r>
            <a:r>
              <a:rPr lang="ru-RU" dirty="0" smtClean="0"/>
              <a:t>.)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194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Группы риска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0150"/>
            <a:ext cx="8435280" cy="3943349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b="1" u="sng" dirty="0"/>
              <a:t>I </a:t>
            </a:r>
            <a:r>
              <a:rPr lang="ru-RU" b="1" u="sng" dirty="0"/>
              <a:t>группа</a:t>
            </a:r>
            <a:r>
              <a:rPr lang="ru-RU" b="1" dirty="0"/>
              <a:t> – новорожденные с риском развития патологии ЦНС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b="1" u="sng" dirty="0"/>
              <a:t>II </a:t>
            </a:r>
            <a:r>
              <a:rPr lang="ru-RU" b="1" u="sng" dirty="0"/>
              <a:t>группа</a:t>
            </a:r>
            <a:r>
              <a:rPr lang="ru-RU" b="1" dirty="0"/>
              <a:t> – новорожденные с риском внутриутробного инфицирования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b="1" u="sng" dirty="0"/>
              <a:t>III </a:t>
            </a:r>
            <a:r>
              <a:rPr lang="ru-RU" b="1" u="sng" dirty="0"/>
              <a:t>группа</a:t>
            </a:r>
            <a:r>
              <a:rPr lang="ru-RU" b="1" dirty="0"/>
              <a:t> – новорожденные с риском развития трофических на рушений (большая масса тела, гипотрофия, незрелость)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b="1" u="sng" dirty="0"/>
              <a:t>IV </a:t>
            </a:r>
            <a:r>
              <a:rPr lang="ru-RU" b="1" u="sng" dirty="0"/>
              <a:t>группа</a:t>
            </a:r>
            <a:r>
              <a:rPr lang="ru-RU" b="1" dirty="0"/>
              <a:t> – новорожденные с риском развития врожденных пороков органов и систем: пороки развития ЦНС, бронхолегочной, мочеполовой и других систем, синдром врожденной краснухи (катаракта, глухота, пороки сердца), болезнь Дауна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b="1" u="sng" dirty="0"/>
              <a:t>V </a:t>
            </a:r>
            <a:r>
              <a:rPr lang="ru-RU" b="1" u="sng" dirty="0"/>
              <a:t>группа</a:t>
            </a:r>
            <a:r>
              <a:rPr lang="ru-RU" b="1" dirty="0"/>
              <a:t> – новорожденные группы социального риска</a:t>
            </a:r>
          </a:p>
        </p:txBody>
      </p:sp>
    </p:spTree>
    <p:extLst>
      <p:ext uri="{BB962C8B-B14F-4D97-AF65-F5344CB8AC3E}">
        <p14:creationId xmlns:p14="http://schemas.microsoft.com/office/powerpoint/2010/main" val="646140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994172"/>
          </a:xfrm>
        </p:spPr>
        <p:txBody>
          <a:bodyPr>
            <a:normAutofit fontScale="90000"/>
          </a:bodyPr>
          <a:lstStyle/>
          <a:p>
            <a:r>
              <a:rPr lang="en-US" sz="4000" b="1" u="sng" dirty="0"/>
              <a:t>I </a:t>
            </a:r>
            <a:r>
              <a:rPr lang="ru-RU" sz="4000" b="1" u="sng" dirty="0"/>
              <a:t>группа</a:t>
            </a:r>
            <a:r>
              <a:rPr lang="ru-RU" sz="4000" b="1" dirty="0"/>
              <a:t> – новорожденные с риском развития патологии </a:t>
            </a:r>
            <a:r>
              <a:rPr lang="ru-RU" sz="4000" b="1" dirty="0" smtClean="0"/>
              <a:t>ЦНС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00150"/>
            <a:ext cx="8784976" cy="394335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Возраст матери </a:t>
            </a:r>
            <a:r>
              <a:rPr lang="ru-RU" dirty="0"/>
              <a:t>(старше 30 лет); </a:t>
            </a:r>
            <a:endParaRPr lang="ru-RU" dirty="0" smtClean="0"/>
          </a:p>
          <a:p>
            <a:r>
              <a:rPr lang="ru-RU" dirty="0" smtClean="0"/>
              <a:t>Вредные привычки </a:t>
            </a:r>
            <a:r>
              <a:rPr lang="ru-RU" dirty="0"/>
              <a:t>матери (курение, злоупотребление алкоголем); </a:t>
            </a:r>
            <a:endParaRPr lang="ru-RU" dirty="0" smtClean="0"/>
          </a:p>
          <a:p>
            <a:r>
              <a:rPr lang="ru-RU" dirty="0" err="1" smtClean="0"/>
              <a:t>Экстрагенитальная</a:t>
            </a:r>
            <a:r>
              <a:rPr lang="ru-RU" dirty="0" smtClean="0"/>
              <a:t> патология </a:t>
            </a:r>
            <a:r>
              <a:rPr lang="ru-RU" dirty="0"/>
              <a:t>матери (гипертоническая болезнь, пороки сердца, сахарный диабет); </a:t>
            </a:r>
            <a:endParaRPr lang="ru-RU" dirty="0" smtClean="0"/>
          </a:p>
          <a:p>
            <a:r>
              <a:rPr lang="ru-RU" dirty="0" smtClean="0"/>
              <a:t>Патология беременности </a:t>
            </a:r>
            <a:r>
              <a:rPr lang="ru-RU" dirty="0"/>
              <a:t>и родов (угрожающий аборт иммунологический конфликт, многоводие, </a:t>
            </a:r>
            <a:r>
              <a:rPr lang="ru-RU" dirty="0" err="1"/>
              <a:t>переношенность</a:t>
            </a:r>
            <a:r>
              <a:rPr lang="ru-RU" dirty="0"/>
              <a:t>, дородовое излитие вод, оперативные роды, родовая травма). Тяжелые токсикозы второй половины беременности; </a:t>
            </a:r>
            <a:endParaRPr lang="ru-RU" dirty="0" smtClean="0"/>
          </a:p>
          <a:p>
            <a:r>
              <a:rPr lang="ru-RU" dirty="0" smtClean="0"/>
              <a:t>Токсоплазмоз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0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Термины и 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err="1"/>
              <a:t>Интранатальный</a:t>
            </a:r>
            <a:r>
              <a:rPr lang="ru-RU" b="1" dirty="0"/>
              <a:t> период 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От момента начала </a:t>
            </a:r>
            <a:r>
              <a:rPr lang="ru-RU" dirty="0"/>
              <a:t>регулярных родовых схваток до перевязки пуповины </a:t>
            </a:r>
            <a:r>
              <a:rPr lang="ru-RU" dirty="0" smtClean="0"/>
              <a:t>(</a:t>
            </a:r>
            <a:r>
              <a:rPr lang="ru-RU" dirty="0"/>
              <a:t>от 2-4 до 15-18 ч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5212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00150"/>
            <a:ext cx="8507288" cy="3891879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 dirty="0"/>
              <a:t>Риск тяжелого течения вирусно-бактериальных инфекций, тяжелых метаболических нарушений, фебрильных судорог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dirty="0"/>
              <a:t> Летального исхода при вирусно-респираторных заболеваниях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dirty="0"/>
              <a:t> Риск синдрома внезапной смерти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dirty="0"/>
              <a:t> Нарушение течения периода адаптации (затяжная </a:t>
            </a:r>
            <a:r>
              <a:rPr lang="ru-RU" dirty="0" err="1"/>
              <a:t>конъюгационная</a:t>
            </a:r>
            <a:r>
              <a:rPr lang="ru-RU" dirty="0"/>
              <a:t> желтуха, медленное восстановление первоначальной потери массы тела)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dirty="0"/>
              <a:t> Риск внутриутробного инфицирования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dirty="0"/>
              <a:t>I </a:t>
            </a:r>
            <a:r>
              <a:rPr lang="ru-RU" sz="4000" b="1" u="sng" dirty="0"/>
              <a:t>группа</a:t>
            </a:r>
            <a:r>
              <a:rPr lang="ru-RU" sz="4000" b="1" dirty="0"/>
              <a:t> – новорожденные с риском развития патологии </a:t>
            </a:r>
            <a:r>
              <a:rPr lang="ru-RU" sz="4000" b="1" dirty="0" smtClean="0"/>
              <a:t>ЦНС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9599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389188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Собрать анамнез: </a:t>
            </a:r>
            <a:r>
              <a:rPr lang="ru-RU" dirty="0">
                <a:solidFill>
                  <a:srgbClr val="FF0000"/>
                </a:solidFill>
              </a:rPr>
              <a:t>генеалогический, акушерско-гинекологический, социальный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Проанализировать данные </a:t>
            </a:r>
            <a:r>
              <a:rPr lang="ru-RU" dirty="0">
                <a:solidFill>
                  <a:srgbClr val="FF0000"/>
                </a:solidFill>
              </a:rPr>
              <a:t>выписки из родильного дома;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Выявить особенности </a:t>
            </a:r>
            <a:r>
              <a:rPr lang="ru-RU" dirty="0">
                <a:solidFill>
                  <a:srgbClr val="FF0000"/>
                </a:solidFill>
              </a:rPr>
              <a:t>течения раннего неонатального периода;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При объективном </a:t>
            </a:r>
            <a:r>
              <a:rPr lang="ru-RU" dirty="0"/>
              <a:t>обследовании обратить внимание на возможное изменение врожденных физиологических рефлексов, мышечного тонуса, на признаки повышенной нервно-рефлекторной возбудимости, возможное изменение размеров окружности головы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Диагностировать данное </a:t>
            </a:r>
            <a:r>
              <a:rPr lang="ru-RU" dirty="0"/>
              <a:t>состояние, дать комплексную оценку состояния здоровья, определить группу здоровья на период новорожденности; </a:t>
            </a:r>
            <a:endParaRPr lang="ru-RU" dirty="0" smtClean="0"/>
          </a:p>
          <a:p>
            <a:r>
              <a:rPr lang="ru-RU" dirty="0" smtClean="0"/>
              <a:t>Направить на </a:t>
            </a:r>
            <a:r>
              <a:rPr lang="ru-RU" dirty="0"/>
              <a:t>консультацию, к невропатологу (при показаниях); </a:t>
            </a:r>
            <a:endParaRPr lang="ru-RU" dirty="0" smtClean="0"/>
          </a:p>
          <a:p>
            <a:r>
              <a:rPr lang="ru-RU" dirty="0" smtClean="0"/>
              <a:t>Объяснить родителям сущность заболевания, предупредить о возможных последствиях при несвоевременном и недостаточном лечении; </a:t>
            </a:r>
          </a:p>
          <a:p>
            <a:r>
              <a:rPr lang="ru-RU" dirty="0" smtClean="0"/>
              <a:t>Составить </a:t>
            </a:r>
            <a:r>
              <a:rPr lang="ru-RU" dirty="0"/>
              <a:t>индивидуальный план ведения новорожденного на месяц. Количество патронажей медицинской сестры определяется врачом индивидуально. </a:t>
            </a:r>
          </a:p>
        </p:txBody>
      </p:sp>
    </p:spTree>
    <p:extLst>
      <p:ext uri="{BB962C8B-B14F-4D97-AF65-F5344CB8AC3E}">
        <p14:creationId xmlns:p14="http://schemas.microsoft.com/office/powerpoint/2010/main" val="7923558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9036496" cy="857250"/>
          </a:xfrm>
        </p:spPr>
        <p:txBody>
          <a:bodyPr>
            <a:noAutofit/>
          </a:bodyPr>
          <a:lstStyle/>
          <a:p>
            <a:r>
              <a:rPr lang="en-US" sz="3600" b="1" u="sng" dirty="0"/>
              <a:t>II </a:t>
            </a:r>
            <a:r>
              <a:rPr lang="ru-RU" sz="3600" b="1" u="sng" dirty="0"/>
              <a:t>группа</a:t>
            </a:r>
            <a:r>
              <a:rPr lang="ru-RU" sz="3600" b="1" dirty="0"/>
              <a:t> – новорожденные с риском внутриутробного </a:t>
            </a:r>
            <a:r>
              <a:rPr lang="ru-RU" sz="3600" b="1" dirty="0" smtClean="0"/>
              <a:t>инфицирования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 dirty="0"/>
              <a:t>Хроническая </a:t>
            </a:r>
            <a:r>
              <a:rPr lang="ru-RU" dirty="0" err="1"/>
              <a:t>экстрагенитальная</a:t>
            </a:r>
            <a:r>
              <a:rPr lang="ru-RU" dirty="0"/>
              <a:t> патология матери (бронхит, пиелонефрит, холецистит, гастрит, колит)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dirty="0"/>
              <a:t> Хроническая генитальная патология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dirty="0"/>
              <a:t> Патология родов (длительный безводный промежуток)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dirty="0"/>
              <a:t> Перенесенная матерью краснуха, контакт с больными краснухой, токсоплазмоз, ЦМВ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dirty="0"/>
              <a:t> ОРВИ в конце беременности и родах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9427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9036496" cy="857250"/>
          </a:xfrm>
        </p:spPr>
        <p:txBody>
          <a:bodyPr>
            <a:noAutofit/>
          </a:bodyPr>
          <a:lstStyle/>
          <a:p>
            <a:r>
              <a:rPr lang="en-US" sz="3600" b="1" u="sng" dirty="0"/>
              <a:t>II </a:t>
            </a:r>
            <a:r>
              <a:rPr lang="ru-RU" sz="3600" b="1" u="sng" dirty="0"/>
              <a:t>группа</a:t>
            </a:r>
            <a:r>
              <a:rPr lang="ru-RU" sz="3600" b="1" dirty="0"/>
              <a:t> – новорожденные с риском внутриутробного </a:t>
            </a:r>
            <a:r>
              <a:rPr lang="ru-RU" sz="3600" b="1" dirty="0" smtClean="0"/>
              <a:t>инфицирования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 dirty="0"/>
              <a:t> Малые и большие формы гнойно-септической инфекции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dirty="0"/>
              <a:t> Тяжелые формы кишечного дисбактериоза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dirty="0"/>
              <a:t> Врожденная краснуха, токсоплазмоз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5082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00150"/>
            <a:ext cx="8579296" cy="3943349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Собрать анамнез: </a:t>
            </a:r>
            <a:r>
              <a:rPr lang="ru-RU" dirty="0">
                <a:solidFill>
                  <a:srgbClr val="FF0000"/>
                </a:solidFill>
              </a:rPr>
              <a:t>генеалогический, акушерско-гинекологический, социальный;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Оценить состояние </a:t>
            </a:r>
            <a:r>
              <a:rPr lang="ru-RU" dirty="0"/>
              <a:t>матери в послеродовом периоде;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Проанализировать </a:t>
            </a:r>
            <a:r>
              <a:rPr lang="ru-RU" dirty="0">
                <a:solidFill>
                  <a:srgbClr val="FF0000"/>
                </a:solidFill>
              </a:rPr>
              <a:t>данные выписки из родильного дома, оценить факторы риска;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Выявить </a:t>
            </a:r>
            <a:r>
              <a:rPr lang="ru-RU" dirty="0">
                <a:solidFill>
                  <a:srgbClr val="FF0000"/>
                </a:solidFill>
              </a:rPr>
              <a:t>особенности течения раннего неонатального периода;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Выявить </a:t>
            </a:r>
            <a:r>
              <a:rPr lang="ru-RU" dirty="0"/>
              <a:t>характерные жалобы на появление мелких множественных гнойничковых элементов на коже, на отделяемое из пупка и покраснение кожи в области пупка, на ухудшение состояния ребенка, беспокойство, возможный подъем температуры, снижение аппетита, появление срыгивания, вялости, наличие жидкого стула; </a:t>
            </a:r>
            <a:endParaRPr lang="ru-RU" dirty="0" smtClean="0"/>
          </a:p>
          <a:p>
            <a:r>
              <a:rPr lang="ru-RU" dirty="0" smtClean="0"/>
              <a:t>Обратить </a:t>
            </a:r>
            <a:r>
              <a:rPr lang="ru-RU" dirty="0"/>
              <a:t>внимание на позднее отпадение остатка пуповины (после 6 дня), позднюю </a:t>
            </a:r>
            <a:r>
              <a:rPr lang="ru-RU" dirty="0" err="1"/>
              <a:t>эпителизацию</a:t>
            </a:r>
            <a:r>
              <a:rPr lang="ru-RU" dirty="0"/>
              <a:t> пупочной ранки (после 14 дня), а также длительно не отпадающую геморрагическую корочку в центре пупка; </a:t>
            </a:r>
            <a:endParaRPr lang="ru-RU" dirty="0" smtClean="0"/>
          </a:p>
          <a:p>
            <a:r>
              <a:rPr lang="ru-RU" dirty="0" smtClean="0"/>
              <a:t>Диагностировать </a:t>
            </a:r>
            <a:r>
              <a:rPr lang="ru-RU" dirty="0"/>
              <a:t>данное состояние; </a:t>
            </a:r>
            <a:endParaRPr lang="ru-RU" dirty="0" smtClean="0"/>
          </a:p>
          <a:p>
            <a:r>
              <a:rPr lang="ru-RU" dirty="0"/>
              <a:t>Н</a:t>
            </a:r>
            <a:r>
              <a:rPr lang="ru-RU" dirty="0" smtClean="0"/>
              <a:t>азначить </a:t>
            </a:r>
            <a:r>
              <a:rPr lang="ru-RU" dirty="0"/>
              <a:t>оптимальный санитарно-гигиенический режим;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показаниях срочно госпитализировать; </a:t>
            </a:r>
            <a:endParaRPr lang="ru-RU" dirty="0" smtClean="0"/>
          </a:p>
          <a:p>
            <a:r>
              <a:rPr lang="ru-RU" dirty="0" smtClean="0"/>
              <a:t>Провести </a:t>
            </a:r>
            <a:r>
              <a:rPr lang="ru-RU" dirty="0"/>
              <a:t>беседу с родителями ребенка, предупредить о возможности развития заболевания, о необходимости выполнения всех медицинских рекомендаций; </a:t>
            </a:r>
            <a:endParaRPr lang="ru-RU" dirty="0" smtClean="0"/>
          </a:p>
          <a:p>
            <a:r>
              <a:rPr lang="ru-RU" dirty="0" smtClean="0"/>
              <a:t>Патронаж </a:t>
            </a:r>
            <a:r>
              <a:rPr lang="ru-RU" dirty="0"/>
              <a:t>медицинской сестры и осмотр врача-педиатра- ежедневный; </a:t>
            </a:r>
            <a:endParaRPr lang="ru-RU" dirty="0" smtClean="0"/>
          </a:p>
          <a:p>
            <a:r>
              <a:rPr lang="ru-RU" dirty="0" smtClean="0"/>
              <a:t>Обязательная </a:t>
            </a:r>
            <a:r>
              <a:rPr lang="ru-RU" dirty="0"/>
              <a:t>консультация заведующей отделением.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1264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686800" cy="853603"/>
          </a:xfrm>
        </p:spPr>
        <p:txBody>
          <a:bodyPr>
            <a:noAutofit/>
          </a:bodyPr>
          <a:lstStyle/>
          <a:p>
            <a:r>
              <a:rPr lang="en-US" sz="3200" b="1" u="sng" dirty="0"/>
              <a:t>III </a:t>
            </a:r>
            <a:r>
              <a:rPr lang="ru-RU" sz="3200" b="1" u="sng" dirty="0"/>
              <a:t>группа</a:t>
            </a:r>
            <a:r>
              <a:rPr lang="ru-RU" sz="3200" b="1" dirty="0"/>
              <a:t> – новорожденные с риском развития трофических на рушений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00150"/>
            <a:ext cx="8579296" cy="381987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 dirty="0" err="1" smtClean="0"/>
              <a:t>Экстрагенитальная</a:t>
            </a:r>
            <a:r>
              <a:rPr lang="ru-RU" dirty="0" smtClean="0"/>
              <a:t> патология </a:t>
            </a:r>
            <a:r>
              <a:rPr lang="ru-RU" dirty="0"/>
              <a:t>матери (гипертоническая болезнь, пороки сердца, сахарный диабет, заболевание щитовидной железы, ожирение матери); </a:t>
            </a:r>
            <a:endParaRPr lang="ru-RU" dirty="0" smtClean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dirty="0" smtClean="0"/>
              <a:t>Патология </a:t>
            </a:r>
            <a:r>
              <a:rPr lang="ru-RU" dirty="0"/>
              <a:t>беременности (тяжелые токсикозы второй половины беременности); </a:t>
            </a:r>
            <a:endParaRPr lang="ru-RU" dirty="0" smtClean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dirty="0"/>
              <a:t>В</a:t>
            </a:r>
            <a:r>
              <a:rPr lang="ru-RU" dirty="0" smtClean="0"/>
              <a:t>редные </a:t>
            </a:r>
            <a:r>
              <a:rPr lang="ru-RU" dirty="0"/>
              <a:t>привычки матери (курение свыше 10 сигарет в день), нарушение режима </a:t>
            </a:r>
            <a:r>
              <a:rPr lang="ru-RU" dirty="0" smtClean="0"/>
              <a:t>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1939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686800" cy="853603"/>
          </a:xfrm>
        </p:spPr>
        <p:txBody>
          <a:bodyPr>
            <a:noAutofit/>
          </a:bodyPr>
          <a:lstStyle/>
          <a:p>
            <a:r>
              <a:rPr lang="en-US" sz="3200" b="1" u="sng" dirty="0"/>
              <a:t>III </a:t>
            </a:r>
            <a:r>
              <a:rPr lang="ru-RU" sz="3200" b="1" u="sng" dirty="0"/>
              <a:t>группа</a:t>
            </a:r>
            <a:r>
              <a:rPr lang="ru-RU" sz="3200" b="1" dirty="0"/>
              <a:t> – новорожденные с риском развития трофических на рушений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00150"/>
            <a:ext cx="8579296" cy="3819871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 dirty="0"/>
              <a:t>Р</a:t>
            </a:r>
            <a:r>
              <a:rPr lang="ru-RU" dirty="0" smtClean="0"/>
              <a:t>иск </a:t>
            </a:r>
            <a:r>
              <a:rPr lang="ru-RU" dirty="0"/>
              <a:t>судорожного синдрома и летального исхода при острых заболеваниях (ОРВИ, пневмонии и др</a:t>
            </a:r>
            <a:r>
              <a:rPr lang="ru-RU" dirty="0" smtClean="0"/>
              <a:t>.);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dirty="0" smtClean="0"/>
              <a:t>Проявление </a:t>
            </a:r>
            <a:r>
              <a:rPr lang="ru-RU" dirty="0"/>
              <a:t>незрелости новорожденного, недостаточность кардиального отдела пищевода, запоры новорожденных и пр.; </a:t>
            </a:r>
            <a:endParaRPr lang="ru-RU" dirty="0" smtClean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dirty="0" smtClean="0"/>
              <a:t>Нарушение </a:t>
            </a:r>
            <a:r>
              <a:rPr lang="ru-RU" dirty="0"/>
              <a:t>течения периода адаптации (затяжная </a:t>
            </a:r>
            <a:r>
              <a:rPr lang="ru-RU" dirty="0" err="1"/>
              <a:t>коньюгационная</a:t>
            </a:r>
            <a:r>
              <a:rPr lang="ru-RU" dirty="0"/>
              <a:t> желтуха, медленное восстановление первоначальной потери массы тела и др.; </a:t>
            </a:r>
            <a:endParaRPr lang="ru-RU" dirty="0" smtClean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dirty="0" smtClean="0"/>
              <a:t>Диабетическая </a:t>
            </a:r>
            <a:r>
              <a:rPr lang="ru-RU" dirty="0" err="1"/>
              <a:t>эмбрио-фетопатия</a:t>
            </a:r>
            <a:r>
              <a:rPr lang="ru-RU" dirty="0"/>
              <a:t>; </a:t>
            </a:r>
            <a:endParaRPr lang="ru-RU" dirty="0" smtClean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dirty="0" smtClean="0"/>
              <a:t>Диабет </a:t>
            </a:r>
            <a:r>
              <a:rPr lang="ru-RU" dirty="0"/>
              <a:t>новорожденного, гипотиреоз; </a:t>
            </a:r>
            <a:endParaRPr lang="ru-RU" dirty="0" smtClean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dirty="0" smtClean="0"/>
              <a:t>Риск </a:t>
            </a:r>
            <a:r>
              <a:rPr lang="ru-RU" dirty="0"/>
              <a:t>тяжелого течения </a:t>
            </a:r>
            <a:r>
              <a:rPr lang="ru-RU" dirty="0" err="1"/>
              <a:t>вируснобактериальных</a:t>
            </a:r>
            <a:r>
              <a:rPr lang="ru-RU" dirty="0"/>
              <a:t> инфекций, метаболических нарушений, фебрильных судорог. </a:t>
            </a:r>
          </a:p>
        </p:txBody>
      </p:sp>
    </p:spTree>
    <p:extLst>
      <p:ext uri="{BB962C8B-B14F-4D97-AF65-F5344CB8AC3E}">
        <p14:creationId xmlns:p14="http://schemas.microsoft.com/office/powerpoint/2010/main" val="16661920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43558"/>
            <a:ext cx="9036496" cy="4299941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Собрать анамнез: </a:t>
            </a:r>
            <a:r>
              <a:rPr lang="ru-RU" dirty="0">
                <a:solidFill>
                  <a:srgbClr val="FF0000"/>
                </a:solidFill>
              </a:rPr>
              <a:t>генеалогический, акушерско-гинекологический, социальный;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Проанализировать </a:t>
            </a:r>
            <a:r>
              <a:rPr lang="ru-RU" dirty="0">
                <a:solidFill>
                  <a:srgbClr val="FF0000"/>
                </a:solidFill>
              </a:rPr>
              <a:t>данные выписки из родильного дома, оценить перинатальные факторы риска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Выявить </a:t>
            </a:r>
            <a:r>
              <a:rPr lang="ru-RU" dirty="0">
                <a:solidFill>
                  <a:srgbClr val="FF0000"/>
                </a:solidFill>
              </a:rPr>
              <a:t>особенности течения раннего неонатального периода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/>
              <a:t>В</a:t>
            </a:r>
            <a:r>
              <a:rPr lang="ru-RU" dirty="0" smtClean="0"/>
              <a:t>ыяснить </a:t>
            </a:r>
            <a:r>
              <a:rPr lang="ru-RU" dirty="0"/>
              <a:t>антропометрические данные и интерпретировать их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</a:t>
            </a:r>
            <a:r>
              <a:rPr lang="ru-RU" dirty="0"/>
              <a:t>объективном обследовании: </a:t>
            </a:r>
            <a:endParaRPr lang="ru-RU" dirty="0" smtClean="0"/>
          </a:p>
          <a:p>
            <a:pPr lvl="1"/>
            <a:r>
              <a:rPr lang="ru-RU" dirty="0" smtClean="0"/>
              <a:t>выявить </a:t>
            </a:r>
            <a:r>
              <a:rPr lang="ru-RU" dirty="0"/>
              <a:t>возможные анатомические и </a:t>
            </a:r>
            <a:r>
              <a:rPr lang="ru-RU" dirty="0" smtClean="0"/>
              <a:t>функциональные признаки </a:t>
            </a:r>
            <a:r>
              <a:rPr lang="ru-RU" dirty="0"/>
              <a:t>незрелости</a:t>
            </a:r>
            <a:r>
              <a:rPr lang="ru-RU" dirty="0" smtClean="0"/>
              <a:t>;</a:t>
            </a:r>
          </a:p>
          <a:p>
            <a:pPr lvl="1"/>
            <a:r>
              <a:rPr lang="ru-RU" dirty="0" smtClean="0"/>
              <a:t>установить </a:t>
            </a:r>
            <a:r>
              <a:rPr lang="ru-RU" dirty="0"/>
              <a:t>степень внутриутробной </a:t>
            </a:r>
            <a:r>
              <a:rPr lang="ru-RU" dirty="0" smtClean="0"/>
              <a:t>гипотрофии. </a:t>
            </a:r>
          </a:p>
          <a:p>
            <a:pPr lvl="1"/>
            <a:r>
              <a:rPr lang="ru-RU" dirty="0" smtClean="0"/>
              <a:t>выявить </a:t>
            </a:r>
            <a:r>
              <a:rPr lang="ru-RU" dirty="0"/>
              <a:t>понижение питания, изменение мышечного тонуса, дистрофические изменения кожи, изменение поведения (вялость, беспокойство), состояние врожденных безусловных рефлексов; </a:t>
            </a:r>
            <a:endParaRPr lang="ru-RU" dirty="0" smtClean="0"/>
          </a:p>
          <a:p>
            <a:pPr lvl="1"/>
            <a:r>
              <a:rPr lang="ru-RU" dirty="0" smtClean="0"/>
              <a:t>оценить </a:t>
            </a:r>
            <a:r>
              <a:rPr lang="ru-RU" dirty="0"/>
              <a:t>неврологический статус, обнаружить возможную задержку психомоторного развития, возможные стигмы </a:t>
            </a:r>
            <a:r>
              <a:rPr lang="ru-RU" dirty="0" err="1"/>
              <a:t>дисэмбриогенеза</a:t>
            </a:r>
            <a:r>
              <a:rPr lang="ru-RU" dirty="0"/>
              <a:t>; </a:t>
            </a:r>
            <a:endParaRPr lang="ru-RU" dirty="0" smtClean="0"/>
          </a:p>
          <a:p>
            <a:pPr lvl="1"/>
            <a:r>
              <a:rPr lang="ru-RU" dirty="0" smtClean="0"/>
              <a:t>диагностировать </a:t>
            </a:r>
            <a:r>
              <a:rPr lang="ru-RU" dirty="0"/>
              <a:t>данное состояние, дать комплексную оценку состояния здоровья, определить группу здоровья</a:t>
            </a:r>
            <a:r>
              <a:rPr lang="ru-RU" dirty="0" smtClean="0"/>
              <a:t>;</a:t>
            </a:r>
          </a:p>
          <a:p>
            <a:pPr lvl="1"/>
            <a:r>
              <a:rPr lang="ru-RU" dirty="0" smtClean="0"/>
              <a:t>выявить </a:t>
            </a:r>
            <a:r>
              <a:rPr lang="ru-RU" dirty="0"/>
              <a:t>степень лактации у матери; </a:t>
            </a:r>
            <a:endParaRPr lang="ru-RU" dirty="0" smtClean="0"/>
          </a:p>
          <a:p>
            <a:pPr lvl="1"/>
            <a:r>
              <a:rPr lang="ru-RU" dirty="0" smtClean="0"/>
              <a:t>назначить </a:t>
            </a:r>
            <a:r>
              <a:rPr lang="ru-RU" dirty="0"/>
              <a:t>регулярное взвешивание, рациональное питание, произвести расчет питания, назначить соответствующую его коррекцию, своевременно назначить введение соков, питьевой режим; </a:t>
            </a:r>
            <a:endParaRPr lang="ru-RU" dirty="0" smtClean="0"/>
          </a:p>
          <a:p>
            <a:pPr lvl="1"/>
            <a:r>
              <a:rPr lang="ru-RU" dirty="0" smtClean="0"/>
              <a:t>назначить оптимальный санитарно-гигиенический режим</a:t>
            </a:r>
            <a:r>
              <a:rPr lang="ru-RU" dirty="0"/>
              <a:t>, массаж, гимнастику; </a:t>
            </a:r>
            <a:endParaRPr lang="ru-RU" dirty="0" smtClean="0"/>
          </a:p>
          <a:p>
            <a:pPr lvl="1"/>
            <a:r>
              <a:rPr lang="ru-RU" dirty="0" smtClean="0"/>
              <a:t>направить </a:t>
            </a:r>
            <a:r>
              <a:rPr lang="ru-RU" dirty="0"/>
              <a:t>на консультацию к невропатологу, эндокринологу, хирургу (по показаниям); </a:t>
            </a:r>
            <a:endParaRPr lang="ru-RU" dirty="0" smtClean="0"/>
          </a:p>
          <a:p>
            <a:pPr lvl="1"/>
            <a:r>
              <a:rPr lang="ru-RU" dirty="0" smtClean="0"/>
              <a:t>при </a:t>
            </a:r>
            <a:r>
              <a:rPr lang="ru-RU" dirty="0"/>
              <a:t>осуществлении патронажа проводить систематическую санитар-</a:t>
            </a:r>
            <a:r>
              <a:rPr lang="ru-RU" dirty="0" err="1"/>
              <a:t>нопросветительскую</a:t>
            </a:r>
            <a:r>
              <a:rPr lang="ru-RU" dirty="0"/>
              <a:t> работу с матерью о необходимости соблюдения режима дня ребенка, </a:t>
            </a:r>
            <a:r>
              <a:rPr lang="ru-RU" dirty="0" smtClean="0"/>
              <a:t>питания, профилактику рахита </a:t>
            </a:r>
            <a:r>
              <a:rPr lang="ru-RU" dirty="0"/>
              <a:t>и </a:t>
            </a:r>
            <a:r>
              <a:rPr lang="ru-RU" dirty="0" smtClean="0"/>
              <a:t>инфекционных заболеваний;</a:t>
            </a:r>
          </a:p>
          <a:p>
            <a:pPr lvl="1"/>
            <a:r>
              <a:rPr lang="ru-RU" dirty="0" smtClean="0"/>
              <a:t>составить </a:t>
            </a:r>
            <a:r>
              <a:rPr lang="ru-RU" dirty="0"/>
              <a:t>индивидуальный план ведения новорожденного на месяц. </a:t>
            </a:r>
            <a:endParaRPr lang="ru-RU" dirty="0" smtClean="0"/>
          </a:p>
          <a:p>
            <a:pPr lvl="1"/>
            <a:r>
              <a:rPr lang="ru-RU" dirty="0" smtClean="0"/>
              <a:t>Кол-во </a:t>
            </a:r>
            <a:r>
              <a:rPr lang="ru-RU" dirty="0"/>
              <a:t>патронажей мед. сестры </a:t>
            </a:r>
            <a:r>
              <a:rPr lang="ru-RU" dirty="0" smtClean="0"/>
              <a:t>определяется индивидуально.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6984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05979"/>
            <a:ext cx="9396536" cy="857250"/>
          </a:xfrm>
        </p:spPr>
        <p:txBody>
          <a:bodyPr>
            <a:noAutofit/>
          </a:bodyPr>
          <a:lstStyle/>
          <a:p>
            <a:r>
              <a:rPr lang="en-US" sz="2800" b="1" u="sng" dirty="0"/>
              <a:t>IV </a:t>
            </a:r>
            <a:r>
              <a:rPr lang="ru-RU" sz="2800" b="1" u="sng" dirty="0"/>
              <a:t>группа</a:t>
            </a:r>
            <a:r>
              <a:rPr lang="ru-RU" sz="2800" b="1" dirty="0"/>
              <a:t> – новорожденные с риском развития врожденных пороков органов и систем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Патология беременности </a:t>
            </a:r>
            <a:r>
              <a:rPr lang="ru-RU" dirty="0"/>
              <a:t>(токсикозы первой половины беременности); </a:t>
            </a:r>
            <a:endParaRPr lang="ru-RU" dirty="0" smtClean="0"/>
          </a:p>
          <a:p>
            <a:r>
              <a:rPr lang="ru-RU" dirty="0" smtClean="0"/>
              <a:t>Сахарный диабет </a:t>
            </a:r>
            <a:r>
              <a:rPr lang="ru-RU" dirty="0"/>
              <a:t>у беременной; </a:t>
            </a:r>
            <a:endParaRPr lang="ru-RU" dirty="0" smtClean="0"/>
          </a:p>
          <a:p>
            <a:r>
              <a:rPr lang="ru-RU" dirty="0" smtClean="0"/>
              <a:t>Применение лекарственных </a:t>
            </a:r>
            <a:r>
              <a:rPr lang="ru-RU" dirty="0"/>
              <a:t>средств в период беременности (антибиотиков, сульфаниламидных препаратов, гормонов и др</a:t>
            </a:r>
            <a:r>
              <a:rPr lang="ru-RU" dirty="0" smtClean="0"/>
              <a:t>.);</a:t>
            </a:r>
          </a:p>
          <a:p>
            <a:r>
              <a:rPr lang="ru-RU" dirty="0" smtClean="0"/>
              <a:t>Возраст матери </a:t>
            </a:r>
            <a:r>
              <a:rPr lang="ru-RU" dirty="0"/>
              <a:t>старше 30 лет и отца старше 40 лет; </a:t>
            </a:r>
            <a:endParaRPr lang="ru-RU" dirty="0" smtClean="0"/>
          </a:p>
          <a:p>
            <a:r>
              <a:rPr lang="ru-RU" dirty="0" smtClean="0"/>
              <a:t>Вредные привычки </a:t>
            </a:r>
            <a:r>
              <a:rPr lang="ru-RU" dirty="0"/>
              <a:t>родителей (злоупотребление алкоголь-</a:t>
            </a:r>
            <a:r>
              <a:rPr lang="ru-RU" dirty="0" err="1"/>
              <a:t>ными</a:t>
            </a:r>
            <a:r>
              <a:rPr lang="ru-RU" dirty="0"/>
              <a:t> напитками); </a:t>
            </a:r>
            <a:endParaRPr lang="ru-RU" dirty="0" smtClean="0"/>
          </a:p>
          <a:p>
            <a:r>
              <a:rPr lang="ru-RU" dirty="0" smtClean="0"/>
              <a:t>Перенесенная краснуха или контакт с больным краснухой в первом триместре беременности;</a:t>
            </a:r>
          </a:p>
          <a:p>
            <a:r>
              <a:rPr lang="ru-RU" dirty="0" smtClean="0"/>
              <a:t>Острые респираторно-вирусные инфекции, перенесенные в первом триместре беременности;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1500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05979"/>
            <a:ext cx="9396536" cy="857250"/>
          </a:xfrm>
        </p:spPr>
        <p:txBody>
          <a:bodyPr>
            <a:noAutofit/>
          </a:bodyPr>
          <a:lstStyle/>
          <a:p>
            <a:r>
              <a:rPr lang="en-US" sz="2800" b="1" u="sng" dirty="0"/>
              <a:t>IV </a:t>
            </a:r>
            <a:r>
              <a:rPr lang="ru-RU" sz="2800" b="1" u="sng" dirty="0"/>
              <a:t>группа</a:t>
            </a:r>
            <a:r>
              <a:rPr lang="ru-RU" sz="2800" b="1" dirty="0"/>
              <a:t> – новорожденные с риском развития врожденных пороков органов и систем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Нарушение течения </a:t>
            </a:r>
            <a:r>
              <a:rPr lang="ru-RU" dirty="0"/>
              <a:t>периода адаптации; </a:t>
            </a:r>
            <a:endParaRPr lang="ru-RU" dirty="0" smtClean="0"/>
          </a:p>
          <a:p>
            <a:r>
              <a:rPr lang="ru-RU" dirty="0" smtClean="0"/>
              <a:t>Алкогольная энцефалопатия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Клинические симптомы </a:t>
            </a:r>
            <a:r>
              <a:rPr lang="ru-RU" dirty="0"/>
              <a:t>и синдромы наследственных заболеваний</a:t>
            </a:r>
          </a:p>
        </p:txBody>
      </p:sp>
    </p:spTree>
    <p:extLst>
      <p:ext uri="{BB962C8B-B14F-4D97-AF65-F5344CB8AC3E}">
        <p14:creationId xmlns:p14="http://schemas.microsoft.com/office/powerpoint/2010/main" val="2908634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Термины и 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Неонатальный период </a:t>
            </a:r>
          </a:p>
          <a:p>
            <a:pPr marL="0" indent="0">
              <a:buNone/>
            </a:pPr>
            <a:r>
              <a:rPr lang="ru-RU" dirty="0" smtClean="0"/>
              <a:t>От момента рождения до 28 суток после рождения. </a:t>
            </a:r>
          </a:p>
          <a:p>
            <a:pPr marL="857250" lvl="1" indent="-457200"/>
            <a:r>
              <a:rPr lang="ru-RU" dirty="0" smtClean="0"/>
              <a:t>ранний неонатальный период - от момента рождения до конца первой недели жизни - 6 суток 23 ч 59 мин </a:t>
            </a:r>
          </a:p>
          <a:p>
            <a:pPr marL="857250" lvl="1" indent="-457200"/>
            <a:r>
              <a:rPr lang="ru-RU" dirty="0" smtClean="0"/>
              <a:t>поздний неонатальный период - от 7 суток до 27 суток 23 ч 59 мин.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0250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43558"/>
            <a:ext cx="9036496" cy="429994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Собрать анамнез…;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Проанализировать </a:t>
            </a:r>
            <a:r>
              <a:rPr lang="ru-RU" dirty="0">
                <a:solidFill>
                  <a:srgbClr val="FF0000"/>
                </a:solidFill>
              </a:rPr>
              <a:t>данные выписки из родильного дома, оценить факторы риска;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При </a:t>
            </a:r>
            <a:r>
              <a:rPr lang="ru-RU" dirty="0"/>
              <a:t>подозрении на болезнь </a:t>
            </a:r>
            <a:r>
              <a:rPr lang="ru-RU" dirty="0" smtClean="0"/>
              <a:t>Дауна: направить </a:t>
            </a:r>
            <a:r>
              <a:rPr lang="ru-RU" dirty="0"/>
              <a:t>на консультацию к </a:t>
            </a:r>
            <a:r>
              <a:rPr lang="ru-RU" dirty="0" smtClean="0"/>
              <a:t>неврологу.</a:t>
            </a:r>
          </a:p>
          <a:p>
            <a:r>
              <a:rPr lang="ru-RU" dirty="0" smtClean="0"/>
              <a:t>При </a:t>
            </a:r>
            <a:r>
              <a:rPr lang="ru-RU" dirty="0"/>
              <a:t>подозрении на врожденную мышечную </a:t>
            </a:r>
            <a:r>
              <a:rPr lang="ru-RU" dirty="0" smtClean="0"/>
              <a:t>кривошею, </a:t>
            </a:r>
            <a:r>
              <a:rPr lang="ru-RU" dirty="0"/>
              <a:t>врожденный вывих бедра</a:t>
            </a:r>
            <a:r>
              <a:rPr lang="ru-RU" dirty="0" smtClean="0"/>
              <a:t>: направить </a:t>
            </a:r>
            <a:r>
              <a:rPr lang="ru-RU" dirty="0"/>
              <a:t>на консультацию к ортопеду или к детскому хирургу. </a:t>
            </a:r>
            <a:endParaRPr lang="ru-RU" dirty="0" smtClean="0"/>
          </a:p>
          <a:p>
            <a:r>
              <a:rPr lang="ru-RU" dirty="0" smtClean="0"/>
              <a:t>Предупредить </a:t>
            </a:r>
            <a:r>
              <a:rPr lang="ru-RU" dirty="0"/>
              <a:t>родителей о том, что при задержке лечения неизбежно наступит инвалидность.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подозрении на краснуху врожденную: </a:t>
            </a:r>
            <a:r>
              <a:rPr lang="ru-RU" dirty="0" smtClean="0"/>
              <a:t>назначить </a:t>
            </a:r>
            <a:r>
              <a:rPr lang="ru-RU" dirty="0" err="1" smtClean="0"/>
              <a:t>соответсвующие</a:t>
            </a:r>
            <a:r>
              <a:rPr lang="ru-RU" dirty="0" smtClean="0"/>
              <a:t> обследования и консультацию инфекциониста </a:t>
            </a:r>
          </a:p>
          <a:p>
            <a:r>
              <a:rPr lang="ru-RU" dirty="0" smtClean="0"/>
              <a:t>Провести </a:t>
            </a:r>
            <a:r>
              <a:rPr lang="ru-RU" dirty="0"/>
              <a:t>обследование для выявления </a:t>
            </a:r>
            <a:r>
              <a:rPr lang="ru-RU" dirty="0" err="1"/>
              <a:t>фенилкетонурии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3801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US" sz="3600" b="1" u="sng" dirty="0"/>
              <a:t>V </a:t>
            </a:r>
            <a:r>
              <a:rPr lang="ru-RU" sz="3600" b="1" u="sng" dirty="0"/>
              <a:t>группа</a:t>
            </a:r>
            <a:r>
              <a:rPr lang="ru-RU" sz="3600" b="1" dirty="0"/>
              <a:t> – новорожденные группы социального </a:t>
            </a:r>
            <a:r>
              <a:rPr lang="ru-RU" sz="3600" b="1" dirty="0" smtClean="0"/>
              <a:t>риска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0151"/>
            <a:ext cx="8640960" cy="339447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Неудовлетворительные жилищно-бытовые </a:t>
            </a:r>
            <a:r>
              <a:rPr lang="ru-RU" dirty="0"/>
              <a:t>условия семьи, </a:t>
            </a:r>
          </a:p>
          <a:p>
            <a:pPr algn="just"/>
            <a:r>
              <a:rPr lang="ru-RU" dirty="0" smtClean="0"/>
              <a:t>Семьи с </a:t>
            </a:r>
            <a:r>
              <a:rPr lang="ru-RU" dirty="0"/>
              <a:t>плохим психологическим климатом,</a:t>
            </a:r>
          </a:p>
          <a:p>
            <a:pPr algn="just"/>
            <a:r>
              <a:rPr lang="ru-RU" dirty="0" smtClean="0"/>
              <a:t>Семьи с </a:t>
            </a:r>
            <a:r>
              <a:rPr lang="ru-RU" dirty="0"/>
              <a:t>вредными привычками родителей,</a:t>
            </a:r>
          </a:p>
          <a:p>
            <a:pPr algn="just"/>
            <a:r>
              <a:rPr lang="ru-RU" dirty="0" smtClean="0"/>
              <a:t>Неполные </a:t>
            </a:r>
            <a:r>
              <a:rPr lang="ru-RU" dirty="0"/>
              <a:t>и многодетные семьи</a:t>
            </a:r>
          </a:p>
          <a:p>
            <a:pPr marL="0" indent="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893036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00150"/>
            <a:ext cx="8579296" cy="37478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Риск раннего </a:t>
            </a:r>
            <a:r>
              <a:rPr lang="ru-RU" dirty="0"/>
              <a:t>искусственного вскармливания; </a:t>
            </a:r>
            <a:endParaRPr lang="ru-RU" dirty="0" smtClean="0"/>
          </a:p>
          <a:p>
            <a:r>
              <a:rPr lang="ru-RU" dirty="0" smtClean="0"/>
              <a:t>Риск гнойно-септической </a:t>
            </a:r>
            <a:r>
              <a:rPr lang="ru-RU" dirty="0"/>
              <a:t>инфекции; - риск повышенной заболеваемости; </a:t>
            </a:r>
            <a:endParaRPr lang="ru-RU" dirty="0" smtClean="0"/>
          </a:p>
          <a:p>
            <a:r>
              <a:rPr lang="ru-RU" dirty="0" smtClean="0"/>
              <a:t>Риск судорожного </a:t>
            </a:r>
            <a:r>
              <a:rPr lang="ru-RU" dirty="0"/>
              <a:t>синдрома; </a:t>
            </a:r>
            <a:endParaRPr lang="ru-RU" dirty="0" smtClean="0"/>
          </a:p>
          <a:p>
            <a:r>
              <a:rPr lang="ru-RU" dirty="0" smtClean="0"/>
              <a:t>Риск синдрома </a:t>
            </a:r>
            <a:r>
              <a:rPr lang="ru-RU" dirty="0"/>
              <a:t>внезапной смерти; </a:t>
            </a:r>
            <a:endParaRPr lang="ru-RU" dirty="0" smtClean="0"/>
          </a:p>
          <a:p>
            <a:r>
              <a:rPr lang="ru-RU" dirty="0" smtClean="0"/>
              <a:t>Риск раннего </a:t>
            </a:r>
            <a:r>
              <a:rPr lang="ru-RU" dirty="0"/>
              <a:t>развития анемии, рахита, гипотрофии.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u="sng" dirty="0"/>
              <a:t>V </a:t>
            </a:r>
            <a:r>
              <a:rPr lang="ru-RU" sz="3600" b="1" u="sng" dirty="0"/>
              <a:t>группа</a:t>
            </a:r>
            <a:r>
              <a:rPr lang="ru-RU" sz="3600" b="1" dirty="0"/>
              <a:t> – новорожденные группы социального </a:t>
            </a:r>
            <a:r>
              <a:rPr lang="ru-RU" sz="3600" b="1" dirty="0" smtClean="0"/>
              <a:t>риска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5968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43558"/>
            <a:ext cx="9036496" cy="429994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Собрать анамнез…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Проанализировать данные </a:t>
            </a:r>
            <a:r>
              <a:rPr lang="ru-RU" dirty="0">
                <a:solidFill>
                  <a:srgbClr val="FF0000"/>
                </a:solidFill>
              </a:rPr>
              <a:t>выписки из родильного дома;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Выявить особенности </a:t>
            </a:r>
            <a:r>
              <a:rPr lang="ru-RU" dirty="0">
                <a:solidFill>
                  <a:srgbClr val="FF0000"/>
                </a:solidFill>
              </a:rPr>
              <a:t>течения раннего неонатального периода;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При наблюдении </a:t>
            </a:r>
            <a:r>
              <a:rPr lang="ru-RU" dirty="0"/>
              <a:t>за новорожденным увеличить число патронажей участкового врача и медсестры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Обязательная </a:t>
            </a:r>
            <a:r>
              <a:rPr lang="ru-RU" dirty="0"/>
              <a:t>госпитализация при заболеваниях </a:t>
            </a:r>
            <a:r>
              <a:rPr lang="ru-RU" dirty="0" smtClean="0"/>
              <a:t>ребенка;</a:t>
            </a:r>
          </a:p>
          <a:p>
            <a:r>
              <a:rPr lang="ru-RU" dirty="0" smtClean="0"/>
              <a:t>Оказание социально-правовой </a:t>
            </a:r>
            <a:r>
              <a:rPr lang="ru-RU" dirty="0"/>
              <a:t>помощи семье; </a:t>
            </a:r>
            <a:endParaRPr lang="ru-RU" dirty="0" smtClean="0"/>
          </a:p>
          <a:p>
            <a:r>
              <a:rPr lang="ru-RU" dirty="0" smtClean="0"/>
              <a:t>Частые </a:t>
            </a:r>
            <a:r>
              <a:rPr lang="ru-RU" dirty="0"/>
              <a:t>внеплановые посещения семьи участковым врачом и медицинской сестрой.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238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Термины и 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Тератогенез</a:t>
            </a:r>
            <a:r>
              <a:rPr lang="ru-RU" dirty="0" smtClean="0"/>
              <a:t> - возникновение пороков развития под влиянием факторов внешней среды (тератогенных факторов) или в результате наследственных болезней.</a:t>
            </a:r>
          </a:p>
          <a:p>
            <a:r>
              <a:rPr lang="ru-RU" dirty="0" err="1" smtClean="0"/>
              <a:t>Тератогенетический</a:t>
            </a:r>
            <a:r>
              <a:rPr lang="ru-RU" dirty="0" smtClean="0"/>
              <a:t> </a:t>
            </a:r>
            <a:r>
              <a:rPr lang="ru-RU" dirty="0" err="1" smtClean="0"/>
              <a:t>терминационный</a:t>
            </a:r>
            <a:r>
              <a:rPr lang="ru-RU" dirty="0" smtClean="0"/>
              <a:t> период — предельный срок, в течение которого повреждающие факторы могут вызывать порок развития.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09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Термины и 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Критические периоды развития — это периоды, в которые организм наиболее уязвим к действию неблагоприятных факторов, под влиянием которых возможно нарушение нормального хода развития организма вплоть до его гибели. </a:t>
            </a:r>
          </a:p>
          <a:p>
            <a:pPr algn="just"/>
            <a:r>
              <a:rPr lang="ru-RU" dirty="0" smtClean="0"/>
              <a:t>Критические периоды развития характеризуются наибольшей скоростью развития организма, поэтому он становится чувствительным к различным вредным воздействиям.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580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3341</Words>
  <Application>Microsoft Office PowerPoint</Application>
  <PresentationFormat>Экран (16:9)</PresentationFormat>
  <Paragraphs>396</Paragraphs>
  <Slides>73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4" baseType="lpstr">
      <vt:lpstr>Тема Office</vt:lpstr>
      <vt:lpstr>Врожденные аномалии развития органов и систем. Внутриутробные инфекции плода и новорожденного. Понятия, факторы риска, профилактика</vt:lpstr>
      <vt:lpstr>План лекции</vt:lpstr>
      <vt:lpstr>Термины и определения</vt:lpstr>
      <vt:lpstr>Термины и определения</vt:lpstr>
      <vt:lpstr>Термины и определения</vt:lpstr>
      <vt:lpstr>Термины и определения</vt:lpstr>
      <vt:lpstr>Термины и определения</vt:lpstr>
      <vt:lpstr>Термины и определения</vt:lpstr>
      <vt:lpstr>Термины и определения</vt:lpstr>
      <vt:lpstr>Варианты внутриутробной патологии</vt:lpstr>
      <vt:lpstr>Гаметопатии</vt:lpstr>
      <vt:lpstr>Бластопатии</vt:lpstr>
      <vt:lpstr>Презентация PowerPoint</vt:lpstr>
      <vt:lpstr>Эмбриопатии</vt:lpstr>
      <vt:lpstr>Степень выраженности</vt:lpstr>
      <vt:lpstr>Презентация PowerPoint</vt:lpstr>
      <vt:lpstr>Презентация PowerPoint</vt:lpstr>
      <vt:lpstr>Презентация PowerPoint</vt:lpstr>
      <vt:lpstr>Основные факты </vt:lpstr>
      <vt:lpstr>Причины и факторы риска</vt:lpstr>
      <vt:lpstr>Социально-экономические факторы</vt:lpstr>
      <vt:lpstr>Алкогольная фетопатия</vt:lpstr>
      <vt:lpstr>Алкогольная фетопатия</vt:lpstr>
      <vt:lpstr>Генетические факторы</vt:lpstr>
      <vt:lpstr>Инфекции</vt:lpstr>
      <vt:lpstr>Питание матери</vt:lpstr>
      <vt:lpstr>Диабетическая фетопатия</vt:lpstr>
      <vt:lpstr>Презентация PowerPoint</vt:lpstr>
      <vt:lpstr>Экологические факторы </vt:lpstr>
      <vt:lpstr>Критические периоды развития</vt:lpstr>
      <vt:lpstr>Классификация врожденных пороков развития</vt:lpstr>
      <vt:lpstr>Презентация PowerPoint</vt:lpstr>
      <vt:lpstr>Презентация PowerPoint</vt:lpstr>
      <vt:lpstr>Классификация по локализации</vt:lpstr>
      <vt:lpstr>ВПР ЖКТ</vt:lpstr>
      <vt:lpstr>Симптомы атрезии пищевода:</vt:lpstr>
      <vt:lpstr>Врожденный гипертрофический пилоростеноз</vt:lpstr>
      <vt:lpstr>Пилоростеноз</vt:lpstr>
      <vt:lpstr>Атрезия заднего прохода и прямой кишки</vt:lpstr>
      <vt:lpstr>Презентация PowerPoint</vt:lpstr>
      <vt:lpstr>Атрезия заднего прохода и прямой кишки</vt:lpstr>
      <vt:lpstr>Омфалоцеле</vt:lpstr>
      <vt:lpstr>Омфалоцеле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Хондродисплазия </vt:lpstr>
      <vt:lpstr>Ахондроплазия</vt:lpstr>
      <vt:lpstr>Несовершенный остеогенез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Группы риска новорожденных детей</vt:lpstr>
      <vt:lpstr>Дети с высокой степенью риска </vt:lpstr>
      <vt:lpstr>Группы риска</vt:lpstr>
      <vt:lpstr>I группа – новорожденные с риском развития патологии ЦНС</vt:lpstr>
      <vt:lpstr>I группа – новорожденные с риском развития патологии ЦНС</vt:lpstr>
      <vt:lpstr>Что делать?</vt:lpstr>
      <vt:lpstr>II группа – новорожденные с риском внутриутробного инфицирования</vt:lpstr>
      <vt:lpstr>II группа – новорожденные с риском внутриутробного инфицирования</vt:lpstr>
      <vt:lpstr>Что делать?</vt:lpstr>
      <vt:lpstr>III группа – новорожденные с риском развития трофических на рушений</vt:lpstr>
      <vt:lpstr>III группа – новорожденные с риском развития трофических на рушений</vt:lpstr>
      <vt:lpstr>Что делать?</vt:lpstr>
      <vt:lpstr>IV группа – новорожденные с риском развития врожденных пороков органов и систем</vt:lpstr>
      <vt:lpstr>IV группа – новорожденные с риском развития врожденных пороков органов и систем</vt:lpstr>
      <vt:lpstr>Что делать?</vt:lpstr>
      <vt:lpstr>V группа – новорожденные группы социального риска</vt:lpstr>
      <vt:lpstr>V группа – новорожденные группы социального риска</vt:lpstr>
      <vt:lpstr>Что делать?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Врожденные аномалии развития органов и систем. Внутриутробные инфекции плода и новорожденного. Понятия, факторы риска, профилактика</dc:title>
  <dc:creator>Рецензент</dc:creator>
  <cp:lastModifiedBy>Рецензент</cp:lastModifiedBy>
  <cp:revision>29</cp:revision>
  <dcterms:created xsi:type="dcterms:W3CDTF">2022-02-19T01:48:46Z</dcterms:created>
  <dcterms:modified xsi:type="dcterms:W3CDTF">2022-02-24T05:20:19Z</dcterms:modified>
</cp:coreProperties>
</file>