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9" r:id="rId4"/>
  </p:sldMasterIdLst>
  <p:notesMasterIdLst>
    <p:notesMasterId r:id="rId35"/>
  </p:notesMasterIdLst>
  <p:handoutMasterIdLst>
    <p:handoutMasterId r:id="rId36"/>
  </p:handoutMasterIdLst>
  <p:sldIdLst>
    <p:sldId id="257" r:id="rId5"/>
    <p:sldId id="269" r:id="rId6"/>
    <p:sldId id="258" r:id="rId7"/>
    <p:sldId id="281" r:id="rId8"/>
    <p:sldId id="282" r:id="rId9"/>
    <p:sldId id="271" r:id="rId10"/>
    <p:sldId id="270" r:id="rId11"/>
    <p:sldId id="259" r:id="rId12"/>
    <p:sldId id="260" r:id="rId13"/>
    <p:sldId id="261" r:id="rId14"/>
    <p:sldId id="264" r:id="rId15"/>
    <p:sldId id="285" r:id="rId16"/>
    <p:sldId id="283" r:id="rId17"/>
    <p:sldId id="284" r:id="rId18"/>
    <p:sldId id="287" r:id="rId19"/>
    <p:sldId id="286" r:id="rId20"/>
    <p:sldId id="288" r:id="rId21"/>
    <p:sldId id="266" r:id="rId22"/>
    <p:sldId id="265" r:id="rId23"/>
    <p:sldId id="263" r:id="rId24"/>
    <p:sldId id="262" r:id="rId25"/>
    <p:sldId id="268" r:id="rId26"/>
    <p:sldId id="272" r:id="rId27"/>
    <p:sldId id="274" r:id="rId28"/>
    <p:sldId id="273" r:id="rId29"/>
    <p:sldId id="275" r:id="rId30"/>
    <p:sldId id="276" r:id="rId31"/>
    <p:sldId id="277" r:id="rId32"/>
    <p:sldId id="279" r:id="rId33"/>
    <p:sldId id="267" r:id="rId3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Автор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2D0D4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2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120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9" d="100"/>
          <a:sy n="89" d="100"/>
        </p:scale>
        <p:origin x="3798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EDF3F9-A383-40CF-841B-6426D82ECB85}" type="datetimeFigureOut">
              <a:rPr lang="ru-RU" smtClean="0"/>
              <a:t>19.01.2023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BDF9E2-D527-45E4-B727-833247D273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52758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19A068-97CA-496A-9166-8B7A04D923EF}" type="datetimeFigureOut">
              <a:rPr lang="ru-RU" smtClean="0"/>
              <a:t>19.01.2023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2081F7-4D67-4AA6-9547-70A87F4FF3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9336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2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27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5.png"/><Relationship Id="rId5" Type="http://schemas.openxmlformats.org/officeDocument/2006/relationships/image" Target="../media/image29.png"/><Relationship Id="rId4" Type="http://schemas.openxmlformats.org/officeDocument/2006/relationships/image" Target="../media/image34.pn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31.png"/><Relationship Id="rId7" Type="http://schemas.openxmlformats.org/officeDocument/2006/relationships/image" Target="../media/image15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6.png"/><Relationship Id="rId11" Type="http://schemas.openxmlformats.org/officeDocument/2006/relationships/image" Target="../media/image28.png"/><Relationship Id="rId5" Type="http://schemas.openxmlformats.org/officeDocument/2006/relationships/image" Target="../media/image14.png"/><Relationship Id="rId10" Type="http://schemas.openxmlformats.org/officeDocument/2006/relationships/image" Target="../media/image13.png"/><Relationship Id="rId4" Type="http://schemas.openxmlformats.org/officeDocument/2006/relationships/image" Target="../media/image32.png"/><Relationship Id="rId9" Type="http://schemas.openxmlformats.org/officeDocument/2006/relationships/image" Target="../media/image19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26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69165" y="160118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15012" y="4566542"/>
            <a:ext cx="5761973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066536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опрос_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341" y="5928607"/>
            <a:ext cx="1086121" cy="56927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341" y="249293"/>
            <a:ext cx="798187" cy="52400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906" y="1390262"/>
            <a:ext cx="678815" cy="71828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7474" y="1031437"/>
            <a:ext cx="762565" cy="1223076"/>
          </a:xfrm>
          <a:prstGeom prst="rect">
            <a:avLst/>
          </a:prstGeom>
        </p:spPr>
      </p:pic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1967651" y="1031437"/>
            <a:ext cx="4223287" cy="379539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939226" y="1032932"/>
            <a:ext cx="2733549" cy="698271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4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939226" y="2072896"/>
            <a:ext cx="2733549" cy="699766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6939226" y="3066291"/>
            <a:ext cx="2760430" cy="699766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05126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опрос_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488" y="3856564"/>
            <a:ext cx="606578" cy="66791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6004" y="4423435"/>
            <a:ext cx="870858" cy="86485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0518" y="1031437"/>
            <a:ext cx="789025" cy="64674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6070" y="3193142"/>
            <a:ext cx="680703" cy="663421"/>
          </a:xfrm>
          <a:prstGeom prst="rect">
            <a:avLst/>
          </a:prstGeom>
        </p:spPr>
      </p:pic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1967651" y="1031437"/>
            <a:ext cx="4223287" cy="379539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939226" y="1032932"/>
            <a:ext cx="2733549" cy="698271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4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939226" y="2072896"/>
            <a:ext cx="2733549" cy="699766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6939226" y="3066291"/>
            <a:ext cx="2760430" cy="699766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54414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опрос_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611" y="1153529"/>
            <a:ext cx="1390613" cy="119111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75" y="2281641"/>
            <a:ext cx="795802" cy="127638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0881" y="5063752"/>
            <a:ext cx="1108023" cy="56420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762" y="63328"/>
            <a:ext cx="726094" cy="76830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3884" y="428151"/>
            <a:ext cx="758559" cy="49434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8288" y="6267711"/>
            <a:ext cx="2502011" cy="425398"/>
          </a:xfrm>
          <a:prstGeom prst="rect">
            <a:avLst/>
          </a:prstGeom>
        </p:spPr>
      </p:pic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1967651" y="1031437"/>
            <a:ext cx="4223287" cy="379539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939226" y="1032932"/>
            <a:ext cx="2733549" cy="698271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4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939226" y="2072896"/>
            <a:ext cx="2733549" cy="699766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6939226" y="3066291"/>
            <a:ext cx="2760430" cy="699766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22498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езульта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3679045" y="2569706"/>
            <a:ext cx="5493984" cy="699587"/>
          </a:xfrm>
          <a:prstGeom prst="rect">
            <a:avLst/>
          </a:prstGeom>
        </p:spPr>
        <p:txBody>
          <a:bodyPr/>
          <a:lstStyle>
            <a:lvl1pPr>
              <a:defRPr sz="4000" b="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2253" y="3701964"/>
            <a:ext cx="1008264" cy="60348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488" y="3856564"/>
            <a:ext cx="606578" cy="66791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0518" y="1031437"/>
            <a:ext cx="789025" cy="64674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4707" y="144010"/>
            <a:ext cx="798187" cy="524001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3421" y="4305451"/>
            <a:ext cx="365839" cy="291893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155" y="3514890"/>
            <a:ext cx="342592" cy="374148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4783" y="3126050"/>
            <a:ext cx="331469" cy="777679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5555" y="668011"/>
            <a:ext cx="1077995" cy="1387918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3801" y="1727119"/>
            <a:ext cx="623266" cy="657619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341" y="5928607"/>
            <a:ext cx="1086121" cy="569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4676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4.81481E-6 C -0.00833 0.00278 -0.01823 0.0051 -0.0237 0.01181 C -0.02904 0.01945 -0.03255 0.02963 -0.03633 0.03982 C -0.04023 0.04977 -0.0401 0.06088 -0.03997 0.07223 C -0.03958 0.08264 -0.03867 0.09468 -0.03359 0.10695 C -0.02969 0.11852 -0.02148 0.13056 -0.01185 0.14121 C -0.00352 0.15163 0.00716 0.16088 0.01823 0.16922 C 0.02917 0.17663 0.04062 0.18311 0.05104 0.18704 C 0.06276 0.19121 0.07344 0.1926 0.08372 0.19028 C 0.09271 0.18843 0.10117 0.18496 0.10755 0.17778 C 0.11328 0.17153 0.11745 0.16065 0.11888 0.15047 C 0.12201 0.14213 0.12227 0.12987 0.11901 0.11783 C 0.11628 0.10649 0.10911 0.09514 0.09857 0.08588 C 0.0875 0.07686 0.07591 0.07431 0.06719 0.07593 C 0.05951 0.07848 0.05326 0.08565 0.05013 0.0963 C 0.04818 0.10764 0.0474 0.11852 0.05052 0.12987 C 0.05378 0.14098 0.0526 0.14213 0.0694 0.16389 C 0.08424 0.18519 0.10156 0.19075 0.11224 0.19723 C 0.12214 0.20278 0.13112 0.20371 0.14219 0.20625 C 0.1543 0.20788 0.16536 0.2051 0.17279 0.20163 C 0.18099 0.19885 0.18477 0.19144 0.19102 0.17963 C 0.19648 0.1669 0.19792 0.16065 0.19935 0.14977 C 0.20104 0.13959 0.20286 0.12917 0.20508 0.11899 " pathEditMode="relative" rAng="1020000" ptsTypes="AAAAAAAAAAAAAAAAAAAAAAA">
                                      <p:cBhvr>
                                        <p:cTn id="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56" y="1217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3.7037E-7 L 0.13047 -0.08264 C 0.15768 -0.10069 0.19831 -0.11157 0.24115 -0.11157 C 0.28985 -0.11157 0.32891 -0.10069 0.35612 -0.08264 L 0.48698 -3.7037E-7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49" y="-557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3.7037E-7 L -0.47812 -0.0141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906" y="-71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7037E-6 L -0.07838 0.00463 " pathEditMode="relative" rAng="0" ptsTypes="AA">
                                      <p:cBhvr>
                                        <p:cTn id="12" dur="4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19" y="23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3.7037E-6 L 0.03242 0.2004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5" y="1002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48148E-6 L -0.18568 -0.18704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45" y="-9352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вопрос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967651" y="1031437"/>
            <a:ext cx="4223287" cy="379539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939226" y="1032932"/>
            <a:ext cx="2733549" cy="698271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939226" y="2072896"/>
            <a:ext cx="2733549" cy="699766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6939226" y="3066291"/>
            <a:ext cx="2760430" cy="699766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16117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опрос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4710" y="3719630"/>
            <a:ext cx="749676" cy="7753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5836" y="4946754"/>
            <a:ext cx="1313458" cy="40171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11" y="1608417"/>
            <a:ext cx="1180646" cy="60118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934" y="3462687"/>
            <a:ext cx="785245" cy="77835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3252" y="560779"/>
            <a:ext cx="1131863" cy="969486"/>
          </a:xfrm>
          <a:prstGeom prst="rect">
            <a:avLst/>
          </a:prstGeom>
        </p:spPr>
      </p:pic>
      <p:sp>
        <p:nvSpPr>
          <p:cNvPr id="30" name="Заголовок 1"/>
          <p:cNvSpPr>
            <a:spLocks noGrp="1"/>
          </p:cNvSpPr>
          <p:nvPr>
            <p:ph type="title"/>
          </p:nvPr>
        </p:nvSpPr>
        <p:spPr>
          <a:xfrm>
            <a:off x="1967651" y="1031437"/>
            <a:ext cx="4223287" cy="379539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939226" y="1032932"/>
            <a:ext cx="2733549" cy="698271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939226" y="2072896"/>
            <a:ext cx="2733549" cy="699766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7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6939226" y="3066291"/>
            <a:ext cx="2760430" cy="699766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23140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опрос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95" y="1731776"/>
            <a:ext cx="973361" cy="125320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185" y="991277"/>
            <a:ext cx="523657" cy="141608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4015" y="3758386"/>
            <a:ext cx="916723" cy="73142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7286" y="147017"/>
            <a:ext cx="722633" cy="717650"/>
          </a:xfrm>
          <a:prstGeom prst="rect">
            <a:avLst/>
          </a:prstGeom>
        </p:spPr>
      </p:pic>
      <p:sp>
        <p:nvSpPr>
          <p:cNvPr id="23" name="Заголовок 1"/>
          <p:cNvSpPr>
            <a:spLocks noGrp="1"/>
          </p:cNvSpPr>
          <p:nvPr>
            <p:ph type="title"/>
          </p:nvPr>
        </p:nvSpPr>
        <p:spPr>
          <a:xfrm>
            <a:off x="1967651" y="1031437"/>
            <a:ext cx="4223287" cy="379539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939226" y="1032932"/>
            <a:ext cx="2733549" cy="698271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4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939226" y="2072896"/>
            <a:ext cx="2733549" cy="699766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6939226" y="3066291"/>
            <a:ext cx="2760430" cy="699766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86519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опрос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1971" y="182485"/>
            <a:ext cx="623266" cy="657619"/>
          </a:xfrm>
          <a:prstGeom prst="rect">
            <a:avLst/>
          </a:prstGeom>
        </p:spPr>
      </p:pic>
      <p:sp>
        <p:nvSpPr>
          <p:cNvPr id="16" name="Заголовок 1"/>
          <p:cNvSpPr>
            <a:spLocks noGrp="1"/>
          </p:cNvSpPr>
          <p:nvPr>
            <p:ph type="title"/>
          </p:nvPr>
        </p:nvSpPr>
        <p:spPr>
          <a:xfrm>
            <a:off x="1967651" y="1031437"/>
            <a:ext cx="4223287" cy="379539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7643" y="923337"/>
            <a:ext cx="798187" cy="52400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467" y="3327816"/>
            <a:ext cx="342592" cy="37414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323" y="4615103"/>
            <a:ext cx="386095" cy="423459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807" y="3327816"/>
            <a:ext cx="331469" cy="777679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456" y="3932944"/>
            <a:ext cx="408487" cy="345101"/>
          </a:xfrm>
          <a:prstGeom prst="rect">
            <a:avLst/>
          </a:prstGeom>
        </p:spPr>
      </p:pic>
      <p:sp>
        <p:nvSpPr>
          <p:cNvPr id="15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939226" y="1032932"/>
            <a:ext cx="2733549" cy="698271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7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939226" y="2072896"/>
            <a:ext cx="2733549" cy="699766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8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6939226" y="3066291"/>
            <a:ext cx="2760430" cy="699766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37089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опрос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967651" y="1031437"/>
            <a:ext cx="4223287" cy="379539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7098" y="696303"/>
            <a:ext cx="1077995" cy="138791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1018" y="323990"/>
            <a:ext cx="526988" cy="142509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1018" y="2105282"/>
            <a:ext cx="829574" cy="82385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8413" y="5101326"/>
            <a:ext cx="895279" cy="45587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175" y="1529530"/>
            <a:ext cx="1153102" cy="987678"/>
          </a:xfrm>
          <a:prstGeom prst="rect">
            <a:avLst/>
          </a:prstGeom>
        </p:spPr>
      </p:pic>
      <p:sp>
        <p:nvSpPr>
          <p:cNvPr id="15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939226" y="1032932"/>
            <a:ext cx="2733549" cy="698271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939226" y="2072896"/>
            <a:ext cx="2733549" cy="699766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7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6939226" y="3066291"/>
            <a:ext cx="2760430" cy="699766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33335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опрос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4873" y="3758386"/>
            <a:ext cx="861745" cy="78141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467" y="3327816"/>
            <a:ext cx="342592" cy="37414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323" y="4615103"/>
            <a:ext cx="386095" cy="42345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807" y="3327816"/>
            <a:ext cx="331469" cy="77767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456" y="3932944"/>
            <a:ext cx="408487" cy="345101"/>
          </a:xfrm>
          <a:prstGeom prst="rect">
            <a:avLst/>
          </a:prstGeom>
        </p:spPr>
      </p:pic>
      <p:sp>
        <p:nvSpPr>
          <p:cNvPr id="14" name="Заголовок 1"/>
          <p:cNvSpPr>
            <a:spLocks noGrp="1"/>
          </p:cNvSpPr>
          <p:nvPr>
            <p:ph type="title"/>
          </p:nvPr>
        </p:nvSpPr>
        <p:spPr>
          <a:xfrm>
            <a:off x="1967651" y="1031437"/>
            <a:ext cx="4223287" cy="379539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939226" y="1032932"/>
            <a:ext cx="2733549" cy="698271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939226" y="2072896"/>
            <a:ext cx="2733549" cy="699766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7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6939226" y="3066291"/>
            <a:ext cx="2760430" cy="699766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38559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опрос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7978" y="1491330"/>
            <a:ext cx="1404330" cy="71509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622" y="1749087"/>
            <a:ext cx="1175655" cy="100699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7486" y="6032241"/>
            <a:ext cx="1008264" cy="60348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69348" y="4859421"/>
            <a:ext cx="1798138" cy="570115"/>
          </a:xfrm>
          <a:prstGeom prst="rect">
            <a:avLst/>
          </a:prstGeom>
        </p:spPr>
      </p:pic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1967651" y="1031437"/>
            <a:ext cx="4223287" cy="379539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939226" y="1032932"/>
            <a:ext cx="2733549" cy="698271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939226" y="2072896"/>
            <a:ext cx="2733549" cy="699766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6939226" y="3066291"/>
            <a:ext cx="2760430" cy="699766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2287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опрос_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8288" y="6267711"/>
            <a:ext cx="2502011" cy="42539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64" y="2779905"/>
            <a:ext cx="331469" cy="77767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299" y="3843003"/>
            <a:ext cx="408487" cy="34510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7987" y="1753346"/>
            <a:ext cx="342592" cy="37414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6794" y="3643668"/>
            <a:ext cx="386095" cy="423459"/>
          </a:xfrm>
          <a:prstGeom prst="rect">
            <a:avLst/>
          </a:prstGeom>
        </p:spPr>
      </p:pic>
      <p:sp>
        <p:nvSpPr>
          <p:cNvPr id="14" name="Заголовок 1"/>
          <p:cNvSpPr>
            <a:spLocks noGrp="1"/>
          </p:cNvSpPr>
          <p:nvPr>
            <p:ph type="title"/>
          </p:nvPr>
        </p:nvSpPr>
        <p:spPr>
          <a:xfrm>
            <a:off x="1967651" y="1031437"/>
            <a:ext cx="4223287" cy="379539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939226" y="1032932"/>
            <a:ext cx="2733549" cy="698271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939226" y="2072896"/>
            <a:ext cx="2733549" cy="699766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7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6939226" y="3066291"/>
            <a:ext cx="2760430" cy="699766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42906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12630"/>
            <a:ext cx="2806383" cy="324537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0310" y="2319185"/>
            <a:ext cx="3911690" cy="4538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300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86" r:id="rId13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4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5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f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.png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5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60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35.png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39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06424" y="868680"/>
            <a:ext cx="9428425" cy="217274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Заболевания пародонта у детей. Этиология и патогенез заболеваний пародонта у детей. Клиника, лечение.</a:t>
            </a:r>
            <a:endParaRPr lang="ru-RU" sz="9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9660" y="4140883"/>
            <a:ext cx="1107942" cy="33885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749" y="1873862"/>
            <a:ext cx="958505" cy="48807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8163" y="1097202"/>
            <a:ext cx="1393373" cy="119348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2971" y="3792164"/>
            <a:ext cx="827313" cy="85564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73" y="2931886"/>
            <a:ext cx="932845" cy="924662"/>
          </a:xfrm>
          <a:prstGeom prst="rect">
            <a:avLst/>
          </a:prstGeom>
        </p:spPr>
      </p:pic>
      <p:sp>
        <p:nvSpPr>
          <p:cNvPr id="10" name="Подзаголовок 4">
            <a:extLst>
              <a:ext uri="{FF2B5EF4-FFF2-40B4-BE49-F238E27FC236}">
                <a16:creationId xmlns:a16="http://schemas.microsoft.com/office/drawing/2014/main" id="{24F18059-1511-D2F9-E9DC-5516A7997C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62271" y="3933298"/>
            <a:ext cx="4636009" cy="2659525"/>
          </a:xfrm>
        </p:spPr>
        <p:txBody>
          <a:bodyPr rtlCol="0">
            <a:noAutofit/>
          </a:bodyPr>
          <a:lstStyle/>
          <a:p>
            <a:pPr algn="r"/>
            <a:r>
              <a:rPr lang="ru-RU" sz="1800" b="1" dirty="0">
                <a:solidFill>
                  <a:schemeClr val="tx1"/>
                </a:solidFill>
              </a:rPr>
              <a:t>Выполнил ординатор </a:t>
            </a:r>
          </a:p>
          <a:p>
            <a:pPr algn="r"/>
            <a:r>
              <a:rPr lang="ru-RU" sz="1800" b="1" dirty="0">
                <a:solidFill>
                  <a:schemeClr val="tx1"/>
                </a:solidFill>
              </a:rPr>
              <a:t>кафедры-клиники стоматологии ИПО по специальности </a:t>
            </a:r>
          </a:p>
          <a:p>
            <a:pPr algn="r"/>
            <a:r>
              <a:rPr lang="ru-RU" sz="1800" b="1" dirty="0">
                <a:solidFill>
                  <a:schemeClr val="tx1"/>
                </a:solidFill>
              </a:rPr>
              <a:t>«стоматология детская»</a:t>
            </a:r>
          </a:p>
          <a:p>
            <a:pPr algn="r"/>
            <a:r>
              <a:rPr lang="ru-RU" sz="1800" b="1" dirty="0" err="1">
                <a:solidFill>
                  <a:schemeClr val="tx1"/>
                </a:solidFill>
              </a:rPr>
              <a:t>Маштакова</a:t>
            </a:r>
            <a:r>
              <a:rPr lang="ru-RU" sz="1800" b="1" dirty="0">
                <a:solidFill>
                  <a:schemeClr val="tx1"/>
                </a:solidFill>
              </a:rPr>
              <a:t> П. С</a:t>
            </a:r>
          </a:p>
          <a:p>
            <a:pPr algn="r"/>
            <a:r>
              <a:rPr lang="ru-RU" sz="1800" b="1" dirty="0">
                <a:solidFill>
                  <a:schemeClr val="tx1"/>
                </a:solidFill>
              </a:rPr>
              <a:t>рецензент к.м.н., Доцент</a:t>
            </a:r>
          </a:p>
          <a:p>
            <a:pPr algn="r"/>
            <a:r>
              <a:rPr lang="ru-RU" sz="1800" b="1" dirty="0" err="1">
                <a:solidFill>
                  <a:schemeClr val="tx1"/>
                </a:solidFill>
              </a:rPr>
              <a:t>Буянкина</a:t>
            </a:r>
            <a:r>
              <a:rPr lang="ru-RU" sz="1800" b="1" dirty="0">
                <a:solidFill>
                  <a:schemeClr val="tx1"/>
                </a:solidFill>
              </a:rPr>
              <a:t> Р. Г</a:t>
            </a:r>
          </a:p>
        </p:txBody>
      </p:sp>
    </p:spTree>
    <p:extLst>
      <p:ext uri="{BB962C8B-B14F-4D97-AF65-F5344CB8AC3E}">
        <p14:creationId xmlns:p14="http://schemas.microsoft.com/office/powerpoint/2010/main" val="34908021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0">
        <p15:prstTrans prst="drape"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7098" y="696303"/>
            <a:ext cx="1077995" cy="138791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1018" y="323990"/>
            <a:ext cx="526988" cy="142509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1018" y="2105282"/>
            <a:ext cx="829574" cy="82385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8413" y="5101326"/>
            <a:ext cx="895279" cy="45587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175" y="1529530"/>
            <a:ext cx="1153102" cy="987678"/>
          </a:xfrm>
          <a:prstGeom prst="rect">
            <a:avLst/>
          </a:prstGeom>
        </p:spPr>
      </p:pic>
      <p:pic>
        <p:nvPicPr>
          <p:cNvPr id="4" name="Slide">
            <a:extLst>
              <a:ext uri="{FF2B5EF4-FFF2-40B4-BE49-F238E27FC236}">
                <a16:creationId xmlns:a16="http://schemas.microsoft.com/office/drawing/2014/main" id="{4EABD86E-E7B2-AC4A-E96E-47EDC6B35B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7237" y="696303"/>
            <a:ext cx="10277856" cy="5781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2248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4873" y="3758386"/>
            <a:ext cx="861745" cy="78141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467" y="3327816"/>
            <a:ext cx="342592" cy="37414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807" y="3327816"/>
            <a:ext cx="331469" cy="77767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456" y="3932944"/>
            <a:ext cx="408487" cy="34510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323" y="4615103"/>
            <a:ext cx="386095" cy="423459"/>
          </a:xfrm>
          <a:prstGeom prst="rect">
            <a:avLst/>
          </a:prstGeom>
        </p:spPr>
      </p:pic>
      <p:pic>
        <p:nvPicPr>
          <p:cNvPr id="4" name="Slide">
            <a:extLst>
              <a:ext uri="{FF2B5EF4-FFF2-40B4-BE49-F238E27FC236}">
                <a16:creationId xmlns:a16="http://schemas.microsoft.com/office/drawing/2014/main" id="{DEC0A0A3-D7C6-92A8-0BC8-4058931124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6384" y="611384"/>
            <a:ext cx="10323576" cy="5807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853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EA52BC0A-2398-874B-49B1-08744C2D5F52}"/>
              </a:ext>
            </a:extLst>
          </p:cNvPr>
          <p:cNvSpPr txBox="1"/>
          <p:nvPr/>
        </p:nvSpPr>
        <p:spPr>
          <a:xfrm>
            <a:off x="118872" y="777240"/>
            <a:ext cx="5330952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/>
            <a:r>
              <a:rPr lang="ru-RU" altLang="ru-RU" sz="1400" b="1" dirty="0"/>
              <a:t>Клиника катарального гингивита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endParaRPr lang="ru-RU" altLang="ru-RU" sz="1400" dirty="0"/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ru-RU" altLang="ru-RU" sz="1400" dirty="0"/>
              <a:t>Неприятные ощущения в деснах, чувство зуда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ru-RU" altLang="ru-RU" sz="1400" dirty="0"/>
              <a:t>Неприятный запах изо рта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ru-RU" altLang="ru-RU" sz="1400" dirty="0"/>
              <a:t>Кровоточивость десен во время приема пищи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ru-RU" altLang="ru-RU" sz="1400" dirty="0"/>
              <a:t>Общее состояние мало страдает ( в период обострения </a:t>
            </a:r>
            <a:r>
              <a:rPr lang="ru-RU" altLang="ru-RU" sz="1400" dirty="0" err="1"/>
              <a:t>м.б.</a:t>
            </a:r>
            <a:r>
              <a:rPr lang="ru-RU" altLang="ru-RU" sz="1400" dirty="0"/>
              <a:t> субфебрильная температура)</a:t>
            </a:r>
          </a:p>
          <a:p>
            <a:pPr algn="ctr" eaLnBrk="1" hangingPunct="1"/>
            <a:endParaRPr lang="ru-RU" altLang="ru-RU" sz="1400" b="1" dirty="0"/>
          </a:p>
          <a:p>
            <a:pPr algn="ctr" eaLnBrk="1" hangingPunct="1"/>
            <a:r>
              <a:rPr lang="ru-RU" altLang="ru-RU" sz="1400" b="1" dirty="0"/>
              <a:t>Объективно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ru-RU" altLang="ru-RU" sz="1400" dirty="0"/>
              <a:t>Отек 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ru-RU" altLang="ru-RU" sz="1400" dirty="0"/>
              <a:t>Гиперемия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ru-RU" altLang="ru-RU" sz="1400" dirty="0"/>
              <a:t>Цианоз десны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ru-RU" altLang="ru-RU" sz="1400" dirty="0"/>
              <a:t>На зубах повышенное содержание мягкого зубного налета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ru-RU" altLang="ru-RU" sz="1400" dirty="0"/>
              <a:t>+ проба Писарева-Шиллера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ru-RU" altLang="ru-RU" sz="1400" dirty="0"/>
              <a:t>На рентгенограмме костная ткань без изменений</a:t>
            </a:r>
          </a:p>
          <a:p>
            <a:pPr algn="ctr" eaLnBrk="1" hangingPunct="1"/>
            <a:endParaRPr lang="ru-RU" altLang="ru-RU" sz="1400" b="1" dirty="0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09A5CD87-D021-0C4C-C917-96802791C764}"/>
              </a:ext>
            </a:extLst>
          </p:cNvPr>
          <p:cNvSpPr txBox="1">
            <a:spLocks noChangeArrowheads="1"/>
          </p:cNvSpPr>
          <p:nvPr/>
        </p:nvSpPr>
        <p:spPr>
          <a:xfrm>
            <a:off x="5998466" y="111127"/>
            <a:ext cx="5827776" cy="586130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altLang="ru-RU" sz="1400" b="1" dirty="0"/>
              <a:t>Клиника гипертрофического гингивита</a:t>
            </a:r>
          </a:p>
          <a:p>
            <a:r>
              <a:rPr lang="ru-RU" altLang="ru-RU" sz="1400" dirty="0"/>
              <a:t>Отечная форма:</a:t>
            </a:r>
          </a:p>
          <a:p>
            <a:r>
              <a:rPr lang="ru-RU" altLang="ru-RU" sz="1400" dirty="0"/>
              <a:t> разрастание десны</a:t>
            </a:r>
          </a:p>
          <a:p>
            <a:r>
              <a:rPr lang="ru-RU" altLang="ru-RU" sz="1400" dirty="0"/>
              <a:t>Зуд</a:t>
            </a:r>
          </a:p>
          <a:p>
            <a:r>
              <a:rPr lang="ru-RU" altLang="ru-RU" sz="1400" dirty="0"/>
              <a:t>Кровоточивость</a:t>
            </a:r>
          </a:p>
          <a:p>
            <a:r>
              <a:rPr lang="ru-RU" altLang="ru-RU" sz="1400" dirty="0"/>
              <a:t>Боли, усиливающиеся при приеме пищи</a:t>
            </a:r>
          </a:p>
          <a:p>
            <a:r>
              <a:rPr lang="ru-RU" altLang="ru-RU" sz="1400" dirty="0"/>
              <a:t>Неприятный запах изо рта</a:t>
            </a:r>
          </a:p>
          <a:p>
            <a:pPr marL="0" indent="0" algn="ctr">
              <a:buNone/>
            </a:pPr>
            <a:r>
              <a:rPr lang="ru-RU" altLang="ru-RU" sz="1600" b="1" dirty="0"/>
              <a:t>Объективно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z="1400" dirty="0"/>
              <a:t>Значительные разрастания десны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z="1400" dirty="0"/>
              <a:t>Ложные десневые карманы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z="1400" dirty="0"/>
              <a:t>Экссудат из карманов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z="1400" dirty="0"/>
              <a:t>Зубодесневое соединение не нарушено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z="1400" dirty="0"/>
              <a:t>Большое количество мягкого или пигментированного налета связанного с твердыми тканями зуба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z="1400" dirty="0"/>
              <a:t>Вершины десневых сосочков иногда </a:t>
            </a:r>
            <a:r>
              <a:rPr lang="ru-RU" altLang="ru-RU" sz="1400" dirty="0" err="1"/>
              <a:t>некротизированы</a:t>
            </a:r>
            <a:endParaRPr lang="ru-RU" altLang="ru-RU" sz="1400" dirty="0"/>
          </a:p>
          <a:p>
            <a:pPr marL="0" indent="0">
              <a:buNone/>
            </a:pPr>
            <a:endParaRPr lang="ru-RU" altLang="ru-RU" sz="1000" b="1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1017C75-FD5F-232D-2259-E20B5AD824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8456" y="5010912"/>
            <a:ext cx="2733438" cy="153619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4ACFD22-1495-CE4E-153E-D0D905CF79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141" y="4400490"/>
            <a:ext cx="3148491" cy="206571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FC46256-ECC7-2419-CB23-BBF4009F61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0054" y="4910357"/>
            <a:ext cx="2803842" cy="1836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1547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>
            <a:extLst>
              <a:ext uri="{FF2B5EF4-FFF2-40B4-BE49-F238E27FC236}">
                <a16:creationId xmlns:a16="http://schemas.microsoft.com/office/drawing/2014/main" id="{4B3E448A-2F18-F592-71A6-93CDC5A1825A}"/>
              </a:ext>
            </a:extLst>
          </p:cNvPr>
          <p:cNvSpPr txBox="1">
            <a:spLocks noChangeArrowheads="1"/>
          </p:cNvSpPr>
          <p:nvPr/>
        </p:nvSpPr>
        <p:spPr>
          <a:xfrm>
            <a:off x="1563624" y="630936"/>
            <a:ext cx="8193024" cy="477926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altLang="ru-RU" sz="1800" b="1" dirty="0"/>
              <a:t>Клиника язвенного гингивита</a:t>
            </a:r>
          </a:p>
          <a:p>
            <a:r>
              <a:rPr lang="ru-RU" altLang="ru-RU" sz="1800" dirty="0"/>
              <a:t>Предшествует всегда стадия катарального воспаления (боль, зуд, гиперемия, отек десен)</a:t>
            </a:r>
          </a:p>
          <a:p>
            <a:r>
              <a:rPr lang="ru-RU" altLang="ru-RU" sz="1800" dirty="0"/>
              <a:t>Изъязвления по десневому краю</a:t>
            </a:r>
          </a:p>
          <a:p>
            <a:r>
              <a:rPr lang="ru-RU" altLang="ru-RU" sz="1800" dirty="0" err="1"/>
              <a:t>Некротизируются</a:t>
            </a:r>
            <a:r>
              <a:rPr lang="ru-RU" altLang="ru-RU" sz="1800" dirty="0"/>
              <a:t> десневые сосочки и маргинальная десна</a:t>
            </a:r>
          </a:p>
          <a:p>
            <a:r>
              <a:rPr lang="ru-RU" altLang="ru-RU" sz="1800" dirty="0"/>
              <a:t>Покрываются серым или грязно-зеленым налетом</a:t>
            </a:r>
          </a:p>
          <a:p>
            <a:r>
              <a:rPr lang="ru-RU" altLang="ru-RU" sz="1800" dirty="0"/>
              <a:t>На зубах обильный мягкий </a:t>
            </a:r>
            <a:r>
              <a:rPr lang="ru-RU" altLang="ru-RU" sz="1800" dirty="0" err="1"/>
              <a:t>трудноснимающийся</a:t>
            </a:r>
            <a:r>
              <a:rPr lang="ru-RU" altLang="ru-RU" sz="1800" dirty="0"/>
              <a:t> налет</a:t>
            </a:r>
          </a:p>
          <a:p>
            <a:r>
              <a:rPr lang="ru-RU" altLang="ru-RU" sz="1800" dirty="0"/>
              <a:t>Язык обложен, изо рта гнилостный запах</a:t>
            </a:r>
          </a:p>
          <a:p>
            <a:r>
              <a:rPr lang="ru-RU" altLang="ru-RU" sz="1800" dirty="0"/>
              <a:t>Интоксикация организма</a:t>
            </a:r>
          </a:p>
          <a:p>
            <a:endParaRPr lang="ru-RU" altLang="ru-RU" sz="24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3197B4E-8C18-800F-FD65-B460959F60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012" y="4334725"/>
            <a:ext cx="3075051" cy="189233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02548FF-46C4-8CA1-BE48-73D2403BF3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9776" y="3547872"/>
            <a:ext cx="3880104" cy="2598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5513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>
            <a:extLst>
              <a:ext uri="{FF2B5EF4-FFF2-40B4-BE49-F238E27FC236}">
                <a16:creationId xmlns:a16="http://schemas.microsoft.com/office/drawing/2014/main" id="{2657CA05-357D-197C-C1A5-CCE16F16584D}"/>
              </a:ext>
            </a:extLst>
          </p:cNvPr>
          <p:cNvSpPr txBox="1">
            <a:spLocks noChangeArrowheads="1"/>
          </p:cNvSpPr>
          <p:nvPr/>
        </p:nvSpPr>
        <p:spPr>
          <a:xfrm>
            <a:off x="457200" y="448056"/>
            <a:ext cx="10543032" cy="619048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ru-RU" b="1" dirty="0"/>
              <a:t>II</a:t>
            </a:r>
            <a:r>
              <a:rPr lang="ru-RU" altLang="ru-RU" b="1" dirty="0"/>
              <a:t>. Пародонтит</a:t>
            </a:r>
            <a:r>
              <a:rPr lang="ru-RU" altLang="ru-RU" dirty="0"/>
              <a:t> –воспаление тканей пародонта, которое характеризуется прогрессирующей деструкцией </a:t>
            </a:r>
            <a:r>
              <a:rPr lang="ru-RU" altLang="ru-RU" dirty="0" err="1"/>
              <a:t>периодонтальной</a:t>
            </a:r>
            <a:r>
              <a:rPr lang="ru-RU" altLang="ru-RU" dirty="0"/>
              <a:t> связки и кости.</a:t>
            </a:r>
          </a:p>
          <a:p>
            <a:pPr eaLnBrk="1" hangingPunct="1"/>
            <a:r>
              <a:rPr lang="ru-RU" altLang="ru-RU" dirty="0"/>
              <a:t>Течение: острое, хроническое, обострившиеся(в том числе </a:t>
            </a:r>
            <a:r>
              <a:rPr lang="ru-RU" altLang="ru-RU" dirty="0" err="1"/>
              <a:t>абсцедирующее</a:t>
            </a:r>
            <a:r>
              <a:rPr lang="ru-RU" altLang="ru-RU" dirty="0"/>
              <a:t>), ремиссия.</a:t>
            </a:r>
          </a:p>
          <a:p>
            <a:pPr eaLnBrk="1" hangingPunct="1"/>
            <a:r>
              <a:rPr lang="ru-RU" altLang="ru-RU" dirty="0"/>
              <a:t>Степень тяжести: легкая, средняя, тяжелая.</a:t>
            </a:r>
          </a:p>
          <a:p>
            <a:pPr eaLnBrk="1" hangingPunct="1"/>
            <a:r>
              <a:rPr lang="ru-RU" altLang="ru-RU" dirty="0"/>
              <a:t>Распространенность: локализованный, генерализованный.</a:t>
            </a:r>
          </a:p>
          <a:p>
            <a:pPr marL="0" indent="0" algn="ctr">
              <a:buNone/>
            </a:pPr>
            <a:r>
              <a:rPr lang="ru-RU" altLang="ru-RU" b="1" dirty="0"/>
              <a:t>Особенности течения у детей</a:t>
            </a:r>
          </a:p>
          <a:p>
            <a:pPr eaLnBrk="1" hangingPunct="1"/>
            <a:r>
              <a:rPr lang="ru-RU" altLang="ru-RU" dirty="0"/>
              <a:t>Часто возникают незаметно, бессимптомно</a:t>
            </a:r>
          </a:p>
          <a:p>
            <a:pPr eaLnBrk="1" hangingPunct="1"/>
            <a:r>
              <a:rPr lang="ru-RU" altLang="ru-RU" dirty="0"/>
              <a:t>В период пубертатного развития</a:t>
            </a:r>
          </a:p>
          <a:p>
            <a:pPr eaLnBrk="1" hangingPunct="1"/>
            <a:r>
              <a:rPr lang="ru-RU" altLang="ru-RU" dirty="0"/>
              <a:t>При наличии сопутствующих заболеваний (эндокринные нарушения, заболевания печени, ЖКТ)</a:t>
            </a:r>
          </a:p>
          <a:p>
            <a:pPr marL="0" indent="0" algn="ctr">
              <a:buNone/>
            </a:pPr>
            <a:endParaRPr lang="ru-RU" altLang="ru-RU" b="1" dirty="0"/>
          </a:p>
          <a:p>
            <a:pPr marL="0" indent="0">
              <a:buNone/>
            </a:pP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3785104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6585206-032C-99BE-108A-1C6495425761}"/>
              </a:ext>
            </a:extLst>
          </p:cNvPr>
          <p:cNvSpPr txBox="1"/>
          <p:nvPr/>
        </p:nvSpPr>
        <p:spPr>
          <a:xfrm>
            <a:off x="1005840" y="1163967"/>
            <a:ext cx="509016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/>
            <a:r>
              <a:rPr lang="ru-RU" altLang="ru-RU" u="sng" dirty="0"/>
              <a:t>Пародонтит легкой тяжести: 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ru-RU" altLang="ru-RU" dirty="0"/>
              <a:t>Глубина десневого кармана до 3,5 мм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ru-RU" altLang="ru-RU" dirty="0"/>
              <a:t>Расширение </a:t>
            </a:r>
            <a:r>
              <a:rPr lang="ru-RU" altLang="ru-RU" dirty="0" err="1"/>
              <a:t>периодонтальной</a:t>
            </a:r>
            <a:r>
              <a:rPr lang="ru-RU" altLang="ru-RU" dirty="0"/>
              <a:t> щели в области шейки зуба за счет резорбции кортикальной пластинки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ru-RU" altLang="ru-RU" dirty="0"/>
              <a:t>Костный карман (на рентгенограмме)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ru-RU" altLang="ru-RU" dirty="0"/>
              <a:t>Зубы не подвижны, не смещены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ru-RU" altLang="ru-RU" dirty="0"/>
              <a:t>Общее состояние не нарушено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D58D62F-F5BE-2304-516A-328B6AEECA13}"/>
              </a:ext>
            </a:extLst>
          </p:cNvPr>
          <p:cNvSpPr txBox="1"/>
          <p:nvPr/>
        </p:nvSpPr>
        <p:spPr>
          <a:xfrm>
            <a:off x="6485382" y="1163967"/>
            <a:ext cx="393877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/>
            <a:r>
              <a:rPr lang="ru-RU" altLang="ru-RU" u="sng" dirty="0"/>
              <a:t>Пародонтит средней тяжести:</a:t>
            </a:r>
          </a:p>
          <a:p>
            <a:pPr eaLnBrk="1" hangingPunct="1"/>
            <a:r>
              <a:rPr lang="ru-RU" altLang="ru-RU" dirty="0"/>
              <a:t>Глубина пародонтального кармана до 5 мм</a:t>
            </a:r>
          </a:p>
          <a:p>
            <a:pPr eaLnBrk="1" hangingPunct="1"/>
            <a:r>
              <a:rPr lang="ru-RU" altLang="ru-RU" dirty="0"/>
              <a:t>Резорбция костной ткани на рентгенограмме от 1/3  до 1/2 межзубной перегородки</a:t>
            </a:r>
          </a:p>
          <a:p>
            <a:pPr eaLnBrk="1" hangingPunct="1"/>
            <a:r>
              <a:rPr lang="ru-RU" altLang="ru-RU" dirty="0"/>
              <a:t>Подвижность зубов 1-2 степени, возможным их смещением</a:t>
            </a: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BF978C87-C92A-C4A0-CA62-D5E62E473DB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00200" y="310896"/>
            <a:ext cx="8229600" cy="466344"/>
          </a:xfrm>
          <a:noFill/>
        </p:spPr>
        <p:txBody>
          <a:bodyPr>
            <a:noAutofit/>
          </a:bodyPr>
          <a:lstStyle/>
          <a:p>
            <a:pPr eaLnBrk="1" hangingPunct="1"/>
            <a:r>
              <a:rPr lang="ru-RU" altLang="ru-RU" sz="2800" b="1" dirty="0">
                <a:solidFill>
                  <a:schemeClr val="tx1"/>
                </a:solidFill>
              </a:rPr>
              <a:t>Клиника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92CCAB5-4D94-5585-38D9-5BA21F69DC0B}"/>
              </a:ext>
            </a:extLst>
          </p:cNvPr>
          <p:cNvSpPr txBox="1"/>
          <p:nvPr/>
        </p:nvSpPr>
        <p:spPr>
          <a:xfrm>
            <a:off x="3169920" y="4041898"/>
            <a:ext cx="5090160" cy="18374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lnSpc>
                <a:spcPct val="90000"/>
              </a:lnSpc>
            </a:pPr>
            <a:r>
              <a:rPr lang="ru-RU" altLang="ru-RU" u="sng" dirty="0"/>
              <a:t>Пародонтит тяжелой степени: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dirty="0"/>
              <a:t>Глубина пародонтального кармана более 5-6 мм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dirty="0"/>
              <a:t>Деструкция костной ткани альвеолярного отростка более ½ или полное отсутствие костной ткани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dirty="0"/>
              <a:t>Подвижность зубов </a:t>
            </a:r>
            <a:r>
              <a:rPr lang="en-US" altLang="ru-RU" dirty="0"/>
              <a:t>I- III </a:t>
            </a:r>
            <a:r>
              <a:rPr lang="ru-RU" altLang="ru-RU" dirty="0"/>
              <a:t>степени, смещены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dirty="0"/>
              <a:t>Выражена травматическая артикуляция</a:t>
            </a:r>
          </a:p>
        </p:txBody>
      </p:sp>
    </p:spTree>
    <p:extLst>
      <p:ext uri="{BB962C8B-B14F-4D97-AF65-F5344CB8AC3E}">
        <p14:creationId xmlns:p14="http://schemas.microsoft.com/office/powerpoint/2010/main" val="18942605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1BF8B1F-186D-2597-91A6-87D44D5C0F72}"/>
              </a:ext>
            </a:extLst>
          </p:cNvPr>
          <p:cNvSpPr txBox="1"/>
          <p:nvPr/>
        </p:nvSpPr>
        <p:spPr>
          <a:xfrm>
            <a:off x="1033272" y="658368"/>
            <a:ext cx="10469880" cy="48444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/>
            <a:r>
              <a:rPr lang="ru-RU" altLang="ru-RU" sz="2800" b="1" dirty="0"/>
              <a:t>Парадонтоз</a:t>
            </a:r>
          </a:p>
          <a:p>
            <a:pPr eaLnBrk="1" hangingPunct="1"/>
            <a:r>
              <a:rPr lang="ru-RU" altLang="ru-RU" dirty="0"/>
              <a:t>Степень тяжести: легкая, средняя, тяжелая.</a:t>
            </a:r>
          </a:p>
          <a:p>
            <a:pPr eaLnBrk="1" hangingPunct="1"/>
            <a:r>
              <a:rPr lang="ru-RU" altLang="ru-RU" dirty="0"/>
              <a:t>Течение: хроническое, ремиссия.</a:t>
            </a:r>
          </a:p>
          <a:p>
            <a:pPr eaLnBrk="1" hangingPunct="1"/>
            <a:r>
              <a:rPr lang="ru-RU" altLang="ru-RU" dirty="0"/>
              <a:t>Распространенность: генерализованный.</a:t>
            </a:r>
          </a:p>
          <a:p>
            <a:pPr algn="ctr" eaLnBrk="1" hangingPunct="1"/>
            <a:r>
              <a:rPr lang="ru-RU" altLang="ru-RU" b="1" dirty="0"/>
              <a:t> Клиника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ru-RU" altLang="ru-RU" dirty="0"/>
              <a:t>Пародонтальные карманы отсутствуют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ru-RU" altLang="ru-RU" dirty="0"/>
              <a:t>Обнажение шеек и корней зубов вследствие ретракции десны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ru-RU" altLang="ru-RU" dirty="0"/>
              <a:t>Патология зубов </a:t>
            </a:r>
            <a:r>
              <a:rPr lang="ru-RU" altLang="ru-RU" dirty="0" err="1"/>
              <a:t>некариозного</a:t>
            </a:r>
            <a:r>
              <a:rPr lang="ru-RU" altLang="ru-RU" dirty="0"/>
              <a:t> происхождения: эрозия эмали, клиновидный дефект, </a:t>
            </a:r>
            <a:r>
              <a:rPr lang="ru-RU" altLang="ru-RU" dirty="0" err="1"/>
              <a:t>гиперстезия</a:t>
            </a:r>
            <a:endParaRPr lang="ru-RU" altLang="ru-RU" dirty="0"/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ru-RU" altLang="ru-RU" dirty="0"/>
              <a:t>Зубы устойчивы даже при значительном обнажении корней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endParaRPr lang="ru-RU" altLang="ru-RU" dirty="0"/>
          </a:p>
          <a:p>
            <a:pPr algn="ctr" eaLnBrk="1" hangingPunct="1"/>
            <a:r>
              <a:rPr lang="ru-RU" altLang="ru-RU" dirty="0"/>
              <a:t>         </a:t>
            </a:r>
            <a:r>
              <a:rPr lang="ru-RU" altLang="ru-RU" b="1" dirty="0"/>
              <a:t>На рентгенограмме </a:t>
            </a:r>
            <a:endParaRPr lang="ru-RU" altLang="ru-RU" dirty="0"/>
          </a:p>
          <a:p>
            <a:pPr marL="285750" indent="-28575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ru-RU" altLang="ru-RU" dirty="0"/>
              <a:t>Снижение высоты межзубных перегородок различной степени выраженности и сохранение плотности костной ткани</a:t>
            </a:r>
          </a:p>
          <a:p>
            <a:pPr marL="285750" indent="-28575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ru-RU" altLang="ru-RU" dirty="0"/>
              <a:t>В глубоких отделах альвеолярного отростка и тела челюсти можно обнаружить:</a:t>
            </a:r>
          </a:p>
          <a:p>
            <a:pPr marL="285750" indent="-28575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ru-RU" altLang="ru-RU" dirty="0"/>
              <a:t>Чередование очагов остеопороза и остеосклероза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endParaRPr lang="ru-RU" altLang="ru-RU" dirty="0"/>
          </a:p>
          <a:p>
            <a:pPr algn="ctr" eaLnBrk="1" hangingPunct="1"/>
            <a:endParaRPr lang="ru-RU" altLang="ru-RU" b="1" dirty="0"/>
          </a:p>
        </p:txBody>
      </p:sp>
    </p:spTree>
    <p:extLst>
      <p:ext uri="{BB962C8B-B14F-4D97-AF65-F5344CB8AC3E}">
        <p14:creationId xmlns:p14="http://schemas.microsoft.com/office/powerpoint/2010/main" val="33157853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51CD1B-A7F8-11CA-FDED-71E3CFD11A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8407" y="-100583"/>
            <a:ext cx="10222992" cy="1005839"/>
          </a:xfrm>
          <a:noFill/>
        </p:spPr>
        <p:txBody>
          <a:bodyPr>
            <a:normAutofit fontScale="90000"/>
          </a:bodyPr>
          <a:lstStyle/>
          <a:p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Принципы лечения детей с заболеваниями пародонта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5403FA6-8CE0-11D3-DBC7-D001F896E30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5488" y="905256"/>
            <a:ext cx="11183111" cy="5596128"/>
          </a:xfrm>
        </p:spPr>
        <p:txBody>
          <a:bodyPr/>
          <a:lstStyle/>
          <a:p>
            <a:pPr marL="457200" indent="-457200" algn="l">
              <a:buFont typeface="+mj-lt"/>
              <a:buAutoNum type="arabicPeriod"/>
            </a:pPr>
            <a:r>
              <a:rPr lang="ru-RU" sz="1800" dirty="0">
                <a:solidFill>
                  <a:schemeClr val="tx1"/>
                </a:solidFill>
              </a:rPr>
              <a:t>Удаление микробного налета и предотвращение его образования на поверхности зуба</a:t>
            </a:r>
          </a:p>
          <a:p>
            <a:pPr marL="457200" indent="-457200" algn="l">
              <a:buFont typeface="+mj-lt"/>
              <a:buAutoNum type="arabicPeriod"/>
            </a:pPr>
            <a:r>
              <a:rPr lang="ru-RU" sz="1800" dirty="0">
                <a:solidFill>
                  <a:schemeClr val="tx1"/>
                </a:solidFill>
              </a:rPr>
              <a:t>Снятие минерализованных отложений</a:t>
            </a:r>
          </a:p>
          <a:p>
            <a:pPr marL="457200" indent="-457200" algn="l">
              <a:buFont typeface="+mj-lt"/>
              <a:buAutoNum type="arabicPeriod"/>
            </a:pPr>
            <a:r>
              <a:rPr lang="ru-RU" sz="1800" dirty="0">
                <a:solidFill>
                  <a:schemeClr val="tx1"/>
                </a:solidFill>
              </a:rPr>
              <a:t>Качественная санация кариозных дефектов с восстановлением межзубных контактов</a:t>
            </a:r>
          </a:p>
          <a:p>
            <a:pPr marL="457200" indent="-457200" algn="l">
              <a:buFont typeface="+mj-lt"/>
              <a:buAutoNum type="arabicPeriod"/>
            </a:pPr>
            <a:r>
              <a:rPr lang="ru-RU" sz="1800" dirty="0">
                <a:solidFill>
                  <a:schemeClr val="tx1"/>
                </a:solidFill>
              </a:rPr>
              <a:t>Выравнивание </a:t>
            </a:r>
            <a:r>
              <a:rPr lang="ru-RU" sz="1800" dirty="0" err="1">
                <a:solidFill>
                  <a:schemeClr val="tx1"/>
                </a:solidFill>
              </a:rPr>
              <a:t>окклюзионных</a:t>
            </a:r>
            <a:r>
              <a:rPr lang="ru-RU" sz="1800" dirty="0">
                <a:solidFill>
                  <a:schemeClr val="tx1"/>
                </a:solidFill>
              </a:rPr>
              <a:t> поверхностей зубов путем избирательного </a:t>
            </a:r>
            <a:r>
              <a:rPr lang="ru-RU" sz="1800" dirty="0" err="1">
                <a:solidFill>
                  <a:schemeClr val="tx1"/>
                </a:solidFill>
              </a:rPr>
              <a:t>пришлифовывания</a:t>
            </a:r>
            <a:endParaRPr lang="ru-RU" sz="1800" dirty="0">
              <a:solidFill>
                <a:schemeClr val="tx1"/>
              </a:solidFill>
            </a:endParaRPr>
          </a:p>
          <a:p>
            <a:pPr marL="457200" indent="-457200" algn="l">
              <a:buFont typeface="+mj-lt"/>
              <a:buAutoNum type="arabicPeriod"/>
            </a:pPr>
            <a:r>
              <a:rPr lang="ru-RU" sz="1800" dirty="0">
                <a:solidFill>
                  <a:schemeClr val="tx1"/>
                </a:solidFill>
              </a:rPr>
              <a:t>Ликвидация функциональной перегрузки отдельных групп зубов</a:t>
            </a:r>
          </a:p>
          <a:p>
            <a:pPr marL="457200" indent="-457200" algn="l">
              <a:buFont typeface="+mj-lt"/>
              <a:buAutoNum type="arabicPeriod"/>
            </a:pPr>
            <a:r>
              <a:rPr lang="ru-RU" sz="1800" dirty="0">
                <a:solidFill>
                  <a:schemeClr val="tx1"/>
                </a:solidFill>
              </a:rPr>
              <a:t>Устранение аномалий прикрепления мягких тканей к костному остову лица</a:t>
            </a:r>
          </a:p>
          <a:p>
            <a:pPr marL="457200" indent="-457200" algn="l">
              <a:buFont typeface="+mj-lt"/>
              <a:buAutoNum type="arabicPeriod"/>
            </a:pPr>
            <a:r>
              <a:rPr lang="ru-RU" sz="1800" dirty="0">
                <a:solidFill>
                  <a:schemeClr val="tx1"/>
                </a:solidFill>
              </a:rPr>
              <a:t>Устранение вредных привычек у ребенка</a:t>
            </a:r>
          </a:p>
          <a:p>
            <a:pPr marL="457200" indent="-457200" algn="l">
              <a:buFont typeface="+mj-lt"/>
              <a:buAutoNum type="arabicPeriod"/>
            </a:pPr>
            <a:r>
              <a:rPr lang="ru-RU" sz="1800" dirty="0" err="1">
                <a:solidFill>
                  <a:schemeClr val="tx1"/>
                </a:solidFill>
              </a:rPr>
              <a:t>Ортодонтическое</a:t>
            </a:r>
            <a:r>
              <a:rPr lang="ru-RU" sz="1800" dirty="0">
                <a:solidFill>
                  <a:schemeClr val="tx1"/>
                </a:solidFill>
              </a:rPr>
              <a:t> лечение (по показаниям)</a:t>
            </a:r>
          </a:p>
          <a:p>
            <a:pPr marL="457200" indent="-457200" algn="l">
              <a:buFont typeface="+mj-lt"/>
              <a:buAutoNum type="arabicPeriod"/>
            </a:pPr>
            <a:r>
              <a:rPr lang="ru-RU" sz="1800" dirty="0">
                <a:solidFill>
                  <a:schemeClr val="tx1"/>
                </a:solidFill>
              </a:rPr>
              <a:t>Лечение заболеваний других органов и систем ребенка соответствующими специалистами</a:t>
            </a:r>
          </a:p>
          <a:p>
            <a:pPr marL="457200" indent="-457200" algn="l">
              <a:buFont typeface="+mj-lt"/>
              <a:buAutoNum type="arabicPeriod"/>
            </a:pPr>
            <a:r>
              <a:rPr lang="ru-RU" sz="1800" dirty="0">
                <a:solidFill>
                  <a:schemeClr val="tx1"/>
                </a:solidFill>
              </a:rPr>
              <a:t>Использование медикаментозных и прочих средств и методов, воздействующих на патогенетические звенья воспаления в пародонте</a:t>
            </a:r>
          </a:p>
          <a:p>
            <a:pPr marL="457200" indent="-457200" algn="l">
              <a:buFont typeface="+mj-lt"/>
              <a:buAutoNum type="arabicPeriod"/>
            </a:pPr>
            <a:r>
              <a:rPr lang="ru-RU" sz="1800" dirty="0">
                <a:solidFill>
                  <a:schemeClr val="tx1"/>
                </a:solidFill>
              </a:rPr>
              <a:t>Применение средств, усиливающих регенерацию (общеукрепляющее </a:t>
            </a:r>
            <a:r>
              <a:rPr lang="ru-RU" sz="1800" dirty="0" err="1">
                <a:solidFill>
                  <a:schemeClr val="tx1"/>
                </a:solidFill>
              </a:rPr>
              <a:t>лечение,повышение</a:t>
            </a:r>
            <a:r>
              <a:rPr lang="ru-RU" sz="1800" dirty="0">
                <a:solidFill>
                  <a:schemeClr val="tx1"/>
                </a:solidFill>
              </a:rPr>
              <a:t> реактивности организма)</a:t>
            </a:r>
          </a:p>
          <a:p>
            <a:pPr marL="457200" indent="-457200" algn="l">
              <a:buFont typeface="+mj-lt"/>
              <a:buAutoNum type="arabicPeriod"/>
            </a:pPr>
            <a:r>
              <a:rPr lang="ru-RU" sz="1800" dirty="0">
                <a:solidFill>
                  <a:schemeClr val="tx1"/>
                </a:solidFill>
              </a:rPr>
              <a:t>Общегигиенические мероприятия – гигиена полости рта, соблюдение режима питания, труда, отдыха, здоровый образ жизни.</a:t>
            </a:r>
          </a:p>
          <a:p>
            <a:pPr marL="457200" indent="-457200" algn="l">
              <a:buFont typeface="+mj-lt"/>
              <a:buAutoNum type="arabicPeriod"/>
            </a:pP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77554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7978" y="1491330"/>
            <a:ext cx="1404330" cy="71509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622" y="1749087"/>
            <a:ext cx="1175655" cy="100699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7486" y="6032241"/>
            <a:ext cx="1008264" cy="60348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69348" y="4859421"/>
            <a:ext cx="1798138" cy="570115"/>
          </a:xfrm>
          <a:prstGeom prst="rect">
            <a:avLst/>
          </a:prstGeom>
        </p:spPr>
      </p:pic>
      <p:pic>
        <p:nvPicPr>
          <p:cNvPr id="4" name="Slide">
            <a:extLst>
              <a:ext uri="{FF2B5EF4-FFF2-40B4-BE49-F238E27FC236}">
                <a16:creationId xmlns:a16="http://schemas.microsoft.com/office/drawing/2014/main" id="{785248A9-E515-0545-44FA-F9455EDB19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150" y="556199"/>
            <a:ext cx="10667700" cy="6000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80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8288" y="6267711"/>
            <a:ext cx="2502011" cy="42539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64" y="2779905"/>
            <a:ext cx="331469" cy="77767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299" y="3843003"/>
            <a:ext cx="408487" cy="34510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7987" y="1753346"/>
            <a:ext cx="342592" cy="37414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6794" y="3643668"/>
            <a:ext cx="386095" cy="423459"/>
          </a:xfrm>
          <a:prstGeom prst="rect">
            <a:avLst/>
          </a:prstGeom>
        </p:spPr>
      </p:pic>
      <p:pic>
        <p:nvPicPr>
          <p:cNvPr id="4" name="Slide">
            <a:extLst>
              <a:ext uri="{FF2B5EF4-FFF2-40B4-BE49-F238E27FC236}">
                <a16:creationId xmlns:a16="http://schemas.microsoft.com/office/drawing/2014/main" id="{0D6851D4-6FC4-86B3-CFE6-5ECDDA5CC6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5632" y="615502"/>
            <a:ext cx="10460736" cy="5884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3904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de">
            <a:extLst>
              <a:ext uri="{FF2B5EF4-FFF2-40B4-BE49-F238E27FC236}">
                <a16:creationId xmlns:a16="http://schemas.microsoft.com/office/drawing/2014/main" id="{F2F437D7-7484-F4B5-8442-329C023577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985266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8689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341" y="5928607"/>
            <a:ext cx="1086121" cy="56927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341" y="249293"/>
            <a:ext cx="798187" cy="52400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906" y="1390262"/>
            <a:ext cx="678815" cy="71828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7474" y="1031437"/>
            <a:ext cx="762565" cy="1223076"/>
          </a:xfrm>
          <a:prstGeom prst="rect">
            <a:avLst/>
          </a:prstGeom>
        </p:spPr>
      </p:pic>
      <p:pic>
        <p:nvPicPr>
          <p:cNvPr id="4" name="Slide">
            <a:extLst>
              <a:ext uri="{FF2B5EF4-FFF2-40B4-BE49-F238E27FC236}">
                <a16:creationId xmlns:a16="http://schemas.microsoft.com/office/drawing/2014/main" id="{97E0AC45-DA10-2248-5D52-8DA0DB5D1D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933" y="511293"/>
            <a:ext cx="10514133" cy="591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2054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488" y="3856564"/>
            <a:ext cx="606578" cy="66791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6004" y="4423435"/>
            <a:ext cx="870858" cy="86485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0518" y="1031437"/>
            <a:ext cx="789025" cy="64674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6070" y="3193142"/>
            <a:ext cx="680703" cy="663421"/>
          </a:xfrm>
          <a:prstGeom prst="rect">
            <a:avLst/>
          </a:prstGeom>
        </p:spPr>
      </p:pic>
      <p:pic>
        <p:nvPicPr>
          <p:cNvPr id="4" name="Slide">
            <a:extLst>
              <a:ext uri="{FF2B5EF4-FFF2-40B4-BE49-F238E27FC236}">
                <a16:creationId xmlns:a16="http://schemas.microsoft.com/office/drawing/2014/main" id="{3E1C9CF9-2EC7-3F47-78A6-192C8D0028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0990" y="593919"/>
            <a:ext cx="10405872" cy="5853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1542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611" y="1153529"/>
            <a:ext cx="1390613" cy="119111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75" y="2281641"/>
            <a:ext cx="795802" cy="127638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762" y="63328"/>
            <a:ext cx="726094" cy="76830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3884" y="428151"/>
            <a:ext cx="758559" cy="49434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8288" y="6267711"/>
            <a:ext cx="2502011" cy="425398"/>
          </a:xfrm>
          <a:prstGeom prst="rect">
            <a:avLst/>
          </a:prstGeom>
        </p:spPr>
      </p:pic>
      <p:pic>
        <p:nvPicPr>
          <p:cNvPr id="4" name="Slide">
            <a:extLst>
              <a:ext uri="{FF2B5EF4-FFF2-40B4-BE49-F238E27FC236}">
                <a16:creationId xmlns:a16="http://schemas.microsoft.com/office/drawing/2014/main" id="{537AC5A3-76C4-A29A-9DE4-9C0652E7715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3816" y="693141"/>
            <a:ext cx="10415016" cy="5858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92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de">
            <a:extLst>
              <a:ext uri="{FF2B5EF4-FFF2-40B4-BE49-F238E27FC236}">
                <a16:creationId xmlns:a16="http://schemas.microsoft.com/office/drawing/2014/main" id="{F64DDFF8-F611-7988-84C6-CF293E918D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520" y="468915"/>
            <a:ext cx="10524744" cy="5920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6026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de">
            <a:extLst>
              <a:ext uri="{FF2B5EF4-FFF2-40B4-BE49-F238E27FC236}">
                <a16:creationId xmlns:a16="http://schemas.microsoft.com/office/drawing/2014/main" id="{3FF536C5-F8D6-1E73-F1D5-5DAFC3C0CE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928" y="656938"/>
            <a:ext cx="10451592" cy="5879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8201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de">
            <a:extLst>
              <a:ext uri="{FF2B5EF4-FFF2-40B4-BE49-F238E27FC236}">
                <a16:creationId xmlns:a16="http://schemas.microsoft.com/office/drawing/2014/main" id="{AA074CCE-9798-4E4C-7B5B-FFC03BA73B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344" y="617220"/>
            <a:ext cx="9997440" cy="5623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2254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de">
            <a:extLst>
              <a:ext uri="{FF2B5EF4-FFF2-40B4-BE49-F238E27FC236}">
                <a16:creationId xmlns:a16="http://schemas.microsoft.com/office/drawing/2014/main" id="{7EA765C1-F0BB-9767-0B1E-BF5191C772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288" y="438912"/>
            <a:ext cx="10631424" cy="5980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6785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de">
            <a:extLst>
              <a:ext uri="{FF2B5EF4-FFF2-40B4-BE49-F238E27FC236}">
                <a16:creationId xmlns:a16="http://schemas.microsoft.com/office/drawing/2014/main" id="{70325D08-1A2D-5EA6-A4E6-21F267CCD9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520" y="693360"/>
            <a:ext cx="10406656" cy="5853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9623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de">
            <a:extLst>
              <a:ext uri="{FF2B5EF4-FFF2-40B4-BE49-F238E27FC236}">
                <a16:creationId xmlns:a16="http://schemas.microsoft.com/office/drawing/2014/main" id="{B2FFF6A5-86CE-EE27-3622-CCEF90341A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156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4592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ED7D7B-9BE3-3E23-5DA3-D129B9466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2969" y="420625"/>
            <a:ext cx="5157216" cy="676656"/>
          </a:xfrm>
        </p:spPr>
        <p:txBody>
          <a:bodyPr/>
          <a:lstStyle/>
          <a:p>
            <a:r>
              <a:rPr lang="ru-RU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Список литературы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A389E31-01FB-C83F-E3BC-D1340AC85188}"/>
              </a:ext>
            </a:extLst>
          </p:cNvPr>
          <p:cNvSpPr txBox="1"/>
          <p:nvPr/>
        </p:nvSpPr>
        <p:spPr>
          <a:xfrm>
            <a:off x="432816" y="1261872"/>
            <a:ext cx="11759184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02920" indent="-457200">
              <a:buFont typeface="+mj-lt"/>
              <a:buAutoNum type="arabicPeriod"/>
            </a:pPr>
            <a:r>
              <a:rPr lang="ru-RU" dirty="0" err="1"/>
              <a:t>Балин</a:t>
            </a:r>
            <a:r>
              <a:rPr lang="ru-RU" dirty="0"/>
              <a:t> В. Н. Симптомы и синдромы в стоматологической практике / В. Н. </a:t>
            </a:r>
            <a:r>
              <a:rPr lang="ru-RU" dirty="0" err="1"/>
              <a:t>Балин</a:t>
            </a:r>
            <a:r>
              <a:rPr lang="ru-RU" dirty="0"/>
              <a:t>, А. С. Гук, С. А. Епифанов, С. П. Кропотов // Синдромы в стоматологической практике. - 2015.– С. 25-44. </a:t>
            </a:r>
          </a:p>
          <a:p>
            <a:pPr marL="502920" indent="-457200">
              <a:buFont typeface="+mj-lt"/>
              <a:buAutoNum type="arabicPeriod"/>
            </a:pPr>
            <a:r>
              <a:rPr lang="ru-RU" dirty="0"/>
              <a:t>Елизарова В. М. Детская терапевтическая стоматология. Руководство к практическим занятиям./ В. М. Елизарова, Л. </a:t>
            </a:r>
            <a:r>
              <a:rPr lang="ru-RU" dirty="0" err="1"/>
              <a:t>П.Кисельникова</a:t>
            </a:r>
            <a:r>
              <a:rPr lang="ru-RU" dirty="0"/>
              <a:t>, С. Ю. Страхова [и др.] //М-во образования и науки РФ . - М. : ГЭОТАР-Медиа , 2012 . – С. 199- 205. </a:t>
            </a:r>
          </a:p>
          <a:p>
            <a:pPr marL="502920" indent="-457200">
              <a:buFont typeface="+mj-lt"/>
              <a:buAutoNum type="arabicPeriod"/>
            </a:pPr>
            <a:r>
              <a:rPr lang="ru-RU" dirty="0"/>
              <a:t>Елизарова, В. М. Стоматология детского возраста : учебник: в 3 ч. Ч. 1. Терапия / В. М. Елизарова. – Москва. : ГЭОТАР-Медиа, 2016. –С. - 100-151. </a:t>
            </a:r>
          </a:p>
          <a:p>
            <a:pPr marL="502920" indent="-457200">
              <a:buFont typeface="+mj-lt"/>
              <a:buAutoNum type="arabicPeriod"/>
            </a:pPr>
            <a:r>
              <a:rPr lang="ru-RU" dirty="0"/>
              <a:t>Исмаилов, К. Р. Рациональное питание в профилактике стоматологических заболеваний / Исмаилов, К. Р., Валиева, Р. М., Исмаилов, Р. М. – Текст: электронный // Вестник. 2015. № 4. С. - 126- 201. </a:t>
            </a:r>
          </a:p>
          <a:p>
            <a:pPr marL="502920" indent="-457200">
              <a:buFont typeface="+mj-lt"/>
              <a:buAutoNum type="arabicPeriod"/>
            </a:pPr>
            <a:r>
              <a:rPr lang="ru-RU" dirty="0"/>
              <a:t>Флейшер, Г. М. Кариес: профилактика, новые методы лечения и </a:t>
            </a:r>
            <a:r>
              <a:rPr lang="ru-RU" dirty="0" err="1"/>
              <a:t>реминерализация</a:t>
            </a:r>
            <a:r>
              <a:rPr lang="ru-RU" dirty="0"/>
              <a:t> : Руководство для врачей / Г. М. Флейшер. – Издательские решения. 2019 – С. -205-217 </a:t>
            </a:r>
          </a:p>
          <a:p>
            <a:pPr marL="502920" indent="-457200">
              <a:buFont typeface="+mj-lt"/>
              <a:buAutoNum type="arabicPeriod"/>
            </a:pPr>
            <a:r>
              <a:rPr lang="ru-RU" dirty="0" err="1"/>
              <a:t>Хорошилкина</a:t>
            </a:r>
            <a:r>
              <a:rPr lang="ru-RU" dirty="0"/>
              <a:t> Ф. </a:t>
            </a:r>
            <a:r>
              <a:rPr lang="ru-RU" dirty="0" err="1"/>
              <a:t>Я.Ортодонтия</a:t>
            </a:r>
            <a:r>
              <a:rPr lang="ru-RU" dirty="0"/>
              <a:t>. Дефекты зубов, зубных рядов, аномалии прикуса, морфофункциональные нарушения в челюстно-лицевой области и их комплексное лечение / Ф. Я. </a:t>
            </a:r>
            <a:r>
              <a:rPr lang="ru-RU" dirty="0" err="1"/>
              <a:t>Хорошилкина</a:t>
            </a:r>
            <a:r>
              <a:rPr lang="ru-RU" dirty="0"/>
              <a:t>// М. : МИА, 2011. – С. 576-587.</a:t>
            </a:r>
          </a:p>
          <a:p>
            <a:pPr marL="502920" indent="-457200">
              <a:buFont typeface="+mj-lt"/>
              <a:buAutoNum type="arabicPeriod"/>
            </a:pPr>
            <a:r>
              <a:rPr lang="ru-RU" sz="1800" dirty="0"/>
              <a:t> </a:t>
            </a:r>
            <a:r>
              <a:rPr lang="ru-RU" sz="1800" dirty="0" err="1"/>
              <a:t>Янушевич</a:t>
            </a:r>
            <a:r>
              <a:rPr lang="ru-RU" sz="1800" dirty="0"/>
              <a:t>, О.О. Детская стоматология : учебник / О. О. </a:t>
            </a:r>
            <a:r>
              <a:rPr lang="ru-RU" sz="1800" dirty="0" err="1"/>
              <a:t>Янушевич</a:t>
            </a:r>
            <a:r>
              <a:rPr lang="ru-RU" sz="1800" dirty="0"/>
              <a:t>, Л. П. Кисельникова, О. З. </a:t>
            </a:r>
            <a:r>
              <a:rPr lang="ru-RU" sz="1800" dirty="0" err="1"/>
              <a:t>Топольницкий</a:t>
            </a:r>
            <a:r>
              <a:rPr lang="ru-RU" sz="1800" dirty="0"/>
              <a:t>. - Москва : ГЭОТАР-Медиа, 2020. – С. 550-576.</a:t>
            </a:r>
          </a:p>
          <a:p>
            <a:pPr marL="502920" indent="-457200">
              <a:buFont typeface="+mj-lt"/>
              <a:buAutoNum type="arabicPeriod"/>
            </a:pPr>
            <a:r>
              <a:rPr lang="ru-RU" dirty="0"/>
              <a:t>Виноградова Т. Ф. Атлас по стоматологическим заболеваниям у детей / Т. Ф. Виноградова. // М. : </a:t>
            </a:r>
            <a:r>
              <a:rPr lang="ru-RU" dirty="0" err="1"/>
              <a:t>МЕДпресс-информ</a:t>
            </a:r>
            <a:r>
              <a:rPr lang="ru-RU" dirty="0"/>
              <a:t> , 2011 . – С. - 12-35. </a:t>
            </a:r>
          </a:p>
        </p:txBody>
      </p:sp>
    </p:spTree>
    <p:extLst>
      <p:ext uri="{BB962C8B-B14F-4D97-AF65-F5344CB8AC3E}">
        <p14:creationId xmlns:p14="http://schemas.microsoft.com/office/powerpoint/2010/main" val="33505673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5323" y="4997226"/>
            <a:ext cx="1107942" cy="33885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749" y="1873862"/>
            <a:ext cx="958505" cy="48807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8163" y="1097202"/>
            <a:ext cx="1393373" cy="119348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2971" y="3792164"/>
            <a:ext cx="827313" cy="85564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73" y="2931886"/>
            <a:ext cx="932845" cy="924662"/>
          </a:xfrm>
          <a:prstGeom prst="rect">
            <a:avLst/>
          </a:prstGeom>
        </p:spPr>
      </p:pic>
      <p:pic>
        <p:nvPicPr>
          <p:cNvPr id="12" name="Slide">
            <a:extLst>
              <a:ext uri="{FF2B5EF4-FFF2-40B4-BE49-F238E27FC236}">
                <a16:creationId xmlns:a16="http://schemas.microsoft.com/office/drawing/2014/main" id="{8D63E985-1864-7BBF-15A6-5321D6874C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06284" y="822467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8932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3679045" y="2569706"/>
            <a:ext cx="4854732" cy="699587"/>
          </a:xfrm>
        </p:spPr>
        <p:txBody>
          <a:bodyPr/>
          <a:lstStyle/>
          <a:p>
            <a:pPr algn="ctr"/>
            <a:r>
              <a:rPr lang="ru-RU" sz="5000" b="1" dirty="0"/>
              <a:t>Молодец</a:t>
            </a:r>
            <a:r>
              <a:rPr lang="ru-RU" b="1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2694617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6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" presetClass="emph" presetSubtype="6" repeatCount="indefinite" fill="hold" grpId="3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4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2CA07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2"/>
      <p:bldP spid="4" grpId="3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>
            <a:extLst>
              <a:ext uri="{FF2B5EF4-FFF2-40B4-BE49-F238E27FC236}">
                <a16:creationId xmlns:a16="http://schemas.microsoft.com/office/drawing/2014/main" id="{53F71804-0177-5213-65D6-DCB255ED76FC}"/>
              </a:ext>
            </a:extLst>
          </p:cNvPr>
          <p:cNvSpPr txBox="1">
            <a:spLocks noChangeArrowheads="1"/>
          </p:cNvSpPr>
          <p:nvPr/>
        </p:nvSpPr>
        <p:spPr>
          <a:xfrm>
            <a:off x="585216" y="521208"/>
            <a:ext cx="6172200" cy="54102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None/>
            </a:pPr>
            <a:r>
              <a:rPr lang="ru-RU" altLang="ru-RU" sz="2000" dirty="0"/>
              <a:t>      </a:t>
            </a:r>
            <a:r>
              <a:rPr lang="ru-RU" sz="2400" b="1" i="0" dirty="0" err="1">
                <a:effectLst/>
                <a:latin typeface="Arial" panose="020B0604020202020204" pitchFamily="34" charset="0"/>
              </a:rPr>
              <a:t>Пародо́нт</a:t>
            </a:r>
            <a:r>
              <a:rPr lang="ru-RU" sz="2400" dirty="0">
                <a:latin typeface="Arial" panose="020B0604020202020204" pitchFamily="34" charset="0"/>
              </a:rPr>
              <a:t> </a:t>
            </a:r>
            <a:r>
              <a:rPr lang="ru-RU" sz="2400" b="0" i="0" dirty="0">
                <a:effectLst/>
                <a:latin typeface="Arial" panose="020B0604020202020204" pitchFamily="34" charset="0"/>
              </a:rPr>
              <a:t>— комплекс </a:t>
            </a:r>
            <a:r>
              <a:rPr lang="ru-RU" sz="2400" b="0" i="0" strike="noStrike" dirty="0">
                <a:effectLst/>
                <a:latin typeface="Arial" panose="020B0604020202020204" pitchFamily="34" charset="0"/>
              </a:rPr>
              <a:t>тканей</a:t>
            </a:r>
            <a:r>
              <a:rPr lang="ru-RU" sz="2400" b="0" i="0" dirty="0">
                <a:effectLst/>
                <a:latin typeface="Arial" panose="020B0604020202020204" pitchFamily="34" charset="0"/>
              </a:rPr>
              <a:t>, окружающих зуб и удерживающих его в </a:t>
            </a:r>
            <a:r>
              <a:rPr lang="ru-RU" sz="2400" b="0" i="0" strike="noStrike" dirty="0">
                <a:effectLst/>
                <a:latin typeface="Arial" panose="020B0604020202020204" pitchFamily="34" charset="0"/>
              </a:rPr>
              <a:t>альвеоле</a:t>
            </a:r>
            <a:r>
              <a:rPr lang="ru-RU" sz="2400" b="0" i="0" dirty="0">
                <a:effectLst/>
                <a:latin typeface="Arial" panose="020B0604020202020204" pitchFamily="34" charset="0"/>
              </a:rPr>
              <a:t>, имеющих общее происхождение и функции. Его составляющими являются </a:t>
            </a:r>
            <a:r>
              <a:rPr lang="ru-RU" sz="2400" b="0" i="0" strike="noStrike" dirty="0">
                <a:effectLst/>
                <a:latin typeface="Arial" panose="020B0604020202020204" pitchFamily="34" charset="0"/>
              </a:rPr>
              <a:t>дёсны</a:t>
            </a:r>
            <a:r>
              <a:rPr lang="ru-RU" sz="2400" b="0" i="0" dirty="0">
                <a:effectLst/>
                <a:latin typeface="Arial" panose="020B0604020202020204" pitchFamily="34" charset="0"/>
              </a:rPr>
              <a:t>, </a:t>
            </a:r>
            <a:r>
              <a:rPr lang="ru-RU" sz="2400" b="0" i="0" strike="noStrike" dirty="0">
                <a:effectLst/>
                <a:latin typeface="Arial" panose="020B0604020202020204" pitchFamily="34" charset="0"/>
              </a:rPr>
              <a:t>периодонт</a:t>
            </a:r>
            <a:r>
              <a:rPr lang="ru-RU" sz="2400" b="0" i="0" dirty="0">
                <a:effectLst/>
                <a:latin typeface="Arial" panose="020B0604020202020204" pitchFamily="34" charset="0"/>
              </a:rPr>
              <a:t>, </a:t>
            </a:r>
            <a:r>
              <a:rPr lang="ru-RU" sz="2400" b="0" i="0" strike="noStrike" dirty="0">
                <a:effectLst/>
                <a:latin typeface="Arial" panose="020B0604020202020204" pitchFamily="34" charset="0"/>
              </a:rPr>
              <a:t>цемент</a:t>
            </a:r>
            <a:r>
              <a:rPr lang="ru-RU" sz="2400" b="0" i="0" dirty="0">
                <a:effectLst/>
                <a:latin typeface="Arial" panose="020B0604020202020204" pitchFamily="34" charset="0"/>
              </a:rPr>
              <a:t> зуба, </a:t>
            </a:r>
            <a:r>
              <a:rPr lang="ru-RU" sz="2400" b="0" i="0" strike="noStrike" dirty="0">
                <a:effectLst/>
                <a:latin typeface="Arial" panose="020B0604020202020204" pitchFamily="34" charset="0"/>
              </a:rPr>
              <a:t>надкостницу</a:t>
            </a:r>
            <a:r>
              <a:rPr lang="ru-RU" sz="2400" b="0" i="0" dirty="0">
                <a:effectLst/>
                <a:latin typeface="Arial" panose="020B0604020202020204" pitchFamily="34" charset="0"/>
              </a:rPr>
              <a:t> и </a:t>
            </a:r>
            <a:r>
              <a:rPr lang="ru-RU" sz="2400" b="0" i="0" strike="noStrike" dirty="0">
                <a:effectLst/>
                <a:latin typeface="Arial" panose="020B0604020202020204" pitchFamily="34" charset="0"/>
              </a:rPr>
              <a:t>альвеолярные отростки</a:t>
            </a:r>
            <a:r>
              <a:rPr lang="ru-RU" sz="2400" b="0" i="0" dirty="0">
                <a:effectLst/>
                <a:latin typeface="Arial" panose="020B0604020202020204" pitchFamily="34" charset="0"/>
              </a:rPr>
              <a:t>. Ткани пародонта снабжает артериальной кровью челюстная артерия, ветвь </a:t>
            </a:r>
            <a:r>
              <a:rPr lang="ru-RU" sz="2400" b="0" i="0" strike="noStrike" dirty="0">
                <a:effectLst/>
                <a:latin typeface="Arial" panose="020B0604020202020204" pitchFamily="34" charset="0"/>
              </a:rPr>
              <a:t>наружной сонной артерии</a:t>
            </a:r>
            <a:r>
              <a:rPr lang="ru-RU" sz="2400" b="0" i="0" dirty="0">
                <a:effectLst/>
                <a:latin typeface="Arial" panose="020B0604020202020204" pitchFamily="34" charset="0"/>
              </a:rPr>
              <a:t>. Пародонт </a:t>
            </a:r>
            <a:r>
              <a:rPr lang="ru-RU" sz="2400" b="0" i="0" strike="noStrike" dirty="0">
                <a:effectLst/>
                <a:latin typeface="Arial" panose="020B0604020202020204" pitchFamily="34" charset="0"/>
              </a:rPr>
              <a:t>иннервируют</a:t>
            </a:r>
            <a:r>
              <a:rPr lang="ru-RU" sz="2400" b="0" i="0" dirty="0">
                <a:effectLst/>
                <a:latin typeface="Arial" panose="020B0604020202020204" pitchFamily="34" charset="0"/>
              </a:rPr>
              <a:t> средняя и нижняя ветви </a:t>
            </a:r>
            <a:r>
              <a:rPr lang="ru-RU" sz="2400" b="0" i="0" strike="noStrike" dirty="0">
                <a:effectLst/>
                <a:latin typeface="Arial" panose="020B0604020202020204" pitchFamily="34" charset="0"/>
              </a:rPr>
              <a:t>тройничного нерва</a:t>
            </a:r>
            <a:r>
              <a:rPr lang="ru-RU" sz="2400" b="0" i="0" dirty="0">
                <a:effectLst/>
                <a:latin typeface="Arial" panose="020B0604020202020204" pitchFamily="34" charset="0"/>
              </a:rPr>
              <a:t>, в связи с большим количеством рецепторов он является обширной рефлексогенной зоной. Пародонт составляет так называемый опорно-удерживающий аппарат зубов.</a:t>
            </a:r>
            <a:endParaRPr lang="ru-RU" altLang="ru-RU" sz="4400" dirty="0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5E0DE43A-080A-1FDB-E8A9-88F2F55E03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9168" y="833410"/>
            <a:ext cx="4425696" cy="5000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2174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>
            <a:extLst>
              <a:ext uri="{FF2B5EF4-FFF2-40B4-BE49-F238E27FC236}">
                <a16:creationId xmlns:a16="http://schemas.microsoft.com/office/drawing/2014/main" id="{9A085392-DE35-3DF2-3E88-A893A693947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97280" y="310896"/>
            <a:ext cx="9860280" cy="969264"/>
          </a:xfrm>
          <a:noFill/>
        </p:spPr>
        <p:txBody>
          <a:bodyPr/>
          <a:lstStyle/>
          <a:p>
            <a:pPr algn="ctr" eaLnBrk="1" hangingPunct="1"/>
            <a:r>
              <a:rPr lang="ru-RU" altLang="ru-RU" sz="4000" b="1" dirty="0">
                <a:solidFill>
                  <a:schemeClr val="tx1"/>
                </a:solidFill>
                <a:latin typeface="+mj-lt"/>
              </a:rPr>
              <a:t>Особенности строения пародонта у детей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5DD0E24C-A400-A8CF-5467-B16028D837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8680" y="1630680"/>
            <a:ext cx="1828800" cy="457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/>
              <a:t>Десна</a:t>
            </a: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10FC0342-FF5A-3BFE-AC6F-41019E1C2C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9668" y="1630680"/>
            <a:ext cx="2057400" cy="457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/>
              <a:t>Цемент корня</a:t>
            </a: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471AA359-A167-1002-526B-97111562C9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9256" y="1516380"/>
            <a:ext cx="2292096" cy="68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/>
              <a:t>Пародонтальная</a:t>
            </a:r>
          </a:p>
          <a:p>
            <a:pPr algn="ctr" eaLnBrk="1" hangingPunct="1"/>
            <a:r>
              <a:rPr lang="ru-RU" altLang="ru-RU"/>
              <a:t>связка</a:t>
            </a:r>
          </a:p>
        </p:txBody>
      </p:sp>
      <p:sp>
        <p:nvSpPr>
          <p:cNvPr id="10" name="Rectangle 7">
            <a:extLst>
              <a:ext uri="{FF2B5EF4-FFF2-40B4-BE49-F238E27FC236}">
                <a16:creationId xmlns:a16="http://schemas.microsoft.com/office/drawing/2014/main" id="{65C51037-4F59-D821-E44A-3286034F03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73540" y="1516380"/>
            <a:ext cx="1905000" cy="68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dirty="0"/>
              <a:t>Альвеолярная </a:t>
            </a:r>
          </a:p>
          <a:p>
            <a:pPr algn="ctr" eaLnBrk="1" hangingPunct="1"/>
            <a:r>
              <a:rPr lang="ru-RU" altLang="ru-RU" dirty="0"/>
              <a:t>кость</a:t>
            </a:r>
          </a:p>
        </p:txBody>
      </p:sp>
      <p:pic>
        <p:nvPicPr>
          <p:cNvPr id="11" name="Picture 12">
            <a:extLst>
              <a:ext uri="{FF2B5EF4-FFF2-40B4-BE49-F238E27FC236}">
                <a16:creationId xmlns:a16="http://schemas.microsoft.com/office/drawing/2014/main" id="{8C1E1DCA-74D8-A0E7-B556-00BAB025E1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80" y="2304288"/>
            <a:ext cx="1333500" cy="100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Oval 8">
            <a:extLst>
              <a:ext uri="{FF2B5EF4-FFF2-40B4-BE49-F238E27FC236}">
                <a16:creationId xmlns:a16="http://schemas.microsoft.com/office/drawing/2014/main" id="{256BCC55-9D3E-6067-2E19-92AC8FAFDF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5330" y="3507868"/>
            <a:ext cx="2057400" cy="32766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45000"/>
              </a:lnSpc>
            </a:pPr>
            <a:r>
              <a:rPr lang="ru-RU" altLang="ru-RU" sz="1600" dirty="0"/>
              <a:t>Ярко окрашена, </a:t>
            </a:r>
          </a:p>
          <a:p>
            <a:pPr algn="ctr" eaLnBrk="1" hangingPunct="1">
              <a:lnSpc>
                <a:spcPct val="145000"/>
              </a:lnSpc>
            </a:pPr>
            <a:r>
              <a:rPr lang="ru-RU" altLang="ru-RU" sz="1600" dirty="0"/>
              <a:t>зернистость менее </a:t>
            </a:r>
          </a:p>
          <a:p>
            <a:pPr algn="ctr" eaLnBrk="1" hangingPunct="1">
              <a:lnSpc>
                <a:spcPct val="145000"/>
              </a:lnSpc>
            </a:pPr>
            <a:r>
              <a:rPr lang="ru-RU" altLang="ru-RU" sz="1600" dirty="0"/>
              <a:t>выражена, плотность </a:t>
            </a:r>
          </a:p>
          <a:p>
            <a:pPr algn="ctr" eaLnBrk="1" hangingPunct="1">
              <a:lnSpc>
                <a:spcPct val="145000"/>
              </a:lnSpc>
            </a:pPr>
            <a:r>
              <a:rPr lang="ru-RU" altLang="ru-RU" sz="1600" dirty="0"/>
              <a:t>соединительной ткани</a:t>
            </a:r>
          </a:p>
          <a:p>
            <a:pPr algn="ctr" eaLnBrk="1" hangingPunct="1">
              <a:lnSpc>
                <a:spcPct val="145000"/>
              </a:lnSpc>
            </a:pPr>
            <a:r>
              <a:rPr lang="ru-RU" altLang="ru-RU" sz="1600" dirty="0"/>
              <a:t> небольшая, большая</a:t>
            </a:r>
          </a:p>
          <a:p>
            <a:pPr algn="ctr" eaLnBrk="1" hangingPunct="1">
              <a:lnSpc>
                <a:spcPct val="145000"/>
              </a:lnSpc>
            </a:pPr>
            <a:r>
              <a:rPr lang="ru-RU" altLang="ru-RU" sz="1600" dirty="0"/>
              <a:t> глубина десневых</a:t>
            </a:r>
          </a:p>
          <a:p>
            <a:pPr algn="ctr" eaLnBrk="1" hangingPunct="1">
              <a:lnSpc>
                <a:spcPct val="145000"/>
              </a:lnSpc>
            </a:pPr>
            <a:r>
              <a:rPr lang="ru-RU" altLang="ru-RU" sz="1600" dirty="0"/>
              <a:t> бороздок</a:t>
            </a:r>
          </a:p>
        </p:txBody>
      </p:sp>
      <p:pic>
        <p:nvPicPr>
          <p:cNvPr id="13" name="Picture 13">
            <a:extLst>
              <a:ext uri="{FF2B5EF4-FFF2-40B4-BE49-F238E27FC236}">
                <a16:creationId xmlns:a16="http://schemas.microsoft.com/office/drawing/2014/main" id="{60520699-40BD-A5EE-9A85-4F4CB6D4CD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0754" y="2268093"/>
            <a:ext cx="129540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4">
            <a:extLst>
              <a:ext uri="{FF2B5EF4-FFF2-40B4-BE49-F238E27FC236}">
                <a16:creationId xmlns:a16="http://schemas.microsoft.com/office/drawing/2014/main" id="{6663E740-482A-63F1-B72E-7DEA5E89E3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7629" y="2484691"/>
            <a:ext cx="89535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Oval 9">
            <a:extLst>
              <a:ext uri="{FF2B5EF4-FFF2-40B4-BE49-F238E27FC236}">
                <a16:creationId xmlns:a16="http://schemas.microsoft.com/office/drawing/2014/main" id="{D6A48A9C-7947-3C98-6DC5-DA2F1C971F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0714" y="3619692"/>
            <a:ext cx="1990821" cy="3164776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45000"/>
              </a:lnSpc>
            </a:pPr>
            <a:r>
              <a:rPr lang="ru-RU" altLang="ru-RU" sz="1600" dirty="0"/>
              <a:t>Более тонкий,</a:t>
            </a:r>
          </a:p>
          <a:p>
            <a:pPr algn="ctr" eaLnBrk="1" hangingPunct="1">
              <a:lnSpc>
                <a:spcPct val="145000"/>
              </a:lnSpc>
            </a:pPr>
            <a:r>
              <a:rPr lang="ru-RU" altLang="ru-RU" sz="1600" dirty="0"/>
              <a:t>Менее плотный,</a:t>
            </a:r>
          </a:p>
          <a:p>
            <a:pPr algn="ctr" eaLnBrk="1" hangingPunct="1">
              <a:lnSpc>
                <a:spcPct val="145000"/>
              </a:lnSpc>
            </a:pPr>
            <a:r>
              <a:rPr lang="ru-RU" altLang="ru-RU" sz="1600" dirty="0"/>
              <a:t>Гиперплазия в </a:t>
            </a:r>
          </a:p>
          <a:p>
            <a:pPr algn="ctr" eaLnBrk="1" hangingPunct="1">
              <a:lnSpc>
                <a:spcPct val="145000"/>
              </a:lnSpc>
            </a:pPr>
            <a:r>
              <a:rPr lang="ru-RU" altLang="ru-RU" sz="1600" dirty="0"/>
              <a:t>Участке </a:t>
            </a:r>
            <a:r>
              <a:rPr lang="ru-RU" altLang="ru-RU" sz="1600" dirty="0" err="1"/>
              <a:t>прикрепле</a:t>
            </a:r>
            <a:r>
              <a:rPr lang="ru-RU" altLang="ru-RU" sz="1600" dirty="0"/>
              <a:t>-</a:t>
            </a:r>
          </a:p>
          <a:p>
            <a:pPr algn="ctr" eaLnBrk="1" hangingPunct="1">
              <a:lnSpc>
                <a:spcPct val="145000"/>
              </a:lnSpc>
            </a:pPr>
            <a:r>
              <a:rPr lang="ru-RU" altLang="ru-RU" sz="1600" dirty="0" err="1"/>
              <a:t>ния</a:t>
            </a:r>
            <a:r>
              <a:rPr lang="ru-RU" altLang="ru-RU" sz="1600" dirty="0"/>
              <a:t> эпителия.</a:t>
            </a:r>
          </a:p>
        </p:txBody>
      </p:sp>
      <p:sp>
        <p:nvSpPr>
          <p:cNvPr id="16" name="Oval 10">
            <a:extLst>
              <a:ext uri="{FF2B5EF4-FFF2-40B4-BE49-F238E27FC236}">
                <a16:creationId xmlns:a16="http://schemas.microsoft.com/office/drawing/2014/main" id="{ACA1C43E-36A4-7B82-7FBD-C16ABE8104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56604" y="3619692"/>
            <a:ext cx="2057400" cy="3164776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45000"/>
              </a:lnSpc>
            </a:pPr>
            <a:r>
              <a:rPr lang="ru-RU" altLang="ru-RU" sz="1600" dirty="0"/>
              <a:t>Расширена, </a:t>
            </a:r>
          </a:p>
          <a:p>
            <a:pPr algn="ctr" eaLnBrk="1" hangingPunct="1">
              <a:lnSpc>
                <a:spcPct val="145000"/>
              </a:lnSpc>
            </a:pPr>
            <a:r>
              <a:rPr lang="ru-RU" altLang="ru-RU" sz="1600" dirty="0"/>
              <a:t>тонкие, </a:t>
            </a:r>
          </a:p>
          <a:p>
            <a:pPr algn="ctr" eaLnBrk="1" hangingPunct="1">
              <a:lnSpc>
                <a:spcPct val="145000"/>
              </a:lnSpc>
            </a:pPr>
            <a:r>
              <a:rPr lang="ru-RU" altLang="ru-RU" sz="1600" dirty="0"/>
              <a:t>тонкие нежные </a:t>
            </a:r>
          </a:p>
          <a:p>
            <a:pPr algn="ctr" eaLnBrk="1" hangingPunct="1">
              <a:lnSpc>
                <a:spcPct val="145000"/>
              </a:lnSpc>
            </a:pPr>
            <a:r>
              <a:rPr lang="ru-RU" altLang="ru-RU" sz="1600" dirty="0"/>
              <a:t>волокна, усиленное</a:t>
            </a:r>
          </a:p>
          <a:p>
            <a:pPr algn="ctr" eaLnBrk="1" hangingPunct="1">
              <a:lnSpc>
                <a:spcPct val="145000"/>
              </a:lnSpc>
            </a:pPr>
            <a:r>
              <a:rPr lang="ru-RU" altLang="ru-RU" sz="1600" dirty="0"/>
              <a:t>лимфо- и </a:t>
            </a:r>
            <a:r>
              <a:rPr lang="ru-RU" altLang="ru-RU" sz="1600" dirty="0" err="1"/>
              <a:t>кровосн</a:t>
            </a:r>
            <a:r>
              <a:rPr lang="ru-RU" altLang="ru-RU" sz="1600" dirty="0"/>
              <a:t>-</a:t>
            </a:r>
          </a:p>
          <a:p>
            <a:pPr algn="ctr" eaLnBrk="1" hangingPunct="1">
              <a:lnSpc>
                <a:spcPct val="145000"/>
              </a:lnSpc>
            </a:pPr>
            <a:r>
              <a:rPr lang="ru-RU" altLang="ru-RU" sz="1600" dirty="0" err="1"/>
              <a:t>абжение</a:t>
            </a:r>
            <a:r>
              <a:rPr lang="ru-RU" altLang="ru-RU" sz="1600" dirty="0"/>
              <a:t>, нет </a:t>
            </a:r>
            <a:r>
              <a:rPr lang="ru-RU" altLang="ru-RU" sz="1600" dirty="0" err="1"/>
              <a:t>стаб</a:t>
            </a:r>
            <a:r>
              <a:rPr lang="ru-RU" altLang="ru-RU" sz="1600" dirty="0"/>
              <a:t>-</a:t>
            </a:r>
          </a:p>
          <a:p>
            <a:pPr algn="ctr" eaLnBrk="1" hangingPunct="1">
              <a:lnSpc>
                <a:spcPct val="145000"/>
              </a:lnSpc>
            </a:pPr>
            <a:r>
              <a:rPr lang="ru-RU" altLang="ru-RU" sz="1600" dirty="0"/>
              <a:t>ильной структуры</a:t>
            </a:r>
          </a:p>
          <a:p>
            <a:pPr algn="ctr" eaLnBrk="1" hangingPunct="1">
              <a:lnSpc>
                <a:spcPct val="145000"/>
              </a:lnSpc>
            </a:pPr>
            <a:r>
              <a:rPr lang="ru-RU" altLang="ru-RU" sz="1600" dirty="0"/>
              <a:t>и формы</a:t>
            </a:r>
          </a:p>
        </p:txBody>
      </p:sp>
      <p:pic>
        <p:nvPicPr>
          <p:cNvPr id="17" name="Picture 15">
            <a:extLst>
              <a:ext uri="{FF2B5EF4-FFF2-40B4-BE49-F238E27FC236}">
                <a16:creationId xmlns:a16="http://schemas.microsoft.com/office/drawing/2014/main" id="{E2499933-1E79-DCB5-F922-806CE1EF66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4040" y="2438400"/>
            <a:ext cx="1524000" cy="982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Oval 11">
            <a:extLst>
              <a:ext uri="{FF2B5EF4-FFF2-40B4-BE49-F238E27FC236}">
                <a16:creationId xmlns:a16="http://schemas.microsoft.com/office/drawing/2014/main" id="{3A65D2F8-684A-30EA-DD49-1A40C9E0B8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39073" y="3580068"/>
            <a:ext cx="1905000" cy="3164776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45000"/>
              </a:lnSpc>
            </a:pPr>
            <a:r>
              <a:rPr lang="ru-RU" altLang="ru-RU" sz="1600" dirty="0"/>
              <a:t>Плоский гребень,</a:t>
            </a:r>
          </a:p>
          <a:p>
            <a:pPr algn="ctr" eaLnBrk="1" hangingPunct="1">
              <a:lnSpc>
                <a:spcPct val="145000"/>
              </a:lnSpc>
            </a:pPr>
            <a:r>
              <a:rPr lang="ru-RU" altLang="ru-RU" sz="1600" dirty="0"/>
              <a:t>тонкая решетчатая </a:t>
            </a:r>
          </a:p>
          <a:p>
            <a:pPr algn="ctr" eaLnBrk="1" hangingPunct="1">
              <a:lnSpc>
                <a:spcPct val="145000"/>
              </a:lnSpc>
            </a:pPr>
            <a:r>
              <a:rPr lang="ru-RU" altLang="ru-RU" sz="1600" dirty="0"/>
              <a:t>пластинка, в прост-</a:t>
            </a:r>
          </a:p>
          <a:p>
            <a:pPr algn="ctr" eaLnBrk="1" hangingPunct="1">
              <a:lnSpc>
                <a:spcPct val="145000"/>
              </a:lnSpc>
            </a:pPr>
            <a:r>
              <a:rPr lang="ru-RU" altLang="ru-RU" sz="1600" dirty="0" err="1"/>
              <a:t>ранств</a:t>
            </a:r>
            <a:r>
              <a:rPr lang="ru-RU" altLang="ru-RU" sz="1600" dirty="0"/>
              <a:t> губчатого </a:t>
            </a:r>
          </a:p>
          <a:p>
            <a:pPr algn="ctr" eaLnBrk="1" hangingPunct="1">
              <a:lnSpc>
                <a:spcPct val="145000"/>
              </a:lnSpc>
            </a:pPr>
            <a:r>
              <a:rPr lang="ru-RU" altLang="ru-RU" sz="1600" dirty="0"/>
              <a:t>вещ-</a:t>
            </a:r>
            <a:r>
              <a:rPr lang="ru-RU" altLang="ru-RU" sz="1600" dirty="0" err="1"/>
              <a:t>ва</a:t>
            </a:r>
            <a:r>
              <a:rPr lang="ru-RU" altLang="ru-RU" sz="1600" dirty="0"/>
              <a:t>, меньшая</a:t>
            </a:r>
          </a:p>
          <a:p>
            <a:pPr algn="ctr" eaLnBrk="1" hangingPunct="1">
              <a:lnSpc>
                <a:spcPct val="145000"/>
              </a:lnSpc>
            </a:pPr>
            <a:r>
              <a:rPr lang="ru-RU" altLang="ru-RU" sz="1600" dirty="0"/>
              <a:t>степень минера-</a:t>
            </a:r>
          </a:p>
          <a:p>
            <a:pPr algn="ctr" eaLnBrk="1" hangingPunct="1">
              <a:lnSpc>
                <a:spcPct val="145000"/>
              </a:lnSpc>
            </a:pPr>
            <a:r>
              <a:rPr lang="ru-RU" altLang="ru-RU" sz="1600" dirty="0" err="1"/>
              <a:t>лизации</a:t>
            </a:r>
            <a:r>
              <a:rPr lang="ru-RU" altLang="ru-RU" sz="1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366352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de">
            <a:extLst>
              <a:ext uri="{FF2B5EF4-FFF2-40B4-BE49-F238E27FC236}">
                <a16:creationId xmlns:a16="http://schemas.microsoft.com/office/drawing/2014/main" id="{B9371F9A-CFE3-F348-75B4-6A3823A17B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176" y="512064"/>
            <a:ext cx="10371328" cy="5833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2131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de">
            <a:extLst>
              <a:ext uri="{FF2B5EF4-FFF2-40B4-BE49-F238E27FC236}">
                <a16:creationId xmlns:a16="http://schemas.microsoft.com/office/drawing/2014/main" id="{57E5D274-0034-1346-2622-30A0A6A316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840" y="448056"/>
            <a:ext cx="10434552" cy="5869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07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95" y="1731776"/>
            <a:ext cx="973361" cy="125320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185" y="991277"/>
            <a:ext cx="523657" cy="141608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4015" y="3758386"/>
            <a:ext cx="916723" cy="73142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7286" y="147017"/>
            <a:ext cx="722633" cy="717650"/>
          </a:xfrm>
          <a:prstGeom prst="rect">
            <a:avLst/>
          </a:prstGeom>
        </p:spPr>
      </p:pic>
      <p:pic>
        <p:nvPicPr>
          <p:cNvPr id="4" name="Slide">
            <a:extLst>
              <a:ext uri="{FF2B5EF4-FFF2-40B4-BE49-F238E27FC236}">
                <a16:creationId xmlns:a16="http://schemas.microsoft.com/office/drawing/2014/main" id="{BDE00D5E-E27B-D540-A3FA-8022088F13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4088" y="543131"/>
            <a:ext cx="10533888" cy="5925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3048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1971" y="182485"/>
            <a:ext cx="623266" cy="65761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7643" y="923337"/>
            <a:ext cx="798187" cy="52400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467" y="3327816"/>
            <a:ext cx="342592" cy="37414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807" y="3327816"/>
            <a:ext cx="331469" cy="77767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456" y="3932944"/>
            <a:ext cx="408487" cy="34510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323" y="4615103"/>
            <a:ext cx="386095" cy="423459"/>
          </a:xfrm>
          <a:prstGeom prst="rect">
            <a:avLst/>
          </a:prstGeom>
        </p:spPr>
      </p:pic>
      <p:pic>
        <p:nvPicPr>
          <p:cNvPr id="4" name="Slide">
            <a:extLst>
              <a:ext uri="{FF2B5EF4-FFF2-40B4-BE49-F238E27FC236}">
                <a16:creationId xmlns:a16="http://schemas.microsoft.com/office/drawing/2014/main" id="{665E1CF5-08CF-D71E-A067-DFD0F1F8D89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3816" y="566807"/>
            <a:ext cx="10415016" cy="5858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4120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Тема1">
  <a:themeElements>
    <a:clrScheme name="Другая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1E4E79"/>
      </a:hlink>
      <a:folHlink>
        <a:srgbClr val="1E4E79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Презентация1" id="{3F4240F5-2366-4AD0-A9C8-F7854C4F60D0}" vid="{CD1CFEDD-F3AE-4D17-A8B2-1D95CC7BDBF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9AC5EAA778EFE4AB81F53BA0C48C9BB" ma:contentTypeVersion="" ma:contentTypeDescription="Create a new document." ma:contentTypeScope="" ma:versionID="84a7b908d236d3feec5cdc52fe85ba7c">
  <xsd:schema xmlns:xsd="http://www.w3.org/2001/XMLSchema" xmlns:xs="http://www.w3.org/2001/XMLSchema" xmlns:p="http://schemas.microsoft.com/office/2006/metadata/properties" xmlns:ns1="http://schemas.microsoft.com/sharepoint/v3" xmlns:ns2="6ee78bd2-4339-4042-adc0-bcc646419980" xmlns:ns3="2547570a-e5f4-4946-a4c3-82580e42479e" targetNamespace="http://schemas.microsoft.com/office/2006/metadata/properties" ma:root="true" ma:fieldsID="af74c33d54415a86935cc44ad597ec52" ns1:_="" ns2:_="" ns3:_="">
    <xsd:import namespace="http://schemas.microsoft.com/sharepoint/v3"/>
    <xsd:import namespace="6ee78bd2-4339-4042-adc0-bcc646419980"/>
    <xsd:import namespace="2547570a-e5f4-4946-a4c3-82580e42479e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ingHintHash" minOccurs="0"/>
                <xsd:element ref="ns3:SharedWithDetails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1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2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ee78bd2-4339-4042-adc0-bcc646419980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9" nillable="true" ma:displayName="Sharing Hint Hash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547570a-e5f4-4946-a4c3-82580e42479e" elementFormDefault="qualified">
    <xsd:import namespace="http://schemas.microsoft.com/office/2006/documentManagement/types"/>
    <xsd:import namespace="http://schemas.microsoft.com/office/infopath/2007/PartnerControls"/>
    <xsd:element name="SharedWithDetails" ma:index="1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C6E651B-F8A4-462D-AD53-A41449326690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</ds:schemaRefs>
</ds:datastoreItem>
</file>

<file path=customXml/itemProps2.xml><?xml version="1.0" encoding="utf-8"?>
<ds:datastoreItem xmlns:ds="http://schemas.openxmlformats.org/officeDocument/2006/customXml" ds:itemID="{B3741CD3-8569-4BAB-AF6D-FCD53F5F384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ee78bd2-4339-4042-adc0-bcc646419980"/>
    <ds:schemaRef ds:uri="2547570a-e5f4-4946-a4c3-82580e42479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70BA057-99D9-4B2E-9EEA-94268539494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Шаблон теста на тему Природа и мир вокруг нас с насекомыми</Template>
  <TotalTime>226</TotalTime>
  <Words>1083</Words>
  <Application>Microsoft Office PowerPoint</Application>
  <PresentationFormat>Широкоэкранный</PresentationFormat>
  <Paragraphs>139</Paragraphs>
  <Slides>30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7" baseType="lpstr">
      <vt:lpstr>Arial</vt:lpstr>
      <vt:lpstr>Calibri</vt:lpstr>
      <vt:lpstr>Calibri Light</vt:lpstr>
      <vt:lpstr>Segoe UI</vt:lpstr>
      <vt:lpstr>Segoe UI Light</vt:lpstr>
      <vt:lpstr>Wingdings</vt:lpstr>
      <vt:lpstr>Тема1</vt:lpstr>
      <vt:lpstr>Заболевания пародонта у детей. Этиология и патогенез заболеваний пародонта у детей. Клиника, лечение.</vt:lpstr>
      <vt:lpstr>Презентация PowerPoint</vt:lpstr>
      <vt:lpstr>Презентация PowerPoint</vt:lpstr>
      <vt:lpstr>Презентация PowerPoint</vt:lpstr>
      <vt:lpstr>Особенности строения пародонта у детей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Клиника</vt:lpstr>
      <vt:lpstr>Презентация PowerPoint</vt:lpstr>
      <vt:lpstr>Принципы лечения детей с заболеваниями пародонта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Список литературы</vt:lpstr>
      <vt:lpstr>Молодец!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Заболевания пародонта у детей. Этиология и патогенез заболеваний пародонта у детей. Клиника, лечение.</dc:title>
  <dc:creator>Константин Никитин</dc:creator>
  <cp:lastModifiedBy>Константин Никитин</cp:lastModifiedBy>
  <cp:revision>2</cp:revision>
  <dcterms:created xsi:type="dcterms:W3CDTF">2023-01-19T13:09:31Z</dcterms:created>
  <dcterms:modified xsi:type="dcterms:W3CDTF">2023-01-19T16:57:35Z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0x01010019AC5EAA778EFE4AB81F53BA0C48C9BB</vt:lpwstr>
  </property>
</Properties>
</file>