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5"/>
  </p:notesMasterIdLst>
  <p:sldIdLst>
    <p:sldId id="256" r:id="rId2"/>
    <p:sldId id="318" r:id="rId3"/>
    <p:sldId id="319" r:id="rId4"/>
    <p:sldId id="320" r:id="rId5"/>
    <p:sldId id="321" r:id="rId6"/>
    <p:sldId id="322" r:id="rId7"/>
    <p:sldId id="337" r:id="rId8"/>
    <p:sldId id="323" r:id="rId9"/>
    <p:sldId id="324" r:id="rId10"/>
    <p:sldId id="325" r:id="rId11"/>
    <p:sldId id="330" r:id="rId12"/>
    <p:sldId id="329" r:id="rId13"/>
    <p:sldId id="328" r:id="rId14"/>
    <p:sldId id="327" r:id="rId15"/>
    <p:sldId id="333" r:id="rId16"/>
    <p:sldId id="326" r:id="rId17"/>
    <p:sldId id="331" r:id="rId18"/>
    <p:sldId id="338" r:id="rId19"/>
    <p:sldId id="332" r:id="rId20"/>
    <p:sldId id="334" r:id="rId21"/>
    <p:sldId id="335" r:id="rId22"/>
    <p:sldId id="340" r:id="rId23"/>
    <p:sldId id="336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59" autoAdjust="0"/>
    <p:restoredTop sz="90279" autoAdjust="0"/>
  </p:normalViewPr>
  <p:slideViewPr>
    <p:cSldViewPr>
      <p:cViewPr varScale="1">
        <p:scale>
          <a:sx n="67" d="100"/>
          <a:sy n="67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5AF7E4B-6D7C-441C-B139-89E08FA3E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049E5A5-2206-41ED-8EC6-B3F4E2FB94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4F1100-002A-4853-9ABD-CBFBF7C98C24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F2B7A3B8-A693-4424-B604-01B066F3B3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BA0D14D7-9976-496E-9A6A-A86E9743F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AA32CF-E75D-4631-B6B1-F781ECE320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471C6A-7DC4-4D08-BF9D-970BB7DE9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3F35ADB-19F1-4B15-9EF4-CEB11AFAE0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6EF129-500E-4BFB-8674-B4E246FE03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76978180-786F-4E44-BC16-1C90FD50A51C}"/>
              </a:ext>
            </a:extLst>
          </p:cNvPr>
          <p:cNvSpPr/>
          <p:nvPr/>
        </p:nvSpPr>
        <p:spPr>
          <a:xfrm>
            <a:off x="87313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9D4999B-623A-4E16-88DF-A25F06463BF5}"/>
              </a:ext>
            </a:extLst>
          </p:cNvPr>
          <p:cNvSpPr/>
          <p:nvPr/>
        </p:nvSpPr>
        <p:spPr>
          <a:xfrm>
            <a:off x="84138" y="1449388"/>
            <a:ext cx="12028487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6D24614-40FC-4C6C-8F88-9F17EBE41201}"/>
              </a:ext>
            </a:extLst>
          </p:cNvPr>
          <p:cNvSpPr/>
          <p:nvPr/>
        </p:nvSpPr>
        <p:spPr>
          <a:xfrm>
            <a:off x="84138" y="1397000"/>
            <a:ext cx="12028487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7CAD2F8-2A2E-4B8E-988D-6C3A16B97904}"/>
              </a:ext>
            </a:extLst>
          </p:cNvPr>
          <p:cNvSpPr/>
          <p:nvPr/>
        </p:nvSpPr>
        <p:spPr>
          <a:xfrm>
            <a:off x="84138" y="2976563"/>
            <a:ext cx="12028487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>
            <a:extLst>
              <a:ext uri="{FF2B5EF4-FFF2-40B4-BE49-F238E27FC236}">
                <a16:creationId xmlns:a16="http://schemas.microsoft.com/office/drawing/2014/main" xmlns="" id="{C7962092-BAEA-4130-B74E-4734E501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1C2A-7E3C-4BF7-B3CF-4B57D85D1B64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12" name="Нижний колонтитул 16">
            <a:extLst>
              <a:ext uri="{FF2B5EF4-FFF2-40B4-BE49-F238E27FC236}">
                <a16:creationId xmlns:a16="http://schemas.microsoft.com/office/drawing/2014/main" xmlns="" id="{6BD57E69-20F9-4CA8-99A0-9C0AE290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>
            <a:extLst>
              <a:ext uri="{FF2B5EF4-FFF2-40B4-BE49-F238E27FC236}">
                <a16:creationId xmlns:a16="http://schemas.microsoft.com/office/drawing/2014/main" xmlns="" id="{0F85825C-0122-4451-9878-A4B77580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5E422-F341-4099-BDFB-28FCF15120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2D99-76C8-42A4-BA87-E39A6DA54278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D5BC4-ED29-4A44-81F0-7CD46A37AE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756BA-E88D-448A-BD9B-A9C851D27502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9F67-2780-4624-8BE2-DD3934BDF4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DF74-5B4D-40B3-AAAA-5AC01E58AD80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5C73-C800-4368-9C44-6F9A9A15B2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1603-BD3B-422D-95F1-6D37C79152CF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D12D2-7962-4807-9DC9-DC7D9CC324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5E08F8-BAE9-4EFA-98EC-9B023C8349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76200" y="50800"/>
            <a:ext cx="12039600" cy="6718300"/>
            <a:chOff x="48" y="32"/>
            <a:chExt cx="7584" cy="423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2"/>
              <a:ext cx="7584" cy="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>
              <a:extLst>
                <a:ext uri="{FF2B5EF4-FFF2-40B4-BE49-F238E27FC236}">
                  <a16:creationId xmlns:a16="http://schemas.microsoft.com/office/drawing/2014/main" xmlns="" id="{3B5AD7B3-0F0E-4F40-A096-2A0E0E11F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" y="105"/>
              <a:ext cx="7448" cy="40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ru-RU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24A1DC2-91B2-4873-BDF3-FD5E57CAD2C2}"/>
              </a:ext>
            </a:extLst>
          </p:cNvPr>
          <p:cNvSpPr/>
          <p:nvPr/>
        </p:nvSpPr>
        <p:spPr>
          <a:xfrm flipV="1">
            <a:off x="92075" y="2376488"/>
            <a:ext cx="1201896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CDA1C00-1FCD-4CBF-A9EA-55B414E012C1}"/>
              </a:ext>
            </a:extLst>
          </p:cNvPr>
          <p:cNvSpPr/>
          <p:nvPr/>
        </p:nvSpPr>
        <p:spPr>
          <a:xfrm>
            <a:off x="92075" y="2341563"/>
            <a:ext cx="1201896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A261CF3-CEE1-48A1-89F0-45CE4FD3C06B}"/>
              </a:ext>
            </a:extLst>
          </p:cNvPr>
          <p:cNvSpPr/>
          <p:nvPr/>
        </p:nvSpPr>
        <p:spPr>
          <a:xfrm>
            <a:off x="90488" y="2468563"/>
            <a:ext cx="12020550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xmlns="" id="{668C0787-C7EB-4826-B184-7CFA80DF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2025D-6091-4FA8-91BE-79CBA4F374F1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75EDB7C7-C014-4B26-AA8C-D85DD566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969529F2-CAA9-4085-A681-9AF59DCD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FB0A9DB3-3833-4707-81E9-D617B12C0C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6B52-5051-44E5-B7A9-6F1001872916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E76C6-4AEE-4A9F-919E-B3DB4A028E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7C03-F11D-4DA9-937E-E97A4BA9E21F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37661-53CE-47AA-80B1-CA235A0BCD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E528-8DED-4617-B99A-932EDEFA411A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1B9C2-273D-4855-9105-8532430882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E5FE-06AB-41C5-8ED7-4D2D0AD71D67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AA20-57BA-48E1-92B7-09E3237D2CD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B14AA1F-1632-407B-8D36-0FA6CEB5A2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D3CC9F32-FEAF-4145-B2C8-D7E01A705CBF}"/>
              </a:ext>
            </a:extLst>
          </p:cNvPr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xmlns="" id="{4E167A73-6A81-47D1-B434-EDD35145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8EEB-CC48-41C2-96DB-042CD92E1D4A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F9E19A98-D5CB-4DFA-A608-3F0CED8B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F8C36407-C116-4FD4-B7A3-998E9F55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54FF9-681C-4AB8-9692-C6DDA01791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2BE9A5F-EEB2-4B3F-AC5F-A5E5B4E195DF}"/>
              </a:ext>
            </a:extLst>
          </p:cNvPr>
          <p:cNvSpPr/>
          <p:nvPr/>
        </p:nvSpPr>
        <p:spPr>
          <a:xfrm flipV="1">
            <a:off x="90488" y="4683125"/>
            <a:ext cx="1200943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4A1C65-EA06-4F19-824D-30602C86DCC4}"/>
              </a:ext>
            </a:extLst>
          </p:cNvPr>
          <p:cNvSpPr/>
          <p:nvPr/>
        </p:nvSpPr>
        <p:spPr>
          <a:xfrm>
            <a:off x="92075" y="4649788"/>
            <a:ext cx="12007850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F55996C-10C8-44E6-A3B8-67DB31551E9C}"/>
              </a:ext>
            </a:extLst>
          </p:cNvPr>
          <p:cNvSpPr/>
          <p:nvPr/>
        </p:nvSpPr>
        <p:spPr>
          <a:xfrm>
            <a:off x="92075" y="4773613"/>
            <a:ext cx="12007850" cy="492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xmlns="" id="{6D4E74C0-3A1E-45DB-A541-7C560802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CADC9-2D67-43C3-A8F0-7BFFFA0442E8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F687438F-A0F1-4790-86D8-233A261F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xmlns="" id="{BA4A6153-B6B3-43F4-BF77-5C3779AC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26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98DDE212-5AF4-4AEE-AB5E-948B723599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0F1763D-100B-492D-BA32-309A07CB20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82690B1F-EFDE-4D69-9E72-B965FA6A06B4}"/>
              </a:ext>
            </a:extLst>
          </p:cNvPr>
          <p:cNvSpPr/>
          <p:nvPr/>
        </p:nvSpPr>
        <p:spPr>
          <a:xfrm>
            <a:off x="85725" y="69850"/>
            <a:ext cx="1201737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Заголовок 2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A1F28CEB-243F-4CA2-B6C6-96C7930F0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C25C53A-247C-4570-A056-30022426B3CC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DD766A9-79F0-43EC-ACCE-A026B7B2C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xmlns="" id="{1677D05C-5719-4503-BF9E-7BA2D4C7C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526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A075C1D3-BB34-47EF-A0BE-186F41C056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7" r:id="rId2"/>
    <p:sldLayoutId id="2147484046" r:id="rId3"/>
    <p:sldLayoutId id="2147484038" r:id="rId4"/>
    <p:sldLayoutId id="2147484039" r:id="rId5"/>
    <p:sldLayoutId id="2147484040" r:id="rId6"/>
    <p:sldLayoutId id="2147484041" r:id="rId7"/>
    <p:sldLayoutId id="2147484047" r:id="rId8"/>
    <p:sldLayoutId id="2147484048" r:id="rId9"/>
    <p:sldLayoutId id="2147484042" r:id="rId10"/>
    <p:sldLayoutId id="2147484043" r:id="rId11"/>
    <p:sldLayoutId id="2147484044" r:id="rId12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одзаголовок 2">
            <a:extLst>
              <a:ext uri="{FF2B5EF4-FFF2-40B4-BE49-F238E27FC236}">
                <a16:creationId xmlns:a16="http://schemas.microsoft.com/office/drawing/2014/main" xmlns="" id="{B085994A-96FA-4E9D-BE57-0D4B607790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20136" y="109016"/>
            <a:ext cx="5176838" cy="115252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Институт стоматологии – 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Научно-</a:t>
            </a:r>
            <a:r>
              <a:rPr lang="ru-RU" altLang="ru-RU" sz="2400" b="1" dirty="0" err="1">
                <a:solidFill>
                  <a:srgbClr val="C00000"/>
                </a:solidFill>
                <a:latin typeface="Calibri" pitchFamily="34" charset="0"/>
              </a:rPr>
              <a:t>образовательынй</a:t>
            </a:r>
            <a:r>
              <a:rPr lang="ru-RU" altLang="ru-RU" sz="2400" b="1" dirty="0">
                <a:solidFill>
                  <a:srgbClr val="C00000"/>
                </a:solidFill>
                <a:latin typeface="Calibri" pitchFamily="34" charset="0"/>
              </a:rPr>
              <a:t> центр инновационной стоматологии</a:t>
            </a:r>
          </a:p>
          <a:p>
            <a:pPr algn="r" eaLnBrk="1" hangingPunct="1">
              <a:lnSpc>
                <a:spcPts val="2000"/>
              </a:lnSpc>
              <a:defRPr/>
            </a:pPr>
            <a:endParaRPr lang="ru-RU" alt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95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57163" y="-55563"/>
            <a:ext cx="11522075" cy="1470026"/>
          </a:xfrm>
        </p:spPr>
        <p:txBody>
          <a:bodyPr/>
          <a:lstStyle/>
          <a:p>
            <a:pPr algn="l" eaLnBrk="1" hangingPunct="1"/>
            <a:r>
              <a:rPr lang="ru-RU" altLang="ru-RU" sz="2400" b="1" u="sng" dirty="0" err="1">
                <a:solidFill>
                  <a:srgbClr val="C00000"/>
                </a:solidFill>
              </a:rPr>
              <a:t>Кулузаев</a:t>
            </a:r>
            <a:r>
              <a:rPr lang="ru-RU" altLang="ru-RU" sz="2400" b="1" u="sng" dirty="0">
                <a:solidFill>
                  <a:srgbClr val="C00000"/>
                </a:solidFill>
              </a:rPr>
              <a:t> Евгений Николаевич</a:t>
            </a:r>
            <a:br>
              <a:rPr lang="ru-RU" altLang="ru-RU" sz="2400" b="1" u="sng" dirty="0">
                <a:solidFill>
                  <a:srgbClr val="C00000"/>
                </a:solidFill>
              </a:rPr>
            </a:br>
            <a:r>
              <a:rPr lang="ru-RU" altLang="ru-RU" sz="2400" b="1" u="sng" dirty="0" err="1">
                <a:solidFill>
                  <a:srgbClr val="C00000"/>
                </a:solidFill>
              </a:rPr>
              <a:t>Щуренко</a:t>
            </a:r>
            <a:r>
              <a:rPr lang="ru-RU" altLang="ru-RU" sz="2400" b="1" u="sng" dirty="0">
                <a:solidFill>
                  <a:srgbClr val="C00000"/>
                </a:solidFill>
              </a:rPr>
              <a:t> Софья Сергеевна</a:t>
            </a:r>
            <a:br>
              <a:rPr lang="ru-RU" altLang="ru-RU" sz="2400" b="1" u="sng" dirty="0">
                <a:solidFill>
                  <a:srgbClr val="C00000"/>
                </a:solidFill>
              </a:rPr>
            </a:br>
            <a:r>
              <a:rPr lang="ru-RU" altLang="ru-RU" sz="2400" b="1" u="sng" dirty="0">
                <a:solidFill>
                  <a:srgbClr val="C00000"/>
                </a:solidFill>
              </a:rPr>
              <a:t>Куратор: КМН, доцент Кунгуров Сергей Викторович</a:t>
            </a:r>
          </a:p>
        </p:txBody>
      </p:sp>
      <p:sp>
        <p:nvSpPr>
          <p:cNvPr id="8197" name="Заголовок 1"/>
          <p:cNvSpPr txBox="1">
            <a:spLocks noChangeArrowheads="1"/>
          </p:cNvSpPr>
          <p:nvPr/>
        </p:nvSpPr>
        <p:spPr bwMode="auto">
          <a:xfrm>
            <a:off x="166689" y="908050"/>
            <a:ext cx="448915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ctr"/>
          <a:lstStyle/>
          <a:p>
            <a:pPr eaLnBrk="1" hangingPunct="1"/>
            <a:endParaRPr lang="ru-RU" alt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4" y="1261541"/>
            <a:ext cx="1271386" cy="188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57932" t="17110" r="28339" b="43536"/>
          <a:stretch>
            <a:fillRect/>
          </a:stretch>
        </p:blipFill>
        <p:spPr bwMode="auto">
          <a:xfrm>
            <a:off x="10921256" y="1380876"/>
            <a:ext cx="1092779" cy="17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CC0EA-F05E-4E9F-B907-3C3D2E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Семинар: «Базовые аспекты дентальной имплантации на основе швейцарской систему </a:t>
            </a:r>
            <a:r>
              <a:rPr lang="en-US" sz="3200" dirty="0"/>
              <a:t>SIMPL SWISS</a:t>
            </a:r>
            <a:r>
              <a:rPr lang="ru-RU" sz="3200" dirty="0"/>
              <a:t>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FE85FB-993A-4A11-A68A-83124B1348F9}"/>
              </a:ext>
            </a:extLst>
          </p:cNvPr>
          <p:cNvSpPr txBox="1"/>
          <p:nvPr/>
        </p:nvSpPr>
        <p:spPr>
          <a:xfrm>
            <a:off x="4079776" y="146281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Вопросы после семинара</a:t>
            </a:r>
          </a:p>
        </p:txBody>
      </p:sp>
      <p:pic>
        <p:nvPicPr>
          <p:cNvPr id="7" name="Picture 2" descr="C:\Users\Lenko\Desktop\1393215536_logo.jpg">
            <a:extLst>
              <a:ext uri="{FF2B5EF4-FFF2-40B4-BE49-F238E27FC236}">
                <a16:creationId xmlns:a16="http://schemas.microsoft.com/office/drawing/2014/main" xmlns="" id="{D8C552E1-5D35-4148-BCF4-06F1F0F2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D5EB2F-9C27-4983-B7B2-A7BAFF8F0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208" y="1822398"/>
            <a:ext cx="3649584" cy="48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395297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CC0EA-F05E-4E9F-B907-3C3D2E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Получение </a:t>
            </a:r>
            <a:r>
              <a:rPr lang="ru-RU" dirty="0" err="1"/>
              <a:t>сертефикатов</a:t>
            </a:r>
            <a:endParaRPr lang="ru-RU" dirty="0"/>
          </a:p>
        </p:txBody>
      </p:sp>
      <p:pic>
        <p:nvPicPr>
          <p:cNvPr id="7" name="Picture 2" descr="C:\Users\Lenko\Desktop\1393215536_logo.jpg">
            <a:extLst>
              <a:ext uri="{FF2B5EF4-FFF2-40B4-BE49-F238E27FC236}">
                <a16:creationId xmlns:a16="http://schemas.microsoft.com/office/drawing/2014/main" xmlns="" id="{D8C552E1-5D35-4148-BCF4-06F1F0F2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3A6B93-FDED-4EEF-A2F8-25E2121C6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203492"/>
            <a:ext cx="5362711" cy="40184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3FB21F9-23BA-470F-A9D5-32BC2B727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144" y="1850149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793115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8608C2-B3F7-4D58-AC7E-36FB1482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Музей </a:t>
            </a:r>
            <a:r>
              <a:rPr lang="ru-RU" dirty="0" err="1"/>
              <a:t>ОмГМУ</a:t>
            </a:r>
            <a:r>
              <a:rPr lang="ru-RU" dirty="0"/>
              <a:t>, уголок, посвященный выпускникам университета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5469C3-47FE-4A87-BCF9-04B47E6CC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0" y="2362274"/>
            <a:ext cx="5628117" cy="42210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E6CF5E-2890-4178-AA07-BFC620B92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0644" y="2382671"/>
            <a:ext cx="5628117" cy="4217336"/>
          </a:xfrm>
          <a:prstGeom prst="rect">
            <a:avLst/>
          </a:prstGeom>
        </p:spPr>
      </p:pic>
      <p:pic>
        <p:nvPicPr>
          <p:cNvPr id="8" name="Picture 2" descr="C:\Users\Lenko\Desktop\1393215536_logo.jpg">
            <a:extLst>
              <a:ext uri="{FF2B5EF4-FFF2-40B4-BE49-F238E27FC236}">
                <a16:creationId xmlns:a16="http://schemas.microsoft.com/office/drawing/2014/main" xmlns="" id="{758FED16-8E1D-4936-9B11-DEC4778A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0185381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CC0EA-F05E-4E9F-B907-3C3D2E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Конец первого дня олимпиады</a:t>
            </a:r>
          </a:p>
        </p:txBody>
      </p:sp>
      <p:pic>
        <p:nvPicPr>
          <p:cNvPr id="7" name="Picture 2" descr="C:\Users\Lenko\Desktop\1393215536_logo.jpg">
            <a:extLst>
              <a:ext uri="{FF2B5EF4-FFF2-40B4-BE49-F238E27FC236}">
                <a16:creationId xmlns:a16="http://schemas.microsoft.com/office/drawing/2014/main" xmlns="" id="{D8C552E1-5D35-4148-BCF4-06F1F0F2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D2D255-2B5A-485D-A543-87C7F6ED9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065" y="171420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249369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14400" y="1916832"/>
            <a:ext cx="10363200" cy="2016224"/>
          </a:xfrm>
        </p:spPr>
        <p:txBody>
          <a:bodyPr/>
          <a:lstStyle/>
          <a:p>
            <a:pPr algn="ctr" eaLnBrk="1" hangingPunct="1">
              <a:lnSpc>
                <a:spcPts val="3300"/>
              </a:lnSpc>
            </a:pPr>
            <a:r>
              <a:rPr lang="ru-RU" altLang="ru-RU" sz="7200" dirty="0"/>
              <a:t>Второй день олимпиады</a:t>
            </a:r>
          </a:p>
        </p:txBody>
      </p:sp>
      <p:sp>
        <p:nvSpPr>
          <p:cNvPr id="19462" name="Объект 2"/>
          <p:cNvSpPr txBox="1">
            <a:spLocks/>
          </p:cNvSpPr>
          <p:nvPr/>
        </p:nvSpPr>
        <p:spPr bwMode="auto">
          <a:xfrm>
            <a:off x="550863" y="5195888"/>
            <a:ext cx="324008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ru-RU" altLang="ru-RU" dirty="0">
              <a:latin typeface="Cambria" pitchFamily="18" charset="0"/>
            </a:endParaRPr>
          </a:p>
        </p:txBody>
      </p:sp>
      <p:sp>
        <p:nvSpPr>
          <p:cNvPr id="19464" name="Объект 2"/>
          <p:cNvSpPr txBox="1">
            <a:spLocks/>
          </p:cNvSpPr>
          <p:nvPr/>
        </p:nvSpPr>
        <p:spPr bwMode="auto">
          <a:xfrm>
            <a:off x="8112125" y="5195888"/>
            <a:ext cx="32400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ru-RU" altLang="ru-RU" dirty="0">
              <a:latin typeface="Cambria" pitchFamily="18" charset="0"/>
            </a:endParaRPr>
          </a:p>
        </p:txBody>
      </p:sp>
      <p:pic>
        <p:nvPicPr>
          <p:cNvPr id="19465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063514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03188-1D5F-4A2C-816B-7D4DE4D4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Второй день олимпиады</a:t>
            </a:r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BEA0F324-FF69-4A35-8772-7B3373FB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89EF34-219B-49B4-A6ED-24EFD8414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892" y="1696200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932872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03188-1D5F-4A2C-816B-7D4DE4D4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Третий и четвертый конкурсы: «УСТАНОВКА ИМПЛАНТАТА В ИСКУССТВЕННУЮ МОДЕЛЬ НИЖНЕЙ ЧЕЛЮСТИ» и «УШИВАНИЕ РАНЫ НА СИМУЛЯТОРЕ СЛИЗИСТОЙ ОБОЛОЧКИ ПОЛОСТИ РТА»</a:t>
            </a:r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BEA0F324-FF69-4A35-8772-7B3373FB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BD4897-C4C5-4ED4-BC45-C108B080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438" y="1949320"/>
            <a:ext cx="6178723" cy="46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465618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03188-1D5F-4A2C-816B-7D4DE4D4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16" y="642918"/>
            <a:ext cx="10363200" cy="1143000"/>
          </a:xfrm>
        </p:spPr>
        <p:txBody>
          <a:bodyPr/>
          <a:lstStyle/>
          <a:p>
            <a:r>
              <a:rPr lang="ru-RU" sz="2400" dirty="0" smtClean="0"/>
              <a:t>3-тур «Установка имплантатов в искусственную модель нижней челюсти», председатель доц. Кунгуров С.В. (г.Красноярск).</a:t>
            </a:r>
            <a:br>
              <a:rPr lang="ru-RU" sz="2400" dirty="0" smtClean="0"/>
            </a:br>
            <a:r>
              <a:rPr lang="ru-RU" sz="2400" dirty="0" smtClean="0"/>
              <a:t>4-тур «Ушивание раны на симуляторе слизистой оболочки полости рта», председатель проф. </a:t>
            </a:r>
            <a:r>
              <a:rPr lang="ru-RU" sz="2400" dirty="0" err="1" smtClean="0"/>
              <a:t>Пылков</a:t>
            </a:r>
            <a:r>
              <a:rPr lang="ru-RU" sz="2400" dirty="0" smtClean="0"/>
              <a:t> А.И. (г.Кемерово).</a:t>
            </a:r>
            <a:endParaRPr lang="ru-RU" sz="2400" dirty="0"/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BEA0F324-FF69-4A35-8772-7B3373FB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4DCC1D-CE37-4A2F-B969-E9633BC62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416" y="1913891"/>
            <a:ext cx="6204181" cy="46531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F2E4B90-B5C1-4039-B97F-15B516EB6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1928721"/>
            <a:ext cx="3490981" cy="46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677299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2259E-27EC-4867-BF06-0ED04C9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5-тур «Викторина» (блиц-опрос по основным разделам хирургической стоматологии и челюстно-лицевой хирургии): 40 вопросов по хирургической стоматологии), председатель проф. Брагин А.В.</a:t>
            </a:r>
            <a:endParaRPr lang="ru-RU" sz="2000" dirty="0"/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4E8AEDA2-FE05-4117-B134-930D919A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2706" t="19531" r="28441" b="31098"/>
          <a:stretch>
            <a:fillRect/>
          </a:stretch>
        </p:blipFill>
        <p:spPr bwMode="auto">
          <a:xfrm>
            <a:off x="1381092" y="1142984"/>
            <a:ext cx="94298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559872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2259E-27EC-4867-BF06-0ED04C9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Награждение участников и победителей олимпиады</a:t>
            </a:r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4E8AEDA2-FE05-4117-B134-930D919A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D2B662-DF92-4670-AE77-FA76DAC7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560" y="1457908"/>
            <a:ext cx="3813888" cy="50851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A3FD84-20C5-4145-808F-AF6D4CE6B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1" y="1417637"/>
            <a:ext cx="3844091" cy="51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5987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14400" y="1916832"/>
            <a:ext cx="10363200" cy="2016224"/>
          </a:xfrm>
        </p:spPr>
        <p:txBody>
          <a:bodyPr/>
          <a:lstStyle/>
          <a:p>
            <a:pPr algn="ctr" eaLnBrk="1" hangingPunct="1">
              <a:lnSpc>
                <a:spcPts val="3300"/>
              </a:lnSpc>
            </a:pPr>
            <a:r>
              <a:rPr lang="ru-RU" altLang="ru-RU" sz="7200" dirty="0"/>
              <a:t>Первый день олимпиады</a:t>
            </a:r>
          </a:p>
        </p:txBody>
      </p:sp>
      <p:sp>
        <p:nvSpPr>
          <p:cNvPr id="19462" name="Объект 2"/>
          <p:cNvSpPr txBox="1">
            <a:spLocks/>
          </p:cNvSpPr>
          <p:nvPr/>
        </p:nvSpPr>
        <p:spPr bwMode="auto">
          <a:xfrm>
            <a:off x="550863" y="5195888"/>
            <a:ext cx="324008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ru-RU" altLang="ru-RU" dirty="0">
              <a:latin typeface="Cambria" pitchFamily="18" charset="0"/>
            </a:endParaRPr>
          </a:p>
        </p:txBody>
      </p:sp>
      <p:sp>
        <p:nvSpPr>
          <p:cNvPr id="19464" name="Объект 2"/>
          <p:cNvSpPr txBox="1">
            <a:spLocks/>
          </p:cNvSpPr>
          <p:nvPr/>
        </p:nvSpPr>
        <p:spPr bwMode="auto">
          <a:xfrm>
            <a:off x="8112125" y="5195888"/>
            <a:ext cx="32400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ru-RU" altLang="ru-RU" dirty="0">
              <a:latin typeface="Cambria" pitchFamily="18" charset="0"/>
            </a:endParaRPr>
          </a:p>
        </p:txBody>
      </p:sp>
      <p:pic>
        <p:nvPicPr>
          <p:cNvPr id="19465" name="Picture 2" descr="C:\Users\Lenko\Desktop\1393215536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2259E-27EC-4867-BF06-0ED04C9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Награждение участников и победителей олимпиады</a:t>
            </a:r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4E8AEDA2-FE05-4117-B134-930D919A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38C471-DB49-40C8-A940-B85DA4B8B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536" y="1394098"/>
            <a:ext cx="3888432" cy="5184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6756B7-2606-433D-8EAE-73E0FE4EB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304" y="1389485"/>
            <a:ext cx="3891946" cy="51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014946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2259E-27EC-4867-BF06-0ED04C9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Награждение участников и победителей олимпиады</a:t>
            </a:r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4E8AEDA2-FE05-4117-B134-930D919A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8D02A7-6137-406F-81E6-4B799A967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5860"/>
            <a:ext cx="5910796" cy="4429156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 l="41493" t="31354" r="42108" b="28541"/>
          <a:stretch>
            <a:fillRect/>
          </a:stretch>
        </p:blipFill>
        <p:spPr bwMode="auto">
          <a:xfrm rot="5400000">
            <a:off x="6243340" y="495578"/>
            <a:ext cx="4214843" cy="57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6246627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2259E-27EC-4867-BF06-0ED04C9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Награждение участников и победителей олимпиады</a:t>
            </a:r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4E8AEDA2-FE05-4117-B134-930D919A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31A1A7-A027-4453-80FE-C36DAF1A7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480" y="1785925"/>
            <a:ext cx="6215106" cy="46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246627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5EA8807-6465-4D8C-AAA7-4DEC2274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7932" t="17110" r="28339" b="43536"/>
          <a:stretch>
            <a:fillRect/>
          </a:stretch>
        </p:blipFill>
        <p:spPr bwMode="auto">
          <a:xfrm>
            <a:off x="4259796" y="464090"/>
            <a:ext cx="3672408" cy="592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6023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2C1D51-C94A-4C13-867B-0F7226AB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1562"/>
            <a:ext cx="10363200" cy="1143000"/>
          </a:xfrm>
        </p:spPr>
        <p:txBody>
          <a:bodyPr/>
          <a:lstStyle/>
          <a:p>
            <a:pPr algn="ctr"/>
            <a:r>
              <a:rPr lang="ru-RU" dirty="0"/>
              <a:t>Утро перед регистрацией участников</a:t>
            </a:r>
            <a:br>
              <a:rPr lang="ru-RU" dirty="0"/>
            </a:br>
            <a:r>
              <a:rPr lang="ru-RU" dirty="0"/>
              <a:t>Главный корпус </a:t>
            </a:r>
            <a:r>
              <a:rPr lang="ru-RU" dirty="0" err="1"/>
              <a:t>ОмГМУ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10BEE1-0DE9-415B-AE7F-E0C22504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763" y="1901172"/>
            <a:ext cx="6248474" cy="4682190"/>
          </a:xfrm>
          <a:prstGeom prst="rect">
            <a:avLst/>
          </a:prstGeom>
        </p:spPr>
      </p:pic>
      <p:pic>
        <p:nvPicPr>
          <p:cNvPr id="6" name="Picture 2" descr="C:\Users\Lenko\Desktop\1393215536_logo.jpg">
            <a:extLst>
              <a:ext uri="{FF2B5EF4-FFF2-40B4-BE49-F238E27FC236}">
                <a16:creationId xmlns:a16="http://schemas.microsoft.com/office/drawing/2014/main" xmlns="" id="{4E723C9A-6DE7-4FD0-94B1-821D114B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013829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66C6B-52CE-4669-A67C-6DBFA84A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После регистрации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AF38C12-C774-4698-9A3C-A1FBDDDE1D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20" y="1844824"/>
            <a:ext cx="3425952" cy="4572000"/>
          </a:xfrm>
        </p:spPr>
      </p:pic>
      <p:pic>
        <p:nvPicPr>
          <p:cNvPr id="6" name="Picture 2" descr="C:\Users\Lenko\Desktop\1393215536_logo.jpg">
            <a:extLst>
              <a:ext uri="{FF2B5EF4-FFF2-40B4-BE49-F238E27FC236}">
                <a16:creationId xmlns:a16="http://schemas.microsoft.com/office/drawing/2014/main" xmlns="" id="{2BCA2387-C9B1-4978-B4F5-7303D0F1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6ED62C-371B-46F5-B6DB-AC9CF4D56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530" y="1844824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584096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2B2B1-D2EE-499A-9AF9-CBC468E0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Открытие </a:t>
            </a:r>
            <a:r>
              <a:rPr lang="ru-RU" sz="2000" dirty="0" smtClean="0"/>
              <a:t>олимпиады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1-тур </a:t>
            </a:r>
            <a:r>
              <a:rPr lang="ru-RU" sz="2000" dirty="0" smtClean="0"/>
              <a:t>«Приветствие от участников олимпиады, презентация о ВУЗе, факультете, кафедре», председатель проф. Конев В.П. (г.Омск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4" name="Picture 2" descr="C:\Users\Lenko\Desktop\1393215536_logo.jpg">
            <a:extLst>
              <a:ext uri="{FF2B5EF4-FFF2-40B4-BE49-F238E27FC236}">
                <a16:creationId xmlns:a16="http://schemas.microsoft.com/office/drawing/2014/main" xmlns="" id="{C456C23F-8A61-4F3D-A5C7-C098C3F67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F515C8F-B773-4CA3-A778-3B4D6EBB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9120" y="1417638"/>
            <a:ext cx="6893759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109615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C2A47-A352-4704-A5D5-F7CE527F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«Изготовление индивидуальной гнутой проволочной шины с зацепными петлями на искусственной модели нижней челюсти», председатель доц. </a:t>
            </a:r>
            <a:r>
              <a:rPr lang="ru-RU" sz="2400" dirty="0" err="1" smtClean="0"/>
              <a:t>Фефелов</a:t>
            </a:r>
            <a:r>
              <a:rPr lang="ru-RU" sz="2400" dirty="0" smtClean="0"/>
              <a:t> А.В. (г.Барнаул).</a:t>
            </a:r>
            <a:endParaRPr lang="ru-RU" sz="2400" dirty="0"/>
          </a:p>
        </p:txBody>
      </p:sp>
      <p:pic>
        <p:nvPicPr>
          <p:cNvPr id="5" name="Picture 2" descr="C:\Users\Lenko\Desktop\1393215536_logo.jpg">
            <a:extLst>
              <a:ext uri="{FF2B5EF4-FFF2-40B4-BE49-F238E27FC236}">
                <a16:creationId xmlns:a16="http://schemas.microsoft.com/office/drawing/2014/main" xmlns="" id="{C1EC87CA-3A9A-48FC-BF08-D67E7E9F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3D0038-3264-47FF-A6B1-172385A86C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26" y="2383656"/>
            <a:ext cx="5394523" cy="4042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CF8421-2E2F-477A-AFDF-90027DCBF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3951" y="2383656"/>
            <a:ext cx="5394523" cy="4042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A42DF4-6F32-4A57-99EF-376C2B9FAE0C}"/>
              </a:ext>
            </a:extLst>
          </p:cNvPr>
          <p:cNvSpPr txBox="1"/>
          <p:nvPr/>
        </p:nvSpPr>
        <p:spPr>
          <a:xfrm>
            <a:off x="4871864" y="1885474"/>
            <a:ext cx="365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Участники олимпиады</a:t>
            </a:r>
          </a:p>
        </p:txBody>
      </p:sp>
    </p:spTree>
    <p:extLst>
      <p:ext uri="{BB962C8B-B14F-4D97-AF65-F5344CB8AC3E}">
        <p14:creationId xmlns:p14="http://schemas.microsoft.com/office/powerpoint/2010/main" xmlns="" val="79908468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C2A47-A352-4704-A5D5-F7CE527F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Второй конкурс: ИЗГОТОВЛЕНИЕ ИНДИВИДУАЛЬНОЙ ГНУТОЙ ПРОВОЛОЧНОЙ ШИНЫ С ЗАЦЕПНЫМИ ПЕТЛЯМИ НА ИСКУССТВЕННОЙ МОДЕЛИ НИЖНЕЙ ЧЕЛЮСТИ</a:t>
            </a:r>
          </a:p>
        </p:txBody>
      </p:sp>
      <p:pic>
        <p:nvPicPr>
          <p:cNvPr id="5" name="Picture 2" descr="C:\Users\Lenko\Desktop\1393215536_logo.jpg">
            <a:extLst>
              <a:ext uri="{FF2B5EF4-FFF2-40B4-BE49-F238E27FC236}">
                <a16:creationId xmlns:a16="http://schemas.microsoft.com/office/drawing/2014/main" xmlns="" id="{C1EC87CA-3A9A-48FC-BF08-D67E7E9F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A42DF4-6F32-4A57-99EF-376C2B9FAE0C}"/>
              </a:ext>
            </a:extLst>
          </p:cNvPr>
          <p:cNvSpPr txBox="1"/>
          <p:nvPr/>
        </p:nvSpPr>
        <p:spPr>
          <a:xfrm>
            <a:off x="5133764" y="1323795"/>
            <a:ext cx="365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Участники олимпиады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76C2BF-FEAD-4254-8630-7E1BBFF35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214" y="1693127"/>
            <a:ext cx="3734147" cy="49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08775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C2A47-A352-4704-A5D5-F7CE527F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Второй конкурс: ИЗГОТОВЛЕНИЕ ИНДИВИДУАЛЬНОЙ ГНУТОЙ ПРОВОЛОЧНОЙ ШИНЫ С ЗАЦЕПНЫМИ ПЕТЛЯМИ НА ИСКУССТВЕННОЙ МОДЕЛИ НИЖНЕЙ ЧЕЛЮСТИ</a:t>
            </a:r>
          </a:p>
        </p:txBody>
      </p:sp>
      <p:pic>
        <p:nvPicPr>
          <p:cNvPr id="5" name="Picture 2" descr="C:\Users\Lenko\Desktop\1393215536_logo.jpg">
            <a:extLst>
              <a:ext uri="{FF2B5EF4-FFF2-40B4-BE49-F238E27FC236}">
                <a16:creationId xmlns:a16="http://schemas.microsoft.com/office/drawing/2014/main" xmlns="" id="{C1EC87CA-3A9A-48FC-BF08-D67E7E9F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195DF9-22E8-4EAD-A17E-AB8C28F99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2" y="1989442"/>
            <a:ext cx="6117129" cy="45837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36C4D95-C2DC-44B0-B136-18691C80A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160" y="1981407"/>
            <a:ext cx="3456384" cy="4608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D4F9B0-9274-492F-9AAF-7EF8BA6ADE65}"/>
              </a:ext>
            </a:extLst>
          </p:cNvPr>
          <p:cNvSpPr txBox="1"/>
          <p:nvPr/>
        </p:nvSpPr>
        <p:spPr>
          <a:xfrm>
            <a:off x="2421816" y="129480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Рабочее место сразу после сдачи моделей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310006-75B0-4B93-B422-3B9FED4B0130}"/>
              </a:ext>
            </a:extLst>
          </p:cNvPr>
          <p:cNvSpPr txBox="1"/>
          <p:nvPr/>
        </p:nvSpPr>
        <p:spPr>
          <a:xfrm>
            <a:off x="7644172" y="157180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</a:t>
            </a:r>
            <a:r>
              <a:rPr lang="ru-RU" dirty="0" err="1"/>
              <a:t>Щуренко</a:t>
            </a:r>
            <a:r>
              <a:rPr lang="ru-RU" dirty="0"/>
              <a:t> С.С.</a:t>
            </a:r>
          </a:p>
        </p:txBody>
      </p:sp>
    </p:spTree>
    <p:extLst>
      <p:ext uri="{BB962C8B-B14F-4D97-AF65-F5344CB8AC3E}">
        <p14:creationId xmlns:p14="http://schemas.microsoft.com/office/powerpoint/2010/main" xmlns="" val="66317640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CC0EA-F05E-4E9F-B907-3C3D2E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Семинар: «Базовые аспекты дентальной имплантации на основе швейцарской систему </a:t>
            </a:r>
            <a:r>
              <a:rPr lang="en-US" sz="3200" dirty="0"/>
              <a:t>SIMPL SWISS</a:t>
            </a:r>
            <a:r>
              <a:rPr lang="ru-RU" sz="3200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D08D50-1D3F-4005-A1D6-05EC2F6B8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908" y="1895141"/>
            <a:ext cx="6228184" cy="4671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FE85FB-993A-4A11-A68A-83124B1348F9}"/>
              </a:ext>
            </a:extLst>
          </p:cNvPr>
          <p:cNvSpPr txBox="1"/>
          <p:nvPr/>
        </p:nvSpPr>
        <p:spPr>
          <a:xfrm>
            <a:off x="4384576" y="147172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Кунгуров Сергей Викторович</a:t>
            </a:r>
          </a:p>
        </p:txBody>
      </p:sp>
      <p:pic>
        <p:nvPicPr>
          <p:cNvPr id="7" name="Picture 2" descr="C:\Users\Lenko\Desktop\1393215536_logo.jpg">
            <a:extLst>
              <a:ext uri="{FF2B5EF4-FFF2-40B4-BE49-F238E27FC236}">
                <a16:creationId xmlns:a16="http://schemas.microsoft.com/office/drawing/2014/main" xmlns="" id="{D8C552E1-5D35-4148-BCF4-06F1F0F2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92088"/>
            <a:ext cx="8778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8029546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уденты-ВВОДНАЯ-1 курс-2014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Студенты-ВВОДНАЯ-1 курс-2014</Template>
  <TotalTime>110</TotalTime>
  <Words>236</Words>
  <Application>Microsoft Office PowerPoint</Application>
  <PresentationFormat>Произвольный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Студенты-ВВОДНАЯ-1 курс-2014</vt:lpstr>
      <vt:lpstr>Кулузаев Евгений Николаевич Щуренко Софья Сергеевна Куратор: КМН, доцент Кунгуров Сергей Викторович</vt:lpstr>
      <vt:lpstr>Первый день олимпиады</vt:lpstr>
      <vt:lpstr>Утро перед регистрацией участников Главный корпус ОмГМУ</vt:lpstr>
      <vt:lpstr>После регистрации</vt:lpstr>
      <vt:lpstr>Открытие олимпиады 1-тур «Приветствие от участников олимпиады, презентация о ВУЗе, факультете, кафедре», председатель проф. Конев В.П. (г.Омск)</vt:lpstr>
      <vt:lpstr>«Изготовление индивидуальной гнутой проволочной шины с зацепными петлями на искусственной модели нижней челюсти», председатель доц. Фефелов А.В. (г.Барнаул).</vt:lpstr>
      <vt:lpstr>Второй конкурс: ИЗГОТОВЛЕНИЕ ИНДИВИДУАЛЬНОЙ ГНУТОЙ ПРОВОЛОЧНОЙ ШИНЫ С ЗАЦЕПНЫМИ ПЕТЛЯМИ НА ИСКУССТВЕННОЙ МОДЕЛИ НИЖНЕЙ ЧЕЛЮСТИ</vt:lpstr>
      <vt:lpstr>Второй конкурс: ИЗГОТОВЛЕНИЕ ИНДИВИДУАЛЬНОЙ ГНУТОЙ ПРОВОЛОЧНОЙ ШИНЫ С ЗАЦЕПНЫМИ ПЕТЛЯМИ НА ИСКУССТВЕННОЙ МОДЕЛИ НИЖНЕЙ ЧЕЛЮСТИ</vt:lpstr>
      <vt:lpstr>Семинар: «Базовые аспекты дентальной имплантации на основе швейцарской систему SIMPL SWISS»</vt:lpstr>
      <vt:lpstr>Семинар: «Базовые аспекты дентальной имплантации на основе швейцарской систему SIMPL SWISS»</vt:lpstr>
      <vt:lpstr>Получение сертефикатов</vt:lpstr>
      <vt:lpstr>Музей ОмГМУ, уголок, посвященный выпускникам университета</vt:lpstr>
      <vt:lpstr>Конец первого дня олимпиады</vt:lpstr>
      <vt:lpstr>Второй день олимпиады</vt:lpstr>
      <vt:lpstr>Второй день олимпиады</vt:lpstr>
      <vt:lpstr>Третий и четвертый конкурсы: «УСТАНОВКА ИМПЛАНТАТА В ИСКУССТВЕННУЮ МОДЕЛЬ НИЖНЕЙ ЧЕЛЮСТИ» и «УШИВАНИЕ РАНЫ НА СИМУЛЯТОРЕ СЛИЗИСТОЙ ОБОЛОЧКИ ПОЛОСТИ РТА»</vt:lpstr>
      <vt:lpstr>3-тур «Установка имплантатов в искусственную модель нижней челюсти», председатель доц. Кунгуров С.В. (г.Красноярск). 4-тур «Ушивание раны на симуляторе слизистой оболочки полости рта», председатель проф. Пылков А.И. (г.Кемерово).</vt:lpstr>
      <vt:lpstr>5-тур «Викторина» (блиц-опрос по основным разделам хирургической стоматологии и челюстно-лицевой хирургии): 40 вопросов по хирургической стоматологии), председатель проф. Брагин А.В.</vt:lpstr>
      <vt:lpstr>Награждение участников и победителей олимпиады</vt:lpstr>
      <vt:lpstr>Награждение участников и победителей олимпиады</vt:lpstr>
      <vt:lpstr>Награждение участников и победителей олимпиады</vt:lpstr>
      <vt:lpstr>Награждение участников и победителей олимпиады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и перспективы развития кафедры стоматологии ИПО</dc:title>
  <dc:creator>Василий Алямовский</dc:creator>
  <cp:lastModifiedBy>S</cp:lastModifiedBy>
  <cp:revision>272</cp:revision>
  <dcterms:modified xsi:type="dcterms:W3CDTF">2018-11-25T06:16:32Z</dcterms:modified>
</cp:coreProperties>
</file>