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9" r:id="rId3"/>
    <p:sldId id="260" r:id="rId4"/>
    <p:sldId id="261" r:id="rId5"/>
    <p:sldId id="262" r:id="rId6"/>
    <p:sldId id="264" r:id="rId7"/>
    <p:sldId id="265" r:id="rId8"/>
    <p:sldId id="266" r:id="rId9"/>
    <p:sldId id="267" r:id="rId10"/>
    <p:sldId id="268" r:id="rId11"/>
    <p:sldId id="263" r:id="rId12"/>
    <p:sldId id="269" r:id="rId13"/>
    <p:sldId id="270" r:id="rId14"/>
    <p:sldId id="271" r:id="rId15"/>
    <p:sldId id="272" r:id="rId16"/>
    <p:sldId id="273" r:id="rId17"/>
    <p:sldId id="274" r:id="rId18"/>
    <p:sldId id="275" r:id="rId19"/>
    <p:sldId id="276" r:id="rId20"/>
    <p:sldId id="282" r:id="rId21"/>
    <p:sldId id="284" r:id="rId22"/>
    <p:sldId id="278" r:id="rId23"/>
    <p:sldId id="277" r:id="rId24"/>
    <p:sldId id="279" r:id="rId25"/>
    <p:sldId id="280" r:id="rId26"/>
    <p:sldId id="281" r:id="rId27"/>
    <p:sldId id="283" r:id="rId28"/>
    <p:sldId id="285" r:id="rId29"/>
    <p:sldId id="287" r:id="rId30"/>
    <p:sldId id="288" r:id="rId31"/>
    <p:sldId id="286" r:id="rId32"/>
    <p:sldId id="259" r:id="rId33"/>
    <p:sldId id="258"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58"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3D60395B-B968-4658-B55C-24DEF1FF7827}" type="datetimeFigureOut">
              <a:rPr lang="ru-RU" smtClean="0"/>
              <a:pPr/>
              <a:t>24.12.2019</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C4D3FDF4-392B-4B2F-96D5-F5C0069A175C}"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60395B-B968-4658-B55C-24DEF1FF7827}" type="datetimeFigureOut">
              <a:rPr lang="ru-RU" smtClean="0"/>
              <a:pPr/>
              <a:t>24.12.2019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D3FDF4-392B-4B2F-96D5-F5C0069A175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60395B-B968-4658-B55C-24DEF1FF7827}" type="datetimeFigureOut">
              <a:rPr lang="ru-RU" smtClean="0"/>
              <a:pPr/>
              <a:t>24.12.2019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D3FDF4-392B-4B2F-96D5-F5C0069A175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3D60395B-B968-4658-B55C-24DEF1FF7827}" type="datetimeFigureOut">
              <a:rPr lang="ru-RU" smtClean="0"/>
              <a:pPr/>
              <a:t>24.12.2019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D3FDF4-392B-4B2F-96D5-F5C0069A175C}"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D60395B-B968-4658-B55C-24DEF1FF7827}" type="datetimeFigureOut">
              <a:rPr lang="ru-RU" smtClean="0"/>
              <a:pPr/>
              <a:t>24.12.2019</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C4D3FDF4-392B-4B2F-96D5-F5C0069A175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3D60395B-B968-4658-B55C-24DEF1FF7827}" type="datetimeFigureOut">
              <a:rPr lang="ru-RU" smtClean="0"/>
              <a:pPr/>
              <a:t>24.12.2019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4D3FDF4-392B-4B2F-96D5-F5C0069A175C}"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3D60395B-B968-4658-B55C-24DEF1FF7827}" type="datetimeFigureOut">
              <a:rPr lang="ru-RU" smtClean="0"/>
              <a:pPr/>
              <a:t>24.12.2019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4D3FDF4-392B-4B2F-96D5-F5C0069A175C}"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D60395B-B968-4658-B55C-24DEF1FF7827}" type="datetimeFigureOut">
              <a:rPr lang="ru-RU" smtClean="0"/>
              <a:pPr/>
              <a:t>24.12.2019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4D3FDF4-392B-4B2F-96D5-F5C0069A175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D60395B-B968-4658-B55C-24DEF1FF7827}" type="datetimeFigureOut">
              <a:rPr lang="ru-RU" smtClean="0"/>
              <a:pPr/>
              <a:t>24.12.2019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4D3FDF4-392B-4B2F-96D5-F5C0069A175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D60395B-B968-4658-B55C-24DEF1FF7827}" type="datetimeFigureOut">
              <a:rPr lang="ru-RU" smtClean="0"/>
              <a:pPr/>
              <a:t>24.12.2019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4D3FDF4-392B-4B2F-96D5-F5C0069A175C}"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D60395B-B968-4658-B55C-24DEF1FF7827}" type="datetimeFigureOut">
              <a:rPr lang="ru-RU" smtClean="0"/>
              <a:pPr/>
              <a:t>24.12.2019</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C4D3FDF4-392B-4B2F-96D5-F5C0069A175C}"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D60395B-B968-4658-B55C-24DEF1FF7827}" type="datetimeFigureOut">
              <a:rPr lang="ru-RU" smtClean="0"/>
              <a:pPr/>
              <a:t>24.12.2019</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4D3FDF4-392B-4B2F-96D5-F5C0069A175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krasgmu.ru/index.php?page%5bcommon%5d=content&amp;id=69130" TargetMode="External"/><Relationship Id="rId2" Type="http://schemas.openxmlformats.org/officeDocument/2006/relationships/hyperlink" Target="https://urait.ru/viewer/istoriya-russkoy-literatury-xx-xxi-vekov-437461#page/1" TargetMode="External"/><Relationship Id="rId1" Type="http://schemas.openxmlformats.org/officeDocument/2006/relationships/slideLayout" Target="../slideLayouts/slideLayout2.xml"/><Relationship Id="rId4" Type="http://schemas.openxmlformats.org/officeDocument/2006/relationships/hyperlink" Target="http://www.b-pasternak.r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95400" y="3200400"/>
            <a:ext cx="6400800" cy="3657600"/>
          </a:xfrm>
        </p:spPr>
        <p:txBody>
          <a:bodyPr>
            <a:normAutofit lnSpcReduction="10000"/>
          </a:bodyPr>
          <a:lstStyle/>
          <a:p>
            <a:r>
              <a:rPr lang="ru-RU" dirty="0" smtClean="0"/>
              <a:t>Лекция по дисциплине </a:t>
            </a:r>
            <a:br>
              <a:rPr lang="ru-RU" dirty="0" smtClean="0"/>
            </a:br>
            <a:r>
              <a:rPr lang="ru-RU" dirty="0" smtClean="0"/>
              <a:t>«Родная литература»</a:t>
            </a:r>
          </a:p>
          <a:p>
            <a:r>
              <a:rPr lang="ru-RU" dirty="0" smtClean="0"/>
              <a:t>Автор: А.С. Белозор</a:t>
            </a:r>
          </a:p>
          <a:p>
            <a:endParaRPr lang="ru-RU" dirty="0" smtClean="0"/>
          </a:p>
          <a:p>
            <a:endParaRPr lang="ru-RU" dirty="0" smtClean="0"/>
          </a:p>
          <a:p>
            <a:endParaRPr lang="ru-RU" dirty="0" smtClean="0"/>
          </a:p>
          <a:p>
            <a:endParaRPr lang="ru-RU" dirty="0" smtClean="0"/>
          </a:p>
          <a:p>
            <a:r>
              <a:rPr lang="ru-RU" dirty="0" smtClean="0"/>
              <a:t>Красноярск, 2019</a:t>
            </a:r>
            <a:endParaRPr lang="ru-RU" dirty="0"/>
          </a:p>
        </p:txBody>
      </p:sp>
      <p:sp>
        <p:nvSpPr>
          <p:cNvPr id="2" name="Заголовок 1"/>
          <p:cNvSpPr>
            <a:spLocks noGrp="1"/>
          </p:cNvSpPr>
          <p:nvPr>
            <p:ph type="ctrTitle"/>
          </p:nvPr>
        </p:nvSpPr>
        <p:spPr>
          <a:xfrm>
            <a:off x="428596" y="1500174"/>
            <a:ext cx="8229600" cy="1470025"/>
          </a:xfrm>
        </p:spPr>
        <p:txBody>
          <a:bodyPr>
            <a:noAutofit/>
          </a:bodyPr>
          <a:lstStyle/>
          <a:p>
            <a:r>
              <a:rPr lang="ru-RU" sz="3600" b="1" dirty="0" smtClean="0"/>
              <a:t>Творчество Б.Л. Пастернака</a:t>
            </a:r>
            <a:endParaRPr lang="ru-RU" sz="3600" dirty="0"/>
          </a:p>
        </p:txBody>
      </p:sp>
      <p:sp>
        <p:nvSpPr>
          <p:cNvPr id="4" name="TextBox 3"/>
          <p:cNvSpPr txBox="1"/>
          <p:nvPr/>
        </p:nvSpPr>
        <p:spPr>
          <a:xfrm>
            <a:off x="571472" y="0"/>
            <a:ext cx="8072494" cy="1384995"/>
          </a:xfrm>
          <a:prstGeom prst="rect">
            <a:avLst/>
          </a:prstGeom>
          <a:noFill/>
        </p:spPr>
        <p:txBody>
          <a:bodyPr wrap="square" rtlCol="0">
            <a:spAutoFit/>
          </a:bodyPr>
          <a:lstStyle/>
          <a:p>
            <a:pPr algn="ctr"/>
            <a:r>
              <a:rPr lang="ru-RU" sz="1400" dirty="0" smtClean="0"/>
              <a:t>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a:t>
            </a:r>
          </a:p>
          <a:p>
            <a:pPr algn="ctr"/>
            <a:r>
              <a:rPr lang="ru-RU" sz="1400" dirty="0" smtClean="0"/>
              <a:t>МИНИСТЕРСТВА ЗДРАВООХРАНЕНИЯ </a:t>
            </a:r>
          </a:p>
          <a:p>
            <a:pPr algn="ctr"/>
            <a:r>
              <a:rPr lang="ru-RU" sz="1400" dirty="0" smtClean="0"/>
              <a:t>РОССИЙСКОЙ ФЕДЕРАЦИИ </a:t>
            </a:r>
          </a:p>
          <a:p>
            <a:pPr algn="ctr"/>
            <a:r>
              <a:rPr lang="ru-RU" sz="1400" smtClean="0"/>
              <a:t>ФАРМАЦЕВТИЧЕСКИЙ КОЛЛЕДЖ</a:t>
            </a:r>
            <a:endParaRPr lang="ru-RU" sz="1400" dirty="0"/>
          </a:p>
        </p:txBody>
      </p:sp>
    </p:spTree>
    <p:extLst>
      <p:ext uri="{BB962C8B-B14F-4D97-AF65-F5344CB8AC3E}">
        <p14:creationId xmlns:p14="http://schemas.microsoft.com/office/powerpoint/2010/main" val="2092490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Лирика Б.Л. Пастернака</a:t>
            </a:r>
            <a:endParaRPr lang="ru-RU" dirty="0"/>
          </a:p>
        </p:txBody>
      </p:sp>
      <p:sp>
        <p:nvSpPr>
          <p:cNvPr id="3" name="Содержимое 2"/>
          <p:cNvSpPr>
            <a:spLocks noGrp="1"/>
          </p:cNvSpPr>
          <p:nvPr>
            <p:ph sz="quarter" idx="1"/>
          </p:nvPr>
        </p:nvSpPr>
        <p:spPr/>
        <p:txBody>
          <a:bodyPr>
            <a:normAutofit/>
          </a:bodyPr>
          <a:lstStyle/>
          <a:p>
            <a:pPr algn="just"/>
            <a:r>
              <a:rPr lang="ru-RU" dirty="0" smtClean="0"/>
              <a:t>Борис Леонидович Пастернак – один из крупнейших поэтов, внесший незаменимый вклад в русскую поэзию советской эпохи и мировую поэзию XX века. Его поэзия сложна и проста, изысканна и доступна, эмоциональна и сдержанна. Она поражает богатством звуков и ассоциаций.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lnSpcReduction="10000"/>
          </a:bodyPr>
          <a:lstStyle/>
          <a:p>
            <a:pPr algn="just"/>
            <a:r>
              <a:rPr lang="ru-RU" dirty="0" smtClean="0"/>
              <a:t> Давно знакомые предметы и явления предстают перед нами с неожиданной стороны. Поэтический мир настолько ярок и своеобразен, что нельзя оставаться к нему равнодушным. Поэзия Пастернака – это отражение личности поэта, выросшего в семье известного художника. С первых своих шагов в стихах Борис Пастернак обнаружил особый почерк, особый строй художественных средств и приемов. Самая обыкновенная картина иногда рисуется под совершенно неожиданным зрительным углом.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just"/>
            <a:r>
              <a:rPr lang="ru-RU" dirty="0" smtClean="0"/>
              <a:t>К своему раннему творчеству Пастернак относился критически и впоследствии ряд стихотворений основательно переработал. В них он зачастую пропускает несущественное, прерывает, нарушает логические связи, предоставляя читателю догадываться о них. Иногда он даже не называет предмет своего повествования, давая ему множество определений, применяет сказуемое без подлежащего.</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just"/>
            <a:r>
              <a:rPr lang="ru-RU" dirty="0" smtClean="0"/>
              <a:t>Уже в первые годы творчества у Пастернака проявляются те особенные стороны таланта, которые полностью раскрылись в поэтизации прозы жизни, философских раздумьях о смысле любви и творчества:</a:t>
            </a:r>
          </a:p>
          <a:p>
            <a:pPr>
              <a:buNone/>
            </a:pPr>
            <a:r>
              <a:rPr lang="ru-RU" i="1" dirty="0" smtClean="0"/>
              <a:t>	Февраль. Достать чернил и плакать! </a:t>
            </a:r>
            <a:endParaRPr lang="ru-RU" dirty="0" smtClean="0"/>
          </a:p>
          <a:p>
            <a:pPr>
              <a:buNone/>
            </a:pPr>
            <a:r>
              <a:rPr lang="ru-RU" i="1" dirty="0" smtClean="0"/>
              <a:t>	Писать о феврале навзрыд, </a:t>
            </a:r>
            <a:endParaRPr lang="ru-RU" dirty="0" smtClean="0"/>
          </a:p>
          <a:p>
            <a:pPr>
              <a:buNone/>
            </a:pPr>
            <a:r>
              <a:rPr lang="ru-RU" i="1" dirty="0" smtClean="0"/>
              <a:t>	Пока грохочущая слякоть </a:t>
            </a:r>
            <a:endParaRPr lang="ru-RU" dirty="0" smtClean="0"/>
          </a:p>
          <a:p>
            <a:pPr>
              <a:buNone/>
            </a:pPr>
            <a:r>
              <a:rPr lang="ru-RU" i="1" dirty="0" smtClean="0"/>
              <a:t>	Весною черною горит.</a:t>
            </a:r>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just"/>
            <a:r>
              <a:rPr lang="ru-RU" dirty="0" smtClean="0"/>
              <a:t> Борис Пастернак вводил в свои стихи редкие слова и выражения. Чем реже слово употреблялось, тем лучше это было для поэта. Для того чтобы вникнуть в суть образов, созданных им, нужно хорошо понимать значение таких слов. А к их выбору Пастернак относился с большим вниманием. Он хотел избежать штампов, его отталкивали «затертые» поэтические выражения. </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just"/>
            <a:r>
              <a:rPr lang="ru-RU" dirty="0" smtClean="0"/>
              <a:t>Своеобразие стихотворного стиля Пастернака состоит и в необычном синтаксисе. Поэт нарушает привычные нормы. Вроде бы обычные слова, но их расстановка в строфе необычна, и поэтому стихотворение требует от нас внимательного чтения.</a:t>
            </a:r>
          </a:p>
          <a:p>
            <a:pPr algn="just"/>
            <a:r>
              <a:rPr lang="ru-RU" dirty="0" smtClean="0"/>
              <a:t>Оригинальны и ассоциации Пастернака. Они непривычные, но именно благодаря этому действительно свежие. Они помогают описываемому образу раскрыться именно так, как он его видит. </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914400" y="1447800"/>
            <a:ext cx="7772400" cy="4981596"/>
          </a:xfrm>
        </p:spPr>
        <p:txBody>
          <a:bodyPr>
            <a:normAutofit lnSpcReduction="10000"/>
          </a:bodyPr>
          <a:lstStyle/>
          <a:p>
            <a:pPr algn="just"/>
            <a:r>
              <a:rPr lang="ru-RU" dirty="0" smtClean="0"/>
              <a:t>Поэзия Пастернака – поэзия дорог и разворачивающихся просторов. В стихах Пастернака всегда ощущаешь не наигранный, а глубоко естественный, даже стихийный лирический напор, порывистость, динамичность. У них есть свойство западать в душу, застревать в уголках памяти. </a:t>
            </a:r>
          </a:p>
          <a:p>
            <a:pPr algn="just"/>
            <a:r>
              <a:rPr lang="ru-RU" dirty="0" smtClean="0"/>
              <a:t>Мир поэзии Б. Пастернака все время расширялся, и трудно предположить меру и форму дальнейшего расширения, если бы поэт прожил еще годы и продолжил бы лучшее, что было заложено в его последней книге «Когда разгуляется».</a:t>
            </a:r>
          </a:p>
          <a:p>
            <a:pPr algn="just"/>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Роман «Доктор Живаго»</a:t>
            </a:r>
            <a:endParaRPr lang="ru-RU" dirty="0"/>
          </a:p>
        </p:txBody>
      </p:sp>
      <p:sp>
        <p:nvSpPr>
          <p:cNvPr id="3" name="Содержимое 2"/>
          <p:cNvSpPr>
            <a:spLocks noGrp="1"/>
          </p:cNvSpPr>
          <p:nvPr>
            <p:ph sz="quarter" idx="1"/>
          </p:nvPr>
        </p:nvSpPr>
        <p:spPr/>
        <p:txBody>
          <a:bodyPr>
            <a:normAutofit lnSpcReduction="10000"/>
          </a:bodyPr>
          <a:lstStyle/>
          <a:p>
            <a:pPr algn="just"/>
            <a:r>
              <a:rPr lang="ru-RU" dirty="0" smtClean="0"/>
              <a:t>Создание романа – сознательная жертва – недаром первым из сочиненных стихов Юрия Андреевича – «Гамлет» насыщенно новозаветным смыслом. «Чашу сию» Пастернак выпил и именно поэтому был счастлив.</a:t>
            </a:r>
          </a:p>
          <a:p>
            <a:pPr algn="just"/>
            <a:r>
              <a:rPr lang="ru-RU" dirty="0" smtClean="0"/>
              <a:t>Пастернак пишет о самом себе, но пишет как о постороннем, он придумывает себе судьбу, в которой можно было бы наиболее полно раскрыть перед читателем свою внутреннюю жизнь, что жизнь Юрия Андреевича Живаго – это альтернативный вариант жизни самого Пастернака. </a:t>
            </a:r>
          </a:p>
          <a:p>
            <a:pPr algn="just"/>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 Юрия Живаго</a:t>
            </a:r>
            <a:endParaRPr lang="ru-RU" dirty="0"/>
          </a:p>
        </p:txBody>
      </p:sp>
      <p:sp>
        <p:nvSpPr>
          <p:cNvPr id="3" name="Содержимое 2"/>
          <p:cNvSpPr>
            <a:spLocks noGrp="1"/>
          </p:cNvSpPr>
          <p:nvPr>
            <p:ph sz="quarter" idx="1"/>
          </p:nvPr>
        </p:nvSpPr>
        <p:spPr/>
        <p:txBody>
          <a:bodyPr/>
          <a:lstStyle/>
          <a:p>
            <a:pPr algn="just"/>
            <a:r>
              <a:rPr lang="ru-RU" dirty="0" smtClean="0"/>
              <a:t>Юрий Живаго – представитель русской интеллигенции. Причем он – интеллигент и по духовной жизни – поэт от Бога, и по профессии милосердной, человеколюбивой – врач; по неисчерпаемой душевности,«домашности внутреннего тепла» и по стремлению к независимости. </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just"/>
            <a:r>
              <a:rPr lang="ru-RU" dirty="0" smtClean="0"/>
              <a:t>Юрий Андреевич воспитан наукой, искусством, укладом жизни прошлого века. Отсюда в романе столько скрытых и очевидных реминисценций из русской классической литературы. Они помогают понять героя, передать его мироощущения. </a:t>
            </a:r>
          </a:p>
          <a:p>
            <a:pPr algn="just"/>
            <a:r>
              <a:rPr lang="ru-RU" dirty="0" smtClean="0"/>
              <a:t>У него больше колебаний и сомнений, больше лирического отношения к событиям, чем ясных ответов и окончательных выводов. В этих колебаниях не слабость Живаго, а его интеллектуальная и моральная сила.</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лекции</a:t>
            </a:r>
            <a:endParaRPr lang="ru-RU" dirty="0"/>
          </a:p>
        </p:txBody>
      </p:sp>
      <p:sp>
        <p:nvSpPr>
          <p:cNvPr id="3" name="Содержимое 2"/>
          <p:cNvSpPr>
            <a:spLocks noGrp="1"/>
          </p:cNvSpPr>
          <p:nvPr>
            <p:ph sz="quarter" idx="1"/>
          </p:nvPr>
        </p:nvSpPr>
        <p:spPr/>
        <p:txBody>
          <a:bodyPr/>
          <a:lstStyle/>
          <a:p>
            <a:r>
              <a:rPr lang="ru-RU" dirty="0" smtClean="0"/>
              <a:t>1. Периоды творчества Б.Л. Пастернака (Ранний период, 20-е годы, поздний период).</a:t>
            </a:r>
          </a:p>
          <a:p>
            <a:r>
              <a:rPr lang="ru-RU" dirty="0" smtClean="0"/>
              <a:t>2. Лирика Б.Л. Пастернака.</a:t>
            </a:r>
          </a:p>
          <a:p>
            <a:r>
              <a:rPr lang="ru-RU" dirty="0" smtClean="0"/>
              <a:t>3. Роман «Доктор Живаго».</a:t>
            </a:r>
          </a:p>
          <a:p>
            <a:r>
              <a:rPr lang="ru-RU" dirty="0" smtClean="0"/>
              <a:t>4. Образ Юрия Живаго.</a:t>
            </a:r>
          </a:p>
          <a:p>
            <a:r>
              <a:rPr lang="ru-RU" dirty="0" smtClean="0"/>
              <a:t>5. Любовь в романе.</a:t>
            </a:r>
          </a:p>
          <a:p>
            <a:r>
              <a:rPr lang="ru-RU" dirty="0" smtClean="0"/>
              <a:t>6. Мысли о русской интеллигенции.</a:t>
            </a:r>
          </a:p>
          <a:p>
            <a:r>
              <a:rPr lang="ru-RU" dirty="0" smtClean="0"/>
              <a:t>7. Размышления </a:t>
            </a:r>
            <a:r>
              <a:rPr lang="ru-RU" smtClean="0"/>
              <a:t>о революции.</a:t>
            </a:r>
            <a:endParaRPr lang="ru-RU"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just"/>
            <a:r>
              <a:rPr lang="ru-RU" dirty="0" smtClean="0"/>
              <a:t>Юрий Андреевич – человек твердых убеждений, основу которых составляет взгляд на человека, как на высшую ценность жизни. Гуманистические принципы доктора ставят его выше того выбора, перед которым встает бессильный </a:t>
            </a:r>
            <a:r>
              <a:rPr lang="ru-RU" dirty="0" err="1" smtClean="0"/>
              <a:t>Мечик</a:t>
            </a:r>
            <a:r>
              <a:rPr lang="ru-RU" dirty="0" smtClean="0"/>
              <a:t>, включившийся в схватку, и не способный на жертвенность. Живаго не принимает законы этой схватки, обрекающей народ на несчастья и лишения. </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914400" y="1447800"/>
            <a:ext cx="7772400" cy="5053034"/>
          </a:xfrm>
        </p:spPr>
        <p:txBody>
          <a:bodyPr>
            <a:normAutofit fontScale="92500"/>
          </a:bodyPr>
          <a:lstStyle/>
          <a:p>
            <a:pPr algn="just"/>
            <a:r>
              <a:rPr lang="ru-RU" dirty="0" smtClean="0"/>
              <a:t>Живаго – образ интеллигенции, умирает в атмосфере «отсутствия воздуха». На протяжении всего романа разразившаяся в стране революция будет постепенно «хоронить» Живаго. </a:t>
            </a:r>
          </a:p>
          <a:p>
            <a:r>
              <a:rPr lang="ru-RU" dirty="0" smtClean="0"/>
              <a:t>Путь, который выбрал Живаго, не сулит побед в финале, не избавляет от ошибок, но только этот путь достоин человека – художника, человека – поэта. Юрий остается самим собой. За это, словно в восполнении реальной биографии, ему и дается возможность прожить свою идеальную судьбу в биографии духовной, воплощением которой становится тетрадь его стихотворений. Именно она завершает роман. </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Любовь в романе</a:t>
            </a:r>
            <a:endParaRPr lang="ru-RU" dirty="0"/>
          </a:p>
        </p:txBody>
      </p:sp>
      <p:sp>
        <p:nvSpPr>
          <p:cNvPr id="3" name="Содержимое 2"/>
          <p:cNvSpPr>
            <a:spLocks noGrp="1"/>
          </p:cNvSpPr>
          <p:nvPr>
            <p:ph sz="quarter" idx="1"/>
          </p:nvPr>
        </p:nvSpPr>
        <p:spPr/>
        <p:txBody>
          <a:bodyPr/>
          <a:lstStyle/>
          <a:p>
            <a:pPr algn="just"/>
            <a:r>
              <a:rPr lang="ru-RU" b="1" i="1" dirty="0" smtClean="0"/>
              <a:t>Роман Б. Пастернака – это прежде всего книга о высокой любви.</a:t>
            </a:r>
            <a:r>
              <a:rPr lang="ru-RU" dirty="0" smtClean="0"/>
              <a:t> Но любовь эта горит на фоне таких страшных событий, подвергается таким жестоким испытаниям, что не выдерживает. Сначала насильно разлучают Живаго с семьей. </a:t>
            </a:r>
          </a:p>
          <a:p>
            <a:pPr algn="just"/>
            <a:r>
              <a:rPr lang="ru-RU" dirty="0" smtClean="0"/>
              <a:t>Описание любви Юрия и Ларисы это гимн отношениям между женщиной и мужчиной. Это нужно учить наизусть, изучать в школе, читать вслух на свадьбах. Это идеал уважения мужчины и женщины друг к другу.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fontScale="90000"/>
          </a:bodyPr>
          <a:lstStyle/>
          <a:p>
            <a:r>
              <a:rPr lang="ru-RU" dirty="0" smtClean="0"/>
              <a:t>Мысли о русской интеллигенции</a:t>
            </a:r>
            <a:endParaRPr lang="ru-RU" dirty="0"/>
          </a:p>
        </p:txBody>
      </p:sp>
      <p:sp>
        <p:nvSpPr>
          <p:cNvPr id="3" name="Содержимое 2"/>
          <p:cNvSpPr>
            <a:spLocks noGrp="1"/>
          </p:cNvSpPr>
          <p:nvPr>
            <p:ph sz="quarter" idx="1"/>
          </p:nvPr>
        </p:nvSpPr>
        <p:spPr>
          <a:xfrm>
            <a:off x="914400" y="1071546"/>
            <a:ext cx="7772400" cy="5429288"/>
          </a:xfrm>
        </p:spPr>
        <p:txBody>
          <a:bodyPr>
            <a:normAutofit fontScale="92500" lnSpcReduction="10000"/>
          </a:bodyPr>
          <a:lstStyle/>
          <a:p>
            <a:pPr algn="just"/>
            <a:r>
              <a:rPr lang="ru-RU" dirty="0" smtClean="0"/>
              <a:t>Пастернак стремился осмыслить проблему русской интеллигенции, привыкшей к мысли о самостоятельной ценности каждого мыслящего человека, интеллигенции, которая «отшатнулась от искажений и извращений идеи, а не от самой идеи». </a:t>
            </a:r>
          </a:p>
          <a:p>
            <a:pPr algn="just"/>
            <a:r>
              <a:rPr lang="ru-RU" dirty="0" smtClean="0"/>
              <a:t>У Пастернака одна из центральных проблем романа – незащищенность творческой личности, проблема свободолюбивой, ответственной личности, утверждающей, а не разрушающей жизнь. </a:t>
            </a:r>
          </a:p>
          <a:p>
            <a:pPr algn="just"/>
            <a:r>
              <a:rPr lang="ru-RU" dirty="0" smtClean="0"/>
              <a:t>Писатель убеждает нас в том, что интеллигенция в 20-е годы «колебаться» могла только в сторону неприятия революции. Вот только характеры этого неприятия различны: один доказывает этим свою несостоятельность, другой, наоборот демонстрирует незыблемость своих взглядов. </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Размышления о революции</a:t>
            </a:r>
            <a:endParaRPr lang="ru-RU" dirty="0"/>
          </a:p>
        </p:txBody>
      </p:sp>
      <p:sp>
        <p:nvSpPr>
          <p:cNvPr id="3" name="Содержимое 2"/>
          <p:cNvSpPr>
            <a:spLocks noGrp="1"/>
          </p:cNvSpPr>
          <p:nvPr>
            <p:ph sz="quarter" idx="1"/>
          </p:nvPr>
        </p:nvSpPr>
        <p:spPr/>
        <p:txBody>
          <a:bodyPr/>
          <a:lstStyle/>
          <a:p>
            <a:pPr algn="just"/>
            <a:r>
              <a:rPr lang="ru-RU" dirty="0" smtClean="0"/>
              <a:t>Сегодня, спустя многие десятилетия, трудно уже сказать, что же дала она, во имя чего лилась кровь, разделилась страна, возникло огромное русское зарубежье. Вероятно, она была неизбежна, иного стране не было дано. Не потому ли в день Октябрьского переворота многие интеллигенты восприняли ее восторженно, как выход из мира лжи и тунеядства, разврата и лицемерия. </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just"/>
            <a:r>
              <a:rPr lang="ru-RU" dirty="0" smtClean="0"/>
              <a:t>Вывод можно сформулировать так: всякая власть должна стремиться к тому, чтобы люди были счастливы. Но счастье нельзя навязать силой. Счастье каждый человек ищет сам, нет его готового. И нельзя ради даже самых высоких идей жертвовать человеческими жизнями, радостями, правами, которыми человек наделен от рождения. И хочется, чтобы нынешняя наша революция принесла как можно меньше бед. </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just"/>
            <a:r>
              <a:rPr lang="ru-RU" dirty="0" smtClean="0"/>
              <a:t>Размышления и рассуждения о революции в романе доказывают, что это не «праздник угнетенных», а тяжелая и кровавая полоса в истории нашей страны. </a:t>
            </a:r>
          </a:p>
          <a:p>
            <a:pPr algn="just"/>
            <a:r>
              <a:rPr lang="ru-RU" dirty="0" smtClean="0"/>
              <a:t>«Доктор Живаго» – с оглядкой на десятилетия, последовавшие за «триумфальным шествием» революции. События Октябрьской революции входят в Живаго так же, как входит в него сама природа. Он их воспринимает, как нечто независимое от воли человека, подобно явлениям природы. </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296842"/>
          </a:xfrm>
        </p:spPr>
        <p:txBody>
          <a:bodyPr>
            <a:normAutofit fontScale="90000"/>
          </a:bodyPr>
          <a:lstStyle/>
          <a:p>
            <a:endParaRPr lang="ru-RU" dirty="0"/>
          </a:p>
        </p:txBody>
      </p:sp>
      <p:sp>
        <p:nvSpPr>
          <p:cNvPr id="3" name="Содержимое 2"/>
          <p:cNvSpPr>
            <a:spLocks noGrp="1"/>
          </p:cNvSpPr>
          <p:nvPr>
            <p:ph sz="quarter" idx="1"/>
          </p:nvPr>
        </p:nvSpPr>
        <p:spPr>
          <a:xfrm>
            <a:off x="914400" y="857232"/>
            <a:ext cx="7772400" cy="5572164"/>
          </a:xfrm>
        </p:spPr>
        <p:txBody>
          <a:bodyPr>
            <a:normAutofit fontScale="92500" lnSpcReduction="10000"/>
          </a:bodyPr>
          <a:lstStyle/>
          <a:p>
            <a:pPr algn="just"/>
            <a:r>
              <a:rPr lang="ru-RU" dirty="0" smtClean="0"/>
              <a:t>Революция, гражданская война развязала «звериные инстинкты», «общипала догола государство». Пренебрежение законностью, культ насилия, моральное одичание – все это идет оттуда. </a:t>
            </a:r>
          </a:p>
          <a:p>
            <a:pPr algn="just"/>
            <a:r>
              <a:rPr lang="ru-RU" dirty="0" smtClean="0"/>
              <a:t>Революционный процесс разметал среду интеллигенции и в то же время вынес ее обломки на поверхность, помещая заурядных представителей этой среды выше, чем они заслуживали: что считалось заурядным, стало выглядеть исключительным. </a:t>
            </a:r>
          </a:p>
          <a:p>
            <a:pPr algn="just"/>
            <a:r>
              <a:rPr lang="ru-RU" dirty="0" smtClean="0"/>
              <a:t>Пастернак всегда был чужд чистоплюйства в поэзии. Революционные события предстали перед ним во всех их обнаженной сложности, и в своем романе он и показывает противоречия в эмоциональном понимании происходящего. </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just"/>
            <a:r>
              <a:rPr lang="ru-RU" dirty="0" smtClean="0"/>
              <a:t>«Доктор Живаго» – роман о потере идеала и о попытке обрести его заново, «напоминание о свете и гармонии в условиях мглы и вихря».</a:t>
            </a:r>
          </a:p>
          <a:p>
            <a:pPr algn="just"/>
            <a:r>
              <a:rPr lang="ru-RU" dirty="0" smtClean="0"/>
              <a:t>«Доктор Живаго» – учебник свободы, начиная со стиля и кончая умением личности утвердить свою независимость от тисков истории, причем Живаго, в своей независимости не индивидуалист, не отвернулся от людей, он – доктор, он лечит людей, он обращен к людям.</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654032"/>
          </a:xfrm>
        </p:spPr>
        <p:txBody>
          <a:bodyPr>
            <a:normAutofit fontScale="90000"/>
          </a:bodyPr>
          <a:lstStyle/>
          <a:p>
            <a:endParaRPr lang="ru-RU" dirty="0"/>
          </a:p>
        </p:txBody>
      </p:sp>
      <p:sp>
        <p:nvSpPr>
          <p:cNvPr id="3" name="Содержимое 2"/>
          <p:cNvSpPr>
            <a:spLocks noGrp="1"/>
          </p:cNvSpPr>
          <p:nvPr>
            <p:ph sz="quarter" idx="1"/>
          </p:nvPr>
        </p:nvSpPr>
        <p:spPr>
          <a:xfrm>
            <a:off x="914400" y="928670"/>
            <a:ext cx="7772400" cy="5091130"/>
          </a:xfrm>
        </p:spPr>
        <p:txBody>
          <a:bodyPr>
            <a:normAutofit fontScale="92500"/>
          </a:bodyPr>
          <a:lstStyle/>
          <a:p>
            <a:pPr algn="just"/>
            <a:r>
              <a:rPr lang="ru-RU" dirty="0" smtClean="0"/>
              <a:t>«Доктор Живаго» – роман об участи человека в истории. Образ дороги центральный в нем. Фабула романа прокладывается, как прокладываются рельсы… петляют сюжетные линии, стремятся вдаль судьбы героев и постоянно пересекаются в неожиданных местах – как железнодорожные колеи. </a:t>
            </a:r>
          </a:p>
          <a:p>
            <a:pPr algn="just"/>
            <a:r>
              <a:rPr lang="ru-RU" dirty="0" smtClean="0"/>
              <a:t>Доктор Живаго» – роман эпохи научной, философской и эстетической революции, эпохи религиозных поисков и </a:t>
            </a:r>
            <a:r>
              <a:rPr lang="ru-RU" dirty="0" err="1" smtClean="0"/>
              <a:t>плюрализации</a:t>
            </a:r>
            <a:r>
              <a:rPr lang="ru-RU" dirty="0" smtClean="0"/>
              <a:t> научного и художественного мышления; эпохи разрушения норм, казавшихся до этого </a:t>
            </a:r>
            <a:r>
              <a:rPr lang="ru-RU" dirty="0" err="1" smtClean="0"/>
              <a:t>незыблимыми</a:t>
            </a:r>
            <a:r>
              <a:rPr lang="ru-RU" dirty="0" smtClean="0"/>
              <a:t> и универсальными, это роман социальных катастроф.</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buNone/>
            </a:pPr>
            <a:endParaRPr lang="ru-RU" dirty="0" smtClean="0"/>
          </a:p>
          <a:p>
            <a:pPr>
              <a:buNone/>
            </a:pPr>
            <a:endParaRPr lang="ru-RU" dirty="0" smtClean="0"/>
          </a:p>
          <a:p>
            <a:pPr algn="ctr">
              <a:buNone/>
            </a:pPr>
            <a:r>
              <a:rPr lang="ru-RU" b="1" dirty="0" smtClean="0"/>
              <a:t>Борис Леонидович Пастернак</a:t>
            </a:r>
          </a:p>
          <a:p>
            <a:pPr algn="ctr">
              <a:buNone/>
            </a:pPr>
            <a:endParaRPr lang="ru-RU" b="1" dirty="0" smtClean="0"/>
          </a:p>
          <a:p>
            <a:pPr algn="ctr">
              <a:buNone/>
            </a:pPr>
            <a:r>
              <a:rPr lang="ru-RU" b="1" dirty="0" smtClean="0"/>
              <a:t>10 февраля 1890 года – 30 мая 1960 года</a:t>
            </a:r>
            <a:endParaRPr lang="ru-RU" b="1" dirty="0"/>
          </a:p>
        </p:txBody>
      </p:sp>
      <p:pic>
        <p:nvPicPr>
          <p:cNvPr id="5" name="Содержимое 4" descr="boris_pasternak.jpg"/>
          <p:cNvPicPr>
            <a:picLocks noGrp="1" noChangeAspect="1"/>
          </p:cNvPicPr>
          <p:nvPr>
            <p:ph sz="quarter" idx="2"/>
          </p:nvPr>
        </p:nvPicPr>
        <p:blipFill>
          <a:blip r:embed="rId2"/>
          <a:stretch>
            <a:fillRect/>
          </a:stretch>
        </p:blipFill>
        <p:spPr>
          <a:xfrm>
            <a:off x="5130006" y="1447800"/>
            <a:ext cx="3357563" cy="4572000"/>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just"/>
            <a:r>
              <a:rPr lang="ru-RU" dirty="0" smtClean="0"/>
              <a:t>Книга стихотворений Юрия Живаго, выделенная в отдельную главу, совершенно органично вписывается в основной текст романа. Она – его часть, а не стихотворная вставка. В стихах Юрий Живаго говорит о своем времени и о себе – это его духовная биография.</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just"/>
            <a:r>
              <a:rPr lang="ru-RU" dirty="0" smtClean="0"/>
              <a:t>В своем итоговом произведении Борис Леонидович постарался высказать отношение по всем волновавшим его вопросам философии, этики, религии, искусства, не обходя и того вопроса, от которого «бегал» не только в творчестве, но и в интервью, не только до «Живаго», но и после него – национального, еврейского. </a:t>
            </a:r>
          </a:p>
          <a:p>
            <a:r>
              <a:rPr lang="ru-RU" dirty="0" smtClean="0"/>
              <a:t>Такие люди, как Б.Л. Пастернак, опальный, гонимый, </a:t>
            </a:r>
            <a:r>
              <a:rPr lang="ru-RU" smtClean="0"/>
              <a:t>«непечатаемый», </a:t>
            </a:r>
            <a:r>
              <a:rPr lang="ru-RU" dirty="0" smtClean="0"/>
              <a:t>он остался для нас Человеком с большой буквы. </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 к лекции</a:t>
            </a:r>
            <a:endParaRPr lang="ru-RU" dirty="0"/>
          </a:p>
        </p:txBody>
      </p:sp>
      <p:sp>
        <p:nvSpPr>
          <p:cNvPr id="3" name="Содержимое 2"/>
          <p:cNvSpPr>
            <a:spLocks noGrp="1"/>
          </p:cNvSpPr>
          <p:nvPr>
            <p:ph sz="quarter" idx="1"/>
          </p:nvPr>
        </p:nvSpPr>
        <p:spPr/>
        <p:txBody>
          <a:bodyPr/>
          <a:lstStyle/>
          <a:p>
            <a:pPr algn="just"/>
            <a:r>
              <a:rPr lang="ru-RU" dirty="0" smtClean="0"/>
              <a:t>1. Как вы можете охарактеризовать главную тему романа «Доктор Живаго»? </a:t>
            </a:r>
          </a:p>
          <a:p>
            <a:pPr algn="just"/>
            <a:r>
              <a:rPr lang="ru-RU" dirty="0" smtClean="0"/>
              <a:t>2. В чем своеобразие поэзии Пастернака? </a:t>
            </a:r>
          </a:p>
          <a:p>
            <a:pPr algn="just"/>
            <a:r>
              <a:rPr lang="ru-RU" dirty="0" smtClean="0"/>
              <a:t>3. В чем выражается </a:t>
            </a:r>
            <a:r>
              <a:rPr lang="ru-RU" dirty="0" err="1" smtClean="0"/>
              <a:t>автобиографизм</a:t>
            </a:r>
            <a:r>
              <a:rPr lang="ru-RU" dirty="0" smtClean="0"/>
              <a:t> романа?</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439718"/>
          </a:xfrm>
        </p:spPr>
        <p:txBody>
          <a:bodyPr>
            <a:normAutofit fontScale="90000"/>
          </a:bodyPr>
          <a:lstStyle/>
          <a:p>
            <a:pPr algn="ctr"/>
            <a:r>
              <a:rPr lang="ru-RU" dirty="0" smtClean="0"/>
              <a:t>Рекомендуемая литература</a:t>
            </a:r>
            <a:endParaRPr lang="ru-RU" dirty="0"/>
          </a:p>
        </p:txBody>
      </p:sp>
      <p:sp>
        <p:nvSpPr>
          <p:cNvPr id="3" name="Содержимое 2"/>
          <p:cNvSpPr>
            <a:spLocks noGrp="1"/>
          </p:cNvSpPr>
          <p:nvPr>
            <p:ph sz="quarter" idx="1"/>
          </p:nvPr>
        </p:nvSpPr>
        <p:spPr>
          <a:xfrm>
            <a:off x="914400" y="571480"/>
            <a:ext cx="7772400" cy="6286520"/>
          </a:xfrm>
        </p:spPr>
        <p:txBody>
          <a:bodyPr>
            <a:normAutofit fontScale="70000" lnSpcReduction="20000"/>
          </a:bodyPr>
          <a:lstStyle/>
          <a:p>
            <a:pPr lvl="1" algn="ctr">
              <a:buNone/>
            </a:pPr>
            <a:r>
              <a:rPr lang="ru-RU" b="1" dirty="0" smtClean="0"/>
              <a:t>Основная литература</a:t>
            </a:r>
          </a:p>
          <a:p>
            <a:pPr algn="just"/>
            <a:r>
              <a:rPr lang="ru-RU" dirty="0" smtClean="0"/>
              <a:t>Русский язык и литература. Литература. 11 класс: учеб. для </a:t>
            </a:r>
            <a:r>
              <a:rPr lang="ru-RU" dirty="0" err="1" smtClean="0"/>
              <a:t>общеобразоват</a:t>
            </a:r>
            <a:r>
              <a:rPr lang="ru-RU" dirty="0" smtClean="0"/>
              <a:t>. организаций. Базовый уровень: в 2 ч. / О.Н. Михайлов, </a:t>
            </a:r>
            <a:br>
              <a:rPr lang="ru-RU" dirty="0" smtClean="0"/>
            </a:br>
            <a:r>
              <a:rPr lang="ru-RU" dirty="0" smtClean="0"/>
              <a:t>И.О. Шайтанов, В.А. </a:t>
            </a:r>
            <a:r>
              <a:rPr lang="ru-RU" dirty="0" err="1" smtClean="0"/>
              <a:t>Чалмаев</a:t>
            </a:r>
            <a:r>
              <a:rPr lang="ru-RU" dirty="0" smtClean="0"/>
              <a:t> [и др.]; сост. </a:t>
            </a:r>
            <a:br>
              <a:rPr lang="ru-RU" dirty="0" smtClean="0"/>
            </a:br>
            <a:r>
              <a:rPr lang="ru-RU" dirty="0" smtClean="0"/>
              <a:t>Е.П. Пронина; ред. В.П. Журавлев. – 3-е изд. – </a:t>
            </a:r>
            <a:br>
              <a:rPr lang="ru-RU" dirty="0" smtClean="0"/>
            </a:br>
            <a:r>
              <a:rPr lang="ru-RU" dirty="0" smtClean="0"/>
              <a:t>М.: Просвещение, 2016. – Ч. 2. – 413 с.  </a:t>
            </a:r>
          </a:p>
          <a:p>
            <a:pPr algn="just"/>
            <a:r>
              <a:rPr lang="ru-RU" dirty="0" err="1" smtClean="0">
                <a:latin typeface="Cambria" pitchFamily="18" charset="0"/>
              </a:rPr>
              <a:t>Агеносов</a:t>
            </a:r>
            <a:r>
              <a:rPr lang="ru-RU" dirty="0" smtClean="0">
                <a:latin typeface="Cambria" pitchFamily="18" charset="0"/>
              </a:rPr>
              <a:t> В.В. Русская литература </a:t>
            </a:r>
            <a:r>
              <a:rPr lang="en-US" dirty="0" smtClean="0">
                <a:latin typeface="Cambria" pitchFamily="18" charset="0"/>
              </a:rPr>
              <a:t>XX</a:t>
            </a:r>
            <a:r>
              <a:rPr lang="ru-RU" dirty="0" smtClean="0">
                <a:latin typeface="Cambria" pitchFamily="18" charset="0"/>
              </a:rPr>
              <a:t> века. Ч. 1, Ч. 2. – М.: Дрофа, 2005. </a:t>
            </a:r>
          </a:p>
          <a:p>
            <a:pPr algn="ctr">
              <a:buNone/>
            </a:pPr>
            <a:r>
              <a:rPr lang="ru-RU" b="1" dirty="0" smtClean="0"/>
              <a:t>Дополнительная литература</a:t>
            </a:r>
          </a:p>
          <a:p>
            <a:pPr algn="just"/>
            <a:r>
              <a:rPr lang="ru-RU" dirty="0"/>
              <a:t>История русской литературы </a:t>
            </a:r>
            <a:r>
              <a:rPr lang="en-US" dirty="0"/>
              <a:t>XX-XXI</a:t>
            </a:r>
            <a:r>
              <a:rPr lang="ru-RU" dirty="0"/>
              <a:t> веков: учебник и практикум для СПО / под общ. ред. В.А. </a:t>
            </a:r>
            <a:r>
              <a:rPr lang="ru-RU" dirty="0" err="1"/>
              <a:t>Мескина</a:t>
            </a:r>
            <a:r>
              <a:rPr lang="ru-RU" dirty="0"/>
              <a:t>. – М.: Издательство, 2019. – 412 с. –  Режим доступа: </a:t>
            </a:r>
            <a:r>
              <a:rPr lang="en-US" dirty="0">
                <a:hlinkClick r:id="rId2"/>
              </a:rPr>
              <a:t>https://urait.ru/viewer/istoriya-russkoy-literatury-xx-xxi-vekov-437461#page/1</a:t>
            </a:r>
            <a:r>
              <a:rPr lang="ru-RU"/>
              <a:t>(дата обращения: 02.11.2019)</a:t>
            </a:r>
          </a:p>
          <a:p>
            <a:pPr algn="just"/>
            <a:r>
              <a:rPr lang="ru-RU" smtClean="0"/>
              <a:t>Русский </a:t>
            </a:r>
            <a:r>
              <a:rPr lang="ru-RU" dirty="0" smtClean="0"/>
              <a:t>язык и литература [Электронный ресурс]: сб. тестовых заданий с эталонами ответов для </a:t>
            </a:r>
            <a:r>
              <a:rPr lang="ru-RU" dirty="0" err="1" smtClean="0"/>
              <a:t>внеаудитор</a:t>
            </a:r>
            <a:r>
              <a:rPr lang="ru-RU" dirty="0" smtClean="0"/>
              <a:t>. (</a:t>
            </a:r>
            <a:r>
              <a:rPr lang="ru-RU" dirty="0" err="1" smtClean="0"/>
              <a:t>самостоят</a:t>
            </a:r>
            <a:r>
              <a:rPr lang="ru-RU" dirty="0" smtClean="0"/>
              <a:t>.) работы студентов по специальностям 33.02.01 – Фармация, 31.02.03 – Лабораторная диагностика, 34.02.01 – Сестринское дело (очная форма обучения). Ч. 2. – Режим доступа: </a:t>
            </a:r>
            <a:r>
              <a:rPr lang="en-US" dirty="0" smtClean="0">
                <a:latin typeface="Cambria" panose="02040503050406030204" pitchFamily="18" charset="0"/>
                <a:hlinkClick r:id="rId3"/>
              </a:rPr>
              <a:t>http://krasgmu.ru/index.php?page[common]=content&amp;id=69130</a:t>
            </a:r>
            <a:r>
              <a:rPr lang="ru-RU" dirty="0" smtClean="0">
                <a:latin typeface="Cambria" panose="02040503050406030204" pitchFamily="18" charset="0"/>
              </a:rPr>
              <a:t> </a:t>
            </a:r>
            <a:r>
              <a:rPr lang="ru-RU" dirty="0" smtClean="0"/>
              <a:t>(дата обращения: 02.11.2019)</a:t>
            </a:r>
            <a:endParaRPr lang="en-US" dirty="0" smtClean="0"/>
          </a:p>
          <a:p>
            <a:pPr algn="ctr">
              <a:buNone/>
            </a:pPr>
            <a:r>
              <a:rPr lang="ru-RU" b="1" dirty="0" smtClean="0"/>
              <a:t>Электронные ресурсы</a:t>
            </a:r>
          </a:p>
          <a:p>
            <a:pPr algn="just"/>
            <a:r>
              <a:rPr lang="ru-RU" dirty="0" smtClean="0"/>
              <a:t>Пастернак Б.Л. [Электронный ресурс]. </a:t>
            </a:r>
            <a:r>
              <a:rPr lang="en-US" dirty="0" smtClean="0">
                <a:latin typeface="Cambria" pitchFamily="18" charset="0"/>
              </a:rPr>
              <a:t>URL: </a:t>
            </a:r>
            <a:r>
              <a:rPr lang="en-US" dirty="0" smtClean="0">
                <a:latin typeface="Cambria" pitchFamily="18" charset="0"/>
                <a:hlinkClick r:id="rId4"/>
              </a:rPr>
              <a:t>http://www.b-pasternak.ru/</a:t>
            </a:r>
            <a:r>
              <a:rPr lang="ru-RU" dirty="0" smtClean="0">
                <a:latin typeface="Cambria" pitchFamily="18" charset="0"/>
              </a:rPr>
              <a:t>  </a:t>
            </a:r>
            <a:r>
              <a:rPr lang="ru-RU" dirty="0" smtClean="0"/>
              <a:t>(дата обращения: 09.11.2019)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Периоды творчества Б.Л. Пастернака</a:t>
            </a:r>
            <a:endParaRPr lang="ru-RU" dirty="0"/>
          </a:p>
        </p:txBody>
      </p:sp>
      <p:sp>
        <p:nvSpPr>
          <p:cNvPr id="3" name="Содержимое 2"/>
          <p:cNvSpPr>
            <a:spLocks noGrp="1"/>
          </p:cNvSpPr>
          <p:nvPr>
            <p:ph sz="quarter" idx="1"/>
          </p:nvPr>
        </p:nvSpPr>
        <p:spPr>
          <a:xfrm>
            <a:off x="914400" y="1447800"/>
            <a:ext cx="7772400" cy="5124472"/>
          </a:xfrm>
        </p:spPr>
        <p:txBody>
          <a:bodyPr>
            <a:normAutofit/>
          </a:bodyPr>
          <a:lstStyle/>
          <a:p>
            <a:pPr algn="just"/>
            <a:r>
              <a:rPr lang="ru-RU" dirty="0" smtClean="0"/>
              <a:t>В самом начале поэтического пути, в 1912 году, Пастернак нашел для выражения своей поэзии очень емкие слова:</a:t>
            </a:r>
          </a:p>
          <a:p>
            <a:pPr>
              <a:buNone/>
            </a:pPr>
            <a:r>
              <a:rPr lang="ru-RU" i="1" dirty="0" smtClean="0"/>
              <a:t>	И, как в неслыханную веру,</a:t>
            </a:r>
          </a:p>
          <a:p>
            <a:pPr>
              <a:buNone/>
            </a:pPr>
            <a:r>
              <a:rPr lang="ru-RU" i="1" dirty="0" smtClean="0"/>
              <a:t>	Я в эту ночь перехожу,</a:t>
            </a:r>
          </a:p>
          <a:p>
            <a:pPr>
              <a:buNone/>
            </a:pPr>
            <a:r>
              <a:rPr lang="ru-RU" i="1" dirty="0" smtClean="0"/>
              <a:t>	Где тополь </a:t>
            </a:r>
            <a:r>
              <a:rPr lang="ru-RU" i="1" dirty="0" err="1" smtClean="0"/>
              <a:t>обветшало-серый</a:t>
            </a:r>
            <a:endParaRPr lang="ru-RU" i="1" dirty="0" smtClean="0"/>
          </a:p>
          <a:p>
            <a:pPr>
              <a:buNone/>
            </a:pPr>
            <a:r>
              <a:rPr lang="ru-RU" i="1" dirty="0" smtClean="0"/>
              <a:t>	Завесил лунную межу.</a:t>
            </a:r>
          </a:p>
          <a:p>
            <a:pPr>
              <a:buNone/>
            </a:pPr>
            <a:r>
              <a:rPr lang="ru-RU" i="1" dirty="0" smtClean="0"/>
              <a:t>	Где труд как явленная тайна,</a:t>
            </a:r>
          </a:p>
          <a:p>
            <a:pPr>
              <a:buNone/>
            </a:pPr>
            <a:r>
              <a:rPr lang="ru-RU" i="1" dirty="0" smtClean="0"/>
              <a:t>	Где шепчет яблони прибой,</a:t>
            </a:r>
          </a:p>
          <a:p>
            <a:pPr>
              <a:buNone/>
            </a:pPr>
            <a:r>
              <a:rPr lang="ru-RU" i="1" dirty="0" smtClean="0"/>
              <a:t>	Где сад висит постройкой свайной</a:t>
            </a:r>
          </a:p>
          <a:p>
            <a:pPr>
              <a:buNone/>
            </a:pPr>
            <a:r>
              <a:rPr lang="ru-RU" i="1" dirty="0" smtClean="0"/>
              <a:t>	И держит небо пред собой.</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fontScale="90000"/>
          </a:bodyPr>
          <a:lstStyle/>
          <a:p>
            <a:r>
              <a:rPr lang="ru-RU" dirty="0" smtClean="0"/>
              <a:t>Ранний период</a:t>
            </a:r>
            <a:endParaRPr lang="ru-RU" dirty="0"/>
          </a:p>
        </p:txBody>
      </p:sp>
      <p:sp>
        <p:nvSpPr>
          <p:cNvPr id="3" name="Содержимое 2"/>
          <p:cNvSpPr>
            <a:spLocks noGrp="1"/>
          </p:cNvSpPr>
          <p:nvPr>
            <p:ph sz="quarter" idx="1"/>
          </p:nvPr>
        </p:nvSpPr>
        <p:spPr>
          <a:xfrm>
            <a:off x="914400" y="928670"/>
            <a:ext cx="7772400" cy="5929330"/>
          </a:xfrm>
        </p:spPr>
        <p:txBody>
          <a:bodyPr>
            <a:normAutofit fontScale="92500"/>
          </a:bodyPr>
          <a:lstStyle/>
          <a:p>
            <a:pPr algn="just"/>
            <a:r>
              <a:rPr lang="ru-RU" dirty="0" smtClean="0"/>
              <a:t>Чтобы включиться в поэтическую жизнь Москвы, Пастернак вошел в группу поэтов, которую возглавлял Юлиан Анисимов. Группа эта называлась «Лирика». И первыми напечатанными стихами оказались те, что вошли в сборник «Лирика», изданный в 1913 году. Стихи эти не включались автором ни в одну из его книг и не перепечатывались при его жизни.</a:t>
            </a:r>
          </a:p>
          <a:p>
            <a:pPr algn="just"/>
            <a:r>
              <a:rPr lang="ru-RU" dirty="0" smtClean="0"/>
              <a:t>В 1914 году выходит его уже самостоятельный сборник, названный им «Близнец в тучах». </a:t>
            </a:r>
          </a:p>
          <a:p>
            <a:pPr algn="just"/>
            <a:r>
              <a:rPr lang="ru-RU" dirty="0" smtClean="0"/>
              <a:t>В 1917 году, еще до Октябрьской революции, вышла с цензурными изъятиями вторая книга стихов «Поверх барьеров». Эти книги составили первый период творчества Пастернака, период поиска своего поэтического лица.</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20-е годы</a:t>
            </a:r>
            <a:endParaRPr lang="ru-RU" dirty="0"/>
          </a:p>
        </p:txBody>
      </p:sp>
      <p:sp>
        <p:nvSpPr>
          <p:cNvPr id="3" name="Содержимое 2"/>
          <p:cNvSpPr>
            <a:spLocks noGrp="1"/>
          </p:cNvSpPr>
          <p:nvPr>
            <p:ph sz="quarter" idx="1"/>
          </p:nvPr>
        </p:nvSpPr>
        <p:spPr/>
        <p:txBody>
          <a:bodyPr/>
          <a:lstStyle/>
          <a:p>
            <a:pPr algn="just"/>
            <a:r>
              <a:rPr lang="ru-RU" dirty="0" smtClean="0"/>
              <a:t>Зарабатывает переводами в 1918–1921 годах. В этот период им было переведено пять стихотворных драм Клейста и Бена Джонсона, </a:t>
            </a:r>
            <a:r>
              <a:rPr lang="ru-RU" dirty="0" err="1" smtClean="0"/>
              <a:t>интеркомедии</a:t>
            </a:r>
            <a:r>
              <a:rPr lang="ru-RU" dirty="0" smtClean="0"/>
              <a:t> </a:t>
            </a:r>
            <a:r>
              <a:rPr lang="ru-RU" dirty="0" err="1" smtClean="0"/>
              <a:t>Ганса</a:t>
            </a:r>
            <a:r>
              <a:rPr lang="ru-RU" dirty="0" smtClean="0"/>
              <a:t> Сакса, лирика Гете, Ш. </a:t>
            </a:r>
            <a:r>
              <a:rPr lang="ru-RU" dirty="0" err="1" smtClean="0"/>
              <a:t>ван</a:t>
            </a:r>
            <a:r>
              <a:rPr lang="ru-RU" dirty="0" smtClean="0"/>
              <a:t> </a:t>
            </a:r>
            <a:r>
              <a:rPr lang="ru-RU" dirty="0" err="1" smtClean="0"/>
              <a:t>Лербарга</a:t>
            </a:r>
            <a:r>
              <a:rPr lang="ru-RU" dirty="0" smtClean="0"/>
              <a:t> и немецких импрессионистов.</a:t>
            </a:r>
          </a:p>
          <a:p>
            <a:pPr algn="just"/>
            <a:r>
              <a:rPr lang="ru-RU" dirty="0" smtClean="0"/>
              <a:t>Уже в 20-х годах Пастернак ощущает тяготение к эпическим формам – точнее, к эпическим формам с лирическим, очень субъективным содержанием. История и собственная жизнь в прошлом становится для него главными темами его больших произведений.</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53966"/>
          </a:xfrm>
        </p:spPr>
        <p:txBody>
          <a:bodyPr>
            <a:normAutofit fontScale="90000"/>
          </a:bodyPr>
          <a:lstStyle/>
          <a:p>
            <a:endParaRPr lang="ru-RU" dirty="0"/>
          </a:p>
        </p:txBody>
      </p:sp>
      <p:sp>
        <p:nvSpPr>
          <p:cNvPr id="3" name="Содержимое 2"/>
          <p:cNvSpPr>
            <a:spLocks noGrp="1"/>
          </p:cNvSpPr>
          <p:nvPr>
            <p:ph sz="quarter" idx="1"/>
          </p:nvPr>
        </p:nvSpPr>
        <p:spPr>
          <a:xfrm>
            <a:off x="914400" y="500042"/>
            <a:ext cx="7772400" cy="6000792"/>
          </a:xfrm>
        </p:spPr>
        <p:txBody>
          <a:bodyPr>
            <a:normAutofit lnSpcReduction="10000"/>
          </a:bodyPr>
          <a:lstStyle/>
          <a:p>
            <a:pPr algn="just"/>
            <a:r>
              <a:rPr lang="ru-RU" dirty="0" smtClean="0"/>
              <a:t>В 1925 году Пастернак стал писать стихотворных роман – поэму «</a:t>
            </a:r>
            <a:r>
              <a:rPr lang="ru-RU" dirty="0" err="1" smtClean="0"/>
              <a:t>Спекторский</a:t>
            </a:r>
            <a:r>
              <a:rPr lang="ru-RU" dirty="0" smtClean="0"/>
              <a:t>», – в значительной мере автобиографический. </a:t>
            </a:r>
          </a:p>
          <a:p>
            <a:pPr algn="just"/>
            <a:r>
              <a:rPr lang="ru-RU" dirty="0" smtClean="0"/>
              <a:t>Перерождение Пастернака связано с впечатлениями от поездки на Урал летом 1932 года. Много позднее Пастернак вспоминал: «В начале тридцатых годов было такое движение среди писателей – стали ездить по колхозам, собирать материалы для книг о новой деревне. Я хотел быть со всеми и тоже отправился в такую поездку с мыслью написать книгу. То, что я там увидел, нельзя выразить никакими словами. Это было такое нечеловеческое, невообразимое горе, такое страшное бедствие, что оно… не укладывалось в границы сознания. Я заболел, целый год не мог спать».</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Поздний период</a:t>
            </a:r>
            <a:endParaRPr lang="ru-RU" dirty="0"/>
          </a:p>
        </p:txBody>
      </p:sp>
      <p:sp>
        <p:nvSpPr>
          <p:cNvPr id="3" name="Содержимое 2"/>
          <p:cNvSpPr>
            <a:spLocks noGrp="1"/>
          </p:cNvSpPr>
          <p:nvPr>
            <p:ph sz="quarter" idx="1"/>
          </p:nvPr>
        </p:nvSpPr>
        <p:spPr/>
        <p:txBody>
          <a:bodyPr>
            <a:normAutofit fontScale="92500"/>
          </a:bodyPr>
          <a:lstStyle/>
          <a:p>
            <a:pPr algn="just"/>
            <a:r>
              <a:rPr lang="ru-RU" dirty="0" smtClean="0"/>
              <a:t>Рубеж сороковых годов разделяет два периода творческого пути Пастернака. Позднему Пастернаку присуща классическая простота и ясность. Его стихи одухотворены присутствием открывшегося поэту «огромного образа России».</a:t>
            </a:r>
          </a:p>
          <a:p>
            <a:pPr algn="just"/>
            <a:r>
              <a:rPr lang="ru-RU" dirty="0" smtClean="0"/>
              <a:t>В 1943 году Пастернак совершил в бригаде писателей поездку на фронт, в армию, освободившую Орел. Результатом поездки явились очерки «Освобожденный город» и «Поездка в армию», а так же стихи, рисующие эпизоды битвы: «Смерть сапера», «Преследование», «Разведчики».</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2528"/>
          </a:xfrm>
        </p:spPr>
        <p:txBody>
          <a:bodyPr>
            <a:normAutofit fontScale="90000"/>
          </a:bodyPr>
          <a:lstStyle/>
          <a:p>
            <a:endParaRPr lang="ru-RU" dirty="0"/>
          </a:p>
        </p:txBody>
      </p:sp>
      <p:sp>
        <p:nvSpPr>
          <p:cNvPr id="3" name="Содержимое 2"/>
          <p:cNvSpPr>
            <a:spLocks noGrp="1"/>
          </p:cNvSpPr>
          <p:nvPr>
            <p:ph sz="quarter" idx="1"/>
          </p:nvPr>
        </p:nvSpPr>
        <p:spPr>
          <a:xfrm>
            <a:off x="928662" y="642918"/>
            <a:ext cx="7772400" cy="5591196"/>
          </a:xfrm>
        </p:spPr>
        <p:txBody>
          <a:bodyPr>
            <a:normAutofit fontScale="92500" lnSpcReduction="10000"/>
          </a:bodyPr>
          <a:lstStyle/>
          <a:p>
            <a:pPr algn="just"/>
            <a:r>
              <a:rPr lang="ru-RU" dirty="0" smtClean="0"/>
              <a:t>Поэзия Пастернака периода войны – незавершенная, несущая вопросы и не выявленные до конца возможности.</a:t>
            </a:r>
          </a:p>
          <a:p>
            <a:pPr algn="just"/>
            <a:r>
              <a:rPr lang="ru-RU" dirty="0" smtClean="0"/>
              <a:t>Большое внимание Пастернак уделял любовной лирике. По словам Евтушенко, после Пушкина, пожалуй, никто так не чувствовал женщину, как Пастернак.</a:t>
            </a:r>
          </a:p>
          <a:p>
            <a:pPr algn="just"/>
            <a:r>
              <a:rPr lang="ru-RU" dirty="0" smtClean="0"/>
              <a:t>Кончилась война, и появились новые надежды. Пастернаку захотелось сделать что-то большое, значительное – тогда и возникла мысль о романе «Доктор Живаго». Он начал его очерком о старом поместье. Там явно представилась большая усадьба, которую разные поколения перепланировали по своим вкусам, а земля хранит еле видимые следы цветников, дорожек.</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TotalTime>
  <Words>1994</Words>
  <Application>Microsoft Office PowerPoint</Application>
  <PresentationFormat>Экран (4:3)</PresentationFormat>
  <Paragraphs>109</Paragraphs>
  <Slides>33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33</vt:i4>
      </vt:variant>
    </vt:vector>
  </HeadingPairs>
  <TitlesOfParts>
    <vt:vector size="39" baseType="lpstr">
      <vt:lpstr>Calibri</vt:lpstr>
      <vt:lpstr>Cambria</vt:lpstr>
      <vt:lpstr>Franklin Gothic Book</vt:lpstr>
      <vt:lpstr>Perpetua</vt:lpstr>
      <vt:lpstr>Wingdings 2</vt:lpstr>
      <vt:lpstr>Справедливость</vt:lpstr>
      <vt:lpstr>Творчество Б.Л. Пастернака</vt:lpstr>
      <vt:lpstr>План лекции</vt:lpstr>
      <vt:lpstr>Презентация PowerPoint</vt:lpstr>
      <vt:lpstr>Периоды творчества Б.Л. Пастернака</vt:lpstr>
      <vt:lpstr>Ранний период</vt:lpstr>
      <vt:lpstr>20-е годы</vt:lpstr>
      <vt:lpstr>Презентация PowerPoint</vt:lpstr>
      <vt:lpstr>Поздний период</vt:lpstr>
      <vt:lpstr>Презентация PowerPoint</vt:lpstr>
      <vt:lpstr>Лирика Б.Л. Пастернака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Роман «Доктор Живаго»</vt:lpstr>
      <vt:lpstr>Образ Юрия Живаго</vt:lpstr>
      <vt:lpstr>Презентация PowerPoint</vt:lpstr>
      <vt:lpstr>Презентация PowerPoint</vt:lpstr>
      <vt:lpstr>Презентация PowerPoint</vt:lpstr>
      <vt:lpstr>Любовь в романе</vt:lpstr>
      <vt:lpstr>Мысли о русской интеллигенции</vt:lpstr>
      <vt:lpstr>Размышления о революции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Вопросы к лекции</vt:lpstr>
      <vt:lpstr>Рекомендуемая литература</vt:lpstr>
    </vt:vector>
  </TitlesOfParts>
  <Company>Enter-ПК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Творчество Б.Л. Пастернака</dc:title>
  <dc:creator>Анастасия</dc:creator>
  <cp:lastModifiedBy>Белозор Анастасия Сергеевна</cp:lastModifiedBy>
  <cp:revision>8</cp:revision>
  <dcterms:created xsi:type="dcterms:W3CDTF">2018-02-09T07:17:16Z</dcterms:created>
  <dcterms:modified xsi:type="dcterms:W3CDTF">2019-12-24T04:43:31Z</dcterms:modified>
</cp:coreProperties>
</file>