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424642-FA3B-4100-8477-D846C21C6AF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68E5FB-C59D-487D-BE36-4040100D5BB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7819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ФЕДЕРАЛЬНОЕГОСУДАРСТВЕННОЕ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</a:t>
            </a:r>
            <a:br>
              <a:rPr lang="ru-RU" sz="1400" dirty="0" smtClean="0"/>
            </a:br>
            <a:r>
              <a:rPr lang="ru-RU" sz="1400" dirty="0" smtClean="0"/>
              <a:t>Кафедра Акушерства и гинекологии ИПО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686" y="2530606"/>
            <a:ext cx="8856984" cy="3922729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Реферат:</a:t>
            </a:r>
            <a:r>
              <a:rPr lang="ru-RU" b="1" dirty="0" err="1"/>
              <a:t>"Выкидыш</a:t>
            </a:r>
            <a:r>
              <a:rPr lang="ru-RU" b="1" dirty="0"/>
              <a:t> в ранние сроки беременности: диагностика и тактика ведения"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                                       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 </a:t>
            </a:r>
            <a:r>
              <a:rPr lang="ru-RU" dirty="0" smtClean="0"/>
              <a:t>Выполнила: Жданова Софья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41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Клинические варианты ранних потерь беременности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Угрожающий выкидыш — тянущие боли внизу живота и поясничной области, скудные кровяные выделения из половых путей. Тонус матки повышен, шейка матки не укорочена, внутренний зев закрыт, тело матки соответствует сроку беременности. При ультразвуковом исследовании регистрируют сердцебиение плода.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35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Начавшийся выкидыш — боли и кровяные выделения из влагалища более выражены, цервикальный канал приоткрыт. Необходимо диагностировать следующие акушерские осложнения: отслойку хориона(плаценты), </a:t>
            </a:r>
            <a:r>
              <a:rPr lang="ru-RU" dirty="0" err="1"/>
              <a:t>предлежание</a:t>
            </a:r>
            <a:r>
              <a:rPr lang="ru-RU" dirty="0"/>
              <a:t> или низкое расположение хориона (плаценты), кровотечение из второго рога матки при пороках ее развития, гибель одного плодного яйца при многоплодной беременности.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77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Выкидыш в ходу — тело матки, как правило, меньше предполагаемого срока беременности, определяются регулярные схваткообразные сокращения </a:t>
            </a:r>
            <a:r>
              <a:rPr lang="ru-RU" dirty="0" err="1"/>
              <a:t>миометрия</a:t>
            </a:r>
            <a:r>
              <a:rPr lang="ru-RU" dirty="0"/>
              <a:t>, в более поздние сроки беременности возможно </a:t>
            </a:r>
            <a:r>
              <a:rPr lang="ru-RU" dirty="0" err="1"/>
              <a:t>подтекание</a:t>
            </a:r>
            <a:r>
              <a:rPr lang="ru-RU" dirty="0"/>
              <a:t> околоплодных вод. Внутренний и наружный зевы открыты, элементы плодного яйца находятся в цервикальном канале или во влагалище. Кровяные выделения могут быть различной интенсивности, чаще обильные.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98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Неполный выкидыш — беременность прервалась, но в полости матки имеются задержавшиеся элементы плодного яйца. Отсутствие полноценного сокращения матки и смыкания ее полости приводит к продолжающемуся кровотечению, что в некоторых случаях может вести к большой кровопотере и </a:t>
            </a:r>
            <a:r>
              <a:rPr lang="ru-RU" dirty="0" err="1"/>
              <a:t>гиповолемическому</a:t>
            </a:r>
            <a:r>
              <a:rPr lang="ru-RU" dirty="0"/>
              <a:t> шоку. Чаще встречается после 12 недель беременности, в случае, когда выкидыш начинается с излития околоплодных вод. При </a:t>
            </a:r>
            <a:r>
              <a:rPr lang="ru-RU" dirty="0" err="1"/>
              <a:t>бимануальном</a:t>
            </a:r>
            <a:r>
              <a:rPr lang="ru-RU" dirty="0"/>
              <a:t> исследовании матка меньше предполагаемого срока беременности, кровяные выделения из цервикального канала обильные, при ультразвуковом исследовании в полости матки определяются остатки плодного яйца, во II триместре — плацентарной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9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Септический (инфицированный) выкидыш — прерывание беременности, сопровождающееся лихорадкой, ознобом, недомоганием, болями внизу живота, кровяными, иногда гноевидными выделениями из половых путей. При </a:t>
            </a:r>
            <a:r>
              <a:rPr lang="ru-RU" dirty="0" err="1"/>
              <a:t>физикальном</a:t>
            </a:r>
            <a:r>
              <a:rPr lang="ru-RU" dirty="0"/>
              <a:t> осмотре — тахикардия, </a:t>
            </a:r>
            <a:r>
              <a:rPr lang="ru-RU" dirty="0" err="1"/>
              <a:t>тахипноэ</a:t>
            </a:r>
            <a:r>
              <a:rPr lang="ru-RU" dirty="0"/>
              <a:t>, </a:t>
            </a:r>
            <a:r>
              <a:rPr lang="ru-RU" dirty="0" err="1"/>
              <a:t>дефанс</a:t>
            </a:r>
            <a:r>
              <a:rPr lang="ru-RU" dirty="0"/>
              <a:t> мышц передней брюшной стенки; при </a:t>
            </a:r>
            <a:r>
              <a:rPr lang="ru-RU" dirty="0" err="1"/>
              <a:t>бимануальном</a:t>
            </a:r>
            <a:r>
              <a:rPr lang="ru-RU" dirty="0"/>
              <a:t> исследовании — болезненная, мягкой консистенции матка, шейка матки расширена. Воспалительный процесс чаще всего вызван золотистым стафилококком, стрептококком, грамотрицательными микроорганизмами, грамположительными кокками. При отсутствии лечения возможна генерализация инфекции в виде сальпингита, локального или разлитого перитонита, септицемии.</a:t>
            </a:r>
          </a:p>
        </p:txBody>
      </p:sp>
    </p:spTree>
    <p:extLst>
      <p:ext uri="{BB962C8B-B14F-4D97-AF65-F5344CB8AC3E}">
        <p14:creationId xmlns:p14="http://schemas.microsoft.com/office/powerpoint/2010/main" val="410578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90469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                                         </a:t>
            </a:r>
            <a:r>
              <a:rPr lang="ru-RU" sz="3600" dirty="0" smtClean="0"/>
              <a:t>Диагностика</a:t>
            </a:r>
            <a:endParaRPr lang="ru-RU" sz="3600" dirty="0"/>
          </a:p>
          <a:p>
            <a:r>
              <a:rPr lang="ru-RU" dirty="0" smtClean="0"/>
              <a:t>Жалобы</a:t>
            </a:r>
            <a:endParaRPr lang="ru-RU" dirty="0"/>
          </a:p>
          <a:p>
            <a:r>
              <a:rPr lang="ru-RU" dirty="0"/>
              <a:t>Жалобы на кровяные выделения из половых путей, боли внизу живота и поясничной области, возникшие на фоне задержки менструации.</a:t>
            </a:r>
          </a:p>
          <a:p>
            <a:pPr marL="137160" indent="0">
              <a:buNone/>
            </a:pPr>
            <a:r>
              <a:rPr lang="ru-RU" dirty="0" smtClean="0"/>
              <a:t>                                                  </a:t>
            </a:r>
            <a:r>
              <a:rPr lang="ru-RU" sz="3600" dirty="0" smtClean="0"/>
              <a:t>Анамнез</a:t>
            </a:r>
          </a:p>
          <a:p>
            <a:r>
              <a:rPr lang="ru-RU" sz="3600" dirty="0"/>
              <a:t>Характер менструального цикла и дата последней менструации.</a:t>
            </a:r>
          </a:p>
          <a:p>
            <a:r>
              <a:rPr lang="ru-RU" sz="3600" dirty="0"/>
              <a:t>Предыдущие беременности, их исходы, особенно наличие выкидышей.</a:t>
            </a:r>
          </a:p>
          <a:p>
            <a:r>
              <a:rPr lang="ru-RU" sz="3600" dirty="0"/>
              <a:t>Гинекологические заболевания и операции.</a:t>
            </a:r>
          </a:p>
          <a:p>
            <a:r>
              <a:rPr lang="ru-RU" sz="3600" dirty="0"/>
              <a:t>Если применялись ВРТ, указать вид и дату.</a:t>
            </a:r>
          </a:p>
          <a:p>
            <a:r>
              <a:rPr lang="ru-RU" sz="3600" dirty="0"/>
              <a:t>Заключение УЗИ (если было).</a:t>
            </a:r>
          </a:p>
          <a:p>
            <a:r>
              <a:rPr lang="ru-RU" sz="3600" dirty="0"/>
              <a:t>Симптомы ранних сроков беременности.</a:t>
            </a:r>
          </a:p>
          <a:p>
            <a:pPr marL="137160" indent="0">
              <a:buNone/>
            </a:pPr>
            <a:endParaRPr lang="ru-RU" sz="3600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65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47211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        Наличие </a:t>
            </a:r>
            <a:r>
              <a:rPr lang="ru-RU" dirty="0"/>
              <a:t>ассоциированных симптомов</a:t>
            </a:r>
            <a:r>
              <a:rPr lang="ru-RU" dirty="0" smtClean="0"/>
              <a:t>:</a:t>
            </a:r>
          </a:p>
          <a:p>
            <a:r>
              <a:rPr lang="ru-RU" dirty="0"/>
              <a:t>вагинальное кровотечение (сроки, степень и тяжесть);</a:t>
            </a:r>
          </a:p>
          <a:p>
            <a:r>
              <a:rPr lang="ru-RU" dirty="0"/>
              <a:t>боли (внизу живота / схваткообразные / боли в спине);</a:t>
            </a:r>
          </a:p>
          <a:p>
            <a:r>
              <a:rPr lang="ru-RU" dirty="0" err="1"/>
              <a:t>синкопальные</a:t>
            </a:r>
            <a:r>
              <a:rPr lang="ru-RU" dirty="0"/>
              <a:t> состояния при перемене положения тела;</a:t>
            </a:r>
          </a:p>
          <a:p>
            <a:r>
              <a:rPr lang="ru-RU" dirty="0"/>
              <a:t>рвота;</a:t>
            </a:r>
          </a:p>
          <a:p>
            <a:r>
              <a:rPr lang="ru-RU" dirty="0"/>
              <a:t>боль в плече;</a:t>
            </a:r>
          </a:p>
          <a:p>
            <a:r>
              <a:rPr lang="ru-RU" dirty="0"/>
              <a:t>выделение из половых путей продуктов зачатия (элементов плодного яйца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22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040600"/>
          </a:xfrm>
        </p:spPr>
        <p:txBody>
          <a:bodyPr>
            <a:normAutofit/>
          </a:bodyPr>
          <a:lstStyle/>
          <a:p>
            <a:r>
              <a:rPr lang="ru-RU" sz="2400" dirty="0"/>
              <a:t>Подтверждение беременности: всем женщинам репродуктивного возраста, обращающимся с жалобами на недавние/текущие боли в животе, боли в области таза, плеча и/или вагинальное кровотечение, обморок или признаки шока (слабость, головокружение) необходимо срочно выполнить исследование сыворотки крови на беременность (независимо от начала последней менструации, контрацепции, стерилизации, указание на отсутствие половой жизни).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48" y="4523489"/>
            <a:ext cx="2992607" cy="224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8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Физикальное</a:t>
            </a:r>
            <a:r>
              <a:rPr lang="ru-RU" dirty="0"/>
              <a:t> обследование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Базовые обследования (температура, ЧСС, частота дыхания, артериальное давление).</a:t>
            </a:r>
          </a:p>
          <a:p>
            <a:r>
              <a:rPr lang="ru-RU" dirty="0"/>
              <a:t>Обследование живота (болезненность, напряжение мышц передней брюшной стенки, симптомы раздражения брюшины, вздутие, наличие свободной жидкости).</a:t>
            </a:r>
          </a:p>
          <a:p>
            <a:r>
              <a:rPr lang="ru-RU" dirty="0"/>
              <a:t>Влагалищное исследование:</a:t>
            </a:r>
          </a:p>
          <a:p>
            <a:endParaRPr lang="ru-RU" dirty="0"/>
          </a:p>
          <a:p>
            <a:r>
              <a:rPr lang="ru-RU" dirty="0"/>
              <a:t>Осмотр при помощи зеркал: источник и объем кровотечения, наличие продуктов зачатия в цервикальном канале (если есть возможность, удалить и отправить на гистологическое исследование).</a:t>
            </a:r>
          </a:p>
          <a:p>
            <a:r>
              <a:rPr lang="ru-RU" dirty="0" err="1"/>
              <a:t>Бимануальное</a:t>
            </a:r>
            <a:r>
              <a:rPr lang="ru-RU" dirty="0"/>
              <a:t> исследование: консистенция и длина шейки матки, состояние цервикального канала и внутреннего зева шейки матки, величина матки (в зависимости от даты последней менструации), состояние и болезненность придатков, сводов влагалища.</a:t>
            </a:r>
          </a:p>
          <a:p>
            <a:r>
              <a:rPr lang="ru-RU" dirty="0"/>
              <a:t>Ультразвуковое сканирование</a:t>
            </a:r>
          </a:p>
          <a:p>
            <a:r>
              <a:rPr lang="ru-RU" dirty="0"/>
              <a:t>Большинству женщин с осложнениями ранних сроков беременности требуется ультразвуковое сканирование. </a:t>
            </a:r>
            <a:r>
              <a:rPr lang="ru-RU" dirty="0" err="1"/>
              <a:t>Трансвагинальное</a:t>
            </a:r>
            <a:r>
              <a:rPr lang="ru-RU" dirty="0"/>
              <a:t> сканирование (ТВС), проводимое опытным специалистом, является «золотым стандартом». Если ТВС недоступно, может использоваться </a:t>
            </a:r>
            <a:r>
              <a:rPr lang="ru-RU" dirty="0" err="1"/>
              <a:t>трансабдоминальное</a:t>
            </a:r>
            <a:r>
              <a:rPr lang="ru-RU" dirty="0"/>
              <a:t> сканирование (ТАС), однако этот метод не так точен, как ТВС, для диагностики осложнений ранних сроков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73417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Жизнеспособная маточная беременность: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Плодное яйцо расположено обычно, эмбрион визуализируется, четко определяется сердечная деятельность. Наличие сердечной деятельности ассоциируется с успешным завершением данной беременности в 85-97% — в зависимости от срока </a:t>
            </a:r>
            <a:r>
              <a:rPr lang="ru-RU" sz="1800" dirty="0" err="1"/>
              <a:t>гестации</a:t>
            </a:r>
            <a:r>
              <a:rPr lang="ru-RU" sz="1800" dirty="0"/>
              <a:t>. Последующие назначения лекарственных препаратов и дополнительных обследований могут потребоваться в следующих ситуациях: значительное вагинальное кровотечение, </a:t>
            </a:r>
            <a:r>
              <a:rPr lang="ru-RU" sz="1800" dirty="0" err="1"/>
              <a:t>субхориальная</a:t>
            </a:r>
            <a:r>
              <a:rPr lang="ru-RU" sz="1800" dirty="0"/>
              <a:t> гематома, а также у пациенток с выкидышами в анамнезе или после удаления внутриматочных контрацептивов.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46362"/>
            <a:ext cx="2664296" cy="284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5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dirty="0"/>
              <a:t>Актуальность</a:t>
            </a:r>
            <a:r>
              <a:rPr lang="ru-RU" dirty="0"/>
              <a:t> </a:t>
            </a:r>
            <a:r>
              <a:rPr lang="ru-RU" b="1" dirty="0" smtClean="0"/>
              <a:t>проблемы</a:t>
            </a:r>
            <a:r>
              <a:rPr lang="ru-RU" dirty="0"/>
              <a:t> </a:t>
            </a:r>
            <a:r>
              <a:rPr lang="ru-RU" b="1" dirty="0"/>
              <a:t>выкидышей</a:t>
            </a:r>
            <a:r>
              <a:rPr lang="ru-RU" dirty="0"/>
              <a:t> связана и с многочисленными негативными последствиями этой патологии для репродуктивного здоровья женщины. Любое наблюдение спонтанного </a:t>
            </a:r>
            <a:r>
              <a:rPr lang="ru-RU" b="1" dirty="0"/>
              <a:t>аборта</a:t>
            </a:r>
            <a:r>
              <a:rPr lang="ru-RU" dirty="0"/>
              <a:t> может быть исходным проявлением тяжелых нарушений детородной функции, которые в дальнейшем могут найти отражение в повторных </a:t>
            </a:r>
            <a:r>
              <a:rPr lang="ru-RU" b="1" dirty="0"/>
              <a:t>выкидышах</a:t>
            </a:r>
            <a:r>
              <a:rPr lang="ru-RU" dirty="0"/>
              <a:t>, внематочных беременностях, вторичном бесплодии, в развитии воспалительных заболеваний матки и придатков, в перинатальной заболеваемости и смертности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8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Беременность </a:t>
            </a:r>
            <a:r>
              <a:rPr lang="ru-RU" dirty="0"/>
              <a:t>неопределенной жизнеспособности: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 вариант — плодное яйцо расположено обычно, средний внутренний диаметр плодного яйца 20 мм, эмбрион не визуализируется;</a:t>
            </a:r>
          </a:p>
          <a:p>
            <a:r>
              <a:rPr lang="ru-RU" sz="2000" dirty="0"/>
              <a:t>2 вариант — плодное яйцо расположено нормально, эмбрион 7 мм, сердцебиение плода не визуализируется.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7413"/>
            <a:ext cx="4680520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1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Маточная беременность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1051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82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976704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Для </a:t>
            </a:r>
            <a:r>
              <a:rPr lang="ru-RU" dirty="0"/>
              <a:t>потенциально жизнеспособной маточной беременности до 6-7 </a:t>
            </a:r>
            <a:r>
              <a:rPr lang="ru-RU" dirty="0" smtClean="0"/>
              <a:t>  недель </a:t>
            </a:r>
            <a:r>
              <a:rPr lang="ru-RU" dirty="0"/>
              <a:t>беременности, действуют следующие правила:</a:t>
            </a:r>
          </a:p>
          <a:p>
            <a:endParaRPr lang="ru-RU" dirty="0"/>
          </a:p>
          <a:p>
            <a:r>
              <a:rPr lang="ru-RU" dirty="0"/>
              <a:t>Среднее время удвоения величины b-</a:t>
            </a:r>
            <a:r>
              <a:rPr lang="ru-RU" dirty="0" err="1"/>
              <a:t>чХГ</a:t>
            </a:r>
            <a:r>
              <a:rPr lang="ru-RU" dirty="0"/>
              <a:t> составляет 1,4-2,1 дней.</a:t>
            </a:r>
          </a:p>
          <a:p>
            <a:r>
              <a:rPr lang="ru-RU" dirty="0"/>
              <a:t>У 85% пациенток каждые 48 часов уровень b-</a:t>
            </a:r>
            <a:r>
              <a:rPr lang="ru-RU" dirty="0" err="1"/>
              <a:t>чХГ</a:t>
            </a:r>
            <a:r>
              <a:rPr lang="ru-RU" dirty="0"/>
              <a:t> увеличивается на 66% и более, у 15% — на 53-66% (более 48 часов зафиксирован самый медленный прирост b-</a:t>
            </a:r>
            <a:r>
              <a:rPr lang="ru-RU" dirty="0" err="1"/>
              <a:t>чХГ</a:t>
            </a:r>
            <a:r>
              <a:rPr lang="ru-RU" dirty="0"/>
              <a:t> уровня на 53%).</a:t>
            </a:r>
          </a:p>
          <a:p>
            <a:r>
              <a:rPr lang="ru-RU" dirty="0"/>
              <a:t>Маточная беременность обычно визуализируется при УЗИ, когда плодное яйцо больше или равно 3мм. Это соответствует величине b-</a:t>
            </a:r>
            <a:r>
              <a:rPr lang="ru-RU" dirty="0" err="1"/>
              <a:t>чХГ</a:t>
            </a:r>
            <a:r>
              <a:rPr lang="ru-RU" dirty="0"/>
              <a:t>: — 1500-2000 МЕ/л при </a:t>
            </a:r>
            <a:r>
              <a:rPr lang="ru-RU" dirty="0" err="1"/>
              <a:t>трансвагинальном</a:t>
            </a:r>
            <a:r>
              <a:rPr lang="ru-RU" dirty="0"/>
              <a:t> сканировании (иногда при величине b-чХГ1000 МЕ/л), или примерно 6500 МЕ/л — при </a:t>
            </a:r>
            <a:r>
              <a:rPr lang="ru-RU" dirty="0" err="1"/>
              <a:t>трансабдоминальном</a:t>
            </a:r>
            <a:r>
              <a:rPr lang="ru-RU" dirty="0"/>
              <a:t> сканировании, которое должно применяться только при невозможности провести </a:t>
            </a:r>
            <a:r>
              <a:rPr lang="ru-RU" dirty="0" err="1"/>
              <a:t>трансвагинальное</a:t>
            </a:r>
            <a:r>
              <a:rPr lang="ru-RU" dirty="0"/>
              <a:t> сканирование.</a:t>
            </a:r>
          </a:p>
          <a:p>
            <a:r>
              <a:rPr lang="ru-RU" dirty="0"/>
              <a:t>Не установлено доказанного диапазона значений для при многоплодной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24047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Тактика 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0406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Тактика ведения женщин с выкидышами в ранние сроки беременности зависит от наличия/отсутствия симптомов и того, к какой из клинических групп относится пациентка.</a:t>
            </a:r>
          </a:p>
          <a:p>
            <a:endParaRPr lang="ru-RU" dirty="0"/>
          </a:p>
          <a:p>
            <a:r>
              <a:rPr lang="ru-RU" dirty="0"/>
              <a:t>Выжидательная тактика</a:t>
            </a:r>
          </a:p>
          <a:p>
            <a:endParaRPr lang="ru-RU" dirty="0"/>
          </a:p>
          <a:p>
            <a:r>
              <a:rPr lang="ru-RU" dirty="0"/>
              <a:t>При возникновении умеренных болей и/или скудных кровянистых выделений, наличии сомнительных данных УЗИ о жизнеспособности беременности, многие пациентки выражают желание избрать «выжидательную» позицию в надежде, что беременность все-таки закончится благополучно, или свершится выкидыш без необходимости последующего медицинского вмешательства.</a:t>
            </a:r>
          </a:p>
          <a:p>
            <a:r>
              <a:rPr lang="ru-RU" dirty="0"/>
              <a:t>Выжидательная тактика при угрожающих и начавшихся выкидышах возможна в первом триместре беременности, когда нет клинически значимого (умеренного, обильного) маточного кровотечения, признаков инфекции, чрезмерного болевого синдрома, нарушений гемодинамики.</a:t>
            </a:r>
          </a:p>
          <a:p>
            <a:r>
              <a:rPr lang="ru-RU" dirty="0"/>
              <a:t>Неразвивающаяся беременность — при сомнительных данных ультразвукового исследования и подозрении на неразвивающуюся беременность показано динамическое УЗИ и наблюдение за состоянием пациентки.</a:t>
            </a:r>
          </a:p>
          <a:p>
            <a:r>
              <a:rPr lang="ru-RU" dirty="0"/>
              <a:t>В случае возникновения кровотечения из половых путей в этих случаях наблюдение должно проводиться в условиях гинекологического стационара. Необходимо проинформировать пациентку </a:t>
            </a:r>
            <a:r>
              <a:rPr lang="ru-RU" dirty="0" err="1"/>
              <a:t>оивысокой</a:t>
            </a:r>
            <a:r>
              <a:rPr lang="ru-RU" dirty="0"/>
              <a:t> частоте хромосомной патологии плода при спорадических ранних выкидышах, разъяснить обоснованность выжидательной тактики и нецелесообразность проведения избыточной лекарственной терапии при сомнительных данных УЗИ.</a:t>
            </a:r>
          </a:p>
        </p:txBody>
      </p:sp>
    </p:spTree>
    <p:extLst>
      <p:ext uri="{BB962C8B-B14F-4D97-AF65-F5344CB8AC3E}">
        <p14:creationId xmlns:p14="http://schemas.microsoft.com/office/powerpoint/2010/main" val="374457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Медикаментозная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Медикаментозная терапия, направленная на </a:t>
            </a:r>
            <a:r>
              <a:rPr lang="ru-RU" dirty="0" err="1"/>
              <a:t>пролонгирование</a:t>
            </a:r>
            <a:r>
              <a:rPr lang="ru-RU" dirty="0"/>
              <a:t> беременности.</a:t>
            </a:r>
          </a:p>
          <a:p>
            <a:r>
              <a:rPr lang="ru-RU" dirty="0"/>
              <a:t>При начавшемся выкидыше (схваткообразные боли, кровотечение при стабильной гемодинамике и отсутствии признаков инфекции), когда при УЗИ в полости матки обнаружено жизнеспособное плодное яйцо, показано назначение симптоматической терапии, направленной на купирование болевого синдрома и остановку кровотечения.</a:t>
            </a:r>
          </a:p>
          <a:p>
            <a:r>
              <a:rPr lang="ru-RU" dirty="0"/>
              <a:t>Начавшийся выкидыш является показанием для госпитализации в гинекологическое отделение.</a:t>
            </a:r>
          </a:p>
        </p:txBody>
      </p:sp>
    </p:spTree>
    <p:extLst>
      <p:ext uri="{BB962C8B-B14F-4D97-AF65-F5344CB8AC3E}">
        <p14:creationId xmlns:p14="http://schemas.microsoft.com/office/powerpoint/2010/main" val="4092166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Для купирования выраженных болевых ощущений (O02.1 Несостоявшийся выкидыш; O02.8 Другие уточненные аномальные продукты зачатия; O02.9 Аномальный продукт зачатия неуточненный) допустимо применение </a:t>
            </a:r>
            <a:r>
              <a:rPr lang="ru-RU" dirty="0" err="1"/>
              <a:t>дротаверина</a:t>
            </a:r>
            <a:r>
              <a:rPr lang="ru-RU" dirty="0"/>
              <a:t> гидрохлорида в дозе 40-80 мг (2-4 мл) внутривенно или внутримышечно.</a:t>
            </a:r>
          </a:p>
          <a:p>
            <a:r>
              <a:rPr lang="ru-RU" dirty="0"/>
              <a:t>При выраженных кровянистых выделениях из половых путей с </a:t>
            </a:r>
            <a:r>
              <a:rPr lang="ru-RU" dirty="0" err="1"/>
              <a:t>гемостатической</a:t>
            </a:r>
            <a:r>
              <a:rPr lang="ru-RU" dirty="0"/>
              <a:t> целью используют </a:t>
            </a:r>
            <a:r>
              <a:rPr lang="ru-RU" dirty="0" err="1"/>
              <a:t>транексамовую</a:t>
            </a:r>
            <a:r>
              <a:rPr lang="ru-RU" dirty="0"/>
              <a:t> кислоту в суточной дозе 750-1500 мг. В случае обильного кровотечения возможно внутривенное капельное введение </a:t>
            </a:r>
            <a:r>
              <a:rPr lang="ru-RU" dirty="0" err="1"/>
              <a:t>транексамовой</a:t>
            </a:r>
            <a:r>
              <a:rPr lang="ru-RU" dirty="0"/>
              <a:t> кислоты по 500-1000 мг в сутки в течение 3 дней; при умеренных кровяных выделениях препарат применяют внутрь по 250-500 мг 3 раза в день в течение 5-7дней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50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19256" cy="4853136"/>
          </a:xfrm>
        </p:spPr>
        <p:txBody>
          <a:bodyPr>
            <a:noAutofit/>
          </a:bodyPr>
          <a:lstStyle/>
          <a:p>
            <a:r>
              <a:rPr lang="ru-RU" sz="1200" dirty="0"/>
              <a:t>Применение гестагенов при привычном выкидыше: снижается частота выкидыша по сравнению с плацебо или отсутствием лечении, не увеличивая ни частоту послеродовых кровотечений, ни вызванной беременностью гипертензии у матери.</a:t>
            </a:r>
          </a:p>
          <a:p>
            <a:endParaRPr lang="ru-RU" sz="1200" dirty="0"/>
          </a:p>
          <a:p>
            <a:r>
              <a:rPr lang="ru-RU" sz="1200" dirty="0"/>
              <a:t>Схемы назначения гестагенов.</a:t>
            </a:r>
          </a:p>
          <a:p>
            <a:endParaRPr lang="ru-RU" sz="1200" dirty="0"/>
          </a:p>
          <a:p>
            <a:r>
              <a:rPr lang="ru-RU" sz="1200" dirty="0" err="1"/>
              <a:t>Дидрогестерон</a:t>
            </a:r>
            <a:r>
              <a:rPr lang="ru-RU" sz="1200" dirty="0"/>
              <a:t> (</a:t>
            </a:r>
            <a:r>
              <a:rPr lang="ru-RU" sz="1200" dirty="0" err="1"/>
              <a:t>дюфастон</a:t>
            </a:r>
            <a:r>
              <a:rPr lang="ru-RU" sz="1200" dirty="0"/>
              <a:t>)</a:t>
            </a:r>
          </a:p>
          <a:p>
            <a:endParaRPr lang="ru-RU" sz="1200" dirty="0"/>
          </a:p>
          <a:p>
            <a:r>
              <a:rPr lang="ru-RU" sz="1200" dirty="0"/>
              <a:t>Угрожающий выкидыш — 40 мг однократно, затем по 10 мг через каждые 8 часов до исчезновения симптомов.</a:t>
            </a:r>
          </a:p>
          <a:p>
            <a:r>
              <a:rPr lang="ru-RU" sz="1200" dirty="0"/>
              <a:t>Привычный выкидыш — 10 мг 2 раза в день до 20-й недели беременности с последующим постепенным снижением.</a:t>
            </a:r>
          </a:p>
          <a:p>
            <a:r>
              <a:rPr lang="ru-RU" sz="1200" dirty="0" err="1"/>
              <a:t>Микронизированный</a:t>
            </a:r>
            <a:r>
              <a:rPr lang="ru-RU" sz="1200" dirty="0"/>
              <a:t> прогестерон (</a:t>
            </a:r>
            <a:r>
              <a:rPr lang="ru-RU" sz="1200" dirty="0" err="1"/>
              <a:t>утрожестан</a:t>
            </a:r>
            <a:r>
              <a:rPr lang="ru-RU" sz="1200" dirty="0"/>
              <a:t>)</a:t>
            </a:r>
          </a:p>
          <a:p>
            <a:endParaRPr lang="ru-RU" sz="1200" dirty="0"/>
          </a:p>
          <a:p>
            <a:r>
              <a:rPr lang="ru-RU" sz="1200" dirty="0"/>
              <a:t>Привычный и угрожающий выкидыш — </a:t>
            </a:r>
            <a:r>
              <a:rPr lang="ru-RU" sz="1200" dirty="0" err="1"/>
              <a:t>интравагиналъно</a:t>
            </a:r>
            <a:r>
              <a:rPr lang="ru-RU" sz="1200" dirty="0"/>
              <a:t>, по 100-200 мг 2 раза в сутки до 12 недели </a:t>
            </a:r>
            <a:r>
              <a:rPr lang="ru-RU" sz="1200" dirty="0" err="1"/>
              <a:t>гестации</a:t>
            </a:r>
            <a:r>
              <a:rPr lang="ru-RU" sz="1200" dirty="0"/>
              <a:t>.</a:t>
            </a:r>
          </a:p>
          <a:p>
            <a:r>
              <a:rPr lang="ru-RU" sz="1200" dirty="0"/>
              <a:t>NB! Недопустимо одновременное назначение 2-х препаратов, имеющих однонаправленное фармакологическое действие (в данном случае — комбинировать различные гестагены).</a:t>
            </a:r>
          </a:p>
          <a:p>
            <a:endParaRPr lang="ru-RU" sz="1200" dirty="0"/>
          </a:p>
          <a:p>
            <a:r>
              <a:rPr lang="ru-RU" sz="1200" dirty="0"/>
              <a:t>Необоснованное назначение лекарственной терапии; одновременное назначение лекарственных средств-синонимов, аналогов или антагонистов по фармакологическому действию и т.п., связанное с риском для здоровья пациента и/или приводящее к удорожанию лечения.</a:t>
            </a:r>
          </a:p>
          <a:p>
            <a:endParaRPr lang="ru-RU" sz="1200" dirty="0"/>
          </a:p>
          <a:p>
            <a:r>
              <a:rPr lang="ru-RU" sz="1200" dirty="0"/>
              <a:t>Недопустимо превышать дозировку препаратов, установленную инструкцией к препарату:</a:t>
            </a:r>
          </a:p>
          <a:p>
            <a:endParaRPr lang="ru-RU" sz="1200" dirty="0"/>
          </a:p>
          <a:p>
            <a:r>
              <a:rPr lang="ru-RU" sz="1200" dirty="0"/>
              <a:t>избыточные дозы препарата блокируют рецепторы, т.е. превышение доз гестагенов нарушает чувствительность рецепторов прогестерона и вместо сохранения беременности может спровоцировать выкидыш.</a:t>
            </a:r>
          </a:p>
        </p:txBody>
      </p:sp>
    </p:spTree>
    <p:extLst>
      <p:ext uri="{BB962C8B-B14F-4D97-AF65-F5344CB8AC3E}">
        <p14:creationId xmlns:p14="http://schemas.microsoft.com/office/powerpoint/2010/main" val="320458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Неэффективно.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Назначение постельного режима при начавшемся выкидыше не повышает частоту благоприятных исходов беременности (уровень доказательности В).</a:t>
            </a:r>
          </a:p>
          <a:p>
            <a:endParaRPr lang="ru-RU" dirty="0"/>
          </a:p>
          <a:p>
            <a:r>
              <a:rPr lang="ru-RU" dirty="0"/>
              <a:t>В настоящее время отсутствуют убедительные доказательства эффективности и обоснованности применения препаратов магния при выкидыше в ранние сроки беременности.</a:t>
            </a:r>
          </a:p>
          <a:p>
            <a:endParaRPr lang="ru-RU" dirty="0"/>
          </a:p>
          <a:p>
            <a:r>
              <a:rPr lang="ru-RU" dirty="0"/>
              <a:t>При неэффективности проводимой медикаментозной терапии и/или отрицательной динамике по данным УЗИ следует пересмотреть тактику ведения, обсудив ее с пациенткой.</a:t>
            </a:r>
          </a:p>
          <a:p>
            <a:endParaRPr lang="ru-RU" dirty="0"/>
          </a:p>
          <a:p>
            <a:r>
              <a:rPr lang="ru-RU" dirty="0"/>
              <a:t>NB! Ультразвуковые признаки, свидетельствующие о неблагоприятном исходе маточной беременности:</a:t>
            </a:r>
          </a:p>
          <a:p>
            <a:endParaRPr lang="ru-RU" dirty="0"/>
          </a:p>
          <a:p>
            <a:r>
              <a:rPr lang="ru-RU" dirty="0"/>
              <a:t>отсутствие сердцебиения эмбриона с </a:t>
            </a:r>
            <a:r>
              <a:rPr lang="ru-RU" dirty="0" err="1"/>
              <a:t>копчиково</a:t>
            </a:r>
            <a:r>
              <a:rPr lang="ru-RU" dirty="0"/>
              <a:t>-теменным размером более 7 мм;</a:t>
            </a:r>
          </a:p>
          <a:p>
            <a:r>
              <a:rPr lang="ru-RU" dirty="0"/>
              <a:t>отсутствие эмбриона при размерах плодного яйца (измеренных в трех ортогональных плоскостях) более 25 мм при </a:t>
            </a:r>
            <a:r>
              <a:rPr lang="ru-RU" dirty="0" err="1"/>
              <a:t>трансвагинальном</a:t>
            </a:r>
            <a:r>
              <a:rPr lang="ru-RU" dirty="0"/>
              <a:t> сканировании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                                                        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Дополнительные признаки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/>
              <a:t>аномальный желточный мешок, который может быть больше </a:t>
            </a:r>
            <a:r>
              <a:rPr lang="ru-RU" dirty="0" err="1"/>
              <a:t>гестационного</a:t>
            </a:r>
            <a:r>
              <a:rPr lang="ru-RU" dirty="0"/>
              <a:t> срока, неправильной формы, смещен к периферии или </a:t>
            </a:r>
            <a:r>
              <a:rPr lang="ru-RU" dirty="0" err="1"/>
              <a:t>кальцифицирован</a:t>
            </a:r>
            <a:r>
              <a:rPr lang="ru-RU" dirty="0"/>
              <a:t>;</a:t>
            </a:r>
          </a:p>
          <a:p>
            <a:r>
              <a:rPr lang="ru-RU" dirty="0"/>
              <a:t>частота сердечных сокращений эмбриона менее 100 в минуту при </a:t>
            </a:r>
            <a:r>
              <a:rPr lang="ru-RU" dirty="0" err="1"/>
              <a:t>гестационном</a:t>
            </a:r>
            <a:r>
              <a:rPr lang="ru-RU" dirty="0"/>
              <a:t> сроке 5-7 </a:t>
            </a:r>
            <a:r>
              <a:rPr lang="ru-RU" dirty="0" err="1"/>
              <a:t>нед</a:t>
            </a:r>
            <a:r>
              <a:rPr lang="ru-RU" dirty="0"/>
              <a:t>. беременности;</a:t>
            </a:r>
          </a:p>
          <a:p>
            <a:r>
              <a:rPr lang="ru-RU" dirty="0"/>
              <a:t>большие размеры </a:t>
            </a:r>
            <a:r>
              <a:rPr lang="ru-RU" dirty="0" err="1"/>
              <a:t>ретрохориальной</a:t>
            </a:r>
            <a:r>
              <a:rPr lang="ru-RU" dirty="0"/>
              <a:t> гематомы — более 25% поверхности плодного яйца.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9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Профилактика спонтанного выкидыша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Методов специфической профилактики спорадического выкидыша не существует. Пациентки должны быть проинформированы о необходимости своевременного обращения к врачу во время беременности при появлении болей внизу живота и кровянистых выделений из половых путей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                       Неэффективно </a:t>
            </a:r>
            <a:r>
              <a:rPr lang="ru-RU" dirty="0"/>
              <a:t>назначать</a:t>
            </a:r>
            <a:r>
              <a:rPr lang="ru-RU" dirty="0" smtClean="0"/>
              <a:t>: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/>
              <a:t>постельный режим</a:t>
            </a:r>
          </a:p>
          <a:p>
            <a:r>
              <a:rPr lang="ru-RU" dirty="0"/>
              <a:t>половой покой</a:t>
            </a:r>
          </a:p>
          <a:p>
            <a:r>
              <a:rPr lang="ru-RU" dirty="0"/>
              <a:t>ХГЧ</a:t>
            </a:r>
          </a:p>
          <a:p>
            <a:r>
              <a:rPr lang="ru-RU" dirty="0"/>
              <a:t>средства, релаксирующие матку</a:t>
            </a:r>
          </a:p>
          <a:p>
            <a:r>
              <a:rPr lang="ru-RU" dirty="0"/>
              <a:t>эстрогены</a:t>
            </a:r>
          </a:p>
          <a:p>
            <a:r>
              <a:rPr lang="ru-RU" dirty="0"/>
              <a:t>прогестерон (перорально, </a:t>
            </a:r>
            <a:r>
              <a:rPr lang="ru-RU" dirty="0" err="1"/>
              <a:t>интравагинально</a:t>
            </a:r>
            <a:r>
              <a:rPr lang="ru-RU" dirty="0"/>
              <a:t>, внутримышечно) — за исключением пациенток с привычным </a:t>
            </a:r>
            <a:r>
              <a:rPr lang="ru-RU" dirty="0" err="1"/>
              <a:t>невынашиванием</a:t>
            </a:r>
            <a:endParaRPr lang="ru-RU" dirty="0"/>
          </a:p>
          <a:p>
            <a:r>
              <a:rPr lang="ru-RU" dirty="0"/>
              <a:t>моно- и поливитамины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49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профилактическое введение препаратов прогестерона (перорально, внутримышечно, вагинально) женщинам с привычным выкидышем в первом триместре.</a:t>
            </a:r>
          </a:p>
          <a:p>
            <a:r>
              <a:rPr lang="ru-RU" dirty="0"/>
              <a:t>Для профилактики дефектов нервной трубки и других пороков развития, которые частично приводят к ранним самопроизвольным выкидышам, рекомендован прием фолиевой кислоты за два-три менструальных цикла до зачатия и в первые 12 недель беременности в суточной дозе 400 мкг (0,4 мг).</a:t>
            </a:r>
          </a:p>
          <a:p>
            <a:endParaRPr lang="ru-RU" dirty="0"/>
          </a:p>
          <a:p>
            <a:r>
              <a:rPr lang="ru-RU" dirty="0"/>
              <a:t>Если в анамнезе у женщины в течение предыдущих беременностей отмечены дефекты нервной трубки плода, профилактическая доза фолиевой кислоты должна быть увеличена до терапевтической 3-5 мг/</a:t>
            </a:r>
            <a:r>
              <a:rPr lang="ru-RU" dirty="0" err="1"/>
              <a:t>сут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9522"/>
            <a:ext cx="2024844" cy="13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806"/>
            <a:ext cx="2232248" cy="115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83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00640"/>
          </a:xfrm>
        </p:spPr>
        <p:txBody>
          <a:bodyPr>
            <a:normAutofit/>
          </a:bodyPr>
          <a:lstStyle/>
          <a:p>
            <a:r>
              <a:rPr lang="ru-RU" dirty="0"/>
              <a:t>Самопроизвольный аборт (выкидыш) — самопроизвольное прерывание беременности до достижения плодом жизнеспособного </a:t>
            </a:r>
            <a:r>
              <a:rPr lang="ru-RU" dirty="0" err="1"/>
              <a:t>гестационного</a:t>
            </a:r>
            <a:r>
              <a:rPr lang="ru-RU" dirty="0"/>
              <a:t> срока.</a:t>
            </a:r>
          </a:p>
          <a:p>
            <a:r>
              <a:rPr lang="ru-RU" dirty="0"/>
              <a:t>В соответствии с определением ВОЗ, выкидышем является самопроизвольное изгнание или экстракция эмбриона (плода) массой до 500 г, что соответствует </a:t>
            </a:r>
            <a:r>
              <a:rPr lang="ru-RU" dirty="0" err="1"/>
              <a:t>гестационному</a:t>
            </a:r>
            <a:r>
              <a:rPr lang="ru-RU" dirty="0"/>
              <a:t> возрасту менее 22 недель беременности.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826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Профилактика имплантационных потерь после применения ВРТ.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Эффективно: применение прогестерона для поддержки лютеиновой фазы после применения ВРТ, так как позволяет повысить частоту прогрессирования беременности и живорождения. Способ введения прогестерона не имеет значения . При назначении </a:t>
            </a:r>
            <a:r>
              <a:rPr lang="ru-RU" dirty="0" err="1"/>
              <a:t>гестагенной</a:t>
            </a:r>
            <a:r>
              <a:rPr lang="ru-RU" dirty="0"/>
              <a:t> поддержки после ВРТ следует следовать инструкциям к препаратам и соблюдать общие принципы назначения лекарственных средств.</a:t>
            </a:r>
          </a:p>
          <a:p>
            <a:endParaRPr lang="ru-RU" dirty="0"/>
          </a:p>
          <a:p>
            <a:r>
              <a:rPr lang="ru-RU" dirty="0"/>
              <a:t>Неэффективно: использование эстрогенов и ХГЧ для поддержки лютеиновой фазы после применения ВРТ не улучшает исходы, при этом использование ХГЧ ассоциировано с увеличением частоты синдрома </a:t>
            </a:r>
            <a:r>
              <a:rPr lang="ru-RU" dirty="0" err="1"/>
              <a:t>гиперстимуляции</a:t>
            </a:r>
            <a:r>
              <a:rPr lang="ru-RU" dirty="0"/>
              <a:t> яичников.</a:t>
            </a:r>
          </a:p>
        </p:txBody>
      </p:sp>
    </p:spTree>
    <p:extLst>
      <p:ext uri="{BB962C8B-B14F-4D97-AF65-F5344CB8AC3E}">
        <p14:creationId xmlns:p14="http://schemas.microsoft.com/office/powerpoint/2010/main" val="365344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Прогноз, как правило, благоприятный. После одного самопроизвольного выкидыша риск потери следующей беременности возрастает незначительно и достигает 18-20% по сравнению с 15% при отсутствии выкидышей в анамнезе.</a:t>
            </a:r>
          </a:p>
          <a:p>
            <a:endParaRPr lang="ru-RU" dirty="0"/>
          </a:p>
          <a:p>
            <a:r>
              <a:rPr lang="ru-RU" dirty="0"/>
              <a:t>При наличии двух последовательных самопроизвольных прерываний беременности рекомендовано обследование до наступления желательной беременности для выявления причин </a:t>
            </a:r>
            <a:r>
              <a:rPr lang="ru-RU" dirty="0" err="1"/>
              <a:t>невынашивания</a:t>
            </a:r>
            <a:r>
              <a:rPr lang="ru-RU" dirty="0"/>
              <a:t> у данной супружеской пары.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37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Психологические аспекты </a:t>
            </a:r>
            <a:r>
              <a:rPr lang="ru-RU" dirty="0" err="1"/>
              <a:t>невынашивания</a:t>
            </a:r>
            <a:r>
              <a:rPr lang="ru-RU" dirty="0"/>
              <a:t> беременности на ранних сроках.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672408" cy="24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20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0469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Врачи всех специальностей должны знать психологические последствия, связанные с выкидышем, и должны оказать психологическую поддержку и последующее наблюдение, а также обеспечить доступ к профессиональному психологическому консультированию (уровень доказательности рекомендаций В).</a:t>
            </a:r>
          </a:p>
          <a:p>
            <a:endParaRPr lang="ru-RU" dirty="0"/>
          </a:p>
          <a:p>
            <a:r>
              <a:rPr lang="ru-RU" dirty="0"/>
              <a:t>Ранний выкидыш отрицательно воздействует на психическое состояние определенной части женщин, их супругов и других членов семьи (уровень доказательности III). Для некоторых женщин психологическая травма оказывается достаточно серьезной и продолжительной, даже если выкидыш происходит в самом начале беременности. И этот факт не может быть не принят во внимание специалистами, оказывающими медицинскую помощь таким пациенткам.</a:t>
            </a:r>
          </a:p>
          <a:p>
            <a:endParaRPr lang="ru-RU" dirty="0"/>
          </a:p>
          <a:p>
            <a:r>
              <a:rPr lang="ru-RU" dirty="0"/>
              <a:t>Женщинам, перенесшим выкидыш, должна быть предоставлена возможность для получения дальнейшей помощи. В оказание помощи могут быть вовлечены не только врачи, занимавшиеся пациенткой на этапе выкидыша, но и работники службы первичной медицинской помощи (врачи общей практики, медсестры, акушерки, патронажный персонал), службы психологической поддержки и консультирования.</a:t>
            </a:r>
          </a:p>
          <a:p>
            <a:endParaRPr lang="ru-RU" dirty="0"/>
          </a:p>
          <a:p>
            <a:r>
              <a:rPr lang="ru-RU" dirty="0"/>
              <a:t>Планы давнейшего ведения должны быть ясно изложены пациентке в рекомендациях при выписке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182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Сухих Г.Т., Назаренко Т.А., </a:t>
            </a:r>
            <a:r>
              <a:rPr lang="ru-RU" dirty="0" err="1"/>
              <a:t>editors</a:t>
            </a:r>
            <a:r>
              <a:rPr lang="ru-RU" dirty="0"/>
              <a:t>. Бесплодный брак. Современные подходы к диагностике и лечению. М.: ГЭОТАР-Медиа; 2010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Баранов В.С., Кузнецова Т.В. Цитогенетика эмбрионального развития </a:t>
            </a:r>
            <a:r>
              <a:rPr lang="ru-RU" dirty="0" err="1"/>
              <a:t>человека:Научно-практические</a:t>
            </a:r>
            <a:r>
              <a:rPr lang="ru-RU" dirty="0"/>
              <a:t> аспекты. </a:t>
            </a:r>
            <a:r>
              <a:rPr lang="ru-RU" dirty="0" err="1"/>
              <a:t>Издательст</a:t>
            </a:r>
            <a:r>
              <a:rPr lang="ru-RU" dirty="0"/>
              <a:t>. СПб;2006.</a:t>
            </a:r>
          </a:p>
          <a:p>
            <a:r>
              <a:rPr lang="ru-RU" dirty="0" err="1"/>
              <a:t>Гинтер</a:t>
            </a:r>
            <a:r>
              <a:rPr lang="ru-RU" dirty="0"/>
              <a:t> Е.К. ПВ. Наследственные болезни. Национальное руководство. Краткое издание. ГЭОТАР-Мед. Москва; 2017.</a:t>
            </a:r>
          </a:p>
          <a:p>
            <a:r>
              <a:rPr lang="ru-RU" dirty="0" smtClean="0"/>
              <a:t>Назаренко </a:t>
            </a:r>
            <a:r>
              <a:rPr lang="ru-RU" dirty="0"/>
              <a:t>Т.А. Стимуляция функции яичников. М.: </a:t>
            </a:r>
            <a:r>
              <a:rPr lang="ru-RU" dirty="0" err="1"/>
              <a:t>МЕДпресс-информ</a:t>
            </a:r>
            <a:r>
              <a:rPr lang="ru-RU" dirty="0"/>
              <a:t>; 2015</a:t>
            </a:r>
          </a:p>
          <a:p>
            <a:r>
              <a:rPr lang="ru-RU" dirty="0"/>
              <a:t>Кулаков В.И. Диагностика и лечение женского бесплодия. </a:t>
            </a:r>
            <a:r>
              <a:rPr lang="ru-RU" dirty="0" err="1"/>
              <a:t>In</a:t>
            </a:r>
            <a:r>
              <a:rPr lang="ru-RU" dirty="0"/>
              <a:t>: Кулаков В.И.,</a:t>
            </a:r>
            <a:r>
              <a:rPr lang="ru-RU" dirty="0" err="1"/>
              <a:t>Прилепская</a:t>
            </a:r>
            <a:r>
              <a:rPr lang="ru-RU" dirty="0"/>
              <a:t> В.Н., </a:t>
            </a:r>
            <a:r>
              <a:rPr lang="ru-RU" dirty="0" err="1"/>
              <a:t>editors</a:t>
            </a:r>
            <a:r>
              <a:rPr lang="ru-RU" dirty="0"/>
              <a:t>. Практическая гинекология (Клинические лекции). М.:</a:t>
            </a:r>
            <a:r>
              <a:rPr lang="ru-RU" dirty="0" err="1"/>
              <a:t>МЕДпресс-информ</a:t>
            </a:r>
            <a:r>
              <a:rPr lang="ru-RU" dirty="0"/>
              <a:t>; 2001.</a:t>
            </a:r>
          </a:p>
          <a:p>
            <a:r>
              <a:rPr lang="ru-RU" dirty="0"/>
              <a:t>Чалый М.Е., Ахвледиани Н.Д., </a:t>
            </a:r>
            <a:r>
              <a:rPr lang="ru-RU" dirty="0" err="1"/>
              <a:t>Харчилава</a:t>
            </a:r>
            <a:r>
              <a:rPr lang="ru-RU" dirty="0"/>
              <a:t> Р.Р. Мужское бесплодие. Российские клинические рекомендации. Урология. 2016;</a:t>
            </a:r>
          </a:p>
          <a:p>
            <a:r>
              <a:rPr lang="ru-RU" dirty="0" err="1"/>
              <a:t>Адамян</a:t>
            </a:r>
            <a:r>
              <a:rPr lang="ru-RU" dirty="0"/>
              <a:t> Л.В., Андреева Е.Н., </a:t>
            </a:r>
            <a:r>
              <a:rPr lang="ru-RU" dirty="0" err="1"/>
              <a:t>Аполихина</a:t>
            </a:r>
            <a:r>
              <a:rPr lang="ru-RU" dirty="0"/>
              <a:t> И.А., </a:t>
            </a:r>
            <a:r>
              <a:rPr lang="ru-RU" dirty="0" err="1"/>
              <a:t>Беженарь</a:t>
            </a:r>
            <a:r>
              <a:rPr lang="ru-RU" dirty="0"/>
              <a:t> В.Ф., Геворкян М.А., Гус А.И.,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Эндометриоз</a:t>
            </a:r>
            <a:r>
              <a:rPr lang="ru-RU" dirty="0"/>
              <a:t>: диагностика, лечение и реабилитация. Федеральные клинические рекомендации по ведению больных. </a:t>
            </a:r>
            <a:r>
              <a:rPr lang="ru-RU" dirty="0" err="1"/>
              <a:t>Адамян</a:t>
            </a:r>
            <a:r>
              <a:rPr lang="ru-RU" dirty="0"/>
              <a:t> Л.В., </a:t>
            </a:r>
            <a:r>
              <a:rPr lang="ru-RU" dirty="0" err="1"/>
              <a:t>editor</a:t>
            </a:r>
            <a:r>
              <a:rPr lang="ru-RU" dirty="0"/>
              <a:t>. М.; 2013.</a:t>
            </a:r>
          </a:p>
          <a:p>
            <a:r>
              <a:rPr lang="ru-RU" dirty="0"/>
              <a:t>Коган Е.А., Калинина Е.А., </a:t>
            </a:r>
            <a:r>
              <a:rPr lang="ru-RU" dirty="0" err="1"/>
              <a:t>Колотовкина</a:t>
            </a:r>
            <a:r>
              <a:rPr lang="ru-RU" dirty="0"/>
              <a:t> А.В., </a:t>
            </a:r>
            <a:r>
              <a:rPr lang="ru-RU" dirty="0" err="1"/>
              <a:t>Файзуллина</a:t>
            </a:r>
            <a:r>
              <a:rPr lang="ru-RU" dirty="0"/>
              <a:t> Н.М., </a:t>
            </a:r>
            <a:r>
              <a:rPr lang="ru-RU" dirty="0" err="1"/>
              <a:t>Адамян</a:t>
            </a:r>
            <a:r>
              <a:rPr lang="ru-RU" dirty="0"/>
              <a:t> Л.В. Морфологический и молекулярный субстрат нарушения </a:t>
            </a:r>
            <a:r>
              <a:rPr lang="ru-RU" dirty="0" err="1"/>
              <a:t>рецептивности</a:t>
            </a:r>
            <a:r>
              <a:rPr lang="ru-RU" dirty="0"/>
              <a:t> эндометрия у бесплодных пациенток с наружно-генитальным </a:t>
            </a:r>
            <a:r>
              <a:rPr lang="ru-RU" dirty="0" err="1"/>
              <a:t>эндометриозом</a:t>
            </a:r>
            <a:r>
              <a:rPr lang="ru-RU" dirty="0"/>
              <a:t>. Акушерство и гинекология. 2014;</a:t>
            </a:r>
          </a:p>
          <a:p>
            <a:r>
              <a:rPr lang="ru-RU" dirty="0"/>
              <a:t>Краснопольская К.В., Назаренко Т.А. Клинические аспекты лечения бесплодия в браке. М.: ГЭОТАР-Медиа; 2014.</a:t>
            </a:r>
          </a:p>
          <a:p>
            <a:r>
              <a:rPr lang="ru-RU" dirty="0"/>
              <a:t>Применение эстрогенов в программах ВРТ. Научно-практические рекомендации. РАРЧ. 2015. МИНИСТЕРСТВО ЗДРАВООХРАНЕНИЯ РОССИЙСК ОЙ ФЕДЕРАЦИИ ПИСЬМО от 15 февраля 2019 г. N 15-4/И/2-1218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672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80027" cy="522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0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1128"/>
            <a:ext cx="8445624" cy="186308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Коды по МКБ-10</a:t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>O03 Самопроизвольный выкидыш</a:t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>O02.1 Несостоявшийся выкидыш</a:t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>O20.0 Угрожающий выкидыш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788151" cy="361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34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904696"/>
          </a:xfrm>
        </p:spPr>
        <p:txBody>
          <a:bodyPr/>
          <a:lstStyle/>
          <a:p>
            <a:r>
              <a:rPr lang="ru-RU" dirty="0"/>
              <a:t>Самопроизвольный </a:t>
            </a:r>
            <a:r>
              <a:rPr lang="ru-RU" dirty="0" smtClean="0"/>
              <a:t>выкидыш-</a:t>
            </a:r>
            <a:r>
              <a:rPr lang="ru-RU" dirty="0"/>
              <a:t>Потери беременности, происходящие </a:t>
            </a:r>
            <a:r>
              <a:rPr lang="ru-RU" dirty="0" smtClean="0"/>
              <a:t>до 22</a:t>
            </a:r>
            <a:r>
              <a:rPr lang="ru-RU" dirty="0"/>
              <a:t> недель с весом плода </a:t>
            </a:r>
            <a:r>
              <a:rPr lang="ru-RU" dirty="0" smtClean="0"/>
              <a:t>менее 500 г.</a:t>
            </a:r>
          </a:p>
          <a:p>
            <a:r>
              <a:rPr lang="ru-RU" dirty="0"/>
              <a:t>Угрожающий </a:t>
            </a:r>
            <a:r>
              <a:rPr lang="ru-RU" dirty="0" smtClean="0"/>
              <a:t>выкидыш- </a:t>
            </a:r>
            <a:r>
              <a:rPr lang="ru-RU" dirty="0"/>
              <a:t>Кровянистые выделения из матки до 22 недель </a:t>
            </a:r>
            <a:r>
              <a:rPr lang="ru-RU" dirty="0" smtClean="0"/>
              <a:t>беременности.</a:t>
            </a:r>
          </a:p>
          <a:p>
            <a:r>
              <a:rPr lang="ru-RU" dirty="0"/>
              <a:t>Выкидыш в </a:t>
            </a:r>
            <a:r>
              <a:rPr lang="ru-RU" dirty="0" smtClean="0"/>
              <a:t>ходу- </a:t>
            </a:r>
            <a:r>
              <a:rPr lang="ru-RU" dirty="0"/>
              <a:t>Выкидыш неизбежен, продукт зачатия находится в процессе изгнания из </a:t>
            </a:r>
            <a:r>
              <a:rPr lang="ru-RU" dirty="0" smtClean="0"/>
              <a:t>матки.</a:t>
            </a:r>
          </a:p>
          <a:p>
            <a:r>
              <a:rPr lang="ru-RU" dirty="0"/>
              <a:t>Неполный </a:t>
            </a:r>
            <a:r>
              <a:rPr lang="ru-RU" dirty="0" smtClean="0"/>
              <a:t>выкидыш- </a:t>
            </a:r>
            <a:r>
              <a:rPr lang="ru-RU" dirty="0"/>
              <a:t>Часть продуктов зачатия осталась </a:t>
            </a:r>
            <a:r>
              <a:rPr lang="ru-RU" dirty="0" smtClean="0"/>
              <a:t>в полости матки.</a:t>
            </a:r>
          </a:p>
          <a:p>
            <a:r>
              <a:rPr lang="ru-RU" dirty="0"/>
              <a:t>Полный </a:t>
            </a:r>
            <a:r>
              <a:rPr lang="ru-RU" dirty="0" smtClean="0"/>
              <a:t>выкидыш-</a:t>
            </a:r>
            <a:r>
              <a:rPr lang="ru-RU" dirty="0"/>
              <a:t>Выкидыш произошел полностью, нет необходимости в медицинском или хирургическом </a:t>
            </a:r>
            <a:r>
              <a:rPr lang="ru-RU" dirty="0" smtClean="0"/>
              <a:t>вмешательстве.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29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832688"/>
          </a:xfrm>
        </p:spPr>
        <p:txBody>
          <a:bodyPr/>
          <a:lstStyle/>
          <a:p>
            <a:r>
              <a:rPr lang="ru-RU" dirty="0"/>
              <a:t>Неразвивающаяся </a:t>
            </a:r>
            <a:r>
              <a:rPr lang="ru-RU" dirty="0" smtClean="0"/>
              <a:t>беременность-</a:t>
            </a:r>
            <a:r>
              <a:rPr lang="ru-RU" dirty="0"/>
              <a:t>УЗИ подтвердило нежизнеспособность беременности, кровотечения </a:t>
            </a:r>
            <a:r>
              <a:rPr lang="ru-RU" dirty="0" smtClean="0"/>
              <a:t>нет.</a:t>
            </a:r>
          </a:p>
          <a:p>
            <a:r>
              <a:rPr lang="ru-RU" dirty="0"/>
              <a:t>Инфицированный </a:t>
            </a:r>
            <a:r>
              <a:rPr lang="ru-RU" dirty="0" smtClean="0"/>
              <a:t>выкидыш-</a:t>
            </a:r>
            <a:r>
              <a:rPr lang="ru-RU" dirty="0"/>
              <a:t>Выкидыш, осложненный </a:t>
            </a:r>
            <a:r>
              <a:rPr lang="ru-RU" dirty="0" smtClean="0"/>
              <a:t>инфекцией органов </a:t>
            </a:r>
            <a:r>
              <a:rPr lang="ru-RU" dirty="0"/>
              <a:t>малого </a:t>
            </a:r>
            <a:r>
              <a:rPr lang="ru-RU" dirty="0" smtClean="0"/>
              <a:t>таза.</a:t>
            </a:r>
          </a:p>
          <a:p>
            <a:r>
              <a:rPr lang="ru-RU" dirty="0"/>
              <a:t>Привычный </a:t>
            </a:r>
            <a:r>
              <a:rPr lang="ru-RU" dirty="0" smtClean="0"/>
              <a:t>выкидыш-</a:t>
            </a:r>
            <a:r>
              <a:rPr lang="ru-RU" dirty="0"/>
              <a:t>3 или более выкидышей подряд у одной и той же </a:t>
            </a:r>
            <a:r>
              <a:rPr lang="ru-RU" dirty="0" smtClean="0"/>
              <a:t>женщины.</a:t>
            </a:r>
          </a:p>
          <a:p>
            <a:r>
              <a:rPr lang="ru-RU" dirty="0"/>
              <a:t>Беременность неясной (</a:t>
            </a:r>
            <a:r>
              <a:rPr lang="ru-RU" dirty="0" smtClean="0"/>
              <a:t>неизвестной)локализации-Отсутствие </a:t>
            </a:r>
            <a:r>
              <a:rPr lang="ru-RU" dirty="0"/>
              <a:t>УЗИ-признаков маточной или внематочной беременности при положительном </a:t>
            </a:r>
            <a:r>
              <a:rPr lang="ru-RU" dirty="0" smtClean="0"/>
              <a:t>ХГЧ-тесте.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44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767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Беременность </a:t>
            </a:r>
            <a:r>
              <a:rPr lang="ru-RU" dirty="0" smtClean="0"/>
              <a:t>неопределённой жизнеспособности- </a:t>
            </a:r>
            <a:r>
              <a:rPr lang="ru-RU" dirty="0"/>
              <a:t>Средний внутренний диаметр плодного яйца менее 20 мм, желточный мешок или плод не видны или КТР эмбриона </a:t>
            </a:r>
            <a:r>
              <a:rPr lang="ru-RU" dirty="0" smtClean="0"/>
              <a:t>менее 6мм </a:t>
            </a:r>
            <a:r>
              <a:rPr lang="ru-RU" dirty="0"/>
              <a:t>без </a:t>
            </a:r>
            <a:r>
              <a:rPr lang="ru-RU" dirty="0" smtClean="0"/>
              <a:t>сердцебиения.</a:t>
            </a:r>
          </a:p>
          <a:p>
            <a:r>
              <a:rPr lang="ru-RU" dirty="0"/>
              <a:t>Внематочная </a:t>
            </a:r>
            <a:r>
              <a:rPr lang="ru-RU" dirty="0" smtClean="0"/>
              <a:t>беременность-</a:t>
            </a:r>
            <a:r>
              <a:rPr lang="ru-RU" dirty="0"/>
              <a:t>Локализация плодного яйца вне полости матки (например, в маточных трубах, шейке матки, яичниках, брюшной полости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Анэмбриония</a:t>
            </a:r>
            <a:r>
              <a:rPr lang="ru-RU" dirty="0" smtClean="0"/>
              <a:t>-</a:t>
            </a:r>
            <a:r>
              <a:rPr lang="ru-RU" dirty="0"/>
              <a:t>Имплантация </a:t>
            </a:r>
            <a:r>
              <a:rPr lang="ru-RU" dirty="0" smtClean="0"/>
              <a:t>оплодотворенной яйцеклетки </a:t>
            </a:r>
            <a:r>
              <a:rPr lang="ru-RU" dirty="0"/>
              <a:t>в стенку матки произошла, но развития плода не начинается. В полости матки определяется плодное яйцо с </a:t>
            </a:r>
            <a:r>
              <a:rPr lang="ru-RU" dirty="0" smtClean="0"/>
              <a:t>или без </a:t>
            </a:r>
            <a:r>
              <a:rPr lang="ru-RU" dirty="0"/>
              <a:t>желточного мешка, эмбриона </a:t>
            </a:r>
            <a:r>
              <a:rPr lang="ru-RU" dirty="0" smtClean="0"/>
              <a:t>нет.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0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0825" y="333375"/>
            <a:ext cx="8435975" cy="5975350"/>
          </a:xfrm>
        </p:spPr>
        <p:txBody>
          <a:bodyPr/>
          <a:lstStyle/>
          <a:p>
            <a:r>
              <a:rPr lang="ru-RU" dirty="0" err="1"/>
              <a:t>Гестационная</a:t>
            </a:r>
            <a:r>
              <a:rPr lang="ru-RU" dirty="0"/>
              <a:t> </a:t>
            </a:r>
            <a:r>
              <a:rPr lang="ru-RU" dirty="0" err="1" smtClean="0"/>
              <a:t>трофобластическая</a:t>
            </a:r>
            <a:r>
              <a:rPr lang="ru-RU" dirty="0"/>
              <a:t> </a:t>
            </a:r>
            <a:r>
              <a:rPr lang="ru-RU" dirty="0" smtClean="0"/>
              <a:t>болезнь-</a:t>
            </a:r>
            <a:r>
              <a:rPr lang="ru-RU" dirty="0"/>
              <a:t>Патология </a:t>
            </a:r>
            <a:r>
              <a:rPr lang="ru-RU" dirty="0" err="1"/>
              <a:t>трофобласта</a:t>
            </a:r>
            <a:r>
              <a:rPr lang="ru-RU" dirty="0"/>
              <a:t>, также известна как пузырный занос (полный или частичный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738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1439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83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738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5138"/>
            <a:ext cx="8229600" cy="316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360"/>
            <a:ext cx="6748133" cy="32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24" y="3615145"/>
            <a:ext cx="3977276" cy="31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4049907"/>
            <a:ext cx="3981194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103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</TotalTime>
  <Words>1892</Words>
  <Application>Microsoft Office PowerPoint</Application>
  <PresentationFormat>Экран (4:3)</PresentationFormat>
  <Paragraphs>174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ФЕДЕРАЛЬНОЕГОСУДАРСТВЕННОЕ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 Кафедра Акушерства и гинекологии ИПО</vt:lpstr>
      <vt:lpstr>Актуальность:</vt:lpstr>
      <vt:lpstr>Презентация PowerPoint</vt:lpstr>
      <vt:lpstr>Коды по МКБ-10 O03 Самопроизвольный выкидыш O02.1 Несостоявшийся выкидыш O20.0 Угрожающий выкидыш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Клинические варианты ранних потерь беременности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</vt:lpstr>
      <vt:lpstr>Физикальное обследование</vt:lpstr>
      <vt:lpstr>Жизнеспособная маточная беременность:</vt:lpstr>
      <vt:lpstr>Беременность неопределенной жизнеспособности:</vt:lpstr>
      <vt:lpstr>Маточная беременность </vt:lpstr>
      <vt:lpstr>Презентация PowerPoint</vt:lpstr>
      <vt:lpstr>Тактика ведения</vt:lpstr>
      <vt:lpstr>Медикаментозная терапия</vt:lpstr>
      <vt:lpstr>Эффективно</vt:lpstr>
      <vt:lpstr>Эффективно</vt:lpstr>
      <vt:lpstr>Неэффективно.</vt:lpstr>
      <vt:lpstr>Профилактика спонтанного выкидыша</vt:lpstr>
      <vt:lpstr>Эффективно:</vt:lpstr>
      <vt:lpstr>Профилактика имплантационных потерь после применения ВРТ.</vt:lpstr>
      <vt:lpstr>Прогноз</vt:lpstr>
      <vt:lpstr>Психологические аспекты невынашивания беременности на ранних сроках.</vt:lpstr>
      <vt:lpstr>Презентация PowerPoint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 Кафедра Акушерства и гинекологии ИПО</dc:title>
  <dc:creator>Алена</dc:creator>
  <cp:lastModifiedBy>Иван</cp:lastModifiedBy>
  <cp:revision>15</cp:revision>
  <dcterms:created xsi:type="dcterms:W3CDTF">2021-01-10T12:05:44Z</dcterms:created>
  <dcterms:modified xsi:type="dcterms:W3CDTF">2022-01-21T14:20:45Z</dcterms:modified>
</cp:coreProperties>
</file>