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65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302" r:id="rId13"/>
    <p:sldId id="303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6" r:id="rId24"/>
    <p:sldId id="285" r:id="rId25"/>
    <p:sldId id="287" r:id="rId26"/>
    <p:sldId id="290" r:id="rId27"/>
    <p:sldId id="292" r:id="rId28"/>
    <p:sldId id="293" r:id="rId29"/>
    <p:sldId id="291" r:id="rId30"/>
    <p:sldId id="294" r:id="rId31"/>
    <p:sldId id="295" r:id="rId32"/>
    <p:sldId id="297" r:id="rId33"/>
    <p:sldId id="296" r:id="rId34"/>
    <p:sldId id="300" r:id="rId35"/>
    <p:sldId id="301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0484" y="1860489"/>
            <a:ext cx="7664243" cy="2674169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Визуализация неврологических состояний у беременных</a:t>
            </a:r>
            <a:br>
              <a:rPr lang="ru-RU" b="1" dirty="0" smtClean="0"/>
            </a:br>
            <a:r>
              <a:rPr lang="ru-RU" b="1" dirty="0" smtClean="0"/>
              <a:t>Часть 2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9058" y="4429132"/>
            <a:ext cx="5500678" cy="1857388"/>
          </a:xfrm>
        </p:spPr>
        <p:txBody>
          <a:bodyPr>
            <a:normAutofit fontScale="70000" lnSpcReduction="20000"/>
          </a:bodyPr>
          <a:lstStyle/>
          <a:p>
            <a:pPr algn="l">
              <a:lnSpc>
                <a:spcPct val="110000"/>
              </a:lnSpc>
            </a:pPr>
            <a:r>
              <a:rPr lang="ru-RU" cap="none" spc="0" dirty="0" smtClean="0">
                <a:solidFill>
                  <a:schemeClr val="tx1"/>
                </a:solidFill>
                <a:latin typeface="+mn-lt"/>
              </a:rPr>
              <a:t>Выполнила: ординатор кафедры лучевой диагностики ИПО</a:t>
            </a:r>
          </a:p>
          <a:p>
            <a:pPr algn="l">
              <a:lnSpc>
                <a:spcPct val="100000"/>
              </a:lnSpc>
            </a:pPr>
            <a:r>
              <a:rPr lang="ru-RU" b="1" cap="none" spc="0" dirty="0" err="1" smtClean="0">
                <a:solidFill>
                  <a:schemeClr val="tx1"/>
                </a:solidFill>
                <a:latin typeface="+mn-lt"/>
              </a:rPr>
              <a:t>Цыхоня</a:t>
            </a:r>
            <a:r>
              <a:rPr lang="ru-RU" b="1" cap="none" spc="0" dirty="0" smtClean="0">
                <a:solidFill>
                  <a:schemeClr val="tx1"/>
                </a:solidFill>
                <a:latin typeface="+mn-lt"/>
              </a:rPr>
              <a:t> Анастасия Сергеевна</a:t>
            </a:r>
          </a:p>
          <a:p>
            <a:endParaRPr lang="ru-RU" dirty="0" smtClean="0"/>
          </a:p>
          <a:p>
            <a:pPr algn="l"/>
            <a:r>
              <a:rPr lang="ru-RU" dirty="0" smtClean="0"/>
              <a:t>2021г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lc="http://schemas.openxmlformats.org/drawingml/2006/lockedCanvas" xmlns="" xmlns:a16="http://schemas.microsoft.com/office/drawing/2014/main" id="{6F199A9D-E764-4746-9C3F-F97DF00FD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86" y="253578"/>
            <a:ext cx="1595978" cy="15534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B446C59-E348-45E7-A295-DC59A7CFB12E}"/>
              </a:ext>
            </a:extLst>
          </p:cNvPr>
          <p:cNvSpPr txBox="1"/>
          <p:nvPr/>
        </p:nvSpPr>
        <p:spPr>
          <a:xfrm>
            <a:off x="1866276" y="242381"/>
            <a:ext cx="718403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ФГБОУ ВО </a:t>
            </a:r>
            <a:r>
              <a:rPr lang="ru-RU" sz="2000" dirty="0" err="1">
                <a:solidFill>
                  <a:prstClr val="black"/>
                </a:solidFill>
                <a:latin typeface="Calibri" panose="020F0502020204030204"/>
              </a:rPr>
              <a:t>КрасГМУ</a:t>
            </a: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 им. проф. В.Ф. Войно-Ясенецкого Минздрава РФ</a:t>
            </a:r>
          </a:p>
          <a:p>
            <a:endParaRPr lang="ru-RU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75510" y="896793"/>
            <a:ext cx="3676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Кафедра лучевой диагностики ИПО</a:t>
            </a:r>
            <a:endParaRPr lang="ru-RU" dirty="0"/>
          </a:p>
        </p:txBody>
      </p:sp>
      <p:pic>
        <p:nvPicPr>
          <p:cNvPr id="2050" name="Picture 2" descr="C:\Users\MainDoctor\Desktop\Безымянный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000504"/>
            <a:ext cx="3524557" cy="24828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544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algn="l"/>
            <a:r>
              <a:rPr lang="ru-RU" dirty="0" smtClean="0"/>
              <a:t>МР Т2 ВИ в аксиальной проекции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357298"/>
            <a:ext cx="4357718" cy="514353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Метастазирование </a:t>
            </a:r>
            <a:r>
              <a:rPr lang="ru-RU" dirty="0" err="1" smtClean="0"/>
              <a:t>хориокарциномы</a:t>
            </a:r>
            <a:r>
              <a:rPr lang="ru-RU" dirty="0" smtClean="0"/>
              <a:t> в головной мозг у 24-летней беременной женщины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Определяются множественные образования (геморрагические метастазы?) (указано стрелками) с перифокальным отеком</a:t>
            </a:r>
            <a:endParaRPr lang="ru-RU" dirty="0"/>
          </a:p>
        </p:txBody>
      </p:sp>
      <p:pic>
        <p:nvPicPr>
          <p:cNvPr id="6146" name="Picture 2" descr="C:\Users\MainDoctor\Desktop\Цыхоня\images_medium_rg.2016150187.fig11b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62014"/>
            <a:ext cx="4071966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>МР Т1 ВИ в сагиттальной проекции с усилением контрастом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4876" y="2000240"/>
            <a:ext cx="4186238" cy="4340237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Метастазирование </a:t>
            </a:r>
            <a:r>
              <a:rPr lang="ru-RU" dirty="0" err="1" smtClean="0"/>
              <a:t>хориокарциномы</a:t>
            </a:r>
            <a:r>
              <a:rPr lang="ru-RU" dirty="0" smtClean="0"/>
              <a:t> в головной мозг у 24-летней беременной женщины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Определяются множественные образования с усилением </a:t>
            </a:r>
            <a:r>
              <a:rPr lang="ru-RU" smtClean="0"/>
              <a:t>интенсивности сигнала </a:t>
            </a:r>
            <a:endParaRPr lang="ru-RU" dirty="0"/>
          </a:p>
        </p:txBody>
      </p:sp>
      <p:pic>
        <p:nvPicPr>
          <p:cNvPr id="7170" name="Picture 2" descr="C:\Users\MainDoctor\Desktop\Цыхоня\images_medium_rg.2016150187.fig11c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857364"/>
            <a:ext cx="3971925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9001156" cy="1439850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/>
              <a:t>МР Т2</a:t>
            </a:r>
            <a:r>
              <a:rPr lang="en-US" sz="3600" dirty="0" smtClean="0"/>
              <a:t> </a:t>
            </a:r>
            <a:r>
              <a:rPr lang="ru-RU" sz="3600" dirty="0" smtClean="0"/>
              <a:t>ВИ в аксиальной проекции. Метастаз саркомы в головной мозг у 28-летней женщины на 15 неделе беременности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48" y="2285992"/>
            <a:ext cx="4686304" cy="3983047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Определяется объемное образование в теменной доле справа овоидной  формы с четким неровным контуром неоднородной структуры гиперинтенсивного сигнала с явлениями перифокального отека вещества головного мозга </a:t>
            </a:r>
            <a:endParaRPr lang="ru-RU" dirty="0"/>
          </a:p>
        </p:txBody>
      </p:sp>
      <p:pic>
        <p:nvPicPr>
          <p:cNvPr id="2051" name="Picture 3" descr="C:\Users\MainDoctor\Desktop\Цыхоня\images_medium_rg.2016150187.fig9b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3" y="2000240"/>
            <a:ext cx="4090605" cy="46910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504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9144000" cy="1296974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/>
              <a:t>МР </a:t>
            </a:r>
            <a:r>
              <a:rPr lang="en-US" sz="3600" dirty="0" smtClean="0"/>
              <a:t>SWI</a:t>
            </a:r>
            <a:r>
              <a:rPr lang="ru-RU" sz="3600" dirty="0" smtClean="0"/>
              <a:t>  ВИ в аксиальной проекции. Метастаз саркомы в головной мозг у 28-летней женщины на 15 неделе беременности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2214554"/>
            <a:ext cx="4400552" cy="441167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Определяется объемное образование в теменной доле справа овоидной формы  </a:t>
            </a:r>
            <a:r>
              <a:rPr lang="ru-RU" dirty="0" err="1" smtClean="0"/>
              <a:t>формы</a:t>
            </a:r>
            <a:r>
              <a:rPr lang="ru-RU" dirty="0" smtClean="0"/>
              <a:t> с четким неровным контуром неоднородной структуры гипоинтенсивного сигнала</a:t>
            </a:r>
            <a:endParaRPr lang="ru-RU" dirty="0"/>
          </a:p>
        </p:txBody>
      </p:sp>
      <p:pic>
        <p:nvPicPr>
          <p:cNvPr id="3074" name="Picture 2" descr="C:\Users\MainDoctor\Desktop\Цыхоня\images_medium_rg.2016150187.fig9c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054380"/>
            <a:ext cx="4143404" cy="46450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052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Патологии гипофиза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Повышение уровня эстрогена во время беременности оказывает трофический </a:t>
            </a:r>
            <a:r>
              <a:rPr lang="ru-RU" dirty="0" smtClean="0"/>
              <a:t>эффект, что приводит </a:t>
            </a:r>
            <a:r>
              <a:rPr lang="ru-RU" dirty="0"/>
              <a:t>к гиперплазии </a:t>
            </a:r>
            <a:r>
              <a:rPr lang="ru-RU" dirty="0" err="1"/>
              <a:t>аденогипофиза</a:t>
            </a:r>
            <a:r>
              <a:rPr lang="ru-RU" dirty="0"/>
              <a:t> </a:t>
            </a:r>
          </a:p>
          <a:p>
            <a:r>
              <a:rPr lang="ru-RU" dirty="0" smtClean="0"/>
              <a:t> </a:t>
            </a:r>
            <a:r>
              <a:rPr lang="ru-RU" dirty="0"/>
              <a:t>Гипофиз </a:t>
            </a:r>
            <a:r>
              <a:rPr lang="ru-RU" dirty="0" smtClean="0"/>
              <a:t>подвержен </a:t>
            </a:r>
            <a:r>
              <a:rPr lang="ru-RU" dirty="0"/>
              <a:t>повышенному риску кровотечения, инфаркта и ускоренного роста </a:t>
            </a:r>
            <a:r>
              <a:rPr lang="ru-RU" dirty="0" err="1"/>
              <a:t>микроаденомы</a:t>
            </a:r>
            <a:r>
              <a:rPr lang="ru-RU" dirty="0"/>
              <a:t> и </a:t>
            </a:r>
            <a:r>
              <a:rPr lang="ru-RU" dirty="0" err="1"/>
              <a:t>макроаденомы</a:t>
            </a:r>
            <a:r>
              <a:rPr lang="ru-RU" dirty="0"/>
              <a:t> во время беременности и </a:t>
            </a:r>
            <a:r>
              <a:rPr lang="ru-RU" dirty="0" smtClean="0"/>
              <a:t>в послеродовом периоде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err="1"/>
              <a:t>Пролактинома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Н</a:t>
            </a:r>
            <a:r>
              <a:rPr lang="ru-RU" dirty="0" smtClean="0"/>
              <a:t>аиболее </a:t>
            </a:r>
            <a:r>
              <a:rPr lang="ru-RU" dirty="0"/>
              <a:t>распространенный тип опухоли </a:t>
            </a:r>
            <a:r>
              <a:rPr lang="ru-RU" dirty="0" smtClean="0"/>
              <a:t>гипофиза</a:t>
            </a:r>
          </a:p>
          <a:p>
            <a:r>
              <a:rPr lang="ru-RU" dirty="0" smtClean="0"/>
              <a:t>Лабораторная диагностика недостоверна из-за физиологического </a:t>
            </a:r>
            <a:r>
              <a:rPr lang="ru-RU" dirty="0"/>
              <a:t>повышения уровня пролактина во время </a:t>
            </a:r>
            <a:r>
              <a:rPr lang="ru-RU" dirty="0" smtClean="0"/>
              <a:t>беременности</a:t>
            </a:r>
          </a:p>
          <a:p>
            <a:r>
              <a:rPr lang="ru-RU" dirty="0"/>
              <a:t> </a:t>
            </a:r>
            <a:r>
              <a:rPr lang="ru-RU" dirty="0" smtClean="0"/>
              <a:t>Возможно увеличение </a:t>
            </a:r>
            <a:r>
              <a:rPr lang="ru-RU" dirty="0"/>
              <a:t>размера железы во время беременности, вызванное стимулирующим действием эстрогена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/>
              <a:t>МР Т1 ВИ в сагиттальной проекции с усилением контрастом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4048" y="1772816"/>
            <a:ext cx="3960440" cy="49065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 err="1"/>
              <a:t>Микроаденома</a:t>
            </a:r>
            <a:r>
              <a:rPr lang="ru-RU" sz="2800" dirty="0"/>
              <a:t> </a:t>
            </a:r>
            <a:r>
              <a:rPr lang="ru-RU" sz="2800" dirty="0" smtClean="0"/>
              <a:t>(</a:t>
            </a:r>
            <a:r>
              <a:rPr lang="ru-RU" sz="2800" dirty="0" err="1" smtClean="0"/>
              <a:t>пролактинома</a:t>
            </a:r>
            <a:r>
              <a:rPr lang="ru-RU" sz="2800" dirty="0"/>
              <a:t>) у 32-летней женщины в послеродовом </a:t>
            </a:r>
            <a:r>
              <a:rPr lang="ru-RU" sz="2800" dirty="0" smtClean="0"/>
              <a:t>периоде</a:t>
            </a:r>
          </a:p>
          <a:p>
            <a:pPr marL="0" indent="0">
              <a:buNone/>
            </a:pPr>
            <a:r>
              <a:rPr lang="ru-RU" sz="2800" dirty="0" smtClean="0"/>
              <a:t> </a:t>
            </a:r>
          </a:p>
          <a:p>
            <a:pPr marL="0" indent="0">
              <a:buNone/>
            </a:pPr>
            <a:r>
              <a:rPr lang="ru-RU" sz="2800" dirty="0" smtClean="0"/>
              <a:t>Определяется </a:t>
            </a:r>
          </a:p>
          <a:p>
            <a:pPr marL="0" indent="0">
              <a:buNone/>
            </a:pPr>
            <a:r>
              <a:rPr lang="ru-RU" sz="2800" dirty="0" err="1" smtClean="0"/>
              <a:t>субсантиметровое</a:t>
            </a:r>
            <a:r>
              <a:rPr lang="ru-RU" sz="2800" dirty="0" smtClean="0"/>
              <a:t> образование (стрелка)   </a:t>
            </a:r>
            <a:r>
              <a:rPr lang="ru-RU" sz="2800" dirty="0"/>
              <a:t>в </a:t>
            </a:r>
            <a:r>
              <a:rPr lang="ru-RU" sz="2800" dirty="0" smtClean="0"/>
              <a:t>гипофизе </a:t>
            </a:r>
            <a:r>
              <a:rPr lang="ru-RU" sz="2800" dirty="0" err="1" smtClean="0"/>
              <a:t>гипоинтенсивного</a:t>
            </a:r>
            <a:r>
              <a:rPr lang="ru-RU" sz="2800" dirty="0" smtClean="0"/>
              <a:t> сигнала</a:t>
            </a:r>
            <a:endParaRPr lang="ru-RU" sz="2800" dirty="0"/>
          </a:p>
        </p:txBody>
      </p:sp>
      <p:pic>
        <p:nvPicPr>
          <p:cNvPr id="1026" name="Picture 2" descr="images_medium_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4600676" cy="4906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" y="18864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/>
              <a:t>МР Т1 ВИ в </a:t>
            </a:r>
            <a:r>
              <a:rPr lang="ru-RU" dirty="0" smtClean="0"/>
              <a:t>корональной </a:t>
            </a:r>
            <a:r>
              <a:rPr lang="ru-RU" dirty="0"/>
              <a:t>проекции с усилением контрастом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9992" y="1693976"/>
            <a:ext cx="4392488" cy="4998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err="1"/>
              <a:t>Микроаденома</a:t>
            </a:r>
            <a:r>
              <a:rPr lang="ru-RU" sz="2800" dirty="0"/>
              <a:t> (</a:t>
            </a:r>
            <a:r>
              <a:rPr lang="ru-RU" sz="2800" dirty="0" err="1"/>
              <a:t>пролактинома</a:t>
            </a:r>
            <a:r>
              <a:rPr lang="ru-RU" sz="2800" dirty="0"/>
              <a:t>) у 32-летней женщины в послеродовом периоде </a:t>
            </a: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r>
              <a:rPr lang="ru-RU" sz="2800" dirty="0"/>
              <a:t>Определяется </a:t>
            </a:r>
          </a:p>
          <a:p>
            <a:pPr marL="0" indent="0">
              <a:buNone/>
            </a:pPr>
            <a:r>
              <a:rPr lang="ru-RU" sz="2800" dirty="0" err="1"/>
              <a:t>субсантиметровое</a:t>
            </a:r>
            <a:r>
              <a:rPr lang="ru-RU" sz="2800" dirty="0"/>
              <a:t> образование (стрелка) в гипофизе </a:t>
            </a:r>
            <a:r>
              <a:rPr lang="ru-RU" sz="2800" dirty="0" err="1"/>
              <a:t>гипоинтенсивного</a:t>
            </a:r>
            <a:r>
              <a:rPr lang="ru-RU" sz="2800" dirty="0"/>
              <a:t> сигнала</a:t>
            </a:r>
          </a:p>
          <a:p>
            <a:pPr algn="ctr"/>
            <a:endParaRPr lang="ru-RU" sz="2800" dirty="0"/>
          </a:p>
        </p:txBody>
      </p:sp>
      <p:pic>
        <p:nvPicPr>
          <p:cNvPr id="2050" name="Picture 2" descr="images_medium_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4176464" cy="4991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/>
              <a:t>Апоплексия гипофиза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1512" y="1417638"/>
            <a:ext cx="8496944" cy="501317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Проявляется как геморрагический </a:t>
            </a:r>
            <a:r>
              <a:rPr lang="ru-RU" dirty="0"/>
              <a:t>инфаркт либо физиологически увеличенного гипофиза, либо существующей аденомы </a:t>
            </a:r>
            <a:r>
              <a:rPr lang="ru-RU" dirty="0" smtClean="0"/>
              <a:t>гипофиза</a:t>
            </a:r>
          </a:p>
          <a:p>
            <a:r>
              <a:rPr lang="ru-RU" dirty="0" smtClean="0"/>
              <a:t>Клиническая картина включает:</a:t>
            </a:r>
          </a:p>
          <a:p>
            <a:pPr lvl="1"/>
            <a:r>
              <a:rPr lang="ru-RU" dirty="0" smtClean="0"/>
              <a:t> сильную </a:t>
            </a:r>
            <a:r>
              <a:rPr lang="ru-RU" dirty="0"/>
              <a:t>головную боль </a:t>
            </a:r>
            <a:r>
              <a:rPr lang="ru-RU" dirty="0" smtClean="0"/>
              <a:t>(из-за </a:t>
            </a:r>
            <a:r>
              <a:rPr lang="ru-RU" dirty="0"/>
              <a:t>воспаления мозговых </a:t>
            </a:r>
            <a:r>
              <a:rPr lang="ru-RU" dirty="0" smtClean="0"/>
              <a:t>                                                                    оболочек кровью)</a:t>
            </a:r>
          </a:p>
          <a:p>
            <a:pPr lvl="1"/>
            <a:r>
              <a:rPr lang="ru-RU" dirty="0" smtClean="0"/>
              <a:t>нарушение зрения (сдавлением </a:t>
            </a:r>
            <a:r>
              <a:rPr lang="ru-RU" dirty="0"/>
              <a:t>перекреста зрительных </a:t>
            </a:r>
            <a:r>
              <a:rPr lang="ru-RU" dirty="0" smtClean="0"/>
              <a:t>  нервов       </a:t>
            </a:r>
          </a:p>
          <a:p>
            <a:pPr lvl="1"/>
            <a:r>
              <a:rPr lang="ru-RU" dirty="0" smtClean="0"/>
              <a:t> светобоязнь</a:t>
            </a:r>
          </a:p>
          <a:p>
            <a:pPr lvl="1"/>
            <a:r>
              <a:rPr lang="ru-RU" dirty="0" smtClean="0"/>
              <a:t> тошноту</a:t>
            </a:r>
            <a:r>
              <a:rPr lang="ru-RU" dirty="0"/>
              <a:t>, рвоту и </a:t>
            </a:r>
            <a:r>
              <a:rPr lang="ru-RU" dirty="0" err="1" smtClean="0"/>
              <a:t>менингиальные</a:t>
            </a:r>
            <a:r>
              <a:rPr lang="ru-RU" dirty="0" smtClean="0"/>
              <a:t> симптом</a:t>
            </a:r>
          </a:p>
          <a:p>
            <a:pPr lvl="1"/>
            <a:r>
              <a:rPr lang="ru-RU" dirty="0" smtClean="0"/>
              <a:t> кортикотропный дефицит</a:t>
            </a:r>
          </a:p>
          <a:p>
            <a:r>
              <a:rPr lang="ru-RU" dirty="0" smtClean="0"/>
              <a:t>На</a:t>
            </a:r>
            <a:r>
              <a:rPr lang="ru-RU" dirty="0"/>
              <a:t> </a:t>
            </a:r>
            <a:r>
              <a:rPr lang="ru-RU" dirty="0" smtClean="0"/>
              <a:t>КТ может определяться </a:t>
            </a:r>
            <a:r>
              <a:rPr lang="ru-RU" dirty="0" err="1" smtClean="0"/>
              <a:t>гиперденсивное</a:t>
            </a:r>
            <a:r>
              <a:rPr lang="ru-RU" dirty="0" smtClean="0"/>
              <a:t> образование </a:t>
            </a:r>
            <a:r>
              <a:rPr lang="ru-RU" dirty="0"/>
              <a:t>гипофиза </a:t>
            </a:r>
            <a:r>
              <a:rPr lang="ru-RU" dirty="0" smtClean="0"/>
              <a:t>кровотечением </a:t>
            </a:r>
            <a:r>
              <a:rPr lang="ru-RU" dirty="0"/>
              <a:t>в острой </a:t>
            </a:r>
            <a:r>
              <a:rPr lang="ru-RU" dirty="0" smtClean="0"/>
              <a:t>стадии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/>
              <a:t>Апоплексия гипофиза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997152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На МРТ может определяться образование гипофиза и массовый эффект на окружающие </a:t>
            </a:r>
            <a:r>
              <a:rPr lang="ru-RU" dirty="0" smtClean="0"/>
              <a:t>ткани</a:t>
            </a:r>
            <a:endParaRPr lang="ru-RU" dirty="0"/>
          </a:p>
          <a:p>
            <a:r>
              <a:rPr lang="ru-RU" dirty="0" smtClean="0"/>
              <a:t>Изменения </a:t>
            </a:r>
            <a:r>
              <a:rPr lang="ru-RU" dirty="0"/>
              <a:t>интенсивности сигнала на МР Т1- и Т2-ВИ зависят от стадии кровотечения</a:t>
            </a:r>
          </a:p>
          <a:p>
            <a:r>
              <a:rPr lang="ru-RU" dirty="0"/>
              <a:t> Во время острой фазы на МР Т1- и Т2 ВИ могут определяться </a:t>
            </a:r>
            <a:r>
              <a:rPr lang="ru-RU" dirty="0" err="1"/>
              <a:t>гипо</a:t>
            </a:r>
            <a:r>
              <a:rPr lang="ru-RU" dirty="0"/>
              <a:t>- или </a:t>
            </a:r>
            <a:r>
              <a:rPr lang="ru-RU" dirty="0" err="1"/>
              <a:t>изоинтенсивное</a:t>
            </a:r>
            <a:r>
              <a:rPr lang="ru-RU" dirty="0"/>
              <a:t> образование внутри </a:t>
            </a:r>
            <a:r>
              <a:rPr lang="ru-RU" dirty="0" err="1"/>
              <a:t>макроаденомы</a:t>
            </a:r>
            <a:endParaRPr lang="ru-RU" dirty="0"/>
          </a:p>
          <a:p>
            <a:r>
              <a:rPr lang="ru-RU" dirty="0"/>
              <a:t> Во время подострой стадии </a:t>
            </a:r>
            <a:r>
              <a:rPr lang="ru-RU" dirty="0" smtClean="0"/>
              <a:t>на </a:t>
            </a:r>
            <a:r>
              <a:rPr lang="ru-RU" dirty="0"/>
              <a:t>МР Т1- ВИ </a:t>
            </a:r>
            <a:r>
              <a:rPr lang="ru-RU" dirty="0" smtClean="0"/>
              <a:t>образование может   быть </a:t>
            </a:r>
            <a:r>
              <a:rPr lang="ru-RU" dirty="0"/>
              <a:t>полностью или частично </a:t>
            </a:r>
            <a:r>
              <a:rPr lang="ru-RU" dirty="0" err="1" smtClean="0"/>
              <a:t>гиперинтенсивным</a:t>
            </a:r>
            <a:r>
              <a:rPr lang="ru-RU" dirty="0" smtClean="0"/>
              <a:t> </a:t>
            </a:r>
            <a:r>
              <a:rPr lang="ru-RU" dirty="0"/>
              <a:t>из-за метгемоглобина, </a:t>
            </a:r>
            <a:r>
              <a:rPr lang="ru-RU" dirty="0" smtClean="0"/>
              <a:t>и, с </a:t>
            </a:r>
            <a:r>
              <a:rPr lang="ru-RU" dirty="0"/>
              <a:t>участками </a:t>
            </a:r>
            <a:r>
              <a:rPr lang="ru-RU" dirty="0" err="1"/>
              <a:t>гипоинтенсивности</a:t>
            </a:r>
            <a:r>
              <a:rPr lang="ru-RU" dirty="0"/>
              <a:t> из-за некроза </a:t>
            </a:r>
            <a:endParaRPr lang="ru-RU" dirty="0" smtClean="0"/>
          </a:p>
          <a:p>
            <a:r>
              <a:rPr lang="ru-RU" dirty="0" smtClean="0"/>
              <a:t>На</a:t>
            </a:r>
            <a:r>
              <a:rPr lang="ru-RU" dirty="0"/>
              <a:t> </a:t>
            </a:r>
            <a:r>
              <a:rPr lang="ru-RU" dirty="0" smtClean="0"/>
              <a:t>МР-</a:t>
            </a:r>
            <a:r>
              <a:rPr lang="ru-RU" dirty="0" err="1" smtClean="0"/>
              <a:t>ангиограмме</a:t>
            </a:r>
            <a:r>
              <a:rPr lang="ru-RU" dirty="0" smtClean="0"/>
              <a:t> можно увидеть спазм </a:t>
            </a:r>
            <a:r>
              <a:rPr lang="ru-RU" dirty="0"/>
              <a:t>сосудов или сосуществующую </a:t>
            </a:r>
            <a:r>
              <a:rPr lang="ru-RU" dirty="0" smtClean="0"/>
              <a:t>аневризму</a:t>
            </a:r>
            <a:r>
              <a:rPr lang="ru-RU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8258204" cy="448311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Частота новообразований головного мозга существенно не отличается у беременных и небеременных женщин</a:t>
            </a:r>
          </a:p>
          <a:p>
            <a:r>
              <a:rPr lang="ru-RU" dirty="0" smtClean="0"/>
              <a:t> Новообразования гипофиза являются наиболее распространенными, за ними следуют менингиомы, глиомы, акустические невриномы и </a:t>
            </a:r>
            <a:r>
              <a:rPr lang="ru-RU" dirty="0" err="1" smtClean="0"/>
              <a:t>гемангиобластомы</a:t>
            </a:r>
            <a:endParaRPr lang="ru-RU" dirty="0"/>
          </a:p>
          <a:p>
            <a:r>
              <a:rPr lang="ru-RU" dirty="0" smtClean="0"/>
              <a:t> Часто встречаются  метастазы рака груди и </a:t>
            </a:r>
            <a:r>
              <a:rPr lang="ru-RU" dirty="0" err="1" smtClean="0"/>
              <a:t>хориокарциномы</a:t>
            </a:r>
            <a:r>
              <a:rPr lang="ru-RU" dirty="0" smtClean="0"/>
              <a:t>. Реже метастазы из других первичных опухолей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79296" cy="1138138"/>
          </a:xfrm>
        </p:spPr>
        <p:txBody>
          <a:bodyPr>
            <a:noAutofit/>
          </a:bodyPr>
          <a:lstStyle/>
          <a:p>
            <a:r>
              <a:rPr lang="ru-RU" dirty="0"/>
              <a:t>МР Т1 ВИ в сагиттальной </a:t>
            </a:r>
            <a:r>
              <a:rPr lang="ru-RU" dirty="0" smtClean="0"/>
              <a:t>проекции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6056" y="1844824"/>
            <a:ext cx="3960440" cy="468052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Апоплексия гипофиза у 25-летней женщины на 29 неделе беременности с острой потерей зрения и сильной </a:t>
            </a:r>
            <a:r>
              <a:rPr lang="ru-RU" dirty="0" err="1"/>
              <a:t>ретроорбитальной</a:t>
            </a:r>
            <a:r>
              <a:rPr lang="ru-RU" dirty="0"/>
              <a:t> головной </a:t>
            </a:r>
            <a:r>
              <a:rPr lang="ru-RU" dirty="0" smtClean="0"/>
              <a:t>болью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Определяется гипофиз увеличенного размера  (стрелка</a:t>
            </a:r>
            <a:r>
              <a:rPr lang="ru-RU" dirty="0"/>
              <a:t>) с центральной </a:t>
            </a:r>
            <a:r>
              <a:rPr lang="ru-RU" dirty="0" smtClean="0"/>
              <a:t>областью </a:t>
            </a:r>
            <a:r>
              <a:rPr lang="ru-RU" dirty="0" err="1" smtClean="0"/>
              <a:t>гипоинтенсивного</a:t>
            </a:r>
            <a:r>
              <a:rPr lang="ru-RU" dirty="0" smtClean="0"/>
              <a:t> сигнала</a:t>
            </a:r>
            <a:endParaRPr lang="ru-RU" dirty="0"/>
          </a:p>
        </p:txBody>
      </p:sp>
      <p:pic>
        <p:nvPicPr>
          <p:cNvPr id="3074" name="Picture 2" descr="images_medium_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4700249" cy="449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/>
              <a:t>МР </a:t>
            </a:r>
            <a:r>
              <a:rPr lang="ru-RU" dirty="0" smtClean="0"/>
              <a:t>Т2 </a:t>
            </a:r>
            <a:r>
              <a:rPr lang="ru-RU" dirty="0"/>
              <a:t>ВИ в сагиттальной проекции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4048" y="1475958"/>
            <a:ext cx="3960440" cy="47625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Апоплексия гипофиза у 25-летней женщины на 29 неделе беременности с острой потерей зрения и сильной </a:t>
            </a:r>
            <a:r>
              <a:rPr lang="ru-RU" sz="2400" dirty="0" err="1"/>
              <a:t>ретроорбитальной</a:t>
            </a:r>
            <a:r>
              <a:rPr lang="ru-RU" sz="2400" dirty="0"/>
              <a:t> головной </a:t>
            </a:r>
            <a:r>
              <a:rPr lang="ru-RU" sz="2400" dirty="0" smtClean="0"/>
              <a:t>болью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Определяется уровень жидкости  </a:t>
            </a:r>
            <a:r>
              <a:rPr lang="ru-RU" sz="2400" dirty="0"/>
              <a:t>(стрелка) с низкой интенсивностью сигнала из-за кровотечения в задней части </a:t>
            </a:r>
            <a:r>
              <a:rPr lang="ru-RU" sz="2400" dirty="0" err="1" smtClean="0"/>
              <a:t>аденогипофиза</a:t>
            </a:r>
            <a:endParaRPr lang="ru-RU" sz="2400" dirty="0"/>
          </a:p>
          <a:p>
            <a:endParaRPr lang="ru-RU" sz="2400" dirty="0"/>
          </a:p>
        </p:txBody>
      </p:sp>
      <p:pic>
        <p:nvPicPr>
          <p:cNvPr id="4098" name="Picture 2" descr="images_medium_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474662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372" y="32048"/>
            <a:ext cx="8229600" cy="1143000"/>
          </a:xfrm>
        </p:spPr>
        <p:txBody>
          <a:bodyPr/>
          <a:lstStyle/>
          <a:p>
            <a:pPr algn="l"/>
            <a:r>
              <a:rPr lang="ru-RU" dirty="0"/>
              <a:t>Синдром Шихана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75048"/>
            <a:ext cx="8640960" cy="2592288"/>
          </a:xfrm>
        </p:spPr>
        <p:txBody>
          <a:bodyPr>
            <a:noAutofit/>
          </a:bodyPr>
          <a:lstStyle/>
          <a:p>
            <a:r>
              <a:rPr lang="ru-RU" sz="2400" dirty="0" smtClean="0"/>
              <a:t>Синдром </a:t>
            </a:r>
            <a:r>
              <a:rPr lang="ru-RU" sz="2400" dirty="0"/>
              <a:t>Шихана - это дефицит гипофизарных гормонов </a:t>
            </a:r>
            <a:r>
              <a:rPr lang="ru-RU" sz="2400" dirty="0" smtClean="0"/>
              <a:t>, </a:t>
            </a:r>
            <a:r>
              <a:rPr lang="ru-RU" sz="2400" dirty="0"/>
              <a:t>который возникает в результате острого ишемического некроза гипофиза, вызванного тяжелым послеродовым кровотечением и </a:t>
            </a:r>
            <a:r>
              <a:rPr lang="ru-RU" sz="2400" dirty="0" smtClean="0"/>
              <a:t>шоком</a:t>
            </a:r>
          </a:p>
          <a:p>
            <a:r>
              <a:rPr lang="ru-RU" sz="2400" dirty="0" smtClean="0"/>
              <a:t>Клиническая картина связана </a:t>
            </a:r>
            <a:r>
              <a:rPr lang="ru-RU" sz="2400" dirty="0"/>
              <a:t>с частичным или полным разрушением передней доли </a:t>
            </a:r>
            <a:r>
              <a:rPr lang="ru-RU" sz="2400" dirty="0" smtClean="0"/>
              <a:t>гипофиза и включает в себя: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3573016"/>
            <a:ext cx="9505056" cy="3785652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lvl="1"/>
            <a:r>
              <a:rPr lang="ru-RU" sz="2400" dirty="0" smtClean="0"/>
              <a:t>- аменорею</a:t>
            </a:r>
            <a:endParaRPr lang="ru-RU" sz="2400" dirty="0"/>
          </a:p>
          <a:p>
            <a:pPr lvl="1"/>
            <a:r>
              <a:rPr lang="ru-RU" sz="2400" dirty="0" smtClean="0"/>
              <a:t>- </a:t>
            </a:r>
            <a:r>
              <a:rPr lang="ru-RU" sz="2400" dirty="0"/>
              <a:t>надпочечниковую </a:t>
            </a:r>
            <a:r>
              <a:rPr lang="ru-RU" sz="2400" dirty="0" smtClean="0"/>
              <a:t>                   недостаточность </a:t>
            </a:r>
          </a:p>
          <a:p>
            <a:pPr lvl="1"/>
            <a:r>
              <a:rPr lang="ru-RU" sz="2400" dirty="0" smtClean="0"/>
              <a:t>  и </a:t>
            </a:r>
            <a:r>
              <a:rPr lang="ru-RU" sz="2400" dirty="0"/>
              <a:t>гипотиреоз</a:t>
            </a:r>
          </a:p>
          <a:p>
            <a:pPr lvl="1"/>
            <a:r>
              <a:rPr lang="ru-RU" sz="2400" dirty="0" smtClean="0"/>
              <a:t>- </a:t>
            </a:r>
            <a:r>
              <a:rPr lang="ru-RU" sz="2400" dirty="0"/>
              <a:t>психоз, хроническую усталость</a:t>
            </a:r>
          </a:p>
          <a:p>
            <a:pPr lvl="1"/>
            <a:r>
              <a:rPr lang="ru-RU" sz="2400" dirty="0" smtClean="0"/>
              <a:t>- </a:t>
            </a:r>
            <a:r>
              <a:rPr lang="ru-RU" sz="2400" dirty="0"/>
              <a:t>головокружение</a:t>
            </a:r>
          </a:p>
          <a:p>
            <a:pPr lvl="1"/>
            <a:r>
              <a:rPr lang="ru-RU" sz="2400" dirty="0" smtClean="0"/>
              <a:t>- </a:t>
            </a:r>
            <a:r>
              <a:rPr lang="ru-RU" sz="2400" dirty="0"/>
              <a:t>ортостатическую гипотензию</a:t>
            </a:r>
          </a:p>
          <a:p>
            <a:pPr lvl="1"/>
            <a:endParaRPr lang="ru-RU" sz="2400" dirty="0"/>
          </a:p>
          <a:p>
            <a:pPr lvl="1"/>
            <a:endParaRPr lang="ru-RU" sz="2400" dirty="0" smtClean="0"/>
          </a:p>
          <a:p>
            <a:pPr lvl="1"/>
            <a:endParaRPr lang="ru-RU" sz="2400" dirty="0"/>
          </a:p>
          <a:p>
            <a:pPr lvl="1"/>
            <a:r>
              <a:rPr lang="ru-RU" sz="2400" dirty="0"/>
              <a:t> </a:t>
            </a:r>
            <a:r>
              <a:rPr lang="ru-RU" sz="2400" dirty="0" smtClean="0"/>
              <a:t>- непереносимость </a:t>
            </a:r>
            <a:r>
              <a:rPr lang="ru-RU" sz="2400" dirty="0"/>
              <a:t>холода</a:t>
            </a:r>
          </a:p>
          <a:p>
            <a:pPr lvl="1"/>
            <a:r>
              <a:rPr lang="ru-RU" sz="2400" dirty="0" smtClean="0"/>
              <a:t> - </a:t>
            </a:r>
            <a:r>
              <a:rPr lang="ru-RU" sz="2400" dirty="0" err="1"/>
              <a:t>гипопигментацию</a:t>
            </a:r>
            <a:endParaRPr lang="ru-RU" sz="2400" dirty="0"/>
          </a:p>
          <a:p>
            <a:pPr lvl="1"/>
            <a:r>
              <a:rPr lang="ru-RU" sz="2400" dirty="0" smtClean="0"/>
              <a:t> - </a:t>
            </a:r>
            <a:r>
              <a:rPr lang="ru-RU" sz="2400" dirty="0"/>
              <a:t>микседему</a:t>
            </a:r>
          </a:p>
          <a:p>
            <a:pPr lvl="1"/>
            <a:r>
              <a:rPr lang="ru-RU" sz="2400" dirty="0"/>
              <a:t> </a:t>
            </a:r>
            <a:r>
              <a:rPr lang="ru-RU" sz="2400" dirty="0" smtClean="0"/>
              <a:t>- потерю </a:t>
            </a:r>
            <a:r>
              <a:rPr lang="ru-RU" sz="2400" dirty="0"/>
              <a:t>лобковых </a:t>
            </a:r>
            <a:r>
              <a:rPr lang="ru-RU" sz="2400" dirty="0" smtClean="0"/>
              <a:t>и</a:t>
            </a:r>
          </a:p>
          <a:p>
            <a:pPr lvl="1"/>
            <a:r>
              <a:rPr lang="ru-RU" sz="2400" dirty="0" smtClean="0"/>
              <a:t>   подмышечных </a:t>
            </a:r>
            <a:r>
              <a:rPr lang="ru-RU" sz="2400" dirty="0"/>
              <a:t>волос</a:t>
            </a:r>
          </a:p>
          <a:p>
            <a:pPr lvl="1"/>
            <a:r>
              <a:rPr lang="ru-RU" sz="2400" dirty="0" smtClean="0"/>
              <a:t>-  </a:t>
            </a:r>
            <a:r>
              <a:rPr lang="ru-RU" sz="2400" dirty="0"/>
              <a:t>снижение либидо и </a:t>
            </a:r>
            <a:endParaRPr lang="ru-RU" sz="2400" dirty="0" smtClean="0"/>
          </a:p>
          <a:p>
            <a:pPr lvl="1"/>
            <a:r>
              <a:rPr lang="ru-RU" sz="2400" dirty="0" smtClean="0"/>
              <a:t>   атрофию </a:t>
            </a:r>
            <a:r>
              <a:rPr lang="ru-RU" sz="2400" dirty="0"/>
              <a:t>молочных желез </a:t>
            </a:r>
          </a:p>
          <a:p>
            <a:endParaRPr lang="ru-RU" sz="2400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 smtClean="0"/>
              <a:t>Клинический пример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Синдром Шихана у 33-летней женщины с тяжелым послеродовым кровотечением из-за отслойки плаценты, у которой при поступлении наблюдалась потеря сознания, нарушение кровообращения и судороги. Для исключения гипоксического поражения головного мозга выполнено МРТ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379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92658"/>
            <a:ext cx="8795320" cy="1138138"/>
          </a:xfrm>
        </p:spPr>
        <p:txBody>
          <a:bodyPr>
            <a:noAutofit/>
          </a:bodyPr>
          <a:lstStyle/>
          <a:p>
            <a:pPr algn="l"/>
            <a:r>
              <a:rPr lang="ru-RU" sz="4000" dirty="0"/>
              <a:t>МР Т1 </a:t>
            </a:r>
            <a:r>
              <a:rPr lang="ru-RU" sz="4000" dirty="0" smtClean="0"/>
              <a:t>ВИ(слева) и Т2 ВИ (справа )  в </a:t>
            </a:r>
            <a:r>
              <a:rPr lang="ru-RU" sz="4000" dirty="0"/>
              <a:t>корональной </a:t>
            </a:r>
            <a:r>
              <a:rPr lang="ru-RU" sz="4000" dirty="0" smtClean="0"/>
              <a:t>проекции. </a:t>
            </a:r>
            <a:r>
              <a:rPr lang="ru-RU" sz="4000" dirty="0"/>
              <a:t>П</a:t>
            </a:r>
            <a:r>
              <a:rPr lang="ru-RU" sz="4000" dirty="0" smtClean="0"/>
              <a:t>родолжение 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8968" y="5445224"/>
            <a:ext cx="9252902" cy="10067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Определяется увеличение </a:t>
            </a:r>
            <a:r>
              <a:rPr lang="ru-RU" sz="2400" dirty="0"/>
              <a:t>гипофиза </a:t>
            </a:r>
            <a:r>
              <a:rPr lang="ru-RU" sz="2400" dirty="0" smtClean="0"/>
              <a:t>за счет </a:t>
            </a:r>
            <a:r>
              <a:rPr lang="ru-RU" sz="2400" dirty="0" err="1" smtClean="0"/>
              <a:t>негеморрагического</a:t>
            </a:r>
            <a:r>
              <a:rPr lang="ru-RU" sz="2400" dirty="0" smtClean="0"/>
              <a:t> компонента (стрелка</a:t>
            </a:r>
            <a:r>
              <a:rPr lang="ru-RU" sz="2400" dirty="0"/>
              <a:t>). </a:t>
            </a:r>
            <a:r>
              <a:rPr lang="ru-RU" sz="2400" dirty="0" smtClean="0"/>
              <a:t>Усиление   сигнала на T1- и Т2 ВИ в центральной части гипофиза</a:t>
            </a:r>
            <a:endParaRPr lang="ru-RU" sz="2400" dirty="0"/>
          </a:p>
        </p:txBody>
      </p:sp>
      <p:pic>
        <p:nvPicPr>
          <p:cNvPr id="5122" name="Picture 2" descr="images_medium_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96" y="1452878"/>
            <a:ext cx="3825999" cy="3992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images_medium_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52878"/>
            <a:ext cx="3851284" cy="3992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/>
              <a:t>Аутоиммунный </a:t>
            </a:r>
            <a:r>
              <a:rPr lang="ru-RU" dirty="0" err="1" smtClean="0"/>
              <a:t>гипофизит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8408" y="1556792"/>
            <a:ext cx="8602064" cy="4680520"/>
          </a:xfrm>
        </p:spPr>
        <p:txBody>
          <a:bodyPr>
            <a:noAutofit/>
          </a:bodyPr>
          <a:lstStyle/>
          <a:p>
            <a:r>
              <a:rPr lang="ru-RU" sz="2400" dirty="0"/>
              <a:t>Р</a:t>
            </a:r>
            <a:r>
              <a:rPr lang="ru-RU" sz="2400" dirty="0" smtClean="0"/>
              <a:t>едкое </a:t>
            </a:r>
            <a:r>
              <a:rPr lang="ru-RU" sz="2400" dirty="0"/>
              <a:t>хроническое воспалительное заболевание </a:t>
            </a:r>
            <a:r>
              <a:rPr lang="ru-RU" sz="2400" dirty="0" smtClean="0"/>
              <a:t>гипофиза</a:t>
            </a:r>
          </a:p>
          <a:p>
            <a:r>
              <a:rPr lang="ru-RU" sz="2400" dirty="0" smtClean="0"/>
              <a:t>МРТ </a:t>
            </a:r>
            <a:r>
              <a:rPr lang="ru-RU" sz="2400" dirty="0"/>
              <a:t>показывает увеличение гипофиза с распространением воспаления на </a:t>
            </a:r>
            <a:r>
              <a:rPr lang="ru-RU" sz="2400" dirty="0" err="1"/>
              <a:t>супраселлярную</a:t>
            </a:r>
            <a:r>
              <a:rPr lang="ru-RU" sz="2400" dirty="0"/>
              <a:t> область у 60–80% </a:t>
            </a:r>
            <a:r>
              <a:rPr lang="ru-RU" sz="2400" dirty="0" smtClean="0"/>
              <a:t>пациенток</a:t>
            </a:r>
          </a:p>
          <a:p>
            <a:r>
              <a:rPr lang="ru-RU" sz="2400" dirty="0" smtClean="0"/>
              <a:t>Клинические </a:t>
            </a:r>
            <a:r>
              <a:rPr lang="ru-RU" sz="2400" dirty="0"/>
              <a:t>признаки и симптомы </a:t>
            </a:r>
            <a:r>
              <a:rPr lang="ru-RU" sz="2400" dirty="0" smtClean="0"/>
              <a:t>вызванные компрессией увеличенной </a:t>
            </a:r>
            <a:r>
              <a:rPr lang="ru-RU" sz="2400" dirty="0"/>
              <a:t>железы и дисфункцией </a:t>
            </a:r>
            <a:r>
              <a:rPr lang="ru-RU" sz="2400" dirty="0" smtClean="0"/>
              <a:t>выработки гормонов:</a:t>
            </a:r>
          </a:p>
          <a:p>
            <a:pPr marL="857250" lvl="1" indent="-457200"/>
            <a:r>
              <a:rPr lang="ru-RU" sz="2400" dirty="0" smtClean="0"/>
              <a:t>головная боль</a:t>
            </a:r>
          </a:p>
          <a:p>
            <a:pPr marL="857250" lvl="1" indent="-457200"/>
            <a:r>
              <a:rPr lang="ru-RU" sz="2400" dirty="0" smtClean="0"/>
              <a:t>дефекты </a:t>
            </a:r>
            <a:r>
              <a:rPr lang="ru-RU" sz="2400" dirty="0"/>
              <a:t>зрения и паралич черепных </a:t>
            </a:r>
            <a:r>
              <a:rPr lang="ru-RU" sz="2400" dirty="0" smtClean="0"/>
              <a:t>нервов ( </a:t>
            </a:r>
            <a:r>
              <a:rPr lang="ru-RU" sz="2400" dirty="0"/>
              <a:t>в результате поражения кавернозного синуса </a:t>
            </a:r>
            <a:r>
              <a:rPr lang="ru-RU" sz="2400" dirty="0" smtClean="0"/>
              <a:t>)</a:t>
            </a:r>
          </a:p>
          <a:p>
            <a:pPr marL="857250" lvl="1" indent="-457200"/>
            <a:r>
              <a:rPr lang="ru-RU" sz="2400" dirty="0" smtClean="0"/>
              <a:t>частично или </a:t>
            </a:r>
            <a:r>
              <a:rPr lang="ru-RU" sz="2400" dirty="0"/>
              <a:t>полностью нарушена секреция кортикотропных, тиреотропных и гонадотропных гормонов 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33498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688" y="404664"/>
            <a:ext cx="9217024" cy="706090"/>
          </a:xfrm>
        </p:spPr>
        <p:txBody>
          <a:bodyPr>
            <a:noAutofit/>
          </a:bodyPr>
          <a:lstStyle/>
          <a:p>
            <a:pPr algn="l"/>
            <a:r>
              <a:rPr lang="ru-RU" sz="4000" dirty="0"/>
              <a:t>МР Т1 </a:t>
            </a:r>
            <a:r>
              <a:rPr lang="ru-RU" sz="4000" dirty="0" smtClean="0"/>
              <a:t>ВИ в сагиттальной  </a:t>
            </a:r>
            <a:r>
              <a:rPr lang="ru-RU" sz="4000" dirty="0"/>
              <a:t>проекции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0" y="1869936"/>
            <a:ext cx="3888432" cy="446449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Аутоиммунный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гипофизит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у 32-летней женщины в послеродовом периоде  с головной болью и дефектами зрения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Определяется  </a:t>
            </a:r>
            <a:r>
              <a:rPr lang="ru-RU" dirty="0"/>
              <a:t>диффузное увеличение </a:t>
            </a:r>
            <a:r>
              <a:rPr lang="ru-RU" dirty="0" smtClean="0"/>
              <a:t>гипофиза </a:t>
            </a:r>
            <a:r>
              <a:rPr lang="ru-RU" dirty="0"/>
              <a:t>(стрелка). </a:t>
            </a:r>
            <a:r>
              <a:rPr lang="ru-RU" dirty="0" smtClean="0"/>
              <a:t>Признаков кровотечения не определяется</a:t>
            </a:r>
            <a:endParaRPr lang="ru-RU" dirty="0"/>
          </a:p>
        </p:txBody>
      </p:sp>
      <p:pic>
        <p:nvPicPr>
          <p:cNvPr id="6146" name="Picture 2" descr="images_medium_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4429341" cy="442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93739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38138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/>
              <a:t>МР </a:t>
            </a:r>
            <a:r>
              <a:rPr lang="ru-RU" dirty="0" smtClean="0"/>
              <a:t>Т1 </a:t>
            </a:r>
            <a:r>
              <a:rPr lang="ru-RU" dirty="0"/>
              <a:t>ВИ с контрастным </a:t>
            </a:r>
            <a:r>
              <a:rPr lang="ru-RU" dirty="0" smtClean="0"/>
              <a:t>усилением  в сагиттальной  проекции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4048" y="1556792"/>
            <a:ext cx="4032448" cy="46561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spc="-15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Аутоиммунный </a:t>
            </a:r>
            <a:r>
              <a:rPr lang="ru-RU" sz="2400" spc="-15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гипофизит</a:t>
            </a:r>
            <a:r>
              <a:rPr lang="ru-RU" sz="2400" spc="-15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 у 32-летней женщины в послеродовом периоде  с головной болью и дефектами </a:t>
            </a:r>
            <a:r>
              <a:rPr lang="ru-RU" sz="2400" spc="-15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зрения</a:t>
            </a:r>
          </a:p>
          <a:p>
            <a:pPr marL="0" indent="0">
              <a:buNone/>
            </a:pPr>
            <a:endParaRPr lang="ru-RU" sz="2400" spc="-150" dirty="0">
              <a:solidFill>
                <a:srgbClr val="000000"/>
              </a:solidFill>
              <a:latin typeface="+mj-lt"/>
            </a:endParaRPr>
          </a:p>
          <a:p>
            <a:pPr marL="0" indent="0">
              <a:buNone/>
            </a:pPr>
            <a:r>
              <a:rPr lang="ru-RU" sz="2400" spc="-150" dirty="0" smtClean="0">
                <a:latin typeface="+mj-lt"/>
              </a:rPr>
              <a:t>Определяется однородное </a:t>
            </a:r>
            <a:r>
              <a:rPr lang="ru-RU" sz="2400" spc="-150" dirty="0">
                <a:latin typeface="+mj-lt"/>
              </a:rPr>
              <a:t>усиление гипофиза (стрелка) и воронки (острие стрелки). Симптомы, а также увеличение и усиление железы полностью исчезли после стероидной </a:t>
            </a:r>
            <a:r>
              <a:rPr lang="ru-RU" sz="2400" spc="-150" dirty="0" smtClean="0">
                <a:latin typeface="+mj-lt"/>
              </a:rPr>
              <a:t>терапии</a:t>
            </a:r>
            <a:endParaRPr lang="ru-RU" sz="2400" spc="-150" dirty="0">
              <a:latin typeface="+mj-lt"/>
            </a:endParaRPr>
          </a:p>
          <a:p>
            <a:pPr marL="0" indent="0">
              <a:buNone/>
            </a:pPr>
            <a:endParaRPr lang="ru-RU" sz="2400" spc="-150" dirty="0">
              <a:latin typeface="+mj-lt"/>
            </a:endParaRPr>
          </a:p>
          <a:p>
            <a:pPr marL="0" indent="0">
              <a:buNone/>
            </a:pPr>
            <a:endParaRPr lang="ru-RU" sz="2400" spc="-150" dirty="0">
              <a:latin typeface="+mj-lt"/>
            </a:endParaRPr>
          </a:p>
          <a:p>
            <a:pPr marL="0" indent="0">
              <a:buNone/>
            </a:pPr>
            <a:endParaRPr lang="ru-RU" sz="2400" spc="-150" dirty="0">
              <a:latin typeface="+mj-lt"/>
            </a:endParaRPr>
          </a:p>
          <a:p>
            <a:endParaRPr lang="ru-RU" sz="2400" spc="-150" dirty="0">
              <a:latin typeface="+mj-lt"/>
            </a:endParaRPr>
          </a:p>
        </p:txBody>
      </p:sp>
      <p:pic>
        <p:nvPicPr>
          <p:cNvPr id="7170" name="Picture 2" descr="images_medium_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4536504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86111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360" y="116632"/>
            <a:ext cx="8435280" cy="706090"/>
          </a:xfrm>
        </p:spPr>
        <p:txBody>
          <a:bodyPr>
            <a:noAutofit/>
          </a:bodyPr>
          <a:lstStyle/>
          <a:p>
            <a:pPr algn="l"/>
            <a:r>
              <a:rPr lang="ru-RU" dirty="0"/>
              <a:t>П</a:t>
            </a:r>
            <a:r>
              <a:rPr lang="ru-RU" dirty="0" smtClean="0"/>
              <a:t>аралич </a:t>
            </a:r>
            <a:r>
              <a:rPr lang="ru-RU" dirty="0"/>
              <a:t>Белла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08" y="819266"/>
            <a:ext cx="9000492" cy="4481942"/>
          </a:xfrm>
        </p:spPr>
        <p:txBody>
          <a:bodyPr>
            <a:noAutofit/>
          </a:bodyPr>
          <a:lstStyle/>
          <a:p>
            <a:r>
              <a:rPr lang="ru-RU" sz="2400" dirty="0"/>
              <a:t> </a:t>
            </a:r>
            <a:r>
              <a:rPr lang="ru-RU" sz="2400" dirty="0"/>
              <a:t>Е</a:t>
            </a:r>
            <a:r>
              <a:rPr lang="ru-RU" sz="2400" dirty="0" smtClean="0"/>
              <a:t>жегодная </a:t>
            </a:r>
            <a:r>
              <a:rPr lang="ru-RU" sz="2400" dirty="0"/>
              <a:t>заболеваемость этим заболеванием у женщин репродуктивного возраста составляет около 17 случаев на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100 </a:t>
            </a:r>
            <a:r>
              <a:rPr lang="ru-RU" sz="2400" dirty="0"/>
              <a:t>000 женщин </a:t>
            </a:r>
            <a:endParaRPr lang="ru-RU" sz="2400" dirty="0" smtClean="0"/>
          </a:p>
          <a:p>
            <a:r>
              <a:rPr lang="ru-RU" sz="2400" dirty="0"/>
              <a:t>Ч</a:t>
            </a:r>
            <a:r>
              <a:rPr lang="ru-RU" sz="2400" dirty="0" smtClean="0"/>
              <a:t>аще </a:t>
            </a:r>
            <a:r>
              <a:rPr lang="ru-RU" sz="2400" dirty="0"/>
              <a:t>всего наблюдается в третьем триместре или в послеродовом </a:t>
            </a:r>
            <a:r>
              <a:rPr lang="ru-RU" sz="2400" dirty="0" smtClean="0"/>
              <a:t>периоде</a:t>
            </a:r>
          </a:p>
          <a:p>
            <a:r>
              <a:rPr lang="ru-RU" sz="2400" dirty="0"/>
              <a:t> Считается, </a:t>
            </a:r>
            <a:r>
              <a:rPr lang="ru-RU" sz="2400" dirty="0" smtClean="0"/>
              <a:t>что паралич Белла вызван </a:t>
            </a:r>
            <a:r>
              <a:rPr lang="ru-RU" sz="2400" dirty="0"/>
              <a:t>усилением периферического отека, который приводит к сдавлению лицевого </a:t>
            </a:r>
            <a:r>
              <a:rPr lang="ru-RU" sz="2400" dirty="0" smtClean="0"/>
              <a:t>нерва</a:t>
            </a:r>
            <a:endParaRPr lang="ru-RU" sz="2400" dirty="0"/>
          </a:p>
          <a:p>
            <a:r>
              <a:rPr lang="ru-RU" sz="2400" dirty="0"/>
              <a:t> МРТ выполняется только для исключения наличия </a:t>
            </a:r>
            <a:r>
              <a:rPr lang="ru-RU" sz="2400" dirty="0" smtClean="0"/>
              <a:t>объемного образования в случаях, когда  паралич сохраняется</a:t>
            </a:r>
            <a:r>
              <a:rPr lang="ru-RU" sz="2400" dirty="0"/>
              <a:t>, несмотря на проведение полного курса стероидной </a:t>
            </a:r>
            <a:r>
              <a:rPr lang="ru-RU" sz="2400" dirty="0" smtClean="0"/>
              <a:t>терапии</a:t>
            </a:r>
          </a:p>
          <a:p>
            <a:r>
              <a:rPr lang="ru-RU" sz="2400" dirty="0" smtClean="0"/>
              <a:t>Описаны </a:t>
            </a:r>
            <a:r>
              <a:rPr lang="ru-RU" sz="2400" dirty="0"/>
              <a:t>рецидивы паралича лицевого нерва при последующих </a:t>
            </a:r>
            <a:r>
              <a:rPr lang="ru-RU" sz="2400" dirty="0" smtClean="0"/>
              <a:t>беременностях</a:t>
            </a:r>
          </a:p>
          <a:p>
            <a:r>
              <a:rPr lang="ru-RU" sz="2400" dirty="0" smtClean="0"/>
              <a:t>Большинство </a:t>
            </a:r>
            <a:r>
              <a:rPr lang="ru-RU" sz="2400" dirty="0"/>
              <a:t>пациентов полностью выздоравливают после короткого курса стероидной </a:t>
            </a:r>
            <a:r>
              <a:rPr lang="ru-RU" sz="2400" dirty="0" smtClean="0"/>
              <a:t>терапии</a:t>
            </a:r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227517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106613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/>
              <a:t>МР Т1 ВИ в </a:t>
            </a:r>
            <a:r>
              <a:rPr lang="ru-RU" dirty="0" smtClean="0"/>
              <a:t>аксиальной и корональной </a:t>
            </a:r>
            <a:r>
              <a:rPr lang="ru-RU" dirty="0"/>
              <a:t>проекции с усилением контрастом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5541194"/>
            <a:ext cx="8507288" cy="112816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err="1" smtClean="0"/>
              <a:t>Определеяется</a:t>
            </a:r>
            <a:r>
              <a:rPr lang="ru-RU" dirty="0" smtClean="0"/>
              <a:t> усиление сигнала  </a:t>
            </a:r>
            <a:r>
              <a:rPr lang="ru-RU" dirty="0"/>
              <a:t>(стрелки) внутреннего слухового прохода, </a:t>
            </a:r>
            <a:r>
              <a:rPr lang="ru-RU" dirty="0" smtClean="0"/>
              <a:t>коленчатого узла </a:t>
            </a:r>
            <a:r>
              <a:rPr lang="ru-RU" dirty="0"/>
              <a:t>и барабанной части левого лицевого </a:t>
            </a:r>
            <a:r>
              <a:rPr lang="ru-RU" dirty="0" smtClean="0"/>
              <a:t>нерва</a:t>
            </a:r>
            <a:endParaRPr lang="ru-RU" dirty="0"/>
          </a:p>
        </p:txBody>
      </p:sp>
      <p:pic>
        <p:nvPicPr>
          <p:cNvPr id="1026" name="Picture 2" descr="images_medium_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48" y="1552224"/>
            <a:ext cx="3574177" cy="375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images_medium_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56792"/>
            <a:ext cx="3454037" cy="375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2682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Клиническая картина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Симптомы аналогичны тем, которые вызваны любым поражениям головного мозга:</a:t>
            </a:r>
          </a:p>
          <a:p>
            <a:r>
              <a:rPr lang="ru-RU" dirty="0" smtClean="0"/>
              <a:t>головную боль</a:t>
            </a:r>
          </a:p>
          <a:p>
            <a:r>
              <a:rPr lang="ru-RU" dirty="0" smtClean="0"/>
              <a:t>тошнота</a:t>
            </a:r>
          </a:p>
          <a:p>
            <a:r>
              <a:rPr lang="ru-RU" dirty="0"/>
              <a:t>р</a:t>
            </a:r>
            <a:r>
              <a:rPr lang="ru-RU" dirty="0" smtClean="0"/>
              <a:t>вота</a:t>
            </a:r>
          </a:p>
          <a:p>
            <a:r>
              <a:rPr lang="ru-RU" dirty="0" smtClean="0"/>
              <a:t>очаговая неврологическая симптоматика (зрительные изменения, гемипарез и судороги)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dirty="0"/>
              <a:t>Внутричерепная гипотензия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7638"/>
            <a:ext cx="8435280" cy="5139738"/>
          </a:xfrm>
        </p:spPr>
        <p:txBody>
          <a:bodyPr>
            <a:noAutofit/>
          </a:bodyPr>
          <a:lstStyle/>
          <a:p>
            <a:r>
              <a:rPr lang="ru-RU" sz="2400" dirty="0"/>
              <a:t> </a:t>
            </a:r>
            <a:r>
              <a:rPr lang="ru-RU" sz="2400" dirty="0" err="1"/>
              <a:t>Люмбальная</a:t>
            </a:r>
            <a:r>
              <a:rPr lang="ru-RU" sz="2400" dirty="0"/>
              <a:t> пункция, спинальная анестезия или непреднамеренная пункция твердой мозговой оболочки во время </a:t>
            </a:r>
            <a:r>
              <a:rPr lang="ru-RU" sz="2400" dirty="0" err="1"/>
              <a:t>эпидуральной</a:t>
            </a:r>
            <a:r>
              <a:rPr lang="ru-RU" sz="2400" dirty="0"/>
              <a:t> анестезии могут вызвать утечку спинномозговой жидкости из твердой мозговой оболочки, что может привести к внутричерепной </a:t>
            </a:r>
            <a:r>
              <a:rPr lang="ru-RU" sz="2400" dirty="0" smtClean="0"/>
              <a:t>гипотензии</a:t>
            </a:r>
          </a:p>
          <a:p>
            <a:pPr marL="0" indent="0">
              <a:buNone/>
            </a:pPr>
            <a:endParaRPr lang="ru-RU" sz="2400" dirty="0"/>
          </a:p>
          <a:p>
            <a:r>
              <a:rPr lang="ru-RU" sz="2400" dirty="0" smtClean="0"/>
              <a:t> </a:t>
            </a:r>
            <a:r>
              <a:rPr lang="ru-RU" sz="2400" dirty="0"/>
              <a:t>Эта утечка спинномозговой жидкости вызывает </a:t>
            </a:r>
            <a:r>
              <a:rPr lang="ru-RU" sz="2400" dirty="0" smtClean="0"/>
              <a:t>опущение </a:t>
            </a:r>
            <a:r>
              <a:rPr lang="ru-RU" sz="2400" dirty="0"/>
              <a:t>головного мозга, что приводит к </a:t>
            </a:r>
            <a:r>
              <a:rPr lang="ru-RU" sz="2400" dirty="0" smtClean="0"/>
              <a:t>ортостатическим </a:t>
            </a:r>
            <a:r>
              <a:rPr lang="ru-RU" sz="2400" dirty="0"/>
              <a:t>головным </a:t>
            </a:r>
            <a:r>
              <a:rPr lang="ru-RU" sz="2400" dirty="0" smtClean="0"/>
              <a:t>болям</a:t>
            </a:r>
          </a:p>
          <a:p>
            <a:r>
              <a:rPr lang="ru-RU" sz="2400" dirty="0"/>
              <a:t>МРТ мозга и позвоночника с усилением гадолиния </a:t>
            </a:r>
            <a:r>
              <a:rPr lang="ru-RU" sz="2400" dirty="0" smtClean="0"/>
              <a:t>является наиболее чувствительным методом диагностики </a:t>
            </a:r>
            <a:r>
              <a:rPr lang="ru-RU" sz="2400" dirty="0"/>
              <a:t>при </a:t>
            </a:r>
            <a:r>
              <a:rPr lang="ru-RU" sz="2400" dirty="0" smtClean="0"/>
              <a:t>внутричерепной </a:t>
            </a:r>
            <a:r>
              <a:rPr lang="ru-RU" sz="2400" dirty="0"/>
              <a:t>гипотензии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818599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/>
              <a:t>МР Т2 ВИ в аксиальной проекции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1711120"/>
            <a:ext cx="4474840" cy="486310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Внутричерепная гипотензия у 32-летней </a:t>
            </a:r>
            <a:r>
              <a:rPr lang="ru-RU" dirty="0" smtClean="0"/>
              <a:t>женщины в послеродовом периоде, </a:t>
            </a:r>
            <a:r>
              <a:rPr lang="ru-RU" dirty="0"/>
              <a:t>которой во время родов была </a:t>
            </a:r>
            <a:r>
              <a:rPr lang="ru-RU" dirty="0" smtClean="0"/>
              <a:t>проведена </a:t>
            </a:r>
            <a:r>
              <a:rPr lang="ru-RU" dirty="0" err="1"/>
              <a:t>эпидуральная</a:t>
            </a:r>
            <a:r>
              <a:rPr lang="ru-RU" dirty="0"/>
              <a:t> </a:t>
            </a:r>
            <a:r>
              <a:rPr lang="ru-RU" dirty="0" smtClean="0"/>
              <a:t>анестезия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Определяются двусторонние </a:t>
            </a:r>
            <a:r>
              <a:rPr lang="ru-RU" dirty="0" err="1"/>
              <a:t>субдуральные</a:t>
            </a:r>
            <a:r>
              <a:rPr lang="ru-RU" dirty="0"/>
              <a:t> </a:t>
            </a:r>
            <a:r>
              <a:rPr lang="ru-RU" dirty="0" smtClean="0"/>
              <a:t>скопления жидкости с усилением сигнала от них </a:t>
            </a:r>
            <a:r>
              <a:rPr lang="ru-RU" dirty="0"/>
              <a:t>(стрелки</a:t>
            </a:r>
            <a:r>
              <a:rPr lang="ru-RU" dirty="0" smtClean="0"/>
              <a:t>)</a:t>
            </a:r>
            <a:r>
              <a:rPr lang="ru-RU" dirty="0"/>
              <a:t> </a:t>
            </a:r>
            <a:endParaRPr lang="ru-RU" dirty="0"/>
          </a:p>
        </p:txBody>
      </p:sp>
      <p:pic>
        <p:nvPicPr>
          <p:cNvPr id="2050" name="Picture 2" descr="images_medium_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3611563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57284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/>
              <a:t>МР Т1 ВИ в сагиттальной  проекции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8064" y="1869976"/>
            <a:ext cx="3816424" cy="483450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Внутричерепная гипотензия у 32-летней женщины в послеродовом периоде, которой во время родов была проведена </a:t>
            </a:r>
            <a:r>
              <a:rPr lang="ru-RU" dirty="0" err="1"/>
              <a:t>эпидуральная</a:t>
            </a:r>
            <a:r>
              <a:rPr lang="ru-RU" dirty="0"/>
              <a:t> анестезия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Определяется  </a:t>
            </a:r>
            <a:r>
              <a:rPr lang="ru-RU" dirty="0"/>
              <a:t>увеличение гипофиза (наконечник стрелки) </a:t>
            </a:r>
            <a:r>
              <a:rPr lang="ru-RU" dirty="0" smtClean="0"/>
              <a:t>и незначительное провисание </a:t>
            </a:r>
            <a:r>
              <a:rPr lang="ru-RU" dirty="0"/>
              <a:t>мозга (стрелка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3074" name="Picture 2" descr="images_medium_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84" y="1817384"/>
            <a:ext cx="47625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035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/>
              <a:t>МР Т1 ВИ в </a:t>
            </a:r>
            <a:r>
              <a:rPr lang="ru-RU" dirty="0" smtClean="0"/>
              <a:t>корональной </a:t>
            </a:r>
            <a:r>
              <a:rPr lang="ru-RU" dirty="0"/>
              <a:t>проекции с усилением контрастом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032" y="1772816"/>
            <a:ext cx="3960440" cy="47625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Внутричерепная гипотензия у 32-летней женщины в послеродовом периоде, которой во время родов была проведена </a:t>
            </a:r>
            <a:r>
              <a:rPr lang="ru-RU" dirty="0" err="1"/>
              <a:t>эпидуральная</a:t>
            </a:r>
            <a:r>
              <a:rPr lang="ru-RU" dirty="0"/>
              <a:t> </a:t>
            </a:r>
            <a:r>
              <a:rPr lang="ru-RU" dirty="0" smtClean="0"/>
              <a:t>анестезия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Определяется  </a:t>
            </a:r>
            <a:r>
              <a:rPr lang="ru-RU" dirty="0"/>
              <a:t>диффузное усиление </a:t>
            </a:r>
            <a:r>
              <a:rPr lang="ru-RU" dirty="0" smtClean="0"/>
              <a:t>сигнала от твердой </a:t>
            </a:r>
            <a:r>
              <a:rPr lang="ru-RU" dirty="0"/>
              <a:t>мозговой оболочки </a:t>
            </a:r>
            <a:endParaRPr lang="ru-RU" dirty="0"/>
          </a:p>
        </p:txBody>
      </p:sp>
      <p:pic>
        <p:nvPicPr>
          <p:cNvPr id="4098" name="Picture 2" descr="images_medium_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4465637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34552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 время беременности у женщины можно наблюдать различные осложнения со стороны нервной системы, клиническая картина которых очень похожа</a:t>
            </a:r>
          </a:p>
          <a:p>
            <a:r>
              <a:rPr lang="ru-RU" dirty="0" smtClean="0"/>
              <a:t>Учитывая схожий анамнез и клиническую картину, методы лучевой диагностики могут помочь клиницисту в постановки верного диагноза </a:t>
            </a:r>
            <a:r>
              <a:rPr lang="ru-RU" dirty="0"/>
              <a:t> 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35242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980728"/>
            <a:ext cx="6029111" cy="4525963"/>
          </a:xfrm>
        </p:spPr>
      </p:pic>
    </p:spTree>
    <p:extLst>
      <p:ext uri="{BB962C8B-B14F-4D97-AF65-F5344CB8AC3E}">
        <p14:creationId xmlns:p14="http://schemas.microsoft.com/office/powerpoint/2010/main" val="932616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Менингиома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Беременность не является причиной увеличению частоты появление </a:t>
            </a:r>
            <a:r>
              <a:rPr lang="ru-RU" dirty="0" err="1" smtClean="0"/>
              <a:t>менингиом</a:t>
            </a:r>
            <a:r>
              <a:rPr lang="ru-RU" dirty="0" smtClean="0"/>
              <a:t> </a:t>
            </a:r>
          </a:p>
          <a:p>
            <a:r>
              <a:rPr lang="ru-RU" dirty="0"/>
              <a:t>Б</a:t>
            </a:r>
            <a:r>
              <a:rPr lang="ru-RU" dirty="0" smtClean="0"/>
              <a:t>еременность способствует ускоренному росту, из-за эффектов, оказанных  эстрогеном и прогестероном , а так же </a:t>
            </a:r>
            <a:r>
              <a:rPr lang="ru-RU" dirty="0" err="1" smtClean="0"/>
              <a:t>гиперволемическому</a:t>
            </a:r>
            <a:r>
              <a:rPr lang="ru-RU" dirty="0" smtClean="0"/>
              <a:t> состоянию на третьем триместре беременности</a:t>
            </a:r>
          </a:p>
          <a:p>
            <a:r>
              <a:rPr lang="ru-RU" dirty="0" smtClean="0"/>
              <a:t> После родов размер гемангиомы как правило </a:t>
            </a:r>
            <a:r>
              <a:rPr lang="ru-RU" dirty="0" smtClean="0"/>
              <a:t>уменьшается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Менингиома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Появление клинических симптомов зависит от первичной локализации </a:t>
            </a:r>
            <a:r>
              <a:rPr lang="ru-RU" dirty="0" err="1" smtClean="0"/>
              <a:t>менингиомы</a:t>
            </a:r>
            <a:endParaRPr lang="ru-RU" dirty="0" smtClean="0"/>
          </a:p>
          <a:p>
            <a:r>
              <a:rPr lang="ru-RU" dirty="0" err="1" smtClean="0"/>
              <a:t>Менингиомы</a:t>
            </a:r>
            <a:r>
              <a:rPr lang="ru-RU" dirty="0" smtClean="0"/>
              <a:t> у основания черепа и в </a:t>
            </a:r>
            <a:r>
              <a:rPr lang="ru-RU" dirty="0" err="1" smtClean="0"/>
              <a:t>параселлярных</a:t>
            </a:r>
            <a:r>
              <a:rPr lang="ru-RU" dirty="0" smtClean="0"/>
              <a:t> областях имеют более быстрый рост и обычно проявляются параличом черепных нервов 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-142900"/>
            <a:ext cx="8543956" cy="1225536"/>
          </a:xfrm>
        </p:spPr>
        <p:txBody>
          <a:bodyPr>
            <a:noAutofit/>
          </a:bodyPr>
          <a:lstStyle/>
          <a:p>
            <a:pPr algn="l"/>
            <a:r>
              <a:rPr lang="ru-RU" dirty="0" smtClean="0"/>
              <a:t>МР Т1 ВИ в </a:t>
            </a:r>
            <a:r>
              <a:rPr lang="ru-RU" dirty="0" err="1" smtClean="0"/>
              <a:t>саггитальной</a:t>
            </a:r>
            <a:r>
              <a:rPr lang="ru-RU" dirty="0" smtClean="0"/>
              <a:t> проекции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1071546"/>
            <a:ext cx="4786314" cy="578645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    Паралич черепных нервов и ухудшение зрения из-за увеличения размеров менингиомы у 31-летней женщины, находившейся на 22 неделе беременности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    Определяется объемное образование в селлярной области, распространяющееся </a:t>
            </a:r>
            <a:r>
              <a:rPr lang="ru-RU" sz="2400" dirty="0" err="1" smtClean="0"/>
              <a:t>параселлярно</a:t>
            </a:r>
            <a:r>
              <a:rPr lang="ru-RU" sz="2400" dirty="0" smtClean="0"/>
              <a:t> с компрессией перекреста зрительных нервов , инфраселлярно в клиновидный синус   </a:t>
            </a:r>
            <a:endParaRPr lang="ru-RU" sz="2400" dirty="0"/>
          </a:p>
        </p:txBody>
      </p:sp>
      <p:pic>
        <p:nvPicPr>
          <p:cNvPr id="4098" name="Picture 2" descr="C:\Users\MainDoctor\Desktop\Цыхоня\images_medium_rg.2016150187.fig10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628800"/>
            <a:ext cx="4306131" cy="4430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15404" cy="1285884"/>
          </a:xfrm>
        </p:spPr>
        <p:txBody>
          <a:bodyPr>
            <a:noAutofit/>
          </a:bodyPr>
          <a:lstStyle/>
          <a:p>
            <a:pPr algn="l"/>
            <a:r>
              <a:rPr lang="ru-RU" dirty="0" smtClean="0"/>
              <a:t>МР Т1 ВИ в </a:t>
            </a:r>
            <a:r>
              <a:rPr lang="ru-RU" dirty="0" err="1" smtClean="0"/>
              <a:t>саггитальной</a:t>
            </a:r>
            <a:r>
              <a:rPr lang="ru-RU" dirty="0" smtClean="0"/>
              <a:t> проекции в динамике. Продолжение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98232" y="1988840"/>
            <a:ext cx="4614866" cy="448311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     </a:t>
            </a:r>
          </a:p>
          <a:p>
            <a:pPr>
              <a:buNone/>
            </a:pPr>
            <a:r>
              <a:rPr lang="ru-RU" sz="2400" dirty="0" smtClean="0"/>
              <a:t>     Определяется увеличение объемного образования в селлярной области, распространяющееся </a:t>
            </a:r>
            <a:r>
              <a:rPr lang="ru-RU" sz="2400" dirty="0" err="1" smtClean="0"/>
              <a:t>параселлярно</a:t>
            </a:r>
            <a:r>
              <a:rPr lang="ru-RU" sz="2400" dirty="0" smtClean="0"/>
              <a:t> с компрессией перекреста зрительных</a:t>
            </a:r>
          </a:p>
          <a:p>
            <a:pPr>
              <a:buNone/>
            </a:pPr>
            <a:r>
              <a:rPr lang="ru-RU" sz="2400" dirty="0"/>
              <a:t> </a:t>
            </a:r>
            <a:r>
              <a:rPr lang="ru-RU" sz="2400" dirty="0" smtClean="0"/>
              <a:t>    нервов , инфраселлярно в клиновидный синус   </a:t>
            </a:r>
          </a:p>
          <a:p>
            <a:endParaRPr lang="ru-RU" sz="2400" dirty="0"/>
          </a:p>
        </p:txBody>
      </p:sp>
      <p:pic>
        <p:nvPicPr>
          <p:cNvPr id="5122" name="Picture 2" descr="C:\Users\MainDoctor\Desktop\Цыхоня\images_medium_rg.2016150187.fig10b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785926"/>
            <a:ext cx="4601146" cy="4619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Глиома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Беременность не является причиной увеличению частоты появление </a:t>
            </a:r>
            <a:r>
              <a:rPr lang="ru-RU" dirty="0" err="1" smtClean="0"/>
              <a:t>менингиом</a:t>
            </a:r>
            <a:endParaRPr lang="ru-RU" dirty="0" smtClean="0"/>
          </a:p>
          <a:p>
            <a:r>
              <a:rPr lang="ru-RU" dirty="0" smtClean="0"/>
              <a:t>Большинство этих опухолей проявляются в течение первого и второго триместров</a:t>
            </a:r>
          </a:p>
          <a:p>
            <a:r>
              <a:rPr lang="ru-RU" dirty="0" smtClean="0"/>
              <a:t>Глиомы высокой степени злокачественности, такие как </a:t>
            </a:r>
            <a:r>
              <a:rPr lang="ru-RU" dirty="0" err="1" smtClean="0"/>
              <a:t>анапластическая</a:t>
            </a:r>
            <a:r>
              <a:rPr lang="ru-RU" dirty="0" smtClean="0"/>
              <a:t> </a:t>
            </a:r>
            <a:r>
              <a:rPr lang="ru-RU" dirty="0" err="1" smtClean="0"/>
              <a:t>астроцитома</a:t>
            </a:r>
            <a:r>
              <a:rPr lang="ru-RU" dirty="0" smtClean="0"/>
              <a:t> и </a:t>
            </a:r>
            <a:r>
              <a:rPr lang="ru-RU" dirty="0" err="1" smtClean="0"/>
              <a:t>мультиформная</a:t>
            </a:r>
            <a:r>
              <a:rPr lang="ru-RU" dirty="0" smtClean="0"/>
              <a:t> </a:t>
            </a:r>
            <a:r>
              <a:rPr lang="ru-RU" dirty="0" err="1" smtClean="0"/>
              <a:t>глиобластома</a:t>
            </a:r>
            <a:r>
              <a:rPr lang="ru-RU" dirty="0" smtClean="0"/>
              <a:t>, встречаются чаще, чем глиомы низкой степени злокачественности </a:t>
            </a:r>
          </a:p>
          <a:p>
            <a:r>
              <a:rPr lang="ru-RU" dirty="0" smtClean="0"/>
              <a:t> Из-за </a:t>
            </a:r>
            <a:r>
              <a:rPr lang="ru-RU" dirty="0" err="1" smtClean="0"/>
              <a:t>гиперволемического</a:t>
            </a:r>
            <a:r>
              <a:rPr lang="ru-RU" dirty="0" smtClean="0"/>
              <a:t> состояния беременной женщины опухоли вызывают обширный отек мозга и быстро нарастающую клиническую картину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Метастазы </a:t>
            </a:r>
            <a:r>
              <a:rPr lang="ru-RU" dirty="0" err="1" smtClean="0"/>
              <a:t>хориокарциномы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556792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lvl="1" algn="just">
              <a:buFont typeface="Arial" panose="020B0604020202020204" pitchFamily="34" charset="0"/>
              <a:buChar char="•"/>
            </a:pPr>
            <a:r>
              <a:rPr lang="ru-RU" dirty="0" err="1" smtClean="0"/>
              <a:t>Хориокарцинома</a:t>
            </a:r>
            <a:r>
              <a:rPr lang="ru-RU" dirty="0" smtClean="0"/>
              <a:t> - редкое злокачественное </a:t>
            </a:r>
            <a:r>
              <a:rPr lang="ru-RU" dirty="0" err="1" smtClean="0"/>
              <a:t>гестационное</a:t>
            </a:r>
            <a:r>
              <a:rPr lang="ru-RU" dirty="0" smtClean="0"/>
              <a:t> </a:t>
            </a:r>
            <a:r>
              <a:rPr lang="ru-RU" dirty="0" err="1" smtClean="0"/>
              <a:t>трофобластическое</a:t>
            </a:r>
            <a:r>
              <a:rPr lang="ru-RU" dirty="0" smtClean="0"/>
              <a:t> заболевание, которое приводит к разрастанию </a:t>
            </a:r>
            <a:r>
              <a:rPr lang="ru-RU" dirty="0" err="1" smtClean="0"/>
              <a:t>трофобластической</a:t>
            </a:r>
            <a:r>
              <a:rPr lang="ru-RU" dirty="0" smtClean="0"/>
              <a:t> ткани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ru-RU" dirty="0"/>
              <a:t> </a:t>
            </a:r>
            <a:r>
              <a:rPr lang="ru-RU" dirty="0" smtClean="0"/>
              <a:t>Может наблюдаться после аборта,     внематочной или доношенной беременности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ru-RU" dirty="0"/>
              <a:t> </a:t>
            </a:r>
            <a:r>
              <a:rPr lang="ru-RU" dirty="0" smtClean="0"/>
              <a:t>Распространенные с кровью метастазы – частое проявление </a:t>
            </a:r>
            <a:r>
              <a:rPr lang="ru-RU" dirty="0" err="1" smtClean="0"/>
              <a:t>хориокарциномы</a:t>
            </a:r>
            <a:endParaRPr lang="ru-RU" dirty="0" smtClean="0"/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ru-RU" dirty="0" smtClean="0"/>
              <a:t>Сопутствующие неврологические симптомы связаны с метастазами и наблюдаются у 20% пациентов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</TotalTime>
  <Words>1119</Words>
  <Application>Microsoft Office PowerPoint</Application>
  <PresentationFormat>Экран (4:3)</PresentationFormat>
  <Paragraphs>165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8" baseType="lpstr">
      <vt:lpstr>Arial</vt:lpstr>
      <vt:lpstr>Calibri</vt:lpstr>
      <vt:lpstr>Тема Office</vt:lpstr>
      <vt:lpstr>Визуализация неврологических состояний у беременных Часть 2 </vt:lpstr>
      <vt:lpstr>Введение</vt:lpstr>
      <vt:lpstr>Клиническая картина</vt:lpstr>
      <vt:lpstr>Менингиома </vt:lpstr>
      <vt:lpstr>Менингиома </vt:lpstr>
      <vt:lpstr>МР Т1 ВИ в саггитальной проекции</vt:lpstr>
      <vt:lpstr>МР Т1 ВИ в саггитальной проекции в динамике. Продолжение</vt:lpstr>
      <vt:lpstr>Глиома</vt:lpstr>
      <vt:lpstr>Метастазы хориокарциномы</vt:lpstr>
      <vt:lpstr>МР Т2 ВИ в аксиальной проекции</vt:lpstr>
      <vt:lpstr>МР Т1 ВИ в сагиттальной проекции с усилением контрастом</vt:lpstr>
      <vt:lpstr>МР Т2 ВИ в аксиальной проекции. Метастаз саркомы в головной мозг у 28-летней женщины на 15 неделе беременности</vt:lpstr>
      <vt:lpstr>МР SWI  ВИ в аксиальной проекции. Метастаз саркомы в головной мозг у 28-летней женщины на 15 неделе беременности</vt:lpstr>
      <vt:lpstr>Патологии гипофиза</vt:lpstr>
      <vt:lpstr>Пролактинома</vt:lpstr>
      <vt:lpstr>МР Т1 ВИ в сагиттальной проекции с усилением контрастом</vt:lpstr>
      <vt:lpstr>МР Т1 ВИ в корональной проекции с усилением контрастом</vt:lpstr>
      <vt:lpstr>Апоплексия гипофиза</vt:lpstr>
      <vt:lpstr>Апоплексия гипофиза</vt:lpstr>
      <vt:lpstr>МР Т1 ВИ в сагиттальной проекции</vt:lpstr>
      <vt:lpstr>МР Т2 ВИ в сагиттальной проекции</vt:lpstr>
      <vt:lpstr>Синдром Шихана</vt:lpstr>
      <vt:lpstr>Клинический пример</vt:lpstr>
      <vt:lpstr>МР Т1 ВИ(слева) и Т2 ВИ (справа )  в корональной проекции. Продолжение </vt:lpstr>
      <vt:lpstr>Аутоиммунный гипофизит</vt:lpstr>
      <vt:lpstr>МР Т1 ВИ в сагиттальной  проекции </vt:lpstr>
      <vt:lpstr>МР Т1 ВИ с контрастным усилением  в сагиттальной  проекции </vt:lpstr>
      <vt:lpstr>Паралич Белла </vt:lpstr>
      <vt:lpstr>МР Т1 ВИ в аксиальной и корональной проекции с усилением контрастом</vt:lpstr>
      <vt:lpstr>Внутричерепная гипотензия </vt:lpstr>
      <vt:lpstr>МР Т2 ВИ в аксиальной проекции</vt:lpstr>
      <vt:lpstr>МР Т1 ВИ в сагиттальной  проекции </vt:lpstr>
      <vt:lpstr>МР Т1 ВИ в корональной проекции с усилением контрастом</vt:lpstr>
      <vt:lpstr>Вывод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Визуализация неврологических состояний у беременных Часть 2 </dc:title>
  <dc:creator>MainDoctor</dc:creator>
  <cp:lastModifiedBy>TsyAng</cp:lastModifiedBy>
  <cp:revision>139</cp:revision>
  <dcterms:created xsi:type="dcterms:W3CDTF">2021-05-14T11:14:47Z</dcterms:created>
  <dcterms:modified xsi:type="dcterms:W3CDTF">2021-05-30T05:04:06Z</dcterms:modified>
</cp:coreProperties>
</file>