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480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classifications/icf/en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https:/www.icf-research-branch.org/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cfeducation.org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icf.ideaday.de/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335280"/>
            <a:ext cx="1432560" cy="134112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680313" y="407156"/>
            <a:ext cx="10686394" cy="4444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50668" hangingPunct="0">
              <a:lnSpc>
                <a:spcPct val="100833"/>
              </a:lnSpc>
            </a:pPr>
            <a:endParaRPr lang="en-US" altLang="zh-CN" sz="2000" b="1" i="1" dirty="0">
              <a:solidFill>
                <a:srgbClr val="001E5E"/>
              </a:solidFill>
              <a:latin typeface="Arial"/>
              <a:ea typeface="Arial"/>
            </a:endParaRPr>
          </a:p>
          <a:p>
            <a:pPr marL="0" indent="3588410">
              <a:lnSpc>
                <a:spcPct val="100000"/>
              </a:lnSpc>
            </a:pPr>
            <a:r>
              <a:rPr lang="en-US" altLang="zh-CN" sz="2000" b="1" i="1" dirty="0">
                <a:solidFill>
                  <a:srgbClr val="001E5E"/>
                </a:solidFill>
                <a:latin typeface="Arial"/>
                <a:ea typeface="Arial"/>
              </a:rPr>
              <a:t>Союз</a:t>
            </a:r>
            <a:r>
              <a:rPr lang="en-US" altLang="zh-CN" sz="2000" b="1" i="1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001E5E"/>
                </a:solidFill>
                <a:latin typeface="Arial"/>
                <a:ea typeface="Arial"/>
              </a:rPr>
              <a:t>Реабилитологов</a:t>
            </a:r>
            <a:r>
              <a:rPr lang="en-US" altLang="zh-CN" sz="2000" b="1" i="1" spc="-11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b="1" i="1" dirty="0">
                <a:solidFill>
                  <a:srgbClr val="001E5E"/>
                </a:solidFill>
                <a:latin typeface="Arial"/>
                <a:ea typeface="Arial"/>
              </a:rPr>
              <a:t>России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14"/>
              </a:lnSpc>
            </a:pPr>
            <a:endParaRPr lang="en-US" dirty="0" smtClean="0"/>
          </a:p>
          <a:p>
            <a:pPr marL="0" indent="1263675">
              <a:lnSpc>
                <a:spcPct val="100000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Обследование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3600" b="1" spc="-2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медицинской</a:t>
            </a:r>
          </a:p>
          <a:p>
            <a:pPr marL="0" indent="868705">
              <a:lnSpc>
                <a:spcPct val="100000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реабилитации.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Реабилитационный</a:t>
            </a:r>
            <a:r>
              <a:rPr lang="en-US" altLang="zh-CN" sz="3600" b="1" spc="-1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диагноз.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50"/>
              </a:lnSpc>
            </a:pPr>
            <a:endParaRPr lang="en-US" dirty="0" smtClean="0"/>
          </a:p>
          <a:p>
            <a:pPr marL="3688740" indent="-3688740" hangingPunct="0">
              <a:lnSpc>
                <a:spcPct val="95833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Международная</a:t>
            </a:r>
            <a:r>
              <a:rPr lang="en-US" altLang="zh-CN" sz="3600" b="1" spc="-1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3600" b="1" spc="-1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функционирования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35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2026920"/>
            <a:ext cx="3611879" cy="1851660"/>
          </a:xfrm>
          <a:prstGeom prst="rect">
            <a:avLst/>
          </a:prstGeom>
        </p:spPr>
      </p:pic>
      <p:sp>
        <p:nvSpPr>
          <p:cNvPr id="2" name="TextBox 54"/>
          <p:cNvSpPr txBox="1"/>
          <p:nvPr/>
        </p:nvSpPr>
        <p:spPr>
          <a:xfrm>
            <a:off x="2667000" y="438359"/>
            <a:ext cx="6558539" cy="608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en-US" altLang="zh-CN" sz="3600" spc="-50" dirty="0">
                <a:solidFill>
                  <a:srgbClr val="000000"/>
                </a:solidFill>
                <a:latin typeface="Segoe UI Symbol"/>
                <a:ea typeface="Segoe UI Symbol"/>
              </a:rPr>
              <a:t>Автомобиль</a:t>
            </a:r>
            <a:r>
              <a:rPr lang="en-US" altLang="zh-CN" sz="3600" spc="-2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3600" spc="-55" dirty="0">
                <a:solidFill>
                  <a:srgbClr val="000000"/>
                </a:solidFill>
                <a:latin typeface="Segoe UI Symbol"/>
                <a:ea typeface="Segoe UI Symbol"/>
              </a:rPr>
              <a:t>с</a:t>
            </a:r>
            <a:r>
              <a:rPr lang="en-US" altLang="zh-CN" sz="360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3600" spc="-50" dirty="0">
                <a:solidFill>
                  <a:srgbClr val="000000"/>
                </a:solidFill>
                <a:latin typeface="Segoe UI Symbol"/>
                <a:ea typeface="Segoe UI Symbol"/>
              </a:rPr>
              <a:t>позиции</a:t>
            </a:r>
            <a:r>
              <a:rPr lang="en-US" altLang="zh-CN" sz="360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3600" spc="-50" dirty="0">
                <a:solidFill>
                  <a:srgbClr val="000000"/>
                </a:solidFill>
                <a:latin typeface="Segoe UI Symbol"/>
                <a:ea typeface="Segoe UI Symbol"/>
              </a:rPr>
              <a:t>МКФ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32867" y="1136557"/>
            <a:ext cx="2749355" cy="4662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68172">
              <a:lnSpc>
                <a:spcPct val="100000"/>
              </a:lnSpc>
            </a:pPr>
            <a:r>
              <a:rPr lang="en-US" altLang="zh-CN" sz="1350" spc="-75" dirty="0">
                <a:solidFill>
                  <a:srgbClr val="FE0000"/>
                </a:solidFill>
                <a:latin typeface="Segoe UI Symbol"/>
                <a:ea typeface="Segoe UI Symbol"/>
              </a:rPr>
              <a:t>Струк</a:t>
            </a:r>
            <a:r>
              <a:rPr lang="en-US" altLang="zh-CN" sz="1350" spc="-64" dirty="0">
                <a:solidFill>
                  <a:srgbClr val="FE0000"/>
                </a:solidFill>
                <a:latin typeface="Segoe UI Symbol"/>
                <a:ea typeface="Segoe UI Symbol"/>
              </a:rPr>
              <a:t>туры:</a:t>
            </a:r>
          </a:p>
          <a:p>
            <a:pPr marL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34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Мотор,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Колеса,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3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Кузов,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8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Салон,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1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Руль,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8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69" dirty="0">
                <a:solidFill>
                  <a:srgbClr val="000000"/>
                </a:solidFill>
                <a:latin typeface="Segoe UI Symbol"/>
                <a:cs typeface="Segoe UI Symbol"/>
              </a:rPr>
              <a:t>  </a:t>
            </a:r>
            <a:r>
              <a:rPr lang="en-US" altLang="zh-CN" sz="1350" spc="114" dirty="0">
                <a:solidFill>
                  <a:srgbClr val="000000"/>
                </a:solidFill>
                <a:latin typeface="Segoe UI Symbol"/>
                <a:ea typeface="Segoe UI Symbol"/>
              </a:rPr>
              <a:t>Фары,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Стекло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8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</a:p>
          <a:p>
            <a:pPr marL="0" indent="214884">
              <a:lnSpc>
                <a:spcPct val="100000"/>
              </a:lnSpc>
            </a:pPr>
            <a:r>
              <a:rPr lang="en-US" altLang="zh-CN" sz="1350" spc="-65" dirty="0">
                <a:solidFill>
                  <a:srgbClr val="000000"/>
                </a:solidFill>
                <a:latin typeface="Segoe UI Symbol"/>
                <a:ea typeface="Segoe UI Symbol"/>
              </a:rPr>
              <a:t>стеклоподъ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ёмник,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Стеклоомыватель,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Печка</a:t>
            </a:r>
            <a:r>
              <a:rPr lang="en-US" altLang="zh-CN" sz="1350" spc="-6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4"/>
              </a:lnSpc>
            </a:pPr>
            <a:endParaRPr lang="en-US" dirty="0" smtClean="0"/>
          </a:p>
          <a:p>
            <a:pPr marL="0" indent="1150670">
              <a:lnSpc>
                <a:spcPct val="100000"/>
              </a:lnSpc>
            </a:pPr>
            <a:r>
              <a:rPr lang="en-US" altLang="zh-CN" sz="1350" spc="-50" dirty="0">
                <a:solidFill>
                  <a:srgbClr val="FE0000"/>
                </a:solidFill>
                <a:latin typeface="Segoe UI Symbol"/>
                <a:ea typeface="Segoe UI Symbol"/>
              </a:rPr>
              <a:t>Персональн</a:t>
            </a:r>
            <a:r>
              <a:rPr lang="en-US" altLang="zh-CN" sz="1350" spc="-44" dirty="0">
                <a:solidFill>
                  <a:srgbClr val="FE0000"/>
                </a:solidFill>
                <a:latin typeface="Segoe UI Symbol"/>
                <a:ea typeface="Segoe UI Symbol"/>
              </a:rPr>
              <a:t>ые</a:t>
            </a:r>
          </a:p>
          <a:p>
            <a:pPr marL="0" indent="1379270">
              <a:lnSpc>
                <a:spcPct val="100000"/>
              </a:lnSpc>
            </a:pPr>
            <a:r>
              <a:rPr lang="en-US" altLang="zh-CN" sz="1350" spc="-20" dirty="0">
                <a:solidFill>
                  <a:srgbClr val="FE0000"/>
                </a:solidFill>
                <a:latin typeface="Segoe UI Symbol"/>
                <a:ea typeface="Segoe UI Symbol"/>
              </a:rPr>
              <a:t>фа</a:t>
            </a:r>
            <a:r>
              <a:rPr lang="en-US" altLang="zh-CN" sz="1350" spc="-15" dirty="0">
                <a:solidFill>
                  <a:srgbClr val="FE0000"/>
                </a:solidFill>
                <a:latin typeface="Segoe UI Symbol"/>
                <a:ea typeface="Segoe UI Symbol"/>
              </a:rPr>
              <a:t>кторы:</a:t>
            </a:r>
          </a:p>
          <a:p>
            <a:pPr marL="836676" hangingPunct="0">
              <a:lnSpc>
                <a:spcPct val="100000"/>
              </a:lnSpc>
            </a:pP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Цвет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4" dirty="0">
                <a:solidFill>
                  <a:srgbClr val="000000"/>
                </a:solidFill>
                <a:latin typeface="Segoe UI Symbol"/>
                <a:ea typeface="Segoe UI Symbol"/>
              </a:rPr>
              <a:t>кузова,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5" dirty="0">
                <a:solidFill>
                  <a:srgbClr val="000000"/>
                </a:solidFill>
                <a:latin typeface="Segoe UI Symbol"/>
                <a:ea typeface="Segoe UI Symbol"/>
              </a:rPr>
              <a:t>Цвет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салона,</a:t>
            </a:r>
          </a:p>
          <a:p>
            <a:pPr marL="0" indent="836676">
              <a:lnSpc>
                <a:spcPct val="100000"/>
              </a:lnSpc>
            </a:pP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Бензин,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который</a:t>
            </a:r>
          </a:p>
          <a:p>
            <a:pPr marL="836676" indent="214934" hangingPunct="0">
              <a:lnSpc>
                <a:spcPct val="100000"/>
              </a:lnSpc>
            </a:pP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ea typeface="Segoe UI Symbol"/>
              </a:rPr>
              <a:t>можно</a:t>
            </a:r>
            <a:r>
              <a:rPr lang="en-US" altLang="zh-CN" sz="1350" spc="-19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заправлять,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5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Номер</a:t>
            </a:r>
          </a:p>
          <a:p>
            <a:pPr marL="0" indent="1051610">
              <a:lnSpc>
                <a:spcPct val="100000"/>
              </a:lnSpc>
            </a:pP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автомоб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иля,</a:t>
            </a:r>
          </a:p>
          <a:p>
            <a:pPr marL="0" indent="836676">
              <a:lnSpc>
                <a:spcPct val="100000"/>
              </a:lnSpc>
            </a:pP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Водитель,</a:t>
            </a:r>
          </a:p>
          <a:p>
            <a:pPr marL="0" indent="836676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Ключи</a:t>
            </a:r>
            <a:r>
              <a:rPr lang="en-US" altLang="zh-CN" sz="1350" spc="6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308603" y="4470226"/>
            <a:ext cx="2743263" cy="1854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20750" hangingPunct="0">
              <a:lnSpc>
                <a:spcPct val="100000"/>
              </a:lnSpc>
            </a:pPr>
            <a:r>
              <a:rPr lang="en-US" altLang="zh-CN" sz="1350" spc="5" dirty="0">
                <a:solidFill>
                  <a:srgbClr val="FE0000"/>
                </a:solidFill>
                <a:latin typeface="Segoe UI Symbol"/>
                <a:ea typeface="Segoe UI Symbol"/>
              </a:rPr>
              <a:t>Факторы</a:t>
            </a:r>
            <a:r>
              <a:rPr lang="en-US" altLang="zh-CN" sz="1350" spc="-175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5" dirty="0">
                <a:solidFill>
                  <a:srgbClr val="FE0000"/>
                </a:solidFill>
                <a:latin typeface="Segoe UI Symbol"/>
                <a:ea typeface="Segoe UI Symbol"/>
              </a:rPr>
              <a:t>среды:</a:t>
            </a:r>
            <a:r>
              <a:rPr lang="en-US" altLang="zh-CN" sz="135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89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Дорога</a:t>
            </a:r>
            <a:r>
              <a:rPr lang="en-US" altLang="zh-CN" sz="1350" spc="-89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с</a:t>
            </a:r>
            <a:r>
              <a:rPr lang="en-US" altLang="zh-CN" sz="1350" spc="-9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ямами,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12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85" dirty="0">
                <a:solidFill>
                  <a:srgbClr val="000000"/>
                </a:solidFill>
                <a:latin typeface="Segoe UI Symbol"/>
                <a:cs typeface="Segoe UI Symbol"/>
              </a:rPr>
              <a:t>  </a:t>
            </a:r>
            <a:r>
              <a:rPr lang="en-US" altLang="zh-CN" sz="1350" spc="175" dirty="0">
                <a:solidFill>
                  <a:srgbClr val="000000"/>
                </a:solidFill>
                <a:latin typeface="Segoe UI Symbol"/>
                <a:ea typeface="Segoe UI Symbol"/>
              </a:rPr>
              <a:t>ПДД,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Сотрудник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ГАИ,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Знаки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80" dirty="0">
                <a:solidFill>
                  <a:srgbClr val="000000"/>
                </a:solidFill>
                <a:latin typeface="Segoe UI Symbol"/>
                <a:ea typeface="Segoe UI Symbol"/>
              </a:rPr>
              <a:t>на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дороге,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5" dirty="0">
                <a:solidFill>
                  <a:srgbClr val="000000"/>
                </a:solidFill>
                <a:latin typeface="Segoe UI Symbol"/>
                <a:ea typeface="Segoe UI Symbol"/>
              </a:rPr>
              <a:t>Другие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участники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движения,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Снег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5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лед,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6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50" dirty="0">
                <a:solidFill>
                  <a:srgbClr val="000000"/>
                </a:solidFill>
                <a:latin typeface="Segoe UI Symbol"/>
                <a:cs typeface="Segoe UI Symbol"/>
              </a:rPr>
              <a:t>  </a:t>
            </a:r>
            <a:r>
              <a:rPr lang="en-US" altLang="zh-CN" sz="1350" spc="94" dirty="0">
                <a:solidFill>
                  <a:srgbClr val="000000"/>
                </a:solidFill>
                <a:latin typeface="Segoe UI Symbol"/>
                <a:ea typeface="Segoe UI Symbol"/>
              </a:rPr>
              <a:t>Дождь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87209" y="1137134"/>
            <a:ext cx="4562443" cy="53934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906648">
              <a:lnSpc>
                <a:spcPct val="100000"/>
              </a:lnSpc>
            </a:pPr>
            <a:r>
              <a:rPr lang="en-US" altLang="zh-CN" sz="1350" spc="5" dirty="0">
                <a:solidFill>
                  <a:srgbClr val="FE0000"/>
                </a:solidFill>
                <a:latin typeface="Segoe UI Symbol"/>
                <a:ea typeface="Segoe UI Symbol"/>
              </a:rPr>
              <a:t>Фун</a:t>
            </a:r>
            <a:r>
              <a:rPr lang="en-US" altLang="zh-CN" sz="1350" dirty="0">
                <a:solidFill>
                  <a:srgbClr val="FE0000"/>
                </a:solidFill>
                <a:latin typeface="Segoe UI Symbol"/>
                <a:ea typeface="Segoe UI Symbol"/>
              </a:rPr>
              <a:t>кции:</a:t>
            </a:r>
          </a:p>
          <a:p>
            <a:pPr marL="0" indent="2045589">
              <a:lnSpc>
                <a:spcPct val="100000"/>
              </a:lnSpc>
            </a:pP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Скорость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вращения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колес</a:t>
            </a:r>
          </a:p>
          <a:p>
            <a:pPr marL="0" indent="2260472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до</a:t>
            </a:r>
            <a:r>
              <a:rPr lang="en-US" altLang="zh-CN" sz="1350" spc="-6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160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км/час,</a:t>
            </a:r>
          </a:p>
          <a:p>
            <a:pPr marL="0" indent="2045589">
              <a:lnSpc>
                <a:spcPct val="100000"/>
              </a:lnSpc>
            </a:pP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90" dirty="0">
                <a:solidFill>
                  <a:srgbClr val="000000"/>
                </a:solidFill>
                <a:latin typeface="Segoe UI Symbol"/>
                <a:ea typeface="Segoe UI Symbol"/>
              </a:rPr>
              <a:t>Радиус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90" dirty="0">
                <a:solidFill>
                  <a:srgbClr val="000000"/>
                </a:solidFill>
                <a:latin typeface="Segoe UI Symbol"/>
                <a:ea typeface="Segoe UI Symbol"/>
              </a:rPr>
              <a:t>поворота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85" dirty="0">
                <a:solidFill>
                  <a:srgbClr val="000000"/>
                </a:solidFill>
                <a:latin typeface="Segoe UI Symbol"/>
                <a:ea typeface="Segoe UI Symbol"/>
              </a:rPr>
              <a:t>колес</a:t>
            </a:r>
          </a:p>
          <a:p>
            <a:pPr marL="0" indent="2260472">
              <a:lnSpc>
                <a:spcPct val="100000"/>
              </a:lnSpc>
            </a:pPr>
            <a:r>
              <a:rPr lang="en-US" altLang="zh-CN" sz="1350" spc="60" dirty="0">
                <a:solidFill>
                  <a:srgbClr val="000000"/>
                </a:solidFill>
                <a:latin typeface="Segoe UI Symbol"/>
                <a:ea typeface="Segoe UI Symbol"/>
              </a:rPr>
              <a:t>5.</a:t>
            </a:r>
            <a:r>
              <a:rPr lang="en-US" altLang="zh-CN" sz="1350" spc="55" dirty="0">
                <a:solidFill>
                  <a:srgbClr val="000000"/>
                </a:solidFill>
                <a:latin typeface="Segoe UI Symbol"/>
                <a:ea typeface="Segoe UI Symbol"/>
              </a:rPr>
              <a:t>24</a:t>
            </a:r>
          </a:p>
          <a:p>
            <a:pPr marL="0" indent="2045589">
              <a:lnSpc>
                <a:spcPct val="100000"/>
              </a:lnSpc>
            </a:pP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Вместимость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салона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4</a:t>
            </a:r>
          </a:p>
          <a:p>
            <a:pPr marL="2045589" indent="214883" hangingPunct="0">
              <a:lnSpc>
                <a:spcPct val="100000"/>
              </a:lnSpc>
            </a:pPr>
            <a:r>
              <a:rPr lang="en-US" altLang="zh-CN" sz="1350" spc="-80" dirty="0">
                <a:solidFill>
                  <a:srgbClr val="000000"/>
                </a:solidFill>
                <a:latin typeface="Segoe UI Symbol"/>
                <a:ea typeface="Segoe UI Symbol"/>
              </a:rPr>
              <a:t>пассажира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89" dirty="0">
                <a:solidFill>
                  <a:srgbClr val="000000"/>
                </a:solidFill>
                <a:latin typeface="Segoe UI Symbol"/>
                <a:ea typeface="Segoe UI Symbol"/>
              </a:rPr>
              <a:t>+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80" dirty="0">
                <a:solidFill>
                  <a:srgbClr val="000000"/>
                </a:solidFill>
                <a:latin typeface="Segoe UI Symbol"/>
                <a:ea typeface="Segoe UI Symbol"/>
              </a:rPr>
              <a:t>водитель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2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Освещение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ea typeface="Segoe UI Symbol"/>
              </a:rPr>
              <a:t>дороги,</a:t>
            </a:r>
          </a:p>
          <a:p>
            <a:pPr marL="0" indent="2045589">
              <a:lnSpc>
                <a:spcPct val="100000"/>
              </a:lnSpc>
            </a:pP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Работа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омывателя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4</a:t>
            </a:r>
          </a:p>
          <a:p>
            <a:pPr marL="0" indent="2260472">
              <a:lnSpc>
                <a:spcPct val="100000"/>
              </a:lnSpc>
            </a:pPr>
            <a:r>
              <a:rPr lang="en-US" altLang="zh-CN" sz="1350" spc="30" dirty="0">
                <a:solidFill>
                  <a:srgbClr val="000000"/>
                </a:solidFill>
                <a:latin typeface="Segoe UI Symbol"/>
                <a:ea typeface="Segoe UI Symbol"/>
              </a:rPr>
              <a:t>режим</a:t>
            </a:r>
            <a:r>
              <a:rPr lang="en-US" altLang="zh-CN" sz="1350" spc="25" dirty="0">
                <a:solidFill>
                  <a:srgbClr val="000000"/>
                </a:solidFill>
                <a:latin typeface="Segoe UI Symbol"/>
                <a:ea typeface="Segoe UI Symbol"/>
              </a:rPr>
              <a:t>а,</a:t>
            </a:r>
          </a:p>
          <a:p>
            <a:pPr marL="2260472" indent="-214883" hangingPunct="0">
              <a:lnSpc>
                <a:spcPct val="100000"/>
              </a:lnSpc>
            </a:pP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Автоматический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стеклоподьемник</a:t>
            </a:r>
            <a:r>
              <a:rPr lang="en-US" altLang="zh-CN" sz="1350" spc="-209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2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30" dirty="0">
                <a:solidFill>
                  <a:srgbClr val="000000"/>
                </a:solidFill>
                <a:latin typeface="Segoe UI Symbol"/>
                <a:ea typeface="Segoe UI Symbol"/>
              </a:rPr>
              <a:t>режим</a:t>
            </a:r>
            <a:r>
              <a:rPr lang="en-US" altLang="zh-CN" sz="1350" spc="25" dirty="0">
                <a:solidFill>
                  <a:srgbClr val="000000"/>
                </a:solidFill>
                <a:latin typeface="Segoe UI Symbol"/>
                <a:ea typeface="Segoe UI Symbol"/>
              </a:rPr>
              <a:t>а,</a:t>
            </a:r>
          </a:p>
          <a:p>
            <a:pPr marL="0" indent="2045589">
              <a:lnSpc>
                <a:spcPct val="100000"/>
              </a:lnSpc>
            </a:pP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Подогреватель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сидений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до</a:t>
            </a:r>
          </a:p>
          <a:p>
            <a:pPr marL="0" indent="2260472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40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8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  <a:p>
            <a:pPr>
              <a:lnSpc>
                <a:spcPts val="1929"/>
              </a:lnSpc>
            </a:pPr>
            <a:endParaRPr lang="en-US" dirty="0" smtClean="0"/>
          </a:p>
          <a:p>
            <a:pPr marL="0" indent="25908" hangingPunct="0">
              <a:lnSpc>
                <a:spcPct val="100000"/>
              </a:lnSpc>
            </a:pPr>
            <a:r>
              <a:rPr lang="en-US" altLang="zh-CN" sz="1350" spc="-104" dirty="0">
                <a:solidFill>
                  <a:srgbClr val="FE0000"/>
                </a:solidFill>
                <a:latin typeface="Segoe UI Symbol"/>
                <a:ea typeface="Segoe UI Symbol"/>
              </a:rPr>
              <a:t>Активность</a:t>
            </a:r>
            <a:r>
              <a:rPr lang="en-US" altLang="zh-CN" sz="1350" spc="-4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119" dirty="0">
                <a:solidFill>
                  <a:srgbClr val="FE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-4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104" dirty="0">
                <a:solidFill>
                  <a:srgbClr val="FE0000"/>
                </a:solidFill>
                <a:latin typeface="Segoe UI Symbol"/>
                <a:ea typeface="Segoe UI Symbol"/>
              </a:rPr>
              <a:t>участие</a:t>
            </a:r>
            <a:r>
              <a:rPr lang="en-US" altLang="zh-CN" sz="1350" spc="-5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94" dirty="0">
                <a:solidFill>
                  <a:srgbClr val="FE0000"/>
                </a:solidFill>
                <a:latin typeface="Segoe UI Symbol"/>
                <a:ea typeface="Segoe UI Symbol"/>
              </a:rPr>
              <a:t>(деятельность):</a:t>
            </a:r>
            <a:r>
              <a:rPr lang="en-US" altLang="zh-CN" sz="135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Ездит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на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машине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по</a:t>
            </a:r>
          </a:p>
          <a:p>
            <a:pPr marL="0" indent="214883">
              <a:lnSpc>
                <a:spcPct val="100000"/>
              </a:lnSpc>
            </a:pPr>
            <a:r>
              <a:rPr lang="en-US" altLang="zh-CN" sz="1350" spc="-85" dirty="0">
                <a:solidFill>
                  <a:srgbClr val="000000"/>
                </a:solidFill>
                <a:latin typeface="Segoe UI Symbol"/>
                <a:ea typeface="Segoe UI Symbol"/>
              </a:rPr>
              <a:t>асфальтированной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дороге,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Перевозит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от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1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до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4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пассажиров,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2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Ездит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ea typeface="Segoe UI Symbol"/>
              </a:rPr>
              <a:t>в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дождь,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Ездит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ночью,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3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Ездит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зимой,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114" dirty="0">
                <a:solidFill>
                  <a:srgbClr val="000000"/>
                </a:solidFill>
                <a:latin typeface="Segoe UI Symbol"/>
                <a:ea typeface="Segoe UI Symbol"/>
              </a:rPr>
              <a:t>Участвует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94" dirty="0">
                <a:solidFill>
                  <a:srgbClr val="000000"/>
                </a:solidFill>
                <a:latin typeface="Segoe UI Symbol"/>
                <a:ea typeface="Segoe UI Symbol"/>
              </a:rPr>
              <a:t>в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100" dirty="0">
                <a:solidFill>
                  <a:srgbClr val="000000"/>
                </a:solidFill>
                <a:latin typeface="Segoe UI Symbol"/>
                <a:ea typeface="Segoe UI Symbol"/>
              </a:rPr>
              <a:t>гонках,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119" dirty="0">
                <a:solidFill>
                  <a:srgbClr val="000000"/>
                </a:solidFill>
                <a:latin typeface="Segoe UI Symbol"/>
                <a:ea typeface="Segoe UI Symbol"/>
              </a:rPr>
              <a:t>Работает</a:t>
            </a:r>
            <a:r>
              <a:rPr lang="en-US" altLang="zh-CN" sz="1350" spc="-6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104" dirty="0">
                <a:solidFill>
                  <a:srgbClr val="000000"/>
                </a:solidFill>
                <a:latin typeface="Segoe UI Symbol"/>
                <a:ea typeface="Segoe UI Symbol"/>
              </a:rPr>
              <a:t>такси,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1607820"/>
            <a:ext cx="4160520" cy="2346960"/>
          </a:xfrm>
          <a:prstGeom prst="rect">
            <a:avLst/>
          </a:prstGeom>
        </p:spPr>
      </p:pic>
      <p:sp>
        <p:nvSpPr>
          <p:cNvPr id="2" name="TextBox 59"/>
          <p:cNvSpPr txBox="1"/>
          <p:nvPr/>
        </p:nvSpPr>
        <p:spPr>
          <a:xfrm>
            <a:off x="3115055" y="438359"/>
            <a:ext cx="5664576" cy="608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en-US" altLang="zh-CN" sz="3600" spc="-60" dirty="0">
                <a:solidFill>
                  <a:srgbClr val="000000"/>
                </a:solidFill>
                <a:latin typeface="Segoe UI Symbol"/>
                <a:ea typeface="Segoe UI Symbol"/>
              </a:rPr>
              <a:t>Человек</a:t>
            </a:r>
            <a:r>
              <a:rPr lang="en-US" altLang="zh-CN" sz="360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3600" spc="-75" dirty="0">
                <a:solidFill>
                  <a:srgbClr val="000000"/>
                </a:solidFill>
                <a:latin typeface="Segoe UI Symbol"/>
                <a:ea typeface="Segoe UI Symbol"/>
              </a:rPr>
              <a:t>с</a:t>
            </a:r>
            <a:r>
              <a:rPr lang="en-US" altLang="zh-CN" sz="360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3600" spc="-60" dirty="0">
                <a:solidFill>
                  <a:srgbClr val="000000"/>
                </a:solidFill>
                <a:latin typeface="Segoe UI Symbol"/>
                <a:ea typeface="Segoe UI Symbol"/>
              </a:rPr>
              <a:t>позиции</a:t>
            </a:r>
            <a:r>
              <a:rPr lang="en-US" altLang="zh-CN" sz="360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3600" spc="-64" dirty="0">
                <a:solidFill>
                  <a:srgbClr val="000000"/>
                </a:solidFill>
                <a:latin typeface="Segoe UI Symbol"/>
                <a:ea typeface="Segoe UI Symbol"/>
              </a:rPr>
              <a:t>МКФ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32867" y="1342106"/>
            <a:ext cx="1744894" cy="2059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68172">
              <a:lnSpc>
                <a:spcPct val="100000"/>
              </a:lnSpc>
            </a:pPr>
            <a:r>
              <a:rPr lang="en-US" altLang="zh-CN" sz="1350" spc="-75" dirty="0">
                <a:solidFill>
                  <a:srgbClr val="FE0000"/>
                </a:solidFill>
                <a:latin typeface="Segoe UI Symbol"/>
                <a:ea typeface="Segoe UI Symbol"/>
              </a:rPr>
              <a:t>Струк</a:t>
            </a:r>
            <a:r>
              <a:rPr lang="en-US" altLang="zh-CN" sz="1350" spc="-64" dirty="0">
                <a:solidFill>
                  <a:srgbClr val="FE0000"/>
                </a:solidFill>
                <a:latin typeface="Segoe UI Symbol"/>
                <a:ea typeface="Segoe UI Symbol"/>
              </a:rPr>
              <a:t>туры: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1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Сердце,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Ноги,</a:t>
            </a:r>
          </a:p>
          <a:p>
            <a:pPr marL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5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Кожа,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14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114" dirty="0">
                <a:solidFill>
                  <a:srgbClr val="000000"/>
                </a:solidFill>
                <a:latin typeface="Segoe UI Symbol"/>
                <a:cs typeface="Segoe UI Symbol"/>
              </a:rPr>
              <a:t>  </a:t>
            </a:r>
            <a:r>
              <a:rPr lang="en-US" altLang="zh-CN" sz="1350" spc="209" dirty="0">
                <a:solidFill>
                  <a:srgbClr val="000000"/>
                </a:solidFill>
                <a:latin typeface="Segoe UI Symbol"/>
                <a:ea typeface="Segoe UI Symbol"/>
              </a:rPr>
              <a:t>Мышцы,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Мозг,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90" dirty="0">
                <a:solidFill>
                  <a:srgbClr val="000000"/>
                </a:solidFill>
                <a:latin typeface="Segoe UI Symbol"/>
                <a:ea typeface="Segoe UI Symbol"/>
              </a:rPr>
              <a:t>Глаза,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64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Веки,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04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Слёзные</a:t>
            </a:r>
            <a:r>
              <a:rPr lang="en-US" altLang="zh-CN" sz="1350" spc="-109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железы,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Печень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-6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729218" y="1697825"/>
            <a:ext cx="2446679" cy="1854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61059">
              <a:lnSpc>
                <a:spcPct val="100000"/>
              </a:lnSpc>
            </a:pPr>
            <a:r>
              <a:rPr lang="en-US" altLang="zh-CN" sz="1350" spc="5" dirty="0">
                <a:solidFill>
                  <a:srgbClr val="FE0000"/>
                </a:solidFill>
                <a:latin typeface="Segoe UI Symbol"/>
                <a:ea typeface="Segoe UI Symbol"/>
              </a:rPr>
              <a:t>Фун</a:t>
            </a:r>
            <a:r>
              <a:rPr lang="en-US" altLang="zh-CN" sz="1350" dirty="0">
                <a:solidFill>
                  <a:srgbClr val="FE0000"/>
                </a:solidFill>
                <a:latin typeface="Segoe UI Symbol"/>
                <a:ea typeface="Segoe UI Symbol"/>
              </a:rPr>
              <a:t>кции: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5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40" dirty="0">
                <a:solidFill>
                  <a:srgbClr val="000000"/>
                </a:solidFill>
                <a:latin typeface="Segoe UI Symbol"/>
                <a:cs typeface="Segoe UI Symbol"/>
              </a:rPr>
              <a:t>  </a:t>
            </a:r>
            <a:r>
              <a:rPr lang="en-US" altLang="zh-CN" sz="1350" spc="89" dirty="0">
                <a:solidFill>
                  <a:srgbClr val="000000"/>
                </a:solidFill>
                <a:latin typeface="Segoe UI Symbol"/>
                <a:ea typeface="Segoe UI Symbol"/>
              </a:rPr>
              <a:t>Сила</a:t>
            </a:r>
            <a:r>
              <a:rPr lang="en-US" altLang="zh-CN" sz="1350" spc="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80" dirty="0">
                <a:solidFill>
                  <a:srgbClr val="000000"/>
                </a:solidFill>
                <a:latin typeface="Segoe UI Symbol"/>
                <a:ea typeface="Segoe UI Symbol"/>
              </a:rPr>
              <a:t>мышц,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Подвижность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суставов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100" dirty="0">
                <a:solidFill>
                  <a:srgbClr val="000000"/>
                </a:solidFill>
                <a:latin typeface="Segoe UI Symbol"/>
                <a:ea typeface="Segoe UI Symbol"/>
              </a:rPr>
              <a:t>Физическая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100" dirty="0">
                <a:solidFill>
                  <a:srgbClr val="000000"/>
                </a:solidFill>
                <a:latin typeface="Segoe UI Symbol"/>
                <a:ea typeface="Segoe UI Symbol"/>
              </a:rPr>
              <a:t>толератность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Зрение,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Мигательный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рефлекс,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Образвание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слезной</a:t>
            </a:r>
          </a:p>
          <a:p>
            <a:pPr marL="0" indent="214883">
              <a:lnSpc>
                <a:spcPct val="100000"/>
              </a:lnSpc>
            </a:pP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жидкост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и,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Терморегуляция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29995" y="3717771"/>
            <a:ext cx="1702185" cy="1854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13943">
              <a:lnSpc>
                <a:spcPct val="100000"/>
              </a:lnSpc>
            </a:pPr>
            <a:r>
              <a:rPr lang="en-US" altLang="zh-CN" sz="1350" spc="-50" dirty="0">
                <a:solidFill>
                  <a:srgbClr val="FE0000"/>
                </a:solidFill>
                <a:latin typeface="Segoe UI Symbol"/>
                <a:ea typeface="Segoe UI Symbol"/>
              </a:rPr>
              <a:t>Персональ</a:t>
            </a:r>
            <a:r>
              <a:rPr lang="en-US" altLang="zh-CN" sz="1350" spc="-44" dirty="0">
                <a:solidFill>
                  <a:srgbClr val="FE0000"/>
                </a:solidFill>
                <a:latin typeface="Segoe UI Symbol"/>
                <a:ea typeface="Segoe UI Symbol"/>
              </a:rPr>
              <a:t>ные</a:t>
            </a:r>
          </a:p>
          <a:p>
            <a:pPr marL="0" indent="542543">
              <a:lnSpc>
                <a:spcPct val="100000"/>
              </a:lnSpc>
            </a:pPr>
            <a:r>
              <a:rPr lang="en-US" altLang="zh-CN" sz="1350" spc="-20" dirty="0">
                <a:solidFill>
                  <a:srgbClr val="FE0000"/>
                </a:solidFill>
                <a:latin typeface="Segoe UI Symbol"/>
                <a:ea typeface="Segoe UI Symbol"/>
              </a:rPr>
              <a:t>факт</a:t>
            </a:r>
            <a:r>
              <a:rPr lang="en-US" altLang="zh-CN" sz="1350" spc="-10" dirty="0">
                <a:solidFill>
                  <a:srgbClr val="FE0000"/>
                </a:solidFill>
                <a:latin typeface="Segoe UI Symbol"/>
                <a:ea typeface="Segoe UI Symbol"/>
              </a:rPr>
              <a:t>оры: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Размеры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тела,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94" dirty="0">
                <a:solidFill>
                  <a:srgbClr val="000000"/>
                </a:solidFill>
                <a:latin typeface="Segoe UI Symbol"/>
                <a:ea typeface="Segoe UI Symbol"/>
              </a:rPr>
              <a:t>Расса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Привычки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в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еде,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7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Имя</a:t>
            </a:r>
            <a:r>
              <a:rPr lang="en-US" altLang="zh-CN" sz="1350" spc="8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8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фамилия,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9" dirty="0">
                <a:solidFill>
                  <a:srgbClr val="000000"/>
                </a:solidFill>
                <a:latin typeface="Segoe UI Symbol"/>
                <a:ea typeface="Segoe UI Symbol"/>
              </a:rPr>
              <a:t>Родственники,</a:t>
            </a:r>
          </a:p>
          <a:p>
            <a:pPr marL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Язык</a:t>
            </a: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общения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</a:p>
          <a:p>
            <a:pPr marL="0" indent="214884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832480" y="4526605"/>
            <a:ext cx="2941939" cy="1854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20496" hangingPunct="0">
              <a:lnSpc>
                <a:spcPct val="100000"/>
              </a:lnSpc>
            </a:pPr>
            <a:r>
              <a:rPr lang="en-US" altLang="zh-CN" sz="1350" spc="5" dirty="0">
                <a:solidFill>
                  <a:srgbClr val="FE0000"/>
                </a:solidFill>
                <a:latin typeface="Segoe UI Symbol"/>
                <a:ea typeface="Segoe UI Symbol"/>
              </a:rPr>
              <a:t>Факторы</a:t>
            </a:r>
            <a:r>
              <a:rPr lang="en-US" altLang="zh-CN" sz="1350" spc="-175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5" dirty="0">
                <a:solidFill>
                  <a:srgbClr val="FE0000"/>
                </a:solidFill>
                <a:latin typeface="Segoe UI Symbol"/>
                <a:ea typeface="Segoe UI Symbol"/>
              </a:rPr>
              <a:t>среды:</a:t>
            </a:r>
            <a:r>
              <a:rPr lang="en-US" altLang="zh-CN" sz="135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114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Дорога,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Установки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убеждения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людей,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ea typeface="Segoe UI Symbol"/>
              </a:rPr>
              <a:t>Административные</a:t>
            </a:r>
            <a:r>
              <a:rPr lang="en-US" altLang="zh-CN" sz="1350" spc="-1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службы,</a:t>
            </a:r>
          </a:p>
          <a:p>
            <a:pPr marL="0">
              <a:lnSpc>
                <a:spcPct val="100000"/>
              </a:lnSpc>
            </a:pP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4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89" dirty="0">
                <a:solidFill>
                  <a:srgbClr val="000000"/>
                </a:solidFill>
                <a:latin typeface="Segoe UI Symbol"/>
                <a:ea typeface="Segoe UI Symbol"/>
              </a:rPr>
              <a:t>Указатели,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Другие</a:t>
            </a:r>
            <a:r>
              <a:rPr lang="en-US" altLang="zh-CN" sz="1350" spc="-6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люди,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Снег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5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лед,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6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50" dirty="0">
                <a:solidFill>
                  <a:srgbClr val="000000"/>
                </a:solidFill>
                <a:latin typeface="Segoe UI Symbol"/>
                <a:cs typeface="Segoe UI Symbol"/>
              </a:rPr>
              <a:t>  </a:t>
            </a:r>
            <a:r>
              <a:rPr lang="en-US" altLang="zh-CN" sz="1350" spc="94" dirty="0">
                <a:solidFill>
                  <a:srgbClr val="000000"/>
                </a:solidFill>
                <a:latin typeface="Segoe UI Symbol"/>
                <a:ea typeface="Segoe UI Symbol"/>
              </a:rPr>
              <a:t>Дождь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274053" y="4526605"/>
            <a:ext cx="4005945" cy="1854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77239" hangingPunct="0">
              <a:lnSpc>
                <a:spcPct val="100000"/>
              </a:lnSpc>
            </a:pPr>
            <a:r>
              <a:rPr lang="en-US" altLang="zh-CN" sz="1350" spc="-104" dirty="0">
                <a:solidFill>
                  <a:srgbClr val="FE0000"/>
                </a:solidFill>
                <a:latin typeface="Segoe UI Symbol"/>
                <a:ea typeface="Segoe UI Symbol"/>
              </a:rPr>
              <a:t>Активность</a:t>
            </a:r>
            <a:r>
              <a:rPr lang="en-US" altLang="zh-CN" sz="1350" spc="-4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119" dirty="0">
                <a:solidFill>
                  <a:srgbClr val="FE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-4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104" dirty="0">
                <a:solidFill>
                  <a:srgbClr val="FE0000"/>
                </a:solidFill>
                <a:latin typeface="Segoe UI Symbol"/>
                <a:ea typeface="Segoe UI Symbol"/>
              </a:rPr>
              <a:t>участие</a:t>
            </a:r>
            <a:r>
              <a:rPr lang="en-US" altLang="zh-CN" sz="1350" spc="-5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94" dirty="0">
                <a:solidFill>
                  <a:srgbClr val="FE0000"/>
                </a:solidFill>
                <a:latin typeface="Segoe UI Symbol"/>
                <a:ea typeface="Segoe UI Symbol"/>
              </a:rPr>
              <a:t>(деятельность):</a:t>
            </a:r>
            <a:r>
              <a:rPr lang="en-US" altLang="zh-CN" sz="1350" dirty="0">
                <a:solidFill>
                  <a:srgbClr val="FE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Ходьба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по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ровной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поверхности,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Перенос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предметов,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3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2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Ходьба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55" dirty="0">
                <a:solidFill>
                  <a:srgbClr val="000000"/>
                </a:solidFill>
                <a:latin typeface="Segoe UI Symbol"/>
                <a:ea typeface="Segoe UI Symbol"/>
              </a:rPr>
              <a:t>по</a:t>
            </a:r>
            <a:r>
              <a:rPr lang="en-US" altLang="zh-CN" sz="1350" spc="-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ea typeface="Segoe UI Symbol"/>
              </a:rPr>
              <a:t>улице,</a:t>
            </a:r>
          </a:p>
          <a:p>
            <a:pPr marL="0">
              <a:lnSpc>
                <a:spcPct val="100000"/>
              </a:lnSpc>
            </a:pP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Ходьба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ночью,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80" dirty="0">
                <a:solidFill>
                  <a:srgbClr val="000000"/>
                </a:solidFill>
                <a:latin typeface="Segoe UI Symbol"/>
                <a:ea typeface="Segoe UI Symbol"/>
              </a:rPr>
              <a:t>Ходьба</a:t>
            </a:r>
            <a:r>
              <a:rPr lang="en-US" altLang="zh-CN" sz="1350" spc="-34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90" dirty="0">
                <a:solidFill>
                  <a:srgbClr val="000000"/>
                </a:solidFill>
                <a:latin typeface="Segoe UI Symbol"/>
                <a:ea typeface="Segoe UI Symbol"/>
              </a:rPr>
              <a:t>по</a:t>
            </a:r>
            <a:r>
              <a:rPr lang="en-US" altLang="zh-CN" sz="1350" spc="-4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снегу,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spc="-44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60" dirty="0">
                <a:solidFill>
                  <a:srgbClr val="000000"/>
                </a:solidFill>
                <a:latin typeface="Segoe UI Symbol"/>
                <a:ea typeface="Segoe UI Symbol"/>
              </a:rPr>
              <a:t>Бег,</a:t>
            </a:r>
          </a:p>
          <a:p>
            <a:pPr marL="0" hangingPunct="0">
              <a:lnSpc>
                <a:spcPct val="100000"/>
              </a:lnSpc>
            </a:pPr>
            <a:r>
              <a:rPr lang="en-US" altLang="zh-CN" sz="1350" spc="-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spc="-35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spc="-75" dirty="0">
                <a:solidFill>
                  <a:srgbClr val="000000"/>
                </a:solidFill>
                <a:latin typeface="Segoe UI Symbol"/>
                <a:ea typeface="Segoe UI Symbol"/>
              </a:rPr>
              <a:t>Работа,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t/>
            </a:r>
            <a:br/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-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cs typeface="Segoe UI Symbol"/>
              </a:rPr>
              <a:t>  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и</a:t>
            </a:r>
            <a:r>
              <a:rPr lang="en-US" altLang="zh-CN" sz="1350" spc="25" dirty="0">
                <a:solidFill>
                  <a:srgbClr val="000000"/>
                </a:solidFill>
                <a:latin typeface="Segoe UI Symbol"/>
                <a:cs typeface="Segoe UI Symbol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Segoe UI Symbol"/>
                <a:ea typeface="Segoe UI Symbol"/>
              </a:rPr>
              <a:t>др.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66"/>
          <p:cNvSpPr txBox="1"/>
          <p:nvPr/>
        </p:nvSpPr>
        <p:spPr>
          <a:xfrm>
            <a:off x="10149840" y="289052"/>
            <a:ext cx="2019012" cy="48169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spc="-5" dirty="0">
                <a:solidFill>
                  <a:srgbClr val="FEFE00"/>
                </a:solidFill>
                <a:latin typeface="Calibri"/>
                <a:ea typeface="Calibri"/>
              </a:rPr>
              <a:t>Ак</a:t>
            </a:r>
            <a:r>
              <a:rPr lang="en-US" altLang="zh-CN" sz="3200" b="1" dirty="0">
                <a:solidFill>
                  <a:srgbClr val="FEFE00"/>
                </a:solidFill>
                <a:latin typeface="Calibri"/>
                <a:ea typeface="Calibri"/>
              </a:rPr>
              <a:t>тивность</a:t>
            </a:r>
          </a:p>
          <a:p>
            <a:pPr marL="0" indent="167640">
              <a:lnSpc>
                <a:spcPct val="100000"/>
              </a:lnSpc>
            </a:pPr>
            <a:r>
              <a:rPr lang="en-US" altLang="zh-CN" sz="3200" b="1" dirty="0">
                <a:solidFill>
                  <a:srgbClr val="FEFE00"/>
                </a:solidFill>
                <a:latin typeface="Calibri"/>
                <a:ea typeface="Calibri"/>
              </a:rPr>
              <a:t>и</a:t>
            </a:r>
            <a:r>
              <a:rPr lang="en-US" altLang="zh-CN" sz="3200" b="1" dirty="0">
                <a:solidFill>
                  <a:srgbClr val="FEFE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FE00"/>
                </a:solidFill>
                <a:latin typeface="Calibri"/>
                <a:ea typeface="Calibri"/>
              </a:rPr>
              <a:t>участие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05"/>
              </a:lnSpc>
            </a:pPr>
            <a:endParaRPr lang="en-US" dirty="0" smtClean="0"/>
          </a:p>
          <a:p>
            <a:pPr marL="0" indent="128904">
              <a:lnSpc>
                <a:spcPct val="100000"/>
              </a:lnSpc>
            </a:pPr>
            <a:r>
              <a:rPr lang="en-US" altLang="zh-CN" sz="3200" b="1" spc="5" dirty="0">
                <a:solidFill>
                  <a:srgbClr val="FEFE00"/>
                </a:solidFill>
                <a:latin typeface="Calibri"/>
                <a:ea typeface="Calibri"/>
              </a:rPr>
              <a:t>Функ</a:t>
            </a:r>
            <a:r>
              <a:rPr lang="en-US" altLang="zh-CN" sz="3200" b="1" dirty="0">
                <a:solidFill>
                  <a:srgbClr val="FEFE00"/>
                </a:solidFill>
                <a:latin typeface="Calibri"/>
                <a:ea typeface="Calibri"/>
              </a:rPr>
              <a:t>ции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7"/>
          <p:cNvSpPr/>
          <p:nvPr/>
        </p:nvSpPr>
        <p:spPr>
          <a:xfrm>
            <a:off x="425450" y="196850"/>
            <a:ext cx="11360150" cy="844550"/>
          </a:xfrm>
          <a:custGeom>
            <a:avLst/>
            <a:gdLst>
              <a:gd name="connsiteX0" fmla="*/ 7366 w 11360150"/>
              <a:gd name="connsiteY0" fmla="*/ 845566 h 844550"/>
              <a:gd name="connsiteX1" fmla="*/ 11368785 w 11360150"/>
              <a:gd name="connsiteY1" fmla="*/ 845566 h 844550"/>
              <a:gd name="connsiteX2" fmla="*/ 11368785 w 11360150"/>
              <a:gd name="connsiteY2" fmla="*/ 13462 h 844550"/>
              <a:gd name="connsiteX3" fmla="*/ 7366 w 11360150"/>
              <a:gd name="connsiteY3" fmla="*/ 13462 h 844550"/>
              <a:gd name="connsiteX4" fmla="*/ 7366 w 11360150"/>
              <a:gd name="connsiteY4" fmla="*/ 845566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150" h="844550">
                <a:moveTo>
                  <a:pt x="7366" y="845566"/>
                </a:moveTo>
                <a:lnTo>
                  <a:pt x="11368785" y="845566"/>
                </a:lnTo>
                <a:lnTo>
                  <a:pt x="11368785" y="13462"/>
                </a:lnTo>
                <a:lnTo>
                  <a:pt x="7366" y="13462"/>
                </a:lnTo>
                <a:lnTo>
                  <a:pt x="7366" y="84556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425450" y="5937250"/>
            <a:ext cx="11360150" cy="374650"/>
          </a:xfrm>
          <a:custGeom>
            <a:avLst/>
            <a:gdLst>
              <a:gd name="connsiteX0" fmla="*/ 7366 w 11360150"/>
              <a:gd name="connsiteY0" fmla="*/ 385826 h 374650"/>
              <a:gd name="connsiteX1" fmla="*/ 11368785 w 11360150"/>
              <a:gd name="connsiteY1" fmla="*/ 385826 h 374650"/>
              <a:gd name="connsiteX2" fmla="*/ 11368785 w 11360150"/>
              <a:gd name="connsiteY2" fmla="*/ 15494 h 374650"/>
              <a:gd name="connsiteX3" fmla="*/ 7366 w 11360150"/>
              <a:gd name="connsiteY3" fmla="*/ 15494 h 374650"/>
              <a:gd name="connsiteX4" fmla="*/ 7366 w 11360150"/>
              <a:gd name="connsiteY4" fmla="*/ 38582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150" h="374650">
                <a:moveTo>
                  <a:pt x="7366" y="385826"/>
                </a:moveTo>
                <a:lnTo>
                  <a:pt x="11368785" y="385826"/>
                </a:lnTo>
                <a:lnTo>
                  <a:pt x="11368785" y="15494"/>
                </a:lnTo>
                <a:lnTo>
                  <a:pt x="7366" y="15494"/>
                </a:lnTo>
                <a:lnTo>
                  <a:pt x="7366" y="38582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9"/>
          <p:cNvSpPr txBox="1"/>
          <p:nvPr/>
        </p:nvSpPr>
        <p:spPr>
          <a:xfrm>
            <a:off x="879043" y="256680"/>
            <a:ext cx="10541512" cy="6036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Одноуровневая</a:t>
            </a:r>
            <a:r>
              <a:rPr lang="en-US" altLang="zh-CN" sz="2400" b="1" spc="-94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Международная</a:t>
            </a:r>
            <a:r>
              <a:rPr lang="en-US" altLang="zh-CN" sz="2400" b="1" spc="-10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классификация</a:t>
            </a:r>
            <a:r>
              <a:rPr lang="en-US" altLang="zh-CN" sz="2400" b="1" spc="-104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функционирования,</a:t>
            </a:r>
          </a:p>
          <a:p>
            <a:pPr marL="0" indent="1319834">
              <a:lnSpc>
                <a:spcPct val="100000"/>
              </a:lnSpc>
            </a:pP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ограничений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жизнедеятельности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и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здоровья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-</a:t>
            </a:r>
            <a:r>
              <a:rPr lang="en-US" altLang="zh-CN" sz="2400" b="1" spc="-114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FEFEFE"/>
                </a:solidFill>
                <a:latin typeface="Arial"/>
                <a:ea typeface="Arial"/>
              </a:rPr>
              <a:t>МКФ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39"/>
              </a:lnSpc>
            </a:pPr>
            <a:endParaRPr lang="en-US" dirty="0" smtClean="0"/>
          </a:p>
          <a:p>
            <a:pPr marL="0" indent="3909364">
              <a:lnSpc>
                <a:spcPct val="100000"/>
              </a:lnSpc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pf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Персональные</a:t>
            </a:r>
            <a:r>
              <a:rPr lang="en-US" altLang="zh-CN" sz="18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факторы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26719" y="1146302"/>
          <a:ext cx="11385804" cy="46998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0825"/>
                <a:gridCol w="3231769"/>
                <a:gridCol w="2854959"/>
                <a:gridCol w="2508250"/>
              </a:tblGrid>
              <a:tr h="349250">
                <a:tc gridSpan="4">
                  <a:txBody>
                    <a:bodyPr/>
                    <a:lstStyle/>
                    <a:p>
                      <a:pPr marL="0" indent="31112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Категории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«составляющих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здоровье»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800" b="1" spc="-139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МКФ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61110">
                <a:tc>
                  <a:txBody>
                    <a:bodyPr/>
                    <a:lstStyle/>
                    <a:p>
                      <a:pPr marL="0" indent="203098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Функции</a:t>
                      </a:r>
                      <a:r>
                        <a:rPr lang="en-US" altLang="zh-CN" sz="1600" b="1" spc="-5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организма</a:t>
                      </a:r>
                      <a:r>
                        <a:rPr lang="en-US" altLang="zh-CN" sz="1600" b="1" spc="-6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(b)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05956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altLang="zh-CN" sz="1600" b="1" spc="-2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</a:t>
                      </a:r>
                      <a:r>
                        <a:rPr lang="en-US" altLang="zh-CN" sz="16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труктуры</a:t>
                      </a:r>
                    </a:p>
                    <a:p>
                      <a:pPr marL="0" indent="926972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US" altLang="zh-CN" sz="16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организма</a:t>
                      </a:r>
                      <a:r>
                        <a:rPr lang="en-US" altLang="zh-CN" sz="1600" b="1" spc="3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(s)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51256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Активность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участие</a:t>
                      </a:r>
                      <a:r>
                        <a:rPr lang="en-US" altLang="zh-CN" sz="1600" b="1" spc="-129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(d)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781304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altLang="zh-CN" sz="1600" b="1" spc="-2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Фа</a:t>
                      </a:r>
                      <a:r>
                        <a:rPr lang="en-US" altLang="zh-CN" sz="16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кторы</a:t>
                      </a:r>
                    </a:p>
                    <a:p>
                      <a:pPr marL="0" indent="74168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окружающей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среды</a:t>
                      </a:r>
                      <a:r>
                        <a:rPr lang="en-US" altLang="zh-CN" sz="1600" b="1" spc="-11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(e)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89502">
                <a:tc>
                  <a:txBody>
                    <a:bodyPr/>
                    <a:lstStyle/>
                    <a:p>
                      <a:pPr marL="0" indent="622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Умственные</a:t>
                      </a:r>
                    </a:p>
                    <a:p>
                      <a:pPr marL="0" indent="622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</a:t>
                      </a:r>
                      <a:r>
                        <a:rPr lang="en-US" altLang="zh-CN" sz="1300" b="1" spc="-2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Сенсорные</a:t>
                      </a:r>
                      <a:r>
                        <a:rPr lang="en-US" altLang="zh-CN" sz="1300" b="1" spc="-3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3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боль</a:t>
                      </a:r>
                    </a:p>
                    <a:p>
                      <a:pPr marL="0" indent="6228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3.</a:t>
                      </a:r>
                      <a:r>
                        <a:rPr lang="en-US" altLang="zh-CN" sz="1300" b="1" spc="-8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Голоса</a:t>
                      </a:r>
                      <a:r>
                        <a:rPr lang="en-US" altLang="zh-CN" sz="1300" b="1" spc="-8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9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речи</a:t>
                      </a:r>
                    </a:p>
                    <a:p>
                      <a:pPr marL="62280" hangingPunct="0">
                        <a:lnSpc>
                          <a:spcPct val="100833"/>
                        </a:lnSpc>
                        <a:spcBef>
                          <a:spcPts val="270"/>
                        </a:spcBef>
                      </a:pP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4.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Сердечно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-сосудистой,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крови,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иммунной</a:t>
                      </a:r>
                      <a:r>
                        <a:rPr lang="en-US" altLang="zh-CN" sz="1300" b="1" spc="-5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6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дыхательной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3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сис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тем</a:t>
                      </a:r>
                    </a:p>
                    <a:p>
                      <a:pPr marL="62280" hangingPunct="0">
                        <a:lnSpc>
                          <a:spcPct val="99583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5.Пищеварите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льной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эндокринной</a:t>
                      </a:r>
                      <a:r>
                        <a:rPr lang="en-US" altLang="zh-CN" sz="1300" b="1" spc="-6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систем</a:t>
                      </a:r>
                      <a:r>
                        <a:rPr lang="en-US" altLang="zh-CN" sz="1300" b="1" spc="-7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м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етаболизма</a:t>
                      </a:r>
                    </a:p>
                    <a:p>
                      <a:pPr marL="62280" hangingPunct="0">
                        <a:lnSpc>
                          <a:spcPct val="100833"/>
                        </a:lnSpc>
                        <a:spcBef>
                          <a:spcPts val="284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6.</a:t>
                      </a:r>
                      <a:r>
                        <a:rPr lang="en-US" altLang="zh-CN" sz="1300" b="1" spc="-8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Урогенитальные</a:t>
                      </a:r>
                      <a:r>
                        <a:rPr lang="en-US" altLang="zh-CN" sz="1300" b="1" spc="-9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репроду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ктивные.</a:t>
                      </a:r>
                    </a:p>
                    <a:p>
                      <a:pPr marL="62280" hangingPunct="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7.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Нейромышечные,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скелетные,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6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связанные</a:t>
                      </a:r>
                      <a:r>
                        <a:rPr lang="en-US" altLang="zh-CN" sz="1300" b="1" spc="-6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</a:t>
                      </a:r>
                      <a:r>
                        <a:rPr lang="en-US" altLang="zh-CN" sz="1300" b="1" spc="-6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движением</a:t>
                      </a:r>
                    </a:p>
                    <a:p>
                      <a:pPr marL="62280" hangingPunct="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8.</a:t>
                      </a:r>
                      <a:r>
                        <a:rPr lang="en-US" altLang="zh-CN" sz="1300" b="1" spc="-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Кожи</a:t>
                      </a:r>
                      <a:r>
                        <a:rPr lang="en-US" altLang="zh-CN" sz="1300" b="1" spc="-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связанных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ней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стру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ктур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56388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</a:t>
                      </a:r>
                      <a:r>
                        <a:rPr lang="en-US" altLang="zh-CN" sz="1300" b="1" spc="-6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Нервной</a:t>
                      </a:r>
                      <a:r>
                        <a:rPr lang="en-US" altLang="zh-CN" sz="1300" b="1" spc="-6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системы</a:t>
                      </a:r>
                    </a:p>
                    <a:p>
                      <a:pPr marL="56388" hangingPunct="0">
                        <a:lnSpc>
                          <a:spcPct val="99583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Глаз,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ухо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относящиеся</a:t>
                      </a:r>
                      <a:r>
                        <a:rPr lang="en-US" altLang="zh-CN" sz="1300" b="1" spc="-4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</a:t>
                      </a:r>
                      <a:r>
                        <a:rPr lang="en-US" altLang="zh-CN" sz="1300" b="1" spc="-4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ним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ст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руктуры</a:t>
                      </a:r>
                    </a:p>
                    <a:p>
                      <a:pPr marL="56388" hangingPunct="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3.</a:t>
                      </a:r>
                      <a:r>
                        <a:rPr lang="en-US" altLang="zh-CN" sz="1300" b="1" spc="-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Участвующие</a:t>
                      </a:r>
                      <a:r>
                        <a:rPr lang="en-US" altLang="zh-CN" sz="1300" b="1" spc="-6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в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t/>
                      </a:r>
                      <a:br/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голосообразовании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речи</a:t>
                      </a:r>
                    </a:p>
                    <a:p>
                      <a:pPr marL="56388" hangingPunct="0">
                        <a:lnSpc>
                          <a:spcPct val="100833"/>
                        </a:lnSpc>
                        <a:spcBef>
                          <a:spcPts val="265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4.</a:t>
                      </a:r>
                      <a:r>
                        <a:rPr lang="en-US" altLang="zh-CN" sz="1300" b="1" spc="-8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Сердечно-сосудистой</a:t>
                      </a:r>
                      <a:r>
                        <a:rPr lang="en-US" altLang="zh-CN" sz="1300" b="1" spc="-8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иммунной</a:t>
                      </a:r>
                      <a:r>
                        <a:rPr lang="en-US" altLang="zh-CN" sz="1300" b="1" spc="-8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дыхательной</a:t>
                      </a:r>
                      <a:r>
                        <a:rPr lang="en-US" altLang="zh-CN" sz="1300" b="1" spc="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систем</a:t>
                      </a:r>
                    </a:p>
                    <a:p>
                      <a:pPr marL="56388" hangingPunct="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5.</a:t>
                      </a:r>
                      <a:r>
                        <a:rPr lang="en-US" altLang="zh-CN" sz="1300" b="1" spc="-6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Относящиеся</a:t>
                      </a:r>
                      <a:r>
                        <a:rPr lang="en-US" altLang="zh-CN" sz="1300" b="1" spc="-69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</a:t>
                      </a:r>
                      <a:r>
                        <a:rPr lang="en-US" altLang="zh-CN" sz="1300" b="1" spc="-7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пищеварительной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системе,</a:t>
                      </a:r>
                      <a:r>
                        <a:rPr lang="en-US" altLang="zh-CN" sz="1300" b="1" spc="-89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метаболизму</a:t>
                      </a:r>
                      <a:r>
                        <a:rPr lang="en-US" altLang="zh-CN" sz="1300" b="1" spc="-1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t/>
                      </a:r>
                      <a:br/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эндокринной</a:t>
                      </a:r>
                      <a:r>
                        <a:rPr lang="en-US" altLang="zh-CN" sz="1300" b="1" spc="5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системе</a:t>
                      </a:r>
                    </a:p>
                    <a:p>
                      <a:pPr marL="56388" hangingPunct="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6.</a:t>
                      </a:r>
                      <a:r>
                        <a:rPr lang="en-US" altLang="zh-CN" sz="1300" b="1" spc="-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Относящиеся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урогенетальной</a:t>
                      </a:r>
                      <a:r>
                        <a:rPr lang="en-US" altLang="zh-CN" sz="1300" b="1" spc="-4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репродуктивной</a:t>
                      </a:r>
                      <a:r>
                        <a:rPr lang="en-US" altLang="zh-CN" sz="1300" b="1" spc="4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системам</a:t>
                      </a:r>
                    </a:p>
                    <a:p>
                      <a:pPr marL="0" indent="56388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7.</a:t>
                      </a:r>
                      <a:r>
                        <a:rPr lang="en-US" altLang="zh-CN" sz="1300" b="1" spc="-5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Связанные</a:t>
                      </a:r>
                      <a:r>
                        <a:rPr lang="en-US" altLang="zh-CN" sz="1300" b="1" spc="-6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</a:t>
                      </a:r>
                      <a:r>
                        <a:rPr lang="en-US" altLang="zh-CN" sz="1300" b="1" spc="-6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движением</a:t>
                      </a:r>
                    </a:p>
                    <a:p>
                      <a:pPr marL="56388" hangingPunct="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8.</a:t>
                      </a:r>
                      <a:r>
                        <a:rPr lang="en-US" altLang="zh-CN" sz="1300" b="1" spc="-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Кожа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относящиеся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</a:t>
                      </a:r>
                      <a:r>
                        <a:rPr lang="en-US" altLang="zh-CN" sz="1300" b="1" spc="-4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ней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стр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уктуры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768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</a:t>
                      </a:r>
                      <a:r>
                        <a:rPr lang="en-US" altLang="zh-CN" sz="1300" b="1" spc="-6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Обучение</a:t>
                      </a:r>
                      <a:r>
                        <a:rPr lang="en-US" altLang="zh-CN" sz="1300" b="1" spc="-6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69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применение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зна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ний</a:t>
                      </a:r>
                    </a:p>
                    <a:p>
                      <a:pPr marL="0" indent="56768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</a:t>
                      </a:r>
                      <a:r>
                        <a:rPr lang="en-US" altLang="zh-CN" sz="1300" b="1" spc="-4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Общие</a:t>
                      </a:r>
                      <a:r>
                        <a:rPr lang="en-US" altLang="zh-CN" sz="1300" b="1" spc="-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задачи</a:t>
                      </a:r>
                      <a:r>
                        <a:rPr lang="en-US" altLang="zh-CN" sz="1300" b="1" spc="-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5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требования</a:t>
                      </a:r>
                    </a:p>
                    <a:p>
                      <a:pPr marL="0" indent="56768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3.</a:t>
                      </a:r>
                      <a:r>
                        <a:rPr lang="en-US" altLang="zh-CN" sz="1300" b="1" spc="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Общение</a:t>
                      </a:r>
                    </a:p>
                    <a:p>
                      <a:pPr marL="0" indent="56768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4.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Мобильность</a:t>
                      </a:r>
                    </a:p>
                    <a:p>
                      <a:pPr marL="0" indent="56768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5.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Самообслуживание</a:t>
                      </a:r>
                    </a:p>
                    <a:p>
                      <a:pPr marL="0" indent="56768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6.</a:t>
                      </a:r>
                      <a:r>
                        <a:rPr lang="en-US" altLang="zh-CN" sz="1300" b="1" spc="-69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Бытовая</a:t>
                      </a:r>
                      <a:r>
                        <a:rPr lang="en-US" altLang="zh-CN" sz="1300" b="1" spc="-7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жизнь</a:t>
                      </a:r>
                    </a:p>
                    <a:p>
                      <a:pPr marL="56768" hangingPunct="0">
                        <a:lnSpc>
                          <a:spcPct val="99583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spc="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7.</a:t>
                      </a:r>
                      <a:r>
                        <a:rPr lang="en-US" altLang="zh-CN" sz="1300" b="1" spc="-17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Межличностные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взаимодействия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отношения</a:t>
                      </a:r>
                    </a:p>
                    <a:p>
                      <a:pPr marL="0" indent="56768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8.</a:t>
                      </a:r>
                      <a:r>
                        <a:rPr lang="en-US" altLang="zh-CN" sz="1300" b="1" spc="-5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Главные</a:t>
                      </a:r>
                      <a:r>
                        <a:rPr lang="en-US" altLang="zh-CN" sz="1300" b="1" spc="-6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сферы</a:t>
                      </a:r>
                      <a:r>
                        <a:rPr lang="en-US" altLang="zh-CN" sz="1300" b="1" spc="-6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жизни</a:t>
                      </a:r>
                    </a:p>
                    <a:p>
                      <a:pPr marL="56768" hangingPunct="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9.</a:t>
                      </a:r>
                      <a:r>
                        <a:rPr lang="en-US" altLang="zh-CN" sz="1300" b="1" spc="-4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Жизнь</a:t>
                      </a:r>
                      <a:r>
                        <a:rPr lang="en-US" altLang="zh-CN" sz="1300" b="1" spc="-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в</a:t>
                      </a:r>
                      <a:r>
                        <a:rPr lang="en-US" altLang="zh-CN" sz="1300" b="1" spc="-5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сообществах,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общественная</a:t>
                      </a:r>
                      <a:r>
                        <a:rPr lang="en-US" altLang="zh-CN" sz="1300" b="1" spc="-89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1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гражданская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3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жиз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нь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571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Продукция</a:t>
                      </a:r>
                      <a:r>
                        <a:rPr lang="en-US" altLang="zh-CN" sz="1300" b="1" spc="-9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</a:p>
                    <a:p>
                      <a:pPr marL="0" indent="195833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altLang="zh-CN" sz="1300" b="1" spc="-2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техно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логии</a:t>
                      </a:r>
                    </a:p>
                    <a:p>
                      <a:pPr marL="102869" hangingPunct="0">
                        <a:lnSpc>
                          <a:spcPct val="100000"/>
                        </a:lnSpc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Природное</a:t>
                      </a:r>
                      <a:r>
                        <a:rPr lang="en-US" altLang="zh-CN" sz="1300" b="1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окружение</a:t>
                      </a:r>
                      <a:r>
                        <a:rPr lang="en-US" altLang="zh-CN" sz="1300" b="1" spc="-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изменения</a:t>
                      </a:r>
                      <a:r>
                        <a:rPr lang="en-US" altLang="zh-CN" sz="1300" b="1" spc="-11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окружающей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среды,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осуществленные</a:t>
                      </a:r>
                    </a:p>
                    <a:p>
                      <a:pPr marL="0" indent="57150">
                        <a:lnSpc>
                          <a:spcPct val="100000"/>
                        </a:lnSpc>
                      </a:pPr>
                      <a:r>
                        <a:rPr lang="en-US" altLang="zh-CN" sz="1300" b="1" spc="-2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челов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еком</a:t>
                      </a:r>
                    </a:p>
                    <a:p>
                      <a:pPr marL="57150" hangingPunct="0">
                        <a:lnSpc>
                          <a:spcPct val="100000"/>
                        </a:lnSpc>
                      </a:pP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3.</a:t>
                      </a:r>
                      <a:r>
                        <a:rPr lang="en-US" altLang="zh-CN" sz="1300" b="1" spc="-8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Поддержка</a:t>
                      </a:r>
                      <a:r>
                        <a:rPr lang="en-US" altLang="zh-CN" sz="1300" b="1" spc="-9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взаимо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связи</a:t>
                      </a:r>
                    </a:p>
                    <a:p>
                      <a:pPr marL="0" indent="5715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4.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Установки</a:t>
                      </a:r>
                    </a:p>
                    <a:p>
                      <a:pPr marL="57150" hangingPunct="0">
                        <a:lnSpc>
                          <a:spcPct val="100000"/>
                        </a:lnSpc>
                        <a:spcBef>
                          <a:spcPts val="304"/>
                        </a:spcBef>
                      </a:pPr>
                      <a:r>
                        <a:rPr lang="en-US" altLang="zh-CN" sz="1300" b="1" spc="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5.</a:t>
                      </a:r>
                      <a:r>
                        <a:rPr lang="en-US" altLang="zh-CN" sz="1300" b="1" spc="-159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2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Службы,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админист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ративные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t/>
                      </a:r>
                      <a:br/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системы</a:t>
                      </a:r>
                      <a:r>
                        <a:rPr lang="en-US" altLang="zh-CN" sz="13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и</a:t>
                      </a:r>
                      <a:r>
                        <a:rPr lang="en-US" altLang="zh-CN" sz="13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300" b="1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политика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71"/>
          <p:cNvSpPr/>
          <p:nvPr/>
        </p:nvSpPr>
        <p:spPr>
          <a:xfrm>
            <a:off x="2216150" y="704850"/>
            <a:ext cx="6026150" cy="44450"/>
          </a:xfrm>
          <a:custGeom>
            <a:avLst/>
            <a:gdLst>
              <a:gd name="connsiteX0" fmla="*/ 14097 w 6026150"/>
              <a:gd name="connsiteY0" fmla="*/ 13970 h 44450"/>
              <a:gd name="connsiteX1" fmla="*/ 2020061 w 6026150"/>
              <a:gd name="connsiteY1" fmla="*/ 13970 h 44450"/>
              <a:gd name="connsiteX2" fmla="*/ 4026153 w 6026150"/>
              <a:gd name="connsiteY2" fmla="*/ 13970 h 44450"/>
              <a:gd name="connsiteX3" fmla="*/ 6032245 w 6026150"/>
              <a:gd name="connsiteY3" fmla="*/ 13970 h 44450"/>
              <a:gd name="connsiteX4" fmla="*/ 6032245 w 6026150"/>
              <a:gd name="connsiteY4" fmla="*/ 44450 h 44450"/>
              <a:gd name="connsiteX5" fmla="*/ 4026153 w 6026150"/>
              <a:gd name="connsiteY5" fmla="*/ 44450 h 44450"/>
              <a:gd name="connsiteX6" fmla="*/ 2020061 w 6026150"/>
              <a:gd name="connsiteY6" fmla="*/ 44450 h 44450"/>
              <a:gd name="connsiteX7" fmla="*/ 14097 w 6026150"/>
              <a:gd name="connsiteY7" fmla="*/ 44450 h 44450"/>
              <a:gd name="connsiteX8" fmla="*/ 14097 w 6026150"/>
              <a:gd name="connsiteY8" fmla="*/ 1397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6150" h="44450">
                <a:moveTo>
                  <a:pt x="14097" y="13970"/>
                </a:moveTo>
                <a:lnTo>
                  <a:pt x="2020061" y="13970"/>
                </a:lnTo>
                <a:lnTo>
                  <a:pt x="4026153" y="13970"/>
                </a:lnTo>
                <a:lnTo>
                  <a:pt x="6032245" y="13970"/>
                </a:lnTo>
                <a:lnTo>
                  <a:pt x="6032245" y="44450"/>
                </a:lnTo>
                <a:lnTo>
                  <a:pt x="4026153" y="44450"/>
                </a:lnTo>
                <a:lnTo>
                  <a:pt x="2020061" y="44450"/>
                </a:lnTo>
                <a:lnTo>
                  <a:pt x="14097" y="44450"/>
                </a:lnTo>
                <a:lnTo>
                  <a:pt x="14097" y="13970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2063750" y="1250950"/>
            <a:ext cx="6330950" cy="44450"/>
          </a:xfrm>
          <a:custGeom>
            <a:avLst/>
            <a:gdLst>
              <a:gd name="connsiteX0" fmla="*/ 17017 w 6330950"/>
              <a:gd name="connsiteY0" fmla="*/ 16510 h 44450"/>
              <a:gd name="connsiteX1" fmla="*/ 2122170 w 6330950"/>
              <a:gd name="connsiteY1" fmla="*/ 16510 h 44450"/>
              <a:gd name="connsiteX2" fmla="*/ 4227321 w 6330950"/>
              <a:gd name="connsiteY2" fmla="*/ 16510 h 44450"/>
              <a:gd name="connsiteX3" fmla="*/ 6332601 w 6330950"/>
              <a:gd name="connsiteY3" fmla="*/ 16510 h 44450"/>
              <a:gd name="connsiteX4" fmla="*/ 6332601 w 6330950"/>
              <a:gd name="connsiteY4" fmla="*/ 46990 h 44450"/>
              <a:gd name="connsiteX5" fmla="*/ 4227321 w 6330950"/>
              <a:gd name="connsiteY5" fmla="*/ 46990 h 44450"/>
              <a:gd name="connsiteX6" fmla="*/ 2122170 w 6330950"/>
              <a:gd name="connsiteY6" fmla="*/ 46990 h 44450"/>
              <a:gd name="connsiteX7" fmla="*/ 17017 w 6330950"/>
              <a:gd name="connsiteY7" fmla="*/ 46990 h 44450"/>
              <a:gd name="connsiteX8" fmla="*/ 17017 w 6330950"/>
              <a:gd name="connsiteY8" fmla="*/ 1651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950" h="44450">
                <a:moveTo>
                  <a:pt x="17017" y="16510"/>
                </a:moveTo>
                <a:lnTo>
                  <a:pt x="2122170" y="16510"/>
                </a:lnTo>
                <a:lnTo>
                  <a:pt x="4227321" y="16510"/>
                </a:lnTo>
                <a:lnTo>
                  <a:pt x="6332601" y="16510"/>
                </a:lnTo>
                <a:lnTo>
                  <a:pt x="6332601" y="46990"/>
                </a:lnTo>
                <a:lnTo>
                  <a:pt x="4227321" y="46990"/>
                </a:lnTo>
                <a:lnTo>
                  <a:pt x="2122170" y="46990"/>
                </a:lnTo>
                <a:lnTo>
                  <a:pt x="17017" y="46990"/>
                </a:lnTo>
                <a:lnTo>
                  <a:pt x="17017" y="16510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3"/>
          <p:cNvSpPr txBox="1"/>
          <p:nvPr/>
        </p:nvSpPr>
        <p:spPr>
          <a:xfrm>
            <a:off x="2081148" y="278638"/>
            <a:ext cx="6331021" cy="1097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9352">
              <a:lnSpc>
                <a:spcPct val="100000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Путаница</a:t>
            </a:r>
            <a:r>
              <a:rPr lang="en-US" altLang="zh-CN" sz="3600" b="1" spc="-1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между</a:t>
            </a:r>
            <a:r>
              <a:rPr lang="en-US" altLang="zh-CN" sz="3600" b="1" spc="-1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категориями</a:t>
            </a:r>
          </a:p>
          <a:p>
            <a:pPr marL="0">
              <a:lnSpc>
                <a:spcPct val="100000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активности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участие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-</a:t>
            </a:r>
            <a:r>
              <a:rPr lang="en-US" altLang="zh-CN" sz="36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функции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450069" y="559562"/>
            <a:ext cx="2362513" cy="1097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b="1" spc="-10" dirty="0">
                <a:solidFill>
                  <a:srgbClr val="FE0000"/>
                </a:solidFill>
                <a:latin typeface="Calibri"/>
                <a:ea typeface="Calibri"/>
              </a:rPr>
              <a:t>Важ</a:t>
            </a:r>
            <a:r>
              <a:rPr lang="en-US" altLang="zh-CN" sz="3600" b="1" dirty="0">
                <a:solidFill>
                  <a:srgbClr val="FE0000"/>
                </a:solidFill>
                <a:latin typeface="Calibri"/>
                <a:ea typeface="Calibri"/>
              </a:rPr>
              <a:t>но!</a:t>
            </a:r>
          </a:p>
          <a:p>
            <a:pPr marL="0">
              <a:lnSpc>
                <a:spcPct val="100000"/>
              </a:lnSpc>
            </a:pPr>
            <a:r>
              <a:rPr lang="en-US" altLang="zh-CN" sz="3600" b="1" dirty="0">
                <a:solidFill>
                  <a:srgbClr val="FE0000"/>
                </a:solidFill>
                <a:latin typeface="Calibri"/>
                <a:ea typeface="Calibri"/>
              </a:rPr>
              <a:t>Правильно</a:t>
            </a:r>
            <a:r>
              <a:rPr lang="en-US" altLang="zh-CN" sz="3600" b="1" spc="-15" dirty="0">
                <a:solidFill>
                  <a:srgbClr val="FE0000"/>
                </a:solidFill>
                <a:latin typeface="Calibri"/>
                <a:ea typeface="Calibri"/>
              </a:rPr>
              <a:t>!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31468" y="1772107"/>
            <a:ext cx="4852399" cy="417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spc="5" dirty="0">
                <a:solidFill>
                  <a:srgbClr val="001E5E"/>
                </a:solidFill>
                <a:latin typeface="Calibri"/>
                <a:ea typeface="Calibri"/>
              </a:rPr>
              <a:t>Фу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нкции</a:t>
            </a:r>
          </a:p>
          <a:p>
            <a:pPr marL="0">
              <a:lnSpc>
                <a:spcPct val="100000"/>
              </a:lnSpc>
              <a:spcBef>
                <a:spcPts val="179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Функция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стереотипа</a:t>
            </a:r>
            <a:r>
              <a:rPr lang="en-US" altLang="zh-CN" sz="2800" spc="-1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походки,</a:t>
            </a:r>
          </a:p>
          <a:p>
            <a:pPr marL="228600" indent="-228600" hangingPunct="0">
              <a:lnSpc>
                <a:spcPct val="87916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-11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Сила,</a:t>
            </a:r>
            <a:r>
              <a:rPr lang="en-US" altLang="zh-CN" sz="2800" spc="-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Тонус,</a:t>
            </a:r>
            <a:r>
              <a:rPr lang="en-US" altLang="zh-CN" sz="2800" spc="-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подвижность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spc="25" dirty="0">
                <a:solidFill>
                  <a:srgbClr val="001E5E"/>
                </a:solidFill>
                <a:latin typeface="Calibri"/>
                <a:ea typeface="Calibri"/>
              </a:rPr>
              <a:t>суставов,</a:t>
            </a:r>
            <a:r>
              <a:rPr lang="en-US" altLang="zh-CN" sz="2800" spc="-2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spc="30" dirty="0">
                <a:solidFill>
                  <a:srgbClr val="001E5E"/>
                </a:solidFill>
                <a:latin typeface="Calibri"/>
                <a:ea typeface="Calibri"/>
              </a:rPr>
              <a:t>стабильность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spc="15" dirty="0">
                <a:solidFill>
                  <a:srgbClr val="001E5E"/>
                </a:solidFill>
                <a:latin typeface="Calibri"/>
                <a:ea typeface="Calibri"/>
              </a:rPr>
              <a:t>суставов,</a:t>
            </a:r>
            <a:r>
              <a:rPr lang="en-US" altLang="zh-CN" sz="2800" spc="-23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spc="15" dirty="0">
                <a:solidFill>
                  <a:srgbClr val="001E5E"/>
                </a:solidFill>
                <a:latin typeface="Calibri"/>
                <a:ea typeface="Calibri"/>
              </a:rPr>
              <a:t>чувствительность,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spc="20" dirty="0">
                <a:solidFill>
                  <a:srgbClr val="001E5E"/>
                </a:solidFill>
                <a:latin typeface="Calibri"/>
                <a:ea typeface="Calibri"/>
              </a:rPr>
              <a:t>восприятие,</a:t>
            </a:r>
            <a:r>
              <a:rPr lang="en-US" altLang="zh-CN" sz="2800" spc="-25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spc="20" dirty="0">
                <a:solidFill>
                  <a:srgbClr val="001E5E"/>
                </a:solidFill>
                <a:latin typeface="Calibri"/>
                <a:ea typeface="Calibri"/>
              </a:rPr>
              <a:t>координация,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праксис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800" spc="-1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т.д.</a:t>
            </a: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Опорная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функция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руки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800" spc="-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ноги,</a:t>
            </a:r>
          </a:p>
          <a:p>
            <a:pPr marL="0">
              <a:lnSpc>
                <a:spcPct val="100000"/>
              </a:lnSpc>
              <a:spcBef>
                <a:spcPts val="325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Координация</a:t>
            </a:r>
            <a:r>
              <a:rPr lang="en-US" altLang="zh-CN" sz="2800" spc="-1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движений,</a:t>
            </a:r>
          </a:p>
          <a:p>
            <a:pPr marL="0">
              <a:lnSpc>
                <a:spcPct val="100000"/>
              </a:lnSpc>
              <a:spcBef>
                <a:spcPts val="320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Психомоторная</a:t>
            </a:r>
            <a:r>
              <a:rPr lang="en-US" altLang="zh-CN" sz="2800" spc="-11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функция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6264528" y="1772107"/>
            <a:ext cx="5037054" cy="4183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Активность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3200" b="1" spc="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участие</a:t>
            </a:r>
          </a:p>
          <a:p>
            <a:pPr marL="228600" indent="-228600" hangingPunct="0">
              <a:lnSpc>
                <a:spcPct val="82499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Ходьба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(в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том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числе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короткие</a:t>
            </a:r>
            <a:r>
              <a:rPr lang="en-US" altLang="zh-CN" sz="2400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длинные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расстояния,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2400" spc="-1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разным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1E5E"/>
                </a:solidFill>
                <a:latin typeface="Calibri"/>
                <a:ea typeface="Calibri"/>
              </a:rPr>
              <a:t>поверхно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стям),</a:t>
            </a:r>
          </a:p>
          <a:p>
            <a:pPr marL="228600" indent="-228600" hangingPunct="0">
              <a:lnSpc>
                <a:spcPct val="81666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Точные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движения</a:t>
            </a:r>
            <a:r>
              <a:rPr lang="en-US" altLang="zh-CN" sz="2400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кистью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20" dirty="0">
                <a:solidFill>
                  <a:srgbClr val="001E5E"/>
                </a:solidFill>
                <a:latin typeface="Calibri"/>
                <a:ea typeface="Calibri"/>
              </a:rPr>
              <a:t>(подбирание,</a:t>
            </a:r>
            <a:r>
              <a:rPr lang="en-US" altLang="zh-CN" sz="2400" spc="-2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15" dirty="0">
                <a:solidFill>
                  <a:srgbClr val="001E5E"/>
                </a:solidFill>
                <a:latin typeface="Calibri"/>
                <a:ea typeface="Calibri"/>
              </a:rPr>
              <a:t>захват,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1E5E"/>
                </a:solidFill>
                <a:latin typeface="Calibri"/>
                <a:ea typeface="Calibri"/>
              </a:rPr>
              <a:t>манипулирование,</a:t>
            </a:r>
            <a:r>
              <a:rPr lang="en-US" altLang="zh-CN" sz="2400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1E5E"/>
                </a:solidFill>
                <a:latin typeface="Calibri"/>
                <a:ea typeface="Calibri"/>
              </a:rPr>
              <a:t>отпускание),</a:t>
            </a:r>
          </a:p>
          <a:p>
            <a:pPr marL="228600" indent="-228600" hangingPunct="0">
              <a:lnSpc>
                <a:spcPct val="7875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6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2400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кисти</a:t>
            </a:r>
            <a:r>
              <a:rPr lang="en-US" altLang="zh-CN" sz="2400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руки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15" dirty="0">
                <a:solidFill>
                  <a:srgbClr val="001E5E"/>
                </a:solidFill>
                <a:latin typeface="Calibri"/>
                <a:ea typeface="Calibri"/>
              </a:rPr>
              <a:t>(притягивание,</a:t>
            </a:r>
            <a:r>
              <a:rPr lang="en-US" altLang="zh-CN" sz="2400" spc="-20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20" dirty="0">
                <a:solidFill>
                  <a:srgbClr val="001E5E"/>
                </a:solidFill>
                <a:latin typeface="Calibri"/>
                <a:ea typeface="Calibri"/>
              </a:rPr>
              <a:t>отталкивание,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вытягивание,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вращение,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бросание</a:t>
            </a:r>
            <a:r>
              <a:rPr lang="en-US" altLang="zh-CN" sz="24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1E5E"/>
                </a:solidFill>
                <a:latin typeface="Calibri"/>
                <a:ea typeface="Calibri"/>
              </a:rPr>
              <a:t>хв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атание).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15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Перенос</a:t>
            </a:r>
            <a:r>
              <a:rPr lang="en-US" altLang="zh-CN" sz="2400" spc="1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кистями,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12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Опускание</a:t>
            </a:r>
            <a:r>
              <a:rPr lang="en-US" altLang="zh-CN" sz="2400" spc="1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объектов.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2463673" y="6426555"/>
            <a:ext cx="754257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18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МКФ</a:t>
            </a:r>
            <a:r>
              <a:rPr lang="en-US" altLang="zh-CN" sz="18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вы</a:t>
            </a:r>
            <a:r>
              <a:rPr lang="en-US" altLang="zh-CN" sz="18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не</a:t>
            </a:r>
            <a:r>
              <a:rPr lang="en-US" altLang="zh-CN" sz="18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найдете:</a:t>
            </a:r>
            <a:r>
              <a:rPr lang="en-US" altLang="zh-CN" sz="18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мелкой</a:t>
            </a:r>
            <a:r>
              <a:rPr lang="en-US" altLang="zh-CN" sz="18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моторики,</a:t>
            </a:r>
            <a:r>
              <a:rPr lang="en-US" altLang="zh-CN" sz="1800" b="1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функции</a:t>
            </a:r>
            <a:r>
              <a:rPr lang="en-US" altLang="zh-CN" sz="18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руки,</a:t>
            </a:r>
            <a:r>
              <a:rPr lang="en-US" altLang="zh-CN" sz="18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функции</a:t>
            </a:r>
            <a:r>
              <a:rPr lang="en-US" altLang="zh-CN" sz="1800" b="1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ходьбы.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78"/>
          <p:cNvSpPr/>
          <p:nvPr/>
        </p:nvSpPr>
        <p:spPr>
          <a:xfrm>
            <a:off x="44450" y="6013450"/>
            <a:ext cx="11995150" cy="273050"/>
          </a:xfrm>
          <a:custGeom>
            <a:avLst/>
            <a:gdLst>
              <a:gd name="connsiteX0" fmla="*/ 12005056 w 11995150"/>
              <a:gd name="connsiteY0" fmla="*/ 23876 h 273050"/>
              <a:gd name="connsiteX1" fmla="*/ 11983339 w 11995150"/>
              <a:gd name="connsiteY1" fmla="*/ 154178 h 273050"/>
              <a:gd name="connsiteX2" fmla="*/ 6047485 w 11995150"/>
              <a:gd name="connsiteY2" fmla="*/ 154178 h 273050"/>
              <a:gd name="connsiteX3" fmla="*/ 6025896 w 11995150"/>
              <a:gd name="connsiteY3" fmla="*/ 284480 h 273050"/>
              <a:gd name="connsiteX4" fmla="*/ 6004178 w 11995150"/>
              <a:gd name="connsiteY4" fmla="*/ 154178 h 273050"/>
              <a:gd name="connsiteX5" fmla="*/ 45079 w 11995150"/>
              <a:gd name="connsiteY5" fmla="*/ 154178 h 273050"/>
              <a:gd name="connsiteX6" fmla="*/ 23368 w 11995150"/>
              <a:gd name="connsiteY6" fmla="*/ 23876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95150" h="273050">
                <a:moveTo>
                  <a:pt x="12005056" y="23876"/>
                </a:moveTo>
                <a:cubicBezTo>
                  <a:pt x="12005056" y="95834"/>
                  <a:pt x="11995277" y="154178"/>
                  <a:pt x="11983339" y="154178"/>
                </a:cubicBezTo>
                <a:lnTo>
                  <a:pt x="6047485" y="154178"/>
                </a:lnTo>
                <a:cubicBezTo>
                  <a:pt x="6035547" y="154178"/>
                  <a:pt x="6025896" y="212521"/>
                  <a:pt x="6025896" y="284480"/>
                </a:cubicBezTo>
                <a:cubicBezTo>
                  <a:pt x="6025896" y="212521"/>
                  <a:pt x="6016116" y="154178"/>
                  <a:pt x="6004178" y="154178"/>
                </a:cubicBezTo>
                <a:lnTo>
                  <a:pt x="45079" y="154178"/>
                </a:lnTo>
                <a:cubicBezTo>
                  <a:pt x="33088" y="154178"/>
                  <a:pt x="23368" y="95834"/>
                  <a:pt x="23368" y="23876"/>
                </a:cubicBezTo>
              </a:path>
            </a:pathLst>
          </a:custGeom>
          <a:ln w="38100">
            <a:solidFill>
              <a:srgbClr val="001E5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9"/>
          <p:cNvSpPr txBox="1"/>
          <p:nvPr/>
        </p:nvSpPr>
        <p:spPr>
          <a:xfrm>
            <a:off x="2338451" y="34467"/>
            <a:ext cx="7546162" cy="6816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70534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Степень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детализации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4400" b="1" spc="-2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нет</a:t>
            </a:r>
            <a:r>
              <a:rPr lang="en-US" altLang="zh-CN" sz="2400" b="1" spc="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детальной</a:t>
            </a:r>
            <a:r>
              <a:rPr lang="en-US" altLang="zh-CN" sz="2400" b="1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оценки</a:t>
            </a:r>
            <a:r>
              <a:rPr lang="en-US" altLang="zh-CN" sz="2400" b="1" spc="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функционального</a:t>
            </a:r>
            <a:r>
              <a:rPr lang="en-US" altLang="zh-CN" sz="2400" b="1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статуса.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22313" y="704977"/>
          <a:ext cx="6079553" cy="53502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3455"/>
                <a:gridCol w="5106098"/>
              </a:tblGrid>
              <a:tr h="551814">
                <a:tc>
                  <a:txBody>
                    <a:bodyPr/>
                    <a:lstStyle/>
                    <a:p>
                      <a:pPr>
                        <a:lnSpc>
                          <a:spcPts val="1210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3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b7</a:t>
                      </a: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30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Функции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мышечной</a:t>
                      </a:r>
                      <a:r>
                        <a:rPr lang="en-US" altLang="zh-CN" sz="1800" b="1" spc="-10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силы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11759">
                <a:tc>
                  <a:txBody>
                    <a:bodyPr/>
                    <a:lstStyle/>
                    <a:p>
                      <a:pPr>
                        <a:lnSpc>
                          <a:spcPts val="1419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7300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Сила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изолированных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и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мышечных</a:t>
                      </a:r>
                      <a:r>
                        <a:rPr lang="en-US" altLang="zh-CN" sz="1800" b="1" spc="-129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групп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4002">
                <a:tc>
                  <a:txBody>
                    <a:bodyPr/>
                    <a:lstStyle/>
                    <a:p>
                      <a:pPr>
                        <a:lnSpc>
                          <a:spcPts val="1075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7301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Сила</a:t>
                      </a:r>
                      <a:r>
                        <a:rPr lang="en-US" altLang="zh-CN" sz="1800" b="1" spc="-5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5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одной</a:t>
                      </a:r>
                      <a:r>
                        <a:rPr lang="en-US" altLang="zh-CN" sz="1800" b="1" spc="-6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конечности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811">
                <a:tc>
                  <a:txBody>
                    <a:bodyPr/>
                    <a:lstStyle/>
                    <a:p>
                      <a:pPr>
                        <a:lnSpc>
                          <a:spcPts val="1089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7302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Сила</a:t>
                      </a:r>
                      <a:r>
                        <a:rPr lang="en-US" altLang="zh-CN" sz="1800" b="1" spc="-4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5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одной</a:t>
                      </a:r>
                      <a:r>
                        <a:rPr lang="en-US" altLang="zh-CN" sz="1800" b="1" spc="-5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стороны</a:t>
                      </a:r>
                      <a:r>
                        <a:rPr lang="en-US" altLang="zh-CN" sz="1800" b="1" spc="-5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тела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81838">
                <a:tc>
                  <a:txBody>
                    <a:bodyPr/>
                    <a:lstStyle/>
                    <a:p>
                      <a:pPr>
                        <a:lnSpc>
                          <a:spcPts val="910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7303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Сила</a:t>
                      </a:r>
                      <a:r>
                        <a:rPr lang="en-US" altLang="zh-CN" sz="1800" b="1" spc="-3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4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нижней</a:t>
                      </a:r>
                      <a:r>
                        <a:rPr lang="en-US" altLang="zh-CN" sz="1800" b="1" spc="-3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половины</a:t>
                      </a:r>
                      <a:r>
                        <a:rPr lang="en-US" altLang="zh-CN" sz="1800" b="1" spc="-4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тела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3267">
                <a:tc>
                  <a:txBody>
                    <a:bodyPr/>
                    <a:lstStyle/>
                    <a:p>
                      <a:pPr>
                        <a:lnSpc>
                          <a:spcPts val="960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7304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Сила</a:t>
                      </a:r>
                      <a:r>
                        <a:rPr lang="en-US" altLang="zh-CN" sz="1800" b="1" spc="-5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5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всех</a:t>
                      </a:r>
                      <a:r>
                        <a:rPr lang="en-US" altLang="zh-CN" sz="1800" b="1" spc="-6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конечностей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6255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7305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4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Сила</a:t>
                      </a:r>
                      <a:r>
                        <a:rPr lang="en-US" altLang="zh-CN" sz="1800" b="1" spc="-69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8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туловища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3658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7306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Сила</a:t>
                      </a:r>
                      <a:r>
                        <a:rPr lang="en-US" altLang="zh-CN" sz="1800" b="1" spc="-5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всех</a:t>
                      </a:r>
                      <a:r>
                        <a:rPr lang="en-US" altLang="zh-CN" sz="1800" b="1" spc="-5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5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тела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11784">
                <a:tc>
                  <a:txBody>
                    <a:bodyPr/>
                    <a:lstStyle/>
                    <a:p>
                      <a:pPr>
                        <a:lnSpc>
                          <a:spcPts val="1450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7308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Функции</a:t>
                      </a:r>
                      <a:r>
                        <a:rPr lang="en-US" altLang="zh-CN" sz="1800" b="1" spc="-34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мышечной</a:t>
                      </a:r>
                      <a:r>
                        <a:rPr lang="en-US" altLang="zh-CN" sz="1800" b="1" spc="-34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силы,</a:t>
                      </a:r>
                      <a:r>
                        <a:rPr lang="en-US" altLang="zh-CN" sz="1800" b="1" spc="-34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другие</a:t>
                      </a:r>
                      <a:r>
                        <a:rPr lang="en-US" altLang="zh-CN" sz="1800" b="1" spc="-45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уточненные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8076">
                <a:tc>
                  <a:txBody>
                    <a:bodyPr/>
                    <a:lstStyle/>
                    <a:p>
                      <a:pPr>
                        <a:lnSpc>
                          <a:spcPts val="775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7309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4"/>
                        </a:spcBef>
                      </a:pP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Функции</a:t>
                      </a:r>
                      <a:r>
                        <a:rPr lang="en-US" altLang="zh-CN" sz="1800" b="1" spc="-40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мышечной</a:t>
                      </a:r>
                      <a:r>
                        <a:rPr lang="en-US" altLang="zh-CN" sz="1800" b="1" spc="-40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силы,</a:t>
                      </a:r>
                      <a:r>
                        <a:rPr lang="en-US" altLang="zh-CN" sz="1800" b="1" spc="-45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неуточненные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532753" y="704977"/>
          <a:ext cx="5361940" cy="5322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8901"/>
                <a:gridCol w="4503039"/>
              </a:tblGrid>
              <a:tr h="528573">
                <a:tc>
                  <a:txBody>
                    <a:bodyPr/>
                    <a:lstStyle/>
                    <a:p>
                      <a:pPr>
                        <a:lnSpc>
                          <a:spcPts val="1119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3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b7</a:t>
                      </a: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35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Функции</a:t>
                      </a:r>
                      <a:r>
                        <a:rPr lang="en-US" altLang="zh-CN" sz="1800" b="1" spc="-69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мышечного</a:t>
                      </a:r>
                      <a:r>
                        <a:rPr lang="en-US" altLang="zh-CN" sz="1800" b="1" spc="-8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тонуса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3626">
                <a:tc>
                  <a:txBody>
                    <a:bodyPr/>
                    <a:lstStyle/>
                    <a:p>
                      <a:pPr>
                        <a:lnSpc>
                          <a:spcPts val="1230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7350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Тонус</a:t>
                      </a:r>
                      <a:r>
                        <a:rPr lang="en-US" altLang="zh-CN" sz="1800" b="1" spc="-69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изолированных</a:t>
                      </a:r>
                      <a:r>
                        <a:rPr lang="en-US" altLang="zh-CN" sz="1800" b="1" spc="-7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7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и</a:t>
                      </a:r>
                      <a:r>
                        <a:rPr lang="en-US" altLang="zh-CN" sz="1800" b="1" spc="-8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мышечных</a:t>
                      </a:r>
                    </a:p>
                    <a:p>
                      <a:pPr marL="0">
                        <a:lnSpc>
                          <a:spcPct val="93750"/>
                        </a:lnSpc>
                      </a:pPr>
                      <a:r>
                        <a:rPr lang="en-US" altLang="zh-CN" sz="1800" b="1" spc="-3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г</a:t>
                      </a: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рупп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2096">
                <a:tc>
                  <a:txBody>
                    <a:bodyPr/>
                    <a:lstStyle/>
                    <a:p>
                      <a:pPr>
                        <a:lnSpc>
                          <a:spcPts val="1069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7351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Тонус</a:t>
                      </a:r>
                      <a:r>
                        <a:rPr lang="en-US" altLang="zh-CN" sz="1800" b="1" spc="-11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11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одной</a:t>
                      </a:r>
                      <a:r>
                        <a:rPr lang="en-US" altLang="zh-CN" sz="1800" b="1" spc="-11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конечности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2223">
                <a:tc>
                  <a:txBody>
                    <a:bodyPr/>
                    <a:lstStyle/>
                    <a:p>
                      <a:pPr>
                        <a:lnSpc>
                          <a:spcPts val="1069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7352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Тонус</a:t>
                      </a:r>
                      <a:r>
                        <a:rPr lang="en-US" altLang="zh-CN" sz="1800" b="1" spc="-8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89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одной</a:t>
                      </a:r>
                      <a:r>
                        <a:rPr lang="en-US" altLang="zh-CN" sz="1800" b="1" spc="-89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стороны</a:t>
                      </a:r>
                      <a:r>
                        <a:rPr lang="en-US" altLang="zh-CN" sz="1800" b="1" spc="-9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тела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2097">
                <a:tc>
                  <a:txBody>
                    <a:bodyPr/>
                    <a:lstStyle/>
                    <a:p>
                      <a:pPr>
                        <a:lnSpc>
                          <a:spcPts val="1069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7353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Тонус</a:t>
                      </a:r>
                      <a:r>
                        <a:rPr lang="en-US" altLang="zh-CN" sz="1800" b="1" spc="-8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80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нижней</a:t>
                      </a:r>
                      <a:r>
                        <a:rPr lang="en-US" altLang="zh-CN" sz="1800" b="1" spc="-8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половины</a:t>
                      </a:r>
                      <a:r>
                        <a:rPr lang="en-US" altLang="zh-CN" sz="1800" b="1" spc="-8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тела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2223">
                <a:tc>
                  <a:txBody>
                    <a:bodyPr/>
                    <a:lstStyle/>
                    <a:p>
                      <a:pPr>
                        <a:lnSpc>
                          <a:spcPts val="1069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7354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Тонус</a:t>
                      </a:r>
                      <a:r>
                        <a:rPr lang="en-US" altLang="zh-CN" sz="1800" b="1" spc="-10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10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всех</a:t>
                      </a:r>
                      <a:r>
                        <a:rPr lang="en-US" altLang="zh-CN" sz="1800" b="1" spc="-11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конечностей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2223">
                <a:tc>
                  <a:txBody>
                    <a:bodyPr/>
                    <a:lstStyle/>
                    <a:p>
                      <a:pPr>
                        <a:lnSpc>
                          <a:spcPts val="1075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7355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spc="-1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Тонус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5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туловища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2096">
                <a:tc>
                  <a:txBody>
                    <a:bodyPr/>
                    <a:lstStyle/>
                    <a:p>
                      <a:pPr>
                        <a:lnSpc>
                          <a:spcPts val="1075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7356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Тонус</a:t>
                      </a:r>
                      <a:r>
                        <a:rPr lang="en-US" altLang="zh-CN" sz="1800" b="1" spc="-10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всех</a:t>
                      </a:r>
                      <a:r>
                        <a:rPr lang="en-US" altLang="zh-CN" sz="1800" b="1" spc="-104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мышц</a:t>
                      </a:r>
                      <a:r>
                        <a:rPr lang="en-US" altLang="zh-CN" sz="1800" b="1" spc="-109" dirty="0">
                          <a:solidFill>
                            <a:srgbClr val="001E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01E5E"/>
                          </a:solidFill>
                          <a:latin typeface="Calibri"/>
                          <a:ea typeface="Calibri"/>
                        </a:rPr>
                        <a:t>тела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6260">
                <a:tc>
                  <a:txBody>
                    <a:bodyPr/>
                    <a:lstStyle/>
                    <a:p>
                      <a:pPr>
                        <a:lnSpc>
                          <a:spcPts val="1210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7358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4"/>
                        </a:spcBef>
                      </a:pP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Функции</a:t>
                      </a:r>
                      <a:r>
                        <a:rPr lang="en-US" altLang="zh-CN" sz="1800" b="1" spc="-55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мышечного</a:t>
                      </a:r>
                      <a:r>
                        <a:rPr lang="en-US" altLang="zh-CN" sz="1800" b="1" spc="-60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тонуса,</a:t>
                      </a:r>
                      <a:r>
                        <a:rPr lang="en-US" altLang="zh-CN" sz="1800" b="1" spc="-65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другие</a:t>
                      </a:r>
                    </a:p>
                    <a:p>
                      <a:pPr marL="0">
                        <a:lnSpc>
                          <a:spcPct val="90833"/>
                        </a:lnSpc>
                      </a:pPr>
                      <a:r>
                        <a:rPr lang="en-US" altLang="zh-CN" sz="1800" b="1" spc="-15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уточ</a:t>
                      </a:r>
                      <a:r>
                        <a:rPr lang="en-US" altLang="zh-CN" sz="1800" b="1" spc="-10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ненные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41247">
                <a:tc>
                  <a:txBody>
                    <a:bodyPr/>
                    <a:lstStyle/>
                    <a:p>
                      <a:pPr>
                        <a:lnSpc>
                          <a:spcPts val="1075"/>
                        </a:lnSpc>
                      </a:pPr>
                      <a:endParaRPr lang="en-US" dirty="0" smtClean="0"/>
                    </a:p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en-US" altLang="zh-CN" sz="1800" b="1" spc="-25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800" b="1" spc="-20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7359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Функции</a:t>
                      </a:r>
                      <a:r>
                        <a:rPr lang="en-US" altLang="zh-CN" sz="1800" b="1" spc="-55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мышечного</a:t>
                      </a:r>
                      <a:r>
                        <a:rPr lang="en-US" altLang="zh-CN" sz="1800" b="1" spc="-55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тонуса,</a:t>
                      </a:r>
                      <a:r>
                        <a:rPr lang="en-US" altLang="zh-CN" sz="1800" b="1" spc="-60" dirty="0">
                          <a:solidFill>
                            <a:srgbClr val="2C74B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2C74B5"/>
                          </a:solidFill>
                          <a:latin typeface="Calibri"/>
                          <a:ea typeface="Calibri"/>
                        </a:rPr>
                        <a:t>неуточненные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2"/>
          <p:cNvSpPr txBox="1"/>
          <p:nvPr/>
        </p:nvSpPr>
        <p:spPr>
          <a:xfrm>
            <a:off x="1272286" y="2781427"/>
            <a:ext cx="9905593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дает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при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работе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4400" b="1" spc="-28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функциями?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83"/>
          <p:cNvSpPr/>
          <p:nvPr/>
        </p:nvSpPr>
        <p:spPr>
          <a:xfrm>
            <a:off x="1441450" y="590550"/>
            <a:ext cx="9328150" cy="31750"/>
          </a:xfrm>
          <a:custGeom>
            <a:avLst/>
            <a:gdLst>
              <a:gd name="connsiteX0" fmla="*/ 18288 w 9328150"/>
              <a:gd name="connsiteY0" fmla="*/ 9779 h 31750"/>
              <a:gd name="connsiteX1" fmla="*/ 2345816 w 9328150"/>
              <a:gd name="connsiteY1" fmla="*/ 9779 h 31750"/>
              <a:gd name="connsiteX2" fmla="*/ 4673346 w 9328150"/>
              <a:gd name="connsiteY2" fmla="*/ 9779 h 31750"/>
              <a:gd name="connsiteX3" fmla="*/ 7000875 w 9328150"/>
              <a:gd name="connsiteY3" fmla="*/ 9779 h 31750"/>
              <a:gd name="connsiteX4" fmla="*/ 9328404 w 9328150"/>
              <a:gd name="connsiteY4" fmla="*/ 9779 h 31750"/>
              <a:gd name="connsiteX5" fmla="*/ 9328404 w 9328150"/>
              <a:gd name="connsiteY5" fmla="*/ 43307 h 31750"/>
              <a:gd name="connsiteX6" fmla="*/ 7000875 w 9328150"/>
              <a:gd name="connsiteY6" fmla="*/ 43307 h 31750"/>
              <a:gd name="connsiteX7" fmla="*/ 4673346 w 9328150"/>
              <a:gd name="connsiteY7" fmla="*/ 43307 h 31750"/>
              <a:gd name="connsiteX8" fmla="*/ 2345816 w 9328150"/>
              <a:gd name="connsiteY8" fmla="*/ 43307 h 31750"/>
              <a:gd name="connsiteX9" fmla="*/ 18288 w 9328150"/>
              <a:gd name="connsiteY9" fmla="*/ 43307 h 31750"/>
              <a:gd name="connsiteX10" fmla="*/ 18288 w 9328150"/>
              <a:gd name="connsiteY10" fmla="*/ 9779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28150" h="31750">
                <a:moveTo>
                  <a:pt x="18288" y="9779"/>
                </a:moveTo>
                <a:lnTo>
                  <a:pt x="2345816" y="9779"/>
                </a:lnTo>
                <a:lnTo>
                  <a:pt x="4673346" y="9779"/>
                </a:lnTo>
                <a:lnTo>
                  <a:pt x="7000875" y="9779"/>
                </a:lnTo>
                <a:lnTo>
                  <a:pt x="9328404" y="9779"/>
                </a:lnTo>
                <a:lnTo>
                  <a:pt x="9328404" y="43307"/>
                </a:lnTo>
                <a:lnTo>
                  <a:pt x="7000875" y="43307"/>
                </a:lnTo>
                <a:lnTo>
                  <a:pt x="4673346" y="43307"/>
                </a:lnTo>
                <a:lnTo>
                  <a:pt x="2345816" y="43307"/>
                </a:lnTo>
                <a:lnTo>
                  <a:pt x="18288" y="43307"/>
                </a:lnTo>
                <a:lnTo>
                  <a:pt x="18288" y="9779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4"/>
          <p:cNvSpPr/>
          <p:nvPr/>
        </p:nvSpPr>
        <p:spPr>
          <a:xfrm>
            <a:off x="1352550" y="1136650"/>
            <a:ext cx="9505950" cy="44450"/>
          </a:xfrm>
          <a:custGeom>
            <a:avLst/>
            <a:gdLst>
              <a:gd name="connsiteX0" fmla="*/ 6603 w 9505950"/>
              <a:gd name="connsiteY0" fmla="*/ 12319 h 44450"/>
              <a:gd name="connsiteX1" fmla="*/ 2384425 w 9505950"/>
              <a:gd name="connsiteY1" fmla="*/ 12319 h 44450"/>
              <a:gd name="connsiteX2" fmla="*/ 4762246 w 9505950"/>
              <a:gd name="connsiteY2" fmla="*/ 12319 h 44450"/>
              <a:gd name="connsiteX3" fmla="*/ 7140067 w 9505950"/>
              <a:gd name="connsiteY3" fmla="*/ 12319 h 44450"/>
              <a:gd name="connsiteX4" fmla="*/ 9517888 w 9505950"/>
              <a:gd name="connsiteY4" fmla="*/ 12319 h 44450"/>
              <a:gd name="connsiteX5" fmla="*/ 9517888 w 9505950"/>
              <a:gd name="connsiteY5" fmla="*/ 45847 h 44450"/>
              <a:gd name="connsiteX6" fmla="*/ 7140067 w 9505950"/>
              <a:gd name="connsiteY6" fmla="*/ 45847 h 44450"/>
              <a:gd name="connsiteX7" fmla="*/ 4762246 w 9505950"/>
              <a:gd name="connsiteY7" fmla="*/ 45847 h 44450"/>
              <a:gd name="connsiteX8" fmla="*/ 2384425 w 9505950"/>
              <a:gd name="connsiteY8" fmla="*/ 45847 h 44450"/>
              <a:gd name="connsiteX9" fmla="*/ 6603 w 9505950"/>
              <a:gd name="connsiteY9" fmla="*/ 45847 h 44450"/>
              <a:gd name="connsiteX10" fmla="*/ 6603 w 9505950"/>
              <a:gd name="connsiteY10" fmla="*/ 12319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05950" h="44450">
                <a:moveTo>
                  <a:pt x="6603" y="12319"/>
                </a:moveTo>
                <a:lnTo>
                  <a:pt x="2384425" y="12319"/>
                </a:lnTo>
                <a:lnTo>
                  <a:pt x="4762246" y="12319"/>
                </a:lnTo>
                <a:lnTo>
                  <a:pt x="7140067" y="12319"/>
                </a:lnTo>
                <a:lnTo>
                  <a:pt x="9517888" y="12319"/>
                </a:lnTo>
                <a:lnTo>
                  <a:pt x="9517888" y="45847"/>
                </a:lnTo>
                <a:lnTo>
                  <a:pt x="7140067" y="45847"/>
                </a:lnTo>
                <a:lnTo>
                  <a:pt x="4762246" y="45847"/>
                </a:lnTo>
                <a:lnTo>
                  <a:pt x="2384425" y="45847"/>
                </a:lnTo>
                <a:lnTo>
                  <a:pt x="6603" y="45847"/>
                </a:lnTo>
                <a:lnTo>
                  <a:pt x="6603" y="12319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5"/>
          <p:cNvSpPr/>
          <p:nvPr/>
        </p:nvSpPr>
        <p:spPr>
          <a:xfrm>
            <a:off x="2127250" y="1682750"/>
            <a:ext cx="7956550" cy="44450"/>
          </a:xfrm>
          <a:custGeom>
            <a:avLst/>
            <a:gdLst>
              <a:gd name="connsiteX0" fmla="*/ 10667 w 7956550"/>
              <a:gd name="connsiteY0" fmla="*/ 14859 h 44450"/>
              <a:gd name="connsiteX1" fmla="*/ 1999107 w 7956550"/>
              <a:gd name="connsiteY1" fmla="*/ 14859 h 44450"/>
              <a:gd name="connsiteX2" fmla="*/ 3987546 w 7956550"/>
              <a:gd name="connsiteY2" fmla="*/ 14859 h 44450"/>
              <a:gd name="connsiteX3" fmla="*/ 5975984 w 7956550"/>
              <a:gd name="connsiteY3" fmla="*/ 14859 h 44450"/>
              <a:gd name="connsiteX4" fmla="*/ 7964423 w 7956550"/>
              <a:gd name="connsiteY4" fmla="*/ 14859 h 44450"/>
              <a:gd name="connsiteX5" fmla="*/ 7964423 w 7956550"/>
              <a:gd name="connsiteY5" fmla="*/ 48387 h 44450"/>
              <a:gd name="connsiteX6" fmla="*/ 5975984 w 7956550"/>
              <a:gd name="connsiteY6" fmla="*/ 48387 h 44450"/>
              <a:gd name="connsiteX7" fmla="*/ 3987546 w 7956550"/>
              <a:gd name="connsiteY7" fmla="*/ 48387 h 44450"/>
              <a:gd name="connsiteX8" fmla="*/ 1999107 w 7956550"/>
              <a:gd name="connsiteY8" fmla="*/ 48387 h 44450"/>
              <a:gd name="connsiteX9" fmla="*/ 10667 w 7956550"/>
              <a:gd name="connsiteY9" fmla="*/ 48387 h 44450"/>
              <a:gd name="connsiteX10" fmla="*/ 10667 w 7956550"/>
              <a:gd name="connsiteY10" fmla="*/ 14859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56550" h="44450">
                <a:moveTo>
                  <a:pt x="10667" y="14859"/>
                </a:moveTo>
                <a:lnTo>
                  <a:pt x="1999107" y="14859"/>
                </a:lnTo>
                <a:lnTo>
                  <a:pt x="3987546" y="14859"/>
                </a:lnTo>
                <a:lnTo>
                  <a:pt x="5975984" y="14859"/>
                </a:lnTo>
                <a:lnTo>
                  <a:pt x="7964423" y="14859"/>
                </a:lnTo>
                <a:lnTo>
                  <a:pt x="7964423" y="48387"/>
                </a:lnTo>
                <a:lnTo>
                  <a:pt x="5975984" y="48387"/>
                </a:lnTo>
                <a:lnTo>
                  <a:pt x="3987546" y="48387"/>
                </a:lnTo>
                <a:lnTo>
                  <a:pt x="1999107" y="48387"/>
                </a:lnTo>
                <a:lnTo>
                  <a:pt x="10667" y="48387"/>
                </a:lnTo>
                <a:lnTo>
                  <a:pt x="10667" y="14859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6"/>
          <p:cNvSpPr txBox="1"/>
          <p:nvPr/>
        </p:nvSpPr>
        <p:spPr>
          <a:xfrm>
            <a:off x="1359408" y="59817"/>
            <a:ext cx="9525076" cy="1808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0583">
              <a:lnSpc>
                <a:spcPct val="100000"/>
              </a:lnSpc>
            </a:pP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Задайте</a:t>
            </a:r>
            <a:r>
              <a:rPr lang="en-US" altLang="zh-CN" sz="40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себе</a:t>
            </a:r>
            <a:r>
              <a:rPr lang="en-US" altLang="zh-CN" sz="4000" b="1" spc="-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вопрос.</a:t>
            </a:r>
            <a:r>
              <a:rPr lang="en-US" altLang="zh-CN" sz="4000" b="1" spc="-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Насколько</a:t>
            </a:r>
            <a:r>
              <a:rPr lang="en-US" altLang="zh-CN" sz="40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хорошо</a:t>
            </a:r>
            <a:r>
              <a:rPr lang="en-US" altLang="zh-CN" sz="4000" b="1" spc="-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я</a:t>
            </a:r>
          </a:p>
          <a:p>
            <a:pPr marL="0">
              <a:lnSpc>
                <a:spcPct val="96666"/>
              </a:lnSpc>
            </a:pP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знаю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типичные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проблемы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4000" b="1" spc="-17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</a:p>
          <a:p>
            <a:pPr marL="0" indent="778763">
              <a:lnSpc>
                <a:spcPct val="100000"/>
              </a:lnSpc>
            </a:pP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связанные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нарушением</a:t>
            </a:r>
            <a:r>
              <a:rPr lang="en-US" altLang="zh-CN" sz="4000" b="1" spc="-17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функций?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696163" y="1925532"/>
            <a:ext cx="5420301" cy="465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такое</a:t>
            </a:r>
            <a:r>
              <a:rPr lang="en-US" altLang="zh-CN" sz="2400" b="1" spc="1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Неглект?</a:t>
            </a:r>
          </a:p>
          <a:p>
            <a:pPr>
              <a:lnSpc>
                <a:spcPts val="609"/>
              </a:lnSpc>
            </a:pPr>
            <a:endParaRPr lang="en-US" dirty="0" smtClean="0"/>
          </a:p>
          <a:p>
            <a:pPr marL="228600" indent="-228600" hangingPunct="0">
              <a:lnSpc>
                <a:spcPct val="95416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такое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психомоторные</a:t>
            </a:r>
            <a:r>
              <a:rPr lang="en-US" altLang="zh-CN" sz="2400" b="1" spc="1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функции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(психомоторный</a:t>
            </a:r>
            <a:r>
              <a:rPr lang="en-US" altLang="zh-CN" sz="2400" b="1" spc="-1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контроль,</a:t>
            </a:r>
            <a:r>
              <a:rPr lang="en-US" altLang="zh-CN" sz="2400" b="1" spc="-11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качество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5" dirty="0">
                <a:solidFill>
                  <a:srgbClr val="001E5E"/>
                </a:solidFill>
                <a:latin typeface="Calibri"/>
                <a:ea typeface="Calibri"/>
              </a:rPr>
              <a:t>психомоторной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5" dirty="0">
                <a:solidFill>
                  <a:srgbClr val="001E5E"/>
                </a:solidFill>
                <a:latin typeface="Calibri"/>
                <a:ea typeface="Calibri"/>
              </a:rPr>
              <a:t>функции)?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5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такое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гнозис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(восприятие)?</a:t>
            </a:r>
          </a:p>
          <a:p>
            <a:pPr>
              <a:lnSpc>
                <a:spcPts val="70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4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4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такое</a:t>
            </a:r>
            <a:r>
              <a:rPr lang="en-US" altLang="zh-CN" sz="2400" b="1" spc="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праксис</a:t>
            </a:r>
            <a:r>
              <a:rPr lang="en-US" altLang="zh-CN" sz="2400" b="1" spc="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(планирование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001E5E"/>
                </a:solidFill>
                <a:latin typeface="Calibri"/>
                <a:ea typeface="Calibri"/>
              </a:rPr>
              <a:t>дввижений</a:t>
            </a:r>
            <a:r>
              <a:rPr lang="en-US" altLang="zh-CN" sz="2400" b="1" spc="-10" dirty="0">
                <a:solidFill>
                  <a:srgbClr val="001E5E"/>
                </a:solidFill>
                <a:latin typeface="Calibri"/>
                <a:ea typeface="Calibri"/>
              </a:rPr>
              <a:t>)?</a:t>
            </a:r>
          </a:p>
          <a:p>
            <a:pPr marL="228600" indent="-228600" hangingPunct="0">
              <a:lnSpc>
                <a:spcPct val="95416"/>
              </a:lnSpc>
              <a:spcBef>
                <a:spcPts val="325"/>
              </a:spcBef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6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Речевая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разборчивость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чем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она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отличается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от</a:t>
            </a:r>
            <a:r>
              <a:rPr lang="en-US" altLang="zh-CN" sz="24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афазии,</a:t>
            </a:r>
            <a:r>
              <a:rPr lang="en-US" altLang="zh-CN" sz="24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снижения</a:t>
            </a:r>
            <a:r>
              <a:rPr lang="en-US" altLang="zh-CN" sz="24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слуха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нарушение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слухового</a:t>
            </a:r>
            <a:r>
              <a:rPr lang="en-US" altLang="zh-CN" sz="2400" b="1" spc="-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гнозиса?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Чем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отличается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обоняние</a:t>
            </a:r>
            <a:r>
              <a:rPr lang="en-US" altLang="zh-CN" sz="2400" b="1" spc="13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от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восприятия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запахов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это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связано</a:t>
            </a:r>
            <a:r>
              <a:rPr lang="en-US" altLang="zh-CN" sz="2400" b="1" spc="-13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6204458" y="1949196"/>
            <a:ext cx="5518115" cy="36254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2860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использованием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обоняния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-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жизни?</a:t>
            </a:r>
          </a:p>
          <a:p>
            <a:pPr>
              <a:lnSpc>
                <a:spcPts val="5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такое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постуральный</a:t>
            </a:r>
            <a:r>
              <a:rPr lang="en-US" altLang="zh-CN" sz="2400" b="1" spc="15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контроль?</a:t>
            </a:r>
          </a:p>
          <a:p>
            <a:pPr>
              <a:lnSpc>
                <a:spcPts val="70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Глобальная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психосоциальная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функция?</a:t>
            </a:r>
          </a:p>
          <a:p>
            <a:pPr>
              <a:lnSpc>
                <a:spcPts val="7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такое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интеллектуальные</a:t>
            </a:r>
            <a:r>
              <a:rPr lang="en-US" altLang="zh-CN" sz="2400" b="1" spc="15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функции?</a:t>
            </a:r>
          </a:p>
          <a:p>
            <a:pPr>
              <a:lnSpc>
                <a:spcPts val="71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3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Назовите</a:t>
            </a:r>
            <a:r>
              <a:rPr lang="en-US" altLang="zh-CN" sz="2400" b="1" spc="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20</a:t>
            </a:r>
            <a:r>
              <a:rPr lang="en-US" altLang="zh-CN" sz="2400" b="1" spc="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(67)</a:t>
            </a:r>
            <a:r>
              <a:rPr lang="en-US" altLang="zh-CN" sz="2400" b="1" spc="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функций,</a:t>
            </a:r>
            <a:r>
              <a:rPr lang="en-US" altLang="zh-CN" sz="2400" b="1" spc="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которые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относятся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когнитивным</a:t>
            </a:r>
            <a:r>
              <a:rPr lang="en-US" altLang="zh-CN" sz="2400" b="1" spc="-1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функциям.</a:t>
            </a:r>
          </a:p>
          <a:p>
            <a:pPr marL="228600" indent="-228600" hangingPunct="0">
              <a:lnSpc>
                <a:spcPct val="95833"/>
              </a:lnSpc>
              <a:spcBef>
                <a:spcPts val="315"/>
              </a:spcBef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6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Чем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отличается</a:t>
            </a:r>
            <a:r>
              <a:rPr lang="en-US" altLang="zh-CN" sz="2400" b="1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тактильная,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вибрационная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-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проприоцептивная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10" dirty="0">
                <a:solidFill>
                  <a:srgbClr val="001E5E"/>
                </a:solidFill>
                <a:latin typeface="Calibri"/>
                <a:ea typeface="Calibri"/>
              </a:rPr>
              <a:t>ф</a:t>
            </a:r>
            <a:r>
              <a:rPr lang="en-US" altLang="zh-CN" sz="2400" b="1" spc="-5" dirty="0">
                <a:solidFill>
                  <a:srgbClr val="001E5E"/>
                </a:solidFill>
                <a:latin typeface="Calibri"/>
                <a:ea typeface="Calibri"/>
              </a:rPr>
              <a:t>ункции?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9"/>
          <p:cNvSpPr txBox="1"/>
          <p:nvPr/>
        </p:nvSpPr>
        <p:spPr>
          <a:xfrm>
            <a:off x="1300861" y="2650565"/>
            <a:ext cx="9274650" cy="1341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трудного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изучении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активности</a:t>
            </a:r>
            <a:r>
              <a:rPr lang="en-US" altLang="zh-CN" sz="4400" b="1" spc="-2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</a:p>
          <a:p>
            <a:pPr marL="0" indent="3566795">
              <a:lnSpc>
                <a:spcPct val="100000"/>
              </a:lnSpc>
            </a:pPr>
            <a:r>
              <a:rPr lang="en-US" altLang="zh-CN" sz="4400" b="1" spc="5" dirty="0">
                <a:solidFill>
                  <a:srgbClr val="001E5E"/>
                </a:solidFill>
                <a:latin typeface="Calibri"/>
                <a:ea typeface="Calibri"/>
              </a:rPr>
              <a:t>уч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астия?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90"/>
          <p:cNvSpPr/>
          <p:nvPr/>
        </p:nvSpPr>
        <p:spPr>
          <a:xfrm>
            <a:off x="2152650" y="1149350"/>
            <a:ext cx="4464050" cy="19050"/>
          </a:xfrm>
          <a:custGeom>
            <a:avLst/>
            <a:gdLst>
              <a:gd name="connsiteX0" fmla="*/ 14985 w 4464050"/>
              <a:gd name="connsiteY0" fmla="*/ 6858 h 19050"/>
              <a:gd name="connsiteX1" fmla="*/ 1129410 w 4464050"/>
              <a:gd name="connsiteY1" fmla="*/ 6858 h 19050"/>
              <a:gd name="connsiteX2" fmla="*/ 2243835 w 4464050"/>
              <a:gd name="connsiteY2" fmla="*/ 6858 h 19050"/>
              <a:gd name="connsiteX3" fmla="*/ 3358260 w 4464050"/>
              <a:gd name="connsiteY3" fmla="*/ 6858 h 19050"/>
              <a:gd name="connsiteX4" fmla="*/ 4472685 w 4464050"/>
              <a:gd name="connsiteY4" fmla="*/ 6858 h 19050"/>
              <a:gd name="connsiteX5" fmla="*/ 4472685 w 4464050"/>
              <a:gd name="connsiteY5" fmla="*/ 20574 h 19050"/>
              <a:gd name="connsiteX6" fmla="*/ 3358260 w 4464050"/>
              <a:gd name="connsiteY6" fmla="*/ 20574 h 19050"/>
              <a:gd name="connsiteX7" fmla="*/ 2243835 w 4464050"/>
              <a:gd name="connsiteY7" fmla="*/ 20574 h 19050"/>
              <a:gd name="connsiteX8" fmla="*/ 1129410 w 4464050"/>
              <a:gd name="connsiteY8" fmla="*/ 20574 h 19050"/>
              <a:gd name="connsiteX9" fmla="*/ 14985 w 4464050"/>
              <a:gd name="connsiteY9" fmla="*/ 20574 h 19050"/>
              <a:gd name="connsiteX10" fmla="*/ 14985 w 4464050"/>
              <a:gd name="connsiteY10" fmla="*/ 6858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64050" h="19050">
                <a:moveTo>
                  <a:pt x="14985" y="6858"/>
                </a:moveTo>
                <a:lnTo>
                  <a:pt x="1129410" y="6858"/>
                </a:lnTo>
                <a:lnTo>
                  <a:pt x="2243835" y="6858"/>
                </a:lnTo>
                <a:lnTo>
                  <a:pt x="3358260" y="6858"/>
                </a:lnTo>
                <a:lnTo>
                  <a:pt x="4472685" y="6858"/>
                </a:lnTo>
                <a:lnTo>
                  <a:pt x="4472685" y="20574"/>
                </a:lnTo>
                <a:lnTo>
                  <a:pt x="3358260" y="20574"/>
                </a:lnTo>
                <a:lnTo>
                  <a:pt x="2243835" y="20574"/>
                </a:lnTo>
                <a:lnTo>
                  <a:pt x="1129410" y="20574"/>
                </a:lnTo>
                <a:lnTo>
                  <a:pt x="14985" y="20574"/>
                </a:lnTo>
                <a:lnTo>
                  <a:pt x="14985" y="6858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1"/>
          <p:cNvSpPr/>
          <p:nvPr/>
        </p:nvSpPr>
        <p:spPr>
          <a:xfrm>
            <a:off x="2152650" y="2381250"/>
            <a:ext cx="2851150" cy="19050"/>
          </a:xfrm>
          <a:custGeom>
            <a:avLst/>
            <a:gdLst>
              <a:gd name="connsiteX0" fmla="*/ 14985 w 2851150"/>
              <a:gd name="connsiteY0" fmla="*/ 13843 h 19050"/>
              <a:gd name="connsiteX1" fmla="*/ 962405 w 2851150"/>
              <a:gd name="connsiteY1" fmla="*/ 13843 h 19050"/>
              <a:gd name="connsiteX2" fmla="*/ 1909826 w 2851150"/>
              <a:gd name="connsiteY2" fmla="*/ 13843 h 19050"/>
              <a:gd name="connsiteX3" fmla="*/ 2857246 w 2851150"/>
              <a:gd name="connsiteY3" fmla="*/ 13843 h 19050"/>
              <a:gd name="connsiteX4" fmla="*/ 2857246 w 2851150"/>
              <a:gd name="connsiteY4" fmla="*/ 27559 h 19050"/>
              <a:gd name="connsiteX5" fmla="*/ 1909826 w 2851150"/>
              <a:gd name="connsiteY5" fmla="*/ 27559 h 19050"/>
              <a:gd name="connsiteX6" fmla="*/ 962405 w 2851150"/>
              <a:gd name="connsiteY6" fmla="*/ 27559 h 19050"/>
              <a:gd name="connsiteX7" fmla="*/ 14985 w 2851150"/>
              <a:gd name="connsiteY7" fmla="*/ 27559 h 19050"/>
              <a:gd name="connsiteX8" fmla="*/ 14985 w 2851150"/>
              <a:gd name="connsiteY8" fmla="*/ 13843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1150" h="19050">
                <a:moveTo>
                  <a:pt x="14985" y="13843"/>
                </a:moveTo>
                <a:lnTo>
                  <a:pt x="962405" y="13843"/>
                </a:lnTo>
                <a:lnTo>
                  <a:pt x="1909826" y="13843"/>
                </a:lnTo>
                <a:lnTo>
                  <a:pt x="2857246" y="13843"/>
                </a:lnTo>
                <a:lnTo>
                  <a:pt x="2857246" y="27559"/>
                </a:lnTo>
                <a:lnTo>
                  <a:pt x="1909826" y="27559"/>
                </a:lnTo>
                <a:lnTo>
                  <a:pt x="962405" y="27559"/>
                </a:lnTo>
                <a:lnTo>
                  <a:pt x="14985" y="27559"/>
                </a:lnTo>
                <a:lnTo>
                  <a:pt x="14985" y="13843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2"/>
          <p:cNvSpPr/>
          <p:nvPr/>
        </p:nvSpPr>
        <p:spPr>
          <a:xfrm>
            <a:off x="2152650" y="4362450"/>
            <a:ext cx="1822450" cy="19050"/>
          </a:xfrm>
          <a:custGeom>
            <a:avLst/>
            <a:gdLst>
              <a:gd name="connsiteX0" fmla="*/ 14985 w 1822450"/>
              <a:gd name="connsiteY0" fmla="*/ 17780 h 19050"/>
              <a:gd name="connsiteX1" fmla="*/ 923289 w 1822450"/>
              <a:gd name="connsiteY1" fmla="*/ 17780 h 19050"/>
              <a:gd name="connsiteX2" fmla="*/ 1831594 w 1822450"/>
              <a:gd name="connsiteY2" fmla="*/ 17780 h 19050"/>
              <a:gd name="connsiteX3" fmla="*/ 1831594 w 1822450"/>
              <a:gd name="connsiteY3" fmla="*/ 31496 h 19050"/>
              <a:gd name="connsiteX4" fmla="*/ 923289 w 1822450"/>
              <a:gd name="connsiteY4" fmla="*/ 31496 h 19050"/>
              <a:gd name="connsiteX5" fmla="*/ 14985 w 1822450"/>
              <a:gd name="connsiteY5" fmla="*/ 31496 h 19050"/>
              <a:gd name="connsiteX6" fmla="*/ 14985 w 1822450"/>
              <a:gd name="connsiteY6" fmla="*/ 1778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450" h="19050">
                <a:moveTo>
                  <a:pt x="14985" y="17780"/>
                </a:moveTo>
                <a:lnTo>
                  <a:pt x="923289" y="17780"/>
                </a:lnTo>
                <a:lnTo>
                  <a:pt x="1831594" y="17780"/>
                </a:lnTo>
                <a:lnTo>
                  <a:pt x="1831594" y="31496"/>
                </a:lnTo>
                <a:lnTo>
                  <a:pt x="923289" y="31496"/>
                </a:lnTo>
                <a:lnTo>
                  <a:pt x="14985" y="31496"/>
                </a:lnTo>
                <a:lnTo>
                  <a:pt x="14985" y="1778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80" y="579120"/>
            <a:ext cx="5814060" cy="6278880"/>
          </a:xfrm>
          <a:prstGeom prst="rect">
            <a:avLst/>
          </a:prstGeom>
        </p:spPr>
      </p:pic>
      <p:sp>
        <p:nvSpPr>
          <p:cNvPr id="2" name="TextBox 94"/>
          <p:cNvSpPr txBox="1"/>
          <p:nvPr/>
        </p:nvSpPr>
        <p:spPr>
          <a:xfrm>
            <a:off x="1143000" y="59613"/>
            <a:ext cx="9859208" cy="1145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d1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применение</a:t>
            </a:r>
            <a:r>
              <a:rPr lang="en-US" altLang="zh-CN" sz="4000" b="1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знаний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94"/>
              </a:lnSpc>
            </a:pPr>
            <a:endParaRPr lang="en-US" dirty="0" smtClean="0"/>
          </a:p>
          <a:p>
            <a:pPr marL="0" indent="1024763">
              <a:lnSpc>
                <a:spcPct val="10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Целенаправленное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органов</a:t>
            </a:r>
            <a:r>
              <a:rPr lang="en-US" altLang="zh-CN" sz="16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чувств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098499" y="1209928"/>
            <a:ext cx="3228464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d110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600" b="1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зрения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098499" y="1458722"/>
            <a:ext cx="3087108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d115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600" b="1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слуха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1098499" y="1707388"/>
            <a:ext cx="542182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spc="-15" dirty="0">
                <a:solidFill>
                  <a:srgbClr val="000000"/>
                </a:solidFill>
                <a:latin typeface="Calibri"/>
                <a:ea typeface="Calibri"/>
              </a:rPr>
              <a:t>d1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20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2167763" y="1707388"/>
            <a:ext cx="4760350" cy="736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Целенаправленное</a:t>
            </a:r>
            <a:r>
              <a:rPr lang="en-US" altLang="zh-CN" sz="16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6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других</a:t>
            </a:r>
            <a:r>
              <a:rPr lang="en-US" altLang="zh-CN" sz="16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ощущений</a:t>
            </a:r>
          </a:p>
          <a:p>
            <a:pPr>
              <a:lnSpc>
                <a:spcPts val="19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Базисные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навыки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6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обучении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098499" y="2448941"/>
            <a:ext cx="2385137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d130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Копирование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098499" y="2697734"/>
            <a:ext cx="2259873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d135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Повторение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098499" y="2946780"/>
            <a:ext cx="3479194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d140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Усвоение</a:t>
            </a:r>
            <a:r>
              <a:rPr lang="en-US" altLang="zh-CN" sz="16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навыков</a:t>
            </a:r>
            <a:r>
              <a:rPr lang="en-US" altLang="zh-CN" sz="16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чтения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1098499" y="3195447"/>
            <a:ext cx="3527355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d145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Усвоение</a:t>
            </a:r>
            <a:r>
              <a:rPr lang="en-US" altLang="zh-CN" sz="16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навыков</a:t>
            </a:r>
            <a:r>
              <a:rPr lang="en-US" altLang="zh-CN" sz="16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письма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098499" y="3444113"/>
            <a:ext cx="3340473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d150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Усвоение</a:t>
            </a:r>
            <a:r>
              <a:rPr lang="en-US" altLang="zh-CN" sz="16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навыков</a:t>
            </a:r>
            <a:r>
              <a:rPr lang="en-US" altLang="zh-CN" sz="16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счета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098499" y="3693160"/>
            <a:ext cx="542182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spc="-15" dirty="0">
                <a:solidFill>
                  <a:srgbClr val="000000"/>
                </a:solidFill>
                <a:latin typeface="Calibri"/>
                <a:ea typeface="Calibri"/>
              </a:rPr>
              <a:t>d1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55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2167763" y="3693160"/>
            <a:ext cx="3363125" cy="7364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Приобретение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практических</a:t>
            </a:r>
            <a:r>
              <a:rPr lang="en-US" altLang="zh-CN" sz="16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навыков</a:t>
            </a:r>
          </a:p>
          <a:p>
            <a:pPr>
              <a:lnSpc>
                <a:spcPts val="195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Применение</a:t>
            </a:r>
            <a:r>
              <a:rPr lang="en-US" altLang="zh-CN" sz="16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знаний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098499" y="4434382"/>
            <a:ext cx="3417261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d160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Концентрация</a:t>
            </a:r>
            <a:r>
              <a:rPr lang="en-US" altLang="zh-CN" sz="16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внимания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098499" y="4683505"/>
            <a:ext cx="2208997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d163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Мышление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098499" y="4932172"/>
            <a:ext cx="1818612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d166	Чтение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098499" y="5180965"/>
            <a:ext cx="1877633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d170	Письмо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098499" y="5429935"/>
            <a:ext cx="2288656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d172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Вычисление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098499" y="5678652"/>
            <a:ext cx="2819498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69263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d175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Решение</a:t>
            </a:r>
            <a:r>
              <a:rPr lang="en-US" altLang="zh-CN" sz="1600" b="1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проблем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370075" y="5927369"/>
            <a:ext cx="3325043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97687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d1750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Решение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простых</a:t>
            </a:r>
            <a:r>
              <a:rPr lang="en-US" altLang="zh-CN" sz="16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проблем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098499" y="6176390"/>
            <a:ext cx="801582" cy="4925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1576">
              <a:lnSpc>
                <a:spcPct val="100000"/>
              </a:lnSpc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d17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51</a:t>
            </a:r>
          </a:p>
          <a:p>
            <a:pPr marL="0">
              <a:lnSpc>
                <a:spcPct val="100000"/>
              </a:lnSpc>
            </a:pPr>
            <a:r>
              <a:rPr lang="en-US" altLang="zh-CN" sz="1600" b="1" spc="-15" dirty="0">
                <a:solidFill>
                  <a:srgbClr val="000000"/>
                </a:solidFill>
                <a:latin typeface="Calibri"/>
                <a:ea typeface="Calibri"/>
              </a:rPr>
              <a:t>d1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77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2167763" y="6188989"/>
            <a:ext cx="2526288" cy="467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Решение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сложных</a:t>
            </a:r>
            <a:r>
              <a:rPr lang="en-US" altLang="zh-CN" sz="16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проблем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Принятие</a:t>
            </a:r>
            <a:r>
              <a:rPr lang="en-US" altLang="zh-CN" sz="16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решений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9201911" y="6254038"/>
            <a:ext cx="2911108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99769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29639" y="349580"/>
            <a:ext cx="10347976" cy="6014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Особенность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специальности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физическая</a:t>
            </a:r>
            <a:r>
              <a:rPr lang="en-US" altLang="zh-CN" sz="4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</a:p>
          <a:p>
            <a:pPr marL="0" indent="1518792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реабилитационная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spc="-5" dirty="0">
                <a:solidFill>
                  <a:srgbClr val="001E5E"/>
                </a:solidFill>
                <a:latin typeface="Calibri"/>
                <a:ea typeface="Calibri"/>
              </a:rPr>
              <a:t>медицина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Схоластический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подход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ориентация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функциональный</a:t>
            </a:r>
            <a:r>
              <a:rPr lang="en-US" altLang="zh-CN" sz="26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подход,</a:t>
            </a:r>
          </a:p>
          <a:p>
            <a:pPr marL="0">
              <a:lnSpc>
                <a:spcPct val="100000"/>
              </a:lnSpc>
              <a:spcBef>
                <a:spcPts val="370"/>
              </a:spcBef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функционального</a:t>
            </a:r>
            <a:r>
              <a:rPr lang="en-US" altLang="zh-CN" sz="2600" b="1" spc="1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диагноза,</a:t>
            </a:r>
          </a:p>
          <a:p>
            <a:pPr marL="0">
              <a:lnSpc>
                <a:spcPct val="100000"/>
              </a:lnSpc>
              <a:spcBef>
                <a:spcPts val="384"/>
              </a:spcBef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spc="8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2600" b="1" spc="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реабилитационного</a:t>
            </a:r>
            <a:r>
              <a:rPr lang="en-US" altLang="zh-CN" sz="2600" b="1" spc="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диагноза,</a:t>
            </a:r>
          </a:p>
          <a:p>
            <a:pPr marL="228600" indent="-228600" hangingPunct="0">
              <a:lnSpc>
                <a:spcPct val="91250"/>
              </a:lnSpc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Умение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диагностировать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не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только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нарушение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функций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600" b="1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области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заболевания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пациента,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но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вне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основной</a:t>
            </a:r>
            <a:r>
              <a:rPr lang="en-US" altLang="zh-CN" sz="2600" b="1" spc="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патологии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(неврологический,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ортопедический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осмотр,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оценка</a:t>
            </a:r>
            <a:r>
              <a:rPr lang="en-US" altLang="zh-CN" sz="26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толерантности,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урологическая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диагностика,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соматическая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оценка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600" b="1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др.),</a:t>
            </a:r>
          </a:p>
          <a:p>
            <a:pPr marL="228600" indent="-228600" hangingPunct="0">
              <a:lnSpc>
                <a:spcPct val="95416"/>
              </a:lnSpc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Умение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работать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оценкой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поведения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двигательных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паттернов</a:t>
            </a:r>
            <a:r>
              <a:rPr lang="en-US" altLang="zh-CN" sz="2600" b="1" spc="-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(по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-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активность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участие)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чем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больше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двигательных</a:t>
            </a:r>
            <a:r>
              <a:rPr lang="en-US" altLang="zh-CN" sz="2600" b="1" spc="-17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паттернов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знает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специалист,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тем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качественнее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будет</a:t>
            </a:r>
            <a:r>
              <a:rPr lang="en-US" altLang="zh-CN" sz="2600" b="1" spc="-1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реабилитационный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spc="5" dirty="0">
                <a:solidFill>
                  <a:srgbClr val="001E5E"/>
                </a:solidFill>
                <a:latin typeface="Calibri"/>
                <a:ea typeface="Calibri"/>
              </a:rPr>
              <a:t>диаг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ноз.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280" y="792480"/>
            <a:ext cx="1943100" cy="1798320"/>
          </a:xfrm>
          <a:prstGeom prst="rect">
            <a:avLst/>
          </a:prstGeom>
        </p:spPr>
      </p:pic>
      <p:pic>
        <p:nvPicPr>
          <p:cNvPr id="118" name="Picture 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020" y="769620"/>
            <a:ext cx="1607820" cy="1775460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720" y="2880360"/>
            <a:ext cx="2583180" cy="2293620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480" y="4274820"/>
            <a:ext cx="2194560" cy="1950720"/>
          </a:xfrm>
          <a:prstGeom prst="rect">
            <a:avLst/>
          </a:prstGeom>
        </p:spPr>
      </p:pic>
      <p:sp>
        <p:nvSpPr>
          <p:cNvPr id="2" name="TextBox 120"/>
          <p:cNvSpPr txBox="1"/>
          <p:nvPr/>
        </p:nvSpPr>
        <p:spPr>
          <a:xfrm>
            <a:off x="760171" y="130175"/>
            <a:ext cx="10220904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4400" b="1" spc="7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4400" b="1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altLang="zh-CN" sz="4400" b="1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Общие</a:t>
            </a:r>
            <a:r>
              <a:rPr lang="en-US" altLang="zh-CN" sz="4400" b="1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задачи</a:t>
            </a:r>
            <a:r>
              <a:rPr lang="en-US" altLang="zh-CN" sz="4400" b="1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4400" b="1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требования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183489" y="977264"/>
            <a:ext cx="4670692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213383" algn="l"/>
              </a:tabLst>
            </a:pP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d210	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отдельных</a:t>
            </a:r>
            <a:r>
              <a:rPr lang="en-US" altLang="zh-CN" sz="2000" b="1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задач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458723" y="1287907"/>
            <a:ext cx="4163664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38148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d2100	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простой</a:t>
            </a:r>
            <a:r>
              <a:rPr lang="en-US" altLang="zh-CN" sz="20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задачи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458723" y="1598421"/>
            <a:ext cx="4241797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38148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d2101	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сложной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задачи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458723" y="1909063"/>
            <a:ext cx="6090242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38148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d2102	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отдельных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задач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самостоятельно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458723" y="2213863"/>
            <a:ext cx="5264163" cy="288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4583"/>
              </a:lnSpc>
              <a:tabLst>
                <a:tab pos="938148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d2103	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отдельных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задач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группе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183489" y="2527299"/>
            <a:ext cx="997055" cy="1242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5234" indent="-275234" hangingPunct="0">
              <a:lnSpc>
                <a:spcPct val="101666"/>
              </a:lnSpc>
            </a:pP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20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d22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00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d22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01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202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1396872" y="2555049"/>
            <a:ext cx="5607892" cy="121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многоплановых</a:t>
            </a:r>
            <a:r>
              <a:rPr lang="en-US" altLang="zh-CN" sz="2000" b="1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задач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многоплановых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задач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Завершение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многоплановых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задач</a:t>
            </a:r>
          </a:p>
          <a:p>
            <a:pPr marL="0">
              <a:lnSpc>
                <a:spcPct val="100000"/>
              </a:lnSpc>
              <a:spcBef>
                <a:spcPts val="27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многоплановых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задач</a:t>
            </a:r>
            <a:r>
              <a:rPr lang="en-US" altLang="zh-CN" sz="20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самостоятельно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7137527" y="2502153"/>
            <a:ext cx="5978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9953243" y="2591231"/>
            <a:ext cx="48374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220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183489" y="3772534"/>
            <a:ext cx="997055" cy="121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5234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203</a:t>
            </a:r>
          </a:p>
          <a:p>
            <a:pPr marL="275234" indent="-275234" hangingPunct="0">
              <a:lnSpc>
                <a:spcPct val="95416"/>
              </a:lnSpc>
              <a:spcBef>
                <a:spcPts val="240"/>
              </a:spcBef>
            </a:pP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d23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01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302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1396872" y="3769614"/>
            <a:ext cx="4839235" cy="124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166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многоплановых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задач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группе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повседневного</a:t>
            </a:r>
            <a:r>
              <a:rPr lang="en-US" altLang="zh-CN" sz="20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распорядка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Организация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повседневного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распорядка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Исполнение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повседневного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распорядка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11050523" y="3875405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40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183489" y="5014976"/>
            <a:ext cx="997055" cy="12116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5234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303</a:t>
            </a:r>
          </a:p>
          <a:p>
            <a:pPr marL="275234" indent="-275234" hangingPunct="0">
              <a:lnSpc>
                <a:spcPct val="95416"/>
              </a:lnSpc>
              <a:spcBef>
                <a:spcPts val="240"/>
              </a:spcBef>
            </a:pP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40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d24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00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401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1396872" y="5039804"/>
            <a:ext cx="6409567" cy="1211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уровнем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собственной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активности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Преодоление</a:t>
            </a:r>
            <a:r>
              <a:rPr lang="en-US" altLang="zh-CN" sz="20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стресса</a:t>
            </a:r>
            <a:r>
              <a:rPr lang="en-US" altLang="zh-CN" sz="20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0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других</a:t>
            </a:r>
            <a:r>
              <a:rPr lang="en-US" altLang="zh-CN" sz="20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психологических</a:t>
            </a:r>
            <a:r>
              <a:rPr lang="en-US" altLang="zh-CN" sz="20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нагрузок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От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ветственность</a:t>
            </a:r>
          </a:p>
          <a:p>
            <a:pPr marL="0">
              <a:lnSpc>
                <a:spcPct val="100000"/>
              </a:lnSpc>
              <a:spcBef>
                <a:spcPts val="270"/>
              </a:spcBef>
            </a:pP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Преодоление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стресса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8589264" y="5223256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458723" y="6257315"/>
            <a:ext cx="778698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402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1396872" y="6257315"/>
            <a:ext cx="3860258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Преодоление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кризисных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ситуаций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9201911" y="6254038"/>
            <a:ext cx="2911108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99769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0" y="0"/>
            <a:ext cx="8564880" cy="6858000"/>
          </a:xfrm>
          <a:prstGeom prst="rect">
            <a:avLst/>
          </a:prstGeom>
        </p:spPr>
      </p:pic>
      <p:sp>
        <p:nvSpPr>
          <p:cNvPr id="2" name="TextBox 140"/>
          <p:cNvSpPr txBox="1"/>
          <p:nvPr/>
        </p:nvSpPr>
        <p:spPr>
          <a:xfrm>
            <a:off x="904951" y="0"/>
            <a:ext cx="3251111" cy="586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14243">
              <a:lnSpc>
                <a:spcPct val="79166"/>
              </a:lnSpc>
            </a:pPr>
            <a:r>
              <a:rPr lang="en-US" altLang="zh-CN" sz="32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</a:p>
          <a:p>
            <a:pPr marL="0">
              <a:lnSpc>
                <a:spcPct val="94166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Восприятие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4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общении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4633595" y="0"/>
            <a:ext cx="341921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3200" b="1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Общение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56388" y="586994"/>
            <a:ext cx="4455714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d310	Восприятие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устных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общении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56388" y="800354"/>
            <a:ext cx="5710718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d315	Восприятие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невербальном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способе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общения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250545" y="1013714"/>
            <a:ext cx="531176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54405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d3150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Восприятие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жестов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телодвижений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общении</a:t>
            </a:r>
          </a:p>
          <a:p>
            <a:pPr marL="0">
              <a:lnSpc>
                <a:spcPct val="100000"/>
              </a:lnSpc>
              <a:tabLst>
                <a:tab pos="654405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d3151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Восприятие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общеизвестных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знаков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символов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общении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9767061" y="1155953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20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56388" y="1440434"/>
            <a:ext cx="6699874" cy="1938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d3152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Восприятие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рисунков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фотографий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общении</a:t>
            </a:r>
          </a:p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d320	Восприятие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языке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формальных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символов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общении</a:t>
            </a:r>
          </a:p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d325	Восприятие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письменных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общении</a:t>
            </a:r>
          </a:p>
          <a:p>
            <a:pPr marL="0" indent="848563">
              <a:lnSpc>
                <a:spcPct val="10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Общение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составление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изложение</a:t>
            </a:r>
            <a:r>
              <a:rPr lang="en-US" altLang="zh-CN" sz="14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</a:p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d330	</a:t>
            </a:r>
            <a:r>
              <a:rPr lang="en-US" altLang="zh-CN" sz="1400" b="1" spc="-15" dirty="0">
                <a:solidFill>
                  <a:srgbClr val="000000"/>
                </a:solidFill>
                <a:latin typeface="Calibri"/>
                <a:ea typeface="Calibri"/>
              </a:rPr>
              <a:t>Речь</a:t>
            </a:r>
          </a:p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d335	Составление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изложение</a:t>
            </a:r>
            <a:r>
              <a:rPr lang="en-US" altLang="zh-CN" sz="14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4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невербальной</a:t>
            </a:r>
            <a:r>
              <a:rPr lang="en-US" altLang="zh-CN" sz="14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форме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d3350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Составление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изложение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посредством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языка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d3351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Составление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изложение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посредством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знаков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символов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d3352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Составление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изложение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посредством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рисования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фотографии</a:t>
            </a:r>
          </a:p>
        </p:txBody>
      </p:sp>
      <p:sp>
        <p:nvSpPr>
          <p:cNvPr id="147" name="TextBox 147"/>
          <p:cNvSpPr txBox="1"/>
          <p:nvPr/>
        </p:nvSpPr>
        <p:spPr>
          <a:xfrm>
            <a:off x="6935978" y="1554530"/>
            <a:ext cx="48374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310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8468868" y="2284983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15</a:t>
            </a:r>
          </a:p>
        </p:txBody>
      </p:sp>
      <p:sp>
        <p:nvSpPr>
          <p:cNvPr id="149" name="TextBox 149"/>
          <p:cNvSpPr txBox="1"/>
          <p:nvPr/>
        </p:nvSpPr>
        <p:spPr>
          <a:xfrm>
            <a:off x="11494261" y="2407157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25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56388" y="3382264"/>
            <a:ext cx="379005" cy="429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40</a:t>
            </a:r>
          </a:p>
          <a:p>
            <a:pPr marL="0">
              <a:lnSpc>
                <a:spcPct val="100000"/>
              </a:lnSpc>
            </a:pP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45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904951" y="3392589"/>
            <a:ext cx="5571459" cy="635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Составление</a:t>
            </a:r>
            <a:r>
              <a:rPr lang="en-US" altLang="zh-CN" sz="14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изложение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сообщений</a:t>
            </a:r>
            <a:r>
              <a:rPr lang="en-US" altLang="zh-CN" sz="14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языке</a:t>
            </a:r>
            <a:r>
              <a:rPr lang="en-US" altLang="zh-CN" sz="14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формальных</a:t>
            </a:r>
            <a:r>
              <a:rPr lang="en-US" altLang="zh-CN" sz="14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символов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Письменные</a:t>
            </a:r>
            <a:r>
              <a:rPr lang="en-US" altLang="zh-CN" sz="14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сообщения</a:t>
            </a:r>
          </a:p>
          <a:p>
            <a:pPr marL="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Разговор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общение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использованием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средств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связи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техник</a:t>
            </a:r>
            <a:r>
              <a:rPr lang="en-US" altLang="zh-CN" sz="14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общения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7123810" y="3425825"/>
            <a:ext cx="5978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9791065" y="3460877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40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56388" y="4031234"/>
            <a:ext cx="2735805" cy="86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d350	</a:t>
            </a: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Calibri"/>
              </a:rPr>
              <a:t>Разговор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d3500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Начало</a:t>
            </a:r>
            <a:r>
              <a:rPr lang="en-US" altLang="zh-CN" sz="1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разговора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d3501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Поддержание</a:t>
            </a:r>
            <a:r>
              <a:rPr lang="en-US" altLang="zh-CN" sz="1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разговора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d3502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Завершение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разговора</a:t>
            </a:r>
          </a:p>
        </p:txBody>
      </p:sp>
      <p:sp>
        <p:nvSpPr>
          <p:cNvPr id="155" name="TextBox 155"/>
          <p:cNvSpPr txBox="1"/>
          <p:nvPr/>
        </p:nvSpPr>
        <p:spPr>
          <a:xfrm>
            <a:off x="5657977" y="4053967"/>
            <a:ext cx="59787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</a:p>
        </p:txBody>
      </p:sp>
      <p:sp>
        <p:nvSpPr>
          <p:cNvPr id="156" name="TextBox 156"/>
          <p:cNvSpPr txBox="1"/>
          <p:nvPr/>
        </p:nvSpPr>
        <p:spPr>
          <a:xfrm>
            <a:off x="8388984" y="4320413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35</a:t>
            </a:r>
          </a:p>
        </p:txBody>
      </p:sp>
      <p:sp>
        <p:nvSpPr>
          <p:cNvPr id="157" name="TextBox 157"/>
          <p:cNvSpPr txBox="1"/>
          <p:nvPr/>
        </p:nvSpPr>
        <p:spPr>
          <a:xfrm>
            <a:off x="11428730" y="4291710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45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56388" y="4896485"/>
            <a:ext cx="3289911" cy="10552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d3503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Разговор</a:t>
            </a:r>
            <a:r>
              <a:rPr lang="en-US" altLang="zh-CN" sz="1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одним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человеком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d3504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Разговор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множеством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людей</a:t>
            </a:r>
          </a:p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d355	</a:t>
            </a:r>
            <a:r>
              <a:rPr lang="en-US" altLang="zh-CN" sz="1400" b="1" spc="-10" dirty="0">
                <a:solidFill>
                  <a:srgbClr val="000000"/>
                </a:solidFill>
                <a:latin typeface="Calibri"/>
                <a:ea typeface="Calibri"/>
              </a:rPr>
              <a:t>Дискуссия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d3550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Дискуссия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одним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человеком</a:t>
            </a:r>
          </a:p>
          <a:p>
            <a:pPr marL="0" indent="194157">
              <a:lnSpc>
                <a:spcPct val="90416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d3551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Дискуссия</a:t>
            </a:r>
            <a:r>
              <a:rPr lang="en-US" altLang="zh-CN" sz="1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множеством</a:t>
            </a:r>
            <a:r>
              <a:rPr lang="en-US" altLang="zh-CN" sz="1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людей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3902328" y="5123052"/>
            <a:ext cx="405409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b="1" spc="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200" b="1" dirty="0">
                <a:solidFill>
                  <a:srgbClr val="000000"/>
                </a:solidFill>
                <a:latin typeface="Calibri"/>
                <a:ea typeface="Calibri"/>
              </a:rPr>
              <a:t>550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5584571" y="5063235"/>
            <a:ext cx="466286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d35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51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6843648" y="5042154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60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56388" y="5978271"/>
            <a:ext cx="4702731" cy="862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d360	Использование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средств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связи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техники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общения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d3600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телекоммуникационных</a:t>
            </a:r>
            <a:r>
              <a:rPr lang="en-US" altLang="zh-CN" sz="1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устройств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d3601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пишущих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машин</a:t>
            </a:r>
          </a:p>
          <a:p>
            <a:pPr marL="0" indent="194157">
              <a:lnSpc>
                <a:spcPct val="100000"/>
              </a:lnSpc>
              <a:tabLst>
                <a:tab pos="848563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d3602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техник</a:t>
            </a:r>
            <a:r>
              <a:rPr lang="en-US" altLang="zh-CN" sz="1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общения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6637019" y="6570980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55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8376157" y="6130823"/>
            <a:ext cx="59705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3601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9201911" y="5951727"/>
            <a:ext cx="2911108" cy="873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42769">
              <a:lnSpc>
                <a:spcPct val="51249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d3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602</a:t>
            </a:r>
          </a:p>
          <a:p>
            <a:pPr marL="0" indent="451993">
              <a:lnSpc>
                <a:spcPct val="67083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3601</a:t>
            </a:r>
          </a:p>
          <a:p>
            <a:pPr marL="0" indent="699769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520" y="617220"/>
            <a:ext cx="7490459" cy="6240780"/>
          </a:xfrm>
          <a:prstGeom prst="rect">
            <a:avLst/>
          </a:prstGeom>
        </p:spPr>
      </p:pic>
      <p:sp>
        <p:nvSpPr>
          <p:cNvPr id="2" name="TextBox 167"/>
          <p:cNvSpPr txBox="1"/>
          <p:nvPr/>
        </p:nvSpPr>
        <p:spPr>
          <a:xfrm>
            <a:off x="3658234" y="64642"/>
            <a:ext cx="5069389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14400" algn="l"/>
              </a:tabLst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d4	Раздел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en-US" altLang="zh-CN" sz="3200" b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Мобильность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921105" y="1052194"/>
            <a:ext cx="2660011" cy="496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Изменение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7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поддержание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spc="-10" dirty="0">
                <a:solidFill>
                  <a:srgbClr val="000000"/>
                </a:solidFill>
                <a:latin typeface="Calibri"/>
                <a:ea typeface="Calibri"/>
              </a:rPr>
              <a:t>положения</a:t>
            </a:r>
            <a:r>
              <a:rPr lang="en-US" altLang="zh-CN" sz="17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spc="-5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73761" y="1809114"/>
            <a:ext cx="571872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47344" algn="l"/>
                <a:tab pos="5008143" algn="l"/>
              </a:tabLst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d410	Изменение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позы</a:t>
            </a:r>
            <a:r>
              <a:rPr lang="en-US" altLang="zh-CN" sz="17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тела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d4100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217627" y="2085593"/>
            <a:ext cx="5052919" cy="10263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d4100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Изменение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позы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лежа</a:t>
            </a:r>
          </a:p>
          <a:p>
            <a:pPr marL="0" hangingPunct="0">
              <a:lnSpc>
                <a:spcPct val="95416"/>
              </a:lnSpc>
              <a:spcBef>
                <a:spcPts val="175"/>
              </a:spcBef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d4101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Изменение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позы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7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корточках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d4102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Изменение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позы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7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коленях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d4103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Изменение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позы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сидя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6982968" y="2145664"/>
            <a:ext cx="466286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d41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01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7953120" y="2093213"/>
            <a:ext cx="71103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102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9758806" y="2115185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103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10974578" y="2083434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104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73761" y="3146717"/>
            <a:ext cx="4503079" cy="1557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3865" hangingPunct="0">
              <a:lnSpc>
                <a:spcPct val="95416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d4104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Изменение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позы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стоя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d4105</a:t>
            </a:r>
            <a:r>
              <a:rPr lang="en-US" altLang="zh-CN" sz="1700" spc="1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Наклон</a:t>
            </a:r>
          </a:p>
          <a:p>
            <a:pPr marL="0" indent="143865">
              <a:lnSpc>
                <a:spcPct val="100000"/>
              </a:lnSpc>
              <a:spcBef>
                <a:spcPts val="139"/>
              </a:spcBef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d4106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Перемещение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центра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тяжести</a:t>
            </a:r>
            <a:r>
              <a:rPr lang="en-US" altLang="zh-CN" sz="17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</a:p>
          <a:p>
            <a:pPr marL="0">
              <a:lnSpc>
                <a:spcPct val="100000"/>
              </a:lnSpc>
              <a:tabLst>
                <a:tab pos="847344" algn="l"/>
              </a:tabLst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d415	</a:t>
            </a:r>
            <a:r>
              <a:rPr lang="en-US" altLang="zh-CN" sz="1700" b="1" spc="-5" dirty="0">
                <a:solidFill>
                  <a:srgbClr val="000000"/>
                </a:solidFill>
                <a:latin typeface="Calibri"/>
                <a:ea typeface="Calibri"/>
              </a:rPr>
              <a:t>Поддержание</a:t>
            </a:r>
            <a:r>
              <a:rPr lang="en-US" altLang="zh-CN" sz="17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spc="-15" dirty="0">
                <a:solidFill>
                  <a:srgbClr val="000000"/>
                </a:solidFill>
                <a:latin typeface="Calibri"/>
                <a:ea typeface="Calibri"/>
              </a:rPr>
              <a:t>положения</a:t>
            </a:r>
            <a:r>
              <a:rPr lang="en-US" altLang="zh-CN" sz="17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spc="-5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</a:p>
          <a:p>
            <a:pPr marL="0" indent="143865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d4150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Нахождение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лежа</a:t>
            </a:r>
          </a:p>
          <a:p>
            <a:pPr marL="0" indent="143865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d4151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Нахождение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корточках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5804661" y="3311525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105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7627619" y="3240786"/>
            <a:ext cx="921778" cy="1191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25501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106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152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10821289" y="3348736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154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217627" y="4704715"/>
            <a:ext cx="5671249" cy="265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6666"/>
              </a:lnSpc>
              <a:tabLst>
                <a:tab pos="4960670" algn="l"/>
              </a:tabLst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d4152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Нахождение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7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коленях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d4150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73761" y="4969891"/>
            <a:ext cx="3749936" cy="783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3865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d4153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Нахождение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сидя</a:t>
            </a:r>
          </a:p>
          <a:p>
            <a:pPr marL="0" indent="143865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d4154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Нахождение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стоя</a:t>
            </a:r>
          </a:p>
          <a:p>
            <a:pPr marL="0">
              <a:lnSpc>
                <a:spcPct val="100000"/>
              </a:lnSpc>
              <a:tabLst>
                <a:tab pos="847344" algn="l"/>
              </a:tabLst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d420	</a:t>
            </a:r>
            <a:r>
              <a:rPr lang="en-US" altLang="zh-CN" sz="1700" b="1" spc="-5" dirty="0">
                <a:solidFill>
                  <a:srgbClr val="000000"/>
                </a:solidFill>
                <a:latin typeface="Calibri"/>
                <a:ea typeface="Calibri"/>
              </a:rPr>
              <a:t>Перемещение</a:t>
            </a:r>
            <a:r>
              <a:rPr lang="en-US" altLang="zh-CN" sz="17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spc="-15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6595618" y="4969891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151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9173209" y="4969891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153</a:t>
            </a:r>
          </a:p>
        </p:txBody>
      </p:sp>
      <p:sp>
        <p:nvSpPr>
          <p:cNvPr id="183" name="TextBox 183"/>
          <p:cNvSpPr txBox="1"/>
          <p:nvPr/>
        </p:nvSpPr>
        <p:spPr>
          <a:xfrm>
            <a:off x="217627" y="5769076"/>
            <a:ext cx="4271256" cy="49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d4200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Перемещение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сидя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d4201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Перемещение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положении</a:t>
            </a:r>
            <a:r>
              <a:rPr lang="en-US" altLang="zh-CN" sz="17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лежа</a:t>
            </a:r>
          </a:p>
        </p:txBody>
      </p:sp>
      <p:sp>
        <p:nvSpPr>
          <p:cNvPr id="184" name="TextBox 184"/>
          <p:cNvSpPr txBox="1"/>
          <p:nvPr/>
        </p:nvSpPr>
        <p:spPr>
          <a:xfrm>
            <a:off x="9901681" y="5934913"/>
            <a:ext cx="2211338" cy="593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94308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201</a:t>
            </a:r>
          </a:p>
          <a:p>
            <a:pPr marL="0">
              <a:lnSpc>
                <a:spcPct val="100000"/>
              </a:lnSpc>
              <a:spcBef>
                <a:spcPts val="350"/>
              </a:spcBef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</p:txBody>
      </p:sp>
      <p:sp>
        <p:nvSpPr>
          <p:cNvPr id="185" name="TextBox 185"/>
          <p:cNvSpPr txBox="1"/>
          <p:nvPr/>
        </p:nvSpPr>
        <p:spPr>
          <a:xfrm>
            <a:off x="6045961" y="6550990"/>
            <a:ext cx="6180463" cy="286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4583"/>
              </a:lnSpc>
              <a:tabLst>
                <a:tab pos="1259205" algn="l"/>
                <a:tab pos="3155950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d420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d4200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www.who.int/classifications/icf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579" y="982980"/>
            <a:ext cx="7932420" cy="1371600"/>
          </a:xfrm>
          <a:prstGeom prst="rect">
            <a:avLst/>
          </a:prstGeom>
        </p:spPr>
      </p:pic>
      <p:pic>
        <p:nvPicPr>
          <p:cNvPr id="188" name="Picture 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2354580"/>
            <a:ext cx="5547360" cy="2994660"/>
          </a:xfrm>
          <a:prstGeom prst="rect">
            <a:avLst/>
          </a:prstGeom>
        </p:spPr>
      </p:pic>
      <p:pic>
        <p:nvPicPr>
          <p:cNvPr id="189" name="Picture 1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20" y="5593080"/>
            <a:ext cx="1127760" cy="1143000"/>
          </a:xfrm>
          <a:prstGeom prst="rect">
            <a:avLst/>
          </a:prstGeom>
        </p:spPr>
      </p:pic>
      <p:pic>
        <p:nvPicPr>
          <p:cNvPr id="190" name="Picture 1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980" y="5875020"/>
            <a:ext cx="1676400" cy="769620"/>
          </a:xfrm>
          <a:prstGeom prst="rect">
            <a:avLst/>
          </a:prstGeom>
        </p:spPr>
      </p:pic>
      <p:pic>
        <p:nvPicPr>
          <p:cNvPr id="191" name="Picture 1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580" y="5593080"/>
            <a:ext cx="1188719" cy="937260"/>
          </a:xfrm>
          <a:prstGeom prst="rect">
            <a:avLst/>
          </a:prstGeom>
        </p:spPr>
      </p:pic>
      <p:pic>
        <p:nvPicPr>
          <p:cNvPr id="192" name="Picture 1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759" y="5608320"/>
            <a:ext cx="693420" cy="937260"/>
          </a:xfrm>
          <a:prstGeom prst="rect">
            <a:avLst/>
          </a:prstGeom>
        </p:spPr>
      </p:pic>
      <p:pic>
        <p:nvPicPr>
          <p:cNvPr id="193" name="Picture 19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6020" y="5379720"/>
            <a:ext cx="2011680" cy="1264920"/>
          </a:xfrm>
          <a:prstGeom prst="rect">
            <a:avLst/>
          </a:prstGeom>
        </p:spPr>
      </p:pic>
      <p:sp>
        <p:nvSpPr>
          <p:cNvPr id="2" name="TextBox 193"/>
          <p:cNvSpPr txBox="1"/>
          <p:nvPr/>
        </p:nvSpPr>
        <p:spPr>
          <a:xfrm>
            <a:off x="3625341" y="0"/>
            <a:ext cx="551167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</a:p>
        </p:txBody>
      </p:sp>
      <p:sp>
        <p:nvSpPr>
          <p:cNvPr id="194" name="TextBox 194"/>
          <p:cNvSpPr txBox="1"/>
          <p:nvPr/>
        </p:nvSpPr>
        <p:spPr>
          <a:xfrm>
            <a:off x="4539741" y="0"/>
            <a:ext cx="4154989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en-US" altLang="zh-CN" sz="32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Мобильность</a:t>
            </a:r>
          </a:p>
        </p:txBody>
      </p:sp>
      <p:sp>
        <p:nvSpPr>
          <p:cNvPr id="195" name="TextBox 195"/>
          <p:cNvSpPr txBox="1"/>
          <p:nvPr/>
        </p:nvSpPr>
        <p:spPr>
          <a:xfrm>
            <a:off x="9118092" y="47371"/>
            <a:ext cx="2911108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99769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  <p:sp>
        <p:nvSpPr>
          <p:cNvPr id="196" name="TextBox 196"/>
          <p:cNvSpPr txBox="1"/>
          <p:nvPr/>
        </p:nvSpPr>
        <p:spPr>
          <a:xfrm>
            <a:off x="1128674" y="617728"/>
            <a:ext cx="5073018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Перенос,</a:t>
            </a:r>
            <a:r>
              <a:rPr lang="en-US" altLang="zh-CN" sz="16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перемещение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манипулирование</a:t>
            </a:r>
            <a:r>
              <a:rPr lang="en-US" altLang="zh-CN" sz="16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объектами</a:t>
            </a:r>
          </a:p>
        </p:txBody>
      </p:sp>
      <p:sp>
        <p:nvSpPr>
          <p:cNvPr id="197" name="TextBox 197"/>
          <p:cNvSpPr txBox="1"/>
          <p:nvPr/>
        </p:nvSpPr>
        <p:spPr>
          <a:xfrm>
            <a:off x="79247" y="864616"/>
            <a:ext cx="3832428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049426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d430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Поднятие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перенос</a:t>
            </a:r>
            <a:r>
              <a:rPr lang="en-US" altLang="zh-CN" sz="1600" b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объектов</a:t>
            </a:r>
          </a:p>
        </p:txBody>
      </p:sp>
      <p:sp>
        <p:nvSpPr>
          <p:cNvPr id="198" name="TextBox 198"/>
          <p:cNvSpPr txBox="1"/>
          <p:nvPr/>
        </p:nvSpPr>
        <p:spPr>
          <a:xfrm>
            <a:off x="342900" y="1111885"/>
            <a:ext cx="1746356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85774" algn="l"/>
              </a:tabLst>
            </a:pP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d4300	</a:t>
            </a:r>
            <a:r>
              <a:rPr lang="en-US" altLang="zh-CN" sz="1600" spc="-15" dirty="0">
                <a:solidFill>
                  <a:srgbClr val="000000"/>
                </a:solidFill>
                <a:latin typeface="Calibri"/>
                <a:ea typeface="Calibri"/>
              </a:rPr>
              <a:t>Поднятие</a:t>
            </a:r>
          </a:p>
        </p:txBody>
      </p:sp>
      <p:sp>
        <p:nvSpPr>
          <p:cNvPr id="199" name="TextBox 199"/>
          <p:cNvSpPr txBox="1"/>
          <p:nvPr/>
        </p:nvSpPr>
        <p:spPr>
          <a:xfrm>
            <a:off x="342900" y="1358772"/>
            <a:ext cx="2745691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85774" algn="l"/>
              </a:tabLst>
            </a:pP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d4301	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Перенос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кистями</a:t>
            </a:r>
            <a:r>
              <a:rPr lang="en-US" altLang="zh-CN"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рук</a:t>
            </a:r>
          </a:p>
        </p:txBody>
      </p:sp>
      <p:sp>
        <p:nvSpPr>
          <p:cNvPr id="200" name="TextBox 200"/>
          <p:cNvSpPr txBox="1"/>
          <p:nvPr/>
        </p:nvSpPr>
        <p:spPr>
          <a:xfrm>
            <a:off x="342900" y="1605660"/>
            <a:ext cx="2329090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85774" algn="l"/>
              </a:tabLst>
            </a:pP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d4302	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Перенос</a:t>
            </a:r>
            <a:r>
              <a:rPr lang="en-US" altLang="zh-CN" sz="16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руками</a:t>
            </a:r>
          </a:p>
        </p:txBody>
      </p:sp>
      <p:sp>
        <p:nvSpPr>
          <p:cNvPr id="201" name="TextBox 201"/>
          <p:cNvSpPr txBox="1"/>
          <p:nvPr/>
        </p:nvSpPr>
        <p:spPr>
          <a:xfrm>
            <a:off x="342900" y="1852803"/>
            <a:ext cx="3954078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85774" algn="l"/>
              </a:tabLst>
            </a:pP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d4303	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Перенос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плечах,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бедрах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спине</a:t>
            </a:r>
          </a:p>
        </p:txBody>
      </p:sp>
      <p:sp>
        <p:nvSpPr>
          <p:cNvPr id="202" name="TextBox 202"/>
          <p:cNvSpPr txBox="1"/>
          <p:nvPr/>
        </p:nvSpPr>
        <p:spPr>
          <a:xfrm>
            <a:off x="342900" y="2096643"/>
            <a:ext cx="2527532" cy="2164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88749"/>
              </a:lnSpc>
              <a:tabLst>
                <a:tab pos="785774" algn="l"/>
              </a:tabLst>
            </a:pP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d4304	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Перенос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6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голове</a:t>
            </a:r>
          </a:p>
        </p:txBody>
      </p:sp>
      <p:sp>
        <p:nvSpPr>
          <p:cNvPr id="203" name="TextBox 203"/>
          <p:cNvSpPr txBox="1"/>
          <p:nvPr/>
        </p:nvSpPr>
        <p:spPr>
          <a:xfrm>
            <a:off x="79247" y="2346578"/>
            <a:ext cx="839729" cy="9662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63652">
              <a:lnSpc>
                <a:spcPct val="100000"/>
              </a:lnSpc>
            </a:pPr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d43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05</a:t>
            </a:r>
          </a:p>
          <a:p>
            <a:pPr marL="263652" indent="-263652" hangingPunct="0">
              <a:lnSpc>
                <a:spcPct val="95833"/>
              </a:lnSpc>
              <a:spcBef>
                <a:spcPts val="164"/>
              </a:spcBef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35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spc="-15" dirty="0">
                <a:solidFill>
                  <a:srgbClr val="000000"/>
                </a:solidFill>
                <a:latin typeface="Calibri"/>
                <a:ea typeface="Calibri"/>
              </a:rPr>
              <a:t>d43</a:t>
            </a:r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d43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51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1128674" y="2364994"/>
            <a:ext cx="2889356" cy="966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Опускание</a:t>
            </a:r>
            <a:r>
              <a:rPr lang="en-US" altLang="zh-CN" sz="1600" spc="-1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объектов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Перемещение</a:t>
            </a:r>
            <a:r>
              <a:rPr lang="en-US" altLang="zh-CN" sz="16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объектов</a:t>
            </a:r>
            <a:r>
              <a:rPr lang="en-US" altLang="zh-CN" sz="16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ногами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spc="-15" dirty="0">
                <a:solidFill>
                  <a:srgbClr val="000000"/>
                </a:solidFill>
                <a:latin typeface="Calibri"/>
                <a:ea typeface="Calibri"/>
              </a:rPr>
              <a:t>Толкание</a:t>
            </a:r>
            <a:r>
              <a:rPr lang="en-US" altLang="zh-CN" sz="16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ea typeface="Calibri"/>
              </a:rPr>
              <a:t>ногами</a:t>
            </a:r>
          </a:p>
          <a:p>
            <a:pPr marL="0">
              <a:lnSpc>
                <a:spcPct val="100000"/>
              </a:lnSpc>
              <a:spcBef>
                <a:spcPts val="189"/>
              </a:spcBef>
            </a:pPr>
            <a:r>
              <a:rPr lang="en-US" altLang="zh-CN" sz="1600" spc="-20" dirty="0">
                <a:solidFill>
                  <a:srgbClr val="000000"/>
                </a:solidFill>
                <a:latin typeface="Calibri"/>
                <a:ea typeface="Calibri"/>
              </a:rPr>
              <a:t>Удар</a:t>
            </a:r>
            <a:r>
              <a:rPr lang="en-US" altLang="zh-CN" sz="16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ea typeface="Calibri"/>
              </a:rPr>
              <a:t>ногой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4601209" y="2353182"/>
            <a:ext cx="710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300</a:t>
            </a:r>
          </a:p>
        </p:txBody>
      </p:sp>
      <p:sp>
        <p:nvSpPr>
          <p:cNvPr id="206" name="TextBox 206"/>
          <p:cNvSpPr txBox="1"/>
          <p:nvPr/>
        </p:nvSpPr>
        <p:spPr>
          <a:xfrm>
            <a:off x="5933185" y="2321483"/>
            <a:ext cx="71135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4301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7310628" y="2321483"/>
            <a:ext cx="71135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4302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8352408" y="2313051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303</a:t>
            </a:r>
          </a:p>
        </p:txBody>
      </p:sp>
      <p:sp>
        <p:nvSpPr>
          <p:cNvPr id="209" name="TextBox 209"/>
          <p:cNvSpPr txBox="1"/>
          <p:nvPr/>
        </p:nvSpPr>
        <p:spPr>
          <a:xfrm>
            <a:off x="9916032" y="2313051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304</a:t>
            </a:r>
          </a:p>
        </p:txBody>
      </p:sp>
      <p:sp>
        <p:nvSpPr>
          <p:cNvPr id="210" name="TextBox 210"/>
          <p:cNvSpPr txBox="1"/>
          <p:nvPr/>
        </p:nvSpPr>
        <p:spPr>
          <a:xfrm>
            <a:off x="11248008" y="2313051"/>
            <a:ext cx="71135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4305</a:t>
            </a:r>
          </a:p>
        </p:txBody>
      </p:sp>
      <p:sp>
        <p:nvSpPr>
          <p:cNvPr id="211" name="TextBox 211"/>
          <p:cNvSpPr txBox="1"/>
          <p:nvPr/>
        </p:nvSpPr>
        <p:spPr>
          <a:xfrm>
            <a:off x="201168" y="3638550"/>
            <a:ext cx="9725037" cy="2857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4166"/>
              </a:lnSpc>
              <a:tabLst>
                <a:tab pos="783031" algn="l"/>
                <a:tab pos="5473572" algn="l"/>
                <a:tab pos="9014459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d440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точных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движений</a:t>
            </a:r>
            <a:r>
              <a:rPr lang="en-US" altLang="zh-CN" sz="1600" b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кисти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d4350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d4351</a:t>
            </a:r>
          </a:p>
        </p:txBody>
      </p:sp>
      <p:sp>
        <p:nvSpPr>
          <p:cNvPr id="212" name="TextBox 212"/>
          <p:cNvSpPr txBox="1"/>
          <p:nvPr/>
        </p:nvSpPr>
        <p:spPr>
          <a:xfrm>
            <a:off x="331012" y="3935386"/>
            <a:ext cx="2285305" cy="973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d4400</a:t>
            </a:r>
            <a:r>
              <a:rPr lang="en-US" altLang="zh-CN" sz="1600" spc="-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Подбирание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ea typeface="Calibri"/>
              </a:rPr>
              <a:t>d4401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ea typeface="Calibri"/>
              </a:rPr>
              <a:t>Захват</a:t>
            </a:r>
          </a:p>
          <a:p>
            <a:pPr marL="0">
              <a:lnSpc>
                <a:spcPct val="100000"/>
              </a:lnSpc>
              <a:spcBef>
                <a:spcPts val="129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d4402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Манипулирование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d4403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Отпускание</a:t>
            </a:r>
          </a:p>
        </p:txBody>
      </p:sp>
      <p:sp>
        <p:nvSpPr>
          <p:cNvPr id="213" name="TextBox 213"/>
          <p:cNvSpPr txBox="1"/>
          <p:nvPr/>
        </p:nvSpPr>
        <p:spPr>
          <a:xfrm>
            <a:off x="201168" y="4911394"/>
            <a:ext cx="4734070" cy="17258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83031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d445	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6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кисти</a:t>
            </a:r>
            <a:r>
              <a:rPr lang="en-US" altLang="zh-CN" sz="16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руки</a:t>
            </a:r>
          </a:p>
          <a:p>
            <a:pPr marL="129844" hangingPunct="0">
              <a:lnSpc>
                <a:spcPct val="95833"/>
              </a:lnSpc>
              <a:spcBef>
                <a:spcPts val="170"/>
              </a:spcBef>
            </a:pP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d4450</a:t>
            </a:r>
            <a:r>
              <a:rPr lang="en-US" altLang="zh-CN" sz="1600" spc="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Притягивание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d4451</a:t>
            </a:r>
            <a:r>
              <a:rPr lang="en-US" altLang="zh-CN" sz="1600" spc="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Отталкивание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d4452</a:t>
            </a:r>
            <a:r>
              <a:rPr lang="en-US" altLang="zh-CN" sz="1600" spc="1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600" spc="20" dirty="0">
                <a:solidFill>
                  <a:srgbClr val="000000"/>
                </a:solidFill>
                <a:latin typeface="Calibri"/>
                <a:ea typeface="Calibri"/>
              </a:rPr>
              <a:t>Вытягивание</a:t>
            </a:r>
          </a:p>
          <a:p>
            <a:pPr marL="129844" hangingPunct="0">
              <a:lnSpc>
                <a:spcPct val="95833"/>
              </a:lnSpc>
              <a:spcBef>
                <a:spcPts val="259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d4453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Вращение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сгибание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кистями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руками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d4454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Бросание</a:t>
            </a:r>
          </a:p>
          <a:p>
            <a:pPr marL="0" indent="129844">
              <a:lnSpc>
                <a:spcPct val="100000"/>
              </a:lnSpc>
              <a:spcBef>
                <a:spcPts val="114"/>
              </a:spcBef>
            </a:pPr>
            <a:r>
              <a:rPr lang="en-US" altLang="zh-CN" sz="1600" spc="20" dirty="0">
                <a:solidFill>
                  <a:srgbClr val="000000"/>
                </a:solidFill>
                <a:latin typeface="Calibri"/>
                <a:ea typeface="Calibri"/>
              </a:rPr>
              <a:t>d4455</a:t>
            </a:r>
            <a:r>
              <a:rPr lang="en-US" altLang="zh-CN" sz="1600" spc="3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600" spc="20" dirty="0">
                <a:solidFill>
                  <a:srgbClr val="000000"/>
                </a:solidFill>
                <a:latin typeface="Calibri"/>
                <a:ea typeface="Calibri"/>
              </a:rPr>
              <a:t>Хватание</a:t>
            </a:r>
          </a:p>
        </p:txBody>
      </p:sp>
      <p:sp>
        <p:nvSpPr>
          <p:cNvPr id="214" name="TextBox 214"/>
          <p:cNvSpPr txBox="1"/>
          <p:nvPr/>
        </p:nvSpPr>
        <p:spPr>
          <a:xfrm>
            <a:off x="5364479" y="5329301"/>
            <a:ext cx="1043445" cy="1438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47166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450</a:t>
            </a:r>
          </a:p>
        </p:txBody>
      </p:sp>
      <p:sp>
        <p:nvSpPr>
          <p:cNvPr id="215" name="TextBox 215"/>
          <p:cNvSpPr txBox="1"/>
          <p:nvPr/>
        </p:nvSpPr>
        <p:spPr>
          <a:xfrm>
            <a:off x="7231126" y="5321680"/>
            <a:ext cx="1973592" cy="1523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377315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d4401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d4402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5"/>
              </a:lnSpc>
            </a:pPr>
            <a:endParaRPr lang="en-US" dirty="0" smtClean="0"/>
          </a:p>
          <a:p>
            <a:pPr marL="0" indent="134366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d4451</a:t>
            </a:r>
            <a:r>
              <a:rPr lang="en-US" altLang="zh-CN" sz="1800" spc="8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d4452</a:t>
            </a:r>
          </a:p>
        </p:txBody>
      </p:sp>
      <p:sp>
        <p:nvSpPr>
          <p:cNvPr id="216" name="TextBox 216"/>
          <p:cNvSpPr txBox="1"/>
          <p:nvPr/>
        </p:nvSpPr>
        <p:spPr>
          <a:xfrm>
            <a:off x="9215373" y="6570980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453</a:t>
            </a:r>
          </a:p>
        </p:txBody>
      </p:sp>
      <p:sp>
        <p:nvSpPr>
          <p:cNvPr id="217" name="TextBox 217"/>
          <p:cNvSpPr txBox="1"/>
          <p:nvPr/>
        </p:nvSpPr>
        <p:spPr>
          <a:xfrm>
            <a:off x="10002011" y="5321046"/>
            <a:ext cx="823988" cy="1524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9"/>
              </a:lnSpc>
            </a:pPr>
            <a:endParaRPr lang="en-US" dirty="0" smtClean="0"/>
          </a:p>
          <a:p>
            <a:pPr marL="0" indent="22771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454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11347957" y="6570980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455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20" y="350520"/>
            <a:ext cx="4998720" cy="1303020"/>
          </a:xfrm>
          <a:prstGeom prst="rect">
            <a:avLst/>
          </a:prstGeom>
        </p:spPr>
      </p:pic>
      <p:pic>
        <p:nvPicPr>
          <p:cNvPr id="221" name="Picture 2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680" y="1722120"/>
            <a:ext cx="6637020" cy="1341120"/>
          </a:xfrm>
          <a:prstGeom prst="rect">
            <a:avLst/>
          </a:prstGeom>
        </p:spPr>
      </p:pic>
      <p:pic>
        <p:nvPicPr>
          <p:cNvPr id="222" name="Picture 2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020" y="3116580"/>
            <a:ext cx="6202680" cy="3741420"/>
          </a:xfrm>
          <a:prstGeom prst="rect">
            <a:avLst/>
          </a:prstGeom>
        </p:spPr>
      </p:pic>
      <p:sp>
        <p:nvSpPr>
          <p:cNvPr id="2" name="TextBox 222"/>
          <p:cNvSpPr txBox="1"/>
          <p:nvPr/>
        </p:nvSpPr>
        <p:spPr>
          <a:xfrm>
            <a:off x="3625341" y="0"/>
            <a:ext cx="5069389" cy="398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81666"/>
              </a:lnSpc>
              <a:tabLst>
                <a:tab pos="914400" algn="l"/>
              </a:tabLst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d4	Раздел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en-US" altLang="zh-CN" sz="3200" b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Мобильность</a:t>
            </a:r>
          </a:p>
        </p:txBody>
      </p:sp>
      <p:sp>
        <p:nvSpPr>
          <p:cNvPr id="223" name="TextBox 223"/>
          <p:cNvSpPr txBox="1"/>
          <p:nvPr/>
        </p:nvSpPr>
        <p:spPr>
          <a:xfrm>
            <a:off x="1075639" y="398272"/>
            <a:ext cx="2030333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передвижение</a:t>
            </a:r>
          </a:p>
        </p:txBody>
      </p:sp>
      <p:sp>
        <p:nvSpPr>
          <p:cNvPr id="224" name="TextBox 224"/>
          <p:cNvSpPr txBox="1"/>
          <p:nvPr/>
        </p:nvSpPr>
        <p:spPr>
          <a:xfrm>
            <a:off x="137769" y="611632"/>
            <a:ext cx="1626834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d450	</a:t>
            </a:r>
            <a:r>
              <a:rPr lang="en-US" altLang="zh-CN" sz="1400" b="1" spc="-15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</a:p>
        </p:txBody>
      </p:sp>
      <p:sp>
        <p:nvSpPr>
          <p:cNvPr id="225" name="TextBox 225"/>
          <p:cNvSpPr txBox="1"/>
          <p:nvPr/>
        </p:nvSpPr>
        <p:spPr>
          <a:xfrm>
            <a:off x="137769" y="824992"/>
            <a:ext cx="5215146" cy="1777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d4500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короткие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расстояния</a:t>
            </a:r>
          </a:p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d4501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дальние</a:t>
            </a:r>
            <a:r>
              <a:rPr lang="en-US" altLang="zh-CN" sz="1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расстояния</a:t>
            </a:r>
          </a:p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d4502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различным</a:t>
            </a:r>
            <a:r>
              <a:rPr lang="en-US" altLang="zh-CN" sz="1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поверхностям</a:t>
            </a:r>
          </a:p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d4503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Ходьба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вокруг</a:t>
            </a:r>
            <a:r>
              <a:rPr lang="en-US" altLang="zh-CN" sz="1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препятствий</a:t>
            </a:r>
          </a:p>
          <a:p>
            <a:pPr marL="0">
              <a:lnSpc>
                <a:spcPct val="100000"/>
              </a:lnSpc>
              <a:spcBef>
                <a:spcPts val="135"/>
              </a:spcBef>
              <a:tabLst>
                <a:tab pos="937869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d455	Передвижение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способами,</a:t>
            </a:r>
            <a:r>
              <a:rPr lang="en-US" altLang="zh-CN" sz="14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отличающимися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от</a:t>
            </a:r>
            <a:r>
              <a:rPr lang="en-US" altLang="zh-CN" sz="14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ходьбы</a:t>
            </a:r>
          </a:p>
          <a:p>
            <a:pPr marL="0" indent="238353">
              <a:lnSpc>
                <a:spcPct val="100000"/>
              </a:lnSpc>
              <a:spcBef>
                <a:spcPts val="135"/>
              </a:spcBef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d4550	Ползанье</a:t>
            </a:r>
          </a:p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d4551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Преодоление</a:t>
            </a:r>
            <a:r>
              <a:rPr lang="en-US" altLang="zh-CN" sz="1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препятствий</a:t>
            </a:r>
          </a:p>
          <a:p>
            <a:pPr marL="0" indent="238353">
              <a:lnSpc>
                <a:spcPct val="100000"/>
              </a:lnSpc>
              <a:spcBef>
                <a:spcPts val="220"/>
              </a:spcBef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d4552	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ea typeface="Calibri"/>
              </a:rPr>
              <a:t>Бег</a:t>
            </a:r>
          </a:p>
        </p:txBody>
      </p:sp>
      <p:sp>
        <p:nvSpPr>
          <p:cNvPr id="226" name="TextBox 226"/>
          <p:cNvSpPr txBox="1"/>
          <p:nvPr/>
        </p:nvSpPr>
        <p:spPr>
          <a:xfrm>
            <a:off x="6718427" y="1594662"/>
            <a:ext cx="403447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200" dirty="0">
                <a:solidFill>
                  <a:srgbClr val="000000"/>
                </a:solidFill>
                <a:latin typeface="Calibri"/>
                <a:ea typeface="Calibri"/>
              </a:rPr>
              <a:t>4500</a:t>
            </a:r>
          </a:p>
        </p:txBody>
      </p:sp>
      <p:sp>
        <p:nvSpPr>
          <p:cNvPr id="227" name="TextBox 227"/>
          <p:cNvSpPr txBox="1"/>
          <p:nvPr/>
        </p:nvSpPr>
        <p:spPr>
          <a:xfrm>
            <a:off x="7924545" y="1594662"/>
            <a:ext cx="403447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200" dirty="0">
                <a:solidFill>
                  <a:srgbClr val="000000"/>
                </a:solidFill>
                <a:latin typeface="Calibri"/>
                <a:ea typeface="Calibri"/>
              </a:rPr>
              <a:t>4501</a:t>
            </a:r>
          </a:p>
        </p:txBody>
      </p:sp>
      <p:sp>
        <p:nvSpPr>
          <p:cNvPr id="228" name="TextBox 228"/>
          <p:cNvSpPr txBox="1"/>
          <p:nvPr/>
        </p:nvSpPr>
        <p:spPr>
          <a:xfrm>
            <a:off x="8759952" y="1576450"/>
            <a:ext cx="843558" cy="480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40435">
              <a:lnSpc>
                <a:spcPct val="100000"/>
              </a:lnSpc>
            </a:pPr>
            <a:r>
              <a:rPr lang="en-US" altLang="zh-CN" sz="1200" spc="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200" dirty="0">
                <a:solidFill>
                  <a:srgbClr val="000000"/>
                </a:solidFill>
                <a:latin typeface="Calibri"/>
                <a:ea typeface="Calibri"/>
              </a:rPr>
              <a:t>4502</a:t>
            </a:r>
          </a:p>
          <a:p>
            <a:pPr marL="0">
              <a:lnSpc>
                <a:spcPct val="100000"/>
              </a:lnSpc>
              <a:spcBef>
                <a:spcPts val="179"/>
              </a:spcBef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4552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10035793" y="1576450"/>
            <a:ext cx="843559" cy="508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40436">
              <a:lnSpc>
                <a:spcPct val="100000"/>
              </a:lnSpc>
            </a:pPr>
            <a:r>
              <a:rPr lang="en-US" altLang="zh-CN" sz="1200" spc="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200" dirty="0">
                <a:solidFill>
                  <a:srgbClr val="000000"/>
                </a:solidFill>
                <a:latin typeface="Calibri"/>
                <a:ea typeface="Calibri"/>
              </a:rPr>
              <a:t>4503</a:t>
            </a:r>
          </a:p>
          <a:p>
            <a:pPr>
              <a:lnSpc>
                <a:spcPts val="4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553</a:t>
            </a:r>
          </a:p>
        </p:txBody>
      </p:sp>
      <p:sp>
        <p:nvSpPr>
          <p:cNvPr id="230" name="TextBox 230"/>
          <p:cNvSpPr txBox="1"/>
          <p:nvPr/>
        </p:nvSpPr>
        <p:spPr>
          <a:xfrm>
            <a:off x="137769" y="2630601"/>
            <a:ext cx="5206537" cy="1524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d4553	Прыжки</a:t>
            </a:r>
          </a:p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d4554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Плавание</a:t>
            </a:r>
          </a:p>
          <a:p>
            <a:pPr marL="0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d460	Передвижение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различных</a:t>
            </a:r>
            <a:r>
              <a:rPr lang="en-US" altLang="zh-CN" sz="14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местах</a:t>
            </a:r>
          </a:p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d4600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Передвижение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пределах</a:t>
            </a:r>
            <a:r>
              <a:rPr lang="en-US" altLang="zh-CN" sz="1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жилища</a:t>
            </a:r>
          </a:p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d4601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Передвижение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пределах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других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зданий</a:t>
            </a:r>
          </a:p>
          <a:p>
            <a:pPr marL="0" indent="238353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d4602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Передвижение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вне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своего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дома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вне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других</a:t>
            </a:r>
            <a:r>
              <a:rPr lang="en-US" altLang="zh-CN" sz="14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зданий</a:t>
            </a:r>
          </a:p>
          <a:p>
            <a:pPr marL="0">
              <a:lnSpc>
                <a:spcPct val="100000"/>
              </a:lnSpc>
              <a:tabLst>
                <a:tab pos="937869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d465	Передвижение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4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использованием</a:t>
            </a:r>
            <a:r>
              <a:rPr lang="en-US" altLang="zh-CN" sz="14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технических</a:t>
            </a:r>
            <a:r>
              <a:rPr lang="en-US" altLang="zh-CN" sz="1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средств</a:t>
            </a:r>
          </a:p>
        </p:txBody>
      </p:sp>
      <p:sp>
        <p:nvSpPr>
          <p:cNvPr id="231" name="TextBox 231"/>
          <p:cNvSpPr txBox="1"/>
          <p:nvPr/>
        </p:nvSpPr>
        <p:spPr>
          <a:xfrm>
            <a:off x="5840857" y="2769616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550</a:t>
            </a:r>
          </a:p>
        </p:txBody>
      </p:sp>
      <p:sp>
        <p:nvSpPr>
          <p:cNvPr id="232" name="TextBox 232"/>
          <p:cNvSpPr txBox="1"/>
          <p:nvPr/>
        </p:nvSpPr>
        <p:spPr>
          <a:xfrm>
            <a:off x="6955535" y="2782316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551</a:t>
            </a:r>
          </a:p>
        </p:txBody>
      </p:sp>
      <p:sp>
        <p:nvSpPr>
          <p:cNvPr id="233" name="TextBox 233"/>
          <p:cNvSpPr txBox="1"/>
          <p:nvPr/>
        </p:nvSpPr>
        <p:spPr>
          <a:xfrm>
            <a:off x="11065509" y="2782316"/>
            <a:ext cx="869327" cy="655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554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marL="0" indent="27305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602</a:t>
            </a:r>
          </a:p>
        </p:txBody>
      </p:sp>
      <p:sp>
        <p:nvSpPr>
          <p:cNvPr id="234" name="TextBox 234"/>
          <p:cNvSpPr txBox="1"/>
          <p:nvPr/>
        </p:nvSpPr>
        <p:spPr>
          <a:xfrm>
            <a:off x="137769" y="4375911"/>
            <a:ext cx="703986" cy="537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70</a:t>
            </a:r>
          </a:p>
          <a:p>
            <a:pPr>
              <a:lnSpc>
                <a:spcPts val="869"/>
              </a:lnSpc>
            </a:pPr>
            <a:endParaRPr lang="en-US" dirty="0" smtClean="0"/>
          </a:p>
          <a:p>
            <a:pPr marL="0" indent="238353">
              <a:lnSpc>
                <a:spcPct val="100000"/>
              </a:lnSpc>
            </a:pPr>
            <a:r>
              <a:rPr lang="en-US" altLang="zh-CN" sz="1400" spc="-10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700</a:t>
            </a:r>
          </a:p>
        </p:txBody>
      </p:sp>
      <p:sp>
        <p:nvSpPr>
          <p:cNvPr id="235" name="TextBox 235"/>
          <p:cNvSpPr txBox="1"/>
          <p:nvPr/>
        </p:nvSpPr>
        <p:spPr>
          <a:xfrm>
            <a:off x="1075639" y="4156646"/>
            <a:ext cx="4306169" cy="863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833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Передвижение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использованием</a:t>
            </a:r>
            <a:r>
              <a:rPr lang="en-US" altLang="zh-CN" sz="1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транспорта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пассажирского</a:t>
            </a:r>
            <a:r>
              <a:rPr lang="en-US" altLang="zh-CN" sz="1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транспорта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транспорта,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котором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движущей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силой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человек</a:t>
            </a:r>
          </a:p>
        </p:txBody>
      </p:sp>
      <p:sp>
        <p:nvSpPr>
          <p:cNvPr id="236" name="TextBox 236"/>
          <p:cNvSpPr txBox="1"/>
          <p:nvPr/>
        </p:nvSpPr>
        <p:spPr>
          <a:xfrm>
            <a:off x="6911340" y="4368800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65</a:t>
            </a:r>
          </a:p>
        </p:txBody>
      </p:sp>
      <p:sp>
        <p:nvSpPr>
          <p:cNvPr id="237" name="TextBox 237"/>
          <p:cNvSpPr txBox="1"/>
          <p:nvPr/>
        </p:nvSpPr>
        <p:spPr>
          <a:xfrm>
            <a:off x="8585327" y="4253357"/>
            <a:ext cx="1404632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08354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d4600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d4601</a:t>
            </a:r>
          </a:p>
        </p:txBody>
      </p:sp>
      <p:sp>
        <p:nvSpPr>
          <p:cNvPr id="238" name="TextBox 238"/>
          <p:cNvSpPr txBox="1"/>
          <p:nvPr/>
        </p:nvSpPr>
        <p:spPr>
          <a:xfrm>
            <a:off x="10384281" y="4567555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702</a:t>
            </a:r>
          </a:p>
        </p:txBody>
      </p:sp>
      <p:sp>
        <p:nvSpPr>
          <p:cNvPr id="239" name="TextBox 239"/>
          <p:cNvSpPr txBox="1"/>
          <p:nvPr/>
        </p:nvSpPr>
        <p:spPr>
          <a:xfrm>
            <a:off x="376123" y="5037709"/>
            <a:ext cx="5365877" cy="43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99516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d4701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частного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моторизованного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транспорта</a:t>
            </a:r>
          </a:p>
          <a:p>
            <a:pPr marL="0">
              <a:lnSpc>
                <a:spcPct val="100000"/>
              </a:lnSpc>
              <a:tabLst>
                <a:tab pos="699516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d4702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общественного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моторизованного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транспорта</a:t>
            </a:r>
          </a:p>
        </p:txBody>
      </p:sp>
      <p:sp>
        <p:nvSpPr>
          <p:cNvPr id="240" name="TextBox 240"/>
          <p:cNvSpPr txBox="1"/>
          <p:nvPr/>
        </p:nvSpPr>
        <p:spPr>
          <a:xfrm>
            <a:off x="137769" y="5512536"/>
            <a:ext cx="704639" cy="5373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75</a:t>
            </a:r>
          </a:p>
          <a:p>
            <a:pPr>
              <a:lnSpc>
                <a:spcPts val="869"/>
              </a:lnSpc>
            </a:pPr>
            <a:endParaRPr lang="en-US" dirty="0" smtClean="0"/>
          </a:p>
          <a:p>
            <a:pPr marL="0" indent="238353">
              <a:lnSpc>
                <a:spcPct val="100000"/>
              </a:lnSpc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d47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</a:p>
        </p:txBody>
      </p:sp>
      <p:sp>
        <p:nvSpPr>
          <p:cNvPr id="241" name="TextBox 241"/>
          <p:cNvSpPr txBox="1"/>
          <p:nvPr/>
        </p:nvSpPr>
        <p:spPr>
          <a:xfrm>
            <a:off x="1075639" y="5512536"/>
            <a:ext cx="4867232" cy="635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4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транспортом</a:t>
            </a:r>
          </a:p>
          <a:p>
            <a:pPr marL="0" hangingPunct="0">
              <a:lnSpc>
                <a:spcPct val="95416"/>
              </a:lnSpc>
              <a:spcBef>
                <a:spcPts val="100"/>
              </a:spcBef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транспортом,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котором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движущей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силой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че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ловек</a:t>
            </a:r>
          </a:p>
        </p:txBody>
      </p:sp>
      <p:sp>
        <p:nvSpPr>
          <p:cNvPr id="242" name="TextBox 242"/>
          <p:cNvSpPr txBox="1"/>
          <p:nvPr/>
        </p:nvSpPr>
        <p:spPr>
          <a:xfrm>
            <a:off x="8079358" y="5471921"/>
            <a:ext cx="1001280" cy="607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700</a:t>
            </a:r>
          </a:p>
          <a:p>
            <a:pPr>
              <a:lnSpc>
                <a:spcPts val="459"/>
              </a:lnSpc>
            </a:pPr>
            <a:endParaRPr lang="en-US" dirty="0" smtClean="0"/>
          </a:p>
          <a:p>
            <a:pPr marL="0" indent="405003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751</a:t>
            </a:r>
          </a:p>
        </p:txBody>
      </p:sp>
      <p:sp>
        <p:nvSpPr>
          <p:cNvPr id="243" name="TextBox 243"/>
          <p:cNvSpPr txBox="1"/>
          <p:nvPr/>
        </p:nvSpPr>
        <p:spPr>
          <a:xfrm>
            <a:off x="9240266" y="5471921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701</a:t>
            </a:r>
          </a:p>
        </p:txBody>
      </p:sp>
      <p:sp>
        <p:nvSpPr>
          <p:cNvPr id="244" name="TextBox 244"/>
          <p:cNvSpPr txBox="1"/>
          <p:nvPr/>
        </p:nvSpPr>
        <p:spPr>
          <a:xfrm>
            <a:off x="376123" y="6160541"/>
            <a:ext cx="4016311" cy="430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99516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d4751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моторизованным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транспортом</a:t>
            </a:r>
          </a:p>
          <a:p>
            <a:pPr marL="0">
              <a:lnSpc>
                <a:spcPct val="100000"/>
              </a:lnSpc>
              <a:tabLst>
                <a:tab pos="699516" algn="l"/>
              </a:tabLst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d4752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Управление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гужевым</a:t>
            </a:r>
            <a:r>
              <a:rPr lang="en-US" altLang="zh-CN" sz="1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транспортом</a:t>
            </a:r>
          </a:p>
        </p:txBody>
      </p:sp>
      <p:sp>
        <p:nvSpPr>
          <p:cNvPr id="245" name="TextBox 245"/>
          <p:cNvSpPr txBox="1"/>
          <p:nvPr/>
        </p:nvSpPr>
        <p:spPr>
          <a:xfrm>
            <a:off x="6297803" y="6329019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d4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80</a:t>
            </a:r>
          </a:p>
        </p:txBody>
      </p:sp>
      <p:sp>
        <p:nvSpPr>
          <p:cNvPr id="246" name="TextBox 246"/>
          <p:cNvSpPr txBox="1"/>
          <p:nvPr/>
        </p:nvSpPr>
        <p:spPr>
          <a:xfrm>
            <a:off x="137769" y="6603339"/>
            <a:ext cx="11242331" cy="2411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87916"/>
              </a:lnSpc>
              <a:tabLst>
                <a:tab pos="937869" algn="l"/>
                <a:tab pos="6488328" algn="l"/>
                <a:tab pos="10531754" algn="l"/>
              </a:tabLst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d480	Езда</a:t>
            </a:r>
            <a:r>
              <a:rPr lang="en-US" altLang="zh-CN" sz="14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верхом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d4750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d4752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60" y="861060"/>
            <a:ext cx="4183379" cy="1402080"/>
          </a:xfrm>
          <a:prstGeom prst="rect">
            <a:avLst/>
          </a:prstGeom>
        </p:spPr>
      </p:pic>
      <p:pic>
        <p:nvPicPr>
          <p:cNvPr id="249" name="Picture 2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60" y="2468880"/>
            <a:ext cx="7094220" cy="1470660"/>
          </a:xfrm>
          <a:prstGeom prst="rect">
            <a:avLst/>
          </a:prstGeom>
        </p:spPr>
      </p:pic>
      <p:pic>
        <p:nvPicPr>
          <p:cNvPr id="250" name="Picture 2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520" y="4312920"/>
            <a:ext cx="1242060" cy="1889760"/>
          </a:xfrm>
          <a:prstGeom prst="rect">
            <a:avLst/>
          </a:prstGeom>
        </p:spPr>
      </p:pic>
      <p:pic>
        <p:nvPicPr>
          <p:cNvPr id="251" name="Picture 2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220" y="4450079"/>
            <a:ext cx="1470660" cy="1394460"/>
          </a:xfrm>
          <a:prstGeom prst="rect">
            <a:avLst/>
          </a:prstGeom>
        </p:spPr>
      </p:pic>
      <p:pic>
        <p:nvPicPr>
          <p:cNvPr id="252" name="Picture 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120" y="4213860"/>
            <a:ext cx="1226820" cy="1744980"/>
          </a:xfrm>
          <a:prstGeom prst="rect">
            <a:avLst/>
          </a:prstGeom>
        </p:spPr>
      </p:pic>
      <p:pic>
        <p:nvPicPr>
          <p:cNvPr id="253" name="Picture 2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720" y="4389120"/>
            <a:ext cx="1607820" cy="1569720"/>
          </a:xfrm>
          <a:prstGeom prst="rect">
            <a:avLst/>
          </a:prstGeom>
        </p:spPr>
      </p:pic>
      <p:sp>
        <p:nvSpPr>
          <p:cNvPr id="2" name="TextBox 253"/>
          <p:cNvSpPr txBox="1"/>
          <p:nvPr/>
        </p:nvSpPr>
        <p:spPr>
          <a:xfrm>
            <a:off x="2037333" y="121411"/>
            <a:ext cx="7905143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en-US" altLang="zh-CN" sz="44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Самообслуживание</a:t>
            </a:r>
          </a:p>
        </p:txBody>
      </p:sp>
      <p:sp>
        <p:nvSpPr>
          <p:cNvPr id="254" name="TextBox 254"/>
          <p:cNvSpPr txBox="1"/>
          <p:nvPr/>
        </p:nvSpPr>
        <p:spPr>
          <a:xfrm>
            <a:off x="392277" y="1514982"/>
            <a:ext cx="2118478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234465" algn="l"/>
              </a:tabLst>
            </a:pP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d510	</a:t>
            </a:r>
            <a:r>
              <a:rPr lang="en-US" altLang="zh-CN" sz="2000" b="1" spc="-10" dirty="0">
                <a:solidFill>
                  <a:srgbClr val="000000"/>
                </a:solidFill>
                <a:latin typeface="Calibri"/>
                <a:ea typeface="Calibri"/>
              </a:rPr>
              <a:t>Мытье</a:t>
            </a:r>
          </a:p>
        </p:txBody>
      </p:sp>
      <p:sp>
        <p:nvSpPr>
          <p:cNvPr id="255" name="TextBox 255"/>
          <p:cNvSpPr txBox="1"/>
          <p:nvPr/>
        </p:nvSpPr>
        <p:spPr>
          <a:xfrm>
            <a:off x="677265" y="1824532"/>
            <a:ext cx="3102495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49477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d5100	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Мытье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частей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</a:p>
        </p:txBody>
      </p:sp>
      <p:sp>
        <p:nvSpPr>
          <p:cNvPr id="256" name="TextBox 256"/>
          <p:cNvSpPr txBox="1"/>
          <p:nvPr/>
        </p:nvSpPr>
        <p:spPr>
          <a:xfrm>
            <a:off x="392277" y="2134615"/>
            <a:ext cx="1008028" cy="3379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4987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5101</a:t>
            </a:r>
          </a:p>
          <a:p>
            <a:pPr marL="0" indent="284987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5102</a:t>
            </a:r>
          </a:p>
          <a:p>
            <a:pPr marL="284987" indent="-284987" hangingPunct="0">
              <a:lnSpc>
                <a:spcPct val="101250"/>
              </a:lnSpc>
            </a:pP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20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d52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00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d52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01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d52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d52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03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5204</a:t>
            </a:r>
          </a:p>
          <a:p>
            <a:pPr marL="284987" indent="-284987" hangingPunct="0">
              <a:lnSpc>
                <a:spcPct val="95416"/>
              </a:lnSpc>
              <a:spcBef>
                <a:spcPts val="265"/>
              </a:spcBef>
            </a:pP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d53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00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5301</a:t>
            </a:r>
          </a:p>
        </p:txBody>
      </p:sp>
      <p:sp>
        <p:nvSpPr>
          <p:cNvPr id="257" name="TextBox 257"/>
          <p:cNvSpPr txBox="1"/>
          <p:nvPr/>
        </p:nvSpPr>
        <p:spPr>
          <a:xfrm>
            <a:off x="1626742" y="2132333"/>
            <a:ext cx="3515410" cy="3407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125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Мытье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всего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Вытирание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сушка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Уход</a:t>
            </a:r>
            <a:r>
              <a:rPr lang="en-US" altLang="zh-CN" sz="20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0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частями</a:t>
            </a:r>
            <a:r>
              <a:rPr lang="en-US" altLang="zh-CN" sz="20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тела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Уход</a:t>
            </a:r>
            <a:r>
              <a:rPr lang="en-US" altLang="zh-CN" sz="20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кожей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Уход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0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полостью</a:t>
            </a:r>
            <a:r>
              <a:rPr lang="en-US" altLang="zh-CN" sz="20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рта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Уход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0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волосами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Уход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ногтями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руках</a:t>
            </a:r>
          </a:p>
          <a:p>
            <a:pPr marL="0" hangingPunct="0">
              <a:lnSpc>
                <a:spcPct val="10125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Уход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за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ногтями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ногах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Физиологические</a:t>
            </a:r>
            <a:r>
              <a:rPr lang="en-US" altLang="zh-CN" sz="2000" b="1" spc="-2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отправления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Calibri"/>
              </a:rPr>
              <a:t>Регуляция</a:t>
            </a:r>
            <a:r>
              <a:rPr lang="en-US" altLang="zh-CN" sz="2000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Calibri"/>
              </a:rPr>
              <a:t>мочеиспускания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Регуляция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дефекации</a:t>
            </a:r>
          </a:p>
        </p:txBody>
      </p:sp>
      <p:sp>
        <p:nvSpPr>
          <p:cNvPr id="258" name="TextBox 258"/>
          <p:cNvSpPr txBox="1"/>
          <p:nvPr/>
        </p:nvSpPr>
        <p:spPr>
          <a:xfrm>
            <a:off x="5152644" y="4024757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200</a:t>
            </a:r>
          </a:p>
        </p:txBody>
      </p:sp>
      <p:sp>
        <p:nvSpPr>
          <p:cNvPr id="259" name="TextBox 259"/>
          <p:cNvSpPr txBox="1"/>
          <p:nvPr/>
        </p:nvSpPr>
        <p:spPr>
          <a:xfrm>
            <a:off x="6437376" y="2210307"/>
            <a:ext cx="713625" cy="2095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80"/>
              </a:lnSpc>
            </a:pPr>
            <a:endParaRPr lang="en-US" dirty="0" smtClean="0"/>
          </a:p>
          <a:p>
            <a:pPr marL="0" indent="117347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201</a:t>
            </a:r>
          </a:p>
        </p:txBody>
      </p:sp>
      <p:sp>
        <p:nvSpPr>
          <p:cNvPr id="260" name="TextBox 260"/>
          <p:cNvSpPr txBox="1"/>
          <p:nvPr/>
        </p:nvSpPr>
        <p:spPr>
          <a:xfrm>
            <a:off x="7800467" y="2210307"/>
            <a:ext cx="832387" cy="2111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00"/>
              </a:lnSpc>
            </a:pPr>
            <a:endParaRPr lang="en-US" dirty="0" smtClean="0"/>
          </a:p>
          <a:p>
            <a:pPr marL="0" indent="23533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5202</a:t>
            </a:r>
          </a:p>
        </p:txBody>
      </p:sp>
      <p:sp>
        <p:nvSpPr>
          <p:cNvPr id="261" name="TextBox 261"/>
          <p:cNvSpPr txBox="1"/>
          <p:nvPr/>
        </p:nvSpPr>
        <p:spPr>
          <a:xfrm>
            <a:off x="9202166" y="2210307"/>
            <a:ext cx="843800" cy="2101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25"/>
              </a:lnSpc>
            </a:pPr>
            <a:endParaRPr lang="en-US" dirty="0" smtClean="0"/>
          </a:p>
          <a:p>
            <a:pPr marL="0" indent="247522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203</a:t>
            </a:r>
          </a:p>
        </p:txBody>
      </p:sp>
      <p:sp>
        <p:nvSpPr>
          <p:cNvPr id="262" name="TextBox 262"/>
          <p:cNvSpPr txBox="1"/>
          <p:nvPr/>
        </p:nvSpPr>
        <p:spPr>
          <a:xfrm>
            <a:off x="10930763" y="4008882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204</a:t>
            </a:r>
          </a:p>
        </p:txBody>
      </p:sp>
      <p:sp>
        <p:nvSpPr>
          <p:cNvPr id="263" name="TextBox 263"/>
          <p:cNvSpPr txBox="1"/>
          <p:nvPr/>
        </p:nvSpPr>
        <p:spPr>
          <a:xfrm>
            <a:off x="677265" y="5695263"/>
            <a:ext cx="665617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5302</a:t>
            </a:r>
          </a:p>
        </p:txBody>
      </p:sp>
      <p:sp>
        <p:nvSpPr>
          <p:cNvPr id="264" name="TextBox 264"/>
          <p:cNvSpPr txBox="1"/>
          <p:nvPr/>
        </p:nvSpPr>
        <p:spPr>
          <a:xfrm>
            <a:off x="1626742" y="5555564"/>
            <a:ext cx="2993618" cy="584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Мероприятия,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связанные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ме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нструацией</a:t>
            </a:r>
          </a:p>
        </p:txBody>
      </p:sp>
      <p:sp>
        <p:nvSpPr>
          <p:cNvPr id="265" name="TextBox 265"/>
          <p:cNvSpPr txBox="1"/>
          <p:nvPr/>
        </p:nvSpPr>
        <p:spPr>
          <a:xfrm>
            <a:off x="5721350" y="6141186"/>
            <a:ext cx="48374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530</a:t>
            </a:r>
          </a:p>
        </p:txBody>
      </p:sp>
      <p:sp>
        <p:nvSpPr>
          <p:cNvPr id="266" name="TextBox 266"/>
          <p:cNvSpPr txBox="1"/>
          <p:nvPr/>
        </p:nvSpPr>
        <p:spPr>
          <a:xfrm>
            <a:off x="7127493" y="6064758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300</a:t>
            </a:r>
          </a:p>
        </p:txBody>
      </p:sp>
      <p:sp>
        <p:nvSpPr>
          <p:cNvPr id="267" name="TextBox 267"/>
          <p:cNvSpPr txBox="1"/>
          <p:nvPr/>
        </p:nvSpPr>
        <p:spPr>
          <a:xfrm>
            <a:off x="8675243" y="6109563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301</a:t>
            </a:r>
          </a:p>
        </p:txBody>
      </p:sp>
      <p:sp>
        <p:nvSpPr>
          <p:cNvPr id="268" name="TextBox 268"/>
          <p:cNvSpPr txBox="1"/>
          <p:nvPr/>
        </p:nvSpPr>
        <p:spPr>
          <a:xfrm>
            <a:off x="9901681" y="5973927"/>
            <a:ext cx="2211338" cy="5544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64845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302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</p:txBody>
      </p:sp>
      <p:sp>
        <p:nvSpPr>
          <p:cNvPr id="269" name="TextBox 269"/>
          <p:cNvSpPr txBox="1"/>
          <p:nvPr/>
        </p:nvSpPr>
        <p:spPr>
          <a:xfrm>
            <a:off x="9201911" y="6528358"/>
            <a:ext cx="3024513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79" y="998219"/>
            <a:ext cx="7277100" cy="1470660"/>
          </a:xfrm>
          <a:prstGeom prst="rect">
            <a:avLst/>
          </a:prstGeom>
        </p:spPr>
      </p:pic>
      <p:pic>
        <p:nvPicPr>
          <p:cNvPr id="272" name="Picture 2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280" y="2506980"/>
            <a:ext cx="6903720" cy="4198620"/>
          </a:xfrm>
          <a:prstGeom prst="rect">
            <a:avLst/>
          </a:prstGeom>
        </p:spPr>
      </p:pic>
      <p:sp>
        <p:nvSpPr>
          <p:cNvPr id="2" name="TextBox 272"/>
          <p:cNvSpPr txBox="1"/>
          <p:nvPr/>
        </p:nvSpPr>
        <p:spPr>
          <a:xfrm>
            <a:off x="2113533" y="386765"/>
            <a:ext cx="7905542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en-US" altLang="zh-CN" sz="4400" b="1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Calibri"/>
                <a:ea typeface="Calibri"/>
              </a:rPr>
              <a:t>Самообслуживание</a:t>
            </a:r>
          </a:p>
        </p:txBody>
      </p:sp>
      <p:sp>
        <p:nvSpPr>
          <p:cNvPr id="273" name="TextBox 273"/>
          <p:cNvSpPr txBox="1"/>
          <p:nvPr/>
        </p:nvSpPr>
        <p:spPr>
          <a:xfrm>
            <a:off x="282244" y="1159891"/>
            <a:ext cx="2390614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162761" algn="l"/>
              </a:tabLst>
            </a:pP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d540	</a:t>
            </a:r>
            <a:r>
              <a:rPr lang="en-US" altLang="zh-CN" sz="2000" b="1" spc="-15" dirty="0">
                <a:solidFill>
                  <a:srgbClr val="000000"/>
                </a:solidFill>
                <a:latin typeface="Calibri"/>
                <a:ea typeface="Calibri"/>
              </a:rPr>
              <a:t>Одевание</a:t>
            </a:r>
          </a:p>
        </p:txBody>
      </p:sp>
      <p:sp>
        <p:nvSpPr>
          <p:cNvPr id="274" name="TextBox 274"/>
          <p:cNvSpPr txBox="1"/>
          <p:nvPr/>
        </p:nvSpPr>
        <p:spPr>
          <a:xfrm>
            <a:off x="532180" y="1469516"/>
            <a:ext cx="3163444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12825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d5400	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Надевание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Calibri"/>
              </a:rPr>
              <a:t>одежды</a:t>
            </a:r>
          </a:p>
        </p:txBody>
      </p:sp>
      <p:sp>
        <p:nvSpPr>
          <p:cNvPr id="275" name="TextBox 275"/>
          <p:cNvSpPr txBox="1"/>
          <p:nvPr/>
        </p:nvSpPr>
        <p:spPr>
          <a:xfrm>
            <a:off x="532180" y="1779523"/>
            <a:ext cx="2726199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12825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d5401	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Снятие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одежды</a:t>
            </a:r>
          </a:p>
        </p:txBody>
      </p:sp>
      <p:sp>
        <p:nvSpPr>
          <p:cNvPr id="276" name="TextBox 276"/>
          <p:cNvSpPr txBox="1"/>
          <p:nvPr/>
        </p:nvSpPr>
        <p:spPr>
          <a:xfrm>
            <a:off x="282244" y="2241474"/>
            <a:ext cx="971757" cy="2287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49935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402</a:t>
            </a:r>
          </a:p>
          <a:p>
            <a:pPr>
              <a:lnSpc>
                <a:spcPts val="1239"/>
              </a:lnSpc>
            </a:pPr>
            <a:endParaRPr lang="en-US" dirty="0" smtClean="0"/>
          </a:p>
          <a:p>
            <a:pPr marL="0" indent="249935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403</a:t>
            </a:r>
          </a:p>
          <a:p>
            <a:pPr marL="0" indent="249935" hangingPunct="0">
              <a:lnSpc>
                <a:spcPct val="166250"/>
              </a:lnSpc>
            </a:pP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d54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04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10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60</a:t>
            </a:r>
          </a:p>
        </p:txBody>
      </p:sp>
      <p:sp>
        <p:nvSpPr>
          <p:cNvPr id="277" name="TextBox 277"/>
          <p:cNvSpPr txBox="1"/>
          <p:nvPr/>
        </p:nvSpPr>
        <p:spPr>
          <a:xfrm>
            <a:off x="1445005" y="2101926"/>
            <a:ext cx="3603556" cy="2420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Надевание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или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снятие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конечно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стей</a:t>
            </a:r>
          </a:p>
          <a:p>
            <a:pPr marL="0" hangingPunct="0">
              <a:lnSpc>
                <a:spcPct val="95416"/>
              </a:lnSpc>
              <a:spcBef>
                <a:spcPts val="279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Снятие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нижних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конечностей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Выбор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соответствующей</a:t>
            </a:r>
            <a:r>
              <a:rPr lang="en-US" altLang="zh-CN" sz="20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одежды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Прием</a:t>
            </a:r>
            <a:r>
              <a:rPr lang="en-US" altLang="zh-CN" sz="20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пищи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П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итье</a:t>
            </a:r>
          </a:p>
        </p:txBody>
      </p:sp>
      <p:sp>
        <p:nvSpPr>
          <p:cNvPr id="278" name="TextBox 278"/>
          <p:cNvSpPr txBox="1"/>
          <p:nvPr/>
        </p:nvSpPr>
        <p:spPr>
          <a:xfrm>
            <a:off x="5323078" y="2457704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400</a:t>
            </a:r>
          </a:p>
        </p:txBody>
      </p:sp>
      <p:sp>
        <p:nvSpPr>
          <p:cNvPr id="279" name="TextBox 279"/>
          <p:cNvSpPr txBox="1"/>
          <p:nvPr/>
        </p:nvSpPr>
        <p:spPr>
          <a:xfrm>
            <a:off x="6666865" y="2457704"/>
            <a:ext cx="639330" cy="17190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3053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</a:p>
        </p:txBody>
      </p:sp>
      <p:sp>
        <p:nvSpPr>
          <p:cNvPr id="280" name="TextBox 280"/>
          <p:cNvSpPr txBox="1"/>
          <p:nvPr/>
        </p:nvSpPr>
        <p:spPr>
          <a:xfrm>
            <a:off x="8189721" y="2457704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402</a:t>
            </a:r>
          </a:p>
        </p:txBody>
      </p:sp>
      <p:sp>
        <p:nvSpPr>
          <p:cNvPr id="281" name="TextBox 281"/>
          <p:cNvSpPr txBox="1"/>
          <p:nvPr/>
        </p:nvSpPr>
        <p:spPr>
          <a:xfrm>
            <a:off x="9610343" y="2445435"/>
            <a:ext cx="687159" cy="19422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5403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70"/>
              </a:lnSpc>
            </a:pPr>
            <a:endParaRPr lang="en-US" dirty="0" smtClean="0"/>
          </a:p>
          <a:p>
            <a:pPr marL="0" indent="203581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60</a:t>
            </a:r>
          </a:p>
        </p:txBody>
      </p:sp>
      <p:sp>
        <p:nvSpPr>
          <p:cNvPr id="282" name="TextBox 282"/>
          <p:cNvSpPr txBox="1"/>
          <p:nvPr/>
        </p:nvSpPr>
        <p:spPr>
          <a:xfrm>
            <a:off x="11093831" y="2479420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404</a:t>
            </a:r>
          </a:p>
        </p:txBody>
      </p:sp>
      <p:sp>
        <p:nvSpPr>
          <p:cNvPr id="283" name="TextBox 283"/>
          <p:cNvSpPr txBox="1"/>
          <p:nvPr/>
        </p:nvSpPr>
        <p:spPr>
          <a:xfrm>
            <a:off x="8099425" y="4528946"/>
            <a:ext cx="3170313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59735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d5700</a:t>
            </a:r>
            <a:r>
              <a:rPr lang="en-US" altLang="zh-CN" sz="1800" spc="9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d5701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d5702</a:t>
            </a:r>
          </a:p>
        </p:txBody>
      </p:sp>
      <p:sp>
        <p:nvSpPr>
          <p:cNvPr id="284" name="TextBox 284"/>
          <p:cNvSpPr txBox="1"/>
          <p:nvPr/>
        </p:nvSpPr>
        <p:spPr>
          <a:xfrm>
            <a:off x="282244" y="4858004"/>
            <a:ext cx="4058081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162761" algn="l"/>
              </a:tabLst>
            </a:pPr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d570	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Забота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своем</a:t>
            </a:r>
            <a:r>
              <a:rPr lang="en-US" altLang="zh-CN" sz="2000" b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здоровье</a:t>
            </a:r>
          </a:p>
        </p:txBody>
      </p:sp>
      <p:sp>
        <p:nvSpPr>
          <p:cNvPr id="285" name="TextBox 285"/>
          <p:cNvSpPr txBox="1"/>
          <p:nvPr/>
        </p:nvSpPr>
        <p:spPr>
          <a:xfrm>
            <a:off x="532180" y="5168010"/>
            <a:ext cx="5023131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12825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d5700	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Обеспечение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физического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комфорта</a:t>
            </a:r>
          </a:p>
        </p:txBody>
      </p:sp>
      <p:sp>
        <p:nvSpPr>
          <p:cNvPr id="286" name="TextBox 286"/>
          <p:cNvSpPr txBox="1"/>
          <p:nvPr/>
        </p:nvSpPr>
        <p:spPr>
          <a:xfrm>
            <a:off x="532180" y="5630036"/>
            <a:ext cx="664398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d5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701</a:t>
            </a:r>
          </a:p>
        </p:txBody>
      </p:sp>
      <p:sp>
        <p:nvSpPr>
          <p:cNvPr id="287" name="TextBox 287"/>
          <p:cNvSpPr txBox="1"/>
          <p:nvPr/>
        </p:nvSpPr>
        <p:spPr>
          <a:xfrm>
            <a:off x="1445005" y="5490337"/>
            <a:ext cx="4350949" cy="584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Соблюдение</a:t>
            </a:r>
            <a:r>
              <a:rPr lang="en-US" altLang="zh-CN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диеты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здорового</a:t>
            </a:r>
            <a:r>
              <a:rPr lang="en-US" altLang="zh-CN" sz="20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образа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ж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изни</a:t>
            </a:r>
          </a:p>
        </p:txBody>
      </p:sp>
      <p:sp>
        <p:nvSpPr>
          <p:cNvPr id="288" name="TextBox 288"/>
          <p:cNvSpPr txBox="1"/>
          <p:nvPr/>
        </p:nvSpPr>
        <p:spPr>
          <a:xfrm>
            <a:off x="532180" y="6117564"/>
            <a:ext cx="11695139" cy="3873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27083"/>
              </a:lnSpc>
              <a:tabLst>
                <a:tab pos="912825" algn="l"/>
                <a:tab pos="9369500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d5702	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Поддержание</a:t>
            </a:r>
            <a:r>
              <a:rPr lang="en-US" altLang="zh-CN" sz="20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здоровья	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www.icfillustration.com</a:t>
            </a:r>
          </a:p>
        </p:txBody>
      </p:sp>
      <p:sp>
        <p:nvSpPr>
          <p:cNvPr id="289" name="TextBox 289"/>
          <p:cNvSpPr txBox="1"/>
          <p:nvPr/>
        </p:nvSpPr>
        <p:spPr>
          <a:xfrm>
            <a:off x="6155182" y="6550990"/>
            <a:ext cx="6071242" cy="278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  <a:tabLst>
                <a:tab pos="3046729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d570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www.who.int/classifications/icf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60" y="5013960"/>
            <a:ext cx="7360920" cy="1264920"/>
          </a:xfrm>
          <a:prstGeom prst="rect">
            <a:avLst/>
          </a:prstGeom>
        </p:spPr>
      </p:pic>
      <p:pic>
        <p:nvPicPr>
          <p:cNvPr id="292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60" y="632460"/>
            <a:ext cx="2659380" cy="4160520"/>
          </a:xfrm>
          <a:prstGeom prst="rect">
            <a:avLst/>
          </a:prstGeom>
        </p:spPr>
      </p:pic>
      <p:pic>
        <p:nvPicPr>
          <p:cNvPr id="293" name="Picture 2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580" y="655320"/>
            <a:ext cx="2979420" cy="3916679"/>
          </a:xfrm>
          <a:prstGeom prst="rect">
            <a:avLst/>
          </a:prstGeom>
        </p:spPr>
      </p:pic>
      <p:sp>
        <p:nvSpPr>
          <p:cNvPr id="2" name="TextBox 293"/>
          <p:cNvSpPr txBox="1"/>
          <p:nvPr/>
        </p:nvSpPr>
        <p:spPr>
          <a:xfrm>
            <a:off x="2855722" y="65963"/>
            <a:ext cx="6448819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Бытовая</a:t>
            </a:r>
            <a:r>
              <a:rPr lang="en-US" altLang="zh-CN" sz="4000" b="1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жизнь</a:t>
            </a:r>
          </a:p>
        </p:txBody>
      </p:sp>
      <p:sp>
        <p:nvSpPr>
          <p:cNvPr id="294" name="TextBox 294"/>
          <p:cNvSpPr txBox="1"/>
          <p:nvPr/>
        </p:nvSpPr>
        <p:spPr>
          <a:xfrm>
            <a:off x="1598930" y="725550"/>
            <a:ext cx="337075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Приобретение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предметов</a:t>
            </a:r>
            <a:r>
              <a:rPr lang="en-US" altLang="zh-CN" sz="1800" b="1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первой</a:t>
            </a:r>
          </a:p>
          <a:p>
            <a:pPr marL="0" indent="901065">
              <a:lnSpc>
                <a:spcPct val="100000"/>
              </a:lnSpc>
            </a:pPr>
            <a:r>
              <a:rPr lang="en-US" altLang="zh-CN" sz="1800" b="1" spc="-10" dirty="0">
                <a:solidFill>
                  <a:srgbClr val="000000"/>
                </a:solidFill>
                <a:latin typeface="Calibri"/>
                <a:ea typeface="Calibri"/>
              </a:rPr>
              <a:t>необход</a:t>
            </a: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имости</a:t>
            </a:r>
          </a:p>
        </p:txBody>
      </p:sp>
      <p:sp>
        <p:nvSpPr>
          <p:cNvPr id="295" name="TextBox 295"/>
          <p:cNvSpPr txBox="1"/>
          <p:nvPr/>
        </p:nvSpPr>
        <p:spPr>
          <a:xfrm>
            <a:off x="292912" y="1279398"/>
            <a:ext cx="3088752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23874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d610	Приобретение</a:t>
            </a:r>
            <a:r>
              <a:rPr lang="en-US" altLang="zh-CN" sz="18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жилья</a:t>
            </a:r>
          </a:p>
        </p:txBody>
      </p:sp>
      <p:sp>
        <p:nvSpPr>
          <p:cNvPr id="296" name="TextBox 296"/>
          <p:cNvSpPr txBox="1"/>
          <p:nvPr/>
        </p:nvSpPr>
        <p:spPr>
          <a:xfrm>
            <a:off x="292912" y="1557019"/>
            <a:ext cx="4536334" cy="44388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6128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d6100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Покупка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жилья</a:t>
            </a:r>
          </a:p>
          <a:p>
            <a:pPr marL="0" indent="116128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d6101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Аренда</a:t>
            </a:r>
            <a:r>
              <a:rPr lang="en-US" altLang="zh-CN" sz="18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жилья</a:t>
            </a:r>
          </a:p>
          <a:p>
            <a:pPr marL="0" indent="116128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d6102</a:t>
            </a:r>
            <a:r>
              <a:rPr lang="en-US" altLang="zh-CN" sz="1800" spc="4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Благоустройство</a:t>
            </a:r>
            <a:r>
              <a:rPr lang="en-US" altLang="zh-CN" sz="18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жилья</a:t>
            </a:r>
          </a:p>
          <a:p>
            <a:pPr marL="0">
              <a:lnSpc>
                <a:spcPct val="100000"/>
              </a:lnSpc>
              <a:tabLst>
                <a:tab pos="823874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d620	Приобретение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товаров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b="1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услуг</a:t>
            </a:r>
          </a:p>
          <a:p>
            <a:pPr marL="0" indent="116128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d6200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Осуществление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покупок</a:t>
            </a:r>
          </a:p>
          <a:p>
            <a:pPr marL="0" indent="823874">
              <a:lnSpc>
                <a:spcPct val="5916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Обеспечение</a:t>
            </a:r>
            <a:r>
              <a:rPr lang="en-US" altLang="zh-CN" sz="18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повседневными</a:t>
            </a:r>
          </a:p>
          <a:p>
            <a:pPr marL="0" indent="116128">
              <a:lnSpc>
                <a:spcPct val="1333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d6201</a:t>
            </a:r>
            <a:r>
              <a:rPr lang="en-US" altLang="zh-CN" sz="1800" spc="6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потребностями</a:t>
            </a:r>
          </a:p>
          <a:p>
            <a:pPr marL="0" indent="1449273">
              <a:lnSpc>
                <a:spcPct val="100000"/>
              </a:lnSpc>
              <a:spcBef>
                <a:spcPts val="195"/>
              </a:spcBef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Ведение</a:t>
            </a:r>
            <a:r>
              <a:rPr lang="en-US" altLang="zh-CN"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домашнего</a:t>
            </a:r>
            <a:r>
              <a:rPr lang="en-US" altLang="zh-CN" sz="18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хозяйства</a:t>
            </a:r>
          </a:p>
          <a:p>
            <a:pPr marL="0">
              <a:lnSpc>
                <a:spcPct val="100000"/>
              </a:lnSpc>
              <a:tabLst>
                <a:tab pos="823874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d630	Приготовление</a:t>
            </a:r>
            <a:r>
              <a:rPr lang="en-US" altLang="zh-CN" sz="18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пищи</a:t>
            </a:r>
          </a:p>
          <a:p>
            <a:pPr marL="0" indent="116128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d6300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Приготовление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простых</a:t>
            </a:r>
            <a:r>
              <a:rPr lang="en-US" altLang="zh-CN" sz="18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блюд</a:t>
            </a:r>
          </a:p>
          <a:p>
            <a:pPr marL="0" indent="116128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d6301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Приготовление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сложных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блюд</a:t>
            </a:r>
          </a:p>
          <a:p>
            <a:pPr marL="0">
              <a:lnSpc>
                <a:spcPct val="100000"/>
              </a:lnSpc>
              <a:tabLst>
                <a:tab pos="823874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d640	Выполнение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работы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18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дому</a:t>
            </a:r>
          </a:p>
          <a:p>
            <a:pPr marL="116128" hangingPunct="0">
              <a:lnSpc>
                <a:spcPct val="95833"/>
              </a:lnSpc>
              <a:spcBef>
                <a:spcPts val="189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d6400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Стирка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сушка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белья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одежды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d6401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Уборка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кухне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мытье</a:t>
            </a:r>
            <a:r>
              <a:rPr lang="en-US" altLang="zh-CN" sz="1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посуды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d6402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Уборка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жилой</a:t>
            </a:r>
            <a:r>
              <a:rPr lang="en-US" altLang="zh-CN" sz="1800" spc="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части</a:t>
            </a:r>
          </a:p>
          <a:p>
            <a:pPr marL="0" indent="116128">
              <a:lnSpc>
                <a:spcPct val="100000"/>
              </a:lnSpc>
              <a:spcBef>
                <a:spcPts val="189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d6403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бытовой</a:t>
            </a:r>
            <a:r>
              <a:rPr lang="en-US" altLang="zh-CN" sz="18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техники</a:t>
            </a:r>
          </a:p>
        </p:txBody>
      </p:sp>
      <p:sp>
        <p:nvSpPr>
          <p:cNvPr id="297" name="TextBox 297"/>
          <p:cNvSpPr txBox="1"/>
          <p:nvPr/>
        </p:nvSpPr>
        <p:spPr>
          <a:xfrm>
            <a:off x="7215251" y="2480055"/>
            <a:ext cx="1023073" cy="2353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39495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20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300</a:t>
            </a:r>
          </a:p>
        </p:txBody>
      </p:sp>
      <p:sp>
        <p:nvSpPr>
          <p:cNvPr id="298" name="TextBox 298"/>
          <p:cNvSpPr txBox="1"/>
          <p:nvPr/>
        </p:nvSpPr>
        <p:spPr>
          <a:xfrm>
            <a:off x="9663683" y="4575810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301</a:t>
            </a:r>
          </a:p>
        </p:txBody>
      </p:sp>
      <p:sp>
        <p:nvSpPr>
          <p:cNvPr id="299" name="TextBox 299"/>
          <p:cNvSpPr txBox="1"/>
          <p:nvPr/>
        </p:nvSpPr>
        <p:spPr>
          <a:xfrm>
            <a:off x="11322050" y="2642743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</p:txBody>
      </p:sp>
      <p:sp>
        <p:nvSpPr>
          <p:cNvPr id="300" name="TextBox 300"/>
          <p:cNvSpPr txBox="1"/>
          <p:nvPr/>
        </p:nvSpPr>
        <p:spPr>
          <a:xfrm>
            <a:off x="409041" y="6136309"/>
            <a:ext cx="59751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6404</a:t>
            </a:r>
          </a:p>
        </p:txBody>
      </p:sp>
      <p:sp>
        <p:nvSpPr>
          <p:cNvPr id="301" name="TextBox 301"/>
          <p:cNvSpPr txBox="1"/>
          <p:nvPr/>
        </p:nvSpPr>
        <p:spPr>
          <a:xfrm>
            <a:off x="1116787" y="6010693"/>
            <a:ext cx="3645022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Хранение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предметов</a:t>
            </a:r>
            <a:r>
              <a:rPr lang="en-US" altLang="zh-CN" sz="18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повседневного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пользо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вания</a:t>
            </a:r>
          </a:p>
        </p:txBody>
      </p:sp>
      <p:sp>
        <p:nvSpPr>
          <p:cNvPr id="302" name="TextBox 302"/>
          <p:cNvSpPr txBox="1"/>
          <p:nvPr/>
        </p:nvSpPr>
        <p:spPr>
          <a:xfrm>
            <a:off x="5105400" y="6289700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400</a:t>
            </a:r>
          </a:p>
        </p:txBody>
      </p:sp>
      <p:sp>
        <p:nvSpPr>
          <p:cNvPr id="303" name="TextBox 303"/>
          <p:cNvSpPr txBox="1"/>
          <p:nvPr/>
        </p:nvSpPr>
        <p:spPr>
          <a:xfrm>
            <a:off x="6366636" y="6294577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401</a:t>
            </a:r>
          </a:p>
        </p:txBody>
      </p:sp>
      <p:sp>
        <p:nvSpPr>
          <p:cNvPr id="304" name="TextBox 304"/>
          <p:cNvSpPr txBox="1"/>
          <p:nvPr/>
        </p:nvSpPr>
        <p:spPr>
          <a:xfrm>
            <a:off x="7627619" y="6257925"/>
            <a:ext cx="59751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6402</a:t>
            </a:r>
          </a:p>
        </p:txBody>
      </p:sp>
      <p:sp>
        <p:nvSpPr>
          <p:cNvPr id="305" name="TextBox 305"/>
          <p:cNvSpPr txBox="1"/>
          <p:nvPr/>
        </p:nvSpPr>
        <p:spPr>
          <a:xfrm>
            <a:off x="8823070" y="6210757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403</a:t>
            </a:r>
          </a:p>
        </p:txBody>
      </p:sp>
      <p:sp>
        <p:nvSpPr>
          <p:cNvPr id="306" name="TextBox 306"/>
          <p:cNvSpPr txBox="1"/>
          <p:nvPr/>
        </p:nvSpPr>
        <p:spPr>
          <a:xfrm>
            <a:off x="10059034" y="6257925"/>
            <a:ext cx="59705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6404</a:t>
            </a:r>
          </a:p>
        </p:txBody>
      </p:sp>
      <p:sp>
        <p:nvSpPr>
          <p:cNvPr id="307" name="TextBox 307"/>
          <p:cNvSpPr txBox="1"/>
          <p:nvPr/>
        </p:nvSpPr>
        <p:spPr>
          <a:xfrm>
            <a:off x="11216640" y="6257925"/>
            <a:ext cx="59705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6405</a:t>
            </a:r>
          </a:p>
        </p:txBody>
      </p:sp>
      <p:sp>
        <p:nvSpPr>
          <p:cNvPr id="308" name="TextBox 308"/>
          <p:cNvSpPr txBox="1"/>
          <p:nvPr/>
        </p:nvSpPr>
        <p:spPr>
          <a:xfrm>
            <a:off x="409041" y="6568897"/>
            <a:ext cx="251495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d6405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Удаление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мусора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20" y="5280660"/>
            <a:ext cx="4465320" cy="1516380"/>
          </a:xfrm>
          <a:prstGeom prst="rect">
            <a:avLst/>
          </a:prstGeom>
        </p:spPr>
      </p:pic>
      <p:pic>
        <p:nvPicPr>
          <p:cNvPr id="311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0" y="792480"/>
            <a:ext cx="5494020" cy="1379220"/>
          </a:xfrm>
          <a:prstGeom prst="rect">
            <a:avLst/>
          </a:prstGeom>
        </p:spPr>
      </p:pic>
      <p:pic>
        <p:nvPicPr>
          <p:cNvPr id="312" name="Picture 3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720" y="2278380"/>
            <a:ext cx="4084320" cy="1379220"/>
          </a:xfrm>
          <a:prstGeom prst="rect">
            <a:avLst/>
          </a:prstGeom>
        </p:spPr>
      </p:pic>
      <p:pic>
        <p:nvPicPr>
          <p:cNvPr id="313" name="Picture 3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580" y="3756660"/>
            <a:ext cx="4305300" cy="1455420"/>
          </a:xfrm>
          <a:prstGeom prst="rect">
            <a:avLst/>
          </a:prstGeom>
        </p:spPr>
      </p:pic>
      <p:sp>
        <p:nvSpPr>
          <p:cNvPr id="2" name="TextBox 313"/>
          <p:cNvSpPr txBox="1"/>
          <p:nvPr/>
        </p:nvSpPr>
        <p:spPr>
          <a:xfrm>
            <a:off x="2855722" y="15062"/>
            <a:ext cx="6448819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Бытовая</a:t>
            </a:r>
            <a:r>
              <a:rPr lang="en-US" altLang="zh-CN" sz="4000" b="1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Calibri"/>
                <a:ea typeface="Calibri"/>
              </a:rPr>
              <a:t>жизнь</a:t>
            </a:r>
          </a:p>
        </p:txBody>
      </p:sp>
      <p:sp>
        <p:nvSpPr>
          <p:cNvPr id="314" name="TextBox 314"/>
          <p:cNvSpPr txBox="1"/>
          <p:nvPr/>
        </p:nvSpPr>
        <p:spPr>
          <a:xfrm>
            <a:off x="1235049" y="649097"/>
            <a:ext cx="512153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Забота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домашнем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имуществе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помощь</a:t>
            </a:r>
            <a:r>
              <a:rPr lang="en-US" altLang="zh-CN" sz="1800" b="1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другим</a:t>
            </a:r>
          </a:p>
        </p:txBody>
      </p:sp>
      <p:sp>
        <p:nvSpPr>
          <p:cNvPr id="315" name="TextBox 315"/>
          <p:cNvSpPr txBox="1"/>
          <p:nvPr/>
        </p:nvSpPr>
        <p:spPr>
          <a:xfrm>
            <a:off x="127711" y="1202943"/>
            <a:ext cx="4278090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d650	Забота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домашнем</a:t>
            </a:r>
            <a:r>
              <a:rPr lang="en-US" altLang="zh-CN" sz="1800" b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имуществе</a:t>
            </a:r>
          </a:p>
        </p:txBody>
      </p:sp>
      <p:sp>
        <p:nvSpPr>
          <p:cNvPr id="316" name="TextBox 316"/>
          <p:cNvSpPr txBox="1"/>
          <p:nvPr/>
        </p:nvSpPr>
        <p:spPr>
          <a:xfrm>
            <a:off x="127711" y="1480489"/>
            <a:ext cx="6205213" cy="36019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2082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d6500	Пошив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ремонт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одежды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обуви</a:t>
            </a:r>
          </a:p>
          <a:p>
            <a:pPr marL="0" indent="202082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d6501	Поддержание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сохранности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жилья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обстановки</a:t>
            </a:r>
          </a:p>
          <a:p>
            <a:pPr marL="0" indent="202082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d6502	Поддержание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рабочем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состоянии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бытовой</a:t>
            </a:r>
            <a:r>
              <a:rPr lang="en-US" altLang="zh-CN" sz="18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техники</a:t>
            </a:r>
          </a:p>
          <a:p>
            <a:pPr marL="0" indent="202082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d6503	Поддержание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рабочем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состоянии</a:t>
            </a:r>
            <a:r>
              <a:rPr lang="en-US" altLang="zh-CN" sz="18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транспорта</a:t>
            </a:r>
          </a:p>
          <a:p>
            <a:pPr marL="0" indent="994257">
              <a:lnSpc>
                <a:spcPct val="5958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Поддержание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рабочем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состоянии</a:t>
            </a:r>
          </a:p>
          <a:p>
            <a:pPr marL="0" indent="202082">
              <a:lnSpc>
                <a:spcPct val="133333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d6504	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вспомогательных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средств</a:t>
            </a:r>
          </a:p>
          <a:p>
            <a:pPr marL="0" indent="202082">
              <a:lnSpc>
                <a:spcPct val="100000"/>
              </a:lnSpc>
              <a:spcBef>
                <a:spcPts val="204"/>
              </a:spcBef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d6505	Забота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комнатных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уличных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растениях</a:t>
            </a:r>
          </a:p>
          <a:p>
            <a:pPr marL="0" indent="202082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d6506	Забота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1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животных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8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d660	Помощь</a:t>
            </a:r>
            <a:r>
              <a:rPr lang="en-US" altLang="zh-CN"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другим</a:t>
            </a:r>
          </a:p>
          <a:p>
            <a:pPr marL="0" indent="202082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d6600	Помощь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другим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самообслуживании</a:t>
            </a:r>
          </a:p>
          <a:p>
            <a:pPr marL="0" indent="202082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d6601	Помощь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другим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при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движении</a:t>
            </a:r>
          </a:p>
          <a:p>
            <a:pPr marL="0" indent="202082">
              <a:lnSpc>
                <a:spcPct val="100000"/>
              </a:lnSpc>
              <a:tabLst>
                <a:tab pos="99425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d6602	Помощь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другим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общении</a:t>
            </a:r>
          </a:p>
        </p:txBody>
      </p:sp>
      <p:sp>
        <p:nvSpPr>
          <p:cNvPr id="317" name="TextBox 317"/>
          <p:cNvSpPr txBox="1"/>
          <p:nvPr/>
        </p:nvSpPr>
        <p:spPr>
          <a:xfrm>
            <a:off x="6978142" y="2078862"/>
            <a:ext cx="1031125" cy="1790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79"/>
              </a:lnSpc>
            </a:pPr>
            <a:endParaRPr lang="en-US" dirty="0" smtClean="0"/>
          </a:p>
          <a:p>
            <a:pPr marL="0" indent="434847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504</a:t>
            </a:r>
          </a:p>
        </p:txBody>
      </p:sp>
      <p:sp>
        <p:nvSpPr>
          <p:cNvPr id="318" name="TextBox 318"/>
          <p:cNvSpPr txBox="1"/>
          <p:nvPr/>
        </p:nvSpPr>
        <p:spPr>
          <a:xfrm>
            <a:off x="8330438" y="2078862"/>
            <a:ext cx="983754" cy="1750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64"/>
              </a:lnSpc>
            </a:pPr>
            <a:endParaRPr lang="en-US" dirty="0" smtClean="0"/>
          </a:p>
          <a:p>
            <a:pPr marL="0" indent="387477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505</a:t>
            </a:r>
          </a:p>
        </p:txBody>
      </p:sp>
      <p:sp>
        <p:nvSpPr>
          <p:cNvPr id="319" name="TextBox 319"/>
          <p:cNvSpPr txBox="1"/>
          <p:nvPr/>
        </p:nvSpPr>
        <p:spPr>
          <a:xfrm>
            <a:off x="9702672" y="2101723"/>
            <a:ext cx="1128534" cy="1754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89"/>
              </a:lnSpc>
            </a:pPr>
            <a:endParaRPr lang="en-US" dirty="0" smtClean="0"/>
          </a:p>
          <a:p>
            <a:pPr marL="0" indent="532257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506</a:t>
            </a:r>
          </a:p>
        </p:txBody>
      </p:sp>
      <p:sp>
        <p:nvSpPr>
          <p:cNvPr id="320" name="TextBox 320"/>
          <p:cNvSpPr txBox="1"/>
          <p:nvPr/>
        </p:nvSpPr>
        <p:spPr>
          <a:xfrm>
            <a:off x="11027409" y="2084705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503</a:t>
            </a:r>
          </a:p>
        </p:txBody>
      </p:sp>
      <p:sp>
        <p:nvSpPr>
          <p:cNvPr id="321" name="TextBox 321"/>
          <p:cNvSpPr txBox="1"/>
          <p:nvPr/>
        </p:nvSpPr>
        <p:spPr>
          <a:xfrm>
            <a:off x="329793" y="5222875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603</a:t>
            </a:r>
          </a:p>
        </p:txBody>
      </p:sp>
      <p:sp>
        <p:nvSpPr>
          <p:cNvPr id="322" name="TextBox 322"/>
          <p:cNvSpPr txBox="1"/>
          <p:nvPr/>
        </p:nvSpPr>
        <p:spPr>
          <a:xfrm>
            <a:off x="1121968" y="5097183"/>
            <a:ext cx="4974275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Помощь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другим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осуществлении</a:t>
            </a:r>
            <a:r>
              <a:rPr lang="en-US" altLang="zh-CN" sz="18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межличностных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отнош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ений</a:t>
            </a:r>
          </a:p>
        </p:txBody>
      </p:sp>
      <p:sp>
        <p:nvSpPr>
          <p:cNvPr id="323" name="TextBox 323"/>
          <p:cNvSpPr txBox="1"/>
          <p:nvPr/>
        </p:nvSpPr>
        <p:spPr>
          <a:xfrm>
            <a:off x="7409433" y="5111622"/>
            <a:ext cx="93181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35534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600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6604</a:t>
            </a:r>
          </a:p>
        </p:txBody>
      </p:sp>
      <p:sp>
        <p:nvSpPr>
          <p:cNvPr id="324" name="TextBox 324"/>
          <p:cNvSpPr txBox="1"/>
          <p:nvPr/>
        </p:nvSpPr>
        <p:spPr>
          <a:xfrm>
            <a:off x="8928227" y="5122291"/>
            <a:ext cx="768743" cy="538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72466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601</a:t>
            </a:r>
          </a:p>
          <a:p>
            <a:pPr marL="0">
              <a:lnSpc>
                <a:spcPct val="96249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605</a:t>
            </a:r>
          </a:p>
        </p:txBody>
      </p:sp>
      <p:sp>
        <p:nvSpPr>
          <p:cNvPr id="325" name="TextBox 325"/>
          <p:cNvSpPr txBox="1"/>
          <p:nvPr/>
        </p:nvSpPr>
        <p:spPr>
          <a:xfrm>
            <a:off x="10571353" y="5130800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602</a:t>
            </a:r>
          </a:p>
        </p:txBody>
      </p:sp>
      <p:sp>
        <p:nvSpPr>
          <p:cNvPr id="326" name="TextBox 326"/>
          <p:cNvSpPr txBox="1"/>
          <p:nvPr/>
        </p:nvSpPr>
        <p:spPr>
          <a:xfrm>
            <a:off x="329793" y="5660644"/>
            <a:ext cx="4911931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92175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d6604	Помощь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другим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питании</a:t>
            </a:r>
          </a:p>
          <a:p>
            <a:pPr marL="0">
              <a:lnSpc>
                <a:spcPct val="100000"/>
              </a:lnSpc>
              <a:tabLst>
                <a:tab pos="792175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d6605	Помощь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другим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поддержании</a:t>
            </a:r>
            <a:r>
              <a:rPr lang="en-US" altLang="zh-CN" sz="18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здоровья</a:t>
            </a:r>
          </a:p>
        </p:txBody>
      </p:sp>
      <p:sp>
        <p:nvSpPr>
          <p:cNvPr id="327" name="TextBox 327"/>
          <p:cNvSpPr txBox="1"/>
          <p:nvPr/>
        </p:nvSpPr>
        <p:spPr>
          <a:xfrm>
            <a:off x="4492752" y="6539941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d6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603</a:t>
            </a:r>
          </a:p>
        </p:txBody>
      </p:sp>
      <p:sp>
        <p:nvSpPr>
          <p:cNvPr id="328" name="TextBox 328"/>
          <p:cNvSpPr txBox="1"/>
          <p:nvPr/>
        </p:nvSpPr>
        <p:spPr>
          <a:xfrm>
            <a:off x="9594215" y="6374739"/>
            <a:ext cx="2594218" cy="482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18997">
              <a:lnSpc>
                <a:spcPct val="100000"/>
              </a:lnSpc>
            </a:pPr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www.icfillustrat</a:t>
            </a: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ion.com</a:t>
            </a:r>
          </a:p>
          <a:p>
            <a:pPr marL="0">
              <a:lnSpc>
                <a:spcPct val="97916"/>
              </a:lnSpc>
            </a:pPr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www.who.int/clas</a:t>
            </a: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sifications/icf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3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20" y="4792979"/>
            <a:ext cx="7040880" cy="1409700"/>
          </a:xfrm>
          <a:prstGeom prst="rect">
            <a:avLst/>
          </a:prstGeom>
        </p:spPr>
      </p:pic>
      <p:pic>
        <p:nvPicPr>
          <p:cNvPr id="331" name="Picture 3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20" y="563880"/>
            <a:ext cx="5433060" cy="1836420"/>
          </a:xfrm>
          <a:prstGeom prst="rect">
            <a:avLst/>
          </a:prstGeom>
        </p:spPr>
      </p:pic>
      <p:pic>
        <p:nvPicPr>
          <p:cNvPr id="332" name="Picture 3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220" y="2735580"/>
            <a:ext cx="5433060" cy="1828800"/>
          </a:xfrm>
          <a:prstGeom prst="rect">
            <a:avLst/>
          </a:prstGeom>
        </p:spPr>
      </p:pic>
      <p:sp>
        <p:nvSpPr>
          <p:cNvPr id="2" name="TextBox 332"/>
          <p:cNvSpPr txBox="1"/>
          <p:nvPr/>
        </p:nvSpPr>
        <p:spPr>
          <a:xfrm>
            <a:off x="871727" y="41910"/>
            <a:ext cx="512045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b="1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</a:p>
        </p:txBody>
      </p:sp>
      <p:sp>
        <p:nvSpPr>
          <p:cNvPr id="333" name="TextBox 333"/>
          <p:cNvSpPr txBox="1"/>
          <p:nvPr/>
        </p:nvSpPr>
        <p:spPr>
          <a:xfrm>
            <a:off x="1608074" y="41910"/>
            <a:ext cx="9342173" cy="1248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78308">
              <a:lnSpc>
                <a:spcPct val="100000"/>
              </a:lnSpc>
            </a:pP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29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en-US" altLang="zh-CN" sz="2900" b="1" spc="-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Межличностные</a:t>
            </a:r>
            <a:r>
              <a:rPr lang="en-US" altLang="zh-CN" sz="29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взаимодействия</a:t>
            </a:r>
            <a:r>
              <a:rPr lang="en-US" altLang="zh-CN" sz="29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9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  <a:p>
            <a:pPr>
              <a:lnSpc>
                <a:spcPts val="1750"/>
              </a:lnSpc>
            </a:pPr>
            <a:endParaRPr lang="en-US" dirty="0" smtClean="0"/>
          </a:p>
          <a:p>
            <a:pPr marL="0" hangingPunct="0">
              <a:lnSpc>
                <a:spcPct val="95416"/>
              </a:lnSpc>
            </a:pPr>
            <a:r>
              <a:rPr lang="en-US" altLang="zh-CN" sz="2000" b="1" spc="20" dirty="0">
                <a:solidFill>
                  <a:srgbClr val="000000"/>
                </a:solidFill>
                <a:latin typeface="Calibri"/>
                <a:ea typeface="Calibri"/>
              </a:rPr>
              <a:t>Общие</a:t>
            </a:r>
            <a:r>
              <a:rPr lang="en-US" altLang="zh-CN" sz="2000" b="1" spc="-1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20" dirty="0">
                <a:solidFill>
                  <a:srgbClr val="000000"/>
                </a:solidFill>
                <a:latin typeface="Calibri"/>
                <a:ea typeface="Calibri"/>
              </a:rPr>
              <a:t>межличностные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b="1" spc="-5" dirty="0">
                <a:solidFill>
                  <a:srgbClr val="000000"/>
                </a:solidFill>
                <a:latin typeface="Calibri"/>
                <a:ea typeface="Calibri"/>
              </a:rPr>
              <a:t>взаимодейст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вия</a:t>
            </a:r>
          </a:p>
        </p:txBody>
      </p:sp>
      <p:sp>
        <p:nvSpPr>
          <p:cNvPr id="334" name="TextBox 334"/>
          <p:cNvSpPr txBox="1"/>
          <p:nvPr/>
        </p:nvSpPr>
        <p:spPr>
          <a:xfrm>
            <a:off x="276758" y="1464944"/>
            <a:ext cx="537902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spc="10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</p:txBody>
      </p:sp>
      <p:sp>
        <p:nvSpPr>
          <p:cNvPr id="335" name="TextBox 335"/>
          <p:cNvSpPr txBox="1"/>
          <p:nvPr/>
        </p:nvSpPr>
        <p:spPr>
          <a:xfrm>
            <a:off x="1608074" y="1325244"/>
            <a:ext cx="3020232" cy="584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b="1" spc="15" dirty="0">
                <a:solidFill>
                  <a:srgbClr val="000000"/>
                </a:solidFill>
                <a:latin typeface="Calibri"/>
                <a:ea typeface="Calibri"/>
              </a:rPr>
              <a:t>Базисные</a:t>
            </a:r>
            <a:r>
              <a:rPr lang="en-US" altLang="zh-CN" sz="2000" b="1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20" dirty="0">
                <a:solidFill>
                  <a:srgbClr val="000000"/>
                </a:solidFill>
                <a:latin typeface="Calibri"/>
                <a:ea typeface="Calibri"/>
              </a:rPr>
              <a:t>межличностные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-5" dirty="0">
                <a:solidFill>
                  <a:srgbClr val="000000"/>
                </a:solidFill>
                <a:latin typeface="Calibri"/>
                <a:ea typeface="Calibri"/>
              </a:rPr>
              <a:t>взаимодейст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вия</a:t>
            </a:r>
          </a:p>
        </p:txBody>
      </p:sp>
      <p:sp>
        <p:nvSpPr>
          <p:cNvPr id="336" name="TextBox 336"/>
          <p:cNvSpPr txBox="1"/>
          <p:nvPr/>
        </p:nvSpPr>
        <p:spPr>
          <a:xfrm>
            <a:off x="608380" y="1929764"/>
            <a:ext cx="5341373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99693" algn="l"/>
              </a:tabLst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d7100	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Уважение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сердечность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отношениях</a:t>
            </a:r>
          </a:p>
        </p:txBody>
      </p:sp>
      <p:sp>
        <p:nvSpPr>
          <p:cNvPr id="337" name="TextBox 337"/>
          <p:cNvSpPr txBox="1"/>
          <p:nvPr/>
        </p:nvSpPr>
        <p:spPr>
          <a:xfrm>
            <a:off x="276758" y="2238375"/>
            <a:ext cx="1053443" cy="32654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31622" hangingPunct="0">
              <a:lnSpc>
                <a:spcPct val="102499"/>
              </a:lnSpc>
            </a:pP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d71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01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d71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d71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03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7104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105</a:t>
            </a:r>
          </a:p>
          <a:p>
            <a:pPr>
              <a:lnSpc>
                <a:spcPts val="12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b="1" spc="10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20</a:t>
            </a:r>
          </a:p>
          <a:p>
            <a:pPr>
              <a:lnSpc>
                <a:spcPts val="1260"/>
              </a:lnSpc>
            </a:pPr>
            <a:endParaRPr lang="en-US" dirty="0" smtClean="0"/>
          </a:p>
          <a:p>
            <a:pPr marL="0" indent="331622">
              <a:lnSpc>
                <a:spcPct val="100000"/>
              </a:lnSpc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d72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00</a:t>
            </a:r>
          </a:p>
          <a:p>
            <a:pPr marL="0" indent="331622">
              <a:lnSpc>
                <a:spcPct val="100000"/>
              </a:lnSpc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d72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1255"/>
              </a:lnSpc>
            </a:pPr>
            <a:endParaRPr lang="en-US" dirty="0" smtClean="0"/>
          </a:p>
          <a:p>
            <a:pPr marL="0" indent="331622">
              <a:lnSpc>
                <a:spcPct val="100000"/>
              </a:lnSpc>
            </a:pP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Calibri"/>
              </a:rPr>
              <a:t>d72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02</a:t>
            </a:r>
          </a:p>
        </p:txBody>
      </p:sp>
      <p:sp>
        <p:nvSpPr>
          <p:cNvPr id="338" name="TextBox 338"/>
          <p:cNvSpPr txBox="1"/>
          <p:nvPr/>
        </p:nvSpPr>
        <p:spPr>
          <a:xfrm>
            <a:off x="1608074" y="2238375"/>
            <a:ext cx="4380605" cy="3417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2499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Положительное</a:t>
            </a:r>
            <a:r>
              <a:rPr lang="en-US" altLang="zh-CN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восприятие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отношений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Проявление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терпимости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отношениях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Критика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отношениях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Намеки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отношениях</a:t>
            </a:r>
          </a:p>
          <a:p>
            <a:pPr marL="0" hangingPunct="0">
              <a:lnSpc>
                <a:spcPct val="95416"/>
              </a:lnSpc>
              <a:spcBef>
                <a:spcPts val="24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Физический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контакт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отношениях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20" dirty="0">
                <a:solidFill>
                  <a:srgbClr val="000000"/>
                </a:solidFill>
                <a:latin typeface="Calibri"/>
                <a:ea typeface="Calibri"/>
              </a:rPr>
              <a:t>Сложные</a:t>
            </a:r>
            <a:r>
              <a:rPr lang="en-US" altLang="zh-CN" sz="2000" b="1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20" dirty="0">
                <a:solidFill>
                  <a:srgbClr val="000000"/>
                </a:solidFill>
                <a:latin typeface="Calibri"/>
                <a:ea typeface="Calibri"/>
              </a:rPr>
              <a:t>межличностные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-5" dirty="0">
                <a:solidFill>
                  <a:srgbClr val="000000"/>
                </a:solidFill>
                <a:latin typeface="Calibri"/>
                <a:ea typeface="Calibri"/>
              </a:rPr>
              <a:t>взаимодейст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вия</a:t>
            </a:r>
          </a:p>
          <a:p>
            <a:pPr marL="0" hangingPunct="0">
              <a:lnSpc>
                <a:spcPct val="101250"/>
              </a:lnSpc>
              <a:spcBef>
                <a:spcPts val="240"/>
              </a:spcBef>
            </a:pP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Формирование</a:t>
            </a:r>
            <a:r>
              <a:rPr lang="en-US" altLang="zh-CN" sz="2000" spc="-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отношений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Завершение</a:t>
            </a:r>
            <a:r>
              <a:rPr lang="en-US" altLang="zh-CN" sz="2000" spc="-2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отношений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Регуляция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поведения</a:t>
            </a:r>
            <a:r>
              <a:rPr lang="en-US" altLang="zh-CN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во</a:t>
            </a:r>
            <a:r>
              <a:rPr lang="en-US" altLang="zh-CN"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время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взаимод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ействий</a:t>
            </a:r>
          </a:p>
        </p:txBody>
      </p:sp>
      <p:sp>
        <p:nvSpPr>
          <p:cNvPr id="339" name="TextBox 339"/>
          <p:cNvSpPr txBox="1"/>
          <p:nvPr/>
        </p:nvSpPr>
        <p:spPr>
          <a:xfrm>
            <a:off x="7021956" y="2383967"/>
            <a:ext cx="619662" cy="24481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2606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7100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5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103</a:t>
            </a:r>
          </a:p>
        </p:txBody>
      </p:sp>
      <p:sp>
        <p:nvSpPr>
          <p:cNvPr id="340" name="TextBox 340"/>
          <p:cNvSpPr txBox="1"/>
          <p:nvPr/>
        </p:nvSpPr>
        <p:spPr>
          <a:xfrm>
            <a:off x="8759697" y="2396159"/>
            <a:ext cx="608469" cy="2417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7101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10"/>
              </a:lnSpc>
            </a:pPr>
            <a:endParaRPr lang="en-US" dirty="0" smtClean="0"/>
          </a:p>
          <a:p>
            <a:pPr marL="0" indent="12192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104</a:t>
            </a:r>
          </a:p>
        </p:txBody>
      </p:sp>
      <p:sp>
        <p:nvSpPr>
          <p:cNvPr id="341" name="TextBox 341"/>
          <p:cNvSpPr txBox="1"/>
          <p:nvPr/>
        </p:nvSpPr>
        <p:spPr>
          <a:xfrm>
            <a:off x="10529061" y="2394635"/>
            <a:ext cx="612804" cy="2398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747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7102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105</a:t>
            </a:r>
          </a:p>
        </p:txBody>
      </p:sp>
      <p:sp>
        <p:nvSpPr>
          <p:cNvPr id="342" name="TextBox 342"/>
          <p:cNvSpPr txBox="1"/>
          <p:nvPr/>
        </p:nvSpPr>
        <p:spPr>
          <a:xfrm>
            <a:off x="608380" y="5816269"/>
            <a:ext cx="664398" cy="769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203</a:t>
            </a:r>
          </a:p>
          <a:p>
            <a:pPr>
              <a:lnSpc>
                <a:spcPts val="12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204</a:t>
            </a:r>
          </a:p>
        </p:txBody>
      </p:sp>
      <p:sp>
        <p:nvSpPr>
          <p:cNvPr id="343" name="TextBox 343"/>
          <p:cNvSpPr txBox="1"/>
          <p:nvPr/>
        </p:nvSpPr>
        <p:spPr>
          <a:xfrm>
            <a:off x="1608074" y="5686730"/>
            <a:ext cx="3685372" cy="876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Взаимодействие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соответствии</a:t>
            </a:r>
            <a:r>
              <a:rPr lang="en-US" altLang="zh-CN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социальными</a:t>
            </a:r>
            <a:r>
              <a:rPr lang="en-US" altLang="zh-CN" sz="2000" spc="-1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нормами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Соблюдение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дистанции</a:t>
            </a:r>
          </a:p>
        </p:txBody>
      </p:sp>
      <p:sp>
        <p:nvSpPr>
          <p:cNvPr id="344" name="TextBox 344"/>
          <p:cNvSpPr txBox="1"/>
          <p:nvPr/>
        </p:nvSpPr>
        <p:spPr>
          <a:xfrm>
            <a:off x="5657341" y="6222644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200</a:t>
            </a:r>
          </a:p>
        </p:txBody>
      </p:sp>
      <p:sp>
        <p:nvSpPr>
          <p:cNvPr id="345" name="TextBox 345"/>
          <p:cNvSpPr txBox="1"/>
          <p:nvPr/>
        </p:nvSpPr>
        <p:spPr>
          <a:xfrm>
            <a:off x="7067677" y="6208014"/>
            <a:ext cx="59673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201</a:t>
            </a:r>
          </a:p>
        </p:txBody>
      </p:sp>
      <p:sp>
        <p:nvSpPr>
          <p:cNvPr id="346" name="TextBox 346"/>
          <p:cNvSpPr txBox="1"/>
          <p:nvPr/>
        </p:nvSpPr>
        <p:spPr>
          <a:xfrm>
            <a:off x="8413368" y="6158331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202</a:t>
            </a:r>
          </a:p>
        </p:txBody>
      </p:sp>
      <p:sp>
        <p:nvSpPr>
          <p:cNvPr id="347" name="TextBox 347"/>
          <p:cNvSpPr txBox="1"/>
          <p:nvPr/>
        </p:nvSpPr>
        <p:spPr>
          <a:xfrm>
            <a:off x="9201911" y="5889802"/>
            <a:ext cx="2911108" cy="91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97509">
              <a:lnSpc>
                <a:spcPct val="100000"/>
              </a:lnSpc>
              <a:tabLst>
                <a:tab pos="1683131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d7203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d7204</a:t>
            </a:r>
          </a:p>
          <a:p>
            <a:pPr>
              <a:lnSpc>
                <a:spcPts val="705"/>
              </a:lnSpc>
            </a:pPr>
            <a:endParaRPr lang="en-US" dirty="0" smtClean="0"/>
          </a:p>
          <a:p>
            <a:pPr marL="0" indent="699769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206750" y="1771650"/>
            <a:ext cx="1123950" cy="1187450"/>
          </a:xfrm>
          <a:custGeom>
            <a:avLst/>
            <a:gdLst>
              <a:gd name="connsiteX0" fmla="*/ 15239 w 1123950"/>
              <a:gd name="connsiteY0" fmla="*/ 701421 h 1187450"/>
              <a:gd name="connsiteX1" fmla="*/ 143383 w 1123950"/>
              <a:gd name="connsiteY1" fmla="*/ 818134 h 1187450"/>
              <a:gd name="connsiteX2" fmla="*/ 877570 w 1123950"/>
              <a:gd name="connsiteY2" fmla="*/ 12065 h 1187450"/>
              <a:gd name="connsiteX3" fmla="*/ 1133855 w 1123950"/>
              <a:gd name="connsiteY3" fmla="*/ 245618 h 1187450"/>
              <a:gd name="connsiteX4" fmla="*/ 399669 w 1123950"/>
              <a:gd name="connsiteY4" fmla="*/ 1051560 h 1187450"/>
              <a:gd name="connsiteX5" fmla="*/ 527811 w 1123950"/>
              <a:gd name="connsiteY5" fmla="*/ 1168273 h 1187450"/>
              <a:gd name="connsiteX6" fmla="*/ 38100 w 1123950"/>
              <a:gd name="connsiteY6" fmla="*/ 1191133 h 1187450"/>
              <a:gd name="connsiteX7" fmla="*/ 15239 w 1123950"/>
              <a:gd name="connsiteY7" fmla="*/ 701421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3950" h="1187450">
                <a:moveTo>
                  <a:pt x="15239" y="701421"/>
                </a:moveTo>
                <a:lnTo>
                  <a:pt x="143383" y="818134"/>
                </a:lnTo>
                <a:lnTo>
                  <a:pt x="877570" y="12065"/>
                </a:lnTo>
                <a:lnTo>
                  <a:pt x="1133855" y="245618"/>
                </a:lnTo>
                <a:lnTo>
                  <a:pt x="399669" y="1051560"/>
                </a:lnTo>
                <a:lnTo>
                  <a:pt x="527811" y="1168273"/>
                </a:lnTo>
                <a:lnTo>
                  <a:pt x="38100" y="1191133"/>
                </a:lnTo>
                <a:lnTo>
                  <a:pt x="15239" y="701421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512050" y="1784350"/>
            <a:ext cx="1123950" cy="1187450"/>
          </a:xfrm>
          <a:custGeom>
            <a:avLst/>
            <a:gdLst>
              <a:gd name="connsiteX0" fmla="*/ 608456 w 1123950"/>
              <a:gd name="connsiteY0" fmla="*/ 1172718 h 1187450"/>
              <a:gd name="connsiteX1" fmla="*/ 737616 w 1123950"/>
              <a:gd name="connsiteY1" fmla="*/ 1057148 h 1187450"/>
              <a:gd name="connsiteX2" fmla="*/ 10541 w 1123950"/>
              <a:gd name="connsiteY2" fmla="*/ 244729 h 1187450"/>
              <a:gd name="connsiteX3" fmla="*/ 268858 w 1123950"/>
              <a:gd name="connsiteY3" fmla="*/ 13462 h 1187450"/>
              <a:gd name="connsiteX4" fmla="*/ 995933 w 1123950"/>
              <a:gd name="connsiteY4" fmla="*/ 825881 h 1187450"/>
              <a:gd name="connsiteX5" fmla="*/ 1125093 w 1123950"/>
              <a:gd name="connsiteY5" fmla="*/ 710311 h 1187450"/>
              <a:gd name="connsiteX6" fmla="*/ 1097915 w 1123950"/>
              <a:gd name="connsiteY6" fmla="*/ 1199769 h 1187450"/>
              <a:gd name="connsiteX7" fmla="*/ 608456 w 1123950"/>
              <a:gd name="connsiteY7" fmla="*/ 1172718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3950" h="1187450">
                <a:moveTo>
                  <a:pt x="608456" y="1172718"/>
                </a:moveTo>
                <a:lnTo>
                  <a:pt x="737616" y="1057148"/>
                </a:lnTo>
                <a:lnTo>
                  <a:pt x="10541" y="244729"/>
                </a:lnTo>
                <a:lnTo>
                  <a:pt x="268858" y="13462"/>
                </a:lnTo>
                <a:lnTo>
                  <a:pt x="995933" y="825881"/>
                </a:lnTo>
                <a:lnTo>
                  <a:pt x="1125093" y="710311"/>
                </a:lnTo>
                <a:lnTo>
                  <a:pt x="1097915" y="1199769"/>
                </a:lnTo>
                <a:lnTo>
                  <a:pt x="608456" y="1172718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89950" y="4591050"/>
            <a:ext cx="400050" cy="666750"/>
          </a:xfrm>
          <a:custGeom>
            <a:avLst/>
            <a:gdLst>
              <a:gd name="connsiteX0" fmla="*/ 17018 w 400050"/>
              <a:gd name="connsiteY0" fmla="*/ 478536 h 666750"/>
              <a:gd name="connsiteX1" fmla="*/ 115696 w 400050"/>
              <a:gd name="connsiteY1" fmla="*/ 478536 h 666750"/>
              <a:gd name="connsiteX2" fmla="*/ 115696 w 400050"/>
              <a:gd name="connsiteY2" fmla="*/ 16002 h 666750"/>
              <a:gd name="connsiteX3" fmla="*/ 313055 w 400050"/>
              <a:gd name="connsiteY3" fmla="*/ 16002 h 666750"/>
              <a:gd name="connsiteX4" fmla="*/ 313055 w 400050"/>
              <a:gd name="connsiteY4" fmla="*/ 478536 h 666750"/>
              <a:gd name="connsiteX5" fmla="*/ 411733 w 400050"/>
              <a:gd name="connsiteY5" fmla="*/ 478536 h 666750"/>
              <a:gd name="connsiteX6" fmla="*/ 214376 w 400050"/>
              <a:gd name="connsiteY6" fmla="*/ 675894 h 666750"/>
              <a:gd name="connsiteX7" fmla="*/ 17018 w 400050"/>
              <a:gd name="connsiteY7" fmla="*/ 478536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666750">
                <a:moveTo>
                  <a:pt x="17018" y="478536"/>
                </a:moveTo>
                <a:lnTo>
                  <a:pt x="115696" y="478536"/>
                </a:lnTo>
                <a:lnTo>
                  <a:pt x="115696" y="16002"/>
                </a:lnTo>
                <a:lnTo>
                  <a:pt x="313055" y="16002"/>
                </a:lnTo>
                <a:lnTo>
                  <a:pt x="313055" y="478536"/>
                </a:lnTo>
                <a:lnTo>
                  <a:pt x="411733" y="478536"/>
                </a:lnTo>
                <a:lnTo>
                  <a:pt x="214376" y="675894"/>
                </a:lnTo>
                <a:lnTo>
                  <a:pt x="17018" y="478536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89950" y="4591050"/>
            <a:ext cx="400050" cy="666750"/>
          </a:xfrm>
          <a:custGeom>
            <a:avLst/>
            <a:gdLst>
              <a:gd name="connsiteX0" fmla="*/ 17018 w 400050"/>
              <a:gd name="connsiteY0" fmla="*/ 478536 h 666750"/>
              <a:gd name="connsiteX1" fmla="*/ 115696 w 400050"/>
              <a:gd name="connsiteY1" fmla="*/ 478536 h 666750"/>
              <a:gd name="connsiteX2" fmla="*/ 115696 w 400050"/>
              <a:gd name="connsiteY2" fmla="*/ 16002 h 666750"/>
              <a:gd name="connsiteX3" fmla="*/ 313055 w 400050"/>
              <a:gd name="connsiteY3" fmla="*/ 16002 h 666750"/>
              <a:gd name="connsiteX4" fmla="*/ 313055 w 400050"/>
              <a:gd name="connsiteY4" fmla="*/ 478536 h 666750"/>
              <a:gd name="connsiteX5" fmla="*/ 411733 w 400050"/>
              <a:gd name="connsiteY5" fmla="*/ 478536 h 666750"/>
              <a:gd name="connsiteX6" fmla="*/ 214376 w 400050"/>
              <a:gd name="connsiteY6" fmla="*/ 675894 h 666750"/>
              <a:gd name="connsiteX7" fmla="*/ 17018 w 400050"/>
              <a:gd name="connsiteY7" fmla="*/ 478536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666750">
                <a:moveTo>
                  <a:pt x="17018" y="478536"/>
                </a:moveTo>
                <a:lnTo>
                  <a:pt x="115696" y="478536"/>
                </a:lnTo>
                <a:lnTo>
                  <a:pt x="115696" y="16002"/>
                </a:lnTo>
                <a:lnTo>
                  <a:pt x="313055" y="16002"/>
                </a:lnTo>
                <a:lnTo>
                  <a:pt x="313055" y="478536"/>
                </a:lnTo>
                <a:lnTo>
                  <a:pt x="411733" y="478536"/>
                </a:lnTo>
                <a:lnTo>
                  <a:pt x="214376" y="675894"/>
                </a:lnTo>
                <a:lnTo>
                  <a:pt x="17018" y="47853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11450" y="4756150"/>
            <a:ext cx="400050" cy="666750"/>
          </a:xfrm>
          <a:custGeom>
            <a:avLst/>
            <a:gdLst>
              <a:gd name="connsiteX0" fmla="*/ 8889 w 400050"/>
              <a:gd name="connsiteY0" fmla="*/ 471932 h 666750"/>
              <a:gd name="connsiteX1" fmla="*/ 107569 w 400050"/>
              <a:gd name="connsiteY1" fmla="*/ 471932 h 666750"/>
              <a:gd name="connsiteX2" fmla="*/ 107569 w 400050"/>
              <a:gd name="connsiteY2" fmla="*/ 9398 h 666750"/>
              <a:gd name="connsiteX3" fmla="*/ 304926 w 400050"/>
              <a:gd name="connsiteY3" fmla="*/ 9398 h 666750"/>
              <a:gd name="connsiteX4" fmla="*/ 304926 w 400050"/>
              <a:gd name="connsiteY4" fmla="*/ 471932 h 666750"/>
              <a:gd name="connsiteX5" fmla="*/ 403605 w 400050"/>
              <a:gd name="connsiteY5" fmla="*/ 471932 h 666750"/>
              <a:gd name="connsiteX6" fmla="*/ 206248 w 400050"/>
              <a:gd name="connsiteY6" fmla="*/ 669290 h 666750"/>
              <a:gd name="connsiteX7" fmla="*/ 8889 w 400050"/>
              <a:gd name="connsiteY7" fmla="*/ 471932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666750">
                <a:moveTo>
                  <a:pt x="8889" y="471932"/>
                </a:moveTo>
                <a:lnTo>
                  <a:pt x="107569" y="471932"/>
                </a:lnTo>
                <a:lnTo>
                  <a:pt x="107569" y="9398"/>
                </a:lnTo>
                <a:lnTo>
                  <a:pt x="304926" y="9398"/>
                </a:lnTo>
                <a:lnTo>
                  <a:pt x="304926" y="471932"/>
                </a:lnTo>
                <a:lnTo>
                  <a:pt x="403605" y="471932"/>
                </a:lnTo>
                <a:lnTo>
                  <a:pt x="206248" y="669290"/>
                </a:lnTo>
                <a:lnTo>
                  <a:pt x="8889" y="471932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11450" y="4756150"/>
            <a:ext cx="400050" cy="666750"/>
          </a:xfrm>
          <a:custGeom>
            <a:avLst/>
            <a:gdLst>
              <a:gd name="connsiteX0" fmla="*/ 8889 w 400050"/>
              <a:gd name="connsiteY0" fmla="*/ 471932 h 666750"/>
              <a:gd name="connsiteX1" fmla="*/ 107569 w 400050"/>
              <a:gd name="connsiteY1" fmla="*/ 471932 h 666750"/>
              <a:gd name="connsiteX2" fmla="*/ 107569 w 400050"/>
              <a:gd name="connsiteY2" fmla="*/ 9398 h 666750"/>
              <a:gd name="connsiteX3" fmla="*/ 304926 w 400050"/>
              <a:gd name="connsiteY3" fmla="*/ 9398 h 666750"/>
              <a:gd name="connsiteX4" fmla="*/ 304926 w 400050"/>
              <a:gd name="connsiteY4" fmla="*/ 471932 h 666750"/>
              <a:gd name="connsiteX5" fmla="*/ 403605 w 400050"/>
              <a:gd name="connsiteY5" fmla="*/ 471932 h 666750"/>
              <a:gd name="connsiteX6" fmla="*/ 206248 w 400050"/>
              <a:gd name="connsiteY6" fmla="*/ 669290 h 666750"/>
              <a:gd name="connsiteX7" fmla="*/ 8889 w 400050"/>
              <a:gd name="connsiteY7" fmla="*/ 471932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666750">
                <a:moveTo>
                  <a:pt x="8889" y="471932"/>
                </a:moveTo>
                <a:lnTo>
                  <a:pt x="107569" y="471932"/>
                </a:lnTo>
                <a:lnTo>
                  <a:pt x="107569" y="9398"/>
                </a:lnTo>
                <a:lnTo>
                  <a:pt x="304926" y="9398"/>
                </a:lnTo>
                <a:lnTo>
                  <a:pt x="304926" y="471932"/>
                </a:lnTo>
                <a:lnTo>
                  <a:pt x="403605" y="471932"/>
                </a:lnTo>
                <a:lnTo>
                  <a:pt x="206248" y="669290"/>
                </a:lnTo>
                <a:lnTo>
                  <a:pt x="8889" y="47193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482342" y="210311"/>
            <a:ext cx="7656865" cy="1463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b="1" dirty="0">
                <a:solidFill>
                  <a:srgbClr val="001E5E"/>
                </a:solidFill>
                <a:latin typeface="Calibri"/>
                <a:ea typeface="Calibri"/>
              </a:rPr>
              <a:t>Две</a:t>
            </a:r>
            <a:r>
              <a:rPr lang="en-US" altLang="zh-CN" sz="4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800" b="1" dirty="0">
                <a:solidFill>
                  <a:srgbClr val="001E5E"/>
                </a:solidFill>
                <a:latin typeface="Calibri"/>
                <a:ea typeface="Calibri"/>
              </a:rPr>
              <a:t>главных</a:t>
            </a:r>
            <a:r>
              <a:rPr lang="en-US" altLang="zh-CN" sz="4800" b="1" spc="-25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800" b="1" dirty="0">
                <a:solidFill>
                  <a:srgbClr val="001E5E"/>
                </a:solidFill>
                <a:latin typeface="Calibri"/>
                <a:ea typeface="Calibri"/>
              </a:rPr>
              <a:t>характеристики</a:t>
            </a:r>
          </a:p>
          <a:p>
            <a:pPr marL="0" indent="1912873">
              <a:lnSpc>
                <a:spcPct val="100000"/>
              </a:lnSpc>
            </a:pPr>
            <a:r>
              <a:rPr lang="en-US" altLang="zh-CN" sz="4800" b="1" spc="-5" dirty="0">
                <a:solidFill>
                  <a:srgbClr val="001E5E"/>
                </a:solidFill>
                <a:latin typeface="Calibri"/>
                <a:ea typeface="Calibri"/>
              </a:rPr>
              <a:t>р</a:t>
            </a:r>
            <a:r>
              <a:rPr lang="en-US" altLang="zh-CN" sz="4800" b="1" dirty="0">
                <a:solidFill>
                  <a:srgbClr val="001E5E"/>
                </a:solidFill>
                <a:latin typeface="Calibri"/>
                <a:ea typeface="Calibri"/>
              </a:rPr>
              <a:t>еабилитации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0240" y="3087751"/>
            <a:ext cx="5248700" cy="1463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Наличие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цели</a:t>
            </a:r>
            <a:r>
              <a:rPr lang="en-US" altLang="zh-CN" sz="32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реабилитации.</a:t>
            </a:r>
          </a:p>
          <a:p>
            <a:pPr marL="0" indent="234695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Достижение</a:t>
            </a:r>
            <a:r>
              <a:rPr lang="en-US" altLang="zh-CN" sz="32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поставленной</a:t>
            </a:r>
          </a:p>
          <a:p>
            <a:pPr marL="0" indent="91439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цели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концу</a:t>
            </a:r>
            <a:r>
              <a:rPr lang="en-US" altLang="zh-CN" sz="32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48146" y="2998723"/>
            <a:ext cx="4887705" cy="1463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58722">
              <a:lnSpc>
                <a:spcPct val="100000"/>
              </a:lnSpc>
            </a:pPr>
            <a:r>
              <a:rPr lang="en-US" altLang="zh-CN" sz="3200" b="1" spc="-35" dirty="0">
                <a:solidFill>
                  <a:srgbClr val="001E5E"/>
                </a:solidFill>
                <a:latin typeface="Calibri"/>
                <a:ea typeface="Calibri"/>
              </a:rPr>
              <a:t>Улу</a:t>
            </a:r>
            <a:r>
              <a:rPr lang="en-US" altLang="zh-CN" sz="3200" b="1" spc="-30" dirty="0">
                <a:solidFill>
                  <a:srgbClr val="001E5E"/>
                </a:solidFill>
                <a:latin typeface="Calibri"/>
                <a:ea typeface="Calibri"/>
              </a:rPr>
              <a:t>чшение</a:t>
            </a:r>
          </a:p>
          <a:p>
            <a:pPr marL="0" indent="528827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функционирования</a:t>
            </a:r>
            <a:r>
              <a:rPr lang="en-US" altLang="zh-CN" sz="32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spc="1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</a:p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увеличение</a:t>
            </a:r>
            <a:r>
              <a:rPr lang="en-US" altLang="zh-CN" sz="3200" b="1" spc="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независимости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3639" y="5691758"/>
            <a:ext cx="6021416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Цель</a:t>
            </a:r>
            <a:r>
              <a:rPr lang="en-US" altLang="zh-CN" sz="2800" b="1" spc="-15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создается</a:t>
            </a:r>
            <a:r>
              <a:rPr lang="en-US" altLang="zh-CN" sz="2800" b="1" spc="-1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мультидисциплинарно</a:t>
            </a:r>
          </a:p>
          <a:p>
            <a:pPr marL="0" indent="1821484">
              <a:lnSpc>
                <a:spcPct val="100000"/>
              </a:lnSpc>
            </a:pP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основе</a:t>
            </a:r>
            <a:r>
              <a:rPr lang="en-US" altLang="zh-CN" sz="28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40956" y="5621274"/>
            <a:ext cx="4684869" cy="853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98957">
              <a:lnSpc>
                <a:spcPct val="100000"/>
              </a:lnSpc>
            </a:pPr>
            <a:r>
              <a:rPr lang="en-US" altLang="zh-CN" sz="2800" b="1" spc="-5" dirty="0">
                <a:solidFill>
                  <a:srgbClr val="001E5E"/>
                </a:solidFill>
                <a:latin typeface="Calibri"/>
                <a:ea typeface="Calibri"/>
              </a:rPr>
              <a:t>Функционир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ование</a:t>
            </a:r>
          </a:p>
          <a:p>
            <a:pPr marL="0">
              <a:lnSpc>
                <a:spcPct val="100000"/>
              </a:lnSpc>
            </a:pP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описывается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помощью</a:t>
            </a:r>
            <a:r>
              <a:rPr lang="en-US" altLang="zh-CN" sz="2800" b="1" spc="-11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icture 3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420" y="487680"/>
            <a:ext cx="6789420" cy="3261360"/>
          </a:xfrm>
          <a:prstGeom prst="rect">
            <a:avLst/>
          </a:prstGeom>
        </p:spPr>
      </p:pic>
      <p:pic>
        <p:nvPicPr>
          <p:cNvPr id="350" name="Picture 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20" y="3916679"/>
            <a:ext cx="6957059" cy="2865120"/>
          </a:xfrm>
          <a:prstGeom prst="rect">
            <a:avLst/>
          </a:prstGeom>
        </p:spPr>
      </p:pic>
      <p:sp>
        <p:nvSpPr>
          <p:cNvPr id="2" name="TextBox 350"/>
          <p:cNvSpPr txBox="1"/>
          <p:nvPr/>
        </p:nvSpPr>
        <p:spPr>
          <a:xfrm>
            <a:off x="871727" y="41910"/>
            <a:ext cx="512045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b="1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</a:p>
        </p:txBody>
      </p:sp>
      <p:sp>
        <p:nvSpPr>
          <p:cNvPr id="351" name="TextBox 351"/>
          <p:cNvSpPr txBox="1"/>
          <p:nvPr/>
        </p:nvSpPr>
        <p:spPr>
          <a:xfrm>
            <a:off x="1334388" y="5334"/>
            <a:ext cx="9615858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51993">
              <a:lnSpc>
                <a:spcPct val="100000"/>
              </a:lnSpc>
            </a:pP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29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en-US" altLang="zh-CN" sz="2900" b="1" spc="-34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Межличностные</a:t>
            </a:r>
            <a:r>
              <a:rPr lang="en-US" altLang="zh-CN" sz="29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взаимодействия</a:t>
            </a:r>
            <a:r>
              <a:rPr lang="en-US" altLang="zh-CN" sz="29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9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9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  <a:p>
            <a:pPr marL="0">
              <a:lnSpc>
                <a:spcPct val="100000"/>
              </a:lnSpc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Специфические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межличностные</a:t>
            </a:r>
            <a:r>
              <a:rPr lang="en-US" altLang="zh-CN" sz="1700" b="1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</p:txBody>
      </p:sp>
      <p:sp>
        <p:nvSpPr>
          <p:cNvPr id="352" name="TextBox 352"/>
          <p:cNvSpPr txBox="1"/>
          <p:nvPr/>
        </p:nvSpPr>
        <p:spPr>
          <a:xfrm>
            <a:off x="175564" y="707009"/>
            <a:ext cx="4466391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96416" algn="l"/>
              </a:tabLst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d730	Отношения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незнакомыми</a:t>
            </a:r>
            <a:r>
              <a:rPr lang="en-US" altLang="zh-CN" sz="1700" b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людьми</a:t>
            </a:r>
          </a:p>
        </p:txBody>
      </p:sp>
      <p:sp>
        <p:nvSpPr>
          <p:cNvPr id="353" name="TextBox 353"/>
          <p:cNvSpPr txBox="1"/>
          <p:nvPr/>
        </p:nvSpPr>
        <p:spPr>
          <a:xfrm>
            <a:off x="175564" y="972108"/>
            <a:ext cx="3369993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896416" algn="l"/>
              </a:tabLst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d740	Формальные</a:t>
            </a:r>
            <a:r>
              <a:rPr lang="en-US" altLang="zh-CN" sz="17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</p:txBody>
      </p:sp>
      <p:sp>
        <p:nvSpPr>
          <p:cNvPr id="354" name="TextBox 354"/>
          <p:cNvSpPr txBox="1"/>
          <p:nvPr/>
        </p:nvSpPr>
        <p:spPr>
          <a:xfrm>
            <a:off x="341071" y="1367154"/>
            <a:ext cx="565586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7400</a:t>
            </a:r>
          </a:p>
        </p:txBody>
      </p:sp>
      <p:sp>
        <p:nvSpPr>
          <p:cNvPr id="355" name="TextBox 355"/>
          <p:cNvSpPr txBox="1"/>
          <p:nvPr/>
        </p:nvSpPr>
        <p:spPr>
          <a:xfrm>
            <a:off x="1071981" y="1248409"/>
            <a:ext cx="4479160" cy="49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людьми,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обладающими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властью</a:t>
            </a:r>
            <a:r>
              <a:rPr lang="en-US" altLang="zh-CN" sz="17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spc="-10" dirty="0">
                <a:solidFill>
                  <a:srgbClr val="000000"/>
                </a:solidFill>
                <a:latin typeface="Calibri"/>
                <a:ea typeface="Calibri"/>
              </a:rPr>
              <a:t>автор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итетом</a:t>
            </a:r>
          </a:p>
        </p:txBody>
      </p:sp>
      <p:sp>
        <p:nvSpPr>
          <p:cNvPr id="356" name="TextBox 356"/>
          <p:cNvSpPr txBox="1"/>
          <p:nvPr/>
        </p:nvSpPr>
        <p:spPr>
          <a:xfrm>
            <a:off x="341071" y="1761870"/>
            <a:ext cx="3528498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d7401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подчиненными</a:t>
            </a:r>
          </a:p>
        </p:txBody>
      </p:sp>
      <p:sp>
        <p:nvSpPr>
          <p:cNvPr id="357" name="TextBox 357"/>
          <p:cNvSpPr txBox="1"/>
          <p:nvPr/>
        </p:nvSpPr>
        <p:spPr>
          <a:xfrm>
            <a:off x="175564" y="2156586"/>
            <a:ext cx="731093" cy="654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5506">
              <a:lnSpc>
                <a:spcPct val="100000"/>
              </a:lnSpc>
            </a:pPr>
            <a:r>
              <a:rPr lang="en-US" altLang="zh-CN" sz="1700" spc="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7402</a:t>
            </a:r>
          </a:p>
          <a:p>
            <a:pPr>
              <a:lnSpc>
                <a:spcPts val="10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b="1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750</a:t>
            </a:r>
          </a:p>
        </p:txBody>
      </p:sp>
      <p:sp>
        <p:nvSpPr>
          <p:cNvPr id="358" name="TextBox 358"/>
          <p:cNvSpPr txBox="1"/>
          <p:nvPr/>
        </p:nvSpPr>
        <p:spPr>
          <a:xfrm>
            <a:off x="1071981" y="2037880"/>
            <a:ext cx="3798119" cy="772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равными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17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положению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spc="5" dirty="0">
                <a:solidFill>
                  <a:srgbClr val="000000"/>
                </a:solidFill>
                <a:latin typeface="Calibri"/>
                <a:ea typeface="Calibri"/>
              </a:rPr>
              <a:t>инди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видами</a:t>
            </a:r>
          </a:p>
          <a:p>
            <a:pPr marL="0">
              <a:lnSpc>
                <a:spcPct val="100000"/>
              </a:lnSpc>
              <a:spcBef>
                <a:spcPts val="150"/>
              </a:spcBef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Неформальные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социальные</a:t>
            </a:r>
            <a:r>
              <a:rPr lang="en-US" altLang="zh-CN" sz="17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</p:txBody>
      </p:sp>
      <p:sp>
        <p:nvSpPr>
          <p:cNvPr id="359" name="TextBox 359"/>
          <p:cNvSpPr txBox="1"/>
          <p:nvPr/>
        </p:nvSpPr>
        <p:spPr>
          <a:xfrm>
            <a:off x="6177026" y="2167178"/>
            <a:ext cx="48100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</a:p>
        </p:txBody>
      </p:sp>
      <p:sp>
        <p:nvSpPr>
          <p:cNvPr id="360" name="TextBox 360"/>
          <p:cNvSpPr txBox="1"/>
          <p:nvPr/>
        </p:nvSpPr>
        <p:spPr>
          <a:xfrm>
            <a:off x="7394193" y="2046224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400</a:t>
            </a:r>
          </a:p>
        </p:txBody>
      </p:sp>
      <p:sp>
        <p:nvSpPr>
          <p:cNvPr id="361" name="TextBox 361"/>
          <p:cNvSpPr txBox="1"/>
          <p:nvPr/>
        </p:nvSpPr>
        <p:spPr>
          <a:xfrm>
            <a:off x="8994393" y="2033143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401</a:t>
            </a:r>
          </a:p>
        </p:txBody>
      </p:sp>
      <p:sp>
        <p:nvSpPr>
          <p:cNvPr id="362" name="TextBox 362"/>
          <p:cNvSpPr txBox="1"/>
          <p:nvPr/>
        </p:nvSpPr>
        <p:spPr>
          <a:xfrm>
            <a:off x="10951209" y="2056637"/>
            <a:ext cx="7105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402</a:t>
            </a:r>
          </a:p>
        </p:txBody>
      </p:sp>
      <p:sp>
        <p:nvSpPr>
          <p:cNvPr id="363" name="TextBox 363"/>
          <p:cNvSpPr txBox="1"/>
          <p:nvPr/>
        </p:nvSpPr>
        <p:spPr>
          <a:xfrm>
            <a:off x="175564" y="2813812"/>
            <a:ext cx="5012228" cy="236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5506" hangingPunct="0">
              <a:lnSpc>
                <a:spcPct val="102083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d7500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Неформальные</a:t>
            </a:r>
            <a:r>
              <a:rPr lang="en-US" altLang="zh-CN" sz="17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друзьями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d7501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Неформальные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согражданами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d7502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Неформальные</a:t>
            </a:r>
            <a:r>
              <a:rPr lang="en-US" altLang="zh-CN" sz="17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со</a:t>
            </a:r>
            <a:r>
              <a:rPr lang="en-US" altLang="zh-CN" sz="17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знакомыми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d7503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Неформальные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соседями</a:t>
            </a:r>
          </a:p>
          <a:p>
            <a:pPr marL="0" indent="896416">
              <a:lnSpc>
                <a:spcPct val="71249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Неформальные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равными</a:t>
            </a:r>
          </a:p>
          <a:p>
            <a:pPr marL="0" indent="165506">
              <a:lnSpc>
                <a:spcPct val="61250"/>
              </a:lnSpc>
            </a:pPr>
            <a:r>
              <a:rPr lang="en-US" altLang="zh-CN" sz="1700" spc="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504</a:t>
            </a:r>
          </a:p>
          <a:p>
            <a:pPr marL="0" indent="896416">
              <a:lnSpc>
                <a:spcPct val="80416"/>
              </a:lnSpc>
            </a:pPr>
            <a:r>
              <a:rPr lang="en-US" altLang="zh-CN" sz="1700" spc="5" dirty="0">
                <a:solidFill>
                  <a:srgbClr val="000000"/>
                </a:solidFill>
                <a:latin typeface="Calibri"/>
                <a:ea typeface="Calibri"/>
              </a:rPr>
              <a:t>инд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ивидами</a:t>
            </a:r>
          </a:p>
          <a:p>
            <a:pPr marL="0">
              <a:lnSpc>
                <a:spcPct val="100000"/>
              </a:lnSpc>
              <a:tabLst>
                <a:tab pos="896416" algn="l"/>
              </a:tabLst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d760	Семейные</a:t>
            </a:r>
            <a:r>
              <a:rPr lang="en-US" altLang="zh-CN" sz="1700" b="1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  <a:p>
            <a:pPr marL="165506" hangingPunct="0">
              <a:lnSpc>
                <a:spcPct val="95416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d7600</a:t>
            </a:r>
            <a:r>
              <a:rPr lang="en-US" altLang="zh-CN" sz="1700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родители</a:t>
            </a:r>
            <a:r>
              <a:rPr lang="en-US" altLang="zh-CN" sz="17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7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дети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d7601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дети-родители</a:t>
            </a:r>
          </a:p>
        </p:txBody>
      </p:sp>
      <p:sp>
        <p:nvSpPr>
          <p:cNvPr id="364" name="TextBox 364"/>
          <p:cNvSpPr txBox="1"/>
          <p:nvPr/>
        </p:nvSpPr>
        <p:spPr>
          <a:xfrm>
            <a:off x="5738114" y="3723005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500</a:t>
            </a:r>
          </a:p>
        </p:txBody>
      </p:sp>
      <p:sp>
        <p:nvSpPr>
          <p:cNvPr id="365" name="TextBox 365"/>
          <p:cNvSpPr txBox="1"/>
          <p:nvPr/>
        </p:nvSpPr>
        <p:spPr>
          <a:xfrm>
            <a:off x="7224394" y="3723005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501</a:t>
            </a:r>
          </a:p>
        </p:txBody>
      </p:sp>
      <p:sp>
        <p:nvSpPr>
          <p:cNvPr id="366" name="TextBox 366"/>
          <p:cNvSpPr txBox="1"/>
          <p:nvPr/>
        </p:nvSpPr>
        <p:spPr>
          <a:xfrm>
            <a:off x="8434451" y="3693668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502</a:t>
            </a:r>
          </a:p>
        </p:txBody>
      </p:sp>
      <p:sp>
        <p:nvSpPr>
          <p:cNvPr id="367" name="TextBox 367"/>
          <p:cNvSpPr txBox="1"/>
          <p:nvPr/>
        </p:nvSpPr>
        <p:spPr>
          <a:xfrm>
            <a:off x="9711181" y="3695192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503</a:t>
            </a:r>
          </a:p>
        </p:txBody>
      </p:sp>
      <p:sp>
        <p:nvSpPr>
          <p:cNvPr id="368" name="TextBox 368"/>
          <p:cNvSpPr txBox="1"/>
          <p:nvPr/>
        </p:nvSpPr>
        <p:spPr>
          <a:xfrm>
            <a:off x="11191620" y="3715004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504</a:t>
            </a:r>
          </a:p>
        </p:txBody>
      </p:sp>
      <p:sp>
        <p:nvSpPr>
          <p:cNvPr id="369" name="TextBox 369"/>
          <p:cNvSpPr txBox="1"/>
          <p:nvPr/>
        </p:nvSpPr>
        <p:spPr>
          <a:xfrm>
            <a:off x="175564" y="5197602"/>
            <a:ext cx="4680901" cy="1320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5506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d7602</a:t>
            </a:r>
            <a:r>
              <a:rPr lang="en-US" altLang="zh-CN" sz="1700" spc="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детей</a:t>
            </a:r>
            <a:r>
              <a:rPr lang="en-US" altLang="zh-CN" sz="17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семье</a:t>
            </a:r>
          </a:p>
          <a:p>
            <a:pPr marL="0" indent="165506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d7603</a:t>
            </a:r>
            <a:r>
              <a:rPr lang="en-US" altLang="zh-CN" sz="1700" spc="4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  <a:r>
              <a:rPr lang="en-US" altLang="zh-CN" sz="17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17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дальними</a:t>
            </a:r>
            <a:r>
              <a:rPr lang="en-US" altLang="zh-CN" sz="17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родственниками</a:t>
            </a:r>
          </a:p>
          <a:p>
            <a:pPr marL="0">
              <a:lnSpc>
                <a:spcPct val="100000"/>
              </a:lnSpc>
              <a:tabLst>
                <a:tab pos="896416" algn="l"/>
              </a:tabLst>
            </a:pP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d770	Интимные</a:t>
            </a:r>
            <a:r>
              <a:rPr lang="en-US" altLang="zh-CN" sz="17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  <a:p>
            <a:pPr marL="0" indent="165506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d7700</a:t>
            </a:r>
            <a:r>
              <a:rPr lang="en-US" altLang="zh-CN" sz="17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Романтичные</a:t>
            </a:r>
            <a:r>
              <a:rPr lang="en-US" altLang="zh-CN" sz="17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  <a:p>
            <a:pPr marL="0" indent="165506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d7701</a:t>
            </a:r>
            <a:r>
              <a:rPr lang="en-US" altLang="zh-CN" sz="17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Супружеские</a:t>
            </a:r>
            <a:r>
              <a:rPr lang="en-US" altLang="zh-CN" sz="17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</p:txBody>
      </p:sp>
      <p:sp>
        <p:nvSpPr>
          <p:cNvPr id="370" name="TextBox 370"/>
          <p:cNvSpPr txBox="1"/>
          <p:nvPr/>
        </p:nvSpPr>
        <p:spPr>
          <a:xfrm>
            <a:off x="5997575" y="5311902"/>
            <a:ext cx="5962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600</a:t>
            </a:r>
          </a:p>
        </p:txBody>
      </p:sp>
      <p:sp>
        <p:nvSpPr>
          <p:cNvPr id="371" name="TextBox 371"/>
          <p:cNvSpPr txBox="1"/>
          <p:nvPr/>
        </p:nvSpPr>
        <p:spPr>
          <a:xfrm>
            <a:off x="7718170" y="5302504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601</a:t>
            </a:r>
          </a:p>
        </p:txBody>
      </p:sp>
      <p:sp>
        <p:nvSpPr>
          <p:cNvPr id="372" name="TextBox 372"/>
          <p:cNvSpPr txBox="1"/>
          <p:nvPr/>
        </p:nvSpPr>
        <p:spPr>
          <a:xfrm>
            <a:off x="9199753" y="5625846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602</a:t>
            </a:r>
          </a:p>
        </p:txBody>
      </p:sp>
      <p:sp>
        <p:nvSpPr>
          <p:cNvPr id="373" name="TextBox 373"/>
          <p:cNvSpPr txBox="1"/>
          <p:nvPr/>
        </p:nvSpPr>
        <p:spPr>
          <a:xfrm>
            <a:off x="9901681" y="5624322"/>
            <a:ext cx="2211338" cy="896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71195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d7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603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</p:txBody>
      </p:sp>
      <p:sp>
        <p:nvSpPr>
          <p:cNvPr id="374" name="TextBox 374"/>
          <p:cNvSpPr txBox="1"/>
          <p:nvPr/>
        </p:nvSpPr>
        <p:spPr>
          <a:xfrm>
            <a:off x="341071" y="6520433"/>
            <a:ext cx="11885353" cy="3246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8333"/>
              </a:lnSpc>
              <a:tabLst>
                <a:tab pos="4260138" algn="l"/>
                <a:tab pos="6320078" algn="l"/>
                <a:tab pos="8002193" algn="l"/>
                <a:tab pos="8860840" algn="l"/>
              </a:tabLst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d7702</a:t>
            </a:r>
            <a:r>
              <a:rPr lang="en-US" altLang="zh-CN" sz="1700" spc="69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Сексуальные</a:t>
            </a:r>
            <a:r>
              <a:rPr lang="en-US" altLang="zh-CN" sz="17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отношения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d7700	d7701	d7702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www.who.int/classifications/icf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1059180"/>
            <a:ext cx="7117080" cy="1432560"/>
          </a:xfrm>
          <a:prstGeom prst="rect">
            <a:avLst/>
          </a:prstGeom>
        </p:spPr>
      </p:pic>
      <p:pic>
        <p:nvPicPr>
          <p:cNvPr id="377" name="Picture 3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880" y="3360420"/>
            <a:ext cx="6408420" cy="1584960"/>
          </a:xfrm>
          <a:prstGeom prst="rect">
            <a:avLst/>
          </a:prstGeom>
        </p:spPr>
      </p:pic>
      <p:pic>
        <p:nvPicPr>
          <p:cNvPr id="378" name="Picture 3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360" y="4945380"/>
            <a:ext cx="4579620" cy="1524000"/>
          </a:xfrm>
          <a:prstGeom prst="rect">
            <a:avLst/>
          </a:prstGeom>
        </p:spPr>
      </p:pic>
      <p:sp>
        <p:nvSpPr>
          <p:cNvPr id="2" name="TextBox 378"/>
          <p:cNvSpPr txBox="1"/>
          <p:nvPr/>
        </p:nvSpPr>
        <p:spPr>
          <a:xfrm>
            <a:off x="909523" y="36575"/>
            <a:ext cx="940766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b="1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4800" b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4800" b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b="1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  <a:r>
              <a:rPr lang="en-US" altLang="zh-CN" sz="4800" b="1" spc="-1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4800" b="1" dirty="0">
                <a:solidFill>
                  <a:srgbClr val="000000"/>
                </a:solidFill>
                <a:latin typeface="Calibri"/>
                <a:ea typeface="Calibri"/>
              </a:rPr>
              <a:t>Главные</a:t>
            </a:r>
            <a:r>
              <a:rPr lang="en-US" altLang="zh-CN" sz="4800" b="1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b="1" dirty="0">
                <a:solidFill>
                  <a:srgbClr val="000000"/>
                </a:solidFill>
                <a:latin typeface="Calibri"/>
                <a:ea typeface="Calibri"/>
              </a:rPr>
              <a:t>сферы</a:t>
            </a:r>
            <a:r>
              <a:rPr lang="en-US" altLang="zh-CN" sz="4800" b="1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b="1" dirty="0">
                <a:solidFill>
                  <a:srgbClr val="000000"/>
                </a:solidFill>
                <a:latin typeface="Calibri"/>
                <a:ea typeface="Calibri"/>
              </a:rPr>
              <a:t>жизни</a:t>
            </a:r>
          </a:p>
        </p:txBody>
      </p:sp>
      <p:sp>
        <p:nvSpPr>
          <p:cNvPr id="379" name="TextBox 379"/>
          <p:cNvSpPr txBox="1"/>
          <p:nvPr/>
        </p:nvSpPr>
        <p:spPr>
          <a:xfrm>
            <a:off x="245973" y="1029525"/>
            <a:ext cx="535429" cy="1407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2499"/>
              </a:lnSpc>
            </a:pPr>
            <a:r>
              <a:rPr lang="en-US" altLang="zh-CN" sz="1800" b="1" spc="-1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spc="-10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1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spc="-10" dirty="0">
                <a:solidFill>
                  <a:srgbClr val="000000"/>
                </a:solidFill>
                <a:latin typeface="Calibri"/>
                <a:ea typeface="Calibri"/>
              </a:rPr>
              <a:t>15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1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spc="-10" dirty="0">
                <a:solidFill>
                  <a:srgbClr val="000000"/>
                </a:solidFill>
                <a:latin typeface="Calibri"/>
                <a:ea typeface="Calibri"/>
              </a:rPr>
              <a:t>820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1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spc="-10" dirty="0">
                <a:solidFill>
                  <a:srgbClr val="000000"/>
                </a:solidFill>
                <a:latin typeface="Calibri"/>
                <a:ea typeface="Calibri"/>
              </a:rPr>
              <a:t>825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</a:p>
        </p:txBody>
      </p:sp>
      <p:sp>
        <p:nvSpPr>
          <p:cNvPr id="380" name="TextBox 380"/>
          <p:cNvSpPr txBox="1"/>
          <p:nvPr/>
        </p:nvSpPr>
        <p:spPr>
          <a:xfrm>
            <a:off x="1617599" y="1029525"/>
            <a:ext cx="2949066" cy="1407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2499"/>
              </a:lnSpc>
            </a:pPr>
            <a:r>
              <a:rPr lang="en-US" altLang="zh-CN" sz="1800" b="1" spc="15" dirty="0">
                <a:solidFill>
                  <a:srgbClr val="000000"/>
                </a:solidFill>
                <a:latin typeface="Calibri"/>
                <a:ea typeface="Calibri"/>
              </a:rPr>
              <a:t>Неформальное</a:t>
            </a:r>
            <a:r>
              <a:rPr lang="en-US" altLang="zh-CN" sz="1800" b="1" spc="-1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15" dirty="0">
                <a:solidFill>
                  <a:srgbClr val="000000"/>
                </a:solidFill>
                <a:latin typeface="Calibri"/>
                <a:ea typeface="Calibri"/>
              </a:rPr>
              <a:t>образование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15" dirty="0">
                <a:solidFill>
                  <a:srgbClr val="000000"/>
                </a:solidFill>
                <a:latin typeface="Calibri"/>
                <a:ea typeface="Calibri"/>
              </a:rPr>
              <a:t>Дошкольное</a:t>
            </a:r>
            <a:r>
              <a:rPr lang="en-US" altLang="zh-CN" sz="1800" b="1" spc="-1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15" dirty="0">
                <a:solidFill>
                  <a:srgbClr val="000000"/>
                </a:solidFill>
                <a:latin typeface="Calibri"/>
                <a:ea typeface="Calibri"/>
              </a:rPr>
              <a:t>образование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20" dirty="0">
                <a:solidFill>
                  <a:srgbClr val="000000"/>
                </a:solidFill>
                <a:latin typeface="Calibri"/>
                <a:ea typeface="Calibri"/>
              </a:rPr>
              <a:t>Школьное</a:t>
            </a:r>
            <a:r>
              <a:rPr lang="en-US" altLang="zh-CN" sz="1800" b="1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15" dirty="0">
                <a:solidFill>
                  <a:srgbClr val="000000"/>
                </a:solidFill>
                <a:latin typeface="Calibri"/>
                <a:ea typeface="Calibri"/>
              </a:rPr>
              <a:t>образование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Профессиональное</a:t>
            </a:r>
            <a:r>
              <a:rPr lang="en-US" altLang="zh-CN" sz="1800" b="1" spc="-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Высшее</a:t>
            </a:r>
            <a:r>
              <a:rPr lang="en-US" altLang="zh-CN" sz="18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образование</a:t>
            </a:r>
          </a:p>
        </p:txBody>
      </p:sp>
      <p:sp>
        <p:nvSpPr>
          <p:cNvPr id="381" name="TextBox 381"/>
          <p:cNvSpPr txBox="1"/>
          <p:nvPr/>
        </p:nvSpPr>
        <p:spPr>
          <a:xfrm>
            <a:off x="4553965" y="768095"/>
            <a:ext cx="1655027" cy="6170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бразование</a:t>
            </a:r>
          </a:p>
          <a:p>
            <a:pPr>
              <a:lnSpc>
                <a:spcPts val="534"/>
              </a:lnSpc>
            </a:pPr>
            <a:endParaRPr lang="en-US" dirty="0" smtClean="0"/>
          </a:p>
          <a:p>
            <a:pPr marL="0" indent="1171448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</p:txBody>
      </p:sp>
      <p:sp>
        <p:nvSpPr>
          <p:cNvPr id="382" name="TextBox 382"/>
          <p:cNvSpPr txBox="1"/>
          <p:nvPr/>
        </p:nvSpPr>
        <p:spPr>
          <a:xfrm>
            <a:off x="6851268" y="850264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15</a:t>
            </a:r>
          </a:p>
        </p:txBody>
      </p:sp>
      <p:sp>
        <p:nvSpPr>
          <p:cNvPr id="383" name="TextBox 383"/>
          <p:cNvSpPr txBox="1"/>
          <p:nvPr/>
        </p:nvSpPr>
        <p:spPr>
          <a:xfrm>
            <a:off x="8129651" y="850188"/>
            <a:ext cx="48374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820</a:t>
            </a:r>
          </a:p>
        </p:txBody>
      </p:sp>
      <p:sp>
        <p:nvSpPr>
          <p:cNvPr id="384" name="TextBox 384"/>
          <p:cNvSpPr txBox="1"/>
          <p:nvPr/>
        </p:nvSpPr>
        <p:spPr>
          <a:xfrm>
            <a:off x="9442450" y="848741"/>
            <a:ext cx="4803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25</a:t>
            </a:r>
          </a:p>
        </p:txBody>
      </p:sp>
      <p:sp>
        <p:nvSpPr>
          <p:cNvPr id="385" name="TextBox 385"/>
          <p:cNvSpPr txBox="1"/>
          <p:nvPr/>
        </p:nvSpPr>
        <p:spPr>
          <a:xfrm>
            <a:off x="10962131" y="819404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</a:p>
        </p:txBody>
      </p:sp>
      <p:sp>
        <p:nvSpPr>
          <p:cNvPr id="386" name="TextBox 386"/>
          <p:cNvSpPr txBox="1"/>
          <p:nvPr/>
        </p:nvSpPr>
        <p:spPr>
          <a:xfrm>
            <a:off x="4282694" y="2439416"/>
            <a:ext cx="199526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Работа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занятость</a:t>
            </a:r>
          </a:p>
        </p:txBody>
      </p:sp>
      <p:sp>
        <p:nvSpPr>
          <p:cNvPr id="387" name="TextBox 387"/>
          <p:cNvSpPr txBox="1"/>
          <p:nvPr/>
        </p:nvSpPr>
        <p:spPr>
          <a:xfrm>
            <a:off x="245973" y="2722625"/>
            <a:ext cx="759687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371625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d840	Ученичество</a:t>
            </a:r>
            <a:r>
              <a:rPr lang="en-US" altLang="zh-CN" sz="18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(подготовка</a:t>
            </a:r>
            <a:r>
              <a:rPr lang="en-US" altLang="zh-CN" sz="18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en-US" altLang="zh-CN" sz="18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профессиональной</a:t>
            </a:r>
            <a:r>
              <a:rPr lang="en-US" altLang="zh-CN" sz="18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деятельности)</a:t>
            </a:r>
          </a:p>
        </p:txBody>
      </p:sp>
      <p:sp>
        <p:nvSpPr>
          <p:cNvPr id="388" name="TextBox 388"/>
          <p:cNvSpPr txBox="1"/>
          <p:nvPr/>
        </p:nvSpPr>
        <p:spPr>
          <a:xfrm>
            <a:off x="245973" y="3004311"/>
            <a:ext cx="849141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371625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d845	Получение</a:t>
            </a:r>
            <a:r>
              <a:rPr lang="en-US" altLang="zh-CN"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работы,</a:t>
            </a:r>
            <a:r>
              <a:rPr lang="en-US" altLang="zh-CN" sz="18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18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8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прекращение</a:t>
            </a:r>
            <a:r>
              <a:rPr lang="en-US" altLang="zh-CN"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трудовых</a:t>
            </a:r>
            <a:r>
              <a:rPr lang="en-US" altLang="zh-CN" sz="1800" b="1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отношений</a:t>
            </a:r>
          </a:p>
        </p:txBody>
      </p:sp>
      <p:sp>
        <p:nvSpPr>
          <p:cNvPr id="389" name="TextBox 389"/>
          <p:cNvSpPr txBox="1"/>
          <p:nvPr/>
        </p:nvSpPr>
        <p:spPr>
          <a:xfrm>
            <a:off x="245973" y="3282188"/>
            <a:ext cx="1034140" cy="11229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6181" hangingPunct="0">
              <a:lnSpc>
                <a:spcPct val="102499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d84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d84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51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452</a:t>
            </a:r>
          </a:p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</a:p>
        </p:txBody>
      </p:sp>
      <p:sp>
        <p:nvSpPr>
          <p:cNvPr id="390" name="TextBox 390"/>
          <p:cNvSpPr txBox="1"/>
          <p:nvPr/>
        </p:nvSpPr>
        <p:spPr>
          <a:xfrm>
            <a:off x="1617599" y="3285871"/>
            <a:ext cx="3641635" cy="1122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Поиск</a:t>
            </a:r>
            <a:r>
              <a:rPr lang="en-US" altLang="zh-CN" sz="1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работы</a:t>
            </a:r>
          </a:p>
          <a:p>
            <a:pPr marL="0" hangingPunct="0">
              <a:lnSpc>
                <a:spcPct val="102499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Выполнение</a:t>
            </a:r>
            <a:r>
              <a:rPr lang="en-US" altLang="zh-CN" sz="18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трудовых</a:t>
            </a:r>
            <a:r>
              <a:rPr lang="en-US" altLang="zh-CN" sz="1800" spc="-1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обязанностей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Прекращение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трудовых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отношений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Оплачиваемая</a:t>
            </a:r>
            <a:r>
              <a:rPr lang="en-US" altLang="zh-CN" sz="1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работа</a:t>
            </a:r>
          </a:p>
        </p:txBody>
      </p:sp>
      <p:sp>
        <p:nvSpPr>
          <p:cNvPr id="391" name="TextBox 391"/>
          <p:cNvSpPr txBox="1"/>
          <p:nvPr/>
        </p:nvSpPr>
        <p:spPr>
          <a:xfrm>
            <a:off x="5725414" y="3400805"/>
            <a:ext cx="48357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40</a:t>
            </a:r>
          </a:p>
        </p:txBody>
      </p:sp>
      <p:sp>
        <p:nvSpPr>
          <p:cNvPr id="392" name="TextBox 392"/>
          <p:cNvSpPr txBox="1"/>
          <p:nvPr/>
        </p:nvSpPr>
        <p:spPr>
          <a:xfrm>
            <a:off x="632155" y="4412488"/>
            <a:ext cx="596278" cy="538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500</a:t>
            </a:r>
          </a:p>
          <a:p>
            <a:pPr marL="0">
              <a:lnSpc>
                <a:spcPct val="96249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501</a:t>
            </a:r>
          </a:p>
        </p:txBody>
      </p:sp>
      <p:sp>
        <p:nvSpPr>
          <p:cNvPr id="393" name="TextBox 393"/>
          <p:cNvSpPr txBox="1"/>
          <p:nvPr/>
        </p:nvSpPr>
        <p:spPr>
          <a:xfrm>
            <a:off x="1617599" y="4412488"/>
            <a:ext cx="3950959" cy="538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Индивидуальная</a:t>
            </a:r>
            <a:r>
              <a:rPr lang="en-US" altLang="zh-CN" sz="18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трудовая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деятельность</a:t>
            </a:r>
          </a:p>
          <a:p>
            <a:pPr marL="0">
              <a:lnSpc>
                <a:spcPct val="96249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Частичная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трудовая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занятость</a:t>
            </a:r>
          </a:p>
        </p:txBody>
      </p:sp>
      <p:sp>
        <p:nvSpPr>
          <p:cNvPr id="394" name="TextBox 394"/>
          <p:cNvSpPr txBox="1"/>
          <p:nvPr/>
        </p:nvSpPr>
        <p:spPr>
          <a:xfrm>
            <a:off x="7354823" y="4627295"/>
            <a:ext cx="484435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845</a:t>
            </a:r>
          </a:p>
        </p:txBody>
      </p:sp>
      <p:sp>
        <p:nvSpPr>
          <p:cNvPr id="395" name="TextBox 395"/>
          <p:cNvSpPr txBox="1"/>
          <p:nvPr/>
        </p:nvSpPr>
        <p:spPr>
          <a:xfrm>
            <a:off x="115519" y="4950841"/>
            <a:ext cx="4704947" cy="190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16636">
              <a:lnSpc>
                <a:spcPct val="94166"/>
              </a:lnSpc>
              <a:tabLst>
                <a:tab pos="1502079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d8502	Полная</a:t>
            </a:r>
            <a:r>
              <a:rPr lang="en-US" altLang="zh-CN" sz="18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трудовая</a:t>
            </a:r>
            <a:r>
              <a:rPr lang="en-US" altLang="zh-CN" sz="18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занятость</a:t>
            </a:r>
          </a:p>
          <a:p>
            <a:pPr marL="0" indent="2269286">
              <a:lnSpc>
                <a:spcPct val="975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Экономическая</a:t>
            </a:r>
            <a:r>
              <a:rPr lang="en-US" altLang="zh-CN" sz="1800" b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жизнь</a:t>
            </a:r>
          </a:p>
          <a:p>
            <a:pPr marL="0">
              <a:lnSpc>
                <a:spcPct val="100000"/>
              </a:lnSpc>
              <a:tabLst>
                <a:tab pos="935431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d860	Базисные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экономические</a:t>
            </a:r>
            <a:r>
              <a:rPr lang="en-US" altLang="zh-CN" sz="1800" b="1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  <a:p>
            <a:pPr marL="0">
              <a:lnSpc>
                <a:spcPct val="100000"/>
              </a:lnSpc>
              <a:tabLst>
                <a:tab pos="935431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d865	Сложные</a:t>
            </a:r>
            <a:r>
              <a:rPr lang="en-US" altLang="zh-CN"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экономические</a:t>
            </a:r>
            <a:r>
              <a:rPr lang="en-US" altLang="zh-CN" sz="1800" b="1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отношения</a:t>
            </a:r>
          </a:p>
          <a:p>
            <a:pPr marL="0">
              <a:lnSpc>
                <a:spcPct val="100000"/>
              </a:lnSpc>
              <a:tabLst>
                <a:tab pos="935431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d870	Экономическая</a:t>
            </a:r>
            <a:r>
              <a:rPr lang="en-US" altLang="zh-CN"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самостоятельность</a:t>
            </a:r>
          </a:p>
          <a:p>
            <a:pPr marL="0" indent="168249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d8700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Личные</a:t>
            </a:r>
            <a:r>
              <a:rPr lang="en-US" altLang="zh-CN" sz="18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экономические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ресурсы</a:t>
            </a:r>
          </a:p>
          <a:p>
            <a:pPr marL="0" indent="168249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d8701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Общественные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экономические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фонды</a:t>
            </a:r>
          </a:p>
        </p:txBody>
      </p:sp>
      <p:sp>
        <p:nvSpPr>
          <p:cNvPr id="396" name="TextBox 396"/>
          <p:cNvSpPr txBox="1"/>
          <p:nvPr/>
        </p:nvSpPr>
        <p:spPr>
          <a:xfrm>
            <a:off x="5666232" y="6429603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45</a:t>
            </a:r>
          </a:p>
        </p:txBody>
      </p:sp>
      <p:sp>
        <p:nvSpPr>
          <p:cNvPr id="397" name="TextBox 397"/>
          <p:cNvSpPr txBox="1"/>
          <p:nvPr/>
        </p:nvSpPr>
        <p:spPr>
          <a:xfrm>
            <a:off x="7196581" y="6509766"/>
            <a:ext cx="48357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65</a:t>
            </a:r>
          </a:p>
        </p:txBody>
      </p:sp>
      <p:sp>
        <p:nvSpPr>
          <p:cNvPr id="398" name="TextBox 398"/>
          <p:cNvSpPr txBox="1"/>
          <p:nvPr/>
        </p:nvSpPr>
        <p:spPr>
          <a:xfrm>
            <a:off x="8654160" y="6458254"/>
            <a:ext cx="4803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d8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70</a:t>
            </a:r>
          </a:p>
        </p:txBody>
      </p:sp>
      <p:sp>
        <p:nvSpPr>
          <p:cNvPr id="399" name="TextBox 399"/>
          <p:cNvSpPr txBox="1"/>
          <p:nvPr/>
        </p:nvSpPr>
        <p:spPr>
          <a:xfrm>
            <a:off x="9201911" y="4950841"/>
            <a:ext cx="2911108" cy="1851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69341">
              <a:lnSpc>
                <a:spcPct val="100000"/>
              </a:lnSpc>
              <a:tabLst>
                <a:tab pos="1694688" algn="l"/>
              </a:tabLst>
            </a:pP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d850	</a:t>
            </a:r>
            <a:r>
              <a:rPr lang="en-US" altLang="zh-CN" sz="1800" b="1" spc="-10" dirty="0">
                <a:solidFill>
                  <a:srgbClr val="000000"/>
                </a:solidFill>
                <a:latin typeface="Calibri"/>
                <a:ea typeface="Calibri"/>
              </a:rPr>
              <a:t>d855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00"/>
              </a:lnSpc>
            </a:pPr>
            <a:endParaRPr lang="en-US" dirty="0" smtClean="0"/>
          </a:p>
          <a:p>
            <a:pPr marL="0" indent="699769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4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980" y="617220"/>
            <a:ext cx="6804659" cy="6065520"/>
          </a:xfrm>
          <a:prstGeom prst="rect">
            <a:avLst/>
          </a:prstGeom>
        </p:spPr>
      </p:pic>
      <p:sp>
        <p:nvSpPr>
          <p:cNvPr id="2" name="TextBox 401"/>
          <p:cNvSpPr txBox="1"/>
          <p:nvPr/>
        </p:nvSpPr>
        <p:spPr>
          <a:xfrm>
            <a:off x="395630" y="0"/>
            <a:ext cx="9589376" cy="205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83412">
              <a:lnSpc>
                <a:spcPct val="90416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Раздел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9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Жизнь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сообществах,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общественная</a:t>
            </a:r>
            <a:r>
              <a:rPr lang="en-US" altLang="zh-CN" sz="32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</a:p>
          <a:p>
            <a:pPr marL="0" indent="7587716">
              <a:lnSpc>
                <a:spcPct val="67916"/>
              </a:lnSpc>
              <a:tabLst>
                <a:tab pos="8993099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d9100	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d9101</a:t>
            </a:r>
          </a:p>
          <a:p>
            <a:pPr marL="0" indent="483412">
              <a:lnSpc>
                <a:spcPct val="82499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гражданская</a:t>
            </a:r>
            <a:r>
              <a:rPr lang="en-US" altLang="zh-CN" sz="32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жизнь</a:t>
            </a:r>
          </a:p>
          <a:p>
            <a:pPr marL="0">
              <a:lnSpc>
                <a:spcPct val="100000"/>
              </a:lnSpc>
              <a:tabLst>
                <a:tab pos="1186027" algn="l"/>
              </a:tabLst>
            </a:pP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d910	Жизнь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23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сообществах</a:t>
            </a:r>
          </a:p>
          <a:p>
            <a:pPr marL="212140" hangingPunct="0">
              <a:lnSpc>
                <a:spcPct val="95833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d9100</a:t>
            </a:r>
            <a:r>
              <a:rPr lang="en-US" altLang="zh-CN" sz="2300" spc="5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Неформальные</a:t>
            </a:r>
            <a:r>
              <a:rPr lang="en-US" altLang="zh-CN" sz="23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объединения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d9101</a:t>
            </a:r>
            <a:r>
              <a:rPr lang="en-US" altLang="zh-CN" sz="23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Формальные</a:t>
            </a:r>
            <a:r>
              <a:rPr lang="en-US" altLang="zh-CN" sz="23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ассоциации</a:t>
            </a:r>
          </a:p>
        </p:txBody>
      </p:sp>
      <p:sp>
        <p:nvSpPr>
          <p:cNvPr id="402" name="TextBox 402"/>
          <p:cNvSpPr txBox="1"/>
          <p:nvPr/>
        </p:nvSpPr>
        <p:spPr>
          <a:xfrm>
            <a:off x="10786871" y="461263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102</a:t>
            </a:r>
          </a:p>
        </p:txBody>
      </p:sp>
      <p:sp>
        <p:nvSpPr>
          <p:cNvPr id="403" name="TextBox 403"/>
          <p:cNvSpPr txBox="1"/>
          <p:nvPr/>
        </p:nvSpPr>
        <p:spPr>
          <a:xfrm>
            <a:off x="395630" y="2075434"/>
            <a:ext cx="2994900" cy="10667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2140">
              <a:lnSpc>
                <a:spcPct val="100000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d9102</a:t>
            </a:r>
            <a:r>
              <a:rPr lang="en-US" altLang="zh-CN" sz="2300" spc="7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Церемонии</a:t>
            </a:r>
          </a:p>
          <a:p>
            <a:pPr marL="0">
              <a:lnSpc>
                <a:spcPct val="100000"/>
              </a:lnSpc>
              <a:tabLst>
                <a:tab pos="1186027" algn="l"/>
              </a:tabLst>
            </a:pP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d920	Отдых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300" b="1" spc="-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досуг</a:t>
            </a:r>
          </a:p>
          <a:p>
            <a:pPr marL="0" indent="212140">
              <a:lnSpc>
                <a:spcPct val="100000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d9200</a:t>
            </a:r>
            <a:r>
              <a:rPr lang="en-US" altLang="zh-CN" sz="2300" spc="7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Игры</a:t>
            </a:r>
          </a:p>
        </p:txBody>
      </p:sp>
      <p:sp>
        <p:nvSpPr>
          <p:cNvPr id="404" name="TextBox 404"/>
          <p:cNvSpPr txBox="1"/>
          <p:nvPr/>
        </p:nvSpPr>
        <p:spPr>
          <a:xfrm>
            <a:off x="6137402" y="2211831"/>
            <a:ext cx="48357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</p:txBody>
      </p:sp>
      <p:sp>
        <p:nvSpPr>
          <p:cNvPr id="405" name="TextBox 405"/>
          <p:cNvSpPr txBox="1"/>
          <p:nvPr/>
        </p:nvSpPr>
        <p:spPr>
          <a:xfrm>
            <a:off x="8505190" y="2185543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200</a:t>
            </a:r>
          </a:p>
        </p:txBody>
      </p:sp>
      <p:sp>
        <p:nvSpPr>
          <p:cNvPr id="406" name="TextBox 406"/>
          <p:cNvSpPr txBox="1"/>
          <p:nvPr/>
        </p:nvSpPr>
        <p:spPr>
          <a:xfrm>
            <a:off x="607771" y="3156826"/>
            <a:ext cx="10753551" cy="350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328962" algn="l"/>
              </a:tabLst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d9201</a:t>
            </a:r>
            <a:r>
              <a:rPr lang="en-US" altLang="zh-CN" sz="2300" spc="64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Спортивные</a:t>
            </a:r>
            <a:r>
              <a:rPr lang="en-US" altLang="zh-CN" sz="23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состязания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d9201</a:t>
            </a:r>
            <a:r>
              <a:rPr lang="en-US" altLang="zh-CN" sz="1800" spc="8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d9202</a:t>
            </a:r>
          </a:p>
        </p:txBody>
      </p:sp>
      <p:sp>
        <p:nvSpPr>
          <p:cNvPr id="407" name="TextBox 407"/>
          <p:cNvSpPr txBox="1"/>
          <p:nvPr/>
        </p:nvSpPr>
        <p:spPr>
          <a:xfrm>
            <a:off x="607771" y="3526663"/>
            <a:ext cx="3645424" cy="67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d9202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Искусство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3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культура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d9203</a:t>
            </a:r>
            <a:r>
              <a:rPr lang="en-US" altLang="zh-CN" sz="2300" spc="2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Рукоделие</a:t>
            </a:r>
          </a:p>
        </p:txBody>
      </p:sp>
      <p:sp>
        <p:nvSpPr>
          <p:cNvPr id="408" name="TextBox 408"/>
          <p:cNvSpPr txBox="1"/>
          <p:nvPr/>
        </p:nvSpPr>
        <p:spPr>
          <a:xfrm>
            <a:off x="7983346" y="3680586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203</a:t>
            </a:r>
          </a:p>
        </p:txBody>
      </p:sp>
      <p:sp>
        <p:nvSpPr>
          <p:cNvPr id="409" name="TextBox 409"/>
          <p:cNvSpPr txBox="1"/>
          <p:nvPr/>
        </p:nvSpPr>
        <p:spPr>
          <a:xfrm>
            <a:off x="395630" y="4224528"/>
            <a:ext cx="4935523" cy="1771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2140">
              <a:lnSpc>
                <a:spcPct val="100000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d9204</a:t>
            </a:r>
            <a:r>
              <a:rPr lang="en-US" altLang="zh-CN" sz="2300" spc="6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Хобби</a:t>
            </a:r>
          </a:p>
          <a:p>
            <a:pPr marL="0" indent="212140">
              <a:lnSpc>
                <a:spcPct val="100000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d9205</a:t>
            </a:r>
            <a:r>
              <a:rPr lang="en-US" altLang="zh-CN" sz="2300" spc="55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Неформальное</a:t>
            </a:r>
            <a:r>
              <a:rPr lang="en-US" altLang="zh-CN" sz="23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общение</a:t>
            </a:r>
          </a:p>
          <a:p>
            <a:pPr marL="0">
              <a:lnSpc>
                <a:spcPct val="100000"/>
              </a:lnSpc>
              <a:tabLst>
                <a:tab pos="1186027" algn="l"/>
              </a:tabLst>
            </a:pP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d930	Религия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духовная</a:t>
            </a:r>
            <a:r>
              <a:rPr lang="en-US" altLang="zh-CN" sz="2300" b="1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практика</a:t>
            </a:r>
          </a:p>
          <a:p>
            <a:pPr marL="0" indent="212140">
              <a:lnSpc>
                <a:spcPct val="100000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d9300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Традиционная</a:t>
            </a:r>
            <a:r>
              <a:rPr lang="en-US" altLang="zh-CN" sz="23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религия</a:t>
            </a:r>
          </a:p>
          <a:p>
            <a:pPr marL="0" indent="212140">
              <a:lnSpc>
                <a:spcPct val="98750"/>
              </a:lnSpc>
            </a:pP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d9301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Духовная</a:t>
            </a:r>
            <a:r>
              <a:rPr lang="en-US" altLang="zh-CN" sz="23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Calibri"/>
                <a:ea typeface="Calibri"/>
              </a:rPr>
              <a:t>практика</a:t>
            </a:r>
          </a:p>
        </p:txBody>
      </p:sp>
      <p:sp>
        <p:nvSpPr>
          <p:cNvPr id="410" name="TextBox 410"/>
          <p:cNvSpPr txBox="1"/>
          <p:nvPr/>
        </p:nvSpPr>
        <p:spPr>
          <a:xfrm>
            <a:off x="6268211" y="4388916"/>
            <a:ext cx="48374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920</a:t>
            </a:r>
          </a:p>
        </p:txBody>
      </p:sp>
      <p:sp>
        <p:nvSpPr>
          <p:cNvPr id="411" name="TextBox 411"/>
          <p:cNvSpPr txBox="1"/>
          <p:nvPr/>
        </p:nvSpPr>
        <p:spPr>
          <a:xfrm>
            <a:off x="9559797" y="4952492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204</a:t>
            </a:r>
          </a:p>
        </p:txBody>
      </p:sp>
      <p:sp>
        <p:nvSpPr>
          <p:cNvPr id="412" name="TextBox 412"/>
          <p:cNvSpPr txBox="1"/>
          <p:nvPr/>
        </p:nvSpPr>
        <p:spPr>
          <a:xfrm>
            <a:off x="10985245" y="4939410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205</a:t>
            </a:r>
          </a:p>
        </p:txBody>
      </p:sp>
      <p:sp>
        <p:nvSpPr>
          <p:cNvPr id="413" name="TextBox 413"/>
          <p:cNvSpPr txBox="1"/>
          <p:nvPr/>
        </p:nvSpPr>
        <p:spPr>
          <a:xfrm>
            <a:off x="395630" y="6015837"/>
            <a:ext cx="613668" cy="708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b="1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40</a:t>
            </a:r>
          </a:p>
          <a:p>
            <a:pPr marL="0">
              <a:lnSpc>
                <a:spcPct val="100000"/>
              </a:lnSpc>
            </a:pPr>
            <a:r>
              <a:rPr lang="en-US" altLang="zh-CN" sz="2300" b="1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50</a:t>
            </a:r>
          </a:p>
        </p:txBody>
      </p:sp>
      <p:sp>
        <p:nvSpPr>
          <p:cNvPr id="414" name="TextBox 414"/>
          <p:cNvSpPr txBox="1"/>
          <p:nvPr/>
        </p:nvSpPr>
        <p:spPr>
          <a:xfrm>
            <a:off x="1581658" y="6015837"/>
            <a:ext cx="4586044" cy="708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b="1" spc="-5" dirty="0">
                <a:solidFill>
                  <a:srgbClr val="000000"/>
                </a:solidFill>
                <a:latin typeface="Calibri"/>
                <a:ea typeface="Calibri"/>
              </a:rPr>
              <a:t>Права</a:t>
            </a:r>
            <a:r>
              <a:rPr lang="en-US" altLang="zh-CN" sz="23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человека</a:t>
            </a:r>
          </a:p>
          <a:p>
            <a:pPr marL="0">
              <a:lnSpc>
                <a:spcPct val="100000"/>
              </a:lnSpc>
            </a:pP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Политическая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жизнь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3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Calibri"/>
                <a:ea typeface="Calibri"/>
              </a:rPr>
              <a:t>гражданство</a:t>
            </a:r>
          </a:p>
        </p:txBody>
      </p:sp>
      <p:sp>
        <p:nvSpPr>
          <p:cNvPr id="415" name="TextBox 415"/>
          <p:cNvSpPr txBox="1"/>
          <p:nvPr/>
        </p:nvSpPr>
        <p:spPr>
          <a:xfrm>
            <a:off x="6643751" y="6475552"/>
            <a:ext cx="48374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930</a:t>
            </a:r>
          </a:p>
        </p:txBody>
      </p:sp>
      <p:sp>
        <p:nvSpPr>
          <p:cNvPr id="416" name="TextBox 416"/>
          <p:cNvSpPr txBox="1"/>
          <p:nvPr/>
        </p:nvSpPr>
        <p:spPr>
          <a:xfrm>
            <a:off x="7595869" y="6562496"/>
            <a:ext cx="59627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300</a:t>
            </a:r>
          </a:p>
        </p:txBody>
      </p:sp>
      <p:sp>
        <p:nvSpPr>
          <p:cNvPr id="417" name="TextBox 417"/>
          <p:cNvSpPr txBox="1"/>
          <p:nvPr/>
        </p:nvSpPr>
        <p:spPr>
          <a:xfrm>
            <a:off x="9193021" y="5995860"/>
            <a:ext cx="2919998" cy="849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404871">
              <a:lnSpc>
                <a:spcPct val="55833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950</a:t>
            </a:r>
          </a:p>
          <a:p>
            <a:pPr marL="0" indent="797686">
              <a:lnSpc>
                <a:spcPct val="55833"/>
              </a:lnSpc>
            </a:pPr>
            <a:r>
              <a:rPr lang="en-US" altLang="zh-CN" sz="1800" b="1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b="1" dirty="0">
                <a:solidFill>
                  <a:srgbClr val="000000"/>
                </a:solidFill>
                <a:latin typeface="Calibri"/>
                <a:ea typeface="Calibri"/>
              </a:rPr>
              <a:t>40</a:t>
            </a:r>
          </a:p>
          <a:p>
            <a:pPr marL="0">
              <a:lnSpc>
                <a:spcPct val="5625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d9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301</a:t>
            </a:r>
          </a:p>
          <a:p>
            <a:pPr marL="0" indent="708659">
              <a:lnSpc>
                <a:spcPct val="725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  <a:p>
            <a:pPr marL="0">
              <a:lnSpc>
                <a:spcPct val="69166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4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20" y="0"/>
            <a:ext cx="7528559" cy="6858000"/>
          </a:xfrm>
          <a:prstGeom prst="rect">
            <a:avLst/>
          </a:prstGeom>
        </p:spPr>
      </p:pic>
      <p:pic>
        <p:nvPicPr>
          <p:cNvPr id="420" name="Picture 4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20" y="3832860"/>
            <a:ext cx="1188719" cy="1303020"/>
          </a:xfrm>
          <a:prstGeom prst="rect">
            <a:avLst/>
          </a:prstGeom>
        </p:spPr>
      </p:pic>
      <p:sp>
        <p:nvSpPr>
          <p:cNvPr id="2" name="TextBox 420"/>
          <p:cNvSpPr txBox="1"/>
          <p:nvPr/>
        </p:nvSpPr>
        <p:spPr>
          <a:xfrm>
            <a:off x="345643" y="1904"/>
            <a:ext cx="6798122" cy="5896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87221">
              <a:lnSpc>
                <a:spcPct val="10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Факторы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окружающей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среды</a:t>
            </a:r>
            <a:r>
              <a:rPr lang="en-US" altLang="zh-CN" sz="3200" b="1" spc="-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(e)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e1</a:t>
            </a:r>
            <a:r>
              <a:rPr lang="en-US" altLang="zh-CN" sz="24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продукция</a:t>
            </a:r>
            <a:r>
              <a:rPr lang="en-US" altLang="zh-CN" sz="24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технологии,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0"/>
              </a:lnSpc>
            </a:pPr>
            <a:endParaRPr lang="en-US" dirty="0" smtClean="0"/>
          </a:p>
          <a:p>
            <a:pPr marL="0" hangingPunct="0">
              <a:lnSpc>
                <a:spcPct val="95833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e2</a:t>
            </a:r>
            <a:r>
              <a:rPr lang="en-US" altLang="zh-CN" sz="2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природное</a:t>
            </a:r>
            <a:r>
              <a:rPr lang="en-US" altLang="zh-CN" sz="2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окружение</a:t>
            </a:r>
            <a:r>
              <a:rPr lang="en-US" altLang="zh-CN" sz="2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изменения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окружающей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среды,</a:t>
            </a:r>
            <a:r>
              <a:rPr lang="en-US" altLang="zh-CN" sz="24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осуществленные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10" dirty="0">
                <a:solidFill>
                  <a:srgbClr val="000000"/>
                </a:solidFill>
                <a:latin typeface="Calibri"/>
                <a:ea typeface="Calibri"/>
              </a:rPr>
              <a:t>чел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овеком,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50"/>
              </a:lnSpc>
            </a:pPr>
            <a:endParaRPr lang="en-US" dirty="0" smtClean="0"/>
          </a:p>
          <a:p>
            <a:pPr marL="0" hangingPunct="0">
              <a:lnSpc>
                <a:spcPct val="249166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e3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поддержка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взаимосвязи,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t/>
            </a:r>
            <a:br/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e4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установки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35"/>
              </a:lnSpc>
            </a:pPr>
            <a:endParaRPr lang="en-US" dirty="0" smtClean="0"/>
          </a:p>
          <a:p>
            <a:pPr marL="0" hangingPunct="0">
              <a:lnSpc>
                <a:spcPct val="95416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e5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службы,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административные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системы</a:t>
            </a:r>
            <a:r>
              <a:rPr lang="en-US" altLang="zh-CN" sz="24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15" dirty="0">
                <a:solidFill>
                  <a:srgbClr val="000000"/>
                </a:solidFill>
                <a:latin typeface="Calibri"/>
                <a:ea typeface="Calibri"/>
              </a:rPr>
              <a:t>поли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тика.</a:t>
            </a:r>
          </a:p>
        </p:txBody>
      </p:sp>
      <p:sp>
        <p:nvSpPr>
          <p:cNvPr id="421" name="TextBox 421"/>
          <p:cNvSpPr txBox="1"/>
          <p:nvPr/>
        </p:nvSpPr>
        <p:spPr>
          <a:xfrm>
            <a:off x="9201911" y="6254038"/>
            <a:ext cx="2911108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99769">
              <a:lnSpc>
                <a:spcPct val="10000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w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ww.icfillustration.com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www.who.int/classificatio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ns/icf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422"/>
          <p:cNvSpPr txBox="1"/>
          <p:nvPr/>
        </p:nvSpPr>
        <p:spPr>
          <a:xfrm>
            <a:off x="2089404" y="1874443"/>
            <a:ext cx="8163581" cy="2743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0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ea typeface="Calibri"/>
              </a:rPr>
              <a:t>такое</a:t>
            </a:r>
            <a:r>
              <a:rPr lang="en-US" altLang="zh-CN" sz="6000" b="1" spc="-1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ea typeface="Calibri"/>
              </a:rPr>
              <a:t>персональные</a:t>
            </a:r>
          </a:p>
          <a:p>
            <a:pPr marL="0" indent="434339">
              <a:lnSpc>
                <a:spcPct val="100000"/>
              </a:lnSpc>
            </a:pPr>
            <a:r>
              <a:rPr lang="en-US" altLang="zh-CN" sz="6000" b="1" dirty="0">
                <a:solidFill>
                  <a:srgbClr val="001E5E"/>
                </a:solidFill>
                <a:latin typeface="Calibri"/>
                <a:ea typeface="Calibri"/>
              </a:rPr>
              <a:t>факторы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6000" b="1" spc="-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6000" b="1" dirty="0">
                <a:solidFill>
                  <a:srgbClr val="001E5E"/>
                </a:solidFill>
                <a:latin typeface="Calibri"/>
                <a:ea typeface="Calibri"/>
              </a:rPr>
              <a:t>ними</a:t>
            </a:r>
          </a:p>
          <a:p>
            <a:pPr marL="0" indent="2427986">
              <a:lnSpc>
                <a:spcPct val="100000"/>
              </a:lnSpc>
            </a:pPr>
            <a:r>
              <a:rPr lang="en-US" altLang="zh-CN" sz="6000" b="1" spc="-10" dirty="0">
                <a:solidFill>
                  <a:srgbClr val="001E5E"/>
                </a:solidFill>
                <a:latin typeface="Calibri"/>
                <a:ea typeface="Calibri"/>
              </a:rPr>
              <a:t>ра</a:t>
            </a:r>
            <a:r>
              <a:rPr lang="en-US" altLang="zh-CN" sz="6000" b="1" spc="-5" dirty="0">
                <a:solidFill>
                  <a:srgbClr val="001E5E"/>
                </a:solidFill>
                <a:latin typeface="Calibri"/>
                <a:ea typeface="Calibri"/>
              </a:rPr>
              <a:t>ботать?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Box 423"/>
          <p:cNvSpPr txBox="1"/>
          <p:nvPr/>
        </p:nvSpPr>
        <p:spPr>
          <a:xfrm>
            <a:off x="519379" y="415810"/>
            <a:ext cx="11025094" cy="60858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17524" hangingPunct="0">
              <a:lnSpc>
                <a:spcPct val="95833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Персональные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факторы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не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включены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3600" b="1" spc="-1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не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классифицируются,</a:t>
            </a:r>
            <a:r>
              <a:rPr lang="en-US" altLang="zh-CN" sz="3600" b="1" spc="-17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3600" b="1" spc="-17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другие</a:t>
            </a:r>
            <a:r>
              <a:rPr lang="en-US" altLang="zh-CN" sz="3600" b="1" spc="-1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категории</a:t>
            </a:r>
            <a:r>
              <a:rPr lang="en-US" altLang="zh-CN" sz="3600" b="1" spc="-18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МКФ.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0"/>
              </a:lnSpc>
            </a:pPr>
            <a:endParaRPr lang="en-US" dirty="0" smtClean="0"/>
          </a:p>
          <a:p>
            <a:pPr marL="228600" indent="-228600" hangingPunct="0">
              <a:lnSpc>
                <a:spcPct val="95416"/>
              </a:lnSpc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Это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сделано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специально,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так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этическим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соображениям</a:t>
            </a:r>
            <a:r>
              <a:rPr lang="en-US" altLang="zh-CN" sz="2600" b="1" spc="-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трудно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расценить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персональные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факторы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нарушения,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ограничения,</a:t>
            </a:r>
            <a:r>
              <a:rPr lang="en-US" altLang="zh-CN" sz="2600" b="1" spc="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барьеры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или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пособники</a:t>
            </a:r>
            <a:r>
              <a:rPr lang="en-US" altLang="zh-CN" sz="2600" b="1" spc="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реабилитации.</a:t>
            </a:r>
          </a:p>
          <a:p>
            <a:pPr marL="228600" indent="-228600" hangingPunct="0">
              <a:lnSpc>
                <a:spcPct val="90833"/>
              </a:lnSpc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персональным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факторам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относятся: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пол,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возраст,</a:t>
            </a:r>
            <a:r>
              <a:rPr lang="en-US" altLang="zh-CN" sz="26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опыт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пациента,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сексуальная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ориентация,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раса,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личностные</a:t>
            </a:r>
            <a:r>
              <a:rPr lang="en-US" altLang="zh-CN" sz="2600" b="1" spc="1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установки,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семейные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традиции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многое</a:t>
            </a:r>
            <a:r>
              <a:rPr lang="en-US" altLang="zh-CN" sz="26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другое.</a:t>
            </a:r>
          </a:p>
          <a:p>
            <a:pPr marL="228600" indent="-228600" hangingPunct="0">
              <a:lnSpc>
                <a:spcPct val="86250"/>
              </a:lnSpc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Однако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следует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признавать,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персональные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факторы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очень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важны</a:t>
            </a:r>
            <a:r>
              <a:rPr lang="en-US" altLang="zh-CN" sz="2600" b="1" spc="-1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могут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влиять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функционирование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2600" b="1" spc="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положительно,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так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отрицательно,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а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значит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они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должны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упоминаться</a:t>
            </a:r>
            <a:r>
              <a:rPr lang="en-US" altLang="zh-CN" sz="2600" b="1" spc="-1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реабилитационном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диагнозе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ними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проводится</a:t>
            </a:r>
            <a:r>
              <a:rPr lang="en-US" altLang="zh-CN" sz="2600" b="1" spc="10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реабилитационная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работа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специалистами</a:t>
            </a:r>
            <a:r>
              <a:rPr lang="en-US" altLang="zh-CN" sz="26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МДБ.</a:t>
            </a:r>
          </a:p>
          <a:p>
            <a:pPr marL="0">
              <a:lnSpc>
                <a:spcPct val="89999"/>
              </a:lnSpc>
            </a:pPr>
            <a:r>
              <a:rPr lang="en-US" altLang="zh-CN" sz="2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600" spc="-6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Персональные</a:t>
            </a:r>
            <a:r>
              <a:rPr lang="en-US" altLang="zh-CN" sz="26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факторы</a:t>
            </a:r>
            <a:r>
              <a:rPr lang="en-US" altLang="zh-CN" sz="26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будут</a:t>
            </a:r>
            <a:r>
              <a:rPr lang="en-US" altLang="zh-CN" sz="26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относится</a:t>
            </a:r>
            <a:r>
              <a:rPr lang="en-US" altLang="zh-CN" sz="26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  <a:r>
              <a:rPr lang="en-US" altLang="zh-CN" sz="26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разделу,</a:t>
            </a:r>
            <a:r>
              <a:rPr lang="en-US" altLang="zh-CN" sz="2600" b="1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кодирующемуся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буквами</a:t>
            </a:r>
            <a:r>
              <a:rPr lang="en-US" altLang="zh-CN" sz="26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600" b="1" spc="-15" dirty="0">
                <a:solidFill>
                  <a:srgbClr val="001E5E"/>
                </a:solidFill>
                <a:latin typeface="Calibri"/>
                <a:ea typeface="Calibri"/>
              </a:rPr>
              <a:t>«</a:t>
            </a:r>
            <a:r>
              <a:rPr lang="en-US" altLang="zh-CN" sz="2600" b="1" dirty="0">
                <a:solidFill>
                  <a:srgbClr val="001E5E"/>
                </a:solidFill>
                <a:latin typeface="Calibri"/>
                <a:ea typeface="Calibri"/>
              </a:rPr>
              <a:t>pf».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Box 424"/>
          <p:cNvSpPr txBox="1"/>
          <p:nvPr/>
        </p:nvSpPr>
        <p:spPr>
          <a:xfrm>
            <a:off x="2196338" y="2495880"/>
            <a:ext cx="7781223" cy="1645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практике</a:t>
            </a:r>
            <a:r>
              <a:rPr lang="en-US" altLang="zh-CN" sz="5400" b="1" spc="-30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выгладит</a:t>
            </a:r>
          </a:p>
          <a:p>
            <a:pPr marL="0" indent="653795">
              <a:lnSpc>
                <a:spcPct val="100000"/>
              </a:lnSpc>
            </a:pPr>
            <a:r>
              <a:rPr lang="en-US" altLang="zh-CN" sz="5400" b="1" spc="-20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5400" b="1" spc="-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spc="-15" dirty="0">
                <a:solidFill>
                  <a:srgbClr val="001E5E"/>
                </a:solidFill>
                <a:latin typeface="Calibri"/>
                <a:ea typeface="Calibri"/>
              </a:rPr>
              <a:t>МКФ?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4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2545080"/>
            <a:ext cx="5128260" cy="2552700"/>
          </a:xfrm>
          <a:prstGeom prst="rect">
            <a:avLst/>
          </a:prstGeom>
        </p:spPr>
      </p:pic>
      <p:sp>
        <p:nvSpPr>
          <p:cNvPr id="2" name="Freeform 426"/>
          <p:cNvSpPr/>
          <p:nvPr/>
        </p:nvSpPr>
        <p:spPr>
          <a:xfrm>
            <a:off x="8451850" y="1060450"/>
            <a:ext cx="2825750" cy="19050"/>
          </a:xfrm>
          <a:custGeom>
            <a:avLst/>
            <a:gdLst>
              <a:gd name="connsiteX0" fmla="*/ 16002 w 2825750"/>
              <a:gd name="connsiteY0" fmla="*/ 8890 h 19050"/>
              <a:gd name="connsiteX1" fmla="*/ 720470 w 2825750"/>
              <a:gd name="connsiteY1" fmla="*/ 8890 h 19050"/>
              <a:gd name="connsiteX2" fmla="*/ 1424940 w 2825750"/>
              <a:gd name="connsiteY2" fmla="*/ 8890 h 19050"/>
              <a:gd name="connsiteX3" fmla="*/ 2129408 w 2825750"/>
              <a:gd name="connsiteY3" fmla="*/ 8890 h 19050"/>
              <a:gd name="connsiteX4" fmla="*/ 2833878 w 2825750"/>
              <a:gd name="connsiteY4" fmla="*/ 8890 h 19050"/>
              <a:gd name="connsiteX5" fmla="*/ 2833878 w 2825750"/>
              <a:gd name="connsiteY5" fmla="*/ 24130 h 19050"/>
              <a:gd name="connsiteX6" fmla="*/ 2129408 w 2825750"/>
              <a:gd name="connsiteY6" fmla="*/ 24130 h 19050"/>
              <a:gd name="connsiteX7" fmla="*/ 1424940 w 2825750"/>
              <a:gd name="connsiteY7" fmla="*/ 24130 h 19050"/>
              <a:gd name="connsiteX8" fmla="*/ 720470 w 2825750"/>
              <a:gd name="connsiteY8" fmla="*/ 24130 h 19050"/>
              <a:gd name="connsiteX9" fmla="*/ 16002 w 2825750"/>
              <a:gd name="connsiteY9" fmla="*/ 24130 h 19050"/>
              <a:gd name="connsiteX10" fmla="*/ 16002 w 2825750"/>
              <a:gd name="connsiteY10" fmla="*/ 889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5750" h="19050">
                <a:moveTo>
                  <a:pt x="16002" y="8890"/>
                </a:moveTo>
                <a:lnTo>
                  <a:pt x="720470" y="8890"/>
                </a:lnTo>
                <a:lnTo>
                  <a:pt x="1424940" y="8890"/>
                </a:lnTo>
                <a:lnTo>
                  <a:pt x="2129408" y="8890"/>
                </a:lnTo>
                <a:lnTo>
                  <a:pt x="2833878" y="8890"/>
                </a:lnTo>
                <a:lnTo>
                  <a:pt x="2833878" y="24130"/>
                </a:lnTo>
                <a:lnTo>
                  <a:pt x="2129408" y="24130"/>
                </a:lnTo>
                <a:lnTo>
                  <a:pt x="1424940" y="24130"/>
                </a:lnTo>
                <a:lnTo>
                  <a:pt x="720470" y="24130"/>
                </a:lnTo>
                <a:lnTo>
                  <a:pt x="16002" y="24130"/>
                </a:lnTo>
                <a:lnTo>
                  <a:pt x="16002" y="8890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Freeform 427"/>
          <p:cNvSpPr/>
          <p:nvPr/>
        </p:nvSpPr>
        <p:spPr>
          <a:xfrm>
            <a:off x="285750" y="5264150"/>
            <a:ext cx="11664950" cy="501650"/>
          </a:xfrm>
          <a:custGeom>
            <a:avLst/>
            <a:gdLst>
              <a:gd name="connsiteX0" fmla="*/ 11667743 w 11664950"/>
              <a:gd name="connsiteY0" fmla="*/ 30988 h 501650"/>
              <a:gd name="connsiteX1" fmla="*/ 11627739 w 11664950"/>
              <a:gd name="connsiteY1" fmla="*/ 271018 h 501650"/>
              <a:gd name="connsiteX2" fmla="*/ 5889116 w 11664950"/>
              <a:gd name="connsiteY2" fmla="*/ 271018 h 501650"/>
              <a:gd name="connsiteX3" fmla="*/ 5849111 w 11664950"/>
              <a:gd name="connsiteY3" fmla="*/ 511048 h 501650"/>
              <a:gd name="connsiteX4" fmla="*/ 5809107 w 11664950"/>
              <a:gd name="connsiteY4" fmla="*/ 271018 h 501650"/>
              <a:gd name="connsiteX5" fmla="*/ 70484 w 11664950"/>
              <a:gd name="connsiteY5" fmla="*/ 271018 h 501650"/>
              <a:gd name="connsiteX6" fmla="*/ 30479 w 11664950"/>
              <a:gd name="connsiteY6" fmla="*/ 30988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4950" h="501650">
                <a:moveTo>
                  <a:pt x="11667743" y="30988"/>
                </a:moveTo>
                <a:cubicBezTo>
                  <a:pt x="11667743" y="163576"/>
                  <a:pt x="11649836" y="271018"/>
                  <a:pt x="11627739" y="271018"/>
                </a:cubicBezTo>
                <a:lnTo>
                  <a:pt x="5889116" y="271018"/>
                </a:lnTo>
                <a:cubicBezTo>
                  <a:pt x="5867019" y="271018"/>
                  <a:pt x="5849111" y="378485"/>
                  <a:pt x="5849111" y="511048"/>
                </a:cubicBezTo>
                <a:cubicBezTo>
                  <a:pt x="5849111" y="378485"/>
                  <a:pt x="5831204" y="271018"/>
                  <a:pt x="5809107" y="271018"/>
                </a:cubicBezTo>
                <a:lnTo>
                  <a:pt x="70484" y="271018"/>
                </a:lnTo>
                <a:cubicBezTo>
                  <a:pt x="48386" y="271018"/>
                  <a:pt x="30479" y="163576"/>
                  <a:pt x="30479" y="30988"/>
                </a:cubicBezTo>
              </a:path>
            </a:pathLst>
          </a:custGeom>
          <a:ln w="38100">
            <a:solidFill>
              <a:srgbClr val="001E5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Freeform 428"/>
          <p:cNvSpPr/>
          <p:nvPr/>
        </p:nvSpPr>
        <p:spPr>
          <a:xfrm>
            <a:off x="6978650" y="6127750"/>
            <a:ext cx="387350" cy="260350"/>
          </a:xfrm>
          <a:custGeom>
            <a:avLst/>
            <a:gdLst>
              <a:gd name="connsiteX0" fmla="*/ 25654 w 387350"/>
              <a:gd name="connsiteY0" fmla="*/ 88646 h 260350"/>
              <a:gd name="connsiteX1" fmla="*/ 275590 w 387350"/>
              <a:gd name="connsiteY1" fmla="*/ 88646 h 260350"/>
              <a:gd name="connsiteX2" fmla="*/ 275590 w 387350"/>
              <a:gd name="connsiteY2" fmla="*/ 29210 h 260350"/>
              <a:gd name="connsiteX3" fmla="*/ 394461 w 387350"/>
              <a:gd name="connsiteY3" fmla="*/ 148082 h 260350"/>
              <a:gd name="connsiteX4" fmla="*/ 275590 w 387350"/>
              <a:gd name="connsiteY4" fmla="*/ 266954 h 260350"/>
              <a:gd name="connsiteX5" fmla="*/ 275590 w 387350"/>
              <a:gd name="connsiteY5" fmla="*/ 207518 h 260350"/>
              <a:gd name="connsiteX6" fmla="*/ 25654 w 387350"/>
              <a:gd name="connsiteY6" fmla="*/ 207518 h 260350"/>
              <a:gd name="connsiteX7" fmla="*/ 25654 w 387350"/>
              <a:gd name="connsiteY7" fmla="*/ 88646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0" h="260350">
                <a:moveTo>
                  <a:pt x="25654" y="88646"/>
                </a:moveTo>
                <a:lnTo>
                  <a:pt x="275590" y="88646"/>
                </a:lnTo>
                <a:lnTo>
                  <a:pt x="275590" y="29210"/>
                </a:lnTo>
                <a:lnTo>
                  <a:pt x="394461" y="148082"/>
                </a:lnTo>
                <a:lnTo>
                  <a:pt x="275590" y="266954"/>
                </a:lnTo>
                <a:lnTo>
                  <a:pt x="275590" y="207518"/>
                </a:lnTo>
                <a:lnTo>
                  <a:pt x="25654" y="207518"/>
                </a:lnTo>
                <a:lnTo>
                  <a:pt x="25654" y="88646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TextBox 429"/>
          <p:cNvSpPr txBox="1"/>
          <p:nvPr/>
        </p:nvSpPr>
        <p:spPr>
          <a:xfrm>
            <a:off x="1140256" y="253999"/>
            <a:ext cx="10222507" cy="869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Пример</a:t>
            </a:r>
            <a:r>
              <a:rPr lang="en-US" altLang="zh-CN" sz="32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работы</a:t>
            </a:r>
            <a:r>
              <a:rPr lang="en-US" altLang="zh-CN" sz="32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мультидисциплинарной</a:t>
            </a:r>
            <a:r>
              <a:rPr lang="en-US" altLang="zh-CN" sz="32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бригады</a:t>
            </a:r>
            <a:r>
              <a:rPr lang="en-US" altLang="zh-CN" sz="32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3200" b="1" spc="-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</a:p>
          <a:p>
            <a:pPr>
              <a:lnSpc>
                <a:spcPts val="844"/>
              </a:lnSpc>
            </a:pPr>
            <a:endParaRPr lang="en-US" dirty="0" smtClean="0"/>
          </a:p>
          <a:p>
            <a:pPr marL="0" indent="7328611">
              <a:lnSpc>
                <a:spcPct val="100000"/>
              </a:lnSpc>
            </a:pP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Реабилитационный</a:t>
            </a:r>
            <a:r>
              <a:rPr lang="en-US" altLang="zh-CN" sz="18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диагноз</a:t>
            </a:r>
            <a:r>
              <a:rPr lang="en-US" altLang="zh-CN" sz="1800" b="1" spc="15" dirty="0">
                <a:solidFill>
                  <a:srgbClr val="001E5E"/>
                </a:solidFill>
                <a:latin typeface="Calibri"/>
                <a:ea typeface="Calibri"/>
              </a:rPr>
              <a:t>:</a:t>
            </a:r>
          </a:p>
        </p:txBody>
      </p:sp>
      <p:sp>
        <p:nvSpPr>
          <p:cNvPr id="430" name="TextBox 430"/>
          <p:cNvSpPr txBox="1"/>
          <p:nvPr/>
        </p:nvSpPr>
        <p:spPr>
          <a:xfrm>
            <a:off x="407517" y="1693036"/>
            <a:ext cx="1560012" cy="2033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52881">
              <a:lnSpc>
                <a:spcPct val="100000"/>
              </a:lnSpc>
            </a:pPr>
            <a:r>
              <a:rPr lang="en-US" altLang="zh-CN" sz="1400" b="1" spc="-10" dirty="0">
                <a:solidFill>
                  <a:srgbClr val="001E5E"/>
                </a:solidFill>
                <a:latin typeface="Calibri"/>
                <a:ea typeface="Calibri"/>
              </a:rPr>
              <a:t>Лог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опед</a:t>
            </a:r>
          </a:p>
          <a:p>
            <a:pPr>
              <a:lnSpc>
                <a:spcPts val="400"/>
              </a:lnSpc>
            </a:pPr>
            <a:endParaRPr lang="en-US" dirty="0" smtClean="0"/>
          </a:p>
          <a:p>
            <a:pPr marL="0" indent="791870">
              <a:lnSpc>
                <a:spcPct val="100000"/>
              </a:lnSpc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050" spc="4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Речь,</a:t>
            </a:r>
          </a:p>
          <a:p>
            <a:pPr marL="0" indent="791870">
              <a:lnSpc>
                <a:spcPct val="100000"/>
              </a:lnSpc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050" spc="34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Глотания</a:t>
            </a:r>
          </a:p>
          <a:p>
            <a:pPr>
              <a:lnSpc>
                <a:spcPts val="19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Врач</a:t>
            </a:r>
            <a:r>
              <a:rPr lang="en-US" altLang="zh-CN" sz="1400" b="1" spc="-5" dirty="0">
                <a:solidFill>
                  <a:srgbClr val="001E5E"/>
                </a:solidFill>
                <a:latin typeface="Calibri"/>
                <a:ea typeface="Calibri"/>
              </a:rPr>
              <a:t>-реаб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илитолог:</a:t>
            </a:r>
          </a:p>
          <a:p>
            <a:pPr marL="0" indent="33832">
              <a:lnSpc>
                <a:spcPct val="100000"/>
              </a:lnSpc>
              <a:spcBef>
                <a:spcPts val="189"/>
              </a:spcBef>
              <a:tabLst>
                <a:tab pos="248716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Диагноз</a:t>
            </a:r>
            <a:r>
              <a:rPr lang="en-US" altLang="zh-CN" sz="1050" b="1" spc="-30" dirty="0">
                <a:solidFill>
                  <a:srgbClr val="001E5E"/>
                </a:solidFill>
                <a:latin typeface="Calibri"/>
                <a:ea typeface="Calibri"/>
              </a:rPr>
              <a:t>,</a:t>
            </a:r>
          </a:p>
          <a:p>
            <a:pPr marL="0" indent="33832">
              <a:lnSpc>
                <a:spcPct val="100000"/>
              </a:lnSpc>
              <a:tabLst>
                <a:tab pos="248716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Медицинская</a:t>
            </a:r>
          </a:p>
          <a:p>
            <a:pPr marL="0" indent="248716">
              <a:lnSpc>
                <a:spcPct val="100000"/>
              </a:lnSpc>
            </a:pPr>
            <a:r>
              <a:rPr lang="en-US" altLang="zh-CN" sz="1050" b="1" spc="5" dirty="0">
                <a:solidFill>
                  <a:srgbClr val="001E5E"/>
                </a:solidFill>
                <a:latin typeface="Calibri"/>
                <a:ea typeface="Calibri"/>
              </a:rPr>
              <a:t>доку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ментация,</a:t>
            </a:r>
          </a:p>
          <a:p>
            <a:pPr marL="0" indent="33832">
              <a:lnSpc>
                <a:spcPct val="100000"/>
              </a:lnSpc>
              <a:tabLst>
                <a:tab pos="248716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Лекарственная</a:t>
            </a:r>
          </a:p>
          <a:p>
            <a:pPr marL="0" indent="248716">
              <a:lnSpc>
                <a:spcPct val="100000"/>
              </a:lnSpc>
            </a:pPr>
            <a:r>
              <a:rPr lang="en-US" altLang="zh-CN" sz="1050" b="1" spc="5" dirty="0">
                <a:solidFill>
                  <a:srgbClr val="001E5E"/>
                </a:solidFill>
                <a:latin typeface="Calibri"/>
                <a:ea typeface="Calibri"/>
              </a:rPr>
              <a:t>т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ерапия</a:t>
            </a:r>
          </a:p>
          <a:p>
            <a:pPr marL="0" indent="33832">
              <a:lnSpc>
                <a:spcPct val="100000"/>
              </a:lnSpc>
              <a:tabLst>
                <a:tab pos="248716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Симптомы</a:t>
            </a:r>
            <a:r>
              <a:rPr lang="en-US" altLang="zh-CN" sz="105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болезни</a:t>
            </a:r>
          </a:p>
        </p:txBody>
      </p:sp>
      <p:sp>
        <p:nvSpPr>
          <p:cNvPr id="431" name="TextBox 431"/>
          <p:cNvSpPr txBox="1"/>
          <p:nvPr/>
        </p:nvSpPr>
        <p:spPr>
          <a:xfrm>
            <a:off x="2252217" y="1336421"/>
            <a:ext cx="1605595" cy="87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Мед.сестра</a:t>
            </a:r>
            <a:r>
              <a:rPr lang="en-US" altLang="zh-CN" sz="1400" b="1" spc="-10" dirty="0">
                <a:solidFill>
                  <a:srgbClr val="001E5E"/>
                </a:solidFill>
                <a:latin typeface="Calibri"/>
                <a:ea typeface="Calibri"/>
              </a:rPr>
              <a:t>:</a:t>
            </a:r>
          </a:p>
          <a:p>
            <a:pPr marL="0" indent="167005">
              <a:lnSpc>
                <a:spcPct val="100000"/>
              </a:lnSpc>
              <a:spcBef>
                <a:spcPts val="164"/>
              </a:spcBef>
              <a:tabLst>
                <a:tab pos="381889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Уход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за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пациентом,</a:t>
            </a:r>
            <a:r>
              <a:rPr lang="en-US" altLang="zh-CN" sz="105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,</a:t>
            </a:r>
          </a:p>
          <a:p>
            <a:pPr marL="0" indent="167005">
              <a:lnSpc>
                <a:spcPct val="100000"/>
              </a:lnSpc>
              <a:tabLst>
                <a:tab pos="381889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Создание</a:t>
            </a:r>
          </a:p>
          <a:p>
            <a:pPr marL="0" indent="381889">
              <a:lnSpc>
                <a:spcPct val="100000"/>
              </a:lnSpc>
            </a:pP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комфортной</a:t>
            </a:r>
            <a:r>
              <a:rPr lang="en-US" altLang="zh-CN" sz="1050" b="1" spc="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среды,</a:t>
            </a:r>
          </a:p>
          <a:p>
            <a:pPr marL="0" indent="167005">
              <a:lnSpc>
                <a:spcPct val="100000"/>
              </a:lnSpc>
              <a:tabLst>
                <a:tab pos="381889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Контроль</a:t>
            </a:r>
            <a:r>
              <a:rPr lang="en-US" altLang="zh-CN" sz="105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лекарств.</a:t>
            </a:r>
          </a:p>
        </p:txBody>
      </p:sp>
      <p:sp>
        <p:nvSpPr>
          <p:cNvPr id="432" name="TextBox 432"/>
          <p:cNvSpPr txBox="1"/>
          <p:nvPr/>
        </p:nvSpPr>
        <p:spPr>
          <a:xfrm>
            <a:off x="3909314" y="1312671"/>
            <a:ext cx="1674290" cy="1024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Физический</a:t>
            </a:r>
            <a:r>
              <a:rPr lang="en-US" altLang="zh-CN" sz="1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терапевт</a:t>
            </a:r>
          </a:p>
          <a:p>
            <a:pPr marL="0" indent="262763">
              <a:lnSpc>
                <a:spcPct val="100000"/>
              </a:lnSpc>
              <a:tabLst>
                <a:tab pos="477646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Ходьба</a:t>
            </a:r>
          </a:p>
          <a:p>
            <a:pPr marL="0" indent="262763">
              <a:lnSpc>
                <a:spcPct val="100000"/>
              </a:lnSpc>
              <a:tabLst>
                <a:tab pos="477646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Толерантность</a:t>
            </a:r>
            <a:r>
              <a:rPr lang="en-US" altLang="zh-CN" sz="105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</a:p>
          <a:p>
            <a:pPr marL="0" indent="477646">
              <a:lnSpc>
                <a:spcPct val="100000"/>
              </a:lnSpc>
            </a:pPr>
            <a:r>
              <a:rPr lang="en-US" altLang="zh-CN" sz="1050" b="1" spc="5" dirty="0">
                <a:solidFill>
                  <a:srgbClr val="001E5E"/>
                </a:solidFill>
                <a:latin typeface="Calibri"/>
                <a:ea typeface="Calibri"/>
              </a:rPr>
              <a:t>наг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рузке,</a:t>
            </a:r>
          </a:p>
          <a:p>
            <a:pPr marL="0" indent="262763">
              <a:lnSpc>
                <a:spcPct val="100000"/>
              </a:lnSpc>
              <a:tabLst>
                <a:tab pos="477646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Сила</a:t>
            </a:r>
            <a:r>
              <a:rPr lang="en-US" altLang="zh-CN" sz="105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мышц,</a:t>
            </a:r>
          </a:p>
          <a:p>
            <a:pPr marL="0" indent="262763">
              <a:lnSpc>
                <a:spcPct val="100000"/>
              </a:lnSpc>
              <a:tabLst>
                <a:tab pos="477646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Координация</a:t>
            </a:r>
          </a:p>
        </p:txBody>
      </p:sp>
      <p:sp>
        <p:nvSpPr>
          <p:cNvPr id="433" name="TextBox 433"/>
          <p:cNvSpPr txBox="1"/>
          <p:nvPr/>
        </p:nvSpPr>
        <p:spPr>
          <a:xfrm>
            <a:off x="5882640" y="1407159"/>
            <a:ext cx="2155430" cy="2052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4708">
              <a:lnSpc>
                <a:spcPct val="100000"/>
              </a:lnSpc>
            </a:pPr>
            <a:r>
              <a:rPr lang="en-US" altLang="zh-CN" sz="1400" b="1" spc="-5" dirty="0">
                <a:solidFill>
                  <a:srgbClr val="001E5E"/>
                </a:solidFill>
                <a:latin typeface="Calibri"/>
                <a:ea typeface="Calibri"/>
              </a:rPr>
              <a:t>Эрг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отерапевт:</a:t>
            </a:r>
          </a:p>
          <a:p>
            <a:pPr>
              <a:lnSpc>
                <a:spcPts val="44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14883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Бытовые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навыки,</a:t>
            </a:r>
          </a:p>
          <a:p>
            <a:pPr marL="0">
              <a:lnSpc>
                <a:spcPct val="100000"/>
              </a:lnSpc>
              <a:tabLst>
                <a:tab pos="214883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Мотивация,</a:t>
            </a:r>
          </a:p>
          <a:p>
            <a:pPr marL="0">
              <a:lnSpc>
                <a:spcPct val="100000"/>
              </a:lnSpc>
              <a:tabLst>
                <a:tab pos="214883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Восстановление</a:t>
            </a:r>
            <a:r>
              <a:rPr lang="en-US" altLang="zh-CN" sz="105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руки,</a:t>
            </a:r>
          </a:p>
          <a:p>
            <a:pPr marL="0">
              <a:lnSpc>
                <a:spcPct val="100000"/>
              </a:lnSpc>
              <a:tabLst>
                <a:tab pos="214883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Работа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со</a:t>
            </a:r>
            <a:r>
              <a:rPr lang="en-US" altLang="zh-CN" sz="105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средой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0"/>
              </a:lnSpc>
            </a:pPr>
            <a:endParaRPr lang="en-US" dirty="0" smtClean="0"/>
          </a:p>
          <a:p>
            <a:pPr marL="0" indent="975105">
              <a:lnSpc>
                <a:spcPct val="100000"/>
              </a:lnSpc>
            </a:pPr>
            <a:r>
              <a:rPr lang="en-US" altLang="zh-CN" sz="1400" b="1" spc="-10" dirty="0">
                <a:solidFill>
                  <a:srgbClr val="001E5E"/>
                </a:solidFill>
                <a:latin typeface="Calibri"/>
                <a:ea typeface="Calibri"/>
              </a:rPr>
              <a:t>Псих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олог:</a:t>
            </a:r>
          </a:p>
          <a:p>
            <a:pPr marL="0" indent="1142110">
              <a:lnSpc>
                <a:spcPct val="100000"/>
              </a:lnSpc>
              <a:spcBef>
                <a:spcPts val="164"/>
              </a:spcBef>
              <a:tabLst>
                <a:tab pos="1356994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Стресс</a:t>
            </a:r>
            <a:r>
              <a:rPr lang="en-US" altLang="zh-CN" sz="1050" b="1" spc="-25" dirty="0">
                <a:solidFill>
                  <a:srgbClr val="001E5E"/>
                </a:solidFill>
                <a:latin typeface="Calibri"/>
                <a:ea typeface="Calibri"/>
              </a:rPr>
              <a:t>,</a:t>
            </a:r>
          </a:p>
          <a:p>
            <a:pPr marL="0" indent="1142110">
              <a:lnSpc>
                <a:spcPct val="100000"/>
              </a:lnSpc>
              <a:tabLst>
                <a:tab pos="1356994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Родственник,</a:t>
            </a:r>
          </a:p>
          <a:p>
            <a:pPr marL="0" indent="1142110">
              <a:lnSpc>
                <a:spcPct val="100000"/>
              </a:lnSpc>
              <a:tabLst>
                <a:tab pos="1356994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Конфликты,</a:t>
            </a:r>
          </a:p>
          <a:p>
            <a:pPr marL="0" indent="1142110">
              <a:lnSpc>
                <a:spcPct val="100000"/>
              </a:lnSpc>
              <a:tabLst>
                <a:tab pos="1356994" algn="l"/>
              </a:tabLst>
            </a:pPr>
            <a:r>
              <a:rPr lang="en-US" altLang="zh-CN" sz="1050" dirty="0">
                <a:solidFill>
                  <a:srgbClr val="001E5E"/>
                </a:solidFill>
                <a:latin typeface="Arial"/>
                <a:ea typeface="Arial"/>
              </a:rPr>
              <a:t>•	</a:t>
            </a: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депрессия</a:t>
            </a:r>
          </a:p>
        </p:txBody>
      </p:sp>
      <p:sp>
        <p:nvSpPr>
          <p:cNvPr id="434" name="TextBox 434"/>
          <p:cNvSpPr txBox="1"/>
          <p:nvPr/>
        </p:nvSpPr>
        <p:spPr>
          <a:xfrm>
            <a:off x="8256778" y="1275333"/>
            <a:ext cx="3668491" cy="2802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08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-34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Гемипарез,</a:t>
            </a:r>
          </a:p>
          <a:p>
            <a:pPr marL="0" indent="1308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Нарушение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глубокой</a:t>
            </a:r>
            <a:r>
              <a:rPr lang="en-US" altLang="zh-CN" sz="1400" b="1" spc="-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чувствительности,</a:t>
            </a:r>
          </a:p>
          <a:p>
            <a:pPr marL="0">
              <a:lnSpc>
                <a:spcPct val="100000"/>
              </a:lnSpc>
              <a:spcBef>
                <a:spcPts val="175"/>
              </a:spcBef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1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Дизартрия,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1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Дисфагия,</a:t>
            </a:r>
          </a:p>
          <a:p>
            <a:pPr marL="0">
              <a:lnSpc>
                <a:spcPct val="96666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-34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Трудности</a:t>
            </a:r>
            <a:r>
              <a:rPr lang="en-US" altLang="zh-CN" sz="1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1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общении</a:t>
            </a:r>
            <a:r>
              <a:rPr lang="en-US" altLang="zh-CN" sz="1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1400" b="1" spc="-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родственниками,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-34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Трудности</a:t>
            </a:r>
            <a:r>
              <a:rPr lang="en-US" altLang="zh-CN" sz="1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про</a:t>
            </a:r>
            <a:r>
              <a:rPr lang="en-US" altLang="zh-CN" sz="1400" b="1" spc="-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ходьбе,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Синдром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не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использования</a:t>
            </a:r>
            <a:r>
              <a:rPr lang="en-US" altLang="zh-CN" sz="14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руки,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3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Мотивация</a:t>
            </a:r>
            <a:r>
              <a:rPr lang="en-US" altLang="zh-CN" sz="1400" b="1" spc="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1400" b="1" spc="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1400" b="1" spc="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уход</a:t>
            </a:r>
            <a:r>
              <a:rPr lang="en-US" altLang="zh-CN" sz="1400" b="1" spc="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за</a:t>
            </a:r>
            <a:r>
              <a:rPr lang="en-US" altLang="zh-CN" sz="1400" b="1" spc="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внуками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Среда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1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барьером,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-25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Родственники</a:t>
            </a:r>
            <a:r>
              <a:rPr lang="en-US" altLang="zh-CN" sz="1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формируют</a:t>
            </a:r>
            <a:r>
              <a:rPr lang="en-US" altLang="zh-CN" sz="1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гиперопеку,</a:t>
            </a:r>
          </a:p>
          <a:p>
            <a:pPr marL="214883" indent="-214883" hangingPunct="0">
              <a:lnSpc>
                <a:spcPct val="10125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-2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У</a:t>
            </a:r>
            <a:r>
              <a:rPr lang="en-US" altLang="zh-CN" sz="1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1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есть</a:t>
            </a:r>
            <a:r>
              <a:rPr lang="en-US" altLang="zh-CN" sz="1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патологическая</a:t>
            </a:r>
            <a:r>
              <a:rPr lang="en-US" altLang="zh-CN" sz="1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установка</a:t>
            </a:r>
            <a:r>
              <a:rPr lang="en-US" altLang="zh-CN" sz="1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болеть</a:t>
            </a:r>
            <a:r>
              <a:rPr lang="en-US" altLang="zh-CN" sz="1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1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умереть</a:t>
            </a:r>
            <a:r>
              <a:rPr lang="en-US" altLang="zh-CN" sz="14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от</a:t>
            </a:r>
            <a:r>
              <a:rPr lang="en-US" altLang="zh-CN" sz="1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инсульта,</a:t>
            </a:r>
            <a:r>
              <a:rPr lang="en-US" altLang="zh-CN" sz="1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1400" b="1" spc="-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его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spc="-15" dirty="0">
                <a:solidFill>
                  <a:srgbClr val="001E5E"/>
                </a:solidFill>
                <a:latin typeface="Calibri"/>
                <a:ea typeface="Calibri"/>
              </a:rPr>
              <a:t>деду</a:t>
            </a:r>
            <a:r>
              <a:rPr lang="en-US" altLang="zh-CN" sz="1400" b="1" spc="-5" dirty="0">
                <a:solidFill>
                  <a:srgbClr val="001E5E"/>
                </a:solidFill>
                <a:latin typeface="Calibri"/>
                <a:ea typeface="Calibri"/>
              </a:rPr>
              <a:t>шка,</a:t>
            </a:r>
          </a:p>
        </p:txBody>
      </p:sp>
      <p:sp>
        <p:nvSpPr>
          <p:cNvPr id="435" name="TextBox 435"/>
          <p:cNvSpPr txBox="1"/>
          <p:nvPr/>
        </p:nvSpPr>
        <p:spPr>
          <a:xfrm>
            <a:off x="3823715" y="4218482"/>
            <a:ext cx="504214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b="1" spc="-5" dirty="0">
                <a:solidFill>
                  <a:srgbClr val="001E5E"/>
                </a:solidFill>
                <a:latin typeface="Calibri"/>
                <a:ea typeface="Calibri"/>
              </a:rPr>
              <a:t>П</a:t>
            </a:r>
            <a:r>
              <a:rPr lang="en-US" altLang="zh-CN" sz="1050" b="1" dirty="0">
                <a:solidFill>
                  <a:srgbClr val="001E5E"/>
                </a:solidFill>
                <a:latin typeface="Calibri"/>
                <a:ea typeface="Calibri"/>
              </a:rPr>
              <a:t>ациент</a:t>
            </a:r>
          </a:p>
        </p:txBody>
      </p:sp>
      <p:sp>
        <p:nvSpPr>
          <p:cNvPr id="436" name="TextBox 436"/>
          <p:cNvSpPr txBox="1"/>
          <p:nvPr/>
        </p:nvSpPr>
        <p:spPr>
          <a:xfrm>
            <a:off x="8256778" y="4076319"/>
            <a:ext cx="2385255" cy="426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Имеется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умеренный</a:t>
            </a:r>
            <a:r>
              <a:rPr lang="en-US" altLang="zh-CN" sz="1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стресс,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Имеется</a:t>
            </a:r>
            <a:r>
              <a:rPr lang="en-US" altLang="zh-CN" sz="1400" b="1" spc="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тревога</a:t>
            </a:r>
          </a:p>
        </p:txBody>
      </p:sp>
      <p:sp>
        <p:nvSpPr>
          <p:cNvPr id="437" name="TextBox 437"/>
          <p:cNvSpPr txBox="1"/>
          <p:nvPr/>
        </p:nvSpPr>
        <p:spPr>
          <a:xfrm>
            <a:off x="8256778" y="4511420"/>
            <a:ext cx="3817391" cy="867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spc="-15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Пациенту</a:t>
            </a:r>
            <a:r>
              <a:rPr lang="en-US" altLang="zh-CN" sz="1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следует</a:t>
            </a:r>
            <a:r>
              <a:rPr lang="en-US" altLang="zh-CN" sz="1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выдавать</a:t>
            </a:r>
            <a:r>
              <a:rPr lang="en-US" altLang="zh-CN" sz="1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лекарства,</a:t>
            </a:r>
            <a:r>
              <a:rPr lang="en-US" altLang="zh-CN" sz="1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так</a:t>
            </a:r>
            <a:r>
              <a:rPr lang="en-US" altLang="zh-CN" sz="1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</a:p>
          <a:p>
            <a:pPr marL="0" indent="214883">
              <a:lnSpc>
                <a:spcPct val="100000"/>
              </a:lnSpc>
            </a:pP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он</a:t>
            </a:r>
            <a:r>
              <a:rPr lang="en-US" altLang="zh-CN" sz="1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сам</a:t>
            </a:r>
            <a:r>
              <a:rPr lang="en-US" altLang="zh-CN" sz="1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не</a:t>
            </a:r>
            <a:r>
              <a:rPr lang="en-US" altLang="zh-CN" sz="14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контролирует,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Нуждается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помощи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при</a:t>
            </a:r>
            <a:r>
              <a:rPr lang="en-US" altLang="zh-CN" sz="1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надевании</a:t>
            </a:r>
          </a:p>
          <a:p>
            <a:pPr marL="0" indent="214883">
              <a:lnSpc>
                <a:spcPct val="100000"/>
              </a:lnSpc>
              <a:spcBef>
                <a:spcPts val="104"/>
              </a:spcBef>
            </a:pPr>
            <a:r>
              <a:rPr lang="en-US" altLang="zh-CN" sz="1400" b="1" spc="-5" dirty="0">
                <a:solidFill>
                  <a:srgbClr val="001E5E"/>
                </a:solidFill>
                <a:latin typeface="Calibri"/>
                <a:ea typeface="Calibri"/>
              </a:rPr>
              <a:t>руб</a:t>
            </a:r>
            <a:r>
              <a:rPr lang="en-US" altLang="zh-CN" sz="1400" b="1" dirty="0">
                <a:solidFill>
                  <a:srgbClr val="001E5E"/>
                </a:solidFill>
                <a:latin typeface="Calibri"/>
                <a:ea typeface="Calibri"/>
              </a:rPr>
              <a:t>ашки.</a:t>
            </a:r>
          </a:p>
        </p:txBody>
      </p:sp>
      <p:sp>
        <p:nvSpPr>
          <p:cNvPr id="438" name="TextBox 438"/>
          <p:cNvSpPr txBox="1"/>
          <p:nvPr/>
        </p:nvSpPr>
        <p:spPr>
          <a:xfrm>
            <a:off x="548640" y="6075273"/>
            <a:ext cx="6358491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1800" b="1" u="sng" dirty="0">
                <a:solidFill>
                  <a:srgbClr val="001E5E"/>
                </a:solidFill>
                <a:uFill>
                  <a:solidFill>
                    <a:srgbClr val="001E5E"/>
                  </a:solidFill>
                </a:uFill>
                <a:latin typeface="Calibri"/>
                <a:ea typeface="Calibri"/>
              </a:rPr>
              <a:t>Цель:</a:t>
            </a:r>
            <a:r>
              <a:rPr lang="en-US" altLang="zh-CN" sz="18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пациент</a:t>
            </a:r>
            <a:r>
              <a:rPr lang="en-US" altLang="zh-CN" sz="18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через</a:t>
            </a:r>
            <a:r>
              <a:rPr lang="en-US" altLang="zh-CN" sz="18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3</a:t>
            </a:r>
            <a:r>
              <a:rPr lang="en-US" altLang="zh-CN" sz="18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месяца</a:t>
            </a:r>
            <a:r>
              <a:rPr lang="en-US" altLang="zh-CN" sz="18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может</a:t>
            </a:r>
            <a:r>
              <a:rPr lang="en-US" altLang="zh-CN" sz="18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самостоятельно</a:t>
            </a:r>
            <a:r>
              <a:rPr lang="en-US" altLang="zh-CN" sz="18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забирать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внука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из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садика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играть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ним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дома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3</a:t>
            </a:r>
            <a:r>
              <a:rPr lang="en-US" altLang="zh-CN" sz="1800" b="1" spc="-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часа.</a:t>
            </a:r>
          </a:p>
        </p:txBody>
      </p:sp>
      <p:sp>
        <p:nvSpPr>
          <p:cNvPr id="439" name="TextBox 439"/>
          <p:cNvSpPr txBox="1"/>
          <p:nvPr/>
        </p:nvSpPr>
        <p:spPr>
          <a:xfrm>
            <a:off x="7588250" y="5826328"/>
            <a:ext cx="350453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b="1" spc="-10" dirty="0">
                <a:solidFill>
                  <a:srgbClr val="FE0000"/>
                </a:solidFill>
                <a:latin typeface="Calibri"/>
                <a:ea typeface="Calibri"/>
              </a:rPr>
              <a:t>!</a:t>
            </a:r>
          </a:p>
        </p:txBody>
      </p:sp>
      <p:sp>
        <p:nvSpPr>
          <p:cNvPr id="440" name="TextBox 440"/>
          <p:cNvSpPr txBox="1"/>
          <p:nvPr/>
        </p:nvSpPr>
        <p:spPr>
          <a:xfrm>
            <a:off x="7997697" y="5803445"/>
            <a:ext cx="4164100" cy="853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000"/>
              </a:lnSpc>
            </a:pP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Цель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учитывает: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работа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с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силой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мышц,</a:t>
            </a:r>
            <a:r>
              <a:rPr lang="en-US" altLang="zh-CN" sz="1400" b="1" spc="-2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нормальная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коммуникация,</a:t>
            </a:r>
            <a:r>
              <a:rPr lang="en-US" altLang="zh-CN" sz="1400" b="1" spc="-6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400" b="1" spc="-6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руки,</a:t>
            </a:r>
            <a:r>
              <a:rPr lang="en-US" altLang="zh-CN" sz="1400" b="1" spc="-6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ходьба,</a:t>
            </a:r>
            <a:r>
              <a:rPr lang="en-US" altLang="zh-CN" sz="1400" b="1" spc="-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полное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самообслуживание,</a:t>
            </a:r>
            <a:r>
              <a:rPr lang="en-US" altLang="zh-CN" sz="1400" b="1" spc="-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регулярный</a:t>
            </a:r>
            <a:r>
              <a:rPr lang="en-US" altLang="zh-CN" sz="1400" b="1" spc="-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прием</a:t>
            </a:r>
            <a:r>
              <a:rPr lang="en-US" altLang="zh-CN" sz="1400" b="1" spc="-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лекарств</a:t>
            </a:r>
            <a:r>
              <a:rPr lang="en-US" altLang="zh-CN" sz="1400" b="1" spc="-3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восстановление</a:t>
            </a:r>
            <a:r>
              <a:rPr lang="en-US" altLang="zh-CN" sz="1400" b="1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активности</a:t>
            </a:r>
            <a:r>
              <a:rPr lang="en-US" altLang="zh-CN" sz="1400" b="1" spc="-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повседневной</a:t>
            </a:r>
            <a:r>
              <a:rPr lang="en-US" altLang="zh-CN" sz="1400" b="1" spc="-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0000"/>
                </a:solidFill>
                <a:latin typeface="Calibri"/>
                <a:ea typeface="Calibri"/>
              </a:rPr>
              <a:t>жизни.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Box 441"/>
          <p:cNvSpPr txBox="1"/>
          <p:nvPr/>
        </p:nvSpPr>
        <p:spPr>
          <a:xfrm>
            <a:off x="567842" y="2507183"/>
            <a:ext cx="11093143" cy="1219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Какие</a:t>
            </a:r>
            <a:r>
              <a:rPr lang="en-US" altLang="zh-CN" sz="4000" b="1" spc="-1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4000" b="1" spc="-10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4000" b="1" spc="-10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каком</a:t>
            </a:r>
            <a:r>
              <a:rPr lang="en-US" altLang="zh-CN" sz="4000" b="1" spc="-10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количестве</a:t>
            </a:r>
            <a:r>
              <a:rPr lang="en-US" altLang="zh-CN" sz="4000" b="1" spc="-10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следует</a:t>
            </a:r>
            <a:r>
              <a:rPr lang="en-US" altLang="zh-CN" sz="4000" b="1" spc="-10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использовать</a:t>
            </a:r>
          </a:p>
          <a:p>
            <a:pPr marL="0" indent="1658086">
              <a:lnSpc>
                <a:spcPct val="100000"/>
              </a:lnSpc>
            </a:pP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документы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применения</a:t>
            </a:r>
            <a:r>
              <a:rPr lang="en-US" altLang="zh-CN" sz="4000" b="1" spc="-2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МКФ?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Box 442"/>
          <p:cNvSpPr txBox="1"/>
          <p:nvPr/>
        </p:nvSpPr>
        <p:spPr>
          <a:xfrm>
            <a:off x="653491" y="471296"/>
            <a:ext cx="10847261" cy="5527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6148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Инструменты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работы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4400" b="1" spc="-2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МКФ: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spc="1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1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b="1" spc="20" dirty="0">
                <a:solidFill>
                  <a:srgbClr val="001E5E"/>
                </a:solidFill>
                <a:latin typeface="Calibri"/>
                <a:ea typeface="Calibri"/>
              </a:rPr>
              <a:t>Форма</a:t>
            </a:r>
            <a:r>
              <a:rPr lang="en-US" altLang="zh-CN" sz="2800" b="1" spc="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spc="15" dirty="0">
                <a:solidFill>
                  <a:srgbClr val="001E5E"/>
                </a:solidFill>
                <a:latin typeface="Calibri"/>
                <a:ea typeface="Calibri"/>
              </a:rPr>
              <a:t>реабилитационного</a:t>
            </a:r>
            <a:r>
              <a:rPr lang="en-US" altLang="zh-CN" sz="2800" b="1" spc="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spc="25" dirty="0">
                <a:solidFill>
                  <a:srgbClr val="001E5E"/>
                </a:solidFill>
                <a:latin typeface="Calibri"/>
                <a:ea typeface="Calibri"/>
              </a:rPr>
              <a:t>диагноза.</a:t>
            </a:r>
          </a:p>
          <a:p>
            <a:pPr>
              <a:lnSpc>
                <a:spcPts val="6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5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Форма</a:t>
            </a:r>
            <a:r>
              <a:rPr lang="en-US" altLang="zh-CN" sz="28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разработанная</a:t>
            </a:r>
            <a:r>
              <a:rPr lang="en-US" altLang="zh-CN" sz="28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28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основании</a:t>
            </a:r>
            <a:r>
              <a:rPr lang="en-US" altLang="zh-CN" sz="28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2-го</a:t>
            </a:r>
            <a:r>
              <a:rPr lang="en-US" altLang="zh-CN" sz="28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уровня</a:t>
            </a:r>
            <a:r>
              <a:rPr lang="en-US" altLang="zh-CN" sz="28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детализации</a:t>
            </a:r>
            <a:r>
              <a:rPr lang="en-US" altLang="zh-CN" sz="28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МКФ.</a:t>
            </a:r>
          </a:p>
          <a:p>
            <a:pPr>
              <a:lnSpc>
                <a:spcPts val="6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11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Программа</a:t>
            </a:r>
            <a:r>
              <a:rPr lang="en-US" altLang="zh-CN" sz="2800" b="1" spc="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2800" b="1" spc="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работы</a:t>
            </a:r>
            <a:r>
              <a:rPr lang="en-US" altLang="zh-CN" sz="2800" b="1" spc="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800" b="1" spc="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реабилитационным</a:t>
            </a:r>
            <a:r>
              <a:rPr lang="en-US" altLang="zh-CN" sz="2800" b="1" spc="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диагнозом</a:t>
            </a:r>
            <a:r>
              <a:rPr lang="en-US" altLang="zh-CN" sz="2800" b="1" spc="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«ICF-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b="1" spc="-10" dirty="0">
                <a:solidFill>
                  <a:srgbClr val="001E5E"/>
                </a:solidFill>
                <a:latin typeface="Calibri"/>
                <a:ea typeface="Calibri"/>
              </a:rPr>
              <a:t>reader</a:t>
            </a:r>
            <a:r>
              <a:rPr lang="en-US" altLang="zh-CN" sz="2800" b="1" spc="-5" dirty="0">
                <a:solidFill>
                  <a:srgbClr val="001E5E"/>
                </a:solidFill>
                <a:latin typeface="Calibri"/>
                <a:ea typeface="Calibri"/>
              </a:rPr>
              <a:t>»</a:t>
            </a:r>
          </a:p>
          <a:p>
            <a:pPr marL="0">
              <a:lnSpc>
                <a:spcPct val="100000"/>
              </a:lnSpc>
              <a:spcBef>
                <a:spcPts val="325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«ICF-based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Documentation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Form»</a:t>
            </a:r>
            <a:r>
              <a:rPr lang="en-US" altLang="zh-CN" sz="2800" b="1" spc="-1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(icf-core-sets.org).</a:t>
            </a:r>
          </a:p>
          <a:p>
            <a:pPr>
              <a:lnSpc>
                <a:spcPts val="6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опросника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ВОЗ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«ICF</a:t>
            </a:r>
            <a:r>
              <a:rPr lang="en-US" altLang="zh-CN" sz="2800" b="1" spc="-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Checklist».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89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Шкала</a:t>
            </a:r>
            <a:r>
              <a:rPr lang="en-US" altLang="zh-CN" sz="28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оценки</a:t>
            </a:r>
            <a:r>
              <a:rPr lang="en-US" altLang="zh-CN" sz="2800" b="1" spc="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инвалидности</a:t>
            </a:r>
            <a:r>
              <a:rPr lang="en-US" altLang="zh-CN" sz="28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ВОЗ</a:t>
            </a:r>
            <a:r>
              <a:rPr lang="en-US" altLang="zh-CN" sz="28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2.0</a:t>
            </a:r>
            <a:r>
              <a:rPr lang="en-US" altLang="zh-CN" sz="28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(ВОЗШОИ</a:t>
            </a:r>
            <a:r>
              <a:rPr lang="en-US" altLang="zh-CN" sz="28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2.0,</a:t>
            </a:r>
            <a:r>
              <a:rPr lang="en-US" altLang="zh-CN" sz="28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или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оригинальная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аббревиатура: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WHODAS</a:t>
            </a:r>
            <a:r>
              <a:rPr lang="en-US" altLang="zh-CN" sz="2800" b="1" spc="-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2.0)</a:t>
            </a:r>
          </a:p>
          <a:p>
            <a:pPr marL="0">
              <a:lnSpc>
                <a:spcPct val="100000"/>
              </a:lnSpc>
              <a:spcBef>
                <a:spcPts val="325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«ICF-browser»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(только</a:t>
            </a:r>
            <a:r>
              <a:rPr lang="en-US" altLang="zh-CN" sz="28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поиск)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496214" y="170383"/>
            <a:ext cx="11204895" cy="6195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55089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Зачем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специалиста</a:t>
            </a:r>
            <a:r>
              <a:rPr lang="en-US" altLang="zh-CN" sz="4400" b="1" spc="-1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</a:p>
          <a:p>
            <a:pPr marL="0" indent="3592931">
              <a:lnSpc>
                <a:spcPct val="100000"/>
              </a:lnSpc>
            </a:pPr>
            <a:r>
              <a:rPr lang="en-US" altLang="zh-CN" sz="4400" b="1" spc="-5" dirty="0">
                <a:solidFill>
                  <a:srgbClr val="001E5E"/>
                </a:solidFill>
                <a:latin typeface="Calibri"/>
                <a:ea typeface="Calibri"/>
              </a:rPr>
              <a:t>р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еабилитации: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Делает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прозрачным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процесс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помощью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можно</a:t>
            </a:r>
            <a:r>
              <a:rPr lang="en-US" altLang="zh-CN" sz="2400" b="1" spc="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объяснить,</a:t>
            </a:r>
          </a:p>
          <a:p>
            <a:pPr marL="0" indent="228600">
              <a:lnSpc>
                <a:spcPct val="9125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происходит</a:t>
            </a:r>
            <a:r>
              <a:rPr lang="en-US" altLang="zh-CN" sz="24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пациентом</a:t>
            </a:r>
            <a:r>
              <a:rPr lang="en-US" altLang="zh-CN" sz="24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реабилитации,</a:t>
            </a:r>
          </a:p>
          <a:p>
            <a:pPr marL="0">
              <a:lnSpc>
                <a:spcPct val="83333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сильно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упрощает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процесс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работы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пациентом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видим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описываем,</a:t>
            </a:r>
          </a:p>
          <a:p>
            <a:pPr marL="0" indent="228600">
              <a:lnSpc>
                <a:spcPct val="91666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оцениваем,</a:t>
            </a:r>
          </a:p>
          <a:p>
            <a:pPr marL="0">
              <a:lnSpc>
                <a:spcPct val="83333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общепризнанная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рекомендованная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ВОЗ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2400" b="1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функций,</a:t>
            </a:r>
          </a:p>
          <a:p>
            <a:pPr marL="0" indent="228600">
              <a:lnSpc>
                <a:spcPct val="9125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деятельности</a:t>
            </a:r>
            <a:r>
              <a:rPr lang="en-US" altLang="zh-CN" sz="2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среды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окружения</a:t>
            </a:r>
            <a:r>
              <a:rPr lang="en-US" altLang="zh-CN" sz="2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имеет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самый</a:t>
            </a:r>
            <a:r>
              <a:rPr lang="en-US" altLang="zh-CN" sz="2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высокий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статус,</a:t>
            </a:r>
          </a:p>
          <a:p>
            <a:pPr marL="0">
              <a:lnSpc>
                <a:spcPct val="83333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-1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вводится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рамках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порядка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-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будет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обязательна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2400" b="1" spc="-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всех</a:t>
            </a:r>
          </a:p>
          <a:p>
            <a:pPr marL="0" indent="228600">
              <a:lnSpc>
                <a:spcPct val="9125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пациентов</a:t>
            </a:r>
            <a:r>
              <a:rPr lang="en-US" altLang="zh-CN" sz="2400" b="1" spc="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5" dirty="0">
                <a:solidFill>
                  <a:srgbClr val="001E5E"/>
                </a:solidFill>
                <a:latin typeface="Calibri"/>
                <a:ea typeface="Calibri"/>
              </a:rPr>
              <a:t>реабилитации,</a:t>
            </a:r>
          </a:p>
          <a:p>
            <a:pPr marL="228600" indent="-228600" hangingPunct="0">
              <a:lnSpc>
                <a:spcPct val="81666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spc="2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повышает</a:t>
            </a:r>
            <a:r>
              <a:rPr lang="en-US" altLang="zh-CN" sz="2400" b="1" spc="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эффективность</a:t>
            </a:r>
            <a:r>
              <a:rPr lang="en-US" altLang="zh-CN" sz="2400" b="1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качество</a:t>
            </a:r>
            <a:r>
              <a:rPr lang="en-US" altLang="zh-CN" sz="2400" b="1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реабилитации,</a:t>
            </a:r>
            <a:r>
              <a:rPr lang="en-US" altLang="zh-CN" sz="2400" b="1" spc="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так</a:t>
            </a:r>
            <a:r>
              <a:rPr lang="en-US" altLang="zh-CN" sz="2400" b="1" spc="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2400" b="1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специалист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выявляет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описывает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больше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актуальных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проблем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реабилитации,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которые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упускаются</a:t>
            </a:r>
            <a:r>
              <a:rPr lang="en-US" altLang="zh-CN" sz="2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из</a:t>
            </a:r>
            <a:r>
              <a:rPr lang="en-US" altLang="zh-CN" sz="2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внимания</a:t>
            </a:r>
            <a:r>
              <a:rPr lang="en-US" altLang="zh-CN" sz="2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врача</a:t>
            </a:r>
            <a:r>
              <a:rPr lang="en-US" altLang="zh-CN" sz="2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без</a:t>
            </a:r>
            <a:r>
              <a:rPr lang="en-US" altLang="zh-CN" sz="2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использования</a:t>
            </a:r>
            <a:r>
              <a:rPr lang="en-US" altLang="zh-CN" sz="2400" b="1" spc="-6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МКФ,</a:t>
            </a:r>
          </a:p>
          <a:p>
            <a:pPr marL="228600" indent="-228600" hangingPunct="0">
              <a:lnSpc>
                <a:spcPct val="81666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язык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общения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специалистов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(логопед,</a:t>
            </a:r>
            <a:r>
              <a:rPr lang="en-US" altLang="zh-CN" sz="2400" b="1" spc="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эрготерапевт,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психолог,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физический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терапевт,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врач),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которые</a:t>
            </a:r>
            <a:r>
              <a:rPr lang="en-US" altLang="zh-CN" sz="24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имеют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разное</a:t>
            </a:r>
            <a:r>
              <a:rPr lang="en-US" altLang="zh-CN" sz="24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базовое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образование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разную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профессиональную</a:t>
            </a:r>
            <a:r>
              <a:rPr lang="en-US" altLang="zh-CN" sz="24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терминологию,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позволяет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обеспечить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преемственность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11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4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779" y="845819"/>
            <a:ext cx="3848100" cy="5288280"/>
          </a:xfrm>
          <a:prstGeom prst="rect">
            <a:avLst/>
          </a:prstGeom>
        </p:spPr>
      </p:pic>
      <p:sp>
        <p:nvSpPr>
          <p:cNvPr id="2" name="Freeform 444"/>
          <p:cNvSpPr/>
          <p:nvPr/>
        </p:nvSpPr>
        <p:spPr>
          <a:xfrm>
            <a:off x="3575050" y="2101850"/>
            <a:ext cx="958850" cy="400050"/>
          </a:xfrm>
          <a:custGeom>
            <a:avLst/>
            <a:gdLst>
              <a:gd name="connsiteX0" fmla="*/ 964946 w 958850"/>
              <a:gd name="connsiteY0" fmla="*/ 307594 h 400050"/>
              <a:gd name="connsiteX1" fmla="*/ 219709 w 958850"/>
              <a:gd name="connsiteY1" fmla="*/ 307594 h 400050"/>
              <a:gd name="connsiteX2" fmla="*/ 219709 w 958850"/>
              <a:gd name="connsiteY2" fmla="*/ 402082 h 400050"/>
              <a:gd name="connsiteX3" fmla="*/ 30734 w 958850"/>
              <a:gd name="connsiteY3" fmla="*/ 213106 h 400050"/>
              <a:gd name="connsiteX4" fmla="*/ 219709 w 958850"/>
              <a:gd name="connsiteY4" fmla="*/ 24130 h 400050"/>
              <a:gd name="connsiteX5" fmla="*/ 219709 w 958850"/>
              <a:gd name="connsiteY5" fmla="*/ 118618 h 400050"/>
              <a:gd name="connsiteX6" fmla="*/ 964946 w 958850"/>
              <a:gd name="connsiteY6" fmla="*/ 118618 h 400050"/>
              <a:gd name="connsiteX7" fmla="*/ 964946 w 958850"/>
              <a:gd name="connsiteY7" fmla="*/ 307594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8850" h="400050">
                <a:moveTo>
                  <a:pt x="964946" y="307594"/>
                </a:moveTo>
                <a:lnTo>
                  <a:pt x="219709" y="307594"/>
                </a:lnTo>
                <a:lnTo>
                  <a:pt x="219709" y="402082"/>
                </a:lnTo>
                <a:lnTo>
                  <a:pt x="30734" y="213106"/>
                </a:lnTo>
                <a:lnTo>
                  <a:pt x="219709" y="24130"/>
                </a:lnTo>
                <a:lnTo>
                  <a:pt x="219709" y="118618"/>
                </a:lnTo>
                <a:lnTo>
                  <a:pt x="964946" y="118618"/>
                </a:lnTo>
                <a:lnTo>
                  <a:pt x="964946" y="307594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Freeform 445"/>
          <p:cNvSpPr/>
          <p:nvPr/>
        </p:nvSpPr>
        <p:spPr>
          <a:xfrm>
            <a:off x="3575050" y="2101850"/>
            <a:ext cx="958850" cy="400050"/>
          </a:xfrm>
          <a:custGeom>
            <a:avLst/>
            <a:gdLst>
              <a:gd name="connsiteX0" fmla="*/ 964946 w 958850"/>
              <a:gd name="connsiteY0" fmla="*/ 307594 h 400050"/>
              <a:gd name="connsiteX1" fmla="*/ 219709 w 958850"/>
              <a:gd name="connsiteY1" fmla="*/ 307594 h 400050"/>
              <a:gd name="connsiteX2" fmla="*/ 219709 w 958850"/>
              <a:gd name="connsiteY2" fmla="*/ 402082 h 400050"/>
              <a:gd name="connsiteX3" fmla="*/ 30734 w 958850"/>
              <a:gd name="connsiteY3" fmla="*/ 213106 h 400050"/>
              <a:gd name="connsiteX4" fmla="*/ 219709 w 958850"/>
              <a:gd name="connsiteY4" fmla="*/ 24130 h 400050"/>
              <a:gd name="connsiteX5" fmla="*/ 219709 w 958850"/>
              <a:gd name="connsiteY5" fmla="*/ 118618 h 400050"/>
              <a:gd name="connsiteX6" fmla="*/ 964946 w 958850"/>
              <a:gd name="connsiteY6" fmla="*/ 118618 h 400050"/>
              <a:gd name="connsiteX7" fmla="*/ 964946 w 958850"/>
              <a:gd name="connsiteY7" fmla="*/ 307594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8850" h="400050">
                <a:moveTo>
                  <a:pt x="964946" y="307594"/>
                </a:moveTo>
                <a:lnTo>
                  <a:pt x="219709" y="307594"/>
                </a:lnTo>
                <a:lnTo>
                  <a:pt x="219709" y="402082"/>
                </a:lnTo>
                <a:lnTo>
                  <a:pt x="30734" y="213106"/>
                </a:lnTo>
                <a:lnTo>
                  <a:pt x="219709" y="24130"/>
                </a:lnTo>
                <a:lnTo>
                  <a:pt x="219709" y="118618"/>
                </a:lnTo>
                <a:lnTo>
                  <a:pt x="964946" y="118618"/>
                </a:lnTo>
                <a:lnTo>
                  <a:pt x="964946" y="30759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Freeform 446"/>
          <p:cNvSpPr/>
          <p:nvPr/>
        </p:nvSpPr>
        <p:spPr>
          <a:xfrm>
            <a:off x="7435850" y="2101850"/>
            <a:ext cx="1174750" cy="400050"/>
          </a:xfrm>
          <a:custGeom>
            <a:avLst/>
            <a:gdLst>
              <a:gd name="connsiteX0" fmla="*/ 25654 w 1174750"/>
              <a:gd name="connsiteY0" fmla="*/ 118618 h 400050"/>
              <a:gd name="connsiteX1" fmla="*/ 988821 w 1174750"/>
              <a:gd name="connsiteY1" fmla="*/ 118618 h 400050"/>
              <a:gd name="connsiteX2" fmla="*/ 988821 w 1174750"/>
              <a:gd name="connsiteY2" fmla="*/ 24130 h 400050"/>
              <a:gd name="connsiteX3" fmla="*/ 1177797 w 1174750"/>
              <a:gd name="connsiteY3" fmla="*/ 213106 h 400050"/>
              <a:gd name="connsiteX4" fmla="*/ 988821 w 1174750"/>
              <a:gd name="connsiteY4" fmla="*/ 402082 h 400050"/>
              <a:gd name="connsiteX5" fmla="*/ 988821 w 1174750"/>
              <a:gd name="connsiteY5" fmla="*/ 307594 h 400050"/>
              <a:gd name="connsiteX6" fmla="*/ 25654 w 1174750"/>
              <a:gd name="connsiteY6" fmla="*/ 307594 h 400050"/>
              <a:gd name="connsiteX7" fmla="*/ 25654 w 1174750"/>
              <a:gd name="connsiteY7" fmla="*/ 118618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50" h="400050">
                <a:moveTo>
                  <a:pt x="25654" y="118618"/>
                </a:moveTo>
                <a:lnTo>
                  <a:pt x="988821" y="118618"/>
                </a:lnTo>
                <a:lnTo>
                  <a:pt x="988821" y="24130"/>
                </a:lnTo>
                <a:lnTo>
                  <a:pt x="1177797" y="213106"/>
                </a:lnTo>
                <a:lnTo>
                  <a:pt x="988821" y="402082"/>
                </a:lnTo>
                <a:lnTo>
                  <a:pt x="988821" y="307594"/>
                </a:lnTo>
                <a:lnTo>
                  <a:pt x="25654" y="307594"/>
                </a:lnTo>
                <a:lnTo>
                  <a:pt x="25654" y="118618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Freeform 447"/>
          <p:cNvSpPr/>
          <p:nvPr/>
        </p:nvSpPr>
        <p:spPr>
          <a:xfrm>
            <a:off x="7435850" y="2101850"/>
            <a:ext cx="1174750" cy="400050"/>
          </a:xfrm>
          <a:custGeom>
            <a:avLst/>
            <a:gdLst>
              <a:gd name="connsiteX0" fmla="*/ 25654 w 1174750"/>
              <a:gd name="connsiteY0" fmla="*/ 118618 h 400050"/>
              <a:gd name="connsiteX1" fmla="*/ 988821 w 1174750"/>
              <a:gd name="connsiteY1" fmla="*/ 118618 h 400050"/>
              <a:gd name="connsiteX2" fmla="*/ 988821 w 1174750"/>
              <a:gd name="connsiteY2" fmla="*/ 24130 h 400050"/>
              <a:gd name="connsiteX3" fmla="*/ 1177797 w 1174750"/>
              <a:gd name="connsiteY3" fmla="*/ 213106 h 400050"/>
              <a:gd name="connsiteX4" fmla="*/ 988821 w 1174750"/>
              <a:gd name="connsiteY4" fmla="*/ 402082 h 400050"/>
              <a:gd name="connsiteX5" fmla="*/ 988821 w 1174750"/>
              <a:gd name="connsiteY5" fmla="*/ 307594 h 400050"/>
              <a:gd name="connsiteX6" fmla="*/ 25654 w 1174750"/>
              <a:gd name="connsiteY6" fmla="*/ 307594 h 400050"/>
              <a:gd name="connsiteX7" fmla="*/ 25654 w 1174750"/>
              <a:gd name="connsiteY7" fmla="*/ 118618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50" h="400050">
                <a:moveTo>
                  <a:pt x="25654" y="118618"/>
                </a:moveTo>
                <a:lnTo>
                  <a:pt x="988821" y="118618"/>
                </a:lnTo>
                <a:lnTo>
                  <a:pt x="988821" y="24130"/>
                </a:lnTo>
                <a:lnTo>
                  <a:pt x="1177797" y="213106"/>
                </a:lnTo>
                <a:lnTo>
                  <a:pt x="988821" y="402082"/>
                </a:lnTo>
                <a:lnTo>
                  <a:pt x="988821" y="307594"/>
                </a:lnTo>
                <a:lnTo>
                  <a:pt x="25654" y="307594"/>
                </a:lnTo>
                <a:lnTo>
                  <a:pt x="25654" y="1186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Freeform 448"/>
          <p:cNvSpPr/>
          <p:nvPr/>
        </p:nvSpPr>
        <p:spPr>
          <a:xfrm>
            <a:off x="9150350" y="2762250"/>
            <a:ext cx="361950" cy="692150"/>
          </a:xfrm>
          <a:custGeom>
            <a:avLst/>
            <a:gdLst>
              <a:gd name="connsiteX0" fmla="*/ 19557 w 361950"/>
              <a:gd name="connsiteY0" fmla="*/ 530352 h 692150"/>
              <a:gd name="connsiteX1" fmla="*/ 105282 w 361950"/>
              <a:gd name="connsiteY1" fmla="*/ 530352 h 692150"/>
              <a:gd name="connsiteX2" fmla="*/ 105282 w 361950"/>
              <a:gd name="connsiteY2" fmla="*/ 31242 h 692150"/>
              <a:gd name="connsiteX3" fmla="*/ 276732 w 361950"/>
              <a:gd name="connsiteY3" fmla="*/ 31242 h 692150"/>
              <a:gd name="connsiteX4" fmla="*/ 276732 w 361950"/>
              <a:gd name="connsiteY4" fmla="*/ 530352 h 692150"/>
              <a:gd name="connsiteX5" fmla="*/ 362457 w 361950"/>
              <a:gd name="connsiteY5" fmla="*/ 530352 h 692150"/>
              <a:gd name="connsiteX6" fmla="*/ 191007 w 361950"/>
              <a:gd name="connsiteY6" fmla="*/ 701802 h 692150"/>
              <a:gd name="connsiteX7" fmla="*/ 19557 w 361950"/>
              <a:gd name="connsiteY7" fmla="*/ 530352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692150">
                <a:moveTo>
                  <a:pt x="19557" y="530352"/>
                </a:moveTo>
                <a:lnTo>
                  <a:pt x="105282" y="530352"/>
                </a:lnTo>
                <a:lnTo>
                  <a:pt x="105282" y="31242"/>
                </a:lnTo>
                <a:lnTo>
                  <a:pt x="276732" y="31242"/>
                </a:lnTo>
                <a:lnTo>
                  <a:pt x="276732" y="530352"/>
                </a:lnTo>
                <a:lnTo>
                  <a:pt x="362457" y="530352"/>
                </a:lnTo>
                <a:lnTo>
                  <a:pt x="191007" y="701802"/>
                </a:lnTo>
                <a:lnTo>
                  <a:pt x="19557" y="530352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Freeform 449"/>
          <p:cNvSpPr/>
          <p:nvPr/>
        </p:nvSpPr>
        <p:spPr>
          <a:xfrm>
            <a:off x="9150350" y="2762250"/>
            <a:ext cx="361950" cy="692150"/>
          </a:xfrm>
          <a:custGeom>
            <a:avLst/>
            <a:gdLst>
              <a:gd name="connsiteX0" fmla="*/ 19557 w 361950"/>
              <a:gd name="connsiteY0" fmla="*/ 530352 h 692150"/>
              <a:gd name="connsiteX1" fmla="*/ 105282 w 361950"/>
              <a:gd name="connsiteY1" fmla="*/ 530352 h 692150"/>
              <a:gd name="connsiteX2" fmla="*/ 105282 w 361950"/>
              <a:gd name="connsiteY2" fmla="*/ 31242 h 692150"/>
              <a:gd name="connsiteX3" fmla="*/ 276732 w 361950"/>
              <a:gd name="connsiteY3" fmla="*/ 31242 h 692150"/>
              <a:gd name="connsiteX4" fmla="*/ 276732 w 361950"/>
              <a:gd name="connsiteY4" fmla="*/ 530352 h 692150"/>
              <a:gd name="connsiteX5" fmla="*/ 362457 w 361950"/>
              <a:gd name="connsiteY5" fmla="*/ 530352 h 692150"/>
              <a:gd name="connsiteX6" fmla="*/ 191007 w 361950"/>
              <a:gd name="connsiteY6" fmla="*/ 701802 h 692150"/>
              <a:gd name="connsiteX7" fmla="*/ 19557 w 361950"/>
              <a:gd name="connsiteY7" fmla="*/ 530352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692150">
                <a:moveTo>
                  <a:pt x="19557" y="530352"/>
                </a:moveTo>
                <a:lnTo>
                  <a:pt x="105282" y="530352"/>
                </a:lnTo>
                <a:lnTo>
                  <a:pt x="105282" y="31242"/>
                </a:lnTo>
                <a:lnTo>
                  <a:pt x="276732" y="31242"/>
                </a:lnTo>
                <a:lnTo>
                  <a:pt x="276732" y="530352"/>
                </a:lnTo>
                <a:lnTo>
                  <a:pt x="362457" y="530352"/>
                </a:lnTo>
                <a:lnTo>
                  <a:pt x="191007" y="701802"/>
                </a:lnTo>
                <a:lnTo>
                  <a:pt x="19557" y="53035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Freeform 450"/>
          <p:cNvSpPr/>
          <p:nvPr/>
        </p:nvSpPr>
        <p:spPr>
          <a:xfrm>
            <a:off x="3676650" y="4692650"/>
            <a:ext cx="844550" cy="298450"/>
          </a:xfrm>
          <a:custGeom>
            <a:avLst/>
            <a:gdLst>
              <a:gd name="connsiteX0" fmla="*/ 25146 w 844550"/>
              <a:gd name="connsiteY0" fmla="*/ 167386 h 298450"/>
              <a:gd name="connsiteX1" fmla="*/ 166878 w 844550"/>
              <a:gd name="connsiteY1" fmla="*/ 25654 h 298450"/>
              <a:gd name="connsiteX2" fmla="*/ 166878 w 844550"/>
              <a:gd name="connsiteY2" fmla="*/ 96520 h 298450"/>
              <a:gd name="connsiteX3" fmla="*/ 848105 w 844550"/>
              <a:gd name="connsiteY3" fmla="*/ 96520 h 298450"/>
              <a:gd name="connsiteX4" fmla="*/ 848105 w 844550"/>
              <a:gd name="connsiteY4" fmla="*/ 238252 h 298450"/>
              <a:gd name="connsiteX5" fmla="*/ 166878 w 844550"/>
              <a:gd name="connsiteY5" fmla="*/ 238252 h 298450"/>
              <a:gd name="connsiteX6" fmla="*/ 166878 w 844550"/>
              <a:gd name="connsiteY6" fmla="*/ 309118 h 298450"/>
              <a:gd name="connsiteX7" fmla="*/ 25146 w 844550"/>
              <a:gd name="connsiteY7" fmla="*/ 167386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4550" h="298450">
                <a:moveTo>
                  <a:pt x="25146" y="167386"/>
                </a:moveTo>
                <a:lnTo>
                  <a:pt x="166878" y="25654"/>
                </a:lnTo>
                <a:lnTo>
                  <a:pt x="166878" y="96520"/>
                </a:lnTo>
                <a:lnTo>
                  <a:pt x="848105" y="96520"/>
                </a:lnTo>
                <a:lnTo>
                  <a:pt x="848105" y="238252"/>
                </a:lnTo>
                <a:lnTo>
                  <a:pt x="166878" y="238252"/>
                </a:lnTo>
                <a:lnTo>
                  <a:pt x="166878" y="309118"/>
                </a:lnTo>
                <a:lnTo>
                  <a:pt x="25146" y="167386"/>
                </a:lnTo>
                <a:close/>
              </a:path>
            </a:pathLst>
          </a:custGeom>
          <a:solidFill>
            <a:srgbClr val="00AE4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Freeform 451"/>
          <p:cNvSpPr/>
          <p:nvPr/>
        </p:nvSpPr>
        <p:spPr>
          <a:xfrm>
            <a:off x="3676650" y="4692650"/>
            <a:ext cx="844550" cy="298450"/>
          </a:xfrm>
          <a:custGeom>
            <a:avLst/>
            <a:gdLst>
              <a:gd name="connsiteX0" fmla="*/ 25146 w 844550"/>
              <a:gd name="connsiteY0" fmla="*/ 167386 h 298450"/>
              <a:gd name="connsiteX1" fmla="*/ 166878 w 844550"/>
              <a:gd name="connsiteY1" fmla="*/ 25654 h 298450"/>
              <a:gd name="connsiteX2" fmla="*/ 166878 w 844550"/>
              <a:gd name="connsiteY2" fmla="*/ 96520 h 298450"/>
              <a:gd name="connsiteX3" fmla="*/ 848105 w 844550"/>
              <a:gd name="connsiteY3" fmla="*/ 96520 h 298450"/>
              <a:gd name="connsiteX4" fmla="*/ 848105 w 844550"/>
              <a:gd name="connsiteY4" fmla="*/ 238252 h 298450"/>
              <a:gd name="connsiteX5" fmla="*/ 166878 w 844550"/>
              <a:gd name="connsiteY5" fmla="*/ 238252 h 298450"/>
              <a:gd name="connsiteX6" fmla="*/ 166878 w 844550"/>
              <a:gd name="connsiteY6" fmla="*/ 309118 h 298450"/>
              <a:gd name="connsiteX7" fmla="*/ 25146 w 844550"/>
              <a:gd name="connsiteY7" fmla="*/ 167386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4550" h="298450">
                <a:moveTo>
                  <a:pt x="25146" y="167386"/>
                </a:moveTo>
                <a:lnTo>
                  <a:pt x="166878" y="25654"/>
                </a:lnTo>
                <a:lnTo>
                  <a:pt x="166878" y="96520"/>
                </a:lnTo>
                <a:lnTo>
                  <a:pt x="848105" y="96520"/>
                </a:lnTo>
                <a:lnTo>
                  <a:pt x="848105" y="238252"/>
                </a:lnTo>
                <a:lnTo>
                  <a:pt x="166878" y="238252"/>
                </a:lnTo>
                <a:lnTo>
                  <a:pt x="166878" y="309118"/>
                </a:lnTo>
                <a:lnTo>
                  <a:pt x="25146" y="16738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Freeform 452"/>
          <p:cNvSpPr/>
          <p:nvPr/>
        </p:nvSpPr>
        <p:spPr>
          <a:xfrm>
            <a:off x="3867150" y="5429250"/>
            <a:ext cx="654050" cy="285750"/>
          </a:xfrm>
          <a:custGeom>
            <a:avLst/>
            <a:gdLst>
              <a:gd name="connsiteX0" fmla="*/ 23621 w 654050"/>
              <a:gd name="connsiteY0" fmla="*/ 158496 h 285750"/>
              <a:gd name="connsiteX1" fmla="*/ 158496 w 654050"/>
              <a:gd name="connsiteY1" fmla="*/ 23622 h 285750"/>
              <a:gd name="connsiteX2" fmla="*/ 158496 w 654050"/>
              <a:gd name="connsiteY2" fmla="*/ 91059 h 285750"/>
              <a:gd name="connsiteX3" fmla="*/ 657605 w 654050"/>
              <a:gd name="connsiteY3" fmla="*/ 91059 h 285750"/>
              <a:gd name="connsiteX4" fmla="*/ 657605 w 654050"/>
              <a:gd name="connsiteY4" fmla="*/ 225933 h 285750"/>
              <a:gd name="connsiteX5" fmla="*/ 158496 w 654050"/>
              <a:gd name="connsiteY5" fmla="*/ 225933 h 285750"/>
              <a:gd name="connsiteX6" fmla="*/ 158496 w 654050"/>
              <a:gd name="connsiteY6" fmla="*/ 293370 h 285750"/>
              <a:gd name="connsiteX7" fmla="*/ 23621 w 654050"/>
              <a:gd name="connsiteY7" fmla="*/ 158496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4050" h="285750">
                <a:moveTo>
                  <a:pt x="23621" y="158496"/>
                </a:moveTo>
                <a:lnTo>
                  <a:pt x="158496" y="23622"/>
                </a:lnTo>
                <a:lnTo>
                  <a:pt x="158496" y="91059"/>
                </a:lnTo>
                <a:lnTo>
                  <a:pt x="657605" y="91059"/>
                </a:lnTo>
                <a:lnTo>
                  <a:pt x="657605" y="225933"/>
                </a:lnTo>
                <a:lnTo>
                  <a:pt x="158496" y="225933"/>
                </a:lnTo>
                <a:lnTo>
                  <a:pt x="158496" y="293370"/>
                </a:lnTo>
                <a:lnTo>
                  <a:pt x="23621" y="15849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Freeform 453"/>
          <p:cNvSpPr/>
          <p:nvPr/>
        </p:nvSpPr>
        <p:spPr>
          <a:xfrm>
            <a:off x="3867150" y="5429250"/>
            <a:ext cx="654050" cy="285750"/>
          </a:xfrm>
          <a:custGeom>
            <a:avLst/>
            <a:gdLst>
              <a:gd name="connsiteX0" fmla="*/ 23621 w 654050"/>
              <a:gd name="connsiteY0" fmla="*/ 158496 h 285750"/>
              <a:gd name="connsiteX1" fmla="*/ 158496 w 654050"/>
              <a:gd name="connsiteY1" fmla="*/ 23622 h 285750"/>
              <a:gd name="connsiteX2" fmla="*/ 158496 w 654050"/>
              <a:gd name="connsiteY2" fmla="*/ 91059 h 285750"/>
              <a:gd name="connsiteX3" fmla="*/ 657605 w 654050"/>
              <a:gd name="connsiteY3" fmla="*/ 91059 h 285750"/>
              <a:gd name="connsiteX4" fmla="*/ 657605 w 654050"/>
              <a:gd name="connsiteY4" fmla="*/ 225933 h 285750"/>
              <a:gd name="connsiteX5" fmla="*/ 158496 w 654050"/>
              <a:gd name="connsiteY5" fmla="*/ 225933 h 285750"/>
              <a:gd name="connsiteX6" fmla="*/ 158496 w 654050"/>
              <a:gd name="connsiteY6" fmla="*/ 293370 h 285750"/>
              <a:gd name="connsiteX7" fmla="*/ 23621 w 654050"/>
              <a:gd name="connsiteY7" fmla="*/ 158496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4050" h="285750">
                <a:moveTo>
                  <a:pt x="23621" y="158496"/>
                </a:moveTo>
                <a:lnTo>
                  <a:pt x="158496" y="23622"/>
                </a:lnTo>
                <a:lnTo>
                  <a:pt x="158496" y="91059"/>
                </a:lnTo>
                <a:lnTo>
                  <a:pt x="657605" y="91059"/>
                </a:lnTo>
                <a:lnTo>
                  <a:pt x="657605" y="225933"/>
                </a:lnTo>
                <a:lnTo>
                  <a:pt x="158496" y="225933"/>
                </a:lnTo>
                <a:lnTo>
                  <a:pt x="158496" y="293370"/>
                </a:lnTo>
                <a:lnTo>
                  <a:pt x="23621" y="15849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TextBox 454"/>
          <p:cNvSpPr txBox="1"/>
          <p:nvPr/>
        </p:nvSpPr>
        <p:spPr>
          <a:xfrm>
            <a:off x="313639" y="222173"/>
            <a:ext cx="1159408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Простая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форма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для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работы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МКФ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основе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рекомендаций</a:t>
            </a:r>
            <a:r>
              <a:rPr lang="en-US" altLang="zh-CN" sz="3200" b="1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ВОЗ</a:t>
            </a:r>
          </a:p>
        </p:txBody>
      </p:sp>
      <p:sp>
        <p:nvSpPr>
          <p:cNvPr id="455" name="TextBox 455"/>
          <p:cNvSpPr txBox="1"/>
          <p:nvPr/>
        </p:nvSpPr>
        <p:spPr>
          <a:xfrm>
            <a:off x="1791589" y="1915160"/>
            <a:ext cx="1595926" cy="10289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3339">
              <a:lnSpc>
                <a:spcPct val="100000"/>
              </a:lnSpc>
            </a:pPr>
            <a:r>
              <a:rPr lang="en-US" altLang="zh-CN" sz="1350" b="1" spc="-5" dirty="0">
                <a:solidFill>
                  <a:srgbClr val="FE0000"/>
                </a:solidFill>
                <a:latin typeface="Calibri"/>
                <a:ea typeface="Calibri"/>
              </a:rPr>
              <a:t>Ре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абилитационный</a:t>
            </a:r>
          </a:p>
          <a:p>
            <a:pPr marL="0">
              <a:lnSpc>
                <a:spcPct val="100000"/>
              </a:lnSpc>
            </a:pP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диагноз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1350" b="1" spc="-6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категориях</a:t>
            </a:r>
          </a:p>
          <a:p>
            <a:pPr marL="0" indent="222503">
              <a:lnSpc>
                <a:spcPct val="100000"/>
              </a:lnSpc>
            </a:pP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МКФ</a:t>
            </a:r>
            <a:r>
              <a:rPr lang="en-US" altLang="zh-CN" sz="1350" b="1" spc="-6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без</a:t>
            </a:r>
            <a:r>
              <a:rPr lang="en-US" altLang="zh-CN" sz="1350" b="1" spc="-6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кодов</a:t>
            </a:r>
          </a:p>
          <a:p>
            <a:pPr marL="0" indent="33527">
              <a:lnSpc>
                <a:spcPct val="100000"/>
              </a:lnSpc>
            </a:pPr>
            <a:r>
              <a:rPr lang="en-US" altLang="zh-CN" sz="1350" b="1" spc="-5" dirty="0">
                <a:solidFill>
                  <a:srgbClr val="FE0000"/>
                </a:solidFill>
                <a:latin typeface="Calibri"/>
                <a:ea typeface="Calibri"/>
              </a:rPr>
              <a:t>сформулиро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ванный</a:t>
            </a:r>
          </a:p>
          <a:p>
            <a:pPr marL="0" indent="170687">
              <a:lnSpc>
                <a:spcPct val="100000"/>
              </a:lnSpc>
            </a:pP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своими</a:t>
            </a:r>
            <a:r>
              <a:rPr lang="en-US" altLang="zh-CN" sz="1350" b="1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spc="5" dirty="0">
                <a:solidFill>
                  <a:srgbClr val="FE0000"/>
                </a:solidFill>
                <a:latin typeface="Calibri"/>
                <a:ea typeface="Calibri"/>
              </a:rPr>
              <a:t>словами</a:t>
            </a:r>
          </a:p>
        </p:txBody>
      </p:sp>
      <p:sp>
        <p:nvSpPr>
          <p:cNvPr id="456" name="TextBox 456"/>
          <p:cNvSpPr txBox="1"/>
          <p:nvPr/>
        </p:nvSpPr>
        <p:spPr>
          <a:xfrm>
            <a:off x="8075041" y="1829435"/>
            <a:ext cx="2187261" cy="2487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34365">
              <a:lnSpc>
                <a:spcPct val="100000"/>
              </a:lnSpc>
            </a:pPr>
            <a:r>
              <a:rPr lang="en-US" altLang="zh-CN" sz="1350" b="1" spc="-5" dirty="0">
                <a:solidFill>
                  <a:srgbClr val="001E5E"/>
                </a:solidFill>
                <a:latin typeface="Calibri"/>
                <a:ea typeface="Calibri"/>
              </a:rPr>
              <a:t>Инд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ивидуальная</a:t>
            </a:r>
          </a:p>
          <a:p>
            <a:pPr marL="760856" indent="92964" hangingPunct="0">
              <a:lnSpc>
                <a:spcPct val="95833"/>
              </a:lnSpc>
              <a:spcBef>
                <a:spcPts val="100"/>
              </a:spcBef>
            </a:pPr>
            <a:r>
              <a:rPr lang="en-US" altLang="zh-CN" sz="1350" b="1" spc="10" dirty="0">
                <a:solidFill>
                  <a:srgbClr val="001E5E"/>
                </a:solidFill>
                <a:latin typeface="Calibri"/>
                <a:ea typeface="Calibri"/>
              </a:rPr>
              <a:t>прогр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амма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spc="-10" dirty="0">
                <a:solidFill>
                  <a:srgbClr val="001E5E"/>
                </a:solidFill>
                <a:latin typeface="Calibri"/>
                <a:ea typeface="Calibri"/>
              </a:rPr>
              <a:t>ме</a:t>
            </a:r>
            <a:r>
              <a:rPr lang="en-US" altLang="zh-CN" sz="1350" b="1" spc="-5" dirty="0">
                <a:solidFill>
                  <a:srgbClr val="001E5E"/>
                </a:solidFill>
                <a:latin typeface="Calibri"/>
                <a:ea typeface="Calibri"/>
              </a:rPr>
              <a:t>дицинской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spc="-5" dirty="0">
                <a:solidFill>
                  <a:srgbClr val="001E5E"/>
                </a:solidFill>
                <a:latin typeface="Calibri"/>
                <a:ea typeface="Calibri"/>
              </a:rPr>
              <a:t>реа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билитации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Имеется</a:t>
            </a:r>
            <a:r>
              <a:rPr lang="en-US" altLang="zh-CN" sz="135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связь</a:t>
            </a:r>
            <a:r>
              <a:rPr lang="en-US" altLang="zh-CN" sz="135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доменов</a:t>
            </a:r>
            <a:r>
              <a:rPr lang="en-US" altLang="zh-CN" sz="1350" b="1" spc="-4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МКФ</a:t>
            </a:r>
          </a:p>
          <a:p>
            <a:pPr marL="0" indent="267080">
              <a:lnSpc>
                <a:spcPct val="100000"/>
              </a:lnSpc>
            </a:pP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(проблем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пациента)</a:t>
            </a:r>
            <a:r>
              <a:rPr lang="en-US" altLang="zh-CN" sz="1350" b="1" spc="-6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</a:p>
          <a:p>
            <a:pPr marL="0" indent="356996">
              <a:lnSpc>
                <a:spcPct val="100000"/>
              </a:lnSpc>
            </a:pPr>
            <a:r>
              <a:rPr lang="en-US" altLang="zh-CN" sz="1350" b="1" spc="5" dirty="0">
                <a:solidFill>
                  <a:srgbClr val="001E5E"/>
                </a:solidFill>
                <a:latin typeface="Calibri"/>
                <a:ea typeface="Calibri"/>
              </a:rPr>
              <a:t>реа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билитационных</a:t>
            </a:r>
          </a:p>
        </p:txBody>
      </p:sp>
      <p:sp>
        <p:nvSpPr>
          <p:cNvPr id="457" name="TextBox 457"/>
          <p:cNvSpPr txBox="1"/>
          <p:nvPr/>
        </p:nvSpPr>
        <p:spPr>
          <a:xfrm>
            <a:off x="1602358" y="4461383"/>
            <a:ext cx="2214372" cy="1251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22783">
              <a:lnSpc>
                <a:spcPct val="100000"/>
              </a:lnSpc>
            </a:pP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Цели</a:t>
            </a:r>
            <a:r>
              <a:rPr lang="en-US" altLang="zh-CN" sz="1350" b="1" spc="-30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реабилитации,</a:t>
            </a:r>
          </a:p>
          <a:p>
            <a:pPr marL="0" indent="669670">
              <a:lnSpc>
                <a:spcPct val="100000"/>
              </a:lnSpc>
            </a:pP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Заключение</a:t>
            </a:r>
            <a:r>
              <a:rPr lang="en-US" altLang="zh-CN" sz="1350" b="1" spc="-55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spc="20" dirty="0">
                <a:solidFill>
                  <a:srgbClr val="375521"/>
                </a:solidFill>
                <a:latin typeface="Calibri"/>
                <a:ea typeface="Calibri"/>
              </a:rPr>
              <a:t>о</a:t>
            </a:r>
          </a:p>
          <a:p>
            <a:pPr marL="0" indent="564514">
              <a:lnSpc>
                <a:spcPct val="100000"/>
              </a:lnSpc>
            </a:pPr>
            <a:r>
              <a:rPr lang="en-US" altLang="zh-CN" sz="1350" b="1" spc="-5" dirty="0">
                <a:solidFill>
                  <a:srgbClr val="375521"/>
                </a:solidFill>
                <a:latin typeface="Calibri"/>
                <a:ea typeface="Calibri"/>
              </a:rPr>
              <a:t>м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аршрутизации,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50" b="1" dirty="0">
                <a:solidFill>
                  <a:srgbClr val="000000"/>
                </a:solidFill>
                <a:latin typeface="Calibri"/>
                <a:ea typeface="Calibri"/>
              </a:rPr>
              <a:t>Подписи</a:t>
            </a:r>
            <a:r>
              <a:rPr lang="en-US" altLang="zh-CN" sz="135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0000"/>
                </a:solidFill>
                <a:latin typeface="Calibri"/>
                <a:ea typeface="Calibri"/>
              </a:rPr>
              <a:t>все</a:t>
            </a:r>
            <a:r>
              <a:rPr lang="en-US" altLang="zh-CN" sz="135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0000"/>
                </a:solidFill>
                <a:latin typeface="Calibri"/>
                <a:ea typeface="Calibri"/>
              </a:rPr>
              <a:t>участников</a:t>
            </a:r>
            <a:r>
              <a:rPr lang="en-US" altLang="zh-CN" sz="135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0000"/>
                </a:solidFill>
                <a:latin typeface="Calibri"/>
                <a:ea typeface="Calibri"/>
              </a:rPr>
              <a:t>МДБ</a:t>
            </a:r>
          </a:p>
        </p:txBody>
      </p:sp>
      <p:sp>
        <p:nvSpPr>
          <p:cNvPr id="458" name="TextBox 458"/>
          <p:cNvSpPr txBox="1"/>
          <p:nvPr/>
        </p:nvSpPr>
        <p:spPr>
          <a:xfrm>
            <a:off x="8668257" y="4316984"/>
            <a:ext cx="1115435" cy="20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b="1" spc="5" dirty="0">
                <a:solidFill>
                  <a:srgbClr val="001E5E"/>
                </a:solidFill>
                <a:latin typeface="Calibri"/>
                <a:ea typeface="Calibri"/>
              </a:rPr>
              <a:t>ин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тервенций</a:t>
            </a:r>
          </a:p>
        </p:txBody>
      </p:sp>
      <p:sp>
        <p:nvSpPr>
          <p:cNvPr id="459" name="TextBox 459"/>
          <p:cNvSpPr txBox="1"/>
          <p:nvPr/>
        </p:nvSpPr>
        <p:spPr>
          <a:xfrm>
            <a:off x="253288" y="6138290"/>
            <a:ext cx="8192400" cy="6311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Шмонин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А.А.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соавт.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Вестник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восстановительной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медицины.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№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(78)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2017.</a:t>
            </a:r>
            <a:r>
              <a:rPr lang="en-US" altLang="zh-CN" sz="1400" b="1" i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C.16-22.</a:t>
            </a:r>
          </a:p>
          <a:p>
            <a:pPr marL="0" hangingPunct="0">
              <a:lnSpc>
                <a:spcPct val="95416"/>
              </a:lnSpc>
            </a:pP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Шмонин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А.А.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соавт.</a:t>
            </a:r>
            <a:r>
              <a:rPr lang="en-US" altLang="zh-CN" sz="1400" b="1" i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Регионарное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кровообращение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микроциркуляция,</a:t>
            </a:r>
            <a:r>
              <a:rPr lang="en-US" altLang="zh-CN" sz="1400" b="1" i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2017.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№2(62)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Том.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16.</a:t>
            </a:r>
            <a:r>
              <a:rPr lang="en-US" altLang="zh-CN" sz="1400" b="1" i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С.17-24.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Мельникова</a:t>
            </a:r>
            <a:r>
              <a:rPr lang="en-US" altLang="zh-CN" sz="14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Е.В.</a:t>
            </a:r>
            <a:r>
              <a:rPr lang="en-US" altLang="zh-CN" sz="14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14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соавт.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Вестник</a:t>
            </a:r>
            <a:r>
              <a:rPr lang="en-US" altLang="zh-CN" sz="14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Восстановительной</a:t>
            </a:r>
            <a:r>
              <a:rPr lang="en-US" altLang="zh-CN" sz="14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медицины,</a:t>
            </a:r>
            <a:r>
              <a:rPr lang="en-US" altLang="zh-CN" sz="1400" b="1" i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№</a:t>
            </a:r>
            <a:r>
              <a:rPr lang="en-US" altLang="zh-CN" sz="14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  <a:r>
              <a:rPr lang="en-US" altLang="zh-CN" sz="1400" b="1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(82)</a:t>
            </a:r>
            <a:r>
              <a:rPr lang="en-US" altLang="zh-CN" sz="1400" b="1" i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Calibri"/>
              </a:rPr>
              <a:t>2017.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Freeform 460"/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2" name="Picture 4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459" y="1417320"/>
            <a:ext cx="1630680" cy="4785360"/>
          </a:xfrm>
          <a:prstGeom prst="rect">
            <a:avLst/>
          </a:prstGeom>
        </p:spPr>
      </p:pic>
      <p:pic>
        <p:nvPicPr>
          <p:cNvPr id="463" name="Picture 4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260" y="1417320"/>
            <a:ext cx="1645920" cy="4785360"/>
          </a:xfrm>
          <a:prstGeom prst="rect">
            <a:avLst/>
          </a:prstGeom>
        </p:spPr>
      </p:pic>
      <p:pic>
        <p:nvPicPr>
          <p:cNvPr id="464" name="Picture 4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" y="182880"/>
            <a:ext cx="4251960" cy="6019800"/>
          </a:xfrm>
          <a:prstGeom prst="rect">
            <a:avLst/>
          </a:prstGeom>
        </p:spPr>
      </p:pic>
      <p:pic>
        <p:nvPicPr>
          <p:cNvPr id="465" name="Picture 4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620" y="1455420"/>
            <a:ext cx="1623060" cy="4747260"/>
          </a:xfrm>
          <a:prstGeom prst="rect">
            <a:avLst/>
          </a:prstGeom>
        </p:spPr>
      </p:pic>
      <p:pic>
        <p:nvPicPr>
          <p:cNvPr id="466" name="Picture 4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420" y="1417320"/>
            <a:ext cx="1645920" cy="4785360"/>
          </a:xfrm>
          <a:prstGeom prst="rect">
            <a:avLst/>
          </a:prstGeom>
        </p:spPr>
      </p:pic>
      <p:sp>
        <p:nvSpPr>
          <p:cNvPr id="2" name="TextBox 466"/>
          <p:cNvSpPr txBox="1"/>
          <p:nvPr/>
        </p:nvSpPr>
        <p:spPr>
          <a:xfrm>
            <a:off x="630631" y="367792"/>
            <a:ext cx="10632580" cy="6375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425111">
              <a:lnSpc>
                <a:spcPct val="100000"/>
              </a:lnSpc>
            </a:pP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Двухуровневая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форма</a:t>
            </a:r>
            <a:r>
              <a:rPr lang="en-US" altLang="zh-CN" sz="4000" b="1" spc="-2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МКФ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b="1" spc="-5" dirty="0">
                <a:solidFill>
                  <a:srgbClr val="FEFEFE"/>
                </a:solidFill>
                <a:latin typeface="Calibri"/>
                <a:ea typeface="Calibri"/>
              </a:rPr>
              <a:t>Сайт</a:t>
            </a:r>
            <a:r>
              <a:rPr lang="en-US" altLang="zh-CN" sz="2000" b="1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СРР:</a:t>
            </a:r>
            <a:r>
              <a:rPr lang="en-US" altLang="zh-CN" sz="2000" b="1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-5" dirty="0">
                <a:solidFill>
                  <a:srgbClr val="FEFEFE"/>
                </a:solidFill>
                <a:latin typeface="Calibri"/>
                <a:ea typeface="Calibri"/>
              </a:rPr>
              <a:t>https://rehabrus.ru/materialyi/poryadok</a:t>
            </a:r>
            <a:r>
              <a:rPr lang="en-US" altLang="zh-CN" sz="2000" b="1" spc="64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organizaczii</a:t>
            </a:r>
            <a:r>
              <a:rPr lang="en-US" altLang="zh-CN" sz="2000" b="1" spc="-25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b="1" spc="-5" dirty="0">
                <a:solidFill>
                  <a:srgbClr val="FEFEFE"/>
                </a:solidFill>
                <a:latin typeface="Calibri"/>
                <a:ea typeface="Calibri"/>
              </a:rPr>
              <a:t>mediczinskoj</a:t>
            </a:r>
            <a:r>
              <a:rPr lang="en-US" altLang="zh-CN" sz="2000" b="1" spc="2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reabilitaczii</a:t>
            </a:r>
            <a:r>
              <a:rPr lang="en-US" altLang="zh-CN" sz="2000" b="1" spc="-35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000" b="1" spc="-5" dirty="0">
                <a:solidFill>
                  <a:srgbClr val="FEFEFE"/>
                </a:solidFill>
                <a:latin typeface="Calibri"/>
                <a:ea typeface="Calibri"/>
              </a:rPr>
              <a:t>1705.html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Freeform 467"/>
          <p:cNvSpPr/>
          <p:nvPr/>
        </p:nvSpPr>
        <p:spPr>
          <a:xfrm>
            <a:off x="400050" y="438150"/>
            <a:ext cx="7740650" cy="19050"/>
          </a:xfrm>
          <a:custGeom>
            <a:avLst/>
            <a:gdLst>
              <a:gd name="connsiteX0" fmla="*/ 12725 w 7740650"/>
              <a:gd name="connsiteY0" fmla="*/ 14351 h 19050"/>
              <a:gd name="connsiteX1" fmla="*/ 1947417 w 7740650"/>
              <a:gd name="connsiteY1" fmla="*/ 14351 h 19050"/>
              <a:gd name="connsiteX2" fmla="*/ 3882135 w 7740650"/>
              <a:gd name="connsiteY2" fmla="*/ 14351 h 19050"/>
              <a:gd name="connsiteX3" fmla="*/ 5816853 w 7740650"/>
              <a:gd name="connsiteY3" fmla="*/ 14351 h 19050"/>
              <a:gd name="connsiteX4" fmla="*/ 7751571 w 7740650"/>
              <a:gd name="connsiteY4" fmla="*/ 14351 h 19050"/>
              <a:gd name="connsiteX5" fmla="*/ 7751571 w 7740650"/>
              <a:gd name="connsiteY5" fmla="*/ 31115 h 19050"/>
              <a:gd name="connsiteX6" fmla="*/ 5816853 w 7740650"/>
              <a:gd name="connsiteY6" fmla="*/ 31115 h 19050"/>
              <a:gd name="connsiteX7" fmla="*/ 3882135 w 7740650"/>
              <a:gd name="connsiteY7" fmla="*/ 31115 h 19050"/>
              <a:gd name="connsiteX8" fmla="*/ 1947417 w 7740650"/>
              <a:gd name="connsiteY8" fmla="*/ 31115 h 19050"/>
              <a:gd name="connsiteX9" fmla="*/ 12725 w 7740650"/>
              <a:gd name="connsiteY9" fmla="*/ 31115 h 19050"/>
              <a:gd name="connsiteX10" fmla="*/ 12725 w 7740650"/>
              <a:gd name="connsiteY10" fmla="*/ 14351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40650" h="19050">
                <a:moveTo>
                  <a:pt x="12725" y="14351"/>
                </a:moveTo>
                <a:lnTo>
                  <a:pt x="1947417" y="14351"/>
                </a:lnTo>
                <a:lnTo>
                  <a:pt x="3882135" y="14351"/>
                </a:lnTo>
                <a:lnTo>
                  <a:pt x="5816853" y="14351"/>
                </a:lnTo>
                <a:lnTo>
                  <a:pt x="7751571" y="14351"/>
                </a:lnTo>
                <a:lnTo>
                  <a:pt x="7751571" y="31115"/>
                </a:lnTo>
                <a:lnTo>
                  <a:pt x="5816853" y="31115"/>
                </a:lnTo>
                <a:lnTo>
                  <a:pt x="3882135" y="31115"/>
                </a:lnTo>
                <a:lnTo>
                  <a:pt x="1947417" y="31115"/>
                </a:lnTo>
                <a:lnTo>
                  <a:pt x="12725" y="31115"/>
                </a:lnTo>
                <a:lnTo>
                  <a:pt x="12725" y="14351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9" name="Picture 4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459" y="198120"/>
            <a:ext cx="3093720" cy="1684020"/>
          </a:xfrm>
          <a:prstGeom prst="rect">
            <a:avLst/>
          </a:prstGeom>
        </p:spPr>
      </p:pic>
      <p:pic>
        <p:nvPicPr>
          <p:cNvPr id="470" name="Picture 4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655320"/>
            <a:ext cx="8938259" cy="6164580"/>
          </a:xfrm>
          <a:prstGeom prst="rect">
            <a:avLst/>
          </a:prstGeom>
        </p:spPr>
      </p:pic>
      <p:sp>
        <p:nvSpPr>
          <p:cNvPr id="2" name="TextBox 470"/>
          <p:cNvSpPr txBox="1"/>
          <p:nvPr/>
        </p:nvSpPr>
        <p:spPr>
          <a:xfrm>
            <a:off x="412699" y="207644"/>
            <a:ext cx="7866978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1E5E"/>
                </a:solidFill>
                <a:latin typeface="Calibri"/>
                <a:ea typeface="Calibri"/>
              </a:rPr>
              <a:t>Программа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ea typeface="Calibri"/>
              </a:rPr>
              <a:t>работы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реабилитационным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ea typeface="Calibri"/>
              </a:rPr>
              <a:t>диагнозом</a:t>
            </a:r>
            <a:r>
              <a:rPr lang="en-US" altLang="zh-CN" sz="20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1E5E"/>
                </a:solidFill>
                <a:latin typeface="Calibri"/>
                <a:ea typeface="Calibri"/>
              </a:rPr>
              <a:t>«ICF-reader»</a:t>
            </a:r>
          </a:p>
        </p:txBody>
      </p:sp>
      <p:sp>
        <p:nvSpPr>
          <p:cNvPr id="471" name="TextBox 471"/>
          <p:cNvSpPr txBox="1"/>
          <p:nvPr/>
        </p:nvSpPr>
        <p:spPr>
          <a:xfrm>
            <a:off x="9226550" y="2099132"/>
            <a:ext cx="2764644" cy="4434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5" dirty="0">
                <a:solidFill>
                  <a:srgbClr val="001E5E"/>
                </a:solidFill>
                <a:latin typeface="Calibri"/>
                <a:ea typeface="Calibri"/>
              </a:rPr>
              <a:t>делает</a:t>
            </a:r>
            <a:r>
              <a:rPr lang="en-US" altLang="zh-CN" sz="1800" b="1" spc="-15" dirty="0">
                <a:solidFill>
                  <a:srgbClr val="001E5E"/>
                </a:solidFill>
                <a:latin typeface="Calibri"/>
                <a:ea typeface="Calibri"/>
              </a:rPr>
              <a:t>?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Использует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дерево</a:t>
            </a:r>
            <a:r>
              <a:rPr lang="en-US" altLang="zh-CN" sz="18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</a:p>
          <a:p>
            <a:pPr marL="0" indent="286511">
              <a:lnSpc>
                <a:spcPct val="100000"/>
              </a:lnSpc>
            </a:pP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поиска</a:t>
            </a:r>
            <a:r>
              <a:rPr lang="en-US" altLang="zh-CN" sz="18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доменов,</a:t>
            </a:r>
          </a:p>
          <a:p>
            <a:pPr marL="286511" indent="-286511" hangingPunct="0">
              <a:lnSpc>
                <a:spcPct val="100416"/>
              </a:lnSpc>
            </a:pPr>
            <a:r>
              <a:rPr lang="en-US" altLang="zh-CN" sz="1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Подсказки</a:t>
            </a:r>
            <a:r>
              <a:rPr lang="en-US" altLang="zh-CN" sz="1800" b="1" spc="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специалистов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18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основе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5" dirty="0">
                <a:solidFill>
                  <a:srgbClr val="001E5E"/>
                </a:solidFill>
                <a:latin typeface="Calibri"/>
                <a:ea typeface="Calibri"/>
              </a:rPr>
              <a:t>компетенций</a:t>
            </a:r>
            <a:r>
              <a:rPr lang="en-US" altLang="zh-CN" sz="1800" b="1" spc="10" dirty="0">
                <a:solidFill>
                  <a:srgbClr val="001E5E"/>
                </a:solidFill>
                <a:latin typeface="Calibri"/>
                <a:ea typeface="Calibri"/>
              </a:rPr>
              <a:t>,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Перевод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шкал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1800" b="1" spc="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домены</a:t>
            </a:r>
          </a:p>
          <a:p>
            <a:pPr marL="0" indent="286511">
              <a:lnSpc>
                <a:spcPct val="100000"/>
              </a:lnSpc>
            </a:pPr>
            <a:r>
              <a:rPr lang="en-US" altLang="zh-CN" sz="1800" b="1" spc="-35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34" dirty="0">
                <a:solidFill>
                  <a:srgbClr val="001E5E"/>
                </a:solidFill>
                <a:latin typeface="Calibri"/>
                <a:ea typeface="Calibri"/>
              </a:rPr>
              <a:t>МКФ,</a:t>
            </a:r>
          </a:p>
          <a:p>
            <a:pPr marL="286511" indent="-286511" hangingPunct="0">
              <a:lnSpc>
                <a:spcPct val="100000"/>
              </a:lnSpc>
            </a:pPr>
            <a:r>
              <a:rPr lang="en-US" altLang="zh-CN" sz="1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Помощь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18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составлении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44" dirty="0">
                <a:solidFill>
                  <a:srgbClr val="001E5E"/>
                </a:solidFill>
                <a:latin typeface="Calibri"/>
                <a:ea typeface="Calibri"/>
              </a:rPr>
              <a:t>прогноза</a:t>
            </a:r>
            <a:r>
              <a:rPr lang="en-US" altLang="zh-CN" sz="1800" b="1" spc="-20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6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5" dirty="0">
                <a:solidFill>
                  <a:srgbClr val="001E5E"/>
                </a:solidFill>
                <a:latin typeface="Calibri"/>
                <a:ea typeface="Calibri"/>
              </a:rPr>
              <a:t>реаб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илитационного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-5" dirty="0">
                <a:solidFill>
                  <a:srgbClr val="001E5E"/>
                </a:solidFill>
                <a:latin typeface="Calibri"/>
                <a:ea typeface="Calibri"/>
              </a:rPr>
              <a:t>пл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ана,</a:t>
            </a:r>
          </a:p>
          <a:p>
            <a:pPr marL="286511" indent="-286511" hangingPunct="0">
              <a:lnSpc>
                <a:spcPct val="103333"/>
              </a:lnSpc>
            </a:pPr>
            <a:r>
              <a:rPr lang="en-US" altLang="zh-CN" sz="1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1800" spc="34" dirty="0">
                <a:solidFill>
                  <a:srgbClr val="001E5E"/>
                </a:solidFill>
                <a:latin typeface="Arial"/>
                <a:cs typeface="Arial"/>
              </a:rPr>
              <a:t>  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ключевых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слов</a:t>
            </a:r>
            <a:r>
              <a:rPr lang="en-US" altLang="zh-CN" sz="1800" b="1" spc="-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20" dirty="0">
                <a:solidFill>
                  <a:srgbClr val="001E5E"/>
                </a:solidFill>
                <a:latin typeface="Calibri"/>
                <a:ea typeface="Calibri"/>
              </a:rPr>
              <a:t>лучшего</a:t>
            </a:r>
            <a:r>
              <a:rPr lang="en-US" altLang="zh-CN" sz="1800" b="1" spc="-1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20" dirty="0">
                <a:solidFill>
                  <a:srgbClr val="001E5E"/>
                </a:solidFill>
                <a:latin typeface="Calibri"/>
                <a:ea typeface="Calibri"/>
              </a:rPr>
              <a:t>понимания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смысла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001E5E"/>
                </a:solidFill>
                <a:latin typeface="Calibri"/>
                <a:ea typeface="Calibri"/>
              </a:rPr>
              <a:t>доменов.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4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731520"/>
            <a:ext cx="6865620" cy="4754879"/>
          </a:xfrm>
          <a:prstGeom prst="rect">
            <a:avLst/>
          </a:prstGeom>
        </p:spPr>
      </p:pic>
      <p:sp>
        <p:nvSpPr>
          <p:cNvPr id="2" name="Freeform 473"/>
          <p:cNvSpPr/>
          <p:nvPr/>
        </p:nvSpPr>
        <p:spPr>
          <a:xfrm>
            <a:off x="2457450" y="1962150"/>
            <a:ext cx="641350" cy="488950"/>
          </a:xfrm>
          <a:custGeom>
            <a:avLst/>
            <a:gdLst>
              <a:gd name="connsiteX0" fmla="*/ 646938 w 641350"/>
              <a:gd name="connsiteY0" fmla="*/ 380619 h 488950"/>
              <a:gd name="connsiteX1" fmla="*/ 259079 w 641350"/>
              <a:gd name="connsiteY1" fmla="*/ 380619 h 488950"/>
              <a:gd name="connsiteX2" fmla="*/ 259079 w 641350"/>
              <a:gd name="connsiteY2" fmla="*/ 497586 h 488950"/>
              <a:gd name="connsiteX3" fmla="*/ 25145 w 641350"/>
              <a:gd name="connsiteY3" fmla="*/ 263652 h 488950"/>
              <a:gd name="connsiteX4" fmla="*/ 259079 w 641350"/>
              <a:gd name="connsiteY4" fmla="*/ 29718 h 488950"/>
              <a:gd name="connsiteX5" fmla="*/ 259079 w 641350"/>
              <a:gd name="connsiteY5" fmla="*/ 146685 h 488950"/>
              <a:gd name="connsiteX6" fmla="*/ 646938 w 641350"/>
              <a:gd name="connsiteY6" fmla="*/ 146685 h 488950"/>
              <a:gd name="connsiteX7" fmla="*/ 646938 w 641350"/>
              <a:gd name="connsiteY7" fmla="*/ 380619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350" h="488950">
                <a:moveTo>
                  <a:pt x="646938" y="380619"/>
                </a:moveTo>
                <a:lnTo>
                  <a:pt x="259079" y="380619"/>
                </a:lnTo>
                <a:lnTo>
                  <a:pt x="259079" y="497586"/>
                </a:lnTo>
                <a:lnTo>
                  <a:pt x="25145" y="263652"/>
                </a:lnTo>
                <a:lnTo>
                  <a:pt x="259079" y="29718"/>
                </a:lnTo>
                <a:lnTo>
                  <a:pt x="259079" y="146685"/>
                </a:lnTo>
                <a:lnTo>
                  <a:pt x="646938" y="146685"/>
                </a:lnTo>
                <a:lnTo>
                  <a:pt x="646938" y="380619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Freeform 474"/>
          <p:cNvSpPr/>
          <p:nvPr/>
        </p:nvSpPr>
        <p:spPr>
          <a:xfrm>
            <a:off x="2457450" y="1962150"/>
            <a:ext cx="641350" cy="488950"/>
          </a:xfrm>
          <a:custGeom>
            <a:avLst/>
            <a:gdLst>
              <a:gd name="connsiteX0" fmla="*/ 646938 w 641350"/>
              <a:gd name="connsiteY0" fmla="*/ 380619 h 488950"/>
              <a:gd name="connsiteX1" fmla="*/ 259079 w 641350"/>
              <a:gd name="connsiteY1" fmla="*/ 380619 h 488950"/>
              <a:gd name="connsiteX2" fmla="*/ 259079 w 641350"/>
              <a:gd name="connsiteY2" fmla="*/ 497586 h 488950"/>
              <a:gd name="connsiteX3" fmla="*/ 25145 w 641350"/>
              <a:gd name="connsiteY3" fmla="*/ 263652 h 488950"/>
              <a:gd name="connsiteX4" fmla="*/ 259079 w 641350"/>
              <a:gd name="connsiteY4" fmla="*/ 29718 h 488950"/>
              <a:gd name="connsiteX5" fmla="*/ 259079 w 641350"/>
              <a:gd name="connsiteY5" fmla="*/ 146685 h 488950"/>
              <a:gd name="connsiteX6" fmla="*/ 646938 w 641350"/>
              <a:gd name="connsiteY6" fmla="*/ 146685 h 488950"/>
              <a:gd name="connsiteX7" fmla="*/ 646938 w 641350"/>
              <a:gd name="connsiteY7" fmla="*/ 380619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350" h="488950">
                <a:moveTo>
                  <a:pt x="646938" y="380619"/>
                </a:moveTo>
                <a:lnTo>
                  <a:pt x="259079" y="380619"/>
                </a:lnTo>
                <a:lnTo>
                  <a:pt x="259079" y="497586"/>
                </a:lnTo>
                <a:lnTo>
                  <a:pt x="25145" y="263652"/>
                </a:lnTo>
                <a:lnTo>
                  <a:pt x="259079" y="29718"/>
                </a:lnTo>
                <a:lnTo>
                  <a:pt x="259079" y="146685"/>
                </a:lnTo>
                <a:lnTo>
                  <a:pt x="646938" y="146685"/>
                </a:lnTo>
                <a:lnTo>
                  <a:pt x="646938" y="38061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Freeform 475"/>
          <p:cNvSpPr/>
          <p:nvPr/>
        </p:nvSpPr>
        <p:spPr>
          <a:xfrm>
            <a:off x="5416550" y="5124450"/>
            <a:ext cx="488950" cy="704850"/>
          </a:xfrm>
          <a:custGeom>
            <a:avLst/>
            <a:gdLst>
              <a:gd name="connsiteX0" fmla="*/ 373888 w 488950"/>
              <a:gd name="connsiteY0" fmla="*/ 29718 h 704850"/>
              <a:gd name="connsiteX1" fmla="*/ 373888 w 488950"/>
              <a:gd name="connsiteY1" fmla="*/ 480822 h 704850"/>
              <a:gd name="connsiteX2" fmla="*/ 491997 w 488950"/>
              <a:gd name="connsiteY2" fmla="*/ 480822 h 704850"/>
              <a:gd name="connsiteX3" fmla="*/ 255778 w 488950"/>
              <a:gd name="connsiteY3" fmla="*/ 717042 h 704850"/>
              <a:gd name="connsiteX4" fmla="*/ 19558 w 488950"/>
              <a:gd name="connsiteY4" fmla="*/ 480822 h 704850"/>
              <a:gd name="connsiteX5" fmla="*/ 137667 w 488950"/>
              <a:gd name="connsiteY5" fmla="*/ 480822 h 704850"/>
              <a:gd name="connsiteX6" fmla="*/ 137667 w 488950"/>
              <a:gd name="connsiteY6" fmla="*/ 29718 h 704850"/>
              <a:gd name="connsiteX7" fmla="*/ 373888 w 488950"/>
              <a:gd name="connsiteY7" fmla="*/ 29718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8950" h="704850">
                <a:moveTo>
                  <a:pt x="373888" y="29718"/>
                </a:moveTo>
                <a:lnTo>
                  <a:pt x="373888" y="480822"/>
                </a:lnTo>
                <a:lnTo>
                  <a:pt x="491997" y="480822"/>
                </a:lnTo>
                <a:lnTo>
                  <a:pt x="255778" y="717042"/>
                </a:lnTo>
                <a:lnTo>
                  <a:pt x="19558" y="480822"/>
                </a:lnTo>
                <a:lnTo>
                  <a:pt x="137667" y="480822"/>
                </a:lnTo>
                <a:lnTo>
                  <a:pt x="137667" y="29718"/>
                </a:lnTo>
                <a:lnTo>
                  <a:pt x="373888" y="29718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Freeform 476"/>
          <p:cNvSpPr/>
          <p:nvPr/>
        </p:nvSpPr>
        <p:spPr>
          <a:xfrm>
            <a:off x="5416550" y="5124450"/>
            <a:ext cx="488950" cy="704850"/>
          </a:xfrm>
          <a:custGeom>
            <a:avLst/>
            <a:gdLst>
              <a:gd name="connsiteX0" fmla="*/ 373888 w 488950"/>
              <a:gd name="connsiteY0" fmla="*/ 29718 h 704850"/>
              <a:gd name="connsiteX1" fmla="*/ 373888 w 488950"/>
              <a:gd name="connsiteY1" fmla="*/ 480822 h 704850"/>
              <a:gd name="connsiteX2" fmla="*/ 491997 w 488950"/>
              <a:gd name="connsiteY2" fmla="*/ 480822 h 704850"/>
              <a:gd name="connsiteX3" fmla="*/ 255778 w 488950"/>
              <a:gd name="connsiteY3" fmla="*/ 717042 h 704850"/>
              <a:gd name="connsiteX4" fmla="*/ 19558 w 488950"/>
              <a:gd name="connsiteY4" fmla="*/ 480822 h 704850"/>
              <a:gd name="connsiteX5" fmla="*/ 137667 w 488950"/>
              <a:gd name="connsiteY5" fmla="*/ 480822 h 704850"/>
              <a:gd name="connsiteX6" fmla="*/ 137667 w 488950"/>
              <a:gd name="connsiteY6" fmla="*/ 29718 h 704850"/>
              <a:gd name="connsiteX7" fmla="*/ 373888 w 488950"/>
              <a:gd name="connsiteY7" fmla="*/ 29718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8950" h="704850">
                <a:moveTo>
                  <a:pt x="373888" y="29718"/>
                </a:moveTo>
                <a:lnTo>
                  <a:pt x="373888" y="480822"/>
                </a:lnTo>
                <a:lnTo>
                  <a:pt x="491997" y="480822"/>
                </a:lnTo>
                <a:lnTo>
                  <a:pt x="255778" y="717042"/>
                </a:lnTo>
                <a:lnTo>
                  <a:pt x="19558" y="480822"/>
                </a:lnTo>
                <a:lnTo>
                  <a:pt x="137667" y="480822"/>
                </a:lnTo>
                <a:lnTo>
                  <a:pt x="137667" y="29718"/>
                </a:lnTo>
                <a:lnTo>
                  <a:pt x="373888" y="297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Freeform 477"/>
          <p:cNvSpPr/>
          <p:nvPr/>
        </p:nvSpPr>
        <p:spPr>
          <a:xfrm>
            <a:off x="6724650" y="5124450"/>
            <a:ext cx="717550" cy="831850"/>
          </a:xfrm>
          <a:custGeom>
            <a:avLst/>
            <a:gdLst>
              <a:gd name="connsiteX0" fmla="*/ 171068 w 717550"/>
              <a:gd name="connsiteY0" fmla="*/ 19050 h 831850"/>
              <a:gd name="connsiteX1" fmla="*/ 656463 w 717550"/>
              <a:gd name="connsiteY1" fmla="*/ 630809 h 831850"/>
              <a:gd name="connsiteX2" fmla="*/ 729106 w 717550"/>
              <a:gd name="connsiteY2" fmla="*/ 573240 h 831850"/>
              <a:gd name="connsiteX3" fmla="*/ 699134 w 717550"/>
              <a:gd name="connsiteY3" fmla="*/ 833463 h 831850"/>
              <a:gd name="connsiteX4" fmla="*/ 438911 w 717550"/>
              <a:gd name="connsiteY4" fmla="*/ 803516 h 831850"/>
              <a:gd name="connsiteX5" fmla="*/ 511429 w 717550"/>
              <a:gd name="connsiteY5" fmla="*/ 745947 h 831850"/>
              <a:gd name="connsiteX6" fmla="*/ 26034 w 717550"/>
              <a:gd name="connsiteY6" fmla="*/ 134239 h 831850"/>
              <a:gd name="connsiteX7" fmla="*/ 171068 w 717550"/>
              <a:gd name="connsiteY7" fmla="*/ 1905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550" h="831850">
                <a:moveTo>
                  <a:pt x="171068" y="19050"/>
                </a:moveTo>
                <a:lnTo>
                  <a:pt x="656463" y="630809"/>
                </a:lnTo>
                <a:lnTo>
                  <a:pt x="729106" y="573240"/>
                </a:lnTo>
                <a:lnTo>
                  <a:pt x="699134" y="833463"/>
                </a:lnTo>
                <a:lnTo>
                  <a:pt x="438911" y="803516"/>
                </a:lnTo>
                <a:lnTo>
                  <a:pt x="511429" y="745947"/>
                </a:lnTo>
                <a:lnTo>
                  <a:pt x="26034" y="134239"/>
                </a:lnTo>
                <a:lnTo>
                  <a:pt x="171068" y="19050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Freeform 478"/>
          <p:cNvSpPr/>
          <p:nvPr/>
        </p:nvSpPr>
        <p:spPr>
          <a:xfrm>
            <a:off x="6724650" y="5124450"/>
            <a:ext cx="717550" cy="831850"/>
          </a:xfrm>
          <a:custGeom>
            <a:avLst/>
            <a:gdLst>
              <a:gd name="connsiteX0" fmla="*/ 171068 w 717550"/>
              <a:gd name="connsiteY0" fmla="*/ 19050 h 831850"/>
              <a:gd name="connsiteX1" fmla="*/ 656463 w 717550"/>
              <a:gd name="connsiteY1" fmla="*/ 630809 h 831850"/>
              <a:gd name="connsiteX2" fmla="*/ 729106 w 717550"/>
              <a:gd name="connsiteY2" fmla="*/ 573240 h 831850"/>
              <a:gd name="connsiteX3" fmla="*/ 699134 w 717550"/>
              <a:gd name="connsiteY3" fmla="*/ 833463 h 831850"/>
              <a:gd name="connsiteX4" fmla="*/ 438911 w 717550"/>
              <a:gd name="connsiteY4" fmla="*/ 803516 h 831850"/>
              <a:gd name="connsiteX5" fmla="*/ 511429 w 717550"/>
              <a:gd name="connsiteY5" fmla="*/ 745947 h 831850"/>
              <a:gd name="connsiteX6" fmla="*/ 26034 w 717550"/>
              <a:gd name="connsiteY6" fmla="*/ 134239 h 831850"/>
              <a:gd name="connsiteX7" fmla="*/ 171068 w 717550"/>
              <a:gd name="connsiteY7" fmla="*/ 1905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550" h="831850">
                <a:moveTo>
                  <a:pt x="171068" y="19050"/>
                </a:moveTo>
                <a:lnTo>
                  <a:pt x="656463" y="630809"/>
                </a:lnTo>
                <a:lnTo>
                  <a:pt x="729106" y="573240"/>
                </a:lnTo>
                <a:lnTo>
                  <a:pt x="699134" y="833463"/>
                </a:lnTo>
                <a:lnTo>
                  <a:pt x="438911" y="803516"/>
                </a:lnTo>
                <a:lnTo>
                  <a:pt x="511429" y="745947"/>
                </a:lnTo>
                <a:lnTo>
                  <a:pt x="26034" y="134239"/>
                </a:lnTo>
                <a:lnTo>
                  <a:pt x="171068" y="1905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Freeform 479"/>
          <p:cNvSpPr/>
          <p:nvPr/>
        </p:nvSpPr>
        <p:spPr>
          <a:xfrm>
            <a:off x="7727950" y="5111750"/>
            <a:ext cx="1352550" cy="1047750"/>
          </a:xfrm>
          <a:custGeom>
            <a:avLst/>
            <a:gdLst>
              <a:gd name="connsiteX0" fmla="*/ 111506 w 1352550"/>
              <a:gd name="connsiteY0" fmla="*/ 30734 h 1047750"/>
              <a:gd name="connsiteX1" fmla="*/ 1291970 w 1352550"/>
              <a:gd name="connsiteY1" fmla="*/ 889978 h 1047750"/>
              <a:gd name="connsiteX2" fmla="*/ 1333118 w 1352550"/>
              <a:gd name="connsiteY2" fmla="*/ 833437 h 1047750"/>
              <a:gd name="connsiteX3" fmla="*/ 1363853 w 1352550"/>
              <a:gd name="connsiteY3" fmla="*/ 1028839 h 1047750"/>
              <a:gd name="connsiteX4" fmla="*/ 1168527 w 1352550"/>
              <a:gd name="connsiteY4" fmla="*/ 1059599 h 1047750"/>
              <a:gd name="connsiteX5" fmla="*/ 1209675 w 1352550"/>
              <a:gd name="connsiteY5" fmla="*/ 1003058 h 1047750"/>
              <a:gd name="connsiteX6" fmla="*/ 29209 w 1352550"/>
              <a:gd name="connsiteY6" fmla="*/ 143764 h 1047750"/>
              <a:gd name="connsiteX7" fmla="*/ 111506 w 1352550"/>
              <a:gd name="connsiteY7" fmla="*/ 3073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2550" h="1047750">
                <a:moveTo>
                  <a:pt x="111506" y="30734"/>
                </a:moveTo>
                <a:lnTo>
                  <a:pt x="1291970" y="889978"/>
                </a:lnTo>
                <a:lnTo>
                  <a:pt x="1333118" y="833437"/>
                </a:lnTo>
                <a:lnTo>
                  <a:pt x="1363853" y="1028839"/>
                </a:lnTo>
                <a:lnTo>
                  <a:pt x="1168527" y="1059599"/>
                </a:lnTo>
                <a:lnTo>
                  <a:pt x="1209675" y="1003058"/>
                </a:lnTo>
                <a:lnTo>
                  <a:pt x="29209" y="143764"/>
                </a:lnTo>
                <a:lnTo>
                  <a:pt x="111506" y="30734"/>
                </a:lnTo>
                <a:close/>
              </a:path>
            </a:pathLst>
          </a:custGeom>
          <a:solidFill>
            <a:srgbClr val="00AE4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Freeform 480"/>
          <p:cNvSpPr/>
          <p:nvPr/>
        </p:nvSpPr>
        <p:spPr>
          <a:xfrm>
            <a:off x="8794750" y="2292350"/>
            <a:ext cx="1276350" cy="488950"/>
          </a:xfrm>
          <a:custGeom>
            <a:avLst/>
            <a:gdLst>
              <a:gd name="connsiteX0" fmla="*/ 21590 w 1276350"/>
              <a:gd name="connsiteY0" fmla="*/ 146431 h 488950"/>
              <a:gd name="connsiteX1" fmla="*/ 1048004 w 1276350"/>
              <a:gd name="connsiteY1" fmla="*/ 146431 h 488950"/>
              <a:gd name="connsiteX2" fmla="*/ 1048004 w 1276350"/>
              <a:gd name="connsiteY2" fmla="*/ 28702 h 488950"/>
              <a:gd name="connsiteX3" fmla="*/ 1283461 w 1276350"/>
              <a:gd name="connsiteY3" fmla="*/ 264160 h 488950"/>
              <a:gd name="connsiteX4" fmla="*/ 1048004 w 1276350"/>
              <a:gd name="connsiteY4" fmla="*/ 499618 h 488950"/>
              <a:gd name="connsiteX5" fmla="*/ 1048004 w 1276350"/>
              <a:gd name="connsiteY5" fmla="*/ 381889 h 488950"/>
              <a:gd name="connsiteX6" fmla="*/ 21590 w 1276350"/>
              <a:gd name="connsiteY6" fmla="*/ 381889 h 488950"/>
              <a:gd name="connsiteX7" fmla="*/ 21590 w 1276350"/>
              <a:gd name="connsiteY7" fmla="*/ 146431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6350" h="488950">
                <a:moveTo>
                  <a:pt x="21590" y="146431"/>
                </a:moveTo>
                <a:lnTo>
                  <a:pt x="1048004" y="146431"/>
                </a:lnTo>
                <a:lnTo>
                  <a:pt x="1048004" y="28702"/>
                </a:lnTo>
                <a:lnTo>
                  <a:pt x="1283461" y="264160"/>
                </a:lnTo>
                <a:lnTo>
                  <a:pt x="1048004" y="499618"/>
                </a:lnTo>
                <a:lnTo>
                  <a:pt x="1048004" y="381889"/>
                </a:lnTo>
                <a:lnTo>
                  <a:pt x="21590" y="381889"/>
                </a:lnTo>
                <a:lnTo>
                  <a:pt x="21590" y="146431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Freeform 481"/>
          <p:cNvSpPr/>
          <p:nvPr/>
        </p:nvSpPr>
        <p:spPr>
          <a:xfrm>
            <a:off x="8794750" y="2292350"/>
            <a:ext cx="1276350" cy="488950"/>
          </a:xfrm>
          <a:custGeom>
            <a:avLst/>
            <a:gdLst>
              <a:gd name="connsiteX0" fmla="*/ 21590 w 1276350"/>
              <a:gd name="connsiteY0" fmla="*/ 146431 h 488950"/>
              <a:gd name="connsiteX1" fmla="*/ 1048004 w 1276350"/>
              <a:gd name="connsiteY1" fmla="*/ 146431 h 488950"/>
              <a:gd name="connsiteX2" fmla="*/ 1048004 w 1276350"/>
              <a:gd name="connsiteY2" fmla="*/ 28702 h 488950"/>
              <a:gd name="connsiteX3" fmla="*/ 1283461 w 1276350"/>
              <a:gd name="connsiteY3" fmla="*/ 264160 h 488950"/>
              <a:gd name="connsiteX4" fmla="*/ 1048004 w 1276350"/>
              <a:gd name="connsiteY4" fmla="*/ 499618 h 488950"/>
              <a:gd name="connsiteX5" fmla="*/ 1048004 w 1276350"/>
              <a:gd name="connsiteY5" fmla="*/ 381889 h 488950"/>
              <a:gd name="connsiteX6" fmla="*/ 21590 w 1276350"/>
              <a:gd name="connsiteY6" fmla="*/ 381889 h 488950"/>
              <a:gd name="connsiteX7" fmla="*/ 21590 w 1276350"/>
              <a:gd name="connsiteY7" fmla="*/ 146431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6350" h="488950">
                <a:moveTo>
                  <a:pt x="21590" y="146431"/>
                </a:moveTo>
                <a:lnTo>
                  <a:pt x="1048004" y="146431"/>
                </a:lnTo>
                <a:lnTo>
                  <a:pt x="1048004" y="28702"/>
                </a:lnTo>
                <a:lnTo>
                  <a:pt x="1283461" y="264160"/>
                </a:lnTo>
                <a:lnTo>
                  <a:pt x="1048004" y="499618"/>
                </a:lnTo>
                <a:lnTo>
                  <a:pt x="1048004" y="381889"/>
                </a:lnTo>
                <a:lnTo>
                  <a:pt x="21590" y="381889"/>
                </a:lnTo>
                <a:lnTo>
                  <a:pt x="21590" y="14643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191">
            <a:solidFill>
              <a:srgbClr val="406F9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TextBox 482"/>
          <p:cNvSpPr txBox="1"/>
          <p:nvPr/>
        </p:nvSpPr>
        <p:spPr>
          <a:xfrm>
            <a:off x="344728" y="141985"/>
            <a:ext cx="11530352" cy="19921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Форма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реабилитационного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диагноза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плана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программе</a:t>
            </a:r>
            <a:r>
              <a:rPr lang="en-US" altLang="zh-CN" sz="24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«ICF-reader»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85"/>
              </a:lnSpc>
            </a:pPr>
            <a:endParaRPr lang="en-US" dirty="0" smtClean="0"/>
          </a:p>
          <a:p>
            <a:pPr marL="0" indent="449884">
              <a:lnSpc>
                <a:spcPct val="100000"/>
              </a:lnSpc>
            </a:pPr>
            <a:r>
              <a:rPr lang="en-US" altLang="zh-CN" sz="1350" b="1" spc="-5" dirty="0">
                <a:solidFill>
                  <a:srgbClr val="FE0000"/>
                </a:solidFill>
                <a:latin typeface="Calibri"/>
                <a:ea typeface="Calibri"/>
              </a:rPr>
              <a:t>Р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еабилитационный</a:t>
            </a:r>
          </a:p>
        </p:txBody>
      </p:sp>
      <p:sp>
        <p:nvSpPr>
          <p:cNvPr id="483" name="TextBox 483"/>
          <p:cNvSpPr txBox="1"/>
          <p:nvPr/>
        </p:nvSpPr>
        <p:spPr>
          <a:xfrm>
            <a:off x="840333" y="2143188"/>
            <a:ext cx="1409162" cy="394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908" hangingPunct="0">
              <a:lnSpc>
                <a:spcPct val="95416"/>
              </a:lnSpc>
            </a:pP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диагноз</a:t>
            </a:r>
            <a:r>
              <a:rPr lang="en-US" altLang="zh-CN" sz="1350" b="1" spc="-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по</a:t>
            </a:r>
            <a:r>
              <a:rPr lang="en-US" altLang="zh-CN" sz="1350" b="1" spc="-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МКФ</a:t>
            </a:r>
            <a:r>
              <a:rPr lang="en-US" altLang="zh-CN" sz="1350" b="1" spc="-4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с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кодами</a:t>
            </a:r>
            <a:r>
              <a:rPr lang="en-US" altLang="zh-CN" sz="1350" b="1" spc="-6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1350" b="1" spc="-6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оценкой</a:t>
            </a:r>
          </a:p>
        </p:txBody>
      </p:sp>
      <p:sp>
        <p:nvSpPr>
          <p:cNvPr id="484" name="TextBox 484"/>
          <p:cNvSpPr txBox="1"/>
          <p:nvPr/>
        </p:nvSpPr>
        <p:spPr>
          <a:xfrm>
            <a:off x="10316844" y="2286635"/>
            <a:ext cx="1315423" cy="617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6596">
              <a:lnSpc>
                <a:spcPct val="100000"/>
              </a:lnSpc>
            </a:pPr>
            <a:r>
              <a:rPr lang="en-US" altLang="zh-CN" sz="1350" b="1" spc="-5" dirty="0">
                <a:solidFill>
                  <a:srgbClr val="001E5E"/>
                </a:solidFill>
                <a:latin typeface="Calibri"/>
                <a:ea typeface="Calibri"/>
              </a:rPr>
              <a:t>Специа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лист,</a:t>
            </a:r>
          </a:p>
          <a:p>
            <a:pPr marL="0">
              <a:lnSpc>
                <a:spcPct val="100000"/>
              </a:lnSpc>
            </a:pP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ответственный</a:t>
            </a:r>
            <a:r>
              <a:rPr lang="en-US" altLang="zh-CN" sz="135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spc="-5" dirty="0">
                <a:solidFill>
                  <a:srgbClr val="001E5E"/>
                </a:solidFill>
                <a:latin typeface="Calibri"/>
                <a:ea typeface="Calibri"/>
              </a:rPr>
              <a:t>за</a:t>
            </a:r>
          </a:p>
          <a:p>
            <a:pPr marL="0" indent="404241">
              <a:lnSpc>
                <a:spcPct val="100000"/>
              </a:lnSpc>
            </a:pPr>
            <a:r>
              <a:rPr lang="en-US" altLang="zh-CN" sz="1350" b="1" spc="5" dirty="0">
                <a:solidFill>
                  <a:srgbClr val="001E5E"/>
                </a:solidFill>
                <a:latin typeface="Calibri"/>
                <a:ea typeface="Calibri"/>
              </a:rPr>
              <a:t>д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омен</a:t>
            </a:r>
          </a:p>
        </p:txBody>
      </p:sp>
      <p:sp>
        <p:nvSpPr>
          <p:cNvPr id="485" name="TextBox 485"/>
          <p:cNvSpPr txBox="1"/>
          <p:nvPr/>
        </p:nvSpPr>
        <p:spPr>
          <a:xfrm>
            <a:off x="231647" y="5317962"/>
            <a:ext cx="2397410" cy="1182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350" dirty="0">
                <a:solidFill>
                  <a:srgbClr val="375521"/>
                </a:solidFill>
                <a:latin typeface="Arial"/>
                <a:ea typeface="Arial"/>
              </a:rPr>
              <a:t>•	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Цель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на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7</a:t>
            </a:r>
            <a:r>
              <a:rPr lang="en-US" altLang="zh-CN" sz="1350" b="1" spc="-80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дней,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350" dirty="0">
                <a:solidFill>
                  <a:srgbClr val="375521"/>
                </a:solidFill>
                <a:latin typeface="Arial"/>
                <a:ea typeface="Arial"/>
              </a:rPr>
              <a:t>•	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Цель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на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этап</a:t>
            </a:r>
            <a:r>
              <a:rPr lang="en-US" altLang="zh-CN" sz="1350" b="1" spc="-89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375521"/>
                </a:solidFill>
                <a:latin typeface="Calibri"/>
                <a:ea typeface="Calibri"/>
              </a:rPr>
              <a:t>реабилитации,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350" dirty="0">
                <a:solidFill>
                  <a:srgbClr val="375521"/>
                </a:solidFill>
                <a:latin typeface="Arial"/>
                <a:ea typeface="Arial"/>
              </a:rPr>
              <a:t>•	</a:t>
            </a:r>
            <a:r>
              <a:rPr lang="en-US" altLang="zh-CN" sz="1350" b="1" spc="-10" dirty="0">
                <a:solidFill>
                  <a:srgbClr val="375521"/>
                </a:solidFill>
                <a:latin typeface="Calibri"/>
                <a:ea typeface="Calibri"/>
              </a:rPr>
              <a:t>Глобальная</a:t>
            </a:r>
            <a:r>
              <a:rPr lang="en-US" altLang="zh-CN" sz="1350" b="1" spc="-25" dirty="0">
                <a:solidFill>
                  <a:srgbClr val="375521"/>
                </a:solidFill>
                <a:latin typeface="Calibri"/>
                <a:cs typeface="Calibri"/>
              </a:rPr>
              <a:t> </a:t>
            </a:r>
            <a:r>
              <a:rPr lang="en-US" altLang="zh-CN" sz="1350" b="1" spc="-15" dirty="0">
                <a:solidFill>
                  <a:srgbClr val="375521"/>
                </a:solidFill>
                <a:latin typeface="Calibri"/>
                <a:ea typeface="Calibri"/>
              </a:rPr>
              <a:t>цель.</a:t>
            </a:r>
          </a:p>
          <a:p>
            <a:pPr>
              <a:lnSpc>
                <a:spcPts val="1205"/>
              </a:lnSpc>
            </a:pPr>
            <a:endParaRPr lang="en-US" dirty="0" smtClean="0"/>
          </a:p>
          <a:p>
            <a:pPr marL="0" indent="615086">
              <a:lnSpc>
                <a:spcPct val="100000"/>
              </a:lnSpc>
            </a:pPr>
            <a:r>
              <a:rPr lang="en-US" altLang="zh-CN" sz="1350" b="1" dirty="0">
                <a:solidFill>
                  <a:srgbClr val="000000"/>
                </a:solidFill>
                <a:latin typeface="Calibri"/>
                <a:ea typeface="Calibri"/>
              </a:rPr>
              <a:t>Внизу</a:t>
            </a:r>
            <a:r>
              <a:rPr lang="en-US" altLang="zh-CN" sz="135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0000"/>
                </a:solidFill>
                <a:latin typeface="Calibri"/>
                <a:ea typeface="Calibri"/>
              </a:rPr>
              <a:t>формы</a:t>
            </a:r>
            <a:r>
              <a:rPr lang="en-US" altLang="zh-CN" sz="135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0000"/>
                </a:solidFill>
                <a:latin typeface="Calibri"/>
                <a:ea typeface="Calibri"/>
              </a:rPr>
              <a:t>все</a:t>
            </a:r>
          </a:p>
          <a:p>
            <a:pPr marL="0" indent="674522">
              <a:lnSpc>
                <a:spcPct val="100000"/>
              </a:lnSpc>
            </a:pPr>
            <a:r>
              <a:rPr lang="en-US" altLang="zh-CN" sz="1350" b="1" spc="-5" dirty="0">
                <a:solidFill>
                  <a:srgbClr val="000000"/>
                </a:solidFill>
                <a:latin typeface="Calibri"/>
                <a:ea typeface="Calibri"/>
              </a:rPr>
              <a:t>подпис</a:t>
            </a:r>
            <a:r>
              <a:rPr lang="en-US" altLang="zh-CN" sz="1350" b="1" dirty="0">
                <a:solidFill>
                  <a:srgbClr val="000000"/>
                </a:solidFill>
                <a:latin typeface="Calibri"/>
                <a:ea typeface="Calibri"/>
              </a:rPr>
              <a:t>ываются</a:t>
            </a:r>
          </a:p>
        </p:txBody>
      </p:sp>
      <p:sp>
        <p:nvSpPr>
          <p:cNvPr id="486" name="TextBox 486"/>
          <p:cNvSpPr txBox="1"/>
          <p:nvPr/>
        </p:nvSpPr>
        <p:spPr>
          <a:xfrm>
            <a:off x="4398517" y="5897041"/>
            <a:ext cx="2299433" cy="922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99720">
              <a:lnSpc>
                <a:spcPct val="100000"/>
              </a:lnSpc>
            </a:pP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Реабилитационный</a:t>
            </a:r>
            <a:r>
              <a:rPr lang="en-US" altLang="zh-CN" sz="1350" b="1" spc="-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план</a:t>
            </a:r>
          </a:p>
          <a:p>
            <a:pPr>
              <a:lnSpc>
                <a:spcPts val="7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Каждый</a:t>
            </a:r>
            <a:r>
              <a:rPr lang="en-US" altLang="zh-CN" sz="135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домен</a:t>
            </a:r>
            <a:r>
              <a:rPr lang="en-US" altLang="zh-CN" sz="135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135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связан</a:t>
            </a:r>
            <a:r>
              <a:rPr lang="en-US" altLang="zh-CN" sz="135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со</a:t>
            </a:r>
          </a:p>
          <a:p>
            <a:pPr marL="0" indent="57911">
              <a:lnSpc>
                <a:spcPct val="100000"/>
              </a:lnSpc>
            </a:pP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специалистом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1350" b="1" spc="-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технологией</a:t>
            </a:r>
          </a:p>
          <a:p>
            <a:pPr marL="0" indent="605028">
              <a:lnSpc>
                <a:spcPct val="100000"/>
              </a:lnSpc>
            </a:pPr>
            <a:r>
              <a:rPr lang="en-US" altLang="zh-CN" sz="1350" b="1" spc="5" dirty="0">
                <a:solidFill>
                  <a:srgbClr val="001E5E"/>
                </a:solidFill>
                <a:latin typeface="Calibri"/>
                <a:ea typeface="Calibri"/>
              </a:rPr>
              <a:t>реаб</a:t>
            </a: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илитации</a:t>
            </a:r>
          </a:p>
        </p:txBody>
      </p:sp>
      <p:sp>
        <p:nvSpPr>
          <p:cNvPr id="487" name="TextBox 487"/>
          <p:cNvSpPr txBox="1"/>
          <p:nvPr/>
        </p:nvSpPr>
        <p:spPr>
          <a:xfrm>
            <a:off x="7110348" y="6088760"/>
            <a:ext cx="1487073" cy="617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4488">
              <a:lnSpc>
                <a:spcPct val="100000"/>
              </a:lnSpc>
            </a:pP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График</a:t>
            </a:r>
            <a:r>
              <a:rPr lang="en-US" altLang="zh-CN" sz="1350" b="1" spc="-6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(оценка</a:t>
            </a:r>
            <a:r>
              <a:rPr lang="en-US" altLang="zh-CN" sz="1350" b="1" spc="-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а</a:t>
            </a:r>
          </a:p>
          <a:p>
            <a:pPr marL="0">
              <a:lnSpc>
                <a:spcPct val="100000"/>
              </a:lnSpc>
            </a:pPr>
            <a:r>
              <a:rPr lang="en-US" altLang="zh-CN" sz="1350" b="1" spc="5" dirty="0">
                <a:solidFill>
                  <a:srgbClr val="FE0000"/>
                </a:solidFill>
                <a:latin typeface="Calibri"/>
                <a:ea typeface="Calibri"/>
              </a:rPr>
              <a:t>ре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абилитационном</a:t>
            </a:r>
          </a:p>
          <a:p>
            <a:pPr marL="0" indent="365759">
              <a:lnSpc>
                <a:spcPct val="100000"/>
              </a:lnSpc>
            </a:pPr>
            <a:r>
              <a:rPr lang="en-US" altLang="zh-CN" sz="1350" b="1" spc="5" dirty="0">
                <a:solidFill>
                  <a:srgbClr val="FE0000"/>
                </a:solidFill>
                <a:latin typeface="Calibri"/>
                <a:ea typeface="Calibri"/>
              </a:rPr>
              <a:t>диа</a:t>
            </a:r>
            <a:r>
              <a:rPr lang="en-US" altLang="zh-CN" sz="1350" b="1" dirty="0">
                <a:solidFill>
                  <a:srgbClr val="FE0000"/>
                </a:solidFill>
                <a:latin typeface="Calibri"/>
                <a:ea typeface="Calibri"/>
              </a:rPr>
              <a:t>гнозе)</a:t>
            </a:r>
          </a:p>
        </p:txBody>
      </p:sp>
      <p:sp>
        <p:nvSpPr>
          <p:cNvPr id="488" name="TextBox 488"/>
          <p:cNvSpPr txBox="1"/>
          <p:nvPr/>
        </p:nvSpPr>
        <p:spPr>
          <a:xfrm>
            <a:off x="9307703" y="5853150"/>
            <a:ext cx="2619150" cy="617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Прогноз</a:t>
            </a:r>
            <a:r>
              <a:rPr lang="en-US" altLang="zh-CN" sz="1350" b="1" spc="-20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–</a:t>
            </a:r>
            <a:r>
              <a:rPr lang="en-US" altLang="zh-CN" sz="1350" b="1" spc="-25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то,</a:t>
            </a:r>
            <a:r>
              <a:rPr lang="en-US" altLang="zh-CN" sz="1350" b="1" spc="-25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чего</a:t>
            </a:r>
            <a:r>
              <a:rPr lang="en-US" altLang="zh-CN" sz="1350" b="1" spc="-20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пациент</a:t>
            </a:r>
            <a:r>
              <a:rPr lang="en-US" altLang="zh-CN" sz="1350" b="1" spc="-30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должен</a:t>
            </a:r>
          </a:p>
          <a:p>
            <a:pPr marL="0" indent="478535">
              <a:lnSpc>
                <a:spcPct val="100000"/>
              </a:lnSpc>
            </a:pP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достичь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к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концу</a:t>
            </a:r>
            <a:r>
              <a:rPr lang="en-US" altLang="zh-CN" sz="1350" b="1" spc="-85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курса</a:t>
            </a:r>
          </a:p>
          <a:p>
            <a:pPr marL="0" indent="766571">
              <a:lnSpc>
                <a:spcPct val="100000"/>
              </a:lnSpc>
            </a:pPr>
            <a:r>
              <a:rPr lang="en-US" altLang="zh-CN" sz="1350" b="1" spc="5" dirty="0">
                <a:solidFill>
                  <a:srgbClr val="00AE4F"/>
                </a:solidFill>
                <a:latin typeface="Calibri"/>
                <a:ea typeface="Calibri"/>
              </a:rPr>
              <a:t>реаб</a:t>
            </a:r>
            <a:r>
              <a:rPr lang="en-US" altLang="zh-CN" sz="1350" b="1" dirty="0">
                <a:solidFill>
                  <a:srgbClr val="00AE4F"/>
                </a:solidFill>
                <a:latin typeface="Calibri"/>
                <a:ea typeface="Calibri"/>
              </a:rPr>
              <a:t>илитации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Freeform 489"/>
          <p:cNvSpPr/>
          <p:nvPr/>
        </p:nvSpPr>
        <p:spPr>
          <a:xfrm>
            <a:off x="1797050" y="2292350"/>
            <a:ext cx="8197850" cy="3981450"/>
          </a:xfrm>
          <a:custGeom>
            <a:avLst/>
            <a:gdLst>
              <a:gd name="connsiteX0" fmla="*/ 30988 w 8197850"/>
              <a:gd name="connsiteY0" fmla="*/ 3993388 h 3981450"/>
              <a:gd name="connsiteX1" fmla="*/ 8201152 w 8197850"/>
              <a:gd name="connsiteY1" fmla="*/ 3993388 h 3981450"/>
              <a:gd name="connsiteX2" fmla="*/ 8201152 w 8197850"/>
              <a:gd name="connsiteY2" fmla="*/ 23368 h 3981450"/>
              <a:gd name="connsiteX3" fmla="*/ 30988 w 8197850"/>
              <a:gd name="connsiteY3" fmla="*/ 23368 h 3981450"/>
              <a:gd name="connsiteX4" fmla="*/ 30988 w 8197850"/>
              <a:gd name="connsiteY4" fmla="*/ 3993388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7850" h="3981450">
                <a:moveTo>
                  <a:pt x="30988" y="3993388"/>
                </a:moveTo>
                <a:lnTo>
                  <a:pt x="8201152" y="3993388"/>
                </a:lnTo>
                <a:lnTo>
                  <a:pt x="8201152" y="23368"/>
                </a:lnTo>
                <a:lnTo>
                  <a:pt x="30988" y="23368"/>
                </a:lnTo>
                <a:lnTo>
                  <a:pt x="30988" y="399338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FE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TextBox 490"/>
          <p:cNvSpPr txBox="1"/>
          <p:nvPr/>
        </p:nvSpPr>
        <p:spPr>
          <a:xfrm>
            <a:off x="781507" y="729437"/>
            <a:ext cx="10274361" cy="5502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36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это</a:t>
            </a:r>
            <a:r>
              <a:rPr lang="en-US" altLang="zh-CN" sz="36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шкала?</a:t>
            </a:r>
            <a:r>
              <a:rPr lang="en-US" altLang="zh-CN" sz="36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У</a:t>
            </a:r>
            <a:r>
              <a:rPr lang="en-US" altLang="zh-CN" sz="36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меня</a:t>
            </a:r>
            <a:r>
              <a:rPr lang="en-US" altLang="zh-CN" sz="36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нет</a:t>
            </a:r>
            <a:r>
              <a:rPr lang="en-US" altLang="zh-CN" sz="36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сил</a:t>
            </a:r>
            <a:r>
              <a:rPr lang="en-US" altLang="zh-CN" sz="36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36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времени</a:t>
            </a:r>
            <a:r>
              <a:rPr lang="en-US" altLang="zh-CN" sz="3600" b="1" spc="-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оценить</a:t>
            </a:r>
          </a:p>
          <a:p>
            <a:pPr marL="0" indent="3277158">
              <a:lnSpc>
                <a:spcPct val="100000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все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этой</a:t>
            </a:r>
            <a:r>
              <a:rPr lang="en-US" altLang="zh-CN" sz="3600" b="1" spc="-1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шкале.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39"/>
              </a:lnSpc>
            </a:pPr>
            <a:endParaRPr lang="en-US" dirty="0" smtClean="0"/>
          </a:p>
          <a:p>
            <a:pPr marL="0" indent="3808780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МКФ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–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не</a:t>
            </a:r>
            <a:r>
              <a:rPr lang="en-US" altLang="zh-CN" sz="2800" b="1" spc="-1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шкала!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0"/>
              </a:lnSpc>
            </a:pPr>
            <a:endParaRPr lang="en-US" dirty="0" smtClean="0"/>
          </a:p>
          <a:p>
            <a:pPr marL="0" indent="1321358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МКФ</a:t>
            </a:r>
            <a:r>
              <a:rPr lang="en-US" altLang="zh-CN" sz="2800" b="1" spc="-6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–</a:t>
            </a:r>
            <a:r>
              <a:rPr lang="en-US" altLang="zh-CN" sz="2800" b="1" spc="-6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стратегический</a:t>
            </a:r>
            <a:r>
              <a:rPr lang="en-US" altLang="zh-CN" sz="2800" b="1" spc="-6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инструмент</a:t>
            </a:r>
            <a:r>
              <a:rPr lang="en-US" altLang="zh-CN" sz="2800" b="1" spc="-69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позволяющий</a:t>
            </a:r>
          </a:p>
          <a:p>
            <a:pPr marL="0" indent="1644446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проводить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комплексную</a:t>
            </a:r>
            <a:r>
              <a:rPr lang="en-US" altLang="zh-CN" sz="2800" b="1" spc="-18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реабилитационную</a:t>
            </a:r>
          </a:p>
          <a:p>
            <a:pPr marL="0" indent="1347266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диагностику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для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управления</a:t>
            </a:r>
            <a:r>
              <a:rPr lang="en-US" altLang="zh-CN" sz="2800" b="1" spc="-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реабилитационной</a:t>
            </a:r>
          </a:p>
          <a:p>
            <a:pPr marL="0" indent="2424734">
              <a:lnSpc>
                <a:spcPct val="100000"/>
              </a:lnSpc>
            </a:pPr>
            <a:r>
              <a:rPr lang="en-US" altLang="zh-CN" sz="2800" b="1" spc="-10" dirty="0">
                <a:solidFill>
                  <a:srgbClr val="FE0000"/>
                </a:solidFill>
                <a:latin typeface="Calibri"/>
                <a:ea typeface="Calibri"/>
              </a:rPr>
              <a:t>мультидисциплинарной</a:t>
            </a:r>
            <a:r>
              <a:rPr lang="en-US" altLang="zh-CN" sz="2800" b="1" spc="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spc="-10" dirty="0">
                <a:solidFill>
                  <a:srgbClr val="FE0000"/>
                </a:solidFill>
                <a:latin typeface="Calibri"/>
                <a:ea typeface="Calibri"/>
              </a:rPr>
              <a:t>бригадой.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0"/>
              </a:lnSpc>
            </a:pPr>
            <a:endParaRPr lang="en-US" dirty="0" smtClean="0"/>
          </a:p>
          <a:p>
            <a:pPr marL="0" indent="1295450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Не</a:t>
            </a:r>
            <a:r>
              <a:rPr lang="en-US" altLang="zh-CN" sz="2800" b="1" spc="-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нужно</a:t>
            </a:r>
            <a:r>
              <a:rPr lang="en-US" altLang="zh-CN" sz="2800" b="1" spc="-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оценивать</a:t>
            </a:r>
            <a:r>
              <a:rPr lang="en-US" altLang="zh-CN" sz="2800" b="1" spc="-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все.</a:t>
            </a:r>
            <a:r>
              <a:rPr lang="en-US" altLang="zh-CN" sz="2800" b="1" spc="-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Следует</a:t>
            </a:r>
            <a:r>
              <a:rPr lang="en-US" altLang="zh-CN" sz="2800" b="1" spc="-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оценить</a:t>
            </a:r>
            <a:r>
              <a:rPr lang="en-US" altLang="zh-CN" sz="2800" b="1" spc="-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только</a:t>
            </a:r>
          </a:p>
          <a:p>
            <a:pPr marL="0" indent="1626158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то,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что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актуально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для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800" b="1" spc="-14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FE0000"/>
                </a:solidFill>
                <a:latin typeface="Calibri"/>
                <a:ea typeface="Calibri"/>
              </a:rPr>
              <a:t>сегодня.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Freeform 491"/>
          <p:cNvSpPr/>
          <p:nvPr/>
        </p:nvSpPr>
        <p:spPr>
          <a:xfrm>
            <a:off x="1797050" y="361950"/>
            <a:ext cx="2825750" cy="1466850"/>
          </a:xfrm>
          <a:custGeom>
            <a:avLst/>
            <a:gdLst>
              <a:gd name="connsiteX0" fmla="*/ 8127 w 2825750"/>
              <a:gd name="connsiteY0" fmla="*/ -38861 h 1466850"/>
              <a:gd name="connsiteX1" fmla="*/ 2837053 w 2825750"/>
              <a:gd name="connsiteY1" fmla="*/ -38861 h 1466850"/>
              <a:gd name="connsiteX2" fmla="*/ 2837053 w 2825750"/>
              <a:gd name="connsiteY2" fmla="*/ 1520825 h 1466850"/>
              <a:gd name="connsiteX3" fmla="*/ 8127 w 2825750"/>
              <a:gd name="connsiteY3" fmla="*/ 1520825 h 1466850"/>
              <a:gd name="connsiteX4" fmla="*/ 8127 w 2825750"/>
              <a:gd name="connsiteY4" fmla="*/ -38861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750" h="1466850">
                <a:moveTo>
                  <a:pt x="8127" y="-38861"/>
                </a:moveTo>
                <a:lnTo>
                  <a:pt x="2837053" y="-38861"/>
                </a:lnTo>
                <a:lnTo>
                  <a:pt x="2837053" y="1520825"/>
                </a:lnTo>
                <a:lnTo>
                  <a:pt x="8127" y="1520825"/>
                </a:lnTo>
                <a:lnTo>
                  <a:pt x="8127" y="-38861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FE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Freeform 492"/>
          <p:cNvSpPr/>
          <p:nvPr/>
        </p:nvSpPr>
        <p:spPr>
          <a:xfrm>
            <a:off x="1987550" y="336550"/>
            <a:ext cx="2444750" cy="1517650"/>
          </a:xfrm>
          <a:custGeom>
            <a:avLst/>
            <a:gdLst>
              <a:gd name="connsiteX0" fmla="*/ 17272 w 2444750"/>
              <a:gd name="connsiteY0" fmla="*/ -40893 h 1517650"/>
              <a:gd name="connsiteX1" fmla="*/ 2446146 w 2444750"/>
              <a:gd name="connsiteY1" fmla="*/ -40893 h 1517650"/>
              <a:gd name="connsiteX2" fmla="*/ 2446146 w 2444750"/>
              <a:gd name="connsiteY2" fmla="*/ 1573530 h 1517650"/>
              <a:gd name="connsiteX3" fmla="*/ 17272 w 2444750"/>
              <a:gd name="connsiteY3" fmla="*/ 1573530 h 1517650"/>
              <a:gd name="connsiteX4" fmla="*/ 17272 w 2444750"/>
              <a:gd name="connsiteY4" fmla="*/ -40893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517650">
                <a:moveTo>
                  <a:pt x="17272" y="-40893"/>
                </a:moveTo>
                <a:lnTo>
                  <a:pt x="2446146" y="-40893"/>
                </a:lnTo>
                <a:lnTo>
                  <a:pt x="2446146" y="1573530"/>
                </a:lnTo>
                <a:lnTo>
                  <a:pt x="17272" y="1573530"/>
                </a:lnTo>
                <a:lnTo>
                  <a:pt x="17272" y="-40893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FE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4" name="Picture 4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20" y="2697480"/>
            <a:ext cx="2202180" cy="2194560"/>
          </a:xfrm>
          <a:prstGeom prst="rect">
            <a:avLst/>
          </a:prstGeom>
        </p:spPr>
      </p:pic>
      <p:pic>
        <p:nvPicPr>
          <p:cNvPr id="495" name="Picture 4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80" y="274320"/>
            <a:ext cx="2476500" cy="1661160"/>
          </a:xfrm>
          <a:prstGeom prst="rect">
            <a:avLst/>
          </a:prstGeom>
        </p:spPr>
      </p:pic>
      <p:sp>
        <p:nvSpPr>
          <p:cNvPr id="2" name="Freeform 495"/>
          <p:cNvSpPr/>
          <p:nvPr/>
        </p:nvSpPr>
        <p:spPr>
          <a:xfrm>
            <a:off x="7042150" y="234950"/>
            <a:ext cx="2876550" cy="1784350"/>
          </a:xfrm>
          <a:custGeom>
            <a:avLst/>
            <a:gdLst>
              <a:gd name="connsiteX0" fmla="*/ 8635 w 2876550"/>
              <a:gd name="connsiteY0" fmla="*/ -33782 h 1784350"/>
              <a:gd name="connsiteX1" fmla="*/ 2884296 w 2876550"/>
              <a:gd name="connsiteY1" fmla="*/ -33782 h 1784350"/>
              <a:gd name="connsiteX2" fmla="*/ 2884296 w 2876550"/>
              <a:gd name="connsiteY2" fmla="*/ 1839722 h 1784350"/>
              <a:gd name="connsiteX3" fmla="*/ 8635 w 2876550"/>
              <a:gd name="connsiteY3" fmla="*/ 1839722 h 1784350"/>
              <a:gd name="connsiteX4" fmla="*/ 8635 w 2876550"/>
              <a:gd name="connsiteY4" fmla="*/ -33782 h 178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550" h="1784350">
                <a:moveTo>
                  <a:pt x="8635" y="-33782"/>
                </a:moveTo>
                <a:lnTo>
                  <a:pt x="2884296" y="-33782"/>
                </a:lnTo>
                <a:lnTo>
                  <a:pt x="2884296" y="1839722"/>
                </a:lnTo>
                <a:lnTo>
                  <a:pt x="8635" y="1839722"/>
                </a:lnTo>
                <a:lnTo>
                  <a:pt x="8635" y="-33782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FE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Freeform 496"/>
          <p:cNvSpPr/>
          <p:nvPr/>
        </p:nvSpPr>
        <p:spPr>
          <a:xfrm>
            <a:off x="6813550" y="209550"/>
            <a:ext cx="3371850" cy="1670050"/>
          </a:xfrm>
          <a:custGeom>
            <a:avLst/>
            <a:gdLst>
              <a:gd name="connsiteX0" fmla="*/ 11683 w 3371850"/>
              <a:gd name="connsiteY0" fmla="*/ -41910 h 1670050"/>
              <a:gd name="connsiteX1" fmla="*/ 3376421 w 3371850"/>
              <a:gd name="connsiteY1" fmla="*/ -41910 h 1670050"/>
              <a:gd name="connsiteX2" fmla="*/ 3376421 w 3371850"/>
              <a:gd name="connsiteY2" fmla="*/ 1725930 h 1670050"/>
              <a:gd name="connsiteX3" fmla="*/ 11683 w 3371850"/>
              <a:gd name="connsiteY3" fmla="*/ 1725930 h 1670050"/>
              <a:gd name="connsiteX4" fmla="*/ 11683 w 3371850"/>
              <a:gd name="connsiteY4" fmla="*/ -41910 h 16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1670050">
                <a:moveTo>
                  <a:pt x="11683" y="-41910"/>
                </a:moveTo>
                <a:lnTo>
                  <a:pt x="3376421" y="-41910"/>
                </a:lnTo>
                <a:lnTo>
                  <a:pt x="3376421" y="1725930"/>
                </a:lnTo>
                <a:lnTo>
                  <a:pt x="11683" y="1725930"/>
                </a:lnTo>
                <a:lnTo>
                  <a:pt x="11683" y="-41910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FE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Freeform 497"/>
          <p:cNvSpPr/>
          <p:nvPr/>
        </p:nvSpPr>
        <p:spPr>
          <a:xfrm>
            <a:off x="1511553" y="2591054"/>
            <a:ext cx="8737345" cy="2336545"/>
          </a:xfrm>
          <a:custGeom>
            <a:avLst/>
            <a:gdLst>
              <a:gd name="connsiteX0" fmla="*/ 33020 w 8737345"/>
              <a:gd name="connsiteY0" fmla="*/ 2341372 h 2336545"/>
              <a:gd name="connsiteX1" fmla="*/ 8741155 w 8737345"/>
              <a:gd name="connsiteY1" fmla="*/ 2341372 h 2336545"/>
              <a:gd name="connsiteX2" fmla="*/ 8741155 w 8737345"/>
              <a:gd name="connsiteY2" fmla="*/ 26416 h 2336545"/>
              <a:gd name="connsiteX3" fmla="*/ 33020 w 8737345"/>
              <a:gd name="connsiteY3" fmla="*/ 26416 h 2336545"/>
              <a:gd name="connsiteX4" fmla="*/ 33020 w 8737345"/>
              <a:gd name="connsiteY4" fmla="*/ 2341372 h 233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7345" h="2336545">
                <a:moveTo>
                  <a:pt x="33020" y="2341372"/>
                </a:moveTo>
                <a:lnTo>
                  <a:pt x="8741155" y="2341372"/>
                </a:lnTo>
                <a:lnTo>
                  <a:pt x="8741155" y="26416"/>
                </a:lnTo>
                <a:lnTo>
                  <a:pt x="33020" y="26416"/>
                </a:lnTo>
                <a:lnTo>
                  <a:pt x="33020" y="2341372"/>
                </a:lnTo>
                <a:close/>
              </a:path>
            </a:pathLst>
          </a:custGeom>
          <a:solidFill>
            <a:srgbClr val="0000BC">
              <a:alpha val="0"/>
            </a:srgbClr>
          </a:solidFill>
          <a:ln w="50292">
            <a:solidFill>
              <a:srgbClr val="FE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TextBox 498"/>
          <p:cNvSpPr txBox="1"/>
          <p:nvPr/>
        </p:nvSpPr>
        <p:spPr>
          <a:xfrm>
            <a:off x="1731898" y="733094"/>
            <a:ext cx="3150013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0" b="1" spc="5" dirty="0">
                <a:solidFill>
                  <a:srgbClr val="001E5E"/>
                </a:solidFill>
                <a:latin typeface="Calibri"/>
                <a:ea typeface="Calibri"/>
              </a:rPr>
              <a:t>ИЗ</a:t>
            </a:r>
            <a:r>
              <a:rPr lang="en-US" altLang="zh-CN" sz="4500" b="1" dirty="0">
                <a:solidFill>
                  <a:srgbClr val="001E5E"/>
                </a:solidFill>
                <a:latin typeface="Calibri"/>
                <a:ea typeface="Calibri"/>
              </a:rPr>
              <a:t>МЕРЕНИЕ</a:t>
            </a:r>
          </a:p>
        </p:txBody>
      </p:sp>
      <p:sp>
        <p:nvSpPr>
          <p:cNvPr id="499" name="TextBox 499"/>
          <p:cNvSpPr txBox="1"/>
          <p:nvPr/>
        </p:nvSpPr>
        <p:spPr>
          <a:xfrm>
            <a:off x="6457441" y="2840659"/>
            <a:ext cx="134974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b="1" spc="-20" dirty="0">
                <a:solidFill>
                  <a:srgbClr val="FE0000"/>
                </a:solidFill>
                <a:latin typeface="Calibri"/>
                <a:ea typeface="Calibri"/>
              </a:rPr>
              <a:t>!</a:t>
            </a:r>
            <a:r>
              <a:rPr lang="en-US" altLang="zh-CN" sz="3600" b="1" spc="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spc="-45" dirty="0">
                <a:solidFill>
                  <a:srgbClr val="FE0000"/>
                </a:solidFill>
                <a:latin typeface="Calibri"/>
                <a:ea typeface="Calibri"/>
              </a:rPr>
              <a:t>МКФ</a:t>
            </a:r>
          </a:p>
        </p:txBody>
      </p:sp>
      <p:sp>
        <p:nvSpPr>
          <p:cNvPr id="500" name="TextBox 500"/>
          <p:cNvSpPr txBox="1"/>
          <p:nvPr/>
        </p:nvSpPr>
        <p:spPr>
          <a:xfrm>
            <a:off x="2550922" y="3468878"/>
            <a:ext cx="6515506" cy="617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16525" algn="l"/>
                <a:tab pos="708997" algn="l"/>
                <a:tab pos="1024145" algn="l"/>
                <a:tab pos="1299857" algn="l"/>
                <a:tab pos="2616962" algn="l"/>
              </a:tabLst>
            </a:pPr>
            <a:r>
              <a:rPr lang="en-US" altLang="zh-CN" sz="1350" b="1" dirty="0">
                <a:solidFill>
                  <a:srgbClr val="001E5E"/>
                </a:solidFill>
                <a:latin typeface="Calibri"/>
                <a:ea typeface="Calibri"/>
              </a:rPr>
              <a:t>0	1	2	3	4	</a:t>
            </a:r>
            <a:r>
              <a:rPr lang="en-US" altLang="zh-CN" sz="4050" b="1" spc="-30" dirty="0">
                <a:solidFill>
                  <a:srgbClr val="001E5E"/>
                </a:solidFill>
                <a:latin typeface="Calibri"/>
                <a:ea typeface="Calibri"/>
              </a:rPr>
              <a:t>РАНЖИРОВАНИЕ</a:t>
            </a:r>
          </a:p>
        </p:txBody>
      </p:sp>
      <p:sp>
        <p:nvSpPr>
          <p:cNvPr id="501" name="TextBox 501"/>
          <p:cNvSpPr txBox="1"/>
          <p:nvPr/>
        </p:nvSpPr>
        <p:spPr>
          <a:xfrm>
            <a:off x="1094232" y="5190489"/>
            <a:ext cx="10035500" cy="1645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2193">
              <a:lnSpc>
                <a:spcPct val="100000"/>
              </a:lnSpc>
            </a:pP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МКФ</a:t>
            </a:r>
            <a:r>
              <a:rPr lang="en-US" altLang="zh-CN" sz="3600" b="1" spc="-164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–</a:t>
            </a:r>
            <a:r>
              <a:rPr lang="en-US" altLang="zh-CN" sz="3600" b="1" spc="-164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описательный</a:t>
            </a:r>
            <a:r>
              <a:rPr lang="en-US" altLang="zh-CN" sz="3600" b="1" spc="-164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инструмент,</a:t>
            </a:r>
            <a:r>
              <a:rPr lang="en-US" altLang="zh-CN" sz="3600" b="1" spc="-17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содержащий</a:t>
            </a:r>
          </a:p>
          <a:p>
            <a:pPr marL="0">
              <a:lnSpc>
                <a:spcPct val="100000"/>
              </a:lnSpc>
            </a:pP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ранжирование.</a:t>
            </a:r>
            <a:r>
              <a:rPr lang="en-US" altLang="zh-CN" sz="3600" b="1" spc="-7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МКФ</a:t>
            </a:r>
            <a:r>
              <a:rPr lang="en-US" altLang="zh-CN" sz="3600" b="1" spc="-7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не</a:t>
            </a:r>
            <a:r>
              <a:rPr lang="en-US" altLang="zh-CN" sz="3600" b="1" spc="-7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является</a:t>
            </a:r>
            <a:r>
              <a:rPr lang="en-US" altLang="zh-CN" sz="3600" b="1" spc="-7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шкалой.</a:t>
            </a:r>
            <a:r>
              <a:rPr lang="en-US" altLang="zh-CN" sz="3600" b="1" spc="-7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МКФ</a:t>
            </a:r>
            <a:r>
              <a:rPr lang="en-US" altLang="zh-CN" sz="3600" b="1" spc="-8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не</a:t>
            </a:r>
          </a:p>
          <a:p>
            <a:pPr marL="0" indent="302005">
              <a:lnSpc>
                <a:spcPct val="100000"/>
              </a:lnSpc>
            </a:pP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применяют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для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оценки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вместо</a:t>
            </a:r>
            <a:r>
              <a:rPr lang="en-US" altLang="zh-CN" sz="3600" b="1" spc="-179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6EBF"/>
                </a:solidFill>
                <a:latin typeface="Calibri"/>
                <a:ea typeface="Calibri"/>
              </a:rPr>
              <a:t>шкал.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Freeform 502"/>
          <p:cNvSpPr/>
          <p:nvPr/>
        </p:nvSpPr>
        <p:spPr>
          <a:xfrm>
            <a:off x="1162050" y="971550"/>
            <a:ext cx="9429750" cy="57150"/>
          </a:xfrm>
          <a:custGeom>
            <a:avLst/>
            <a:gdLst>
              <a:gd name="connsiteX0" fmla="*/ 8889 w 9429750"/>
              <a:gd name="connsiteY0" fmla="*/ 14605 h 57150"/>
              <a:gd name="connsiteX1" fmla="*/ 2364994 w 9429750"/>
              <a:gd name="connsiteY1" fmla="*/ 14605 h 57150"/>
              <a:gd name="connsiteX2" fmla="*/ 4721097 w 9429750"/>
              <a:gd name="connsiteY2" fmla="*/ 14605 h 57150"/>
              <a:gd name="connsiteX3" fmla="*/ 7077202 w 9429750"/>
              <a:gd name="connsiteY3" fmla="*/ 14605 h 57150"/>
              <a:gd name="connsiteX4" fmla="*/ 9433306 w 9429750"/>
              <a:gd name="connsiteY4" fmla="*/ 14605 h 57150"/>
              <a:gd name="connsiteX5" fmla="*/ 9433306 w 9429750"/>
              <a:gd name="connsiteY5" fmla="*/ 58801 h 57150"/>
              <a:gd name="connsiteX6" fmla="*/ 7077202 w 9429750"/>
              <a:gd name="connsiteY6" fmla="*/ 58801 h 57150"/>
              <a:gd name="connsiteX7" fmla="*/ 4721097 w 9429750"/>
              <a:gd name="connsiteY7" fmla="*/ 58801 h 57150"/>
              <a:gd name="connsiteX8" fmla="*/ 2364994 w 9429750"/>
              <a:gd name="connsiteY8" fmla="*/ 58801 h 57150"/>
              <a:gd name="connsiteX9" fmla="*/ 8889 w 9429750"/>
              <a:gd name="connsiteY9" fmla="*/ 58801 h 57150"/>
              <a:gd name="connsiteX10" fmla="*/ 8889 w 9429750"/>
              <a:gd name="connsiteY10" fmla="*/ 14605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29750" h="57150">
                <a:moveTo>
                  <a:pt x="8889" y="14605"/>
                </a:moveTo>
                <a:lnTo>
                  <a:pt x="2364994" y="14605"/>
                </a:lnTo>
                <a:lnTo>
                  <a:pt x="4721097" y="14605"/>
                </a:lnTo>
                <a:lnTo>
                  <a:pt x="7077202" y="14605"/>
                </a:lnTo>
                <a:lnTo>
                  <a:pt x="9433306" y="14605"/>
                </a:lnTo>
                <a:lnTo>
                  <a:pt x="9433306" y="58801"/>
                </a:lnTo>
                <a:lnTo>
                  <a:pt x="7077202" y="58801"/>
                </a:lnTo>
                <a:lnTo>
                  <a:pt x="4721097" y="58801"/>
                </a:lnTo>
                <a:lnTo>
                  <a:pt x="2364994" y="58801"/>
                </a:lnTo>
                <a:lnTo>
                  <a:pt x="8889" y="58801"/>
                </a:lnTo>
                <a:lnTo>
                  <a:pt x="8889" y="14605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Freeform 503"/>
          <p:cNvSpPr/>
          <p:nvPr/>
        </p:nvSpPr>
        <p:spPr>
          <a:xfrm>
            <a:off x="3143250" y="1797050"/>
            <a:ext cx="5454650" cy="44450"/>
          </a:xfrm>
          <a:custGeom>
            <a:avLst/>
            <a:gdLst>
              <a:gd name="connsiteX0" fmla="*/ 13461 w 5454650"/>
              <a:gd name="connsiteY0" fmla="*/ 12065 h 44450"/>
              <a:gd name="connsiteX1" fmla="*/ 1831085 w 5454650"/>
              <a:gd name="connsiteY1" fmla="*/ 12065 h 44450"/>
              <a:gd name="connsiteX2" fmla="*/ 3648709 w 5454650"/>
              <a:gd name="connsiteY2" fmla="*/ 12065 h 44450"/>
              <a:gd name="connsiteX3" fmla="*/ 5466333 w 5454650"/>
              <a:gd name="connsiteY3" fmla="*/ 12065 h 44450"/>
              <a:gd name="connsiteX4" fmla="*/ 5466333 w 5454650"/>
              <a:gd name="connsiteY4" fmla="*/ 56261 h 44450"/>
              <a:gd name="connsiteX5" fmla="*/ 3648709 w 5454650"/>
              <a:gd name="connsiteY5" fmla="*/ 56261 h 44450"/>
              <a:gd name="connsiteX6" fmla="*/ 1831085 w 5454650"/>
              <a:gd name="connsiteY6" fmla="*/ 56261 h 44450"/>
              <a:gd name="connsiteX7" fmla="*/ 13461 w 5454650"/>
              <a:gd name="connsiteY7" fmla="*/ 56261 h 44450"/>
              <a:gd name="connsiteX8" fmla="*/ 13461 w 5454650"/>
              <a:gd name="connsiteY8" fmla="*/ 12065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4650" h="44450">
                <a:moveTo>
                  <a:pt x="13461" y="12065"/>
                </a:moveTo>
                <a:lnTo>
                  <a:pt x="1831085" y="12065"/>
                </a:lnTo>
                <a:lnTo>
                  <a:pt x="3648709" y="12065"/>
                </a:lnTo>
                <a:lnTo>
                  <a:pt x="5466333" y="12065"/>
                </a:lnTo>
                <a:lnTo>
                  <a:pt x="5466333" y="56261"/>
                </a:lnTo>
                <a:lnTo>
                  <a:pt x="3648709" y="56261"/>
                </a:lnTo>
                <a:lnTo>
                  <a:pt x="1831085" y="56261"/>
                </a:lnTo>
                <a:lnTo>
                  <a:pt x="13461" y="56261"/>
                </a:lnTo>
                <a:lnTo>
                  <a:pt x="13461" y="12065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Freeform 504"/>
          <p:cNvSpPr/>
          <p:nvPr/>
        </p:nvSpPr>
        <p:spPr>
          <a:xfrm>
            <a:off x="641350" y="4552950"/>
            <a:ext cx="10725150" cy="692150"/>
          </a:xfrm>
          <a:custGeom>
            <a:avLst/>
            <a:gdLst>
              <a:gd name="connsiteX0" fmla="*/ 10737595 w 10725150"/>
              <a:gd name="connsiteY0" fmla="*/ 22860 h 692150"/>
              <a:gd name="connsiteX1" fmla="*/ 10681207 w 10725150"/>
              <a:gd name="connsiteY1" fmla="*/ 361188 h 692150"/>
              <a:gd name="connsiteX2" fmla="*/ 5436361 w 10725150"/>
              <a:gd name="connsiteY2" fmla="*/ 361188 h 692150"/>
              <a:gd name="connsiteX3" fmla="*/ 5379973 w 10725150"/>
              <a:gd name="connsiteY3" fmla="*/ 699516 h 692150"/>
              <a:gd name="connsiteX4" fmla="*/ 5323585 w 10725150"/>
              <a:gd name="connsiteY4" fmla="*/ 361188 h 692150"/>
              <a:gd name="connsiteX5" fmla="*/ 78740 w 10725150"/>
              <a:gd name="connsiteY5" fmla="*/ 361188 h 692150"/>
              <a:gd name="connsiteX6" fmla="*/ 22351 w 10725150"/>
              <a:gd name="connsiteY6" fmla="*/ 2286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25150" h="692150">
                <a:moveTo>
                  <a:pt x="10737595" y="22860"/>
                </a:moveTo>
                <a:cubicBezTo>
                  <a:pt x="10737595" y="209677"/>
                  <a:pt x="10712322" y="361188"/>
                  <a:pt x="10681207" y="361188"/>
                </a:cubicBezTo>
                <a:lnTo>
                  <a:pt x="5436361" y="361188"/>
                </a:lnTo>
                <a:cubicBezTo>
                  <a:pt x="5405246" y="361188"/>
                  <a:pt x="5379973" y="512699"/>
                  <a:pt x="5379973" y="699516"/>
                </a:cubicBezTo>
                <a:cubicBezTo>
                  <a:pt x="5379973" y="512699"/>
                  <a:pt x="5354701" y="361188"/>
                  <a:pt x="5323585" y="361188"/>
                </a:cubicBezTo>
                <a:lnTo>
                  <a:pt x="78740" y="361188"/>
                </a:lnTo>
                <a:cubicBezTo>
                  <a:pt x="47599" y="361188"/>
                  <a:pt x="22351" y="209677"/>
                  <a:pt x="22351" y="22860"/>
                </a:cubicBezTo>
              </a:path>
            </a:pathLst>
          </a:custGeom>
          <a:ln w="38100">
            <a:solidFill>
              <a:srgbClr val="001E5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TextBox 505"/>
          <p:cNvSpPr txBox="1"/>
          <p:nvPr/>
        </p:nvSpPr>
        <p:spPr>
          <a:xfrm>
            <a:off x="1171041" y="325628"/>
            <a:ext cx="9438288" cy="6128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Откуда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мне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взять</a:t>
            </a:r>
            <a:r>
              <a:rPr lang="en-US" altLang="zh-CN" sz="5400" b="1" spc="-2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информацию</a:t>
            </a:r>
          </a:p>
          <a:p>
            <a:pPr marL="0" indent="1986051">
              <a:lnSpc>
                <a:spcPct val="100000"/>
              </a:lnSpc>
            </a:pP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об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оценке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5400" b="1" spc="-35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5400" b="1" dirty="0">
                <a:solidFill>
                  <a:srgbClr val="001E5E"/>
                </a:solidFill>
                <a:latin typeface="Calibri"/>
                <a:ea typeface="Calibri"/>
              </a:rPr>
              <a:t>МКФ?</a:t>
            </a:r>
          </a:p>
          <a:p>
            <a:pPr>
              <a:lnSpc>
                <a:spcPts val="1530"/>
              </a:lnSpc>
            </a:pPr>
            <a:endParaRPr lang="en-US" dirty="0" smtClean="0"/>
          </a:p>
          <a:p>
            <a:pPr marL="0" indent="479450">
              <a:lnSpc>
                <a:spcPct val="100000"/>
              </a:lnSpc>
            </a:pPr>
            <a:r>
              <a:rPr lang="en-US" altLang="zh-CN" sz="40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4000" spc="-14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4000" b="1" spc="-11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шкал</a:t>
            </a:r>
            <a:r>
              <a:rPr lang="en-US" altLang="zh-CN" sz="4000" b="1" spc="-1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4000" b="1" spc="-1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опросников</a:t>
            </a:r>
          </a:p>
          <a:p>
            <a:pPr marL="0" indent="479450">
              <a:lnSpc>
                <a:spcPct val="100000"/>
              </a:lnSpc>
            </a:pPr>
            <a:r>
              <a:rPr lang="en-US" altLang="zh-CN" sz="40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4000" spc="-25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Инструментальные</a:t>
            </a:r>
            <a:r>
              <a:rPr lang="en-US" altLang="zh-CN" sz="4000" b="1" spc="-21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исследования</a:t>
            </a:r>
          </a:p>
          <a:p>
            <a:pPr marL="0" indent="479450">
              <a:lnSpc>
                <a:spcPct val="100000"/>
              </a:lnSpc>
            </a:pPr>
            <a:r>
              <a:rPr lang="en-US" altLang="zh-CN" sz="40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4000" spc="-6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Сбор</a:t>
            </a:r>
            <a:r>
              <a:rPr lang="en-US" altLang="zh-CN" sz="4000" b="1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анамнеза</a:t>
            </a:r>
            <a:r>
              <a:rPr lang="en-US" altLang="zh-CN" sz="4000" b="1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4000" b="1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опрос</a:t>
            </a:r>
            <a:r>
              <a:rPr lang="en-US" altLang="zh-CN" sz="40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</a:p>
          <a:p>
            <a:pPr marL="0" indent="479450">
              <a:lnSpc>
                <a:spcPct val="100000"/>
              </a:lnSpc>
            </a:pPr>
            <a:r>
              <a:rPr lang="en-US" altLang="zh-CN" sz="40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4000" spc="-17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Физикальное</a:t>
            </a:r>
            <a:r>
              <a:rPr lang="en-US" altLang="zh-CN" sz="4000" b="1" spc="-13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обследование</a:t>
            </a:r>
            <a:r>
              <a:rPr lang="en-US" altLang="zh-CN" sz="4000" b="1" spc="-13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5"/>
              </a:lnSpc>
            </a:pPr>
            <a:endParaRPr lang="en-US" dirty="0" smtClean="0"/>
          </a:p>
          <a:p>
            <a:pPr marL="0" indent="1175918">
              <a:lnSpc>
                <a:spcPct val="100000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Можно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выбрать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любой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способ</a:t>
            </a:r>
            <a:r>
              <a:rPr lang="en-US" altLang="zh-CN" sz="3600" b="1" spc="-11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оценки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Box 506"/>
          <p:cNvSpPr txBox="1"/>
          <p:nvPr/>
        </p:nvSpPr>
        <p:spPr>
          <a:xfrm>
            <a:off x="2941573" y="2775457"/>
            <a:ext cx="6243064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b="1" dirty="0">
                <a:solidFill>
                  <a:srgbClr val="000000"/>
                </a:solidFill>
                <a:latin typeface="Calibri"/>
                <a:ea typeface="Calibri"/>
              </a:rPr>
              <a:t>Клинические</a:t>
            </a:r>
            <a:r>
              <a:rPr lang="en-US" altLang="zh-CN" sz="48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b="1" dirty="0">
                <a:solidFill>
                  <a:srgbClr val="000000"/>
                </a:solidFill>
                <a:latin typeface="Calibri"/>
                <a:ea typeface="Calibri"/>
              </a:rPr>
              <a:t>примеры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Picture 5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659" y="2613660"/>
            <a:ext cx="830580" cy="274320"/>
          </a:xfrm>
          <a:prstGeom prst="rect">
            <a:avLst/>
          </a:prstGeom>
        </p:spPr>
      </p:pic>
      <p:pic>
        <p:nvPicPr>
          <p:cNvPr id="509" name="Picture 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659" y="3962400"/>
            <a:ext cx="830580" cy="266700"/>
          </a:xfrm>
          <a:prstGeom prst="rect">
            <a:avLst/>
          </a:prstGeom>
        </p:spPr>
      </p:pic>
      <p:pic>
        <p:nvPicPr>
          <p:cNvPr id="510" name="Picture 5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659" y="2194560"/>
            <a:ext cx="579120" cy="274320"/>
          </a:xfrm>
          <a:prstGeom prst="rect">
            <a:avLst/>
          </a:prstGeom>
        </p:spPr>
      </p:pic>
      <p:pic>
        <p:nvPicPr>
          <p:cNvPr id="511" name="Picture 5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659" y="1790700"/>
            <a:ext cx="579120" cy="266700"/>
          </a:xfrm>
          <a:prstGeom prst="rect">
            <a:avLst/>
          </a:prstGeom>
        </p:spPr>
      </p:pic>
      <p:pic>
        <p:nvPicPr>
          <p:cNvPr id="512" name="Picture 5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7659" y="4381500"/>
            <a:ext cx="1082040" cy="259079"/>
          </a:xfrm>
          <a:prstGeom prst="rect">
            <a:avLst/>
          </a:prstGeom>
        </p:spPr>
      </p:pic>
      <p:sp>
        <p:nvSpPr>
          <p:cNvPr id="3" name="Freeform 512"/>
          <p:cNvSpPr/>
          <p:nvPr/>
        </p:nvSpPr>
        <p:spPr>
          <a:xfrm>
            <a:off x="9579952" y="905852"/>
            <a:ext cx="554647" cy="33947"/>
          </a:xfrm>
          <a:custGeom>
            <a:avLst/>
            <a:gdLst>
              <a:gd name="connsiteX0" fmla="*/ 10236 w 554647"/>
              <a:gd name="connsiteY0" fmla="*/ 19583 h 33947"/>
              <a:gd name="connsiteX1" fmla="*/ 551275 w 554647"/>
              <a:gd name="connsiteY1" fmla="*/ 19583 h 3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4647" h="33947">
                <a:moveTo>
                  <a:pt x="10236" y="19583"/>
                </a:moveTo>
                <a:lnTo>
                  <a:pt x="551275" y="19583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Freeform 513"/>
          <p:cNvSpPr/>
          <p:nvPr/>
        </p:nvSpPr>
        <p:spPr>
          <a:xfrm>
            <a:off x="9579952" y="905852"/>
            <a:ext cx="541947" cy="8547"/>
          </a:xfrm>
          <a:custGeom>
            <a:avLst/>
            <a:gdLst>
              <a:gd name="connsiteX0" fmla="*/ 11100 w 541947"/>
              <a:gd name="connsiteY0" fmla="*/ 12935 h 8547"/>
              <a:gd name="connsiteX1" fmla="*/ 550411 w 541947"/>
              <a:gd name="connsiteY1" fmla="*/ 1293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947" h="8547">
                <a:moveTo>
                  <a:pt x="11100" y="12935"/>
                </a:moveTo>
                <a:lnTo>
                  <a:pt x="550411" y="1293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Freeform 514"/>
          <p:cNvSpPr/>
          <p:nvPr/>
        </p:nvSpPr>
        <p:spPr>
          <a:xfrm>
            <a:off x="10418152" y="905852"/>
            <a:ext cx="1443647" cy="33947"/>
          </a:xfrm>
          <a:custGeom>
            <a:avLst/>
            <a:gdLst>
              <a:gd name="connsiteX0" fmla="*/ 1745 w 1443647"/>
              <a:gd name="connsiteY0" fmla="*/ 19583 h 33947"/>
              <a:gd name="connsiteX1" fmla="*/ 1443651 w 1443647"/>
              <a:gd name="connsiteY1" fmla="*/ 19583 h 3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3647" h="33947">
                <a:moveTo>
                  <a:pt x="1745" y="19583"/>
                </a:moveTo>
                <a:lnTo>
                  <a:pt x="1443651" y="19583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Freeform 515"/>
          <p:cNvSpPr/>
          <p:nvPr/>
        </p:nvSpPr>
        <p:spPr>
          <a:xfrm>
            <a:off x="10405452" y="905852"/>
            <a:ext cx="1443647" cy="8547"/>
          </a:xfrm>
          <a:custGeom>
            <a:avLst/>
            <a:gdLst>
              <a:gd name="connsiteX0" fmla="*/ 15309 w 1443647"/>
              <a:gd name="connsiteY0" fmla="*/ 12935 h 8547"/>
              <a:gd name="connsiteX1" fmla="*/ 1455631 w 1443647"/>
              <a:gd name="connsiteY1" fmla="*/ 1293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3647" h="8547">
                <a:moveTo>
                  <a:pt x="15309" y="12935"/>
                </a:moveTo>
                <a:lnTo>
                  <a:pt x="1455631" y="1293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Freeform 516"/>
          <p:cNvSpPr/>
          <p:nvPr/>
        </p:nvSpPr>
        <p:spPr>
          <a:xfrm>
            <a:off x="9567252" y="1312252"/>
            <a:ext cx="567347" cy="21247"/>
          </a:xfrm>
          <a:custGeom>
            <a:avLst/>
            <a:gdLst>
              <a:gd name="connsiteX0" fmla="*/ 9107 w 567347"/>
              <a:gd name="connsiteY0" fmla="*/ 12393 h 21247"/>
              <a:gd name="connsiteX1" fmla="*/ 563975 w 567347"/>
              <a:gd name="connsiteY1" fmla="*/ 1239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347" h="21247">
                <a:moveTo>
                  <a:pt x="9107" y="12393"/>
                </a:moveTo>
                <a:lnTo>
                  <a:pt x="563975" y="12393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Freeform 517"/>
          <p:cNvSpPr/>
          <p:nvPr/>
        </p:nvSpPr>
        <p:spPr>
          <a:xfrm>
            <a:off x="9567252" y="1299552"/>
            <a:ext cx="554647" cy="8547"/>
          </a:xfrm>
          <a:custGeom>
            <a:avLst/>
            <a:gdLst>
              <a:gd name="connsiteX0" fmla="*/ 9973 w 554647"/>
              <a:gd name="connsiteY0" fmla="*/ 18445 h 8547"/>
              <a:gd name="connsiteX1" fmla="*/ 563111 w 554647"/>
              <a:gd name="connsiteY1" fmla="*/ 1844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4647" h="8547">
                <a:moveTo>
                  <a:pt x="9973" y="18445"/>
                </a:moveTo>
                <a:lnTo>
                  <a:pt x="563111" y="1844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Freeform 518"/>
          <p:cNvSpPr/>
          <p:nvPr/>
        </p:nvSpPr>
        <p:spPr>
          <a:xfrm>
            <a:off x="10392752" y="1312252"/>
            <a:ext cx="1469047" cy="21247"/>
          </a:xfrm>
          <a:custGeom>
            <a:avLst/>
            <a:gdLst>
              <a:gd name="connsiteX0" fmla="*/ 13317 w 1469047"/>
              <a:gd name="connsiteY0" fmla="*/ 12393 h 21247"/>
              <a:gd name="connsiteX1" fmla="*/ 1469051 w 1469047"/>
              <a:gd name="connsiteY1" fmla="*/ 1239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9047" h="21247">
                <a:moveTo>
                  <a:pt x="13317" y="12393"/>
                </a:moveTo>
                <a:lnTo>
                  <a:pt x="1469051" y="12393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Freeform 519"/>
          <p:cNvSpPr/>
          <p:nvPr/>
        </p:nvSpPr>
        <p:spPr>
          <a:xfrm>
            <a:off x="10392752" y="1299552"/>
            <a:ext cx="1456347" cy="8547"/>
          </a:xfrm>
          <a:custGeom>
            <a:avLst/>
            <a:gdLst>
              <a:gd name="connsiteX0" fmla="*/ 14181 w 1456347"/>
              <a:gd name="connsiteY0" fmla="*/ 18445 h 8547"/>
              <a:gd name="connsiteX1" fmla="*/ 1468331 w 1456347"/>
              <a:gd name="connsiteY1" fmla="*/ 1844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6347" h="8547">
                <a:moveTo>
                  <a:pt x="14181" y="18445"/>
                </a:moveTo>
                <a:lnTo>
                  <a:pt x="1468331" y="1844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Freeform 520"/>
          <p:cNvSpPr/>
          <p:nvPr/>
        </p:nvSpPr>
        <p:spPr>
          <a:xfrm>
            <a:off x="7967052" y="1401152"/>
            <a:ext cx="249847" cy="199047"/>
          </a:xfrm>
          <a:custGeom>
            <a:avLst/>
            <a:gdLst>
              <a:gd name="connsiteX0" fmla="*/ 11832 w 249847"/>
              <a:gd name="connsiteY0" fmla="*/ 204619 h 199047"/>
              <a:gd name="connsiteX1" fmla="*/ 253830 w 249847"/>
              <a:gd name="connsiteY1" fmla="*/ 204619 h 199047"/>
              <a:gd name="connsiteX2" fmla="*/ 253830 w 249847"/>
              <a:gd name="connsiteY2" fmla="*/ 8971 h 199047"/>
              <a:gd name="connsiteX3" fmla="*/ 11832 w 249847"/>
              <a:gd name="connsiteY3" fmla="*/ 8971 h 199047"/>
              <a:gd name="connsiteX4" fmla="*/ 11832 w 249847"/>
              <a:gd name="connsiteY4" fmla="*/ 204619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47" h="199047">
                <a:moveTo>
                  <a:pt x="11832" y="204619"/>
                </a:moveTo>
                <a:lnTo>
                  <a:pt x="253830" y="204619"/>
                </a:lnTo>
                <a:lnTo>
                  <a:pt x="253830" y="8971"/>
                </a:lnTo>
                <a:lnTo>
                  <a:pt x="11832" y="8971"/>
                </a:lnTo>
                <a:lnTo>
                  <a:pt x="11832" y="204619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Freeform 521"/>
          <p:cNvSpPr/>
          <p:nvPr/>
        </p:nvSpPr>
        <p:spPr>
          <a:xfrm>
            <a:off x="7967052" y="1401152"/>
            <a:ext cx="249847" cy="148247"/>
          </a:xfrm>
          <a:custGeom>
            <a:avLst/>
            <a:gdLst>
              <a:gd name="connsiteX0" fmla="*/ 15288 w 249847"/>
              <a:gd name="connsiteY0" fmla="*/ 155232 h 148247"/>
              <a:gd name="connsiteX1" fmla="*/ 250373 w 249847"/>
              <a:gd name="connsiteY1" fmla="*/ 155232 h 148247"/>
              <a:gd name="connsiteX2" fmla="*/ 250373 w 249847"/>
              <a:gd name="connsiteY2" fmla="*/ 8971 h 148247"/>
              <a:gd name="connsiteX3" fmla="*/ 15288 w 249847"/>
              <a:gd name="connsiteY3" fmla="*/ 8971 h 148247"/>
              <a:gd name="connsiteX4" fmla="*/ 15288 w 249847"/>
              <a:gd name="connsiteY4" fmla="*/ 155232 h 14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47" h="148247">
                <a:moveTo>
                  <a:pt x="15288" y="155232"/>
                </a:moveTo>
                <a:lnTo>
                  <a:pt x="250373" y="155232"/>
                </a:lnTo>
                <a:lnTo>
                  <a:pt x="250373" y="8971"/>
                </a:lnTo>
                <a:lnTo>
                  <a:pt x="15288" y="8971"/>
                </a:lnTo>
                <a:lnTo>
                  <a:pt x="15288" y="155232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Freeform 522"/>
          <p:cNvSpPr/>
          <p:nvPr/>
        </p:nvSpPr>
        <p:spPr>
          <a:xfrm>
            <a:off x="8221052" y="1401152"/>
            <a:ext cx="249847" cy="199047"/>
          </a:xfrm>
          <a:custGeom>
            <a:avLst/>
            <a:gdLst>
              <a:gd name="connsiteX0" fmla="*/ 15387 w 249847"/>
              <a:gd name="connsiteY0" fmla="*/ 204619 h 199047"/>
              <a:gd name="connsiteX1" fmla="*/ 259114 w 249847"/>
              <a:gd name="connsiteY1" fmla="*/ 204619 h 199047"/>
              <a:gd name="connsiteX2" fmla="*/ 259114 w 249847"/>
              <a:gd name="connsiteY2" fmla="*/ 8971 h 199047"/>
              <a:gd name="connsiteX3" fmla="*/ 15387 w 249847"/>
              <a:gd name="connsiteY3" fmla="*/ 8971 h 199047"/>
              <a:gd name="connsiteX4" fmla="*/ 15387 w 249847"/>
              <a:gd name="connsiteY4" fmla="*/ 204619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47" h="199047">
                <a:moveTo>
                  <a:pt x="15387" y="204619"/>
                </a:moveTo>
                <a:lnTo>
                  <a:pt x="259114" y="204619"/>
                </a:lnTo>
                <a:lnTo>
                  <a:pt x="259114" y="8971"/>
                </a:lnTo>
                <a:lnTo>
                  <a:pt x="15387" y="8971"/>
                </a:lnTo>
                <a:lnTo>
                  <a:pt x="15387" y="204619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Freeform 523"/>
          <p:cNvSpPr/>
          <p:nvPr/>
        </p:nvSpPr>
        <p:spPr>
          <a:xfrm>
            <a:off x="8221052" y="1401152"/>
            <a:ext cx="249847" cy="148247"/>
          </a:xfrm>
          <a:custGeom>
            <a:avLst/>
            <a:gdLst>
              <a:gd name="connsiteX0" fmla="*/ 18844 w 249847"/>
              <a:gd name="connsiteY0" fmla="*/ 155232 h 148247"/>
              <a:gd name="connsiteX1" fmla="*/ 255657 w 249847"/>
              <a:gd name="connsiteY1" fmla="*/ 155232 h 148247"/>
              <a:gd name="connsiteX2" fmla="*/ 255657 w 249847"/>
              <a:gd name="connsiteY2" fmla="*/ 8971 h 148247"/>
              <a:gd name="connsiteX3" fmla="*/ 18844 w 249847"/>
              <a:gd name="connsiteY3" fmla="*/ 8971 h 148247"/>
              <a:gd name="connsiteX4" fmla="*/ 18844 w 249847"/>
              <a:gd name="connsiteY4" fmla="*/ 155232 h 14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847" h="148247">
                <a:moveTo>
                  <a:pt x="18844" y="155232"/>
                </a:moveTo>
                <a:lnTo>
                  <a:pt x="255657" y="155232"/>
                </a:lnTo>
                <a:lnTo>
                  <a:pt x="255657" y="8971"/>
                </a:lnTo>
                <a:lnTo>
                  <a:pt x="18844" y="8971"/>
                </a:lnTo>
                <a:lnTo>
                  <a:pt x="18844" y="155232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Freeform 524"/>
          <p:cNvSpPr/>
          <p:nvPr/>
        </p:nvSpPr>
        <p:spPr>
          <a:xfrm>
            <a:off x="8475052" y="1401152"/>
            <a:ext cx="262547" cy="199047"/>
          </a:xfrm>
          <a:custGeom>
            <a:avLst/>
            <a:gdLst>
              <a:gd name="connsiteX0" fmla="*/ 18943 w 262547"/>
              <a:gd name="connsiteY0" fmla="*/ 204619 h 199047"/>
              <a:gd name="connsiteX1" fmla="*/ 262669 w 262547"/>
              <a:gd name="connsiteY1" fmla="*/ 204619 h 199047"/>
              <a:gd name="connsiteX2" fmla="*/ 262669 w 262547"/>
              <a:gd name="connsiteY2" fmla="*/ 8971 h 199047"/>
              <a:gd name="connsiteX3" fmla="*/ 18943 w 262547"/>
              <a:gd name="connsiteY3" fmla="*/ 8971 h 199047"/>
              <a:gd name="connsiteX4" fmla="*/ 18943 w 262547"/>
              <a:gd name="connsiteY4" fmla="*/ 204619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47" h="199047">
                <a:moveTo>
                  <a:pt x="18943" y="204619"/>
                </a:moveTo>
                <a:lnTo>
                  <a:pt x="262669" y="204619"/>
                </a:lnTo>
                <a:lnTo>
                  <a:pt x="262669" y="8971"/>
                </a:lnTo>
                <a:lnTo>
                  <a:pt x="18943" y="8971"/>
                </a:lnTo>
                <a:lnTo>
                  <a:pt x="18943" y="204619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Freeform 525"/>
          <p:cNvSpPr/>
          <p:nvPr/>
        </p:nvSpPr>
        <p:spPr>
          <a:xfrm>
            <a:off x="8487752" y="1401152"/>
            <a:ext cx="237147" cy="148247"/>
          </a:xfrm>
          <a:custGeom>
            <a:avLst/>
            <a:gdLst>
              <a:gd name="connsiteX0" fmla="*/ 9700 w 237147"/>
              <a:gd name="connsiteY0" fmla="*/ 155232 h 148247"/>
              <a:gd name="connsiteX1" fmla="*/ 246512 w 237147"/>
              <a:gd name="connsiteY1" fmla="*/ 155232 h 148247"/>
              <a:gd name="connsiteX2" fmla="*/ 246512 w 237147"/>
              <a:gd name="connsiteY2" fmla="*/ 8971 h 148247"/>
              <a:gd name="connsiteX3" fmla="*/ 9700 w 237147"/>
              <a:gd name="connsiteY3" fmla="*/ 8971 h 148247"/>
              <a:gd name="connsiteX4" fmla="*/ 9700 w 237147"/>
              <a:gd name="connsiteY4" fmla="*/ 155232 h 14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147" h="148247">
                <a:moveTo>
                  <a:pt x="9700" y="155232"/>
                </a:moveTo>
                <a:lnTo>
                  <a:pt x="246512" y="155232"/>
                </a:lnTo>
                <a:lnTo>
                  <a:pt x="246512" y="8971"/>
                </a:lnTo>
                <a:lnTo>
                  <a:pt x="9700" y="8971"/>
                </a:lnTo>
                <a:lnTo>
                  <a:pt x="9700" y="155232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Freeform 526"/>
          <p:cNvSpPr/>
          <p:nvPr/>
        </p:nvSpPr>
        <p:spPr>
          <a:xfrm>
            <a:off x="194652" y="1794852"/>
            <a:ext cx="4047147" cy="21247"/>
          </a:xfrm>
          <a:custGeom>
            <a:avLst/>
            <a:gdLst>
              <a:gd name="connsiteX0" fmla="*/ 7446 w 4047147"/>
              <a:gd name="connsiteY0" fmla="*/ 17964 h 21247"/>
              <a:gd name="connsiteX1" fmla="*/ 4046368 w 4047147"/>
              <a:gd name="connsiteY1" fmla="*/ 1796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21247">
                <a:moveTo>
                  <a:pt x="7446" y="17964"/>
                </a:moveTo>
                <a:lnTo>
                  <a:pt x="4046368" y="17964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Freeform 527"/>
          <p:cNvSpPr/>
          <p:nvPr/>
        </p:nvSpPr>
        <p:spPr>
          <a:xfrm>
            <a:off x="181952" y="1794852"/>
            <a:ext cx="4047147" cy="8547"/>
          </a:xfrm>
          <a:custGeom>
            <a:avLst/>
            <a:gdLst>
              <a:gd name="connsiteX0" fmla="*/ 21010 w 4047147"/>
              <a:gd name="connsiteY0" fmla="*/ 11315 h 8547"/>
              <a:gd name="connsiteX1" fmla="*/ 4058203 w 4047147"/>
              <a:gd name="connsiteY1" fmla="*/ 1131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8547">
                <a:moveTo>
                  <a:pt x="21010" y="11315"/>
                </a:moveTo>
                <a:lnTo>
                  <a:pt x="4058203" y="1131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Freeform 528"/>
          <p:cNvSpPr/>
          <p:nvPr/>
        </p:nvSpPr>
        <p:spPr>
          <a:xfrm>
            <a:off x="4284052" y="1794852"/>
            <a:ext cx="3602647" cy="21247"/>
          </a:xfrm>
          <a:custGeom>
            <a:avLst/>
            <a:gdLst>
              <a:gd name="connsiteX0" fmla="*/ 3638 w 3602647"/>
              <a:gd name="connsiteY0" fmla="*/ 17964 h 21247"/>
              <a:gd name="connsiteX1" fmla="*/ 3596303 w 3602647"/>
              <a:gd name="connsiteY1" fmla="*/ 1796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21247">
                <a:moveTo>
                  <a:pt x="3638" y="17964"/>
                </a:moveTo>
                <a:lnTo>
                  <a:pt x="3596303" y="17964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Freeform 529"/>
          <p:cNvSpPr/>
          <p:nvPr/>
        </p:nvSpPr>
        <p:spPr>
          <a:xfrm>
            <a:off x="4271352" y="1794852"/>
            <a:ext cx="3602647" cy="8547"/>
          </a:xfrm>
          <a:custGeom>
            <a:avLst/>
            <a:gdLst>
              <a:gd name="connsiteX0" fmla="*/ 17203 w 3602647"/>
              <a:gd name="connsiteY0" fmla="*/ 11315 h 8547"/>
              <a:gd name="connsiteX1" fmla="*/ 3608139 w 3602647"/>
              <a:gd name="connsiteY1" fmla="*/ 1131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8547">
                <a:moveTo>
                  <a:pt x="17203" y="11315"/>
                </a:moveTo>
                <a:lnTo>
                  <a:pt x="3608139" y="1131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Freeform 530"/>
          <p:cNvSpPr/>
          <p:nvPr/>
        </p:nvSpPr>
        <p:spPr>
          <a:xfrm>
            <a:off x="7890852" y="1794852"/>
            <a:ext cx="33947" cy="21247"/>
          </a:xfrm>
          <a:custGeom>
            <a:avLst/>
            <a:gdLst>
              <a:gd name="connsiteX0" fmla="*/ 3333 w 33947"/>
              <a:gd name="connsiteY0" fmla="*/ 17964 h 21247"/>
              <a:gd name="connsiteX1" fmla="*/ 34446 w 33947"/>
              <a:gd name="connsiteY1" fmla="*/ 1796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3333" y="17964"/>
                </a:moveTo>
                <a:lnTo>
                  <a:pt x="34446" y="17964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Freeform 531"/>
          <p:cNvSpPr/>
          <p:nvPr/>
        </p:nvSpPr>
        <p:spPr>
          <a:xfrm>
            <a:off x="7878152" y="1794852"/>
            <a:ext cx="33947" cy="8547"/>
          </a:xfrm>
          <a:custGeom>
            <a:avLst/>
            <a:gdLst>
              <a:gd name="connsiteX0" fmla="*/ 16897 w 33947"/>
              <a:gd name="connsiteY0" fmla="*/ 11315 h 8547"/>
              <a:gd name="connsiteX1" fmla="*/ 46282 w 33947"/>
              <a:gd name="connsiteY1" fmla="*/ 1131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8547">
                <a:moveTo>
                  <a:pt x="16897" y="11315"/>
                </a:moveTo>
                <a:lnTo>
                  <a:pt x="46282" y="1131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Freeform 532"/>
          <p:cNvSpPr/>
          <p:nvPr/>
        </p:nvSpPr>
        <p:spPr>
          <a:xfrm>
            <a:off x="194652" y="2213952"/>
            <a:ext cx="4047147" cy="21247"/>
          </a:xfrm>
          <a:custGeom>
            <a:avLst/>
            <a:gdLst>
              <a:gd name="connsiteX0" fmla="*/ 7446 w 4047147"/>
              <a:gd name="connsiteY0" fmla="*/ 9155 h 21247"/>
              <a:gd name="connsiteX1" fmla="*/ 4046368 w 4047147"/>
              <a:gd name="connsiteY1" fmla="*/ 9155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21247">
                <a:moveTo>
                  <a:pt x="7446" y="9155"/>
                </a:moveTo>
                <a:lnTo>
                  <a:pt x="4046368" y="9155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Freeform 533"/>
          <p:cNvSpPr/>
          <p:nvPr/>
        </p:nvSpPr>
        <p:spPr>
          <a:xfrm>
            <a:off x="181952" y="2201252"/>
            <a:ext cx="4047147" cy="8547"/>
          </a:xfrm>
          <a:custGeom>
            <a:avLst/>
            <a:gdLst>
              <a:gd name="connsiteX0" fmla="*/ 21010 w 4047147"/>
              <a:gd name="connsiteY0" fmla="*/ 15207 h 8547"/>
              <a:gd name="connsiteX1" fmla="*/ 4058203 w 4047147"/>
              <a:gd name="connsiteY1" fmla="*/ 15207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8547">
                <a:moveTo>
                  <a:pt x="21010" y="15207"/>
                </a:moveTo>
                <a:lnTo>
                  <a:pt x="4058203" y="15207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Freeform 534"/>
          <p:cNvSpPr/>
          <p:nvPr/>
        </p:nvSpPr>
        <p:spPr>
          <a:xfrm>
            <a:off x="4284052" y="2213952"/>
            <a:ext cx="3602647" cy="21247"/>
          </a:xfrm>
          <a:custGeom>
            <a:avLst/>
            <a:gdLst>
              <a:gd name="connsiteX0" fmla="*/ 3638 w 3602647"/>
              <a:gd name="connsiteY0" fmla="*/ 9155 h 21247"/>
              <a:gd name="connsiteX1" fmla="*/ 3596303 w 3602647"/>
              <a:gd name="connsiteY1" fmla="*/ 9155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21247">
                <a:moveTo>
                  <a:pt x="3638" y="9155"/>
                </a:moveTo>
                <a:lnTo>
                  <a:pt x="3596303" y="9155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Freeform 535"/>
          <p:cNvSpPr/>
          <p:nvPr/>
        </p:nvSpPr>
        <p:spPr>
          <a:xfrm>
            <a:off x="4271352" y="2201252"/>
            <a:ext cx="3602647" cy="8547"/>
          </a:xfrm>
          <a:custGeom>
            <a:avLst/>
            <a:gdLst>
              <a:gd name="connsiteX0" fmla="*/ 17203 w 3602647"/>
              <a:gd name="connsiteY0" fmla="*/ 15207 h 8547"/>
              <a:gd name="connsiteX1" fmla="*/ 3608139 w 3602647"/>
              <a:gd name="connsiteY1" fmla="*/ 15207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8547">
                <a:moveTo>
                  <a:pt x="17203" y="15207"/>
                </a:moveTo>
                <a:lnTo>
                  <a:pt x="3608139" y="15207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Freeform 536"/>
          <p:cNvSpPr/>
          <p:nvPr/>
        </p:nvSpPr>
        <p:spPr>
          <a:xfrm>
            <a:off x="7878152" y="2201252"/>
            <a:ext cx="21247" cy="33947"/>
          </a:xfrm>
          <a:custGeom>
            <a:avLst/>
            <a:gdLst>
              <a:gd name="connsiteX0" fmla="*/ 9118 w 21247"/>
              <a:gd name="connsiteY0" fmla="*/ 14257 h 33947"/>
              <a:gd name="connsiteX1" fmla="*/ 9118 w 21247"/>
              <a:gd name="connsiteY1" fmla="*/ 29453 h 3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33947">
                <a:moveTo>
                  <a:pt x="9118" y="14257"/>
                </a:moveTo>
                <a:lnTo>
                  <a:pt x="9118" y="29453"/>
                </a:lnTo>
              </a:path>
            </a:pathLst>
          </a:custGeom>
          <a:ln w="13829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Freeform 537"/>
          <p:cNvSpPr/>
          <p:nvPr/>
        </p:nvSpPr>
        <p:spPr>
          <a:xfrm>
            <a:off x="7890852" y="2213952"/>
            <a:ext cx="33947" cy="21247"/>
          </a:xfrm>
          <a:custGeom>
            <a:avLst/>
            <a:gdLst>
              <a:gd name="connsiteX0" fmla="*/ 3333 w 33947"/>
              <a:gd name="connsiteY0" fmla="*/ 9155 h 21247"/>
              <a:gd name="connsiteX1" fmla="*/ 34446 w 33947"/>
              <a:gd name="connsiteY1" fmla="*/ 9155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3333" y="9155"/>
                </a:moveTo>
                <a:lnTo>
                  <a:pt x="34446" y="9155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Freeform 538"/>
          <p:cNvSpPr/>
          <p:nvPr/>
        </p:nvSpPr>
        <p:spPr>
          <a:xfrm>
            <a:off x="7878152" y="2201252"/>
            <a:ext cx="33947" cy="8547"/>
          </a:xfrm>
          <a:custGeom>
            <a:avLst/>
            <a:gdLst>
              <a:gd name="connsiteX0" fmla="*/ 16897 w 33947"/>
              <a:gd name="connsiteY0" fmla="*/ 15207 h 8547"/>
              <a:gd name="connsiteX1" fmla="*/ 46282 w 33947"/>
              <a:gd name="connsiteY1" fmla="*/ 15207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8547">
                <a:moveTo>
                  <a:pt x="16897" y="15207"/>
                </a:moveTo>
                <a:lnTo>
                  <a:pt x="46282" y="15207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Freeform 539"/>
          <p:cNvSpPr/>
          <p:nvPr/>
        </p:nvSpPr>
        <p:spPr>
          <a:xfrm>
            <a:off x="194652" y="2620352"/>
            <a:ext cx="4047147" cy="21247"/>
          </a:xfrm>
          <a:custGeom>
            <a:avLst/>
            <a:gdLst>
              <a:gd name="connsiteX0" fmla="*/ 7446 w 4047147"/>
              <a:gd name="connsiteY0" fmla="*/ 13363 h 21247"/>
              <a:gd name="connsiteX1" fmla="*/ 4046368 w 4047147"/>
              <a:gd name="connsiteY1" fmla="*/ 1336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21247">
                <a:moveTo>
                  <a:pt x="7446" y="13363"/>
                </a:moveTo>
                <a:lnTo>
                  <a:pt x="4046368" y="13363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Freeform 540"/>
          <p:cNvSpPr/>
          <p:nvPr/>
        </p:nvSpPr>
        <p:spPr>
          <a:xfrm>
            <a:off x="181952" y="2607652"/>
            <a:ext cx="4047147" cy="8547"/>
          </a:xfrm>
          <a:custGeom>
            <a:avLst/>
            <a:gdLst>
              <a:gd name="connsiteX0" fmla="*/ 21010 w 4047147"/>
              <a:gd name="connsiteY0" fmla="*/ 19414 h 8547"/>
              <a:gd name="connsiteX1" fmla="*/ 4058203 w 4047147"/>
              <a:gd name="connsiteY1" fmla="*/ 19414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8547">
                <a:moveTo>
                  <a:pt x="21010" y="19414"/>
                </a:moveTo>
                <a:lnTo>
                  <a:pt x="4058203" y="19414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Freeform 541"/>
          <p:cNvSpPr/>
          <p:nvPr/>
        </p:nvSpPr>
        <p:spPr>
          <a:xfrm>
            <a:off x="4284052" y="2620352"/>
            <a:ext cx="3602647" cy="21247"/>
          </a:xfrm>
          <a:custGeom>
            <a:avLst/>
            <a:gdLst>
              <a:gd name="connsiteX0" fmla="*/ 3638 w 3602647"/>
              <a:gd name="connsiteY0" fmla="*/ 13363 h 21247"/>
              <a:gd name="connsiteX1" fmla="*/ 3596303 w 3602647"/>
              <a:gd name="connsiteY1" fmla="*/ 1336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21247">
                <a:moveTo>
                  <a:pt x="3638" y="13363"/>
                </a:moveTo>
                <a:lnTo>
                  <a:pt x="3596303" y="13363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Freeform 542"/>
          <p:cNvSpPr/>
          <p:nvPr/>
        </p:nvSpPr>
        <p:spPr>
          <a:xfrm>
            <a:off x="4271352" y="2607652"/>
            <a:ext cx="3602647" cy="8547"/>
          </a:xfrm>
          <a:custGeom>
            <a:avLst/>
            <a:gdLst>
              <a:gd name="connsiteX0" fmla="*/ 17203 w 3602647"/>
              <a:gd name="connsiteY0" fmla="*/ 19414 h 8547"/>
              <a:gd name="connsiteX1" fmla="*/ 3608139 w 3602647"/>
              <a:gd name="connsiteY1" fmla="*/ 19414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8547">
                <a:moveTo>
                  <a:pt x="17203" y="19414"/>
                </a:moveTo>
                <a:lnTo>
                  <a:pt x="3608139" y="19414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Freeform 543"/>
          <p:cNvSpPr/>
          <p:nvPr/>
        </p:nvSpPr>
        <p:spPr>
          <a:xfrm>
            <a:off x="7890852" y="2620352"/>
            <a:ext cx="33947" cy="21247"/>
          </a:xfrm>
          <a:custGeom>
            <a:avLst/>
            <a:gdLst>
              <a:gd name="connsiteX0" fmla="*/ 3333 w 33947"/>
              <a:gd name="connsiteY0" fmla="*/ 13363 h 21247"/>
              <a:gd name="connsiteX1" fmla="*/ 34446 w 33947"/>
              <a:gd name="connsiteY1" fmla="*/ 1336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3333" y="13363"/>
                </a:moveTo>
                <a:lnTo>
                  <a:pt x="34446" y="13363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Freeform 544"/>
          <p:cNvSpPr/>
          <p:nvPr/>
        </p:nvSpPr>
        <p:spPr>
          <a:xfrm>
            <a:off x="7878152" y="2607652"/>
            <a:ext cx="33947" cy="8547"/>
          </a:xfrm>
          <a:custGeom>
            <a:avLst/>
            <a:gdLst>
              <a:gd name="connsiteX0" fmla="*/ 16897 w 33947"/>
              <a:gd name="connsiteY0" fmla="*/ 19414 h 8547"/>
              <a:gd name="connsiteX1" fmla="*/ 46282 w 33947"/>
              <a:gd name="connsiteY1" fmla="*/ 19414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8547">
                <a:moveTo>
                  <a:pt x="16897" y="19414"/>
                </a:moveTo>
                <a:lnTo>
                  <a:pt x="46282" y="19414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Freeform 545"/>
          <p:cNvSpPr/>
          <p:nvPr/>
        </p:nvSpPr>
        <p:spPr>
          <a:xfrm>
            <a:off x="7979752" y="2607652"/>
            <a:ext cx="237147" cy="8547"/>
          </a:xfrm>
          <a:custGeom>
            <a:avLst/>
            <a:gdLst>
              <a:gd name="connsiteX0" fmla="*/ 12096 w 237147"/>
              <a:gd name="connsiteY0" fmla="*/ 19414 h 8547"/>
              <a:gd name="connsiteX1" fmla="*/ 240265 w 237147"/>
              <a:gd name="connsiteY1" fmla="*/ 19414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147" h="8547">
                <a:moveTo>
                  <a:pt x="12096" y="19414"/>
                </a:moveTo>
                <a:lnTo>
                  <a:pt x="240265" y="19414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Freeform 546"/>
          <p:cNvSpPr/>
          <p:nvPr/>
        </p:nvSpPr>
        <p:spPr>
          <a:xfrm>
            <a:off x="8221052" y="2607652"/>
            <a:ext cx="249847" cy="8547"/>
          </a:xfrm>
          <a:custGeom>
            <a:avLst/>
            <a:gdLst>
              <a:gd name="connsiteX0" fmla="*/ 14523 w 249847"/>
              <a:gd name="connsiteY0" fmla="*/ 19414 h 8547"/>
              <a:gd name="connsiteX1" fmla="*/ 258250 w 249847"/>
              <a:gd name="connsiteY1" fmla="*/ 19414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847" h="8547">
                <a:moveTo>
                  <a:pt x="14523" y="19414"/>
                </a:moveTo>
                <a:lnTo>
                  <a:pt x="258250" y="19414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Freeform 547"/>
          <p:cNvSpPr/>
          <p:nvPr/>
        </p:nvSpPr>
        <p:spPr>
          <a:xfrm>
            <a:off x="8487752" y="2607652"/>
            <a:ext cx="237147" cy="8547"/>
          </a:xfrm>
          <a:custGeom>
            <a:avLst/>
            <a:gdLst>
              <a:gd name="connsiteX0" fmla="*/ 20935 w 237147"/>
              <a:gd name="connsiteY0" fmla="*/ 19414 h 8547"/>
              <a:gd name="connsiteX1" fmla="*/ 249104 w 237147"/>
              <a:gd name="connsiteY1" fmla="*/ 19414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147" h="8547">
                <a:moveTo>
                  <a:pt x="20935" y="19414"/>
                </a:moveTo>
                <a:lnTo>
                  <a:pt x="249104" y="19414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Freeform 548"/>
          <p:cNvSpPr/>
          <p:nvPr/>
        </p:nvSpPr>
        <p:spPr>
          <a:xfrm>
            <a:off x="194652" y="3179152"/>
            <a:ext cx="4047147" cy="21247"/>
          </a:xfrm>
          <a:custGeom>
            <a:avLst/>
            <a:gdLst>
              <a:gd name="connsiteX0" fmla="*/ 7446 w 4047147"/>
              <a:gd name="connsiteY0" fmla="*/ 18713 h 21247"/>
              <a:gd name="connsiteX1" fmla="*/ 4046368 w 4047147"/>
              <a:gd name="connsiteY1" fmla="*/ 1871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21247">
                <a:moveTo>
                  <a:pt x="7446" y="18713"/>
                </a:moveTo>
                <a:lnTo>
                  <a:pt x="4046368" y="18713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Freeform 549"/>
          <p:cNvSpPr/>
          <p:nvPr/>
        </p:nvSpPr>
        <p:spPr>
          <a:xfrm>
            <a:off x="181952" y="3179152"/>
            <a:ext cx="4047147" cy="8547"/>
          </a:xfrm>
          <a:custGeom>
            <a:avLst/>
            <a:gdLst>
              <a:gd name="connsiteX0" fmla="*/ 21010 w 4047147"/>
              <a:gd name="connsiteY0" fmla="*/ 12065 h 8547"/>
              <a:gd name="connsiteX1" fmla="*/ 4058203 w 4047147"/>
              <a:gd name="connsiteY1" fmla="*/ 1206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8547">
                <a:moveTo>
                  <a:pt x="21010" y="12065"/>
                </a:moveTo>
                <a:lnTo>
                  <a:pt x="4058203" y="1206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Freeform 550"/>
          <p:cNvSpPr/>
          <p:nvPr/>
        </p:nvSpPr>
        <p:spPr>
          <a:xfrm>
            <a:off x="4284052" y="3179152"/>
            <a:ext cx="3602647" cy="21247"/>
          </a:xfrm>
          <a:custGeom>
            <a:avLst/>
            <a:gdLst>
              <a:gd name="connsiteX0" fmla="*/ 3638 w 3602647"/>
              <a:gd name="connsiteY0" fmla="*/ 18713 h 21247"/>
              <a:gd name="connsiteX1" fmla="*/ 3596303 w 3602647"/>
              <a:gd name="connsiteY1" fmla="*/ 1871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21247">
                <a:moveTo>
                  <a:pt x="3638" y="18713"/>
                </a:moveTo>
                <a:lnTo>
                  <a:pt x="3596303" y="18713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Freeform 551"/>
          <p:cNvSpPr/>
          <p:nvPr/>
        </p:nvSpPr>
        <p:spPr>
          <a:xfrm>
            <a:off x="4271352" y="3179152"/>
            <a:ext cx="3602647" cy="8547"/>
          </a:xfrm>
          <a:custGeom>
            <a:avLst/>
            <a:gdLst>
              <a:gd name="connsiteX0" fmla="*/ 17203 w 3602647"/>
              <a:gd name="connsiteY0" fmla="*/ 12065 h 8547"/>
              <a:gd name="connsiteX1" fmla="*/ 3608139 w 3602647"/>
              <a:gd name="connsiteY1" fmla="*/ 1206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8547">
                <a:moveTo>
                  <a:pt x="17203" y="12065"/>
                </a:moveTo>
                <a:lnTo>
                  <a:pt x="3608139" y="1206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Freeform 552"/>
          <p:cNvSpPr/>
          <p:nvPr/>
        </p:nvSpPr>
        <p:spPr>
          <a:xfrm>
            <a:off x="7890852" y="3179152"/>
            <a:ext cx="33947" cy="21247"/>
          </a:xfrm>
          <a:custGeom>
            <a:avLst/>
            <a:gdLst>
              <a:gd name="connsiteX0" fmla="*/ 3333 w 33947"/>
              <a:gd name="connsiteY0" fmla="*/ 18713 h 21247"/>
              <a:gd name="connsiteX1" fmla="*/ 34446 w 33947"/>
              <a:gd name="connsiteY1" fmla="*/ 1871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3333" y="18713"/>
                </a:moveTo>
                <a:lnTo>
                  <a:pt x="34446" y="18713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Freeform 553"/>
          <p:cNvSpPr/>
          <p:nvPr/>
        </p:nvSpPr>
        <p:spPr>
          <a:xfrm>
            <a:off x="7878152" y="3179152"/>
            <a:ext cx="33947" cy="8547"/>
          </a:xfrm>
          <a:custGeom>
            <a:avLst/>
            <a:gdLst>
              <a:gd name="connsiteX0" fmla="*/ 16897 w 33947"/>
              <a:gd name="connsiteY0" fmla="*/ 12065 h 8547"/>
              <a:gd name="connsiteX1" fmla="*/ 46282 w 33947"/>
              <a:gd name="connsiteY1" fmla="*/ 1206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8547">
                <a:moveTo>
                  <a:pt x="16897" y="12065"/>
                </a:moveTo>
                <a:lnTo>
                  <a:pt x="46282" y="1206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Freeform 554"/>
          <p:cNvSpPr/>
          <p:nvPr/>
        </p:nvSpPr>
        <p:spPr>
          <a:xfrm>
            <a:off x="194652" y="3572852"/>
            <a:ext cx="4047147" cy="21247"/>
          </a:xfrm>
          <a:custGeom>
            <a:avLst/>
            <a:gdLst>
              <a:gd name="connsiteX0" fmla="*/ 7446 w 4047147"/>
              <a:gd name="connsiteY0" fmla="*/ 18209 h 21247"/>
              <a:gd name="connsiteX1" fmla="*/ 4046368 w 4047147"/>
              <a:gd name="connsiteY1" fmla="*/ 18209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21247">
                <a:moveTo>
                  <a:pt x="7446" y="18209"/>
                </a:moveTo>
                <a:lnTo>
                  <a:pt x="4046368" y="18209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Freeform 555"/>
          <p:cNvSpPr/>
          <p:nvPr/>
        </p:nvSpPr>
        <p:spPr>
          <a:xfrm>
            <a:off x="181952" y="3572852"/>
            <a:ext cx="4047147" cy="8547"/>
          </a:xfrm>
          <a:custGeom>
            <a:avLst/>
            <a:gdLst>
              <a:gd name="connsiteX0" fmla="*/ 21010 w 4047147"/>
              <a:gd name="connsiteY0" fmla="*/ 11560 h 8547"/>
              <a:gd name="connsiteX1" fmla="*/ 4058203 w 4047147"/>
              <a:gd name="connsiteY1" fmla="*/ 11560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8547">
                <a:moveTo>
                  <a:pt x="21010" y="11560"/>
                </a:moveTo>
                <a:lnTo>
                  <a:pt x="4058203" y="11560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Freeform 556"/>
          <p:cNvSpPr/>
          <p:nvPr/>
        </p:nvSpPr>
        <p:spPr>
          <a:xfrm>
            <a:off x="4284052" y="3572852"/>
            <a:ext cx="3602647" cy="21247"/>
          </a:xfrm>
          <a:custGeom>
            <a:avLst/>
            <a:gdLst>
              <a:gd name="connsiteX0" fmla="*/ 3638 w 3602647"/>
              <a:gd name="connsiteY0" fmla="*/ 18209 h 21247"/>
              <a:gd name="connsiteX1" fmla="*/ 3596303 w 3602647"/>
              <a:gd name="connsiteY1" fmla="*/ 18209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21247">
                <a:moveTo>
                  <a:pt x="3638" y="18209"/>
                </a:moveTo>
                <a:lnTo>
                  <a:pt x="3596303" y="18209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Freeform 557"/>
          <p:cNvSpPr/>
          <p:nvPr/>
        </p:nvSpPr>
        <p:spPr>
          <a:xfrm>
            <a:off x="4271352" y="3572852"/>
            <a:ext cx="3602647" cy="8547"/>
          </a:xfrm>
          <a:custGeom>
            <a:avLst/>
            <a:gdLst>
              <a:gd name="connsiteX0" fmla="*/ 17203 w 3602647"/>
              <a:gd name="connsiteY0" fmla="*/ 11560 h 8547"/>
              <a:gd name="connsiteX1" fmla="*/ 3608139 w 3602647"/>
              <a:gd name="connsiteY1" fmla="*/ 11560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8547">
                <a:moveTo>
                  <a:pt x="17203" y="11560"/>
                </a:moveTo>
                <a:lnTo>
                  <a:pt x="3608139" y="11560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Freeform 558"/>
          <p:cNvSpPr/>
          <p:nvPr/>
        </p:nvSpPr>
        <p:spPr>
          <a:xfrm>
            <a:off x="7890852" y="3572852"/>
            <a:ext cx="33947" cy="21247"/>
          </a:xfrm>
          <a:custGeom>
            <a:avLst/>
            <a:gdLst>
              <a:gd name="connsiteX0" fmla="*/ 3333 w 33947"/>
              <a:gd name="connsiteY0" fmla="*/ 18209 h 21247"/>
              <a:gd name="connsiteX1" fmla="*/ 34446 w 33947"/>
              <a:gd name="connsiteY1" fmla="*/ 18209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3333" y="18209"/>
                </a:moveTo>
                <a:lnTo>
                  <a:pt x="34446" y="18209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Freeform 559"/>
          <p:cNvSpPr/>
          <p:nvPr/>
        </p:nvSpPr>
        <p:spPr>
          <a:xfrm>
            <a:off x="7878152" y="3572852"/>
            <a:ext cx="33947" cy="8547"/>
          </a:xfrm>
          <a:custGeom>
            <a:avLst/>
            <a:gdLst>
              <a:gd name="connsiteX0" fmla="*/ 16897 w 33947"/>
              <a:gd name="connsiteY0" fmla="*/ 11560 h 8547"/>
              <a:gd name="connsiteX1" fmla="*/ 46282 w 33947"/>
              <a:gd name="connsiteY1" fmla="*/ 11560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8547">
                <a:moveTo>
                  <a:pt x="16897" y="11560"/>
                </a:moveTo>
                <a:lnTo>
                  <a:pt x="46282" y="11560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Freeform 560"/>
          <p:cNvSpPr/>
          <p:nvPr/>
        </p:nvSpPr>
        <p:spPr>
          <a:xfrm>
            <a:off x="194652" y="3966552"/>
            <a:ext cx="4047147" cy="33947"/>
          </a:xfrm>
          <a:custGeom>
            <a:avLst/>
            <a:gdLst>
              <a:gd name="connsiteX0" fmla="*/ 7446 w 4047147"/>
              <a:gd name="connsiteY0" fmla="*/ 20032 h 33947"/>
              <a:gd name="connsiteX1" fmla="*/ 4046368 w 4047147"/>
              <a:gd name="connsiteY1" fmla="*/ 20032 h 3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33947">
                <a:moveTo>
                  <a:pt x="7446" y="20032"/>
                </a:moveTo>
                <a:lnTo>
                  <a:pt x="4046368" y="20032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Freeform 561"/>
          <p:cNvSpPr/>
          <p:nvPr/>
        </p:nvSpPr>
        <p:spPr>
          <a:xfrm>
            <a:off x="181952" y="3966552"/>
            <a:ext cx="4047147" cy="8547"/>
          </a:xfrm>
          <a:custGeom>
            <a:avLst/>
            <a:gdLst>
              <a:gd name="connsiteX0" fmla="*/ 21010 w 4047147"/>
              <a:gd name="connsiteY0" fmla="*/ 13383 h 8547"/>
              <a:gd name="connsiteX1" fmla="*/ 4058203 w 4047147"/>
              <a:gd name="connsiteY1" fmla="*/ 13383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8547">
                <a:moveTo>
                  <a:pt x="21010" y="13383"/>
                </a:moveTo>
                <a:lnTo>
                  <a:pt x="4058203" y="13383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Freeform 562"/>
          <p:cNvSpPr/>
          <p:nvPr/>
        </p:nvSpPr>
        <p:spPr>
          <a:xfrm>
            <a:off x="4284052" y="3966552"/>
            <a:ext cx="3602647" cy="33947"/>
          </a:xfrm>
          <a:custGeom>
            <a:avLst/>
            <a:gdLst>
              <a:gd name="connsiteX0" fmla="*/ 3638 w 3602647"/>
              <a:gd name="connsiteY0" fmla="*/ 20032 h 33947"/>
              <a:gd name="connsiteX1" fmla="*/ 3596303 w 3602647"/>
              <a:gd name="connsiteY1" fmla="*/ 20032 h 3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33947">
                <a:moveTo>
                  <a:pt x="3638" y="20032"/>
                </a:moveTo>
                <a:lnTo>
                  <a:pt x="3596303" y="20032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Freeform 563"/>
          <p:cNvSpPr/>
          <p:nvPr/>
        </p:nvSpPr>
        <p:spPr>
          <a:xfrm>
            <a:off x="4271352" y="3966552"/>
            <a:ext cx="3602647" cy="8547"/>
          </a:xfrm>
          <a:custGeom>
            <a:avLst/>
            <a:gdLst>
              <a:gd name="connsiteX0" fmla="*/ 17203 w 3602647"/>
              <a:gd name="connsiteY0" fmla="*/ 13383 h 8547"/>
              <a:gd name="connsiteX1" fmla="*/ 3608139 w 3602647"/>
              <a:gd name="connsiteY1" fmla="*/ 13383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8547">
                <a:moveTo>
                  <a:pt x="17203" y="13383"/>
                </a:moveTo>
                <a:lnTo>
                  <a:pt x="3608139" y="13383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Freeform 564"/>
          <p:cNvSpPr/>
          <p:nvPr/>
        </p:nvSpPr>
        <p:spPr>
          <a:xfrm>
            <a:off x="7878152" y="3966552"/>
            <a:ext cx="21247" cy="33947"/>
          </a:xfrm>
          <a:custGeom>
            <a:avLst/>
            <a:gdLst>
              <a:gd name="connsiteX0" fmla="*/ 9118 w 21247"/>
              <a:gd name="connsiteY0" fmla="*/ 12433 h 33947"/>
              <a:gd name="connsiteX1" fmla="*/ 9118 w 21247"/>
              <a:gd name="connsiteY1" fmla="*/ 27630 h 3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33947">
                <a:moveTo>
                  <a:pt x="9118" y="12433"/>
                </a:moveTo>
                <a:lnTo>
                  <a:pt x="9118" y="27630"/>
                </a:lnTo>
              </a:path>
            </a:pathLst>
          </a:custGeom>
          <a:ln w="13829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Freeform 565"/>
          <p:cNvSpPr/>
          <p:nvPr/>
        </p:nvSpPr>
        <p:spPr>
          <a:xfrm>
            <a:off x="7890852" y="3966552"/>
            <a:ext cx="33947" cy="33947"/>
          </a:xfrm>
          <a:custGeom>
            <a:avLst/>
            <a:gdLst>
              <a:gd name="connsiteX0" fmla="*/ 3333 w 33947"/>
              <a:gd name="connsiteY0" fmla="*/ 20032 h 33947"/>
              <a:gd name="connsiteX1" fmla="*/ 34446 w 33947"/>
              <a:gd name="connsiteY1" fmla="*/ 20032 h 3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33947">
                <a:moveTo>
                  <a:pt x="3333" y="20032"/>
                </a:moveTo>
                <a:lnTo>
                  <a:pt x="34446" y="20032"/>
                </a:lnTo>
              </a:path>
            </a:pathLst>
          </a:custGeom>
          <a:ln w="1519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Freeform 566"/>
          <p:cNvSpPr/>
          <p:nvPr/>
        </p:nvSpPr>
        <p:spPr>
          <a:xfrm>
            <a:off x="7878152" y="3966552"/>
            <a:ext cx="33947" cy="8547"/>
          </a:xfrm>
          <a:custGeom>
            <a:avLst/>
            <a:gdLst>
              <a:gd name="connsiteX0" fmla="*/ 16897 w 33947"/>
              <a:gd name="connsiteY0" fmla="*/ 13383 h 8547"/>
              <a:gd name="connsiteX1" fmla="*/ 46282 w 33947"/>
              <a:gd name="connsiteY1" fmla="*/ 13383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8547">
                <a:moveTo>
                  <a:pt x="16897" y="13383"/>
                </a:moveTo>
                <a:lnTo>
                  <a:pt x="46282" y="13383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Freeform 567"/>
          <p:cNvSpPr/>
          <p:nvPr/>
        </p:nvSpPr>
        <p:spPr>
          <a:xfrm>
            <a:off x="194652" y="4385652"/>
            <a:ext cx="4047147" cy="21247"/>
          </a:xfrm>
          <a:custGeom>
            <a:avLst/>
            <a:gdLst>
              <a:gd name="connsiteX0" fmla="*/ 7446 w 4047147"/>
              <a:gd name="connsiteY0" fmla="*/ 9323 h 21247"/>
              <a:gd name="connsiteX1" fmla="*/ 4046368 w 4047147"/>
              <a:gd name="connsiteY1" fmla="*/ 932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21247">
                <a:moveTo>
                  <a:pt x="7446" y="9323"/>
                </a:moveTo>
                <a:lnTo>
                  <a:pt x="4046368" y="9323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Freeform 568"/>
          <p:cNvSpPr/>
          <p:nvPr/>
        </p:nvSpPr>
        <p:spPr>
          <a:xfrm>
            <a:off x="181952" y="4372952"/>
            <a:ext cx="4047147" cy="8547"/>
          </a:xfrm>
          <a:custGeom>
            <a:avLst/>
            <a:gdLst>
              <a:gd name="connsiteX0" fmla="*/ 21010 w 4047147"/>
              <a:gd name="connsiteY0" fmla="*/ 15375 h 8547"/>
              <a:gd name="connsiteX1" fmla="*/ 4058203 w 4047147"/>
              <a:gd name="connsiteY1" fmla="*/ 1537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7147" h="8547">
                <a:moveTo>
                  <a:pt x="21010" y="15375"/>
                </a:moveTo>
                <a:lnTo>
                  <a:pt x="4058203" y="1537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Freeform 569"/>
          <p:cNvSpPr/>
          <p:nvPr/>
        </p:nvSpPr>
        <p:spPr>
          <a:xfrm>
            <a:off x="4284052" y="4385652"/>
            <a:ext cx="3602647" cy="21247"/>
          </a:xfrm>
          <a:custGeom>
            <a:avLst/>
            <a:gdLst>
              <a:gd name="connsiteX0" fmla="*/ 3638 w 3602647"/>
              <a:gd name="connsiteY0" fmla="*/ 9323 h 21247"/>
              <a:gd name="connsiteX1" fmla="*/ 3596303 w 3602647"/>
              <a:gd name="connsiteY1" fmla="*/ 932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21247">
                <a:moveTo>
                  <a:pt x="3638" y="9323"/>
                </a:moveTo>
                <a:lnTo>
                  <a:pt x="3596303" y="9323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Freeform 570"/>
          <p:cNvSpPr/>
          <p:nvPr/>
        </p:nvSpPr>
        <p:spPr>
          <a:xfrm>
            <a:off x="4271352" y="4372952"/>
            <a:ext cx="3602647" cy="8547"/>
          </a:xfrm>
          <a:custGeom>
            <a:avLst/>
            <a:gdLst>
              <a:gd name="connsiteX0" fmla="*/ 17203 w 3602647"/>
              <a:gd name="connsiteY0" fmla="*/ 15375 h 8547"/>
              <a:gd name="connsiteX1" fmla="*/ 3608139 w 3602647"/>
              <a:gd name="connsiteY1" fmla="*/ 1537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2647" h="8547">
                <a:moveTo>
                  <a:pt x="17203" y="15375"/>
                </a:moveTo>
                <a:lnTo>
                  <a:pt x="3608139" y="1537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Freeform 571"/>
          <p:cNvSpPr/>
          <p:nvPr/>
        </p:nvSpPr>
        <p:spPr>
          <a:xfrm>
            <a:off x="7890852" y="4385652"/>
            <a:ext cx="33947" cy="21247"/>
          </a:xfrm>
          <a:custGeom>
            <a:avLst/>
            <a:gdLst>
              <a:gd name="connsiteX0" fmla="*/ 3333 w 33947"/>
              <a:gd name="connsiteY0" fmla="*/ 9323 h 21247"/>
              <a:gd name="connsiteX1" fmla="*/ 34446 w 33947"/>
              <a:gd name="connsiteY1" fmla="*/ 9323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3333" y="9323"/>
                </a:moveTo>
                <a:lnTo>
                  <a:pt x="34446" y="9323"/>
                </a:lnTo>
              </a:path>
            </a:pathLst>
          </a:custGeom>
          <a:ln w="1519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Freeform 572"/>
          <p:cNvSpPr/>
          <p:nvPr/>
        </p:nvSpPr>
        <p:spPr>
          <a:xfrm>
            <a:off x="7878152" y="4372952"/>
            <a:ext cx="33947" cy="8547"/>
          </a:xfrm>
          <a:custGeom>
            <a:avLst/>
            <a:gdLst>
              <a:gd name="connsiteX0" fmla="*/ 16897 w 33947"/>
              <a:gd name="connsiteY0" fmla="*/ 15375 h 8547"/>
              <a:gd name="connsiteX1" fmla="*/ 46282 w 33947"/>
              <a:gd name="connsiteY1" fmla="*/ 1537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8547">
                <a:moveTo>
                  <a:pt x="16897" y="15375"/>
                </a:moveTo>
                <a:lnTo>
                  <a:pt x="46282" y="1537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Freeform 573"/>
          <p:cNvSpPr/>
          <p:nvPr/>
        </p:nvSpPr>
        <p:spPr>
          <a:xfrm>
            <a:off x="7979752" y="4372952"/>
            <a:ext cx="237147" cy="8547"/>
          </a:xfrm>
          <a:custGeom>
            <a:avLst/>
            <a:gdLst>
              <a:gd name="connsiteX0" fmla="*/ 12096 w 237147"/>
              <a:gd name="connsiteY0" fmla="*/ 15375 h 8547"/>
              <a:gd name="connsiteX1" fmla="*/ 240265 w 237147"/>
              <a:gd name="connsiteY1" fmla="*/ 1537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147" h="8547">
                <a:moveTo>
                  <a:pt x="12096" y="15375"/>
                </a:moveTo>
                <a:lnTo>
                  <a:pt x="240265" y="1537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4" name="Freeform 574"/>
          <p:cNvSpPr/>
          <p:nvPr/>
        </p:nvSpPr>
        <p:spPr>
          <a:xfrm>
            <a:off x="8221052" y="4372952"/>
            <a:ext cx="249847" cy="8547"/>
          </a:xfrm>
          <a:custGeom>
            <a:avLst/>
            <a:gdLst>
              <a:gd name="connsiteX0" fmla="*/ 14523 w 249847"/>
              <a:gd name="connsiteY0" fmla="*/ 15375 h 8547"/>
              <a:gd name="connsiteX1" fmla="*/ 258250 w 249847"/>
              <a:gd name="connsiteY1" fmla="*/ 1537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847" h="8547">
                <a:moveTo>
                  <a:pt x="14523" y="15375"/>
                </a:moveTo>
                <a:lnTo>
                  <a:pt x="258250" y="1537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Freeform 575"/>
          <p:cNvSpPr/>
          <p:nvPr/>
        </p:nvSpPr>
        <p:spPr>
          <a:xfrm>
            <a:off x="8475052" y="4372952"/>
            <a:ext cx="249847" cy="8547"/>
          </a:xfrm>
          <a:custGeom>
            <a:avLst/>
            <a:gdLst>
              <a:gd name="connsiteX0" fmla="*/ 19807 w 249847"/>
              <a:gd name="connsiteY0" fmla="*/ 15375 h 8547"/>
              <a:gd name="connsiteX1" fmla="*/ 261804 w 249847"/>
              <a:gd name="connsiteY1" fmla="*/ 1537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847" h="8547">
                <a:moveTo>
                  <a:pt x="19807" y="15375"/>
                </a:moveTo>
                <a:lnTo>
                  <a:pt x="261804" y="1537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Freeform 576"/>
          <p:cNvSpPr/>
          <p:nvPr/>
        </p:nvSpPr>
        <p:spPr>
          <a:xfrm>
            <a:off x="8754452" y="4372952"/>
            <a:ext cx="237147" cy="8547"/>
          </a:xfrm>
          <a:custGeom>
            <a:avLst/>
            <a:gdLst>
              <a:gd name="connsiteX0" fmla="*/ 11790 w 237147"/>
              <a:gd name="connsiteY0" fmla="*/ 15375 h 8547"/>
              <a:gd name="connsiteX1" fmla="*/ 240248 w 237147"/>
              <a:gd name="connsiteY1" fmla="*/ 15375 h 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147" h="8547">
                <a:moveTo>
                  <a:pt x="11790" y="15375"/>
                </a:moveTo>
                <a:lnTo>
                  <a:pt x="240248" y="15375"/>
                </a:lnTo>
              </a:path>
            </a:pathLst>
          </a:custGeom>
          <a:ln w="211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Freeform 577"/>
          <p:cNvSpPr/>
          <p:nvPr/>
        </p:nvSpPr>
        <p:spPr>
          <a:xfrm>
            <a:off x="258152" y="5249252"/>
            <a:ext cx="33947" cy="21247"/>
          </a:xfrm>
          <a:custGeom>
            <a:avLst/>
            <a:gdLst>
              <a:gd name="connsiteX0" fmla="*/ 13662 w 33947"/>
              <a:gd name="connsiteY0" fmla="*/ 9202 h 21247"/>
              <a:gd name="connsiteX1" fmla="*/ 28726 w 33947"/>
              <a:gd name="connsiteY1" fmla="*/ 9202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13662" y="9202"/>
                </a:moveTo>
                <a:lnTo>
                  <a:pt x="28726" y="9202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Freeform 578"/>
          <p:cNvSpPr/>
          <p:nvPr/>
        </p:nvSpPr>
        <p:spPr>
          <a:xfrm>
            <a:off x="283552" y="5249252"/>
            <a:ext cx="4377347" cy="21247"/>
          </a:xfrm>
          <a:custGeom>
            <a:avLst/>
            <a:gdLst>
              <a:gd name="connsiteX0" fmla="*/ 3326 w 4377347"/>
              <a:gd name="connsiteY0" fmla="*/ 9202 h 21247"/>
              <a:gd name="connsiteX1" fmla="*/ 4374193 w 4377347"/>
              <a:gd name="connsiteY1" fmla="*/ 9202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77347" h="21247">
                <a:moveTo>
                  <a:pt x="3326" y="9202"/>
                </a:moveTo>
                <a:lnTo>
                  <a:pt x="4374193" y="9202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Freeform 579"/>
          <p:cNvSpPr/>
          <p:nvPr/>
        </p:nvSpPr>
        <p:spPr>
          <a:xfrm>
            <a:off x="4677752" y="5249252"/>
            <a:ext cx="3945547" cy="21247"/>
          </a:xfrm>
          <a:custGeom>
            <a:avLst/>
            <a:gdLst>
              <a:gd name="connsiteX0" fmla="*/ 10121 w 3945547"/>
              <a:gd name="connsiteY0" fmla="*/ 9202 h 21247"/>
              <a:gd name="connsiteX1" fmla="*/ 3942238 w 3945547"/>
              <a:gd name="connsiteY1" fmla="*/ 9202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45547" h="21247">
                <a:moveTo>
                  <a:pt x="10121" y="9202"/>
                </a:moveTo>
                <a:lnTo>
                  <a:pt x="3942238" y="9202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Freeform 580"/>
          <p:cNvSpPr/>
          <p:nvPr/>
        </p:nvSpPr>
        <p:spPr>
          <a:xfrm>
            <a:off x="10468952" y="5249252"/>
            <a:ext cx="618147" cy="21247"/>
          </a:xfrm>
          <a:custGeom>
            <a:avLst/>
            <a:gdLst>
              <a:gd name="connsiteX0" fmla="*/ 5996 w 618147"/>
              <a:gd name="connsiteY0" fmla="*/ 9202 h 21247"/>
              <a:gd name="connsiteX1" fmla="*/ 610830 w 618147"/>
              <a:gd name="connsiteY1" fmla="*/ 9202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8147" h="21247">
                <a:moveTo>
                  <a:pt x="5996" y="9202"/>
                </a:moveTo>
                <a:lnTo>
                  <a:pt x="610830" y="9202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Freeform 581"/>
          <p:cNvSpPr/>
          <p:nvPr/>
        </p:nvSpPr>
        <p:spPr>
          <a:xfrm>
            <a:off x="11379126" y="5258454"/>
            <a:ext cx="812873" cy="0"/>
          </a:xfrm>
          <a:custGeom>
            <a:avLst/>
            <a:gdLst>
              <a:gd name="connsiteX0" fmla="*/ 0 w 812873"/>
              <a:gd name="connsiteY0" fmla="*/ 0 h 0"/>
              <a:gd name="connsiteX1" fmla="*/ 812873 w 81287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2873">
                <a:moveTo>
                  <a:pt x="0" y="0"/>
                </a:moveTo>
                <a:lnTo>
                  <a:pt x="812873" y="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Freeform 582"/>
          <p:cNvSpPr/>
          <p:nvPr/>
        </p:nvSpPr>
        <p:spPr>
          <a:xfrm>
            <a:off x="245452" y="5261952"/>
            <a:ext cx="21247" cy="186347"/>
          </a:xfrm>
          <a:custGeom>
            <a:avLst/>
            <a:gdLst>
              <a:gd name="connsiteX0" fmla="*/ 18829 w 21247"/>
              <a:gd name="connsiteY0" fmla="*/ 4026 h 186347"/>
              <a:gd name="connsiteX1" fmla="*/ 18829 w 21247"/>
              <a:gd name="connsiteY1" fmla="*/ 184984 h 18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86347">
                <a:moveTo>
                  <a:pt x="18829" y="4026"/>
                </a:moveTo>
                <a:lnTo>
                  <a:pt x="18829" y="184984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Freeform 583"/>
          <p:cNvSpPr/>
          <p:nvPr/>
        </p:nvSpPr>
        <p:spPr>
          <a:xfrm>
            <a:off x="4652352" y="5261952"/>
            <a:ext cx="21247" cy="186347"/>
          </a:xfrm>
          <a:custGeom>
            <a:avLst/>
            <a:gdLst>
              <a:gd name="connsiteX0" fmla="*/ 12925 w 21247"/>
              <a:gd name="connsiteY0" fmla="*/ 4026 h 186347"/>
              <a:gd name="connsiteX1" fmla="*/ 12925 w 21247"/>
              <a:gd name="connsiteY1" fmla="*/ 184984 h 18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86347">
                <a:moveTo>
                  <a:pt x="12925" y="4026"/>
                </a:moveTo>
                <a:lnTo>
                  <a:pt x="12925" y="184984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Freeform 584"/>
          <p:cNvSpPr/>
          <p:nvPr/>
        </p:nvSpPr>
        <p:spPr>
          <a:xfrm>
            <a:off x="8614752" y="5261952"/>
            <a:ext cx="21247" cy="186347"/>
          </a:xfrm>
          <a:custGeom>
            <a:avLst/>
            <a:gdLst>
              <a:gd name="connsiteX0" fmla="*/ 12927 w 21247"/>
              <a:gd name="connsiteY0" fmla="*/ 4026 h 186347"/>
              <a:gd name="connsiteX1" fmla="*/ 12927 w 21247"/>
              <a:gd name="connsiteY1" fmla="*/ 184984 h 18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86347">
                <a:moveTo>
                  <a:pt x="12927" y="4026"/>
                </a:moveTo>
                <a:lnTo>
                  <a:pt x="12927" y="184984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Freeform 585"/>
          <p:cNvSpPr/>
          <p:nvPr/>
        </p:nvSpPr>
        <p:spPr>
          <a:xfrm>
            <a:off x="10113352" y="5261952"/>
            <a:ext cx="33947" cy="186347"/>
          </a:xfrm>
          <a:custGeom>
            <a:avLst/>
            <a:gdLst>
              <a:gd name="connsiteX0" fmla="*/ 18883 w 33947"/>
              <a:gd name="connsiteY0" fmla="*/ 4026 h 186347"/>
              <a:gd name="connsiteX1" fmla="*/ 18883 w 33947"/>
              <a:gd name="connsiteY1" fmla="*/ 184984 h 18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186347">
                <a:moveTo>
                  <a:pt x="18883" y="4026"/>
                </a:moveTo>
                <a:lnTo>
                  <a:pt x="18883" y="184984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Freeform 586"/>
          <p:cNvSpPr/>
          <p:nvPr/>
        </p:nvSpPr>
        <p:spPr>
          <a:xfrm>
            <a:off x="10456252" y="5261952"/>
            <a:ext cx="21247" cy="186347"/>
          </a:xfrm>
          <a:custGeom>
            <a:avLst/>
            <a:gdLst>
              <a:gd name="connsiteX0" fmla="*/ 11164 w 21247"/>
              <a:gd name="connsiteY0" fmla="*/ 4026 h 186347"/>
              <a:gd name="connsiteX1" fmla="*/ 11164 w 21247"/>
              <a:gd name="connsiteY1" fmla="*/ 184984 h 18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86347">
                <a:moveTo>
                  <a:pt x="11164" y="4026"/>
                </a:moveTo>
                <a:lnTo>
                  <a:pt x="11164" y="184984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Freeform 587"/>
          <p:cNvSpPr/>
          <p:nvPr/>
        </p:nvSpPr>
        <p:spPr>
          <a:xfrm>
            <a:off x="11078552" y="5261952"/>
            <a:ext cx="21247" cy="186347"/>
          </a:xfrm>
          <a:custGeom>
            <a:avLst/>
            <a:gdLst>
              <a:gd name="connsiteX0" fmla="*/ 8701 w 21247"/>
              <a:gd name="connsiteY0" fmla="*/ 4026 h 186347"/>
              <a:gd name="connsiteX1" fmla="*/ 8701 w 21247"/>
              <a:gd name="connsiteY1" fmla="*/ 184984 h 18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86347">
                <a:moveTo>
                  <a:pt x="8701" y="4026"/>
                </a:moveTo>
                <a:lnTo>
                  <a:pt x="8701" y="184984"/>
                </a:lnTo>
              </a:path>
            </a:pathLst>
          </a:custGeom>
          <a:ln w="15063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Freeform 588"/>
          <p:cNvSpPr/>
          <p:nvPr/>
        </p:nvSpPr>
        <p:spPr>
          <a:xfrm>
            <a:off x="11357952" y="5261952"/>
            <a:ext cx="21247" cy="186347"/>
          </a:xfrm>
          <a:custGeom>
            <a:avLst/>
            <a:gdLst>
              <a:gd name="connsiteX0" fmla="*/ 13641 w 21247"/>
              <a:gd name="connsiteY0" fmla="*/ 4026 h 186347"/>
              <a:gd name="connsiteX1" fmla="*/ 13641 w 21247"/>
              <a:gd name="connsiteY1" fmla="*/ 184984 h 18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86347">
                <a:moveTo>
                  <a:pt x="13641" y="4026"/>
                </a:moveTo>
                <a:lnTo>
                  <a:pt x="13641" y="184984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Freeform 589"/>
          <p:cNvSpPr/>
          <p:nvPr/>
        </p:nvSpPr>
        <p:spPr>
          <a:xfrm>
            <a:off x="245452" y="5452452"/>
            <a:ext cx="21247" cy="199047"/>
          </a:xfrm>
          <a:custGeom>
            <a:avLst/>
            <a:gdLst>
              <a:gd name="connsiteX0" fmla="*/ 18829 w 21247"/>
              <a:gd name="connsiteY0" fmla="*/ 9532 h 199047"/>
              <a:gd name="connsiteX1" fmla="*/ 18829 w 21247"/>
              <a:gd name="connsiteY1" fmla="*/ 193876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99047">
                <a:moveTo>
                  <a:pt x="18829" y="9532"/>
                </a:moveTo>
                <a:lnTo>
                  <a:pt x="18829" y="19387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Freeform 590"/>
          <p:cNvSpPr/>
          <p:nvPr/>
        </p:nvSpPr>
        <p:spPr>
          <a:xfrm>
            <a:off x="4652352" y="5452452"/>
            <a:ext cx="21247" cy="199047"/>
          </a:xfrm>
          <a:custGeom>
            <a:avLst/>
            <a:gdLst>
              <a:gd name="connsiteX0" fmla="*/ 12925 w 21247"/>
              <a:gd name="connsiteY0" fmla="*/ 9532 h 199047"/>
              <a:gd name="connsiteX1" fmla="*/ 12925 w 21247"/>
              <a:gd name="connsiteY1" fmla="*/ 193876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99047">
                <a:moveTo>
                  <a:pt x="12925" y="9532"/>
                </a:moveTo>
                <a:lnTo>
                  <a:pt x="12925" y="19387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Freeform 591"/>
          <p:cNvSpPr/>
          <p:nvPr/>
        </p:nvSpPr>
        <p:spPr>
          <a:xfrm>
            <a:off x="8614752" y="5452452"/>
            <a:ext cx="21247" cy="199047"/>
          </a:xfrm>
          <a:custGeom>
            <a:avLst/>
            <a:gdLst>
              <a:gd name="connsiteX0" fmla="*/ 12927 w 21247"/>
              <a:gd name="connsiteY0" fmla="*/ 9532 h 199047"/>
              <a:gd name="connsiteX1" fmla="*/ 12927 w 21247"/>
              <a:gd name="connsiteY1" fmla="*/ 193876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99047">
                <a:moveTo>
                  <a:pt x="12927" y="9532"/>
                </a:moveTo>
                <a:lnTo>
                  <a:pt x="12927" y="19387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Freeform 592"/>
          <p:cNvSpPr/>
          <p:nvPr/>
        </p:nvSpPr>
        <p:spPr>
          <a:xfrm>
            <a:off x="10113352" y="5452452"/>
            <a:ext cx="33947" cy="199047"/>
          </a:xfrm>
          <a:custGeom>
            <a:avLst/>
            <a:gdLst>
              <a:gd name="connsiteX0" fmla="*/ 18883 w 33947"/>
              <a:gd name="connsiteY0" fmla="*/ 9532 h 199047"/>
              <a:gd name="connsiteX1" fmla="*/ 18883 w 33947"/>
              <a:gd name="connsiteY1" fmla="*/ 193876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199047">
                <a:moveTo>
                  <a:pt x="18883" y="9532"/>
                </a:moveTo>
                <a:lnTo>
                  <a:pt x="18883" y="19387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Freeform 593"/>
          <p:cNvSpPr/>
          <p:nvPr/>
        </p:nvSpPr>
        <p:spPr>
          <a:xfrm>
            <a:off x="10456252" y="5452452"/>
            <a:ext cx="21247" cy="199047"/>
          </a:xfrm>
          <a:custGeom>
            <a:avLst/>
            <a:gdLst>
              <a:gd name="connsiteX0" fmla="*/ 11164 w 21247"/>
              <a:gd name="connsiteY0" fmla="*/ 9532 h 199047"/>
              <a:gd name="connsiteX1" fmla="*/ 11164 w 21247"/>
              <a:gd name="connsiteY1" fmla="*/ 193876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99047">
                <a:moveTo>
                  <a:pt x="11164" y="9532"/>
                </a:moveTo>
                <a:lnTo>
                  <a:pt x="11164" y="19387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Freeform 594"/>
          <p:cNvSpPr/>
          <p:nvPr/>
        </p:nvSpPr>
        <p:spPr>
          <a:xfrm>
            <a:off x="11078552" y="5452452"/>
            <a:ext cx="21247" cy="199047"/>
          </a:xfrm>
          <a:custGeom>
            <a:avLst/>
            <a:gdLst>
              <a:gd name="connsiteX0" fmla="*/ 8701 w 21247"/>
              <a:gd name="connsiteY0" fmla="*/ 9532 h 199047"/>
              <a:gd name="connsiteX1" fmla="*/ 8701 w 21247"/>
              <a:gd name="connsiteY1" fmla="*/ 193876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99047">
                <a:moveTo>
                  <a:pt x="8701" y="9532"/>
                </a:moveTo>
                <a:lnTo>
                  <a:pt x="8701" y="193876"/>
                </a:lnTo>
              </a:path>
            </a:pathLst>
          </a:custGeom>
          <a:ln w="15063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Freeform 595"/>
          <p:cNvSpPr/>
          <p:nvPr/>
        </p:nvSpPr>
        <p:spPr>
          <a:xfrm>
            <a:off x="11357952" y="5452452"/>
            <a:ext cx="21247" cy="199047"/>
          </a:xfrm>
          <a:custGeom>
            <a:avLst/>
            <a:gdLst>
              <a:gd name="connsiteX0" fmla="*/ 13641 w 21247"/>
              <a:gd name="connsiteY0" fmla="*/ 9532 h 199047"/>
              <a:gd name="connsiteX1" fmla="*/ 13641 w 21247"/>
              <a:gd name="connsiteY1" fmla="*/ 193876 h 19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199047">
                <a:moveTo>
                  <a:pt x="13641" y="9532"/>
                </a:moveTo>
                <a:lnTo>
                  <a:pt x="13641" y="19387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Freeform 596"/>
          <p:cNvSpPr/>
          <p:nvPr/>
        </p:nvSpPr>
        <p:spPr>
          <a:xfrm>
            <a:off x="258152" y="5642952"/>
            <a:ext cx="33947" cy="21247"/>
          </a:xfrm>
          <a:custGeom>
            <a:avLst/>
            <a:gdLst>
              <a:gd name="connsiteX0" fmla="*/ 13662 w 33947"/>
              <a:gd name="connsiteY0" fmla="*/ 10900 h 21247"/>
              <a:gd name="connsiteX1" fmla="*/ 28726 w 339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13662" y="10900"/>
                </a:moveTo>
                <a:lnTo>
                  <a:pt x="28726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Freeform 597"/>
          <p:cNvSpPr/>
          <p:nvPr/>
        </p:nvSpPr>
        <p:spPr>
          <a:xfrm>
            <a:off x="283552" y="5642952"/>
            <a:ext cx="4377347" cy="21247"/>
          </a:xfrm>
          <a:custGeom>
            <a:avLst/>
            <a:gdLst>
              <a:gd name="connsiteX0" fmla="*/ 3326 w 4377347"/>
              <a:gd name="connsiteY0" fmla="*/ 10900 h 21247"/>
              <a:gd name="connsiteX1" fmla="*/ 4374193 w 43773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77347" h="21247">
                <a:moveTo>
                  <a:pt x="3326" y="10900"/>
                </a:moveTo>
                <a:lnTo>
                  <a:pt x="4374193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Freeform 598"/>
          <p:cNvSpPr/>
          <p:nvPr/>
        </p:nvSpPr>
        <p:spPr>
          <a:xfrm>
            <a:off x="4677752" y="5642952"/>
            <a:ext cx="33947" cy="21247"/>
          </a:xfrm>
          <a:custGeom>
            <a:avLst/>
            <a:gdLst>
              <a:gd name="connsiteX0" fmla="*/ 10121 w 33947"/>
              <a:gd name="connsiteY0" fmla="*/ 10900 h 21247"/>
              <a:gd name="connsiteX1" fmla="*/ 36484 w 339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10121" y="10900"/>
                </a:moveTo>
                <a:lnTo>
                  <a:pt x="36484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Freeform 599"/>
          <p:cNvSpPr/>
          <p:nvPr/>
        </p:nvSpPr>
        <p:spPr>
          <a:xfrm>
            <a:off x="4715852" y="5642952"/>
            <a:ext cx="3907447" cy="21247"/>
          </a:xfrm>
          <a:custGeom>
            <a:avLst/>
            <a:gdLst>
              <a:gd name="connsiteX0" fmla="*/ 13448 w 3907447"/>
              <a:gd name="connsiteY0" fmla="*/ 10900 h 21247"/>
              <a:gd name="connsiteX1" fmla="*/ 3904138 w 39074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07447" h="21247">
                <a:moveTo>
                  <a:pt x="13448" y="10900"/>
                </a:moveTo>
                <a:lnTo>
                  <a:pt x="3904138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Freeform 600"/>
          <p:cNvSpPr/>
          <p:nvPr/>
        </p:nvSpPr>
        <p:spPr>
          <a:xfrm>
            <a:off x="8716352" y="5642952"/>
            <a:ext cx="287947" cy="21247"/>
          </a:xfrm>
          <a:custGeom>
            <a:avLst/>
            <a:gdLst>
              <a:gd name="connsiteX0" fmla="*/ 3596 w 287947"/>
              <a:gd name="connsiteY0" fmla="*/ 10900 h 21247"/>
              <a:gd name="connsiteX1" fmla="*/ 289819 w 2879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7947" h="21247">
                <a:moveTo>
                  <a:pt x="3596" y="10900"/>
                </a:moveTo>
                <a:lnTo>
                  <a:pt x="289819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Freeform 601"/>
          <p:cNvSpPr/>
          <p:nvPr/>
        </p:nvSpPr>
        <p:spPr>
          <a:xfrm>
            <a:off x="9008452" y="5642952"/>
            <a:ext cx="275247" cy="21247"/>
          </a:xfrm>
          <a:custGeom>
            <a:avLst/>
            <a:gdLst>
              <a:gd name="connsiteX0" fmla="*/ 12784 w 275247"/>
              <a:gd name="connsiteY0" fmla="*/ 10900 h 21247"/>
              <a:gd name="connsiteX1" fmla="*/ 280176 w 2752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12784" y="10900"/>
                </a:moveTo>
                <a:lnTo>
                  <a:pt x="280176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Freeform 602"/>
          <p:cNvSpPr/>
          <p:nvPr/>
        </p:nvSpPr>
        <p:spPr>
          <a:xfrm>
            <a:off x="9275152" y="5642952"/>
            <a:ext cx="33947" cy="21247"/>
          </a:xfrm>
          <a:custGeom>
            <a:avLst/>
            <a:gdLst>
              <a:gd name="connsiteX0" fmla="*/ 13476 w 33947"/>
              <a:gd name="connsiteY0" fmla="*/ 10900 h 21247"/>
              <a:gd name="connsiteX1" fmla="*/ 28541 w 339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13476" y="10900"/>
                </a:moveTo>
                <a:lnTo>
                  <a:pt x="28541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Freeform 603"/>
          <p:cNvSpPr/>
          <p:nvPr/>
        </p:nvSpPr>
        <p:spPr>
          <a:xfrm>
            <a:off x="9300552" y="5642952"/>
            <a:ext cx="275247" cy="21247"/>
          </a:xfrm>
          <a:custGeom>
            <a:avLst/>
            <a:gdLst>
              <a:gd name="connsiteX0" fmla="*/ 3141 w 275247"/>
              <a:gd name="connsiteY0" fmla="*/ 10900 h 21247"/>
              <a:gd name="connsiteX1" fmla="*/ 268651 w 2752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3141" y="10900"/>
                </a:moveTo>
                <a:lnTo>
                  <a:pt x="268651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Freeform 604"/>
          <p:cNvSpPr/>
          <p:nvPr/>
        </p:nvSpPr>
        <p:spPr>
          <a:xfrm>
            <a:off x="9579952" y="5642952"/>
            <a:ext cx="275247" cy="21247"/>
          </a:xfrm>
          <a:custGeom>
            <a:avLst/>
            <a:gdLst>
              <a:gd name="connsiteX0" fmla="*/ 4316 w 275247"/>
              <a:gd name="connsiteY0" fmla="*/ 10900 h 21247"/>
              <a:gd name="connsiteX1" fmla="*/ 269825 w 2752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4316" y="10900"/>
                </a:moveTo>
                <a:lnTo>
                  <a:pt x="269825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Freeform 605"/>
          <p:cNvSpPr/>
          <p:nvPr/>
        </p:nvSpPr>
        <p:spPr>
          <a:xfrm>
            <a:off x="9859352" y="5642952"/>
            <a:ext cx="262547" cy="21247"/>
          </a:xfrm>
          <a:custGeom>
            <a:avLst/>
            <a:gdLst>
              <a:gd name="connsiteX0" fmla="*/ 5489 w 262547"/>
              <a:gd name="connsiteY0" fmla="*/ 10900 h 21247"/>
              <a:gd name="connsiteX1" fmla="*/ 265350 w 2625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547" h="21247">
                <a:moveTo>
                  <a:pt x="5489" y="10900"/>
                </a:moveTo>
                <a:lnTo>
                  <a:pt x="265350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Freeform 606"/>
          <p:cNvSpPr/>
          <p:nvPr/>
        </p:nvSpPr>
        <p:spPr>
          <a:xfrm>
            <a:off x="10468952" y="5642952"/>
            <a:ext cx="618147" cy="21247"/>
          </a:xfrm>
          <a:custGeom>
            <a:avLst/>
            <a:gdLst>
              <a:gd name="connsiteX0" fmla="*/ 5996 w 618147"/>
              <a:gd name="connsiteY0" fmla="*/ 10900 h 21247"/>
              <a:gd name="connsiteX1" fmla="*/ 610830 w 618147"/>
              <a:gd name="connsiteY1" fmla="*/ 1090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8147" h="21247">
                <a:moveTo>
                  <a:pt x="5996" y="10900"/>
                </a:moveTo>
                <a:lnTo>
                  <a:pt x="610830" y="1090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Freeform 607"/>
          <p:cNvSpPr/>
          <p:nvPr/>
        </p:nvSpPr>
        <p:spPr>
          <a:xfrm>
            <a:off x="11379126" y="5653853"/>
            <a:ext cx="812873" cy="0"/>
          </a:xfrm>
          <a:custGeom>
            <a:avLst/>
            <a:gdLst>
              <a:gd name="connsiteX0" fmla="*/ 0 w 812873"/>
              <a:gd name="connsiteY0" fmla="*/ 0 h 0"/>
              <a:gd name="connsiteX1" fmla="*/ 812873 w 81287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2873">
                <a:moveTo>
                  <a:pt x="0" y="0"/>
                </a:moveTo>
                <a:lnTo>
                  <a:pt x="812873" y="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Freeform 608"/>
          <p:cNvSpPr/>
          <p:nvPr/>
        </p:nvSpPr>
        <p:spPr>
          <a:xfrm>
            <a:off x="8716352" y="5719152"/>
            <a:ext cx="275247" cy="567347"/>
          </a:xfrm>
          <a:custGeom>
            <a:avLst/>
            <a:gdLst>
              <a:gd name="connsiteX0" fmla="*/ 18661 w 275247"/>
              <a:gd name="connsiteY0" fmla="*/ 570874 h 567347"/>
              <a:gd name="connsiteX1" fmla="*/ 284171 w 275247"/>
              <a:gd name="connsiteY1" fmla="*/ 570874 h 567347"/>
              <a:gd name="connsiteX2" fmla="*/ 284171 w 275247"/>
              <a:gd name="connsiteY2" fmla="*/ 19348 h 567347"/>
              <a:gd name="connsiteX3" fmla="*/ 18661 w 275247"/>
              <a:gd name="connsiteY3" fmla="*/ 19348 h 567347"/>
              <a:gd name="connsiteX4" fmla="*/ 18661 w 275247"/>
              <a:gd name="connsiteY4" fmla="*/ 570874 h 5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47" h="567347">
                <a:moveTo>
                  <a:pt x="18661" y="570874"/>
                </a:moveTo>
                <a:lnTo>
                  <a:pt x="284171" y="570874"/>
                </a:lnTo>
                <a:lnTo>
                  <a:pt x="284171" y="19348"/>
                </a:lnTo>
                <a:lnTo>
                  <a:pt x="18661" y="19348"/>
                </a:lnTo>
                <a:lnTo>
                  <a:pt x="18661" y="570874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Freeform 609"/>
          <p:cNvSpPr/>
          <p:nvPr/>
        </p:nvSpPr>
        <p:spPr>
          <a:xfrm>
            <a:off x="8729052" y="5719152"/>
            <a:ext cx="262547" cy="160947"/>
          </a:xfrm>
          <a:custGeom>
            <a:avLst/>
            <a:gdLst>
              <a:gd name="connsiteX0" fmla="*/ 9727 w 262547"/>
              <a:gd name="connsiteY0" fmla="*/ 164566 h 160947"/>
              <a:gd name="connsiteX1" fmla="*/ 267705 w 262547"/>
              <a:gd name="connsiteY1" fmla="*/ 164566 h 160947"/>
              <a:gd name="connsiteX2" fmla="*/ 267705 w 262547"/>
              <a:gd name="connsiteY2" fmla="*/ 19348 h 160947"/>
              <a:gd name="connsiteX3" fmla="*/ 9727 w 262547"/>
              <a:gd name="connsiteY3" fmla="*/ 19348 h 160947"/>
              <a:gd name="connsiteX4" fmla="*/ 9727 w 262547"/>
              <a:gd name="connsiteY4" fmla="*/ 164566 h 1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47" h="160947">
                <a:moveTo>
                  <a:pt x="9727" y="164566"/>
                </a:moveTo>
                <a:lnTo>
                  <a:pt x="267705" y="164566"/>
                </a:lnTo>
                <a:lnTo>
                  <a:pt x="267705" y="19348"/>
                </a:lnTo>
                <a:lnTo>
                  <a:pt x="9727" y="19348"/>
                </a:lnTo>
                <a:lnTo>
                  <a:pt x="9727" y="164566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Freeform 610"/>
          <p:cNvSpPr/>
          <p:nvPr/>
        </p:nvSpPr>
        <p:spPr>
          <a:xfrm>
            <a:off x="8995752" y="5719152"/>
            <a:ext cx="275247" cy="567347"/>
          </a:xfrm>
          <a:custGeom>
            <a:avLst/>
            <a:gdLst>
              <a:gd name="connsiteX0" fmla="*/ 19834 w 275247"/>
              <a:gd name="connsiteY0" fmla="*/ 570874 h 567347"/>
              <a:gd name="connsiteX1" fmla="*/ 285343 w 275247"/>
              <a:gd name="connsiteY1" fmla="*/ 570874 h 567347"/>
              <a:gd name="connsiteX2" fmla="*/ 285343 w 275247"/>
              <a:gd name="connsiteY2" fmla="*/ 19348 h 567347"/>
              <a:gd name="connsiteX3" fmla="*/ 19834 w 275247"/>
              <a:gd name="connsiteY3" fmla="*/ 19348 h 567347"/>
              <a:gd name="connsiteX4" fmla="*/ 19834 w 275247"/>
              <a:gd name="connsiteY4" fmla="*/ 570874 h 5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47" h="567347">
                <a:moveTo>
                  <a:pt x="19834" y="570874"/>
                </a:moveTo>
                <a:lnTo>
                  <a:pt x="285343" y="570874"/>
                </a:lnTo>
                <a:lnTo>
                  <a:pt x="285343" y="19348"/>
                </a:lnTo>
                <a:lnTo>
                  <a:pt x="19834" y="19348"/>
                </a:lnTo>
                <a:lnTo>
                  <a:pt x="19834" y="570874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Freeform 611"/>
          <p:cNvSpPr/>
          <p:nvPr/>
        </p:nvSpPr>
        <p:spPr>
          <a:xfrm>
            <a:off x="9008452" y="5719152"/>
            <a:ext cx="262547" cy="160947"/>
          </a:xfrm>
          <a:custGeom>
            <a:avLst/>
            <a:gdLst>
              <a:gd name="connsiteX0" fmla="*/ 10901 w 262547"/>
              <a:gd name="connsiteY0" fmla="*/ 164566 h 160947"/>
              <a:gd name="connsiteX1" fmla="*/ 268878 w 262547"/>
              <a:gd name="connsiteY1" fmla="*/ 164566 h 160947"/>
              <a:gd name="connsiteX2" fmla="*/ 268878 w 262547"/>
              <a:gd name="connsiteY2" fmla="*/ 19348 h 160947"/>
              <a:gd name="connsiteX3" fmla="*/ 10901 w 262547"/>
              <a:gd name="connsiteY3" fmla="*/ 19348 h 160947"/>
              <a:gd name="connsiteX4" fmla="*/ 10901 w 262547"/>
              <a:gd name="connsiteY4" fmla="*/ 164566 h 1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47" h="160947">
                <a:moveTo>
                  <a:pt x="10901" y="164566"/>
                </a:moveTo>
                <a:lnTo>
                  <a:pt x="268878" y="164566"/>
                </a:lnTo>
                <a:lnTo>
                  <a:pt x="268878" y="19348"/>
                </a:lnTo>
                <a:lnTo>
                  <a:pt x="10901" y="19348"/>
                </a:lnTo>
                <a:lnTo>
                  <a:pt x="10901" y="164566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Freeform 612"/>
          <p:cNvSpPr/>
          <p:nvPr/>
        </p:nvSpPr>
        <p:spPr>
          <a:xfrm>
            <a:off x="9287852" y="5719152"/>
            <a:ext cx="262547" cy="567347"/>
          </a:xfrm>
          <a:custGeom>
            <a:avLst/>
            <a:gdLst>
              <a:gd name="connsiteX0" fmla="*/ 10191 w 262547"/>
              <a:gd name="connsiteY0" fmla="*/ 570874 h 567347"/>
              <a:gd name="connsiteX1" fmla="*/ 273818 w 262547"/>
              <a:gd name="connsiteY1" fmla="*/ 570874 h 567347"/>
              <a:gd name="connsiteX2" fmla="*/ 273818 w 262547"/>
              <a:gd name="connsiteY2" fmla="*/ 19348 h 567347"/>
              <a:gd name="connsiteX3" fmla="*/ 10191 w 262547"/>
              <a:gd name="connsiteY3" fmla="*/ 19348 h 567347"/>
              <a:gd name="connsiteX4" fmla="*/ 10191 w 262547"/>
              <a:gd name="connsiteY4" fmla="*/ 570874 h 5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47" h="567347">
                <a:moveTo>
                  <a:pt x="10191" y="570874"/>
                </a:moveTo>
                <a:lnTo>
                  <a:pt x="273818" y="570874"/>
                </a:lnTo>
                <a:lnTo>
                  <a:pt x="273818" y="19348"/>
                </a:lnTo>
                <a:lnTo>
                  <a:pt x="10191" y="19348"/>
                </a:lnTo>
                <a:lnTo>
                  <a:pt x="10191" y="570874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Freeform 613"/>
          <p:cNvSpPr/>
          <p:nvPr/>
        </p:nvSpPr>
        <p:spPr>
          <a:xfrm>
            <a:off x="9287852" y="5719152"/>
            <a:ext cx="262547" cy="160947"/>
          </a:xfrm>
          <a:custGeom>
            <a:avLst/>
            <a:gdLst>
              <a:gd name="connsiteX0" fmla="*/ 13958 w 262547"/>
              <a:gd name="connsiteY0" fmla="*/ 164566 h 160947"/>
              <a:gd name="connsiteX1" fmla="*/ 270053 w 262547"/>
              <a:gd name="connsiteY1" fmla="*/ 164566 h 160947"/>
              <a:gd name="connsiteX2" fmla="*/ 270053 w 262547"/>
              <a:gd name="connsiteY2" fmla="*/ 19348 h 160947"/>
              <a:gd name="connsiteX3" fmla="*/ 13958 w 262547"/>
              <a:gd name="connsiteY3" fmla="*/ 19348 h 160947"/>
              <a:gd name="connsiteX4" fmla="*/ 13958 w 262547"/>
              <a:gd name="connsiteY4" fmla="*/ 164566 h 1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47" h="160947">
                <a:moveTo>
                  <a:pt x="13958" y="164566"/>
                </a:moveTo>
                <a:lnTo>
                  <a:pt x="270053" y="164566"/>
                </a:lnTo>
                <a:lnTo>
                  <a:pt x="270053" y="19348"/>
                </a:lnTo>
                <a:lnTo>
                  <a:pt x="13958" y="19348"/>
                </a:lnTo>
                <a:lnTo>
                  <a:pt x="13958" y="164566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" name="Freeform 614"/>
          <p:cNvSpPr/>
          <p:nvPr/>
        </p:nvSpPr>
        <p:spPr>
          <a:xfrm>
            <a:off x="258152" y="5719152"/>
            <a:ext cx="4402747" cy="21247"/>
          </a:xfrm>
          <a:custGeom>
            <a:avLst/>
            <a:gdLst>
              <a:gd name="connsiteX0" fmla="*/ 6129 w 4402747"/>
              <a:gd name="connsiteY0" fmla="*/ 11824 h 21247"/>
              <a:gd name="connsiteX1" fmla="*/ 4407125 w 4402747"/>
              <a:gd name="connsiteY1" fmla="*/ 1182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2747" h="21247">
                <a:moveTo>
                  <a:pt x="6129" y="11824"/>
                </a:moveTo>
                <a:lnTo>
                  <a:pt x="4407125" y="11824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Freeform 615"/>
          <p:cNvSpPr/>
          <p:nvPr/>
        </p:nvSpPr>
        <p:spPr>
          <a:xfrm>
            <a:off x="4703152" y="5719152"/>
            <a:ext cx="3920147" cy="21247"/>
          </a:xfrm>
          <a:custGeom>
            <a:avLst/>
            <a:gdLst>
              <a:gd name="connsiteX0" fmla="*/ 11084 w 3920147"/>
              <a:gd name="connsiteY0" fmla="*/ 11824 h 21247"/>
              <a:gd name="connsiteX1" fmla="*/ 3924370 w 3920147"/>
              <a:gd name="connsiteY1" fmla="*/ 1182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20147" h="21247">
                <a:moveTo>
                  <a:pt x="11084" y="11824"/>
                </a:moveTo>
                <a:lnTo>
                  <a:pt x="3924370" y="11824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Freeform 616"/>
          <p:cNvSpPr/>
          <p:nvPr/>
        </p:nvSpPr>
        <p:spPr>
          <a:xfrm>
            <a:off x="8614752" y="5719152"/>
            <a:ext cx="33947" cy="21247"/>
          </a:xfrm>
          <a:custGeom>
            <a:avLst/>
            <a:gdLst>
              <a:gd name="connsiteX0" fmla="*/ 12927 w 33947"/>
              <a:gd name="connsiteY0" fmla="*/ 11824 h 21247"/>
              <a:gd name="connsiteX1" fmla="*/ 27992 w 33947"/>
              <a:gd name="connsiteY1" fmla="*/ 1182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12927" y="11824"/>
                </a:moveTo>
                <a:lnTo>
                  <a:pt x="27992" y="11824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Freeform 617"/>
          <p:cNvSpPr/>
          <p:nvPr/>
        </p:nvSpPr>
        <p:spPr>
          <a:xfrm>
            <a:off x="8640152" y="5719152"/>
            <a:ext cx="33947" cy="21247"/>
          </a:xfrm>
          <a:custGeom>
            <a:avLst/>
            <a:gdLst>
              <a:gd name="connsiteX0" fmla="*/ 2592 w 33947"/>
              <a:gd name="connsiteY0" fmla="*/ 11824 h 21247"/>
              <a:gd name="connsiteX1" fmla="*/ 36486 w 33947"/>
              <a:gd name="connsiteY1" fmla="*/ 1182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47" h="21247">
                <a:moveTo>
                  <a:pt x="2592" y="11824"/>
                </a:moveTo>
                <a:lnTo>
                  <a:pt x="36486" y="11824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Freeform 618"/>
          <p:cNvSpPr/>
          <p:nvPr/>
        </p:nvSpPr>
        <p:spPr>
          <a:xfrm>
            <a:off x="8729052" y="5719152"/>
            <a:ext cx="275247" cy="21247"/>
          </a:xfrm>
          <a:custGeom>
            <a:avLst/>
            <a:gdLst>
              <a:gd name="connsiteX0" fmla="*/ 5961 w 275247"/>
              <a:gd name="connsiteY0" fmla="*/ 11824 h 21247"/>
              <a:gd name="connsiteX1" fmla="*/ 269588 w 275247"/>
              <a:gd name="connsiteY1" fmla="*/ 1182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5961" y="11824"/>
                </a:moveTo>
                <a:lnTo>
                  <a:pt x="269588" y="11824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Freeform 619"/>
          <p:cNvSpPr/>
          <p:nvPr/>
        </p:nvSpPr>
        <p:spPr>
          <a:xfrm>
            <a:off x="9008452" y="5719152"/>
            <a:ext cx="275247" cy="21247"/>
          </a:xfrm>
          <a:custGeom>
            <a:avLst/>
            <a:gdLst>
              <a:gd name="connsiteX0" fmla="*/ 5251 w 275247"/>
              <a:gd name="connsiteY0" fmla="*/ 11824 h 21247"/>
              <a:gd name="connsiteX1" fmla="*/ 272643 w 275247"/>
              <a:gd name="connsiteY1" fmla="*/ 1182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5251" y="11824"/>
                </a:moveTo>
                <a:lnTo>
                  <a:pt x="272643" y="11824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Freeform 620"/>
          <p:cNvSpPr/>
          <p:nvPr/>
        </p:nvSpPr>
        <p:spPr>
          <a:xfrm>
            <a:off x="9287852" y="5719152"/>
            <a:ext cx="275247" cy="21247"/>
          </a:xfrm>
          <a:custGeom>
            <a:avLst/>
            <a:gdLst>
              <a:gd name="connsiteX0" fmla="*/ 8308 w 275247"/>
              <a:gd name="connsiteY0" fmla="*/ 11824 h 21247"/>
              <a:gd name="connsiteX1" fmla="*/ 273818 w 275247"/>
              <a:gd name="connsiteY1" fmla="*/ 11824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8308" y="11824"/>
                </a:moveTo>
                <a:lnTo>
                  <a:pt x="273818" y="11824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Freeform 621"/>
          <p:cNvSpPr/>
          <p:nvPr/>
        </p:nvSpPr>
        <p:spPr>
          <a:xfrm>
            <a:off x="8716352" y="5731852"/>
            <a:ext cx="21247" cy="567347"/>
          </a:xfrm>
          <a:custGeom>
            <a:avLst/>
            <a:gdLst>
              <a:gd name="connsiteX0" fmla="*/ 11128 w 21247"/>
              <a:gd name="connsiteY0" fmla="*/ 6648 h 567347"/>
              <a:gd name="connsiteX1" fmla="*/ 11128 w 21247"/>
              <a:gd name="connsiteY1" fmla="*/ 560056 h 5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567347">
                <a:moveTo>
                  <a:pt x="11128" y="6648"/>
                </a:moveTo>
                <a:lnTo>
                  <a:pt x="11128" y="56005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Freeform 622"/>
          <p:cNvSpPr/>
          <p:nvPr/>
        </p:nvSpPr>
        <p:spPr>
          <a:xfrm>
            <a:off x="8729052" y="6290652"/>
            <a:ext cx="275247" cy="21247"/>
          </a:xfrm>
          <a:custGeom>
            <a:avLst/>
            <a:gdLst>
              <a:gd name="connsiteX0" fmla="*/ 5961 w 275247"/>
              <a:gd name="connsiteY0" fmla="*/ 8780 h 21247"/>
              <a:gd name="connsiteX1" fmla="*/ 269588 w 275247"/>
              <a:gd name="connsiteY1" fmla="*/ 878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5961" y="8780"/>
                </a:moveTo>
                <a:lnTo>
                  <a:pt x="269588" y="878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Freeform 623"/>
          <p:cNvSpPr/>
          <p:nvPr/>
        </p:nvSpPr>
        <p:spPr>
          <a:xfrm>
            <a:off x="8995752" y="5731852"/>
            <a:ext cx="21247" cy="567347"/>
          </a:xfrm>
          <a:custGeom>
            <a:avLst/>
            <a:gdLst>
              <a:gd name="connsiteX0" fmla="*/ 10420 w 21247"/>
              <a:gd name="connsiteY0" fmla="*/ 6648 h 567347"/>
              <a:gd name="connsiteX1" fmla="*/ 10420 w 21247"/>
              <a:gd name="connsiteY1" fmla="*/ 560056 h 5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567347">
                <a:moveTo>
                  <a:pt x="10420" y="6648"/>
                </a:moveTo>
                <a:lnTo>
                  <a:pt x="10420" y="56005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Freeform 624"/>
          <p:cNvSpPr/>
          <p:nvPr/>
        </p:nvSpPr>
        <p:spPr>
          <a:xfrm>
            <a:off x="9008452" y="6290652"/>
            <a:ext cx="275247" cy="21247"/>
          </a:xfrm>
          <a:custGeom>
            <a:avLst/>
            <a:gdLst>
              <a:gd name="connsiteX0" fmla="*/ 5251 w 275247"/>
              <a:gd name="connsiteY0" fmla="*/ 8780 h 21247"/>
              <a:gd name="connsiteX1" fmla="*/ 272643 w 275247"/>
              <a:gd name="connsiteY1" fmla="*/ 878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5251" y="8780"/>
                </a:moveTo>
                <a:lnTo>
                  <a:pt x="272643" y="878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Freeform 625"/>
          <p:cNvSpPr/>
          <p:nvPr/>
        </p:nvSpPr>
        <p:spPr>
          <a:xfrm>
            <a:off x="9275152" y="5731852"/>
            <a:ext cx="21247" cy="567347"/>
          </a:xfrm>
          <a:custGeom>
            <a:avLst/>
            <a:gdLst>
              <a:gd name="connsiteX0" fmla="*/ 13477 w 21247"/>
              <a:gd name="connsiteY0" fmla="*/ 6648 h 567347"/>
              <a:gd name="connsiteX1" fmla="*/ 13477 w 21247"/>
              <a:gd name="connsiteY1" fmla="*/ 560056 h 5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567347">
                <a:moveTo>
                  <a:pt x="13477" y="6648"/>
                </a:moveTo>
                <a:lnTo>
                  <a:pt x="13477" y="56005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Freeform 626"/>
          <p:cNvSpPr/>
          <p:nvPr/>
        </p:nvSpPr>
        <p:spPr>
          <a:xfrm>
            <a:off x="9287852" y="6290652"/>
            <a:ext cx="275247" cy="21247"/>
          </a:xfrm>
          <a:custGeom>
            <a:avLst/>
            <a:gdLst>
              <a:gd name="connsiteX0" fmla="*/ 8308 w 275247"/>
              <a:gd name="connsiteY0" fmla="*/ 8780 h 21247"/>
              <a:gd name="connsiteX1" fmla="*/ 273818 w 275247"/>
              <a:gd name="connsiteY1" fmla="*/ 8780 h 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247" h="21247">
                <a:moveTo>
                  <a:pt x="8308" y="8780"/>
                </a:moveTo>
                <a:lnTo>
                  <a:pt x="273818" y="8780"/>
                </a:lnTo>
              </a:path>
            </a:pathLst>
          </a:custGeom>
          <a:ln w="1504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Freeform 627"/>
          <p:cNvSpPr/>
          <p:nvPr/>
        </p:nvSpPr>
        <p:spPr>
          <a:xfrm>
            <a:off x="9554552" y="5731852"/>
            <a:ext cx="21247" cy="567347"/>
          </a:xfrm>
          <a:custGeom>
            <a:avLst/>
            <a:gdLst>
              <a:gd name="connsiteX0" fmla="*/ 14651 w 21247"/>
              <a:gd name="connsiteY0" fmla="*/ 6648 h 567347"/>
              <a:gd name="connsiteX1" fmla="*/ 14651 w 21247"/>
              <a:gd name="connsiteY1" fmla="*/ 560056 h 5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7" h="567347">
                <a:moveTo>
                  <a:pt x="14651" y="6648"/>
                </a:moveTo>
                <a:lnTo>
                  <a:pt x="14651" y="560056"/>
                </a:lnTo>
              </a:path>
            </a:pathLst>
          </a:custGeom>
          <a:ln w="15064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TextBox 628"/>
          <p:cNvSpPr txBox="1"/>
          <p:nvPr/>
        </p:nvSpPr>
        <p:spPr>
          <a:xfrm>
            <a:off x="1395983" y="85267"/>
            <a:ext cx="9382130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Пациент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ОНМК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по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типу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ишемии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в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б.</a:t>
            </a:r>
            <a:r>
              <a:rPr lang="en-US" altLang="zh-CN" sz="36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Calibri"/>
                <a:ea typeface="Calibri"/>
              </a:rPr>
              <a:t>ЛСМА</a:t>
            </a:r>
          </a:p>
        </p:txBody>
      </p:sp>
      <p:sp>
        <p:nvSpPr>
          <p:cNvPr id="629" name="TextBox 629"/>
          <p:cNvSpPr txBox="1"/>
          <p:nvPr/>
        </p:nvSpPr>
        <p:spPr>
          <a:xfrm>
            <a:off x="224569" y="653961"/>
            <a:ext cx="762263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50" b="1" i="1" u="sng" spc="-8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фу</a:t>
            </a:r>
            <a:r>
              <a:rPr lang="en-US" altLang="zh-CN" sz="1250" b="1" i="1" u="sng" spc="-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нкции</a:t>
            </a:r>
          </a:p>
        </p:txBody>
      </p:sp>
      <p:sp>
        <p:nvSpPr>
          <p:cNvPr id="630" name="TextBox 630"/>
          <p:cNvSpPr txBox="1"/>
          <p:nvPr/>
        </p:nvSpPr>
        <p:spPr>
          <a:xfrm>
            <a:off x="9685260" y="940784"/>
            <a:ext cx="474305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50" b="1" spc="-80" dirty="0">
                <a:solidFill>
                  <a:srgbClr val="000000"/>
                </a:solidFill>
                <a:latin typeface="Arial"/>
                <a:ea typeface="Arial"/>
              </a:rPr>
              <a:t>ц</a:t>
            </a:r>
            <a:r>
              <a:rPr lang="en-US" altLang="zh-CN" sz="1250" b="1" spc="-75" dirty="0">
                <a:solidFill>
                  <a:srgbClr val="000000"/>
                </a:solidFill>
                <a:latin typeface="Arial"/>
                <a:ea typeface="Arial"/>
              </a:rPr>
              <a:t>ель</a:t>
            </a:r>
          </a:p>
        </p:txBody>
      </p:sp>
      <p:sp>
        <p:nvSpPr>
          <p:cNvPr id="631" name="TextBox 631"/>
          <p:cNvSpPr txBox="1"/>
          <p:nvPr/>
        </p:nvSpPr>
        <p:spPr>
          <a:xfrm>
            <a:off x="10733199" y="934869"/>
            <a:ext cx="823592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00" b="1" spc="-60" dirty="0">
                <a:solidFill>
                  <a:srgbClr val="000000"/>
                </a:solidFill>
                <a:latin typeface="Arial"/>
                <a:ea typeface="Arial"/>
              </a:rPr>
              <a:t>отве</a:t>
            </a:r>
            <a:r>
              <a:rPr lang="en-US" altLang="zh-CN" sz="1000" b="1" spc="-55" dirty="0">
                <a:solidFill>
                  <a:srgbClr val="000000"/>
                </a:solidFill>
                <a:latin typeface="Arial"/>
                <a:ea typeface="Arial"/>
              </a:rPr>
              <a:t>тственый</a:t>
            </a:r>
          </a:p>
          <a:p>
            <a:pPr marL="0" indent="70870">
              <a:lnSpc>
                <a:spcPct val="100000"/>
              </a:lnSpc>
            </a:pPr>
            <a:r>
              <a:rPr lang="en-US" altLang="zh-CN" sz="1000" b="1" spc="-55" dirty="0">
                <a:solidFill>
                  <a:srgbClr val="000000"/>
                </a:solidFill>
                <a:latin typeface="Arial"/>
                <a:ea typeface="Arial"/>
              </a:rPr>
              <a:t>специал</a:t>
            </a:r>
            <a:r>
              <a:rPr lang="en-US" altLang="zh-CN" sz="1000" b="1" spc="-50" dirty="0">
                <a:solidFill>
                  <a:srgbClr val="000000"/>
                </a:solidFill>
                <a:latin typeface="Arial"/>
                <a:ea typeface="Arial"/>
              </a:rPr>
              <a:t>ист</a:t>
            </a:r>
          </a:p>
        </p:txBody>
      </p:sp>
      <p:sp>
        <p:nvSpPr>
          <p:cNvPr id="632" name="TextBox 632"/>
          <p:cNvSpPr txBox="1"/>
          <p:nvPr/>
        </p:nvSpPr>
        <p:spPr>
          <a:xfrm>
            <a:off x="9820088" y="1414269"/>
            <a:ext cx="1776846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599809" algn="l"/>
              </a:tabLst>
            </a:pPr>
            <a:r>
              <a:rPr lang="en-US" altLang="zh-CN" sz="1250" b="1" spc="-69" dirty="0">
                <a:solidFill>
                  <a:srgbClr val="FE0000"/>
                </a:solidFill>
                <a:latin typeface="Arial"/>
                <a:ea typeface="Arial"/>
              </a:rPr>
              <a:t>2	</a:t>
            </a:r>
            <a:r>
              <a:rPr lang="en-US" altLang="zh-CN" sz="1100" spc="-50" dirty="0">
                <a:solidFill>
                  <a:srgbClr val="000000"/>
                </a:solidFill>
                <a:latin typeface="Arial"/>
                <a:ea typeface="Arial"/>
              </a:rPr>
              <a:t>ЛОР,</a:t>
            </a:r>
            <a:r>
              <a:rPr lang="en-US" altLang="zh-CN" sz="11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100" spc="-55" dirty="0">
                <a:solidFill>
                  <a:srgbClr val="000000"/>
                </a:solidFill>
                <a:latin typeface="Arial"/>
                <a:ea typeface="Arial"/>
              </a:rPr>
              <a:t>СУРДОЛОГ</a:t>
            </a:r>
          </a:p>
        </p:txBody>
      </p:sp>
      <p:sp>
        <p:nvSpPr>
          <p:cNvPr id="633" name="TextBox 633"/>
          <p:cNvSpPr txBox="1"/>
          <p:nvPr/>
        </p:nvSpPr>
        <p:spPr>
          <a:xfrm>
            <a:off x="224569" y="1824560"/>
            <a:ext cx="10581420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038921" algn="l"/>
                <a:tab pos="9595518" algn="l"/>
                <a:tab pos="10195328" algn="l"/>
              </a:tabLst>
            </a:pPr>
            <a:r>
              <a:rPr lang="en-US" altLang="zh-CN" sz="1250" spc="-55" dirty="0">
                <a:solidFill>
                  <a:srgbClr val="000000"/>
                </a:solidFill>
                <a:latin typeface="Arial"/>
                <a:ea typeface="Arial"/>
              </a:rPr>
              <a:t>b7302.1,</a:t>
            </a:r>
            <a:r>
              <a:rPr lang="en-US" altLang="zh-CN" sz="125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9" dirty="0">
                <a:solidFill>
                  <a:srgbClr val="000000"/>
                </a:solidFill>
                <a:latin typeface="Arial"/>
                <a:ea typeface="Arial"/>
              </a:rPr>
              <a:t>Сила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85" dirty="0">
                <a:solidFill>
                  <a:srgbClr val="000000"/>
                </a:solidFill>
                <a:latin typeface="Arial"/>
                <a:ea typeface="Arial"/>
              </a:rPr>
              <a:t>мышц</a:t>
            </a:r>
            <a:r>
              <a:rPr lang="en-US" altLang="zh-CN" sz="125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одной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стороны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тела	физическая</a:t>
            </a:r>
            <a:r>
              <a:rPr lang="en-US" altLang="zh-CN" sz="125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0" dirty="0">
                <a:solidFill>
                  <a:srgbClr val="000000"/>
                </a:solidFill>
                <a:latin typeface="Arial"/>
                <a:ea typeface="Arial"/>
              </a:rPr>
              <a:t>терапия	</a:t>
            </a:r>
            <a:r>
              <a:rPr lang="en-US" altLang="zh-CN" sz="1250" b="1" spc="-69" dirty="0">
                <a:solidFill>
                  <a:srgbClr val="FE0000"/>
                </a:solidFill>
                <a:latin typeface="Arial"/>
                <a:ea typeface="Arial"/>
              </a:rPr>
              <a:t>1	</a:t>
            </a:r>
            <a:r>
              <a:rPr lang="en-US" altLang="zh-CN" sz="1100" spc="-69" dirty="0">
                <a:solidFill>
                  <a:srgbClr val="000000"/>
                </a:solidFill>
                <a:latin typeface="Arial"/>
                <a:ea typeface="Arial"/>
              </a:rPr>
              <a:t>ЛФК</a:t>
            </a:r>
          </a:p>
        </p:txBody>
      </p:sp>
      <p:sp>
        <p:nvSpPr>
          <p:cNvPr id="634" name="TextBox 634"/>
          <p:cNvSpPr txBox="1"/>
          <p:nvPr/>
        </p:nvSpPr>
        <p:spPr>
          <a:xfrm>
            <a:off x="224569" y="2234851"/>
            <a:ext cx="11320378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038921" algn="l"/>
                <a:tab pos="9595518" algn="l"/>
                <a:tab pos="10195328" algn="l"/>
              </a:tabLst>
            </a:pPr>
            <a:r>
              <a:rPr lang="en-US" altLang="zh-CN" sz="1250" spc="-55" dirty="0">
                <a:solidFill>
                  <a:srgbClr val="000000"/>
                </a:solidFill>
                <a:latin typeface="Arial"/>
                <a:ea typeface="Arial"/>
              </a:rPr>
              <a:t>b210.1,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Функции</a:t>
            </a:r>
            <a:r>
              <a:rPr lang="en-US" altLang="zh-CN" sz="125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зрения	</a:t>
            </a:r>
            <a:r>
              <a:rPr lang="en-US" altLang="zh-CN" sz="1250" spc="-69" dirty="0">
                <a:solidFill>
                  <a:srgbClr val="000000"/>
                </a:solidFill>
                <a:latin typeface="Arial"/>
                <a:ea typeface="Arial"/>
              </a:rPr>
              <a:t>нужны</a:t>
            </a:r>
            <a:r>
              <a:rPr lang="en-US" altLang="zh-CN" sz="125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0" dirty="0">
                <a:solidFill>
                  <a:srgbClr val="000000"/>
                </a:solidFill>
                <a:latin typeface="Arial"/>
                <a:ea typeface="Arial"/>
              </a:rPr>
              <a:t>очки	</a:t>
            </a:r>
            <a:r>
              <a:rPr lang="en-US" altLang="zh-CN" sz="1250" b="1" spc="-69" dirty="0">
                <a:solidFill>
                  <a:srgbClr val="FE0000"/>
                </a:solidFill>
                <a:latin typeface="Arial"/>
                <a:ea typeface="Arial"/>
              </a:rPr>
              <a:t>1	</a:t>
            </a:r>
            <a:r>
              <a:rPr lang="en-US" altLang="zh-CN" sz="1100" spc="-65" dirty="0">
                <a:solidFill>
                  <a:srgbClr val="000000"/>
                </a:solidFill>
                <a:latin typeface="Arial"/>
                <a:ea typeface="Arial"/>
              </a:rPr>
              <a:t>ОФТАЛЬМОЛОГ</a:t>
            </a:r>
          </a:p>
        </p:txBody>
      </p:sp>
      <p:sp>
        <p:nvSpPr>
          <p:cNvPr id="635" name="TextBox 635"/>
          <p:cNvSpPr txBox="1"/>
          <p:nvPr/>
        </p:nvSpPr>
        <p:spPr>
          <a:xfrm>
            <a:off x="224569" y="2649065"/>
            <a:ext cx="1684823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50" spc="-60" dirty="0">
                <a:solidFill>
                  <a:srgbClr val="000000"/>
                </a:solidFill>
                <a:latin typeface="Arial"/>
                <a:ea typeface="Arial"/>
              </a:rPr>
              <a:t>b28013.2,</a:t>
            </a:r>
            <a:r>
              <a:rPr lang="en-US" altLang="zh-CN" sz="125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Боль</a:t>
            </a:r>
            <a:r>
              <a:rPr lang="en-US" altLang="zh-CN" sz="125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9" dirty="0">
                <a:solidFill>
                  <a:srgbClr val="000000"/>
                </a:solidFill>
                <a:latin typeface="Arial"/>
                <a:ea typeface="Arial"/>
              </a:rPr>
              <a:t>в</a:t>
            </a:r>
            <a:r>
              <a:rPr lang="en-US" altLang="zh-CN" sz="125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5" dirty="0">
                <a:solidFill>
                  <a:srgbClr val="000000"/>
                </a:solidFill>
                <a:latin typeface="Arial"/>
                <a:ea typeface="Arial"/>
              </a:rPr>
              <a:t>спине</a:t>
            </a:r>
          </a:p>
        </p:txBody>
      </p:sp>
      <p:sp>
        <p:nvSpPr>
          <p:cNvPr id="636" name="TextBox 636"/>
          <p:cNvSpPr txBox="1"/>
          <p:nvPr/>
        </p:nvSpPr>
        <p:spPr>
          <a:xfrm>
            <a:off x="4263491" y="2652928"/>
            <a:ext cx="3278164" cy="365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увеличение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0" dirty="0">
                <a:solidFill>
                  <a:srgbClr val="000000"/>
                </a:solidFill>
                <a:latin typeface="Arial"/>
                <a:ea typeface="Arial"/>
              </a:rPr>
              <a:t>активности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9" dirty="0">
                <a:solidFill>
                  <a:srgbClr val="000000"/>
                </a:solidFill>
                <a:latin typeface="Arial"/>
                <a:ea typeface="Arial"/>
              </a:rPr>
              <a:t>движений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9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125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правильное</a:t>
            </a:r>
            <a:r>
              <a:rPr lang="en-US" altLang="zh-CN" sz="12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5" dirty="0">
                <a:solidFill>
                  <a:srgbClr val="000000"/>
                </a:solidFill>
                <a:latin typeface="Arial"/>
                <a:ea typeface="Arial"/>
              </a:rPr>
              <a:t>позиционирование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0" dirty="0">
                <a:solidFill>
                  <a:srgbClr val="000000"/>
                </a:solidFill>
                <a:latin typeface="Arial"/>
                <a:ea typeface="Arial"/>
              </a:rPr>
              <a:t>снизит</a:t>
            </a:r>
            <a:r>
              <a:rPr lang="en-US" altLang="zh-CN" sz="125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боль</a:t>
            </a:r>
          </a:p>
        </p:txBody>
      </p:sp>
      <p:sp>
        <p:nvSpPr>
          <p:cNvPr id="637" name="TextBox 637"/>
          <p:cNvSpPr txBox="1"/>
          <p:nvPr/>
        </p:nvSpPr>
        <p:spPr>
          <a:xfrm>
            <a:off x="9820088" y="2645459"/>
            <a:ext cx="206762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50" b="1" spc="-80" dirty="0">
                <a:solidFill>
                  <a:srgbClr val="FE0000"/>
                </a:solidFill>
                <a:latin typeface="Arial"/>
                <a:ea typeface="Arial"/>
              </a:rPr>
              <a:t>1</a:t>
            </a:r>
          </a:p>
        </p:txBody>
      </p:sp>
      <p:sp>
        <p:nvSpPr>
          <p:cNvPr id="638" name="TextBox 638"/>
          <p:cNvSpPr txBox="1"/>
          <p:nvPr/>
        </p:nvSpPr>
        <p:spPr>
          <a:xfrm>
            <a:off x="10419898" y="2652466"/>
            <a:ext cx="835039" cy="167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100" spc="-60" dirty="0">
                <a:solidFill>
                  <a:srgbClr val="000000"/>
                </a:solidFill>
                <a:latin typeface="Arial"/>
                <a:ea typeface="Arial"/>
              </a:rPr>
              <a:t>НЕВР</a:t>
            </a:r>
            <a:r>
              <a:rPr lang="en-US" altLang="zh-CN" sz="1100" spc="-55" dirty="0">
                <a:solidFill>
                  <a:srgbClr val="000000"/>
                </a:solidFill>
                <a:latin typeface="Arial"/>
                <a:ea typeface="Arial"/>
              </a:rPr>
              <a:t>ОЛОГ</a:t>
            </a:r>
          </a:p>
        </p:txBody>
      </p:sp>
      <p:sp>
        <p:nvSpPr>
          <p:cNvPr id="639" name="TextBox 639"/>
          <p:cNvSpPr txBox="1"/>
          <p:nvPr/>
        </p:nvSpPr>
        <p:spPr>
          <a:xfrm>
            <a:off x="224569" y="3209609"/>
            <a:ext cx="11044111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038921" algn="l"/>
                <a:tab pos="9595518" algn="l"/>
                <a:tab pos="10195328" algn="l"/>
              </a:tabLst>
            </a:pPr>
            <a:r>
              <a:rPr lang="en-US" altLang="zh-CN" sz="1250" spc="-55" dirty="0">
                <a:solidFill>
                  <a:srgbClr val="000000"/>
                </a:solidFill>
                <a:latin typeface="Arial"/>
                <a:ea typeface="Arial"/>
              </a:rPr>
              <a:t>b1401.8,</a:t>
            </a:r>
            <a:r>
              <a:rPr lang="en-US" altLang="zh-CN" sz="125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Переключение</a:t>
            </a:r>
            <a:r>
              <a:rPr lang="en-US" altLang="zh-CN" sz="125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9" dirty="0">
                <a:solidFill>
                  <a:srgbClr val="000000"/>
                </a:solidFill>
                <a:latin typeface="Arial"/>
                <a:ea typeface="Arial"/>
              </a:rPr>
              <a:t>внимания	</a:t>
            </a:r>
            <a:r>
              <a:rPr lang="en-US" altLang="zh-CN" sz="1250" spc="-65" dirty="0">
                <a:solidFill>
                  <a:srgbClr val="000000"/>
                </a:solidFill>
                <a:latin typeface="Arial"/>
                <a:ea typeface="Arial"/>
              </a:rPr>
              <a:t>диагностика	</a:t>
            </a:r>
            <a:r>
              <a:rPr lang="en-US" altLang="zh-CN" sz="1250" b="1" spc="-69" dirty="0">
                <a:solidFill>
                  <a:srgbClr val="FE0000"/>
                </a:solidFill>
                <a:latin typeface="Arial"/>
                <a:ea typeface="Arial"/>
              </a:rPr>
              <a:t>8	</a:t>
            </a:r>
            <a:r>
              <a:rPr lang="en-US" altLang="zh-CN" sz="1100" spc="-65" dirty="0">
                <a:solidFill>
                  <a:srgbClr val="000000"/>
                </a:solidFill>
                <a:latin typeface="Arial"/>
                <a:ea typeface="Arial"/>
              </a:rPr>
              <a:t>ПСИХОЛОГ</a:t>
            </a:r>
          </a:p>
        </p:txBody>
      </p:sp>
      <p:sp>
        <p:nvSpPr>
          <p:cNvPr id="640" name="TextBox 640"/>
          <p:cNvSpPr txBox="1"/>
          <p:nvPr/>
        </p:nvSpPr>
        <p:spPr>
          <a:xfrm>
            <a:off x="224569" y="3602853"/>
            <a:ext cx="11044111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038921" algn="l"/>
                <a:tab pos="9595518" algn="l"/>
                <a:tab pos="10195328" algn="l"/>
              </a:tabLst>
            </a:pPr>
            <a:r>
              <a:rPr lang="en-US" altLang="zh-CN" sz="1250" spc="-55" dirty="0">
                <a:solidFill>
                  <a:srgbClr val="000000"/>
                </a:solidFill>
                <a:latin typeface="Arial"/>
                <a:ea typeface="Arial"/>
              </a:rPr>
              <a:t>b1440.8,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0" dirty="0">
                <a:solidFill>
                  <a:srgbClr val="000000"/>
                </a:solidFill>
                <a:latin typeface="Arial"/>
                <a:ea typeface="Arial"/>
              </a:rPr>
              <a:t>Кратковременная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75" dirty="0">
                <a:solidFill>
                  <a:srgbClr val="000000"/>
                </a:solidFill>
                <a:latin typeface="Arial"/>
                <a:ea typeface="Arial"/>
              </a:rPr>
              <a:t>память	</a:t>
            </a:r>
            <a:r>
              <a:rPr lang="en-US" altLang="zh-CN" sz="1250" spc="-65" dirty="0">
                <a:solidFill>
                  <a:srgbClr val="000000"/>
                </a:solidFill>
                <a:latin typeface="Arial"/>
                <a:ea typeface="Arial"/>
              </a:rPr>
              <a:t>диагностика	</a:t>
            </a:r>
            <a:r>
              <a:rPr lang="en-US" altLang="zh-CN" sz="1250" b="1" spc="-69" dirty="0">
                <a:solidFill>
                  <a:srgbClr val="FE0000"/>
                </a:solidFill>
                <a:latin typeface="Arial"/>
                <a:ea typeface="Arial"/>
              </a:rPr>
              <a:t>8	</a:t>
            </a:r>
            <a:r>
              <a:rPr lang="en-US" altLang="zh-CN" sz="1100" spc="-65" dirty="0">
                <a:solidFill>
                  <a:srgbClr val="000000"/>
                </a:solidFill>
                <a:latin typeface="Arial"/>
                <a:ea typeface="Arial"/>
              </a:rPr>
              <a:t>ПСИХОЛОГ</a:t>
            </a:r>
          </a:p>
        </p:txBody>
      </p:sp>
      <p:sp>
        <p:nvSpPr>
          <p:cNvPr id="641" name="TextBox 641"/>
          <p:cNvSpPr txBox="1"/>
          <p:nvPr/>
        </p:nvSpPr>
        <p:spPr>
          <a:xfrm>
            <a:off x="224569" y="3998328"/>
            <a:ext cx="10581420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9595518" algn="l"/>
                <a:tab pos="10195328" algn="l"/>
              </a:tabLst>
            </a:pPr>
            <a:r>
              <a:rPr lang="en-US" altLang="zh-CN" sz="1250" spc="-55" dirty="0">
                <a:solidFill>
                  <a:srgbClr val="000000"/>
                </a:solidFill>
                <a:latin typeface="Arial"/>
                <a:ea typeface="Arial"/>
              </a:rPr>
              <a:t>b7201.2,</a:t>
            </a:r>
            <a:r>
              <a:rPr lang="en-US" altLang="zh-CN" sz="125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Подвижность</a:t>
            </a:r>
            <a:r>
              <a:rPr lang="en-US" altLang="zh-CN" sz="125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0" dirty="0">
                <a:solidFill>
                  <a:srgbClr val="000000"/>
                </a:solidFill>
                <a:latin typeface="Arial"/>
                <a:ea typeface="Arial"/>
              </a:rPr>
              <a:t>таза	</a:t>
            </a:r>
            <a:r>
              <a:rPr lang="en-US" altLang="zh-CN" sz="1250" b="1" spc="-69" dirty="0">
                <a:solidFill>
                  <a:srgbClr val="FE0000"/>
                </a:solidFill>
                <a:latin typeface="Arial"/>
                <a:ea typeface="Arial"/>
              </a:rPr>
              <a:t>1	</a:t>
            </a:r>
            <a:r>
              <a:rPr lang="en-US" altLang="zh-CN" sz="1100" spc="-69" dirty="0">
                <a:solidFill>
                  <a:srgbClr val="000000"/>
                </a:solidFill>
                <a:latin typeface="Arial"/>
                <a:ea typeface="Arial"/>
              </a:rPr>
              <a:t>ЛФК</a:t>
            </a:r>
          </a:p>
        </p:txBody>
      </p:sp>
      <p:sp>
        <p:nvSpPr>
          <p:cNvPr id="642" name="TextBox 642"/>
          <p:cNvSpPr txBox="1"/>
          <p:nvPr/>
        </p:nvSpPr>
        <p:spPr>
          <a:xfrm>
            <a:off x="224569" y="4403735"/>
            <a:ext cx="3501227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50" spc="-55" dirty="0">
                <a:solidFill>
                  <a:srgbClr val="000000"/>
                </a:solidFill>
                <a:latin typeface="Arial"/>
                <a:ea typeface="Arial"/>
              </a:rPr>
              <a:t>b260.3,</a:t>
            </a:r>
            <a:r>
              <a:rPr lang="en-US" altLang="zh-CN" sz="125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4" dirty="0">
                <a:solidFill>
                  <a:srgbClr val="000000"/>
                </a:solidFill>
                <a:latin typeface="Arial"/>
                <a:ea typeface="Arial"/>
              </a:rPr>
              <a:t>Проприоцептивная</a:t>
            </a:r>
            <a:r>
              <a:rPr lang="en-US" altLang="zh-CN" sz="125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69" dirty="0">
                <a:solidFill>
                  <a:srgbClr val="000000"/>
                </a:solidFill>
                <a:latin typeface="Arial"/>
                <a:ea typeface="Arial"/>
              </a:rPr>
              <a:t>функция</a:t>
            </a:r>
          </a:p>
          <a:p>
            <a:pPr marL="0">
              <a:lnSpc>
                <a:spcPct val="100000"/>
              </a:lnSpc>
            </a:pPr>
            <a:r>
              <a:rPr lang="en-US" altLang="zh-CN" sz="1250" spc="-80" dirty="0">
                <a:solidFill>
                  <a:srgbClr val="000000"/>
                </a:solidFill>
                <a:latin typeface="Arial"/>
                <a:ea typeface="Arial"/>
              </a:rPr>
              <a:t>НАРУШЕНИЕ</a:t>
            </a:r>
            <a:r>
              <a:rPr lang="en-US" altLang="zh-CN" sz="125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85" dirty="0">
                <a:solidFill>
                  <a:srgbClr val="000000"/>
                </a:solidFill>
                <a:latin typeface="Arial"/>
                <a:ea typeface="Arial"/>
              </a:rPr>
              <a:t>СУСТАВНО</a:t>
            </a:r>
            <a:r>
              <a:rPr lang="en-US" altLang="zh-CN" sz="1250" spc="-25" dirty="0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en-US" altLang="zh-CN" sz="1250" spc="-85" dirty="0">
                <a:solidFill>
                  <a:srgbClr val="000000"/>
                </a:solidFill>
                <a:latin typeface="Arial"/>
                <a:ea typeface="Arial"/>
              </a:rPr>
              <a:t>МЫШЕЧНОГО</a:t>
            </a:r>
            <a:r>
              <a:rPr lang="en-US" altLang="zh-CN" sz="125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50" spc="-80" dirty="0">
                <a:solidFill>
                  <a:srgbClr val="000000"/>
                </a:solidFill>
                <a:latin typeface="Arial"/>
                <a:ea typeface="Arial"/>
              </a:rPr>
              <a:t>ЧУВСТВА</a:t>
            </a:r>
          </a:p>
        </p:txBody>
      </p:sp>
      <p:sp>
        <p:nvSpPr>
          <p:cNvPr id="643" name="TextBox 643"/>
          <p:cNvSpPr txBox="1"/>
          <p:nvPr/>
        </p:nvSpPr>
        <p:spPr>
          <a:xfrm>
            <a:off x="9820088" y="4408619"/>
            <a:ext cx="206762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50" b="1" spc="-80" dirty="0">
                <a:solidFill>
                  <a:srgbClr val="FE0000"/>
                </a:solidFill>
                <a:latin typeface="Arial"/>
                <a:ea typeface="Arial"/>
              </a:rPr>
              <a:t>2</a:t>
            </a:r>
          </a:p>
        </p:txBody>
      </p:sp>
      <p:sp>
        <p:nvSpPr>
          <p:cNvPr id="644" name="TextBox 644"/>
          <p:cNvSpPr txBox="1"/>
          <p:nvPr/>
        </p:nvSpPr>
        <p:spPr>
          <a:xfrm>
            <a:off x="10419898" y="4413726"/>
            <a:ext cx="848783" cy="167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100" spc="-60" dirty="0">
                <a:solidFill>
                  <a:srgbClr val="000000"/>
                </a:solidFill>
                <a:latin typeface="Arial"/>
                <a:ea typeface="Arial"/>
              </a:rPr>
              <a:t>ПСИХО</a:t>
            </a:r>
            <a:r>
              <a:rPr lang="en-US" altLang="zh-CN" sz="1100" spc="-55" dirty="0">
                <a:solidFill>
                  <a:srgbClr val="000000"/>
                </a:solidFill>
                <a:latin typeface="Arial"/>
                <a:ea typeface="Arial"/>
              </a:rPr>
              <a:t>ЛОГ</a:t>
            </a:r>
          </a:p>
        </p:txBody>
      </p:sp>
      <p:sp>
        <p:nvSpPr>
          <p:cNvPr id="645" name="TextBox 645"/>
          <p:cNvSpPr txBox="1"/>
          <p:nvPr/>
        </p:nvSpPr>
        <p:spPr>
          <a:xfrm>
            <a:off x="288761" y="4992500"/>
            <a:ext cx="1069759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b="1" i="1" u="sng" spc="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струк</a:t>
            </a:r>
            <a:r>
              <a:rPr lang="en-US" altLang="zh-CN" sz="1200" b="1" i="1" u="sng" spc="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туры</a:t>
            </a:r>
          </a:p>
        </p:txBody>
      </p:sp>
      <p:sp>
        <p:nvSpPr>
          <p:cNvPr id="646" name="TextBox 646"/>
          <p:cNvSpPr txBox="1"/>
          <p:nvPr/>
        </p:nvSpPr>
        <p:spPr>
          <a:xfrm>
            <a:off x="2224534" y="5275574"/>
            <a:ext cx="9714553" cy="183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218441" algn="l"/>
                <a:tab pos="6604631" algn="l"/>
                <a:tab pos="6885204" algn="l"/>
                <a:tab pos="7167661" algn="l"/>
                <a:tab pos="7448236" algn="l"/>
                <a:tab pos="7728810" algn="l"/>
                <a:tab pos="8369046" algn="l"/>
                <a:tab pos="9510487" algn="l"/>
              </a:tabLst>
            </a:pPr>
            <a:r>
              <a:rPr lang="en-US" altLang="zh-CN" sz="1200" b="1" spc="15" dirty="0">
                <a:solidFill>
                  <a:srgbClr val="000000"/>
                </a:solidFill>
                <a:latin typeface="Arial"/>
                <a:ea typeface="Arial"/>
              </a:rPr>
              <a:t>домен	</a:t>
            </a:r>
            <a:r>
              <a:rPr lang="en-US" altLang="zh-CN" sz="1200" b="1" spc="20" dirty="0">
                <a:solidFill>
                  <a:srgbClr val="000000"/>
                </a:solidFill>
                <a:latin typeface="Arial"/>
                <a:ea typeface="Arial"/>
              </a:rPr>
              <a:t>реабилитационная</a:t>
            </a:r>
            <a:r>
              <a:rPr lang="en-US" altLang="zh-CN" sz="1200" b="1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00" b="1" spc="20" dirty="0">
                <a:solidFill>
                  <a:srgbClr val="000000"/>
                </a:solidFill>
                <a:latin typeface="Arial"/>
                <a:ea typeface="Arial"/>
              </a:rPr>
              <a:t>технология	</a:t>
            </a:r>
            <a:r>
              <a:rPr lang="en-US" altLang="zh-CN" sz="1200" spc="15" dirty="0">
                <a:solidFill>
                  <a:srgbClr val="000000"/>
                </a:solidFill>
                <a:latin typeface="Arial"/>
                <a:ea typeface="Arial"/>
              </a:rPr>
              <a:t>0	1	2	3	4	</a:t>
            </a:r>
            <a:r>
              <a:rPr lang="en-US" altLang="zh-CN" sz="1200" b="1" spc="15" dirty="0">
                <a:solidFill>
                  <a:srgbClr val="000000"/>
                </a:solidFill>
                <a:latin typeface="Arial"/>
                <a:ea typeface="Arial"/>
              </a:rPr>
              <a:t>цель	</a:t>
            </a:r>
            <a:r>
              <a:rPr lang="en-US" altLang="zh-CN" sz="1000" b="1" spc="-45" dirty="0">
                <a:solidFill>
                  <a:srgbClr val="000000"/>
                </a:solidFill>
                <a:latin typeface="Arial"/>
                <a:ea typeface="Arial"/>
              </a:rPr>
              <a:t>о</a:t>
            </a:r>
          </a:p>
        </p:txBody>
      </p:sp>
      <p:sp>
        <p:nvSpPr>
          <p:cNvPr id="647" name="TextBox 647"/>
          <p:cNvSpPr txBox="1"/>
          <p:nvPr/>
        </p:nvSpPr>
        <p:spPr>
          <a:xfrm>
            <a:off x="288761" y="5749438"/>
            <a:ext cx="3743179" cy="5440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15" dirty="0">
                <a:solidFill>
                  <a:srgbClr val="000000"/>
                </a:solidFill>
                <a:latin typeface="Arial"/>
                <a:ea typeface="Arial"/>
              </a:rPr>
              <a:t>S7600.2,</a:t>
            </a:r>
            <a:r>
              <a:rPr lang="en-US" altLang="zh-CN" sz="12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00" spc="15" dirty="0">
                <a:solidFill>
                  <a:srgbClr val="000000"/>
                </a:solidFill>
                <a:latin typeface="Arial"/>
                <a:ea typeface="Arial"/>
              </a:rPr>
              <a:t>Структура</a:t>
            </a:r>
            <a:r>
              <a:rPr lang="en-US" altLang="zh-CN" sz="12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00" spc="20" dirty="0">
                <a:solidFill>
                  <a:srgbClr val="000000"/>
                </a:solidFill>
                <a:latin typeface="Arial"/>
                <a:ea typeface="Arial"/>
              </a:rPr>
              <a:t>позвоночника</a:t>
            </a:r>
          </a:p>
          <a:p>
            <a:pPr marL="0" hangingPunct="0">
              <a:lnSpc>
                <a:spcPct val="98333"/>
              </a:lnSpc>
            </a:pPr>
            <a:r>
              <a:rPr lang="en-US" altLang="zh-CN" sz="1200" spc="20" dirty="0">
                <a:solidFill>
                  <a:srgbClr val="000000"/>
                </a:solidFill>
                <a:latin typeface="Arial"/>
                <a:ea typeface="Arial"/>
              </a:rPr>
              <a:t>УСТАНОВЛЕНА</a:t>
            </a:r>
            <a:r>
              <a:rPr lang="en-US" altLang="zh-CN" sz="12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00" spc="20" dirty="0">
                <a:solidFill>
                  <a:srgbClr val="000000"/>
                </a:solidFill>
                <a:latin typeface="Arial"/>
                <a:ea typeface="Arial"/>
              </a:rPr>
              <a:t>КОНСТРУКЦИЯ</a:t>
            </a:r>
            <a:r>
              <a:rPr lang="en-US" altLang="zh-CN" sz="12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00" spc="40" dirty="0">
                <a:solidFill>
                  <a:srgbClr val="000000"/>
                </a:solidFill>
                <a:latin typeface="Arial"/>
                <a:ea typeface="Arial"/>
              </a:rPr>
              <a:t>ДЛЯ</a:t>
            </a:r>
            <a:r>
              <a:rPr lang="en-US" altLang="zh-CN" sz="12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00" spc="25" dirty="0">
                <a:solidFill>
                  <a:srgbClr val="000000"/>
                </a:solidFill>
                <a:latin typeface="Arial"/>
                <a:ea typeface="Arial"/>
              </a:rPr>
              <a:t>Ф</a:t>
            </a:r>
            <a:r>
              <a:rPr lang="en-US" altLang="zh-CN" sz="1200" spc="20" dirty="0">
                <a:solidFill>
                  <a:srgbClr val="000000"/>
                </a:solidFill>
                <a:latin typeface="Arial"/>
                <a:ea typeface="Arial"/>
              </a:rPr>
              <a:t>ИКСАЦИИ</a:t>
            </a:r>
            <a:r>
              <a:rPr lang="en-US" altLang="zh-CN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200" spc="25" dirty="0">
                <a:solidFill>
                  <a:srgbClr val="000000"/>
                </a:solidFill>
                <a:latin typeface="Arial"/>
                <a:ea typeface="Arial"/>
              </a:rPr>
              <a:t>ПОЗВОНО</a:t>
            </a:r>
            <a:r>
              <a:rPr lang="en-US" altLang="zh-CN" sz="1200" spc="20" dirty="0">
                <a:solidFill>
                  <a:srgbClr val="000000"/>
                </a:solidFill>
                <a:latin typeface="Arial"/>
                <a:ea typeface="Arial"/>
              </a:rPr>
              <a:t>ЧНИКА</a:t>
            </a:r>
          </a:p>
        </p:txBody>
      </p:sp>
      <p:sp>
        <p:nvSpPr>
          <p:cNvPr id="648" name="TextBox 648"/>
          <p:cNvSpPr txBox="1"/>
          <p:nvPr/>
        </p:nvSpPr>
        <p:spPr>
          <a:xfrm>
            <a:off x="10740459" y="5744958"/>
            <a:ext cx="213891" cy="1844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200" b="1" spc="5" dirty="0">
                <a:solidFill>
                  <a:srgbClr val="FE0000"/>
                </a:solidFill>
                <a:latin typeface="Arial"/>
                <a:ea typeface="Arial"/>
              </a:rPr>
              <a:t>2</a:t>
            </a:r>
          </a:p>
        </p:txBody>
      </p:sp>
      <p:sp>
        <p:nvSpPr>
          <p:cNvPr id="649" name="TextBox 649"/>
          <p:cNvSpPr txBox="1"/>
          <p:nvPr/>
        </p:nvSpPr>
        <p:spPr>
          <a:xfrm>
            <a:off x="11394189" y="5749108"/>
            <a:ext cx="1271165" cy="167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100" spc="-229" dirty="0">
                <a:solidFill>
                  <a:srgbClr val="000000"/>
                </a:solidFill>
                <a:latin typeface="Arial"/>
                <a:ea typeface="Arial"/>
              </a:rPr>
              <a:t>РЕА</a:t>
            </a:r>
            <a:r>
              <a:rPr lang="en-US" altLang="zh-CN" sz="1100" spc="-225" dirty="0">
                <a:solidFill>
                  <a:srgbClr val="000000"/>
                </a:solidFill>
                <a:latin typeface="Arial"/>
                <a:ea typeface="Arial"/>
              </a:rPr>
              <a:t>БИЛИТОЛОГ</a:t>
            </a:r>
          </a:p>
        </p:txBody>
      </p:sp>
      <p:sp>
        <p:nvSpPr>
          <p:cNvPr id="650" name="TextBox 650"/>
          <p:cNvSpPr txBox="1"/>
          <p:nvPr/>
        </p:nvSpPr>
        <p:spPr>
          <a:xfrm>
            <a:off x="7951596" y="6546646"/>
            <a:ext cx="427563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Случай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из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базы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программе</a:t>
            </a:r>
            <a:r>
              <a:rPr lang="en-US" altLang="zh-CN" sz="1800" b="1" spc="-2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«ICF-reader»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6048" y="917837"/>
          <a:ext cx="9079544" cy="716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44971"/>
                <a:gridCol w="3639336"/>
                <a:gridCol w="89884"/>
                <a:gridCol w="264469"/>
                <a:gridCol w="259283"/>
                <a:gridCol w="257555"/>
                <a:gridCol w="524042"/>
              </a:tblGrid>
              <a:tr h="400160">
                <a:tc>
                  <a:txBody>
                    <a:bodyPr/>
                    <a:lstStyle/>
                    <a:p>
                      <a:pPr marL="0" indent="1803653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altLang="zh-CN" sz="1250" b="1" spc="-8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</a:t>
                      </a:r>
                      <a:r>
                        <a:rPr lang="en-US" altLang="zh-CN" sz="1250" b="1" spc="-8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омен</a:t>
                      </a:r>
                    </a:p>
                  </a:txBody>
                  <a:tcPr marL="0" marR="0" marT="0" marB="0">
                    <a:lnL w="2114">
                      <a:solidFill>
                        <a:srgbClr val="000000"/>
                      </a:solidFill>
                      <a:prstDash val="solid"/>
                    </a:lnL>
                    <a:lnR w="2114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713509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altLang="zh-CN" sz="1250" b="1" spc="-69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реабилитационная</a:t>
                      </a:r>
                      <a:r>
                        <a:rPr lang="en-US" altLang="zh-CN" sz="1250" b="1" spc="-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250" b="1" spc="-6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технология</a:t>
                      </a:r>
                    </a:p>
                  </a:txBody>
                  <a:tcPr marL="0" marR="0" marT="0" marB="0">
                    <a:lnL w="2114">
                      <a:solidFill>
                        <a:srgbClr val="000000"/>
                      </a:solidFill>
                      <a:prstDash val="solid"/>
                    </a:lnL>
                    <a:lnR w="2114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2114">
                      <a:solidFill>
                        <a:srgbClr val="000000"/>
                      </a:solidFill>
                      <a:prstDash val="solid"/>
                    </a:lnL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indent="95070">
                        <a:lnSpc>
                          <a:spcPct val="100000"/>
                        </a:lnSpc>
                        <a:spcBef>
                          <a:spcPts val="170"/>
                        </a:spcBef>
                        <a:tabLst>
                          <a:tab pos="352626" algn="l"/>
                          <a:tab pos="610181" algn="l"/>
                          <a:tab pos="867736" algn="l"/>
                          <a:tab pos="1127308" algn="l"/>
                        </a:tabLst>
                      </a:pPr>
                      <a:r>
                        <a:rPr lang="en-US" altLang="zh-CN" sz="1250" spc="-69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	1	2	3	</a:t>
                      </a:r>
                      <a:r>
                        <a:rPr lang="en-US" altLang="zh-CN" sz="1250" spc="-109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</a:t>
                      </a:r>
                    </a:p>
                  </a:txBody>
                  <a:tcPr marL="0" marR="0" marT="0" marB="0">
                    <a:lnR w="2114">
                      <a:solidFill>
                        <a:srgbClr val="000000"/>
                      </a:solidFill>
                      <a:prstDash val="solid"/>
                    </a:lnR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114">
                      <a:solidFill>
                        <a:srgbClr val="000000"/>
                      </a:solidFill>
                      <a:prstDash val="solid"/>
                    </a:lnR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114">
                      <a:solidFill>
                        <a:srgbClr val="000000"/>
                      </a:solidFill>
                      <a:prstDash val="solid"/>
                    </a:lnR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114">
                      <a:solidFill>
                        <a:srgbClr val="000000"/>
                      </a:solidFill>
                      <a:prstDash val="solid"/>
                    </a:lnR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452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13828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3828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4">
                      <a:solidFill>
                        <a:srgbClr val="000000"/>
                      </a:solidFill>
                      <a:prstDash val="solid"/>
                    </a:lnL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13828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3828">
                      <a:solidFill>
                        <a:srgbClr val="000000"/>
                      </a:solidFill>
                      <a:prstDash val="solid"/>
                    </a:lnL>
                    <a:lnR w="13828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3828">
                      <a:solidFill>
                        <a:srgbClr val="000000"/>
                      </a:solidFill>
                      <a:prstDash val="solid"/>
                    </a:lnL>
                    <a:lnR w="13828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38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11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32271">
                <a:tc gridSpan="3">
                  <a:txBody>
                    <a:bodyPr/>
                    <a:lstStyle/>
                    <a:p>
                      <a:pPr marL="0" indent="28521">
                        <a:lnSpc>
                          <a:spcPct val="100000"/>
                        </a:lnSpc>
                        <a:spcBef>
                          <a:spcPts val="100"/>
                        </a:spcBef>
                        <a:tabLst>
                          <a:tab pos="4067442" algn="l"/>
                        </a:tabLst>
                      </a:pPr>
                      <a:r>
                        <a:rPr lang="en-US" altLang="zh-CN" sz="1250" spc="-5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b230.2,</a:t>
                      </a:r>
                      <a:r>
                        <a:rPr lang="en-US" altLang="zh-CN" sz="1250" spc="-3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250" spc="-6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Функции</a:t>
                      </a:r>
                      <a:r>
                        <a:rPr lang="en-US" altLang="zh-CN" sz="1250" spc="-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250" spc="-6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слуха	подбор</a:t>
                      </a:r>
                      <a:r>
                        <a:rPr lang="en-US" altLang="zh-CN" sz="1250" spc="-34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250" spc="-6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слухового</a:t>
                      </a:r>
                      <a:r>
                        <a:rPr lang="en-US" altLang="zh-CN" sz="1250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250" spc="-6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аппрата</a:t>
                      </a:r>
                      <a:r>
                        <a:rPr lang="en-US" altLang="zh-CN" sz="1250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250" spc="-6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после</a:t>
                      </a:r>
                      <a:r>
                        <a:rPr lang="en-US" altLang="zh-CN" sz="1250" spc="-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250" spc="-6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дообследования</a:t>
                      </a:r>
                    </a:p>
                  </a:txBody>
                  <a:tcPr marL="0" marR="0" marT="0" marB="0">
                    <a:lnR w="2114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114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114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2114">
                      <a:solidFill>
                        <a:srgbClr val="000000"/>
                      </a:solidFill>
                      <a:prstDash val="solid"/>
                    </a:lnL>
                    <a:lnR w="2114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2114">
                      <a:solidFill>
                        <a:srgbClr val="000000"/>
                      </a:solidFill>
                      <a:prstDash val="solid"/>
                    </a:lnL>
                    <a:lnR w="2114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2114">
                      <a:solidFill>
                        <a:srgbClr val="000000"/>
                      </a:solidFill>
                      <a:prstDash val="solid"/>
                    </a:lnL>
                    <a:lnR w="2114">
                      <a:solidFill>
                        <a:srgbClr val="000000"/>
                      </a:solidFill>
                      <a:prstDash val="solid"/>
                    </a:lnR>
                    <a:lnT w="2114">
                      <a:solidFill>
                        <a:srgbClr val="000000"/>
                      </a:solidFill>
                      <a:prstDash val="solid"/>
                    </a:lnT>
                    <a:lnB w="2114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114">
                      <a:solidFill>
                        <a:srgbClr val="000000"/>
                      </a:solidFill>
                      <a:prstDash val="solid"/>
                    </a:lnL>
                    <a:lnT w="211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Picture 6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892040"/>
            <a:ext cx="1021080" cy="228600"/>
          </a:xfrm>
          <a:prstGeom prst="rect">
            <a:avLst/>
          </a:prstGeom>
        </p:spPr>
      </p:pic>
      <p:pic>
        <p:nvPicPr>
          <p:cNvPr id="654" name="Picture 6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592580"/>
            <a:ext cx="624840" cy="228600"/>
          </a:xfrm>
          <a:prstGeom prst="rect">
            <a:avLst/>
          </a:prstGeom>
        </p:spPr>
      </p:pic>
      <p:pic>
        <p:nvPicPr>
          <p:cNvPr id="655" name="Picture 6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762000"/>
            <a:ext cx="1059180" cy="228600"/>
          </a:xfrm>
          <a:prstGeom prst="rect">
            <a:avLst/>
          </a:prstGeom>
        </p:spPr>
      </p:pic>
      <p:pic>
        <p:nvPicPr>
          <p:cNvPr id="656" name="Picture 6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762000"/>
            <a:ext cx="830580" cy="228600"/>
          </a:xfrm>
          <a:prstGeom prst="rect">
            <a:avLst/>
          </a:prstGeom>
        </p:spPr>
      </p:pic>
      <p:pic>
        <p:nvPicPr>
          <p:cNvPr id="657" name="Picture 6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5935980"/>
            <a:ext cx="1021080" cy="228600"/>
          </a:xfrm>
          <a:prstGeom prst="rect">
            <a:avLst/>
          </a:prstGeom>
        </p:spPr>
      </p:pic>
      <p:pic>
        <p:nvPicPr>
          <p:cNvPr id="658" name="Picture 6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104900"/>
            <a:ext cx="640080" cy="228600"/>
          </a:xfrm>
          <a:prstGeom prst="rect">
            <a:avLst/>
          </a:prstGeom>
        </p:spPr>
      </p:pic>
      <p:pic>
        <p:nvPicPr>
          <p:cNvPr id="659" name="Picture 6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4526279"/>
            <a:ext cx="640080" cy="228600"/>
          </a:xfrm>
          <a:prstGeom prst="rect">
            <a:avLst/>
          </a:prstGeom>
        </p:spPr>
      </p:pic>
      <p:pic>
        <p:nvPicPr>
          <p:cNvPr id="660" name="Picture 6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00" y="3482340"/>
            <a:ext cx="838200" cy="228600"/>
          </a:xfrm>
          <a:prstGeom prst="rect">
            <a:avLst/>
          </a:prstGeom>
        </p:spPr>
      </p:pic>
      <p:pic>
        <p:nvPicPr>
          <p:cNvPr id="661" name="Picture 6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7200" y="3124200"/>
            <a:ext cx="838200" cy="228600"/>
          </a:xfrm>
          <a:prstGeom prst="rect">
            <a:avLst/>
          </a:prstGeom>
        </p:spPr>
      </p:pic>
      <p:pic>
        <p:nvPicPr>
          <p:cNvPr id="662" name="Picture 6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0400" y="3124200"/>
            <a:ext cx="624840" cy="228600"/>
          </a:xfrm>
          <a:prstGeom prst="rect">
            <a:avLst/>
          </a:prstGeom>
        </p:spPr>
      </p:pic>
      <p:pic>
        <p:nvPicPr>
          <p:cNvPr id="663" name="Picture 6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7200" y="2301239"/>
            <a:ext cx="838200" cy="228600"/>
          </a:xfrm>
          <a:prstGeom prst="rect">
            <a:avLst/>
          </a:prstGeom>
        </p:spPr>
      </p:pic>
      <p:pic>
        <p:nvPicPr>
          <p:cNvPr id="664" name="Picture 6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0400" y="2301239"/>
            <a:ext cx="434340" cy="228600"/>
          </a:xfrm>
          <a:prstGeom prst="rect">
            <a:avLst/>
          </a:prstGeom>
        </p:spPr>
      </p:pic>
      <p:pic>
        <p:nvPicPr>
          <p:cNvPr id="665" name="Picture 66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7200" y="1592580"/>
            <a:ext cx="838200" cy="228600"/>
          </a:xfrm>
          <a:prstGeom prst="rect">
            <a:avLst/>
          </a:prstGeom>
        </p:spPr>
      </p:pic>
      <p:sp>
        <p:nvSpPr>
          <p:cNvPr id="3" name="Freeform 665"/>
          <p:cNvSpPr/>
          <p:nvPr/>
        </p:nvSpPr>
        <p:spPr>
          <a:xfrm>
            <a:off x="1237283" y="767383"/>
            <a:ext cx="3017216" cy="20016"/>
          </a:xfrm>
          <a:custGeom>
            <a:avLst/>
            <a:gdLst>
              <a:gd name="connsiteX0" fmla="*/ 816 w 3017216"/>
              <a:gd name="connsiteY0" fmla="*/ 9142 h 20016"/>
              <a:gd name="connsiteX1" fmla="*/ 3010820 w 3017216"/>
              <a:gd name="connsiteY1" fmla="*/ 914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9142"/>
                </a:moveTo>
                <a:lnTo>
                  <a:pt x="3010820" y="9142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6" name="Freeform 666"/>
          <p:cNvSpPr/>
          <p:nvPr/>
        </p:nvSpPr>
        <p:spPr>
          <a:xfrm>
            <a:off x="4272583" y="767383"/>
            <a:ext cx="2687016" cy="20016"/>
          </a:xfrm>
          <a:custGeom>
            <a:avLst/>
            <a:gdLst>
              <a:gd name="connsiteX0" fmla="*/ 9666 w 2687016"/>
              <a:gd name="connsiteY0" fmla="*/ 9142 h 20016"/>
              <a:gd name="connsiteX1" fmla="*/ 2687966 w 2687016"/>
              <a:gd name="connsiteY1" fmla="*/ 914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6" y="9142"/>
                </a:moveTo>
                <a:lnTo>
                  <a:pt x="2687966" y="9142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Freeform 667"/>
          <p:cNvSpPr/>
          <p:nvPr/>
        </p:nvSpPr>
        <p:spPr>
          <a:xfrm>
            <a:off x="6964984" y="767383"/>
            <a:ext cx="32716" cy="20016"/>
          </a:xfrm>
          <a:custGeom>
            <a:avLst/>
            <a:gdLst>
              <a:gd name="connsiteX0" fmla="*/ 8709 w 32716"/>
              <a:gd name="connsiteY0" fmla="*/ 9142 h 20016"/>
              <a:gd name="connsiteX1" fmla="*/ 28221 w 32716"/>
              <a:gd name="connsiteY1" fmla="*/ 914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09" y="9142"/>
                </a:moveTo>
                <a:lnTo>
                  <a:pt x="28221" y="9142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8" name="Freeform 668"/>
          <p:cNvSpPr/>
          <p:nvPr/>
        </p:nvSpPr>
        <p:spPr>
          <a:xfrm>
            <a:off x="7015784" y="1122983"/>
            <a:ext cx="197816" cy="172416"/>
          </a:xfrm>
          <a:custGeom>
            <a:avLst/>
            <a:gdLst>
              <a:gd name="connsiteX0" fmla="*/ 19697 w 197816"/>
              <a:gd name="connsiteY0" fmla="*/ 177470 h 172416"/>
              <a:gd name="connsiteX1" fmla="*/ 198558 w 197816"/>
              <a:gd name="connsiteY1" fmla="*/ 177470 h 172416"/>
              <a:gd name="connsiteX2" fmla="*/ 198558 w 197816"/>
              <a:gd name="connsiteY2" fmla="*/ 11634 h 172416"/>
              <a:gd name="connsiteX3" fmla="*/ 19697 w 197816"/>
              <a:gd name="connsiteY3" fmla="*/ 11634 h 172416"/>
              <a:gd name="connsiteX4" fmla="*/ 19697 w 197816"/>
              <a:gd name="connsiteY4" fmla="*/ 177470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16" h="172416">
                <a:moveTo>
                  <a:pt x="19697" y="177470"/>
                </a:moveTo>
                <a:lnTo>
                  <a:pt x="198558" y="177470"/>
                </a:lnTo>
                <a:lnTo>
                  <a:pt x="198558" y="11634"/>
                </a:lnTo>
                <a:lnTo>
                  <a:pt x="19697" y="11634"/>
                </a:lnTo>
                <a:lnTo>
                  <a:pt x="19697" y="177470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Freeform 669"/>
          <p:cNvSpPr/>
          <p:nvPr/>
        </p:nvSpPr>
        <p:spPr>
          <a:xfrm>
            <a:off x="7028484" y="1122983"/>
            <a:ext cx="172416" cy="134316"/>
          </a:xfrm>
          <a:custGeom>
            <a:avLst/>
            <a:gdLst>
              <a:gd name="connsiteX0" fmla="*/ 10248 w 172416"/>
              <a:gd name="connsiteY0" fmla="*/ 135198 h 134316"/>
              <a:gd name="connsiteX1" fmla="*/ 182605 w 172416"/>
              <a:gd name="connsiteY1" fmla="*/ 135198 h 134316"/>
              <a:gd name="connsiteX2" fmla="*/ 182605 w 172416"/>
              <a:gd name="connsiteY2" fmla="*/ 11634 h 134316"/>
              <a:gd name="connsiteX3" fmla="*/ 10248 w 172416"/>
              <a:gd name="connsiteY3" fmla="*/ 11634 h 134316"/>
              <a:gd name="connsiteX4" fmla="*/ 10248 w 172416"/>
              <a:gd name="connsiteY4" fmla="*/ 135198 h 1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16" h="134316">
                <a:moveTo>
                  <a:pt x="10248" y="135198"/>
                </a:moveTo>
                <a:lnTo>
                  <a:pt x="182605" y="135198"/>
                </a:lnTo>
                <a:lnTo>
                  <a:pt x="182605" y="11634"/>
                </a:lnTo>
                <a:lnTo>
                  <a:pt x="10248" y="11634"/>
                </a:lnTo>
                <a:lnTo>
                  <a:pt x="10248" y="135198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Freeform 670"/>
          <p:cNvSpPr/>
          <p:nvPr/>
        </p:nvSpPr>
        <p:spPr>
          <a:xfrm>
            <a:off x="1237283" y="1110283"/>
            <a:ext cx="3017216" cy="20016"/>
          </a:xfrm>
          <a:custGeom>
            <a:avLst/>
            <a:gdLst>
              <a:gd name="connsiteX0" fmla="*/ 816 w 3017216"/>
              <a:gd name="connsiteY0" fmla="*/ 16205 h 20016"/>
              <a:gd name="connsiteX1" fmla="*/ 3010820 w 3017216"/>
              <a:gd name="connsiteY1" fmla="*/ 1620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6205"/>
                </a:moveTo>
                <a:lnTo>
                  <a:pt x="3010820" y="1620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Freeform 671"/>
          <p:cNvSpPr/>
          <p:nvPr/>
        </p:nvSpPr>
        <p:spPr>
          <a:xfrm>
            <a:off x="4272583" y="1110283"/>
            <a:ext cx="2687016" cy="20016"/>
          </a:xfrm>
          <a:custGeom>
            <a:avLst/>
            <a:gdLst>
              <a:gd name="connsiteX0" fmla="*/ 9666 w 2687016"/>
              <a:gd name="connsiteY0" fmla="*/ 16205 h 20016"/>
              <a:gd name="connsiteX1" fmla="*/ 2687966 w 2687016"/>
              <a:gd name="connsiteY1" fmla="*/ 1620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6" y="16205"/>
                </a:moveTo>
                <a:lnTo>
                  <a:pt x="2687966" y="1620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Freeform 672"/>
          <p:cNvSpPr/>
          <p:nvPr/>
        </p:nvSpPr>
        <p:spPr>
          <a:xfrm>
            <a:off x="6964984" y="1110283"/>
            <a:ext cx="32716" cy="20016"/>
          </a:xfrm>
          <a:custGeom>
            <a:avLst/>
            <a:gdLst>
              <a:gd name="connsiteX0" fmla="*/ 8709 w 32716"/>
              <a:gd name="connsiteY0" fmla="*/ 16205 h 20016"/>
              <a:gd name="connsiteX1" fmla="*/ 28221 w 32716"/>
              <a:gd name="connsiteY1" fmla="*/ 1620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09" y="16205"/>
                </a:moveTo>
                <a:lnTo>
                  <a:pt x="28221" y="1620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Freeform 673"/>
          <p:cNvSpPr/>
          <p:nvPr/>
        </p:nvSpPr>
        <p:spPr>
          <a:xfrm>
            <a:off x="7028484" y="1110283"/>
            <a:ext cx="185116" cy="20016"/>
          </a:xfrm>
          <a:custGeom>
            <a:avLst/>
            <a:gdLst>
              <a:gd name="connsiteX0" fmla="*/ 5371 w 185116"/>
              <a:gd name="connsiteY0" fmla="*/ 16205 h 20016"/>
              <a:gd name="connsiteX1" fmla="*/ 185858 w 185116"/>
              <a:gd name="connsiteY1" fmla="*/ 1620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5371" y="16205"/>
                </a:moveTo>
                <a:lnTo>
                  <a:pt x="185858" y="1620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Freeform 674"/>
          <p:cNvSpPr/>
          <p:nvPr/>
        </p:nvSpPr>
        <p:spPr>
          <a:xfrm>
            <a:off x="7015784" y="1122983"/>
            <a:ext cx="20016" cy="172416"/>
          </a:xfrm>
          <a:custGeom>
            <a:avLst/>
            <a:gdLst>
              <a:gd name="connsiteX0" fmla="*/ 11566 w 20016"/>
              <a:gd name="connsiteY0" fmla="*/ 10008 h 172416"/>
              <a:gd name="connsiteX1" fmla="*/ 11566 w 20016"/>
              <a:gd name="connsiteY1" fmla="*/ 177470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1566" y="10008"/>
                </a:moveTo>
                <a:lnTo>
                  <a:pt x="11566" y="177470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Freeform 675"/>
          <p:cNvSpPr/>
          <p:nvPr/>
        </p:nvSpPr>
        <p:spPr>
          <a:xfrm>
            <a:off x="7206284" y="1122983"/>
            <a:ext cx="20016" cy="172416"/>
          </a:xfrm>
          <a:custGeom>
            <a:avLst/>
            <a:gdLst>
              <a:gd name="connsiteX0" fmla="*/ 14561 w 20016"/>
              <a:gd name="connsiteY0" fmla="*/ 10008 h 172416"/>
              <a:gd name="connsiteX1" fmla="*/ 14561 w 20016"/>
              <a:gd name="connsiteY1" fmla="*/ 177470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4561" y="10008"/>
                </a:moveTo>
                <a:lnTo>
                  <a:pt x="14561" y="177470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Freeform 676"/>
          <p:cNvSpPr/>
          <p:nvPr/>
        </p:nvSpPr>
        <p:spPr>
          <a:xfrm>
            <a:off x="7028484" y="1288083"/>
            <a:ext cx="185116" cy="20016"/>
          </a:xfrm>
          <a:custGeom>
            <a:avLst/>
            <a:gdLst>
              <a:gd name="connsiteX0" fmla="*/ 5371 w 185116"/>
              <a:gd name="connsiteY0" fmla="*/ 18873 h 20016"/>
              <a:gd name="connsiteX1" fmla="*/ 185858 w 185116"/>
              <a:gd name="connsiteY1" fmla="*/ 18873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5371" y="18873"/>
                </a:moveTo>
                <a:lnTo>
                  <a:pt x="185858" y="18873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7" name="Freeform 677"/>
          <p:cNvSpPr/>
          <p:nvPr/>
        </p:nvSpPr>
        <p:spPr>
          <a:xfrm>
            <a:off x="1237283" y="1592883"/>
            <a:ext cx="3017216" cy="20016"/>
          </a:xfrm>
          <a:custGeom>
            <a:avLst/>
            <a:gdLst>
              <a:gd name="connsiteX0" fmla="*/ 816 w 3017216"/>
              <a:gd name="connsiteY0" fmla="*/ 18106 h 20016"/>
              <a:gd name="connsiteX1" fmla="*/ 3010820 w 3017216"/>
              <a:gd name="connsiteY1" fmla="*/ 18106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8106"/>
                </a:moveTo>
                <a:lnTo>
                  <a:pt x="3010820" y="18106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8" name="Freeform 678"/>
          <p:cNvSpPr/>
          <p:nvPr/>
        </p:nvSpPr>
        <p:spPr>
          <a:xfrm>
            <a:off x="4272583" y="1592883"/>
            <a:ext cx="2687016" cy="20016"/>
          </a:xfrm>
          <a:custGeom>
            <a:avLst/>
            <a:gdLst>
              <a:gd name="connsiteX0" fmla="*/ 9666 w 2687016"/>
              <a:gd name="connsiteY0" fmla="*/ 18106 h 20016"/>
              <a:gd name="connsiteX1" fmla="*/ 2687966 w 2687016"/>
              <a:gd name="connsiteY1" fmla="*/ 18106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6" y="18106"/>
                </a:moveTo>
                <a:lnTo>
                  <a:pt x="2687966" y="18106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9" name="Freeform 679"/>
          <p:cNvSpPr/>
          <p:nvPr/>
        </p:nvSpPr>
        <p:spPr>
          <a:xfrm>
            <a:off x="6964984" y="1592883"/>
            <a:ext cx="32716" cy="20016"/>
          </a:xfrm>
          <a:custGeom>
            <a:avLst/>
            <a:gdLst>
              <a:gd name="connsiteX0" fmla="*/ 8709 w 32716"/>
              <a:gd name="connsiteY0" fmla="*/ 18106 h 20016"/>
              <a:gd name="connsiteX1" fmla="*/ 28221 w 32716"/>
              <a:gd name="connsiteY1" fmla="*/ 18106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09" y="18106"/>
                </a:moveTo>
                <a:lnTo>
                  <a:pt x="28221" y="18106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0" name="Freeform 680"/>
          <p:cNvSpPr/>
          <p:nvPr/>
        </p:nvSpPr>
        <p:spPr>
          <a:xfrm>
            <a:off x="7015784" y="1961183"/>
            <a:ext cx="197816" cy="172416"/>
          </a:xfrm>
          <a:custGeom>
            <a:avLst/>
            <a:gdLst>
              <a:gd name="connsiteX0" fmla="*/ 19697 w 197816"/>
              <a:gd name="connsiteY0" fmla="*/ 173327 h 172416"/>
              <a:gd name="connsiteX1" fmla="*/ 198558 w 197816"/>
              <a:gd name="connsiteY1" fmla="*/ 173327 h 172416"/>
              <a:gd name="connsiteX2" fmla="*/ 198558 w 197816"/>
              <a:gd name="connsiteY2" fmla="*/ 7491 h 172416"/>
              <a:gd name="connsiteX3" fmla="*/ 19697 w 197816"/>
              <a:gd name="connsiteY3" fmla="*/ 7491 h 172416"/>
              <a:gd name="connsiteX4" fmla="*/ 19697 w 197816"/>
              <a:gd name="connsiteY4" fmla="*/ 173327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16" h="172416">
                <a:moveTo>
                  <a:pt x="19697" y="173327"/>
                </a:moveTo>
                <a:lnTo>
                  <a:pt x="198558" y="173327"/>
                </a:lnTo>
                <a:lnTo>
                  <a:pt x="198558" y="7491"/>
                </a:lnTo>
                <a:lnTo>
                  <a:pt x="19697" y="7491"/>
                </a:lnTo>
                <a:lnTo>
                  <a:pt x="19697" y="173327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1" name="Freeform 681"/>
          <p:cNvSpPr/>
          <p:nvPr/>
        </p:nvSpPr>
        <p:spPr>
          <a:xfrm>
            <a:off x="7028484" y="1961183"/>
            <a:ext cx="172416" cy="121616"/>
          </a:xfrm>
          <a:custGeom>
            <a:avLst/>
            <a:gdLst>
              <a:gd name="connsiteX0" fmla="*/ 10248 w 172416"/>
              <a:gd name="connsiteY0" fmla="*/ 131055 h 121616"/>
              <a:gd name="connsiteX1" fmla="*/ 182605 w 172416"/>
              <a:gd name="connsiteY1" fmla="*/ 131055 h 121616"/>
              <a:gd name="connsiteX2" fmla="*/ 182605 w 172416"/>
              <a:gd name="connsiteY2" fmla="*/ 7491 h 121616"/>
              <a:gd name="connsiteX3" fmla="*/ 10248 w 172416"/>
              <a:gd name="connsiteY3" fmla="*/ 7491 h 121616"/>
              <a:gd name="connsiteX4" fmla="*/ 10248 w 172416"/>
              <a:gd name="connsiteY4" fmla="*/ 131055 h 1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16" h="121616">
                <a:moveTo>
                  <a:pt x="10248" y="131055"/>
                </a:moveTo>
                <a:lnTo>
                  <a:pt x="182605" y="131055"/>
                </a:lnTo>
                <a:lnTo>
                  <a:pt x="182605" y="7491"/>
                </a:lnTo>
                <a:lnTo>
                  <a:pt x="10248" y="7491"/>
                </a:lnTo>
                <a:lnTo>
                  <a:pt x="10248" y="131055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2" name="Freeform 682"/>
          <p:cNvSpPr/>
          <p:nvPr/>
        </p:nvSpPr>
        <p:spPr>
          <a:xfrm>
            <a:off x="8095284" y="1961183"/>
            <a:ext cx="185116" cy="172416"/>
          </a:xfrm>
          <a:custGeom>
            <a:avLst/>
            <a:gdLst>
              <a:gd name="connsiteX0" fmla="*/ 10107 w 185116"/>
              <a:gd name="connsiteY0" fmla="*/ 173327 h 172416"/>
              <a:gd name="connsiteX1" fmla="*/ 188968 w 185116"/>
              <a:gd name="connsiteY1" fmla="*/ 173327 h 172416"/>
              <a:gd name="connsiteX2" fmla="*/ 188968 w 185116"/>
              <a:gd name="connsiteY2" fmla="*/ 7491 h 172416"/>
              <a:gd name="connsiteX3" fmla="*/ 10107 w 185116"/>
              <a:gd name="connsiteY3" fmla="*/ 7491 h 172416"/>
              <a:gd name="connsiteX4" fmla="*/ 10107 w 185116"/>
              <a:gd name="connsiteY4" fmla="*/ 173327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16" h="172416">
                <a:moveTo>
                  <a:pt x="10107" y="173327"/>
                </a:moveTo>
                <a:lnTo>
                  <a:pt x="188968" y="173327"/>
                </a:lnTo>
                <a:lnTo>
                  <a:pt x="188968" y="7491"/>
                </a:lnTo>
                <a:lnTo>
                  <a:pt x="10107" y="7491"/>
                </a:lnTo>
                <a:lnTo>
                  <a:pt x="10107" y="173327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3" name="Freeform 683"/>
          <p:cNvSpPr/>
          <p:nvPr/>
        </p:nvSpPr>
        <p:spPr>
          <a:xfrm>
            <a:off x="8095284" y="1961183"/>
            <a:ext cx="185116" cy="121616"/>
          </a:xfrm>
          <a:custGeom>
            <a:avLst/>
            <a:gdLst>
              <a:gd name="connsiteX0" fmla="*/ 13359 w 185116"/>
              <a:gd name="connsiteY0" fmla="*/ 131055 h 121616"/>
              <a:gd name="connsiteX1" fmla="*/ 185716 w 185116"/>
              <a:gd name="connsiteY1" fmla="*/ 131055 h 121616"/>
              <a:gd name="connsiteX2" fmla="*/ 185716 w 185116"/>
              <a:gd name="connsiteY2" fmla="*/ 7491 h 121616"/>
              <a:gd name="connsiteX3" fmla="*/ 13359 w 185116"/>
              <a:gd name="connsiteY3" fmla="*/ 7491 h 121616"/>
              <a:gd name="connsiteX4" fmla="*/ 13359 w 185116"/>
              <a:gd name="connsiteY4" fmla="*/ 131055 h 1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16" h="121616">
                <a:moveTo>
                  <a:pt x="13359" y="131055"/>
                </a:moveTo>
                <a:lnTo>
                  <a:pt x="185716" y="131055"/>
                </a:lnTo>
                <a:lnTo>
                  <a:pt x="185716" y="7491"/>
                </a:lnTo>
                <a:lnTo>
                  <a:pt x="13359" y="7491"/>
                </a:lnTo>
                <a:lnTo>
                  <a:pt x="13359" y="131055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4" name="Freeform 684"/>
          <p:cNvSpPr/>
          <p:nvPr/>
        </p:nvSpPr>
        <p:spPr>
          <a:xfrm>
            <a:off x="1237283" y="1948483"/>
            <a:ext cx="3017216" cy="20016"/>
          </a:xfrm>
          <a:custGeom>
            <a:avLst/>
            <a:gdLst>
              <a:gd name="connsiteX0" fmla="*/ 816 w 3017216"/>
              <a:gd name="connsiteY0" fmla="*/ 12062 h 20016"/>
              <a:gd name="connsiteX1" fmla="*/ 3010820 w 3017216"/>
              <a:gd name="connsiteY1" fmla="*/ 1206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2062"/>
                </a:moveTo>
                <a:lnTo>
                  <a:pt x="3010820" y="12062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Freeform 685"/>
          <p:cNvSpPr/>
          <p:nvPr/>
        </p:nvSpPr>
        <p:spPr>
          <a:xfrm>
            <a:off x="4272583" y="1948483"/>
            <a:ext cx="2687016" cy="20016"/>
          </a:xfrm>
          <a:custGeom>
            <a:avLst/>
            <a:gdLst>
              <a:gd name="connsiteX0" fmla="*/ 9666 w 2687016"/>
              <a:gd name="connsiteY0" fmla="*/ 12062 h 20016"/>
              <a:gd name="connsiteX1" fmla="*/ 2687966 w 2687016"/>
              <a:gd name="connsiteY1" fmla="*/ 1206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6" y="12062"/>
                </a:moveTo>
                <a:lnTo>
                  <a:pt x="2687966" y="12062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Freeform 686"/>
          <p:cNvSpPr/>
          <p:nvPr/>
        </p:nvSpPr>
        <p:spPr>
          <a:xfrm>
            <a:off x="6964984" y="1948483"/>
            <a:ext cx="32716" cy="20016"/>
          </a:xfrm>
          <a:custGeom>
            <a:avLst/>
            <a:gdLst>
              <a:gd name="connsiteX0" fmla="*/ 8709 w 32716"/>
              <a:gd name="connsiteY0" fmla="*/ 12062 h 20016"/>
              <a:gd name="connsiteX1" fmla="*/ 28221 w 32716"/>
              <a:gd name="connsiteY1" fmla="*/ 1206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09" y="12062"/>
                </a:moveTo>
                <a:lnTo>
                  <a:pt x="28221" y="12062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Freeform 687"/>
          <p:cNvSpPr/>
          <p:nvPr/>
        </p:nvSpPr>
        <p:spPr>
          <a:xfrm>
            <a:off x="7028484" y="1948483"/>
            <a:ext cx="185116" cy="20016"/>
          </a:xfrm>
          <a:custGeom>
            <a:avLst/>
            <a:gdLst>
              <a:gd name="connsiteX0" fmla="*/ 5371 w 185116"/>
              <a:gd name="connsiteY0" fmla="*/ 12062 h 20016"/>
              <a:gd name="connsiteX1" fmla="*/ 185858 w 185116"/>
              <a:gd name="connsiteY1" fmla="*/ 1206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5371" y="12062"/>
                </a:moveTo>
                <a:lnTo>
                  <a:pt x="185858" y="12062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Freeform 688"/>
          <p:cNvSpPr/>
          <p:nvPr/>
        </p:nvSpPr>
        <p:spPr>
          <a:xfrm>
            <a:off x="8095284" y="1948483"/>
            <a:ext cx="185116" cy="20016"/>
          </a:xfrm>
          <a:custGeom>
            <a:avLst/>
            <a:gdLst>
              <a:gd name="connsiteX0" fmla="*/ 8481 w 185116"/>
              <a:gd name="connsiteY0" fmla="*/ 12062 h 20016"/>
              <a:gd name="connsiteX1" fmla="*/ 188968 w 185116"/>
              <a:gd name="connsiteY1" fmla="*/ 1206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8481" y="12062"/>
                </a:moveTo>
                <a:lnTo>
                  <a:pt x="188968" y="12062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9" name="Freeform 689"/>
          <p:cNvSpPr/>
          <p:nvPr/>
        </p:nvSpPr>
        <p:spPr>
          <a:xfrm>
            <a:off x="7015784" y="1961183"/>
            <a:ext cx="20016" cy="172416"/>
          </a:xfrm>
          <a:custGeom>
            <a:avLst/>
            <a:gdLst>
              <a:gd name="connsiteX0" fmla="*/ 11566 w 20016"/>
              <a:gd name="connsiteY0" fmla="*/ 5866 h 172416"/>
              <a:gd name="connsiteX1" fmla="*/ 11566 w 20016"/>
              <a:gd name="connsiteY1" fmla="*/ 173327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1566" y="5866"/>
                </a:moveTo>
                <a:lnTo>
                  <a:pt x="11566" y="173327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Freeform 690"/>
          <p:cNvSpPr/>
          <p:nvPr/>
        </p:nvSpPr>
        <p:spPr>
          <a:xfrm>
            <a:off x="7206284" y="1961183"/>
            <a:ext cx="20016" cy="172416"/>
          </a:xfrm>
          <a:custGeom>
            <a:avLst/>
            <a:gdLst>
              <a:gd name="connsiteX0" fmla="*/ 14561 w 20016"/>
              <a:gd name="connsiteY0" fmla="*/ 5866 h 172416"/>
              <a:gd name="connsiteX1" fmla="*/ 14561 w 20016"/>
              <a:gd name="connsiteY1" fmla="*/ 173327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4561" y="5866"/>
                </a:moveTo>
                <a:lnTo>
                  <a:pt x="14561" y="173327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1" name="Freeform 691"/>
          <p:cNvSpPr/>
          <p:nvPr/>
        </p:nvSpPr>
        <p:spPr>
          <a:xfrm>
            <a:off x="8082584" y="1961183"/>
            <a:ext cx="20016" cy="172416"/>
          </a:xfrm>
          <a:custGeom>
            <a:avLst/>
            <a:gdLst>
              <a:gd name="connsiteX0" fmla="*/ 14678 w 20016"/>
              <a:gd name="connsiteY0" fmla="*/ 5866 h 172416"/>
              <a:gd name="connsiteX1" fmla="*/ 14678 w 20016"/>
              <a:gd name="connsiteY1" fmla="*/ 173327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4678" y="5866"/>
                </a:moveTo>
                <a:lnTo>
                  <a:pt x="14678" y="173327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2" name="Freeform 692"/>
          <p:cNvSpPr/>
          <p:nvPr/>
        </p:nvSpPr>
        <p:spPr>
          <a:xfrm>
            <a:off x="8273084" y="1961183"/>
            <a:ext cx="20016" cy="172416"/>
          </a:xfrm>
          <a:custGeom>
            <a:avLst/>
            <a:gdLst>
              <a:gd name="connsiteX0" fmla="*/ 17671 w 20016"/>
              <a:gd name="connsiteY0" fmla="*/ 5866 h 172416"/>
              <a:gd name="connsiteX1" fmla="*/ 17671 w 20016"/>
              <a:gd name="connsiteY1" fmla="*/ 173327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7671" y="5866"/>
                </a:moveTo>
                <a:lnTo>
                  <a:pt x="17671" y="173327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3" name="Freeform 693"/>
          <p:cNvSpPr/>
          <p:nvPr/>
        </p:nvSpPr>
        <p:spPr>
          <a:xfrm>
            <a:off x="7028484" y="2126283"/>
            <a:ext cx="185116" cy="20016"/>
          </a:xfrm>
          <a:custGeom>
            <a:avLst/>
            <a:gdLst>
              <a:gd name="connsiteX0" fmla="*/ 5371 w 185116"/>
              <a:gd name="connsiteY0" fmla="*/ 14731 h 20016"/>
              <a:gd name="connsiteX1" fmla="*/ 185858 w 185116"/>
              <a:gd name="connsiteY1" fmla="*/ 14731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5371" y="14731"/>
                </a:moveTo>
                <a:lnTo>
                  <a:pt x="185858" y="14731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4" name="Freeform 694"/>
          <p:cNvSpPr/>
          <p:nvPr/>
        </p:nvSpPr>
        <p:spPr>
          <a:xfrm>
            <a:off x="8095284" y="2126283"/>
            <a:ext cx="185116" cy="20016"/>
          </a:xfrm>
          <a:custGeom>
            <a:avLst/>
            <a:gdLst>
              <a:gd name="connsiteX0" fmla="*/ 8481 w 185116"/>
              <a:gd name="connsiteY0" fmla="*/ 14731 h 20016"/>
              <a:gd name="connsiteX1" fmla="*/ 188968 w 185116"/>
              <a:gd name="connsiteY1" fmla="*/ 14731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8481" y="14731"/>
                </a:moveTo>
                <a:lnTo>
                  <a:pt x="188968" y="14731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5" name="Freeform 695"/>
          <p:cNvSpPr/>
          <p:nvPr/>
        </p:nvSpPr>
        <p:spPr>
          <a:xfrm>
            <a:off x="1237283" y="2304083"/>
            <a:ext cx="3017216" cy="20016"/>
          </a:xfrm>
          <a:custGeom>
            <a:avLst/>
            <a:gdLst>
              <a:gd name="connsiteX0" fmla="*/ 816 w 3017216"/>
              <a:gd name="connsiteY0" fmla="*/ 7644 h 20016"/>
              <a:gd name="connsiteX1" fmla="*/ 3010820 w 3017216"/>
              <a:gd name="connsiteY1" fmla="*/ 764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7644"/>
                </a:moveTo>
                <a:lnTo>
                  <a:pt x="3010820" y="7644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Freeform 696"/>
          <p:cNvSpPr/>
          <p:nvPr/>
        </p:nvSpPr>
        <p:spPr>
          <a:xfrm>
            <a:off x="4272583" y="2304083"/>
            <a:ext cx="2687016" cy="20016"/>
          </a:xfrm>
          <a:custGeom>
            <a:avLst/>
            <a:gdLst>
              <a:gd name="connsiteX0" fmla="*/ 9666 w 2687016"/>
              <a:gd name="connsiteY0" fmla="*/ 7644 h 20016"/>
              <a:gd name="connsiteX1" fmla="*/ 2687966 w 2687016"/>
              <a:gd name="connsiteY1" fmla="*/ 764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6" y="7644"/>
                </a:moveTo>
                <a:lnTo>
                  <a:pt x="2687966" y="7644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7" name="Freeform 697"/>
          <p:cNvSpPr/>
          <p:nvPr/>
        </p:nvSpPr>
        <p:spPr>
          <a:xfrm>
            <a:off x="6964984" y="2304083"/>
            <a:ext cx="32716" cy="20016"/>
          </a:xfrm>
          <a:custGeom>
            <a:avLst/>
            <a:gdLst>
              <a:gd name="connsiteX0" fmla="*/ 8709 w 32716"/>
              <a:gd name="connsiteY0" fmla="*/ 7644 h 20016"/>
              <a:gd name="connsiteX1" fmla="*/ 28221 w 32716"/>
              <a:gd name="connsiteY1" fmla="*/ 764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09" y="7644"/>
                </a:moveTo>
                <a:lnTo>
                  <a:pt x="28221" y="7644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8" name="Freeform 698"/>
          <p:cNvSpPr/>
          <p:nvPr/>
        </p:nvSpPr>
        <p:spPr>
          <a:xfrm>
            <a:off x="7015784" y="2786683"/>
            <a:ext cx="197816" cy="172416"/>
          </a:xfrm>
          <a:custGeom>
            <a:avLst/>
            <a:gdLst>
              <a:gd name="connsiteX0" fmla="*/ 19697 w 197816"/>
              <a:gd name="connsiteY0" fmla="*/ 182155 h 172416"/>
              <a:gd name="connsiteX1" fmla="*/ 198558 w 197816"/>
              <a:gd name="connsiteY1" fmla="*/ 182155 h 172416"/>
              <a:gd name="connsiteX2" fmla="*/ 198558 w 197816"/>
              <a:gd name="connsiteY2" fmla="*/ 16319 h 172416"/>
              <a:gd name="connsiteX3" fmla="*/ 19697 w 197816"/>
              <a:gd name="connsiteY3" fmla="*/ 16319 h 172416"/>
              <a:gd name="connsiteX4" fmla="*/ 19697 w 197816"/>
              <a:gd name="connsiteY4" fmla="*/ 182155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16" h="172416">
                <a:moveTo>
                  <a:pt x="19697" y="182155"/>
                </a:moveTo>
                <a:lnTo>
                  <a:pt x="198558" y="182155"/>
                </a:lnTo>
                <a:lnTo>
                  <a:pt x="198558" y="16319"/>
                </a:lnTo>
                <a:lnTo>
                  <a:pt x="19697" y="16319"/>
                </a:lnTo>
                <a:lnTo>
                  <a:pt x="19697" y="182155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Freeform 699"/>
          <p:cNvSpPr/>
          <p:nvPr/>
        </p:nvSpPr>
        <p:spPr>
          <a:xfrm>
            <a:off x="7028484" y="2786683"/>
            <a:ext cx="172416" cy="134316"/>
          </a:xfrm>
          <a:custGeom>
            <a:avLst/>
            <a:gdLst>
              <a:gd name="connsiteX0" fmla="*/ 10248 w 172416"/>
              <a:gd name="connsiteY0" fmla="*/ 139883 h 134316"/>
              <a:gd name="connsiteX1" fmla="*/ 182605 w 172416"/>
              <a:gd name="connsiteY1" fmla="*/ 139883 h 134316"/>
              <a:gd name="connsiteX2" fmla="*/ 182605 w 172416"/>
              <a:gd name="connsiteY2" fmla="*/ 16319 h 134316"/>
              <a:gd name="connsiteX3" fmla="*/ 10248 w 172416"/>
              <a:gd name="connsiteY3" fmla="*/ 16319 h 134316"/>
              <a:gd name="connsiteX4" fmla="*/ 10248 w 172416"/>
              <a:gd name="connsiteY4" fmla="*/ 139883 h 1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16" h="134316">
                <a:moveTo>
                  <a:pt x="10248" y="139883"/>
                </a:moveTo>
                <a:lnTo>
                  <a:pt x="182605" y="139883"/>
                </a:lnTo>
                <a:lnTo>
                  <a:pt x="182605" y="16319"/>
                </a:lnTo>
                <a:lnTo>
                  <a:pt x="10248" y="16319"/>
                </a:lnTo>
                <a:lnTo>
                  <a:pt x="10248" y="139883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0" name="Freeform 700"/>
          <p:cNvSpPr/>
          <p:nvPr/>
        </p:nvSpPr>
        <p:spPr>
          <a:xfrm>
            <a:off x="8095284" y="2786683"/>
            <a:ext cx="185116" cy="172416"/>
          </a:xfrm>
          <a:custGeom>
            <a:avLst/>
            <a:gdLst>
              <a:gd name="connsiteX0" fmla="*/ 10107 w 185116"/>
              <a:gd name="connsiteY0" fmla="*/ 182155 h 172416"/>
              <a:gd name="connsiteX1" fmla="*/ 188968 w 185116"/>
              <a:gd name="connsiteY1" fmla="*/ 182155 h 172416"/>
              <a:gd name="connsiteX2" fmla="*/ 188968 w 185116"/>
              <a:gd name="connsiteY2" fmla="*/ 16319 h 172416"/>
              <a:gd name="connsiteX3" fmla="*/ 10107 w 185116"/>
              <a:gd name="connsiteY3" fmla="*/ 16319 h 172416"/>
              <a:gd name="connsiteX4" fmla="*/ 10107 w 185116"/>
              <a:gd name="connsiteY4" fmla="*/ 182155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16" h="172416">
                <a:moveTo>
                  <a:pt x="10107" y="182155"/>
                </a:moveTo>
                <a:lnTo>
                  <a:pt x="188968" y="182155"/>
                </a:lnTo>
                <a:lnTo>
                  <a:pt x="188968" y="16319"/>
                </a:lnTo>
                <a:lnTo>
                  <a:pt x="10107" y="16319"/>
                </a:lnTo>
                <a:lnTo>
                  <a:pt x="10107" y="182155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Freeform 701"/>
          <p:cNvSpPr/>
          <p:nvPr/>
        </p:nvSpPr>
        <p:spPr>
          <a:xfrm>
            <a:off x="8095284" y="2786683"/>
            <a:ext cx="185116" cy="134316"/>
          </a:xfrm>
          <a:custGeom>
            <a:avLst/>
            <a:gdLst>
              <a:gd name="connsiteX0" fmla="*/ 13359 w 185116"/>
              <a:gd name="connsiteY0" fmla="*/ 139883 h 134316"/>
              <a:gd name="connsiteX1" fmla="*/ 185716 w 185116"/>
              <a:gd name="connsiteY1" fmla="*/ 139883 h 134316"/>
              <a:gd name="connsiteX2" fmla="*/ 185716 w 185116"/>
              <a:gd name="connsiteY2" fmla="*/ 16319 h 134316"/>
              <a:gd name="connsiteX3" fmla="*/ 13359 w 185116"/>
              <a:gd name="connsiteY3" fmla="*/ 16319 h 134316"/>
              <a:gd name="connsiteX4" fmla="*/ 13359 w 185116"/>
              <a:gd name="connsiteY4" fmla="*/ 139883 h 1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16" h="134316">
                <a:moveTo>
                  <a:pt x="13359" y="139883"/>
                </a:moveTo>
                <a:lnTo>
                  <a:pt x="185716" y="139883"/>
                </a:lnTo>
                <a:lnTo>
                  <a:pt x="185716" y="16319"/>
                </a:lnTo>
                <a:lnTo>
                  <a:pt x="13359" y="16319"/>
                </a:lnTo>
                <a:lnTo>
                  <a:pt x="13359" y="139883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Freeform 702"/>
          <p:cNvSpPr/>
          <p:nvPr/>
        </p:nvSpPr>
        <p:spPr>
          <a:xfrm>
            <a:off x="1237283" y="2786683"/>
            <a:ext cx="3017216" cy="20016"/>
          </a:xfrm>
          <a:custGeom>
            <a:avLst/>
            <a:gdLst>
              <a:gd name="connsiteX0" fmla="*/ 816 w 3017216"/>
              <a:gd name="connsiteY0" fmla="*/ 8190 h 20016"/>
              <a:gd name="connsiteX1" fmla="*/ 3010820 w 3017216"/>
              <a:gd name="connsiteY1" fmla="*/ 8190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8190"/>
                </a:moveTo>
                <a:lnTo>
                  <a:pt x="3010820" y="8190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Freeform 703"/>
          <p:cNvSpPr/>
          <p:nvPr/>
        </p:nvSpPr>
        <p:spPr>
          <a:xfrm>
            <a:off x="4272583" y="2786683"/>
            <a:ext cx="2687016" cy="20016"/>
          </a:xfrm>
          <a:custGeom>
            <a:avLst/>
            <a:gdLst>
              <a:gd name="connsiteX0" fmla="*/ 9666 w 2687016"/>
              <a:gd name="connsiteY0" fmla="*/ 8190 h 20016"/>
              <a:gd name="connsiteX1" fmla="*/ 2687966 w 2687016"/>
              <a:gd name="connsiteY1" fmla="*/ 8190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6" y="8190"/>
                </a:moveTo>
                <a:lnTo>
                  <a:pt x="2687966" y="8190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Freeform 704"/>
          <p:cNvSpPr/>
          <p:nvPr/>
        </p:nvSpPr>
        <p:spPr>
          <a:xfrm>
            <a:off x="6964984" y="2786683"/>
            <a:ext cx="32716" cy="20016"/>
          </a:xfrm>
          <a:custGeom>
            <a:avLst/>
            <a:gdLst>
              <a:gd name="connsiteX0" fmla="*/ 8709 w 32716"/>
              <a:gd name="connsiteY0" fmla="*/ 8190 h 20016"/>
              <a:gd name="connsiteX1" fmla="*/ 28221 w 32716"/>
              <a:gd name="connsiteY1" fmla="*/ 8190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09" y="8190"/>
                </a:moveTo>
                <a:lnTo>
                  <a:pt x="28221" y="8190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5" name="Freeform 705"/>
          <p:cNvSpPr/>
          <p:nvPr/>
        </p:nvSpPr>
        <p:spPr>
          <a:xfrm>
            <a:off x="7028484" y="2786683"/>
            <a:ext cx="185116" cy="20016"/>
          </a:xfrm>
          <a:custGeom>
            <a:avLst/>
            <a:gdLst>
              <a:gd name="connsiteX0" fmla="*/ 5371 w 185116"/>
              <a:gd name="connsiteY0" fmla="*/ 8190 h 20016"/>
              <a:gd name="connsiteX1" fmla="*/ 185858 w 185116"/>
              <a:gd name="connsiteY1" fmla="*/ 8190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5371" y="8190"/>
                </a:moveTo>
                <a:lnTo>
                  <a:pt x="185858" y="8190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" name="Freeform 706"/>
          <p:cNvSpPr/>
          <p:nvPr/>
        </p:nvSpPr>
        <p:spPr>
          <a:xfrm>
            <a:off x="8095284" y="2786683"/>
            <a:ext cx="185116" cy="20016"/>
          </a:xfrm>
          <a:custGeom>
            <a:avLst/>
            <a:gdLst>
              <a:gd name="connsiteX0" fmla="*/ 8481 w 185116"/>
              <a:gd name="connsiteY0" fmla="*/ 8190 h 20016"/>
              <a:gd name="connsiteX1" fmla="*/ 188968 w 185116"/>
              <a:gd name="connsiteY1" fmla="*/ 8190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8481" y="8190"/>
                </a:moveTo>
                <a:lnTo>
                  <a:pt x="188968" y="8190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7" name="Freeform 707"/>
          <p:cNvSpPr/>
          <p:nvPr/>
        </p:nvSpPr>
        <p:spPr>
          <a:xfrm>
            <a:off x="7015784" y="2799383"/>
            <a:ext cx="20016" cy="172416"/>
          </a:xfrm>
          <a:custGeom>
            <a:avLst/>
            <a:gdLst>
              <a:gd name="connsiteX0" fmla="*/ 11566 w 20016"/>
              <a:gd name="connsiteY0" fmla="*/ 1994 h 172416"/>
              <a:gd name="connsiteX1" fmla="*/ 11566 w 20016"/>
              <a:gd name="connsiteY1" fmla="*/ 169455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1566" y="1994"/>
                </a:moveTo>
                <a:lnTo>
                  <a:pt x="11566" y="169455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Freeform 708"/>
          <p:cNvSpPr/>
          <p:nvPr/>
        </p:nvSpPr>
        <p:spPr>
          <a:xfrm>
            <a:off x="7206284" y="2799383"/>
            <a:ext cx="20016" cy="172416"/>
          </a:xfrm>
          <a:custGeom>
            <a:avLst/>
            <a:gdLst>
              <a:gd name="connsiteX0" fmla="*/ 14561 w 20016"/>
              <a:gd name="connsiteY0" fmla="*/ 1994 h 172416"/>
              <a:gd name="connsiteX1" fmla="*/ 14561 w 20016"/>
              <a:gd name="connsiteY1" fmla="*/ 169455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4561" y="1994"/>
                </a:moveTo>
                <a:lnTo>
                  <a:pt x="14561" y="169455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Freeform 709"/>
          <p:cNvSpPr/>
          <p:nvPr/>
        </p:nvSpPr>
        <p:spPr>
          <a:xfrm>
            <a:off x="8082584" y="2799383"/>
            <a:ext cx="20016" cy="172416"/>
          </a:xfrm>
          <a:custGeom>
            <a:avLst/>
            <a:gdLst>
              <a:gd name="connsiteX0" fmla="*/ 14678 w 20016"/>
              <a:gd name="connsiteY0" fmla="*/ 1994 h 172416"/>
              <a:gd name="connsiteX1" fmla="*/ 14678 w 20016"/>
              <a:gd name="connsiteY1" fmla="*/ 169455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4678" y="1994"/>
                </a:moveTo>
                <a:lnTo>
                  <a:pt x="14678" y="169455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0" name="Freeform 710"/>
          <p:cNvSpPr/>
          <p:nvPr/>
        </p:nvSpPr>
        <p:spPr>
          <a:xfrm>
            <a:off x="8273084" y="2799383"/>
            <a:ext cx="20016" cy="172416"/>
          </a:xfrm>
          <a:custGeom>
            <a:avLst/>
            <a:gdLst>
              <a:gd name="connsiteX0" fmla="*/ 17671 w 20016"/>
              <a:gd name="connsiteY0" fmla="*/ 1994 h 172416"/>
              <a:gd name="connsiteX1" fmla="*/ 17671 w 20016"/>
              <a:gd name="connsiteY1" fmla="*/ 169455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7671" y="1994"/>
                </a:moveTo>
                <a:lnTo>
                  <a:pt x="17671" y="16945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1" name="Freeform 711"/>
          <p:cNvSpPr/>
          <p:nvPr/>
        </p:nvSpPr>
        <p:spPr>
          <a:xfrm>
            <a:off x="7028484" y="2964483"/>
            <a:ext cx="185116" cy="20016"/>
          </a:xfrm>
          <a:custGeom>
            <a:avLst/>
            <a:gdLst>
              <a:gd name="connsiteX0" fmla="*/ 5371 w 185116"/>
              <a:gd name="connsiteY0" fmla="*/ 10859 h 20016"/>
              <a:gd name="connsiteX1" fmla="*/ 185858 w 185116"/>
              <a:gd name="connsiteY1" fmla="*/ 10859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5371" y="10859"/>
                </a:moveTo>
                <a:lnTo>
                  <a:pt x="185858" y="10859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Freeform 712"/>
          <p:cNvSpPr/>
          <p:nvPr/>
        </p:nvSpPr>
        <p:spPr>
          <a:xfrm>
            <a:off x="8095284" y="2964483"/>
            <a:ext cx="185116" cy="20016"/>
          </a:xfrm>
          <a:custGeom>
            <a:avLst/>
            <a:gdLst>
              <a:gd name="connsiteX0" fmla="*/ 8481 w 185116"/>
              <a:gd name="connsiteY0" fmla="*/ 10859 h 20016"/>
              <a:gd name="connsiteX1" fmla="*/ 188968 w 185116"/>
              <a:gd name="connsiteY1" fmla="*/ 10859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8481" y="10859"/>
                </a:moveTo>
                <a:lnTo>
                  <a:pt x="188968" y="10859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3" name="Freeform 713"/>
          <p:cNvSpPr/>
          <p:nvPr/>
        </p:nvSpPr>
        <p:spPr>
          <a:xfrm>
            <a:off x="1237283" y="3129583"/>
            <a:ext cx="3017216" cy="20016"/>
          </a:xfrm>
          <a:custGeom>
            <a:avLst/>
            <a:gdLst>
              <a:gd name="connsiteX0" fmla="*/ 816 w 3017216"/>
              <a:gd name="connsiteY0" fmla="*/ 16472 h 20016"/>
              <a:gd name="connsiteX1" fmla="*/ 3010820 w 3017216"/>
              <a:gd name="connsiteY1" fmla="*/ 1647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6472"/>
                </a:moveTo>
                <a:lnTo>
                  <a:pt x="3010820" y="16472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Freeform 714"/>
          <p:cNvSpPr/>
          <p:nvPr/>
        </p:nvSpPr>
        <p:spPr>
          <a:xfrm>
            <a:off x="4272583" y="3129583"/>
            <a:ext cx="2687016" cy="20016"/>
          </a:xfrm>
          <a:custGeom>
            <a:avLst/>
            <a:gdLst>
              <a:gd name="connsiteX0" fmla="*/ 9666 w 2687016"/>
              <a:gd name="connsiteY0" fmla="*/ 16472 h 20016"/>
              <a:gd name="connsiteX1" fmla="*/ 2687966 w 2687016"/>
              <a:gd name="connsiteY1" fmla="*/ 1647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6" y="16472"/>
                </a:moveTo>
                <a:lnTo>
                  <a:pt x="2687966" y="16472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" name="Freeform 715"/>
          <p:cNvSpPr/>
          <p:nvPr/>
        </p:nvSpPr>
        <p:spPr>
          <a:xfrm>
            <a:off x="6964984" y="3129583"/>
            <a:ext cx="32716" cy="20016"/>
          </a:xfrm>
          <a:custGeom>
            <a:avLst/>
            <a:gdLst>
              <a:gd name="connsiteX0" fmla="*/ 8709 w 32716"/>
              <a:gd name="connsiteY0" fmla="*/ 16472 h 20016"/>
              <a:gd name="connsiteX1" fmla="*/ 28221 w 32716"/>
              <a:gd name="connsiteY1" fmla="*/ 1647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09" y="16472"/>
                </a:moveTo>
                <a:lnTo>
                  <a:pt x="28221" y="16472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Freeform 716"/>
          <p:cNvSpPr/>
          <p:nvPr/>
        </p:nvSpPr>
        <p:spPr>
          <a:xfrm>
            <a:off x="7015784" y="3485183"/>
            <a:ext cx="197816" cy="185116"/>
          </a:xfrm>
          <a:custGeom>
            <a:avLst/>
            <a:gdLst>
              <a:gd name="connsiteX0" fmla="*/ 19697 w 197816"/>
              <a:gd name="connsiteY0" fmla="*/ 186019 h 185116"/>
              <a:gd name="connsiteX1" fmla="*/ 198558 w 197816"/>
              <a:gd name="connsiteY1" fmla="*/ 186019 h 185116"/>
              <a:gd name="connsiteX2" fmla="*/ 198558 w 197816"/>
              <a:gd name="connsiteY2" fmla="*/ 18558 h 185116"/>
              <a:gd name="connsiteX3" fmla="*/ 19697 w 197816"/>
              <a:gd name="connsiteY3" fmla="*/ 18558 h 185116"/>
              <a:gd name="connsiteX4" fmla="*/ 19697 w 197816"/>
              <a:gd name="connsiteY4" fmla="*/ 186019 h 18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16" h="185116">
                <a:moveTo>
                  <a:pt x="19697" y="186019"/>
                </a:moveTo>
                <a:lnTo>
                  <a:pt x="198558" y="186019"/>
                </a:lnTo>
                <a:lnTo>
                  <a:pt x="198558" y="18558"/>
                </a:lnTo>
                <a:lnTo>
                  <a:pt x="19697" y="18558"/>
                </a:lnTo>
                <a:lnTo>
                  <a:pt x="19697" y="186019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Freeform 717"/>
          <p:cNvSpPr/>
          <p:nvPr/>
        </p:nvSpPr>
        <p:spPr>
          <a:xfrm>
            <a:off x="7028484" y="3485183"/>
            <a:ext cx="172416" cy="134316"/>
          </a:xfrm>
          <a:custGeom>
            <a:avLst/>
            <a:gdLst>
              <a:gd name="connsiteX0" fmla="*/ 10248 w 172416"/>
              <a:gd name="connsiteY0" fmla="*/ 143747 h 134316"/>
              <a:gd name="connsiteX1" fmla="*/ 182605 w 172416"/>
              <a:gd name="connsiteY1" fmla="*/ 143747 h 134316"/>
              <a:gd name="connsiteX2" fmla="*/ 182605 w 172416"/>
              <a:gd name="connsiteY2" fmla="*/ 18557 h 134316"/>
              <a:gd name="connsiteX3" fmla="*/ 10248 w 172416"/>
              <a:gd name="connsiteY3" fmla="*/ 18557 h 134316"/>
              <a:gd name="connsiteX4" fmla="*/ 10248 w 172416"/>
              <a:gd name="connsiteY4" fmla="*/ 143747 h 1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16" h="134316">
                <a:moveTo>
                  <a:pt x="10248" y="143747"/>
                </a:moveTo>
                <a:lnTo>
                  <a:pt x="182605" y="143747"/>
                </a:lnTo>
                <a:lnTo>
                  <a:pt x="182605" y="18557"/>
                </a:lnTo>
                <a:lnTo>
                  <a:pt x="10248" y="18557"/>
                </a:lnTo>
                <a:lnTo>
                  <a:pt x="10248" y="143747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" name="Freeform 718"/>
          <p:cNvSpPr/>
          <p:nvPr/>
        </p:nvSpPr>
        <p:spPr>
          <a:xfrm>
            <a:off x="1237283" y="3485183"/>
            <a:ext cx="3017216" cy="20016"/>
          </a:xfrm>
          <a:custGeom>
            <a:avLst/>
            <a:gdLst>
              <a:gd name="connsiteX0" fmla="*/ 816 w 3017216"/>
              <a:gd name="connsiteY0" fmla="*/ 12054 h 20016"/>
              <a:gd name="connsiteX1" fmla="*/ 3010820 w 3017216"/>
              <a:gd name="connsiteY1" fmla="*/ 1205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2054"/>
                </a:moveTo>
                <a:lnTo>
                  <a:pt x="3010820" y="1205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" name="Freeform 719"/>
          <p:cNvSpPr/>
          <p:nvPr/>
        </p:nvSpPr>
        <p:spPr>
          <a:xfrm>
            <a:off x="4272583" y="3485183"/>
            <a:ext cx="2687016" cy="20016"/>
          </a:xfrm>
          <a:custGeom>
            <a:avLst/>
            <a:gdLst>
              <a:gd name="connsiteX0" fmla="*/ 9666 w 2687016"/>
              <a:gd name="connsiteY0" fmla="*/ 12054 h 20016"/>
              <a:gd name="connsiteX1" fmla="*/ 2687966 w 2687016"/>
              <a:gd name="connsiteY1" fmla="*/ 1205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6" y="12054"/>
                </a:moveTo>
                <a:lnTo>
                  <a:pt x="2687966" y="1205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" name="Freeform 720"/>
          <p:cNvSpPr/>
          <p:nvPr/>
        </p:nvSpPr>
        <p:spPr>
          <a:xfrm>
            <a:off x="6964984" y="3485183"/>
            <a:ext cx="32716" cy="20016"/>
          </a:xfrm>
          <a:custGeom>
            <a:avLst/>
            <a:gdLst>
              <a:gd name="connsiteX0" fmla="*/ 8709 w 32716"/>
              <a:gd name="connsiteY0" fmla="*/ 12054 h 20016"/>
              <a:gd name="connsiteX1" fmla="*/ 28221 w 32716"/>
              <a:gd name="connsiteY1" fmla="*/ 1205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09" y="12054"/>
                </a:moveTo>
                <a:lnTo>
                  <a:pt x="28221" y="1205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" name="Freeform 721"/>
          <p:cNvSpPr/>
          <p:nvPr/>
        </p:nvSpPr>
        <p:spPr>
          <a:xfrm>
            <a:off x="7028484" y="3485183"/>
            <a:ext cx="185116" cy="20016"/>
          </a:xfrm>
          <a:custGeom>
            <a:avLst/>
            <a:gdLst>
              <a:gd name="connsiteX0" fmla="*/ 5371 w 185116"/>
              <a:gd name="connsiteY0" fmla="*/ 12054 h 20016"/>
              <a:gd name="connsiteX1" fmla="*/ 185858 w 185116"/>
              <a:gd name="connsiteY1" fmla="*/ 1205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5371" y="12054"/>
                </a:moveTo>
                <a:lnTo>
                  <a:pt x="185858" y="1205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Freeform 722"/>
          <p:cNvSpPr/>
          <p:nvPr/>
        </p:nvSpPr>
        <p:spPr>
          <a:xfrm>
            <a:off x="7015784" y="3497883"/>
            <a:ext cx="20016" cy="172416"/>
          </a:xfrm>
          <a:custGeom>
            <a:avLst/>
            <a:gdLst>
              <a:gd name="connsiteX0" fmla="*/ 11566 w 20016"/>
              <a:gd name="connsiteY0" fmla="*/ 5858 h 172416"/>
              <a:gd name="connsiteX1" fmla="*/ 11566 w 20016"/>
              <a:gd name="connsiteY1" fmla="*/ 173319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1566" y="5858"/>
                </a:moveTo>
                <a:lnTo>
                  <a:pt x="11566" y="173319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" name="Freeform 723"/>
          <p:cNvSpPr/>
          <p:nvPr/>
        </p:nvSpPr>
        <p:spPr>
          <a:xfrm>
            <a:off x="7206284" y="3497883"/>
            <a:ext cx="20016" cy="172416"/>
          </a:xfrm>
          <a:custGeom>
            <a:avLst/>
            <a:gdLst>
              <a:gd name="connsiteX0" fmla="*/ 14561 w 20016"/>
              <a:gd name="connsiteY0" fmla="*/ 5858 h 172416"/>
              <a:gd name="connsiteX1" fmla="*/ 14561 w 20016"/>
              <a:gd name="connsiteY1" fmla="*/ 173319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4561" y="5858"/>
                </a:moveTo>
                <a:lnTo>
                  <a:pt x="14561" y="173319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Freeform 724"/>
          <p:cNvSpPr/>
          <p:nvPr/>
        </p:nvSpPr>
        <p:spPr>
          <a:xfrm>
            <a:off x="7028484" y="3662983"/>
            <a:ext cx="185116" cy="20016"/>
          </a:xfrm>
          <a:custGeom>
            <a:avLst/>
            <a:gdLst>
              <a:gd name="connsiteX0" fmla="*/ 5371 w 185116"/>
              <a:gd name="connsiteY0" fmla="*/ 14722 h 20016"/>
              <a:gd name="connsiteX1" fmla="*/ 185858 w 185116"/>
              <a:gd name="connsiteY1" fmla="*/ 14722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5371" y="14722"/>
                </a:moveTo>
                <a:lnTo>
                  <a:pt x="185858" y="14722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Freeform 725"/>
          <p:cNvSpPr/>
          <p:nvPr/>
        </p:nvSpPr>
        <p:spPr>
          <a:xfrm>
            <a:off x="1249983" y="4120183"/>
            <a:ext cx="2991816" cy="20016"/>
          </a:xfrm>
          <a:custGeom>
            <a:avLst/>
            <a:gdLst>
              <a:gd name="connsiteX0" fmla="*/ 7628 w 2991816"/>
              <a:gd name="connsiteY0" fmla="*/ 11133 h 20016"/>
              <a:gd name="connsiteX1" fmla="*/ 2991616 w 2991816"/>
              <a:gd name="connsiteY1" fmla="*/ 11133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91816" h="20016">
                <a:moveTo>
                  <a:pt x="7628" y="11133"/>
                </a:moveTo>
                <a:lnTo>
                  <a:pt x="2991616" y="11133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Freeform 726"/>
          <p:cNvSpPr/>
          <p:nvPr/>
        </p:nvSpPr>
        <p:spPr>
          <a:xfrm>
            <a:off x="4259883" y="4120183"/>
            <a:ext cx="2699716" cy="20016"/>
          </a:xfrm>
          <a:custGeom>
            <a:avLst/>
            <a:gdLst>
              <a:gd name="connsiteX0" fmla="*/ 7732 w 2699716"/>
              <a:gd name="connsiteY0" fmla="*/ 11133 h 20016"/>
              <a:gd name="connsiteX1" fmla="*/ 2694162 w 2699716"/>
              <a:gd name="connsiteY1" fmla="*/ 11133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9716" h="20016">
                <a:moveTo>
                  <a:pt x="7732" y="11133"/>
                </a:moveTo>
                <a:lnTo>
                  <a:pt x="2694162" y="11133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Freeform 727"/>
          <p:cNvSpPr/>
          <p:nvPr/>
        </p:nvSpPr>
        <p:spPr>
          <a:xfrm>
            <a:off x="8768383" y="4120183"/>
            <a:ext cx="32716" cy="20016"/>
          </a:xfrm>
          <a:custGeom>
            <a:avLst/>
            <a:gdLst>
              <a:gd name="connsiteX0" fmla="*/ 13426 w 32716"/>
              <a:gd name="connsiteY0" fmla="*/ 11133 h 20016"/>
              <a:gd name="connsiteX1" fmla="*/ 26434 w 32716"/>
              <a:gd name="connsiteY1" fmla="*/ 11133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26" y="11133"/>
                </a:moveTo>
                <a:lnTo>
                  <a:pt x="26434" y="11133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" name="Freeform 728"/>
          <p:cNvSpPr/>
          <p:nvPr/>
        </p:nvSpPr>
        <p:spPr>
          <a:xfrm>
            <a:off x="9098583" y="4120183"/>
            <a:ext cx="413716" cy="20016"/>
          </a:xfrm>
          <a:custGeom>
            <a:avLst/>
            <a:gdLst>
              <a:gd name="connsiteX0" fmla="*/ 10053 w 413716"/>
              <a:gd name="connsiteY0" fmla="*/ 11133 h 20016"/>
              <a:gd name="connsiteX1" fmla="*/ 419806 w 413716"/>
              <a:gd name="connsiteY1" fmla="*/ 11133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716" h="20016">
                <a:moveTo>
                  <a:pt x="10053" y="11133"/>
                </a:moveTo>
                <a:lnTo>
                  <a:pt x="419806" y="11133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9" name="Freeform 729"/>
          <p:cNvSpPr/>
          <p:nvPr/>
        </p:nvSpPr>
        <p:spPr>
          <a:xfrm>
            <a:off x="9504983" y="4120183"/>
            <a:ext cx="32716" cy="20016"/>
          </a:xfrm>
          <a:custGeom>
            <a:avLst/>
            <a:gdLst>
              <a:gd name="connsiteX0" fmla="*/ 13406 w 32716"/>
              <a:gd name="connsiteY0" fmla="*/ 11133 h 20016"/>
              <a:gd name="connsiteX1" fmla="*/ 26414 w 32716"/>
              <a:gd name="connsiteY1" fmla="*/ 11133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06" y="11133"/>
                </a:moveTo>
                <a:lnTo>
                  <a:pt x="26414" y="11133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0" name="Freeform 730"/>
          <p:cNvSpPr/>
          <p:nvPr/>
        </p:nvSpPr>
        <p:spPr>
          <a:xfrm>
            <a:off x="9504983" y="4120183"/>
            <a:ext cx="32716" cy="20016"/>
          </a:xfrm>
          <a:custGeom>
            <a:avLst/>
            <a:gdLst>
              <a:gd name="connsiteX0" fmla="*/ 13406 w 32716"/>
              <a:gd name="connsiteY0" fmla="*/ 11133 h 20016"/>
              <a:gd name="connsiteX1" fmla="*/ 26414 w 32716"/>
              <a:gd name="connsiteY1" fmla="*/ 11133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06" y="11133"/>
                </a:moveTo>
                <a:lnTo>
                  <a:pt x="26414" y="11133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Freeform 731"/>
          <p:cNvSpPr/>
          <p:nvPr/>
        </p:nvSpPr>
        <p:spPr>
          <a:xfrm>
            <a:off x="9720883" y="4120183"/>
            <a:ext cx="1645616" cy="20016"/>
          </a:xfrm>
          <a:custGeom>
            <a:avLst/>
            <a:gdLst>
              <a:gd name="connsiteX0" fmla="*/ 4008 w 1645616"/>
              <a:gd name="connsiteY0" fmla="*/ 11133 h 20016"/>
              <a:gd name="connsiteX1" fmla="*/ 1648169 w 1645616"/>
              <a:gd name="connsiteY1" fmla="*/ 11133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5616" h="20016">
                <a:moveTo>
                  <a:pt x="4008" y="11133"/>
                </a:moveTo>
                <a:lnTo>
                  <a:pt x="1648169" y="11133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Freeform 732"/>
          <p:cNvSpPr/>
          <p:nvPr/>
        </p:nvSpPr>
        <p:spPr>
          <a:xfrm>
            <a:off x="1224583" y="4132883"/>
            <a:ext cx="20016" cy="159716"/>
          </a:xfrm>
          <a:custGeom>
            <a:avLst/>
            <a:gdLst>
              <a:gd name="connsiteX0" fmla="*/ 13516 w 20016"/>
              <a:gd name="connsiteY0" fmla="*/ 4936 h 159716"/>
              <a:gd name="connsiteX1" fmla="*/ 13516 w 20016"/>
              <a:gd name="connsiteY1" fmla="*/ 161017 h 15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59716">
                <a:moveTo>
                  <a:pt x="13516" y="4936"/>
                </a:moveTo>
                <a:lnTo>
                  <a:pt x="13516" y="161017"/>
                </a:lnTo>
              </a:path>
            </a:pathLst>
          </a:custGeom>
          <a:ln w="1300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Freeform 733"/>
          <p:cNvSpPr/>
          <p:nvPr/>
        </p:nvSpPr>
        <p:spPr>
          <a:xfrm>
            <a:off x="4234483" y="4132883"/>
            <a:ext cx="20016" cy="159716"/>
          </a:xfrm>
          <a:custGeom>
            <a:avLst/>
            <a:gdLst>
              <a:gd name="connsiteX0" fmla="*/ 13620 w 20016"/>
              <a:gd name="connsiteY0" fmla="*/ 4936 h 159716"/>
              <a:gd name="connsiteX1" fmla="*/ 13620 w 20016"/>
              <a:gd name="connsiteY1" fmla="*/ 161017 h 15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59716">
                <a:moveTo>
                  <a:pt x="13620" y="4936"/>
                </a:moveTo>
                <a:lnTo>
                  <a:pt x="13620" y="161017"/>
                </a:lnTo>
              </a:path>
            </a:pathLst>
          </a:custGeom>
          <a:ln w="1300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Freeform 734"/>
          <p:cNvSpPr/>
          <p:nvPr/>
        </p:nvSpPr>
        <p:spPr>
          <a:xfrm>
            <a:off x="6952283" y="4132883"/>
            <a:ext cx="20016" cy="159716"/>
          </a:xfrm>
          <a:custGeom>
            <a:avLst/>
            <a:gdLst>
              <a:gd name="connsiteX0" fmla="*/ 8401 w 20016"/>
              <a:gd name="connsiteY0" fmla="*/ 4936 h 159716"/>
              <a:gd name="connsiteX1" fmla="*/ 8401 w 20016"/>
              <a:gd name="connsiteY1" fmla="*/ 161017 h 15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59716">
                <a:moveTo>
                  <a:pt x="8401" y="4936"/>
                </a:moveTo>
                <a:lnTo>
                  <a:pt x="8401" y="161017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Freeform 735"/>
          <p:cNvSpPr/>
          <p:nvPr/>
        </p:nvSpPr>
        <p:spPr>
          <a:xfrm>
            <a:off x="8768383" y="4132883"/>
            <a:ext cx="32716" cy="159716"/>
          </a:xfrm>
          <a:custGeom>
            <a:avLst/>
            <a:gdLst>
              <a:gd name="connsiteX0" fmla="*/ 19930 w 32716"/>
              <a:gd name="connsiteY0" fmla="*/ 4936 h 159716"/>
              <a:gd name="connsiteX1" fmla="*/ 19930 w 32716"/>
              <a:gd name="connsiteY1" fmla="*/ 161017 h 15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159716">
                <a:moveTo>
                  <a:pt x="19930" y="4936"/>
                </a:moveTo>
                <a:lnTo>
                  <a:pt x="19930" y="161017"/>
                </a:lnTo>
              </a:path>
            </a:pathLst>
          </a:custGeom>
          <a:ln w="1300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Freeform 736"/>
          <p:cNvSpPr/>
          <p:nvPr/>
        </p:nvSpPr>
        <p:spPr>
          <a:xfrm>
            <a:off x="9085883" y="4132883"/>
            <a:ext cx="20016" cy="159716"/>
          </a:xfrm>
          <a:custGeom>
            <a:avLst/>
            <a:gdLst>
              <a:gd name="connsiteX0" fmla="*/ 16248 w 20016"/>
              <a:gd name="connsiteY0" fmla="*/ 4936 h 159716"/>
              <a:gd name="connsiteX1" fmla="*/ 16248 w 20016"/>
              <a:gd name="connsiteY1" fmla="*/ 161017 h 15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59716">
                <a:moveTo>
                  <a:pt x="16248" y="4936"/>
                </a:moveTo>
                <a:lnTo>
                  <a:pt x="16248" y="161017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Freeform 737"/>
          <p:cNvSpPr/>
          <p:nvPr/>
        </p:nvSpPr>
        <p:spPr>
          <a:xfrm>
            <a:off x="9504983" y="4132883"/>
            <a:ext cx="32716" cy="159716"/>
          </a:xfrm>
          <a:custGeom>
            <a:avLst/>
            <a:gdLst>
              <a:gd name="connsiteX0" fmla="*/ 19910 w 32716"/>
              <a:gd name="connsiteY0" fmla="*/ 4936 h 159716"/>
              <a:gd name="connsiteX1" fmla="*/ 19910 w 32716"/>
              <a:gd name="connsiteY1" fmla="*/ 161017 h 15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159716">
                <a:moveTo>
                  <a:pt x="19910" y="4936"/>
                </a:moveTo>
                <a:lnTo>
                  <a:pt x="19910" y="161017"/>
                </a:lnTo>
              </a:path>
            </a:pathLst>
          </a:custGeom>
          <a:ln w="1300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Freeform 738"/>
          <p:cNvSpPr/>
          <p:nvPr/>
        </p:nvSpPr>
        <p:spPr>
          <a:xfrm>
            <a:off x="9708183" y="4132883"/>
            <a:ext cx="20016" cy="159716"/>
          </a:xfrm>
          <a:custGeom>
            <a:avLst/>
            <a:gdLst>
              <a:gd name="connsiteX0" fmla="*/ 10204 w 20016"/>
              <a:gd name="connsiteY0" fmla="*/ 4936 h 159716"/>
              <a:gd name="connsiteX1" fmla="*/ 10204 w 20016"/>
              <a:gd name="connsiteY1" fmla="*/ 161017 h 15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59716">
                <a:moveTo>
                  <a:pt x="10204" y="4936"/>
                </a:moveTo>
                <a:lnTo>
                  <a:pt x="10204" y="161017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Freeform 739"/>
          <p:cNvSpPr/>
          <p:nvPr/>
        </p:nvSpPr>
        <p:spPr>
          <a:xfrm>
            <a:off x="8768383" y="4285283"/>
            <a:ext cx="32716" cy="20016"/>
          </a:xfrm>
          <a:custGeom>
            <a:avLst/>
            <a:gdLst>
              <a:gd name="connsiteX0" fmla="*/ 13426 w 32716"/>
              <a:gd name="connsiteY0" fmla="*/ 15121 h 20016"/>
              <a:gd name="connsiteX1" fmla="*/ 26434 w 32716"/>
              <a:gd name="connsiteY1" fmla="*/ 15121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26" y="15121"/>
                </a:moveTo>
                <a:lnTo>
                  <a:pt x="26434" y="15121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0" name="Freeform 740"/>
          <p:cNvSpPr/>
          <p:nvPr/>
        </p:nvSpPr>
        <p:spPr>
          <a:xfrm>
            <a:off x="9504983" y="4285283"/>
            <a:ext cx="32716" cy="20016"/>
          </a:xfrm>
          <a:custGeom>
            <a:avLst/>
            <a:gdLst>
              <a:gd name="connsiteX0" fmla="*/ 13406 w 32716"/>
              <a:gd name="connsiteY0" fmla="*/ 15121 h 20016"/>
              <a:gd name="connsiteX1" fmla="*/ 26414 w 32716"/>
              <a:gd name="connsiteY1" fmla="*/ 15121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06" y="15121"/>
                </a:moveTo>
                <a:lnTo>
                  <a:pt x="26414" y="15121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1" name="Freeform 741"/>
          <p:cNvSpPr/>
          <p:nvPr/>
        </p:nvSpPr>
        <p:spPr>
          <a:xfrm>
            <a:off x="1224583" y="4297983"/>
            <a:ext cx="20016" cy="172416"/>
          </a:xfrm>
          <a:custGeom>
            <a:avLst/>
            <a:gdLst>
              <a:gd name="connsiteX0" fmla="*/ 13516 w 20016"/>
              <a:gd name="connsiteY0" fmla="*/ 8924 h 172416"/>
              <a:gd name="connsiteX1" fmla="*/ 13516 w 20016"/>
              <a:gd name="connsiteY1" fmla="*/ 166631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3516" y="8924"/>
                </a:moveTo>
                <a:lnTo>
                  <a:pt x="13516" y="166631"/>
                </a:lnTo>
              </a:path>
            </a:pathLst>
          </a:custGeom>
          <a:ln w="1300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Freeform 742"/>
          <p:cNvSpPr/>
          <p:nvPr/>
        </p:nvSpPr>
        <p:spPr>
          <a:xfrm>
            <a:off x="4234483" y="4297983"/>
            <a:ext cx="20016" cy="172416"/>
          </a:xfrm>
          <a:custGeom>
            <a:avLst/>
            <a:gdLst>
              <a:gd name="connsiteX0" fmla="*/ 13620 w 20016"/>
              <a:gd name="connsiteY0" fmla="*/ 8924 h 172416"/>
              <a:gd name="connsiteX1" fmla="*/ 13620 w 20016"/>
              <a:gd name="connsiteY1" fmla="*/ 166631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3620" y="8924"/>
                </a:moveTo>
                <a:lnTo>
                  <a:pt x="13620" y="166631"/>
                </a:lnTo>
              </a:path>
            </a:pathLst>
          </a:custGeom>
          <a:ln w="1300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3" name="Freeform 743"/>
          <p:cNvSpPr/>
          <p:nvPr/>
        </p:nvSpPr>
        <p:spPr>
          <a:xfrm>
            <a:off x="6952283" y="4297983"/>
            <a:ext cx="20016" cy="172416"/>
          </a:xfrm>
          <a:custGeom>
            <a:avLst/>
            <a:gdLst>
              <a:gd name="connsiteX0" fmla="*/ 8401 w 20016"/>
              <a:gd name="connsiteY0" fmla="*/ 8924 h 172416"/>
              <a:gd name="connsiteX1" fmla="*/ 8401 w 20016"/>
              <a:gd name="connsiteY1" fmla="*/ 166631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8401" y="8924"/>
                </a:moveTo>
                <a:lnTo>
                  <a:pt x="8401" y="166631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4" name="Freeform 744"/>
          <p:cNvSpPr/>
          <p:nvPr/>
        </p:nvSpPr>
        <p:spPr>
          <a:xfrm>
            <a:off x="8768383" y="4297983"/>
            <a:ext cx="32716" cy="172416"/>
          </a:xfrm>
          <a:custGeom>
            <a:avLst/>
            <a:gdLst>
              <a:gd name="connsiteX0" fmla="*/ 19930 w 32716"/>
              <a:gd name="connsiteY0" fmla="*/ 8924 h 172416"/>
              <a:gd name="connsiteX1" fmla="*/ 19930 w 32716"/>
              <a:gd name="connsiteY1" fmla="*/ 166631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172416">
                <a:moveTo>
                  <a:pt x="19930" y="8924"/>
                </a:moveTo>
                <a:lnTo>
                  <a:pt x="19930" y="166631"/>
                </a:lnTo>
              </a:path>
            </a:pathLst>
          </a:custGeom>
          <a:ln w="1300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5" name="Freeform 745"/>
          <p:cNvSpPr/>
          <p:nvPr/>
        </p:nvSpPr>
        <p:spPr>
          <a:xfrm>
            <a:off x="9085883" y="4297983"/>
            <a:ext cx="20016" cy="172416"/>
          </a:xfrm>
          <a:custGeom>
            <a:avLst/>
            <a:gdLst>
              <a:gd name="connsiteX0" fmla="*/ 16248 w 20016"/>
              <a:gd name="connsiteY0" fmla="*/ 8924 h 172416"/>
              <a:gd name="connsiteX1" fmla="*/ 16248 w 20016"/>
              <a:gd name="connsiteY1" fmla="*/ 166631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6248" y="8924"/>
                </a:moveTo>
                <a:lnTo>
                  <a:pt x="16248" y="166631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Freeform 746"/>
          <p:cNvSpPr/>
          <p:nvPr/>
        </p:nvSpPr>
        <p:spPr>
          <a:xfrm>
            <a:off x="9504983" y="4297983"/>
            <a:ext cx="32716" cy="172416"/>
          </a:xfrm>
          <a:custGeom>
            <a:avLst/>
            <a:gdLst>
              <a:gd name="connsiteX0" fmla="*/ 19910 w 32716"/>
              <a:gd name="connsiteY0" fmla="*/ 8924 h 172416"/>
              <a:gd name="connsiteX1" fmla="*/ 19910 w 32716"/>
              <a:gd name="connsiteY1" fmla="*/ 166631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172416">
                <a:moveTo>
                  <a:pt x="19910" y="8924"/>
                </a:moveTo>
                <a:lnTo>
                  <a:pt x="19910" y="166631"/>
                </a:lnTo>
              </a:path>
            </a:pathLst>
          </a:custGeom>
          <a:ln w="13008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" name="Freeform 747"/>
          <p:cNvSpPr/>
          <p:nvPr/>
        </p:nvSpPr>
        <p:spPr>
          <a:xfrm>
            <a:off x="9708183" y="4297983"/>
            <a:ext cx="20016" cy="172416"/>
          </a:xfrm>
          <a:custGeom>
            <a:avLst/>
            <a:gdLst>
              <a:gd name="connsiteX0" fmla="*/ 10204 w 20016"/>
              <a:gd name="connsiteY0" fmla="*/ 8924 h 172416"/>
              <a:gd name="connsiteX1" fmla="*/ 10204 w 20016"/>
              <a:gd name="connsiteY1" fmla="*/ 166631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0204" y="8924"/>
                </a:moveTo>
                <a:lnTo>
                  <a:pt x="10204" y="166631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Freeform 748"/>
          <p:cNvSpPr/>
          <p:nvPr/>
        </p:nvSpPr>
        <p:spPr>
          <a:xfrm>
            <a:off x="1249983" y="4463083"/>
            <a:ext cx="2991816" cy="20016"/>
          </a:xfrm>
          <a:custGeom>
            <a:avLst/>
            <a:gdLst>
              <a:gd name="connsiteX0" fmla="*/ 7628 w 2991816"/>
              <a:gd name="connsiteY0" fmla="*/ 8034 h 20016"/>
              <a:gd name="connsiteX1" fmla="*/ 2991616 w 29918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91816" h="20016">
                <a:moveTo>
                  <a:pt x="7628" y="8034"/>
                </a:moveTo>
                <a:lnTo>
                  <a:pt x="2991616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Freeform 749"/>
          <p:cNvSpPr/>
          <p:nvPr/>
        </p:nvSpPr>
        <p:spPr>
          <a:xfrm>
            <a:off x="4285283" y="4463083"/>
            <a:ext cx="2674316" cy="20016"/>
          </a:xfrm>
          <a:custGeom>
            <a:avLst/>
            <a:gdLst>
              <a:gd name="connsiteX0" fmla="*/ 9974 w 2674316"/>
              <a:gd name="connsiteY0" fmla="*/ 8034 h 20016"/>
              <a:gd name="connsiteX1" fmla="*/ 2668762 w 26743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4316" h="20016">
                <a:moveTo>
                  <a:pt x="9974" y="8034"/>
                </a:moveTo>
                <a:lnTo>
                  <a:pt x="2668762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0" name="Freeform 750"/>
          <p:cNvSpPr/>
          <p:nvPr/>
        </p:nvSpPr>
        <p:spPr>
          <a:xfrm>
            <a:off x="7015783" y="4463083"/>
            <a:ext cx="210516" cy="20016"/>
          </a:xfrm>
          <a:custGeom>
            <a:avLst/>
            <a:gdLst>
              <a:gd name="connsiteX0" fmla="*/ 5064 w 210516"/>
              <a:gd name="connsiteY0" fmla="*/ 8034 h 20016"/>
              <a:gd name="connsiteX1" fmla="*/ 205062 w 2105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516" h="20016">
                <a:moveTo>
                  <a:pt x="5064" y="8034"/>
                </a:moveTo>
                <a:lnTo>
                  <a:pt x="205062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1" name="Freeform 751"/>
          <p:cNvSpPr/>
          <p:nvPr/>
        </p:nvSpPr>
        <p:spPr>
          <a:xfrm>
            <a:off x="7231683" y="4463083"/>
            <a:ext cx="185116" cy="20016"/>
          </a:xfrm>
          <a:custGeom>
            <a:avLst/>
            <a:gdLst>
              <a:gd name="connsiteX0" fmla="*/ 2170 w 185116"/>
              <a:gd name="connsiteY0" fmla="*/ 8034 h 20016"/>
              <a:gd name="connsiteX1" fmla="*/ 181030 w 1851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2170" y="8034"/>
                </a:moveTo>
                <a:lnTo>
                  <a:pt x="181030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2" name="Freeform 752"/>
          <p:cNvSpPr/>
          <p:nvPr/>
        </p:nvSpPr>
        <p:spPr>
          <a:xfrm>
            <a:off x="7422183" y="4463083"/>
            <a:ext cx="185116" cy="20016"/>
          </a:xfrm>
          <a:custGeom>
            <a:avLst/>
            <a:gdLst>
              <a:gd name="connsiteX0" fmla="*/ 3539 w 185116"/>
              <a:gd name="connsiteY0" fmla="*/ 8034 h 20016"/>
              <a:gd name="connsiteX1" fmla="*/ 184025 w 1851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3539" y="8034"/>
                </a:moveTo>
                <a:lnTo>
                  <a:pt x="184025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3" name="Freeform 753"/>
          <p:cNvSpPr/>
          <p:nvPr/>
        </p:nvSpPr>
        <p:spPr>
          <a:xfrm>
            <a:off x="7612683" y="4463083"/>
            <a:ext cx="185116" cy="20016"/>
          </a:xfrm>
          <a:custGeom>
            <a:avLst/>
            <a:gdLst>
              <a:gd name="connsiteX0" fmla="*/ 6533 w 185116"/>
              <a:gd name="connsiteY0" fmla="*/ 8034 h 20016"/>
              <a:gd name="connsiteX1" fmla="*/ 185394 w 1851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6533" y="8034"/>
                </a:moveTo>
                <a:lnTo>
                  <a:pt x="185394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4" name="Freeform 754"/>
          <p:cNvSpPr/>
          <p:nvPr/>
        </p:nvSpPr>
        <p:spPr>
          <a:xfrm>
            <a:off x="7803183" y="4463083"/>
            <a:ext cx="185116" cy="20016"/>
          </a:xfrm>
          <a:custGeom>
            <a:avLst/>
            <a:gdLst>
              <a:gd name="connsiteX0" fmla="*/ 7901 w 185116"/>
              <a:gd name="connsiteY0" fmla="*/ 8034 h 20016"/>
              <a:gd name="connsiteX1" fmla="*/ 188388 w 1851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7901" y="8034"/>
                </a:moveTo>
                <a:lnTo>
                  <a:pt x="188388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Freeform 755"/>
          <p:cNvSpPr/>
          <p:nvPr/>
        </p:nvSpPr>
        <p:spPr>
          <a:xfrm>
            <a:off x="7993683" y="4463083"/>
            <a:ext cx="223216" cy="20016"/>
          </a:xfrm>
          <a:custGeom>
            <a:avLst/>
            <a:gdLst>
              <a:gd name="connsiteX0" fmla="*/ 10896 w 223216"/>
              <a:gd name="connsiteY0" fmla="*/ 8034 h 20016"/>
              <a:gd name="connsiteX1" fmla="*/ 217399 w 2232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216" h="20016">
                <a:moveTo>
                  <a:pt x="10896" y="8034"/>
                </a:moveTo>
                <a:lnTo>
                  <a:pt x="217399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Freeform 756"/>
          <p:cNvSpPr/>
          <p:nvPr/>
        </p:nvSpPr>
        <p:spPr>
          <a:xfrm>
            <a:off x="8222283" y="4463083"/>
            <a:ext cx="185116" cy="20016"/>
          </a:xfrm>
          <a:custGeom>
            <a:avLst/>
            <a:gdLst>
              <a:gd name="connsiteX0" fmla="*/ 1806 w 185116"/>
              <a:gd name="connsiteY0" fmla="*/ 8034 h 20016"/>
              <a:gd name="connsiteX1" fmla="*/ 182293 w 1851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1806" y="8034"/>
                </a:moveTo>
                <a:lnTo>
                  <a:pt x="182293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" name="Freeform 757"/>
          <p:cNvSpPr/>
          <p:nvPr/>
        </p:nvSpPr>
        <p:spPr>
          <a:xfrm>
            <a:off x="8412783" y="4463083"/>
            <a:ext cx="185116" cy="20016"/>
          </a:xfrm>
          <a:custGeom>
            <a:avLst/>
            <a:gdLst>
              <a:gd name="connsiteX0" fmla="*/ 4801 w 185116"/>
              <a:gd name="connsiteY0" fmla="*/ 8034 h 20016"/>
              <a:gd name="connsiteX1" fmla="*/ 183662 w 1851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4801" y="8034"/>
                </a:moveTo>
                <a:lnTo>
                  <a:pt x="183662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" name="Freeform 758"/>
          <p:cNvSpPr/>
          <p:nvPr/>
        </p:nvSpPr>
        <p:spPr>
          <a:xfrm>
            <a:off x="8603283" y="4463083"/>
            <a:ext cx="172416" cy="20016"/>
          </a:xfrm>
          <a:custGeom>
            <a:avLst/>
            <a:gdLst>
              <a:gd name="connsiteX0" fmla="*/ 6169 w 172416"/>
              <a:gd name="connsiteY0" fmla="*/ 8034 h 20016"/>
              <a:gd name="connsiteX1" fmla="*/ 178525 w 1724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416" h="20016">
                <a:moveTo>
                  <a:pt x="6169" y="8034"/>
                </a:moveTo>
                <a:lnTo>
                  <a:pt x="178525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9" name="Freeform 759"/>
          <p:cNvSpPr/>
          <p:nvPr/>
        </p:nvSpPr>
        <p:spPr>
          <a:xfrm>
            <a:off x="8768383" y="4463083"/>
            <a:ext cx="32716" cy="20016"/>
          </a:xfrm>
          <a:custGeom>
            <a:avLst/>
            <a:gdLst>
              <a:gd name="connsiteX0" fmla="*/ 13426 w 32716"/>
              <a:gd name="connsiteY0" fmla="*/ 8034 h 20016"/>
              <a:gd name="connsiteX1" fmla="*/ 26434 w 327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26" y="8034"/>
                </a:moveTo>
                <a:lnTo>
                  <a:pt x="26434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0" name="Freeform 760"/>
          <p:cNvSpPr/>
          <p:nvPr/>
        </p:nvSpPr>
        <p:spPr>
          <a:xfrm>
            <a:off x="8768383" y="4463083"/>
            <a:ext cx="32716" cy="20016"/>
          </a:xfrm>
          <a:custGeom>
            <a:avLst/>
            <a:gdLst>
              <a:gd name="connsiteX0" fmla="*/ 13426 w 32716"/>
              <a:gd name="connsiteY0" fmla="*/ 8034 h 20016"/>
              <a:gd name="connsiteX1" fmla="*/ 26434 w 327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26" y="8034"/>
                </a:moveTo>
                <a:lnTo>
                  <a:pt x="26434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1" name="Freeform 761"/>
          <p:cNvSpPr/>
          <p:nvPr/>
        </p:nvSpPr>
        <p:spPr>
          <a:xfrm>
            <a:off x="9098583" y="4463083"/>
            <a:ext cx="413716" cy="20016"/>
          </a:xfrm>
          <a:custGeom>
            <a:avLst/>
            <a:gdLst>
              <a:gd name="connsiteX0" fmla="*/ 10053 w 413716"/>
              <a:gd name="connsiteY0" fmla="*/ 8034 h 20016"/>
              <a:gd name="connsiteX1" fmla="*/ 419806 w 4137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716" h="20016">
                <a:moveTo>
                  <a:pt x="10053" y="8034"/>
                </a:moveTo>
                <a:lnTo>
                  <a:pt x="419806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2" name="Freeform 762"/>
          <p:cNvSpPr/>
          <p:nvPr/>
        </p:nvSpPr>
        <p:spPr>
          <a:xfrm>
            <a:off x="9504983" y="4463083"/>
            <a:ext cx="32716" cy="20016"/>
          </a:xfrm>
          <a:custGeom>
            <a:avLst/>
            <a:gdLst>
              <a:gd name="connsiteX0" fmla="*/ 13406 w 32716"/>
              <a:gd name="connsiteY0" fmla="*/ 8034 h 20016"/>
              <a:gd name="connsiteX1" fmla="*/ 26414 w 327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06" y="8034"/>
                </a:moveTo>
                <a:lnTo>
                  <a:pt x="26414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Freeform 763"/>
          <p:cNvSpPr/>
          <p:nvPr/>
        </p:nvSpPr>
        <p:spPr>
          <a:xfrm>
            <a:off x="9504983" y="4463083"/>
            <a:ext cx="32716" cy="20016"/>
          </a:xfrm>
          <a:custGeom>
            <a:avLst/>
            <a:gdLst>
              <a:gd name="connsiteX0" fmla="*/ 13406 w 32716"/>
              <a:gd name="connsiteY0" fmla="*/ 8034 h 20016"/>
              <a:gd name="connsiteX1" fmla="*/ 26414 w 327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13406" y="8034"/>
                </a:moveTo>
                <a:lnTo>
                  <a:pt x="26414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Freeform 764"/>
          <p:cNvSpPr/>
          <p:nvPr/>
        </p:nvSpPr>
        <p:spPr>
          <a:xfrm>
            <a:off x="9720883" y="4463083"/>
            <a:ext cx="1645616" cy="20016"/>
          </a:xfrm>
          <a:custGeom>
            <a:avLst/>
            <a:gdLst>
              <a:gd name="connsiteX0" fmla="*/ 4008 w 1645616"/>
              <a:gd name="connsiteY0" fmla="*/ 8034 h 20016"/>
              <a:gd name="connsiteX1" fmla="*/ 1648169 w 1645616"/>
              <a:gd name="connsiteY1" fmla="*/ 8034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5616" h="20016">
                <a:moveTo>
                  <a:pt x="4008" y="8034"/>
                </a:moveTo>
                <a:lnTo>
                  <a:pt x="1648169" y="8034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Freeform 765"/>
          <p:cNvSpPr/>
          <p:nvPr/>
        </p:nvSpPr>
        <p:spPr>
          <a:xfrm>
            <a:off x="1237283" y="4526583"/>
            <a:ext cx="3017216" cy="20016"/>
          </a:xfrm>
          <a:custGeom>
            <a:avLst/>
            <a:gdLst>
              <a:gd name="connsiteX0" fmla="*/ 816 w 3017216"/>
              <a:gd name="connsiteY0" fmla="*/ 11465 h 20016"/>
              <a:gd name="connsiteX1" fmla="*/ 3010820 w 3017216"/>
              <a:gd name="connsiteY1" fmla="*/ 1146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1465"/>
                </a:moveTo>
                <a:lnTo>
                  <a:pt x="3010820" y="1146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Freeform 766"/>
          <p:cNvSpPr/>
          <p:nvPr/>
        </p:nvSpPr>
        <p:spPr>
          <a:xfrm>
            <a:off x="4272583" y="4526583"/>
            <a:ext cx="2687016" cy="20016"/>
          </a:xfrm>
          <a:custGeom>
            <a:avLst/>
            <a:gdLst>
              <a:gd name="connsiteX0" fmla="*/ 9667 w 2687016"/>
              <a:gd name="connsiteY0" fmla="*/ 11465 h 20016"/>
              <a:gd name="connsiteX1" fmla="*/ 2687966 w 2687016"/>
              <a:gd name="connsiteY1" fmla="*/ 1146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7" y="11465"/>
                </a:moveTo>
                <a:lnTo>
                  <a:pt x="2687966" y="1146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7" name="Freeform 767"/>
          <p:cNvSpPr/>
          <p:nvPr/>
        </p:nvSpPr>
        <p:spPr>
          <a:xfrm>
            <a:off x="6964983" y="4526583"/>
            <a:ext cx="32716" cy="20016"/>
          </a:xfrm>
          <a:custGeom>
            <a:avLst/>
            <a:gdLst>
              <a:gd name="connsiteX0" fmla="*/ 8710 w 32716"/>
              <a:gd name="connsiteY0" fmla="*/ 11465 h 20016"/>
              <a:gd name="connsiteX1" fmla="*/ 28222 w 32716"/>
              <a:gd name="connsiteY1" fmla="*/ 1146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10" y="11465"/>
                </a:moveTo>
                <a:lnTo>
                  <a:pt x="28222" y="1146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" name="Freeform 768"/>
          <p:cNvSpPr/>
          <p:nvPr/>
        </p:nvSpPr>
        <p:spPr>
          <a:xfrm>
            <a:off x="1237283" y="4894883"/>
            <a:ext cx="3017216" cy="20016"/>
          </a:xfrm>
          <a:custGeom>
            <a:avLst/>
            <a:gdLst>
              <a:gd name="connsiteX0" fmla="*/ 816 w 3017216"/>
              <a:gd name="connsiteY0" fmla="*/ 10605 h 20016"/>
              <a:gd name="connsiteX1" fmla="*/ 3010820 w 3017216"/>
              <a:gd name="connsiteY1" fmla="*/ 1060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0605"/>
                </a:moveTo>
                <a:lnTo>
                  <a:pt x="3010820" y="1060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Freeform 769"/>
          <p:cNvSpPr/>
          <p:nvPr/>
        </p:nvSpPr>
        <p:spPr>
          <a:xfrm>
            <a:off x="4272583" y="4894883"/>
            <a:ext cx="2687016" cy="20016"/>
          </a:xfrm>
          <a:custGeom>
            <a:avLst/>
            <a:gdLst>
              <a:gd name="connsiteX0" fmla="*/ 9667 w 2687016"/>
              <a:gd name="connsiteY0" fmla="*/ 10605 h 20016"/>
              <a:gd name="connsiteX1" fmla="*/ 2687966 w 2687016"/>
              <a:gd name="connsiteY1" fmla="*/ 1060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7" y="10605"/>
                </a:moveTo>
                <a:lnTo>
                  <a:pt x="2687966" y="1060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Freeform 770"/>
          <p:cNvSpPr/>
          <p:nvPr/>
        </p:nvSpPr>
        <p:spPr>
          <a:xfrm>
            <a:off x="6964983" y="4894883"/>
            <a:ext cx="32716" cy="20016"/>
          </a:xfrm>
          <a:custGeom>
            <a:avLst/>
            <a:gdLst>
              <a:gd name="connsiteX0" fmla="*/ 8710 w 32716"/>
              <a:gd name="connsiteY0" fmla="*/ 10605 h 20016"/>
              <a:gd name="connsiteX1" fmla="*/ 28222 w 32716"/>
              <a:gd name="connsiteY1" fmla="*/ 10605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10" y="10605"/>
                </a:moveTo>
                <a:lnTo>
                  <a:pt x="28222" y="10605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Freeform 771"/>
          <p:cNvSpPr/>
          <p:nvPr/>
        </p:nvSpPr>
        <p:spPr>
          <a:xfrm>
            <a:off x="7790483" y="5415583"/>
            <a:ext cx="185116" cy="185116"/>
          </a:xfrm>
          <a:custGeom>
            <a:avLst/>
            <a:gdLst>
              <a:gd name="connsiteX0" fmla="*/ 15723 w 185116"/>
              <a:gd name="connsiteY0" fmla="*/ 187446 h 185116"/>
              <a:gd name="connsiteX1" fmla="*/ 194585 w 185116"/>
              <a:gd name="connsiteY1" fmla="*/ 187446 h 185116"/>
              <a:gd name="connsiteX2" fmla="*/ 194585 w 185116"/>
              <a:gd name="connsiteY2" fmla="*/ 19984 h 185116"/>
              <a:gd name="connsiteX3" fmla="*/ 15723 w 185116"/>
              <a:gd name="connsiteY3" fmla="*/ 19984 h 185116"/>
              <a:gd name="connsiteX4" fmla="*/ 15723 w 185116"/>
              <a:gd name="connsiteY4" fmla="*/ 187446 h 18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16" h="185116">
                <a:moveTo>
                  <a:pt x="15723" y="187446"/>
                </a:moveTo>
                <a:lnTo>
                  <a:pt x="194585" y="187446"/>
                </a:lnTo>
                <a:lnTo>
                  <a:pt x="194585" y="19984"/>
                </a:lnTo>
                <a:lnTo>
                  <a:pt x="15723" y="19984"/>
                </a:lnTo>
                <a:lnTo>
                  <a:pt x="15723" y="187446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Freeform 772"/>
          <p:cNvSpPr/>
          <p:nvPr/>
        </p:nvSpPr>
        <p:spPr>
          <a:xfrm>
            <a:off x="7790483" y="5415583"/>
            <a:ext cx="185116" cy="134316"/>
          </a:xfrm>
          <a:custGeom>
            <a:avLst/>
            <a:gdLst>
              <a:gd name="connsiteX0" fmla="*/ 18976 w 185116"/>
              <a:gd name="connsiteY0" fmla="*/ 145174 h 134316"/>
              <a:gd name="connsiteX1" fmla="*/ 191332 w 185116"/>
              <a:gd name="connsiteY1" fmla="*/ 145174 h 134316"/>
              <a:gd name="connsiteX2" fmla="*/ 191332 w 185116"/>
              <a:gd name="connsiteY2" fmla="*/ 19984 h 134316"/>
              <a:gd name="connsiteX3" fmla="*/ 18976 w 185116"/>
              <a:gd name="connsiteY3" fmla="*/ 19984 h 134316"/>
              <a:gd name="connsiteX4" fmla="*/ 18976 w 185116"/>
              <a:gd name="connsiteY4" fmla="*/ 145174 h 1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16" h="134316">
                <a:moveTo>
                  <a:pt x="18976" y="145174"/>
                </a:moveTo>
                <a:lnTo>
                  <a:pt x="191332" y="145174"/>
                </a:lnTo>
                <a:lnTo>
                  <a:pt x="191332" y="19984"/>
                </a:lnTo>
                <a:lnTo>
                  <a:pt x="18976" y="19984"/>
                </a:lnTo>
                <a:lnTo>
                  <a:pt x="18976" y="145174"/>
                </a:lnTo>
                <a:close/>
              </a:path>
            </a:pathLst>
          </a:custGeom>
          <a:solidFill>
            <a:srgbClr val="00CB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Freeform 773"/>
          <p:cNvSpPr/>
          <p:nvPr/>
        </p:nvSpPr>
        <p:spPr>
          <a:xfrm>
            <a:off x="1237283" y="5415583"/>
            <a:ext cx="3017216" cy="20016"/>
          </a:xfrm>
          <a:custGeom>
            <a:avLst/>
            <a:gdLst>
              <a:gd name="connsiteX0" fmla="*/ 816 w 3017216"/>
              <a:gd name="connsiteY0" fmla="*/ 13427 h 20016"/>
              <a:gd name="connsiteX1" fmla="*/ 3010820 w 3017216"/>
              <a:gd name="connsiteY1" fmla="*/ 13427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3427"/>
                </a:moveTo>
                <a:lnTo>
                  <a:pt x="3010820" y="13427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4" name="Freeform 774"/>
          <p:cNvSpPr/>
          <p:nvPr/>
        </p:nvSpPr>
        <p:spPr>
          <a:xfrm>
            <a:off x="4272583" y="5415583"/>
            <a:ext cx="2687016" cy="20016"/>
          </a:xfrm>
          <a:custGeom>
            <a:avLst/>
            <a:gdLst>
              <a:gd name="connsiteX0" fmla="*/ 9667 w 2687016"/>
              <a:gd name="connsiteY0" fmla="*/ 13427 h 20016"/>
              <a:gd name="connsiteX1" fmla="*/ 2687966 w 2687016"/>
              <a:gd name="connsiteY1" fmla="*/ 13427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7" y="13427"/>
                </a:moveTo>
                <a:lnTo>
                  <a:pt x="2687966" y="13427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5" name="Freeform 775"/>
          <p:cNvSpPr/>
          <p:nvPr/>
        </p:nvSpPr>
        <p:spPr>
          <a:xfrm>
            <a:off x="6964983" y="5415583"/>
            <a:ext cx="32716" cy="20016"/>
          </a:xfrm>
          <a:custGeom>
            <a:avLst/>
            <a:gdLst>
              <a:gd name="connsiteX0" fmla="*/ 8710 w 32716"/>
              <a:gd name="connsiteY0" fmla="*/ 13427 h 20016"/>
              <a:gd name="connsiteX1" fmla="*/ 28222 w 32716"/>
              <a:gd name="connsiteY1" fmla="*/ 13427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10" y="13427"/>
                </a:moveTo>
                <a:lnTo>
                  <a:pt x="28222" y="13427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6" name="Freeform 776"/>
          <p:cNvSpPr/>
          <p:nvPr/>
        </p:nvSpPr>
        <p:spPr>
          <a:xfrm>
            <a:off x="7803183" y="5415583"/>
            <a:ext cx="185116" cy="20016"/>
          </a:xfrm>
          <a:custGeom>
            <a:avLst/>
            <a:gdLst>
              <a:gd name="connsiteX0" fmla="*/ 1397 w 185116"/>
              <a:gd name="connsiteY0" fmla="*/ 13427 h 20016"/>
              <a:gd name="connsiteX1" fmla="*/ 181884 w 185116"/>
              <a:gd name="connsiteY1" fmla="*/ 13427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116" h="20016">
                <a:moveTo>
                  <a:pt x="1397" y="13427"/>
                </a:moveTo>
                <a:lnTo>
                  <a:pt x="181884" y="13427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Freeform 777"/>
          <p:cNvSpPr/>
          <p:nvPr/>
        </p:nvSpPr>
        <p:spPr>
          <a:xfrm>
            <a:off x="7790483" y="5428283"/>
            <a:ext cx="20016" cy="172416"/>
          </a:xfrm>
          <a:custGeom>
            <a:avLst/>
            <a:gdLst>
              <a:gd name="connsiteX0" fmla="*/ 7594 w 20016"/>
              <a:gd name="connsiteY0" fmla="*/ 7284 h 172416"/>
              <a:gd name="connsiteX1" fmla="*/ 7594 w 20016"/>
              <a:gd name="connsiteY1" fmla="*/ 174746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7594" y="7284"/>
                </a:moveTo>
                <a:lnTo>
                  <a:pt x="7594" y="174746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Freeform 778"/>
          <p:cNvSpPr/>
          <p:nvPr/>
        </p:nvSpPr>
        <p:spPr>
          <a:xfrm>
            <a:off x="7980983" y="5428283"/>
            <a:ext cx="20016" cy="172416"/>
          </a:xfrm>
          <a:custGeom>
            <a:avLst/>
            <a:gdLst>
              <a:gd name="connsiteX0" fmla="*/ 10587 w 20016"/>
              <a:gd name="connsiteY0" fmla="*/ 7284 h 172416"/>
              <a:gd name="connsiteX1" fmla="*/ 10587 w 20016"/>
              <a:gd name="connsiteY1" fmla="*/ 174746 h 17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16" h="172416">
                <a:moveTo>
                  <a:pt x="10587" y="7284"/>
                </a:moveTo>
                <a:lnTo>
                  <a:pt x="10587" y="174746"/>
                </a:lnTo>
              </a:path>
            </a:pathLst>
          </a:custGeom>
          <a:ln w="13007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Freeform 779"/>
          <p:cNvSpPr/>
          <p:nvPr/>
        </p:nvSpPr>
        <p:spPr>
          <a:xfrm>
            <a:off x="7815883" y="5593383"/>
            <a:ext cx="172416" cy="20016"/>
          </a:xfrm>
          <a:custGeom>
            <a:avLst/>
            <a:gdLst>
              <a:gd name="connsiteX0" fmla="*/ 1706 w 172416"/>
              <a:gd name="connsiteY0" fmla="*/ 16149 h 20016"/>
              <a:gd name="connsiteX1" fmla="*/ 169184 w 172416"/>
              <a:gd name="connsiteY1" fmla="*/ 16149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416" h="20016">
                <a:moveTo>
                  <a:pt x="1706" y="16149"/>
                </a:moveTo>
                <a:lnTo>
                  <a:pt x="169184" y="16149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Freeform 780"/>
          <p:cNvSpPr/>
          <p:nvPr/>
        </p:nvSpPr>
        <p:spPr>
          <a:xfrm>
            <a:off x="1237283" y="5936283"/>
            <a:ext cx="3017216" cy="20016"/>
          </a:xfrm>
          <a:custGeom>
            <a:avLst/>
            <a:gdLst>
              <a:gd name="connsiteX0" fmla="*/ 816 w 3017216"/>
              <a:gd name="connsiteY0" fmla="*/ 14676 h 20016"/>
              <a:gd name="connsiteX1" fmla="*/ 3010820 w 3017216"/>
              <a:gd name="connsiteY1" fmla="*/ 14676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7216" h="20016">
                <a:moveTo>
                  <a:pt x="816" y="14676"/>
                </a:moveTo>
                <a:lnTo>
                  <a:pt x="3010820" y="14676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Freeform 781"/>
          <p:cNvSpPr/>
          <p:nvPr/>
        </p:nvSpPr>
        <p:spPr>
          <a:xfrm>
            <a:off x="4272583" y="5936283"/>
            <a:ext cx="2687016" cy="20016"/>
          </a:xfrm>
          <a:custGeom>
            <a:avLst/>
            <a:gdLst>
              <a:gd name="connsiteX0" fmla="*/ 9667 w 2687016"/>
              <a:gd name="connsiteY0" fmla="*/ 14676 h 20016"/>
              <a:gd name="connsiteX1" fmla="*/ 2687966 w 2687016"/>
              <a:gd name="connsiteY1" fmla="*/ 14676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7016" h="20016">
                <a:moveTo>
                  <a:pt x="9667" y="14676"/>
                </a:moveTo>
                <a:lnTo>
                  <a:pt x="2687966" y="14676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Freeform 782"/>
          <p:cNvSpPr/>
          <p:nvPr/>
        </p:nvSpPr>
        <p:spPr>
          <a:xfrm>
            <a:off x="6964983" y="5936283"/>
            <a:ext cx="32716" cy="20016"/>
          </a:xfrm>
          <a:custGeom>
            <a:avLst/>
            <a:gdLst>
              <a:gd name="connsiteX0" fmla="*/ 8710 w 32716"/>
              <a:gd name="connsiteY0" fmla="*/ 14676 h 20016"/>
              <a:gd name="connsiteX1" fmla="*/ 28222 w 32716"/>
              <a:gd name="connsiteY1" fmla="*/ 14676 h 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16" h="20016">
                <a:moveTo>
                  <a:pt x="8710" y="14676"/>
                </a:moveTo>
                <a:lnTo>
                  <a:pt x="28222" y="14676"/>
                </a:lnTo>
              </a:path>
            </a:pathLst>
          </a:custGeom>
          <a:ln w="13006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TextBox 783"/>
          <p:cNvSpPr txBox="1"/>
          <p:nvPr/>
        </p:nvSpPr>
        <p:spPr>
          <a:xfrm>
            <a:off x="1259237" y="142224"/>
            <a:ext cx="8504889" cy="215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34583"/>
              </a:lnSpc>
              <a:tabLst>
                <a:tab pos="5720959" algn="l"/>
                <a:tab pos="7938828" algn="l"/>
              </a:tabLst>
            </a:pPr>
            <a:r>
              <a:rPr lang="en-US" altLang="zh-CN" sz="1050" b="1" i="1" u="sng" spc="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активность</a:t>
            </a:r>
            <a:r>
              <a:rPr lang="en-US" altLang="zh-CN" sz="1050" b="1" i="1" u="sng" spc="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en-US" altLang="zh-CN" sz="1050" b="1" i="1" u="sng" spc="5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и</a:t>
            </a:r>
            <a:r>
              <a:rPr lang="en-US" altLang="zh-CN" sz="1050" b="1" i="1" u="sng" spc="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en-US" altLang="zh-CN" sz="1050" b="1" i="1" u="sng" spc="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участие	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ea typeface="Arial"/>
              </a:rPr>
              <a:t>реализация</a:t>
            </a:r>
            <a:r>
              <a:rPr lang="en-US" altLang="zh-CN" sz="1050" b="1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ea typeface="Arial"/>
              </a:rPr>
              <a:t>(Р)</a:t>
            </a:r>
            <a:r>
              <a:rPr lang="en-US" altLang="zh-CN" sz="1050" b="1" spc="69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ea typeface="Arial"/>
              </a:rPr>
              <a:t>капаситет</a:t>
            </a:r>
            <a:r>
              <a:rPr lang="en-US" altLang="zh-CN" sz="1050" b="1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ea typeface="Arial"/>
              </a:rPr>
              <a:t>(К)	ц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ea typeface="Arial"/>
              </a:rPr>
              <a:t>е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ea typeface="Arial"/>
              </a:rPr>
              <a:t>л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Arial"/>
                <a:ea typeface="Arial"/>
              </a:rPr>
              <a:t>ь</a:t>
            </a:r>
          </a:p>
        </p:txBody>
      </p:sp>
      <p:sp>
        <p:nvSpPr>
          <p:cNvPr id="784" name="TextBox 784"/>
          <p:cNvSpPr txBox="1"/>
          <p:nvPr/>
        </p:nvSpPr>
        <p:spPr>
          <a:xfrm>
            <a:off x="1259238" y="788286"/>
            <a:ext cx="8851008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10004" algn="l"/>
                <a:tab pos="7963218" algn="l"/>
                <a:tab pos="8272160" algn="l"/>
              </a:tabLst>
            </a:pP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d450.34,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Ходьба	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Тренинг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обучения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ходьбе	</a:t>
            </a:r>
            <a:r>
              <a:rPr lang="en-US" altLang="zh-CN" sz="1050" b="1" spc="5" dirty="0">
                <a:solidFill>
                  <a:srgbClr val="FE0000"/>
                </a:solidFill>
                <a:latin typeface="Arial"/>
                <a:ea typeface="Arial"/>
              </a:rPr>
              <a:t>0	</a:t>
            </a:r>
            <a:r>
              <a:rPr lang="en-US" altLang="zh-CN" sz="1050" b="1" dirty="0">
                <a:solidFill>
                  <a:srgbClr val="FE0000"/>
                </a:solidFill>
                <a:latin typeface="Arial"/>
                <a:ea typeface="Arial"/>
              </a:rPr>
              <a:t>0</a:t>
            </a:r>
            <a:r>
              <a:rPr lang="en-US" altLang="zh-CN" sz="1050" b="1" spc="50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ЛФК</a:t>
            </a:r>
          </a:p>
        </p:txBody>
      </p:sp>
      <p:sp>
        <p:nvSpPr>
          <p:cNvPr id="785" name="TextBox 785"/>
          <p:cNvSpPr txBox="1"/>
          <p:nvPr/>
        </p:nvSpPr>
        <p:spPr>
          <a:xfrm>
            <a:off x="1259238" y="1144740"/>
            <a:ext cx="2765190" cy="312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7500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d4200.02,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Перемещение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тела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в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положении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си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дя</a:t>
            </a:r>
          </a:p>
        </p:txBody>
      </p:sp>
      <p:sp>
        <p:nvSpPr>
          <p:cNvPr id="786" name="TextBox 786"/>
          <p:cNvSpPr txBox="1"/>
          <p:nvPr/>
        </p:nvSpPr>
        <p:spPr>
          <a:xfrm>
            <a:off x="4269242" y="1142770"/>
            <a:ext cx="1743956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Тренинг</a:t>
            </a:r>
            <a:r>
              <a:rPr lang="en-US" altLang="zh-CN" sz="105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обучения</a:t>
            </a:r>
            <a:r>
              <a:rPr lang="en-US" altLang="zh-CN" sz="1050" spc="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ходьбе</a:t>
            </a:r>
          </a:p>
        </p:txBody>
      </p:sp>
      <p:sp>
        <p:nvSpPr>
          <p:cNvPr id="787" name="TextBox 787"/>
          <p:cNvSpPr txBox="1"/>
          <p:nvPr/>
        </p:nvSpPr>
        <p:spPr>
          <a:xfrm>
            <a:off x="9222456" y="1139874"/>
            <a:ext cx="887789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8941" algn="l"/>
              </a:tabLst>
            </a:pPr>
            <a:r>
              <a:rPr lang="en-US" altLang="zh-CN" sz="1050" b="1" spc="5" dirty="0">
                <a:solidFill>
                  <a:srgbClr val="FE0000"/>
                </a:solidFill>
                <a:latin typeface="Arial"/>
                <a:ea typeface="Arial"/>
              </a:rPr>
              <a:t>0	</a:t>
            </a:r>
            <a:r>
              <a:rPr lang="en-US" altLang="zh-CN" sz="1050" b="1" dirty="0">
                <a:solidFill>
                  <a:srgbClr val="FE0000"/>
                </a:solidFill>
                <a:latin typeface="Arial"/>
                <a:ea typeface="Arial"/>
              </a:rPr>
              <a:t>0</a:t>
            </a:r>
            <a:r>
              <a:rPr lang="en-US" altLang="zh-CN" sz="1050" b="1" spc="50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ЛФК</a:t>
            </a:r>
          </a:p>
        </p:txBody>
      </p:sp>
      <p:sp>
        <p:nvSpPr>
          <p:cNvPr id="788" name="TextBox 788"/>
          <p:cNvSpPr txBox="1"/>
          <p:nvPr/>
        </p:nvSpPr>
        <p:spPr>
          <a:xfrm>
            <a:off x="1259238" y="1622749"/>
            <a:ext cx="8851008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10004" algn="l"/>
                <a:tab pos="7963218" algn="l"/>
                <a:tab pos="8272160" algn="l"/>
              </a:tabLst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d4154.23,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Нахождение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в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положении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стоя	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Тренинг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обучения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ходьбе	</a:t>
            </a:r>
            <a:r>
              <a:rPr lang="en-US" altLang="zh-CN" sz="1050" b="1" spc="5" dirty="0">
                <a:solidFill>
                  <a:srgbClr val="FE0000"/>
                </a:solidFill>
                <a:latin typeface="Arial"/>
                <a:ea typeface="Arial"/>
              </a:rPr>
              <a:t>0	</a:t>
            </a:r>
            <a:r>
              <a:rPr lang="en-US" altLang="zh-CN" sz="1050" b="1" dirty="0">
                <a:solidFill>
                  <a:srgbClr val="FE0000"/>
                </a:solidFill>
                <a:latin typeface="Arial"/>
                <a:ea typeface="Arial"/>
              </a:rPr>
              <a:t>0</a:t>
            </a:r>
            <a:r>
              <a:rPr lang="en-US" altLang="zh-CN" sz="1050" b="1" spc="50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ЛФК</a:t>
            </a:r>
          </a:p>
        </p:txBody>
      </p:sp>
      <p:sp>
        <p:nvSpPr>
          <p:cNvPr id="789" name="TextBox 789"/>
          <p:cNvSpPr txBox="1"/>
          <p:nvPr/>
        </p:nvSpPr>
        <p:spPr>
          <a:xfrm>
            <a:off x="1259238" y="1973932"/>
            <a:ext cx="8851008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10004" algn="l"/>
                <a:tab pos="7963218" algn="l"/>
                <a:tab pos="8272160" algn="l"/>
              </a:tabLst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d4153.00,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Нахождение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в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положении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сидя	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Тренинг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обучения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ходьбе	</a:t>
            </a:r>
            <a:r>
              <a:rPr lang="en-US" altLang="zh-CN" sz="1050" b="1" spc="5" dirty="0">
                <a:solidFill>
                  <a:srgbClr val="FE0000"/>
                </a:solidFill>
                <a:latin typeface="Arial"/>
                <a:ea typeface="Arial"/>
              </a:rPr>
              <a:t>0	</a:t>
            </a:r>
            <a:r>
              <a:rPr lang="en-US" altLang="zh-CN" sz="1050" b="1" dirty="0">
                <a:solidFill>
                  <a:srgbClr val="FE0000"/>
                </a:solidFill>
                <a:latin typeface="Arial"/>
                <a:ea typeface="Arial"/>
              </a:rPr>
              <a:t>0</a:t>
            </a:r>
            <a:r>
              <a:rPr lang="en-US" altLang="zh-CN" sz="1050" b="1" spc="50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ЛФК</a:t>
            </a:r>
          </a:p>
        </p:txBody>
      </p:sp>
      <p:sp>
        <p:nvSpPr>
          <p:cNvPr id="790" name="TextBox 790"/>
          <p:cNvSpPr txBox="1"/>
          <p:nvPr/>
        </p:nvSpPr>
        <p:spPr>
          <a:xfrm>
            <a:off x="1259238" y="2329979"/>
            <a:ext cx="2839957" cy="312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7500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d310.13,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Восприятие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устных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сообщений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при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общ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ении</a:t>
            </a:r>
          </a:p>
        </p:txBody>
      </p:sp>
      <p:sp>
        <p:nvSpPr>
          <p:cNvPr id="791" name="TextBox 791"/>
          <p:cNvSpPr txBox="1"/>
          <p:nvPr/>
        </p:nvSpPr>
        <p:spPr>
          <a:xfrm>
            <a:off x="4269242" y="2328009"/>
            <a:ext cx="2044642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установка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слухового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аппарата</a:t>
            </a:r>
          </a:p>
        </p:txBody>
      </p:sp>
      <p:sp>
        <p:nvSpPr>
          <p:cNvPr id="792" name="TextBox 792"/>
          <p:cNvSpPr txBox="1"/>
          <p:nvPr/>
        </p:nvSpPr>
        <p:spPr>
          <a:xfrm>
            <a:off x="9222456" y="2325113"/>
            <a:ext cx="1230558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8941" algn="l"/>
              </a:tabLst>
            </a:pPr>
            <a:r>
              <a:rPr lang="en-US" altLang="zh-CN" sz="1050" b="1" spc="5" dirty="0">
                <a:solidFill>
                  <a:srgbClr val="FE0000"/>
                </a:solidFill>
                <a:latin typeface="Arial"/>
                <a:ea typeface="Arial"/>
              </a:rPr>
              <a:t>1	</a:t>
            </a:r>
            <a:r>
              <a:rPr lang="en-US" altLang="zh-CN" sz="1050" b="1" dirty="0">
                <a:solidFill>
                  <a:srgbClr val="FE0000"/>
                </a:solidFill>
                <a:latin typeface="Arial"/>
                <a:ea typeface="Arial"/>
              </a:rPr>
              <a:t>3</a:t>
            </a:r>
            <a:r>
              <a:rPr lang="en-US" altLang="zh-CN" sz="1050" b="1" spc="60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ЛОГОПЕД</a:t>
            </a:r>
          </a:p>
        </p:txBody>
      </p:sp>
      <p:sp>
        <p:nvSpPr>
          <p:cNvPr id="793" name="TextBox 793"/>
          <p:cNvSpPr txBox="1"/>
          <p:nvPr/>
        </p:nvSpPr>
        <p:spPr>
          <a:xfrm>
            <a:off x="1259238" y="2808260"/>
            <a:ext cx="9193777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7963218" algn="l"/>
                <a:tab pos="8272160" algn="l"/>
              </a:tabLst>
            </a:pP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d330.00,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Речь	</a:t>
            </a:r>
            <a:r>
              <a:rPr lang="en-US" altLang="zh-CN" sz="1050" b="1" spc="5" dirty="0">
                <a:solidFill>
                  <a:srgbClr val="FE0000"/>
                </a:solidFill>
                <a:latin typeface="Arial"/>
                <a:ea typeface="Arial"/>
              </a:rPr>
              <a:t>0	</a:t>
            </a:r>
            <a:r>
              <a:rPr lang="en-US" altLang="zh-CN" sz="1050" b="1" dirty="0">
                <a:solidFill>
                  <a:srgbClr val="FE0000"/>
                </a:solidFill>
                <a:latin typeface="Arial"/>
                <a:ea typeface="Arial"/>
              </a:rPr>
              <a:t>0</a:t>
            </a:r>
            <a:r>
              <a:rPr lang="en-US" altLang="zh-CN" sz="1050" b="1" spc="60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ЛОГОПЕД</a:t>
            </a:r>
          </a:p>
        </p:txBody>
      </p:sp>
      <p:sp>
        <p:nvSpPr>
          <p:cNvPr id="794" name="TextBox 794"/>
          <p:cNvSpPr txBox="1"/>
          <p:nvPr/>
        </p:nvSpPr>
        <p:spPr>
          <a:xfrm>
            <a:off x="1259238" y="3157816"/>
            <a:ext cx="9580676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10004" algn="l"/>
                <a:tab pos="7963218" algn="l"/>
                <a:tab pos="8272160" algn="l"/>
              </a:tabLst>
            </a:pP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d115.23,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30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спользование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ea typeface="Arial"/>
              </a:rPr>
              <a:t>слуха	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диагностика	</a:t>
            </a:r>
            <a:r>
              <a:rPr lang="en-US" altLang="zh-CN" sz="1050" b="1" spc="5" dirty="0">
                <a:solidFill>
                  <a:srgbClr val="FE0000"/>
                </a:solidFill>
                <a:latin typeface="Arial"/>
                <a:ea typeface="Arial"/>
              </a:rPr>
              <a:t>2	</a:t>
            </a:r>
            <a:r>
              <a:rPr lang="en-US" altLang="zh-CN" sz="1050" b="1" dirty="0">
                <a:solidFill>
                  <a:srgbClr val="FE0000"/>
                </a:solidFill>
                <a:latin typeface="Arial"/>
                <a:ea typeface="Arial"/>
              </a:rPr>
              <a:t>3</a:t>
            </a:r>
            <a:r>
              <a:rPr lang="en-US" altLang="zh-CN" sz="1050" b="1" spc="69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ЭРГОТЕРАПЕВТ</a:t>
            </a:r>
          </a:p>
        </p:txBody>
      </p:sp>
      <p:sp>
        <p:nvSpPr>
          <p:cNvPr id="795" name="TextBox 795"/>
          <p:cNvSpPr txBox="1"/>
          <p:nvPr/>
        </p:nvSpPr>
        <p:spPr>
          <a:xfrm>
            <a:off x="1259238" y="3513863"/>
            <a:ext cx="2555453" cy="312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7500"/>
              </a:lnSpc>
            </a:pP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d530.03,</a:t>
            </a:r>
            <a:r>
              <a:rPr lang="en-US" altLang="zh-CN" sz="105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Физиологические</a:t>
            </a:r>
            <a:r>
              <a:rPr lang="en-US" altLang="zh-CN" sz="105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отправления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ПОДГУЗН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ИКИ</a:t>
            </a:r>
          </a:p>
        </p:txBody>
      </p:sp>
      <p:sp>
        <p:nvSpPr>
          <p:cNvPr id="796" name="TextBox 796"/>
          <p:cNvSpPr txBox="1"/>
          <p:nvPr/>
        </p:nvSpPr>
        <p:spPr>
          <a:xfrm>
            <a:off x="4269242" y="3513863"/>
            <a:ext cx="2527933" cy="312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7500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использует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подгузники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прикроватный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туа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лет</a:t>
            </a:r>
          </a:p>
        </p:txBody>
      </p:sp>
      <p:sp>
        <p:nvSpPr>
          <p:cNvPr id="797" name="TextBox 797"/>
          <p:cNvSpPr txBox="1"/>
          <p:nvPr/>
        </p:nvSpPr>
        <p:spPr>
          <a:xfrm>
            <a:off x="9222456" y="3508998"/>
            <a:ext cx="1649886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8941" algn="l"/>
              </a:tabLst>
            </a:pPr>
            <a:r>
              <a:rPr lang="en-US" altLang="zh-CN" sz="1050" b="1" spc="5" dirty="0">
                <a:solidFill>
                  <a:srgbClr val="FE0000"/>
                </a:solidFill>
                <a:latin typeface="Arial"/>
                <a:ea typeface="Arial"/>
              </a:rPr>
              <a:t>0	</a:t>
            </a:r>
            <a:r>
              <a:rPr lang="en-US" altLang="zh-CN" sz="1050" b="1" dirty="0">
                <a:solidFill>
                  <a:srgbClr val="FE0000"/>
                </a:solidFill>
                <a:latin typeface="Arial"/>
                <a:ea typeface="Arial"/>
              </a:rPr>
              <a:t>2</a:t>
            </a:r>
            <a:r>
              <a:rPr lang="en-US" altLang="zh-CN" sz="1050" b="1" spc="69" dirty="0">
                <a:solidFill>
                  <a:srgbClr val="FE0000"/>
                </a:solidFill>
                <a:latin typeface="Arial"/>
                <a:cs typeface="Arial"/>
              </a:rPr>
              <a:t>   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РОДСТВЕННИКИ</a:t>
            </a:r>
          </a:p>
        </p:txBody>
      </p:sp>
      <p:sp>
        <p:nvSpPr>
          <p:cNvPr id="798" name="TextBox 798"/>
          <p:cNvSpPr txBox="1"/>
          <p:nvPr/>
        </p:nvSpPr>
        <p:spPr>
          <a:xfrm>
            <a:off x="1259238" y="3898844"/>
            <a:ext cx="1996587" cy="405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b="1" i="1" u="sng" spc="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контекстуальные</a:t>
            </a:r>
            <a:r>
              <a:rPr lang="en-US" altLang="zh-CN" sz="1050" b="1" i="1" u="sng" spc="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en-US" altLang="zh-CN" sz="1050" b="1" i="1" u="sng" spc="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</a:rPr>
              <a:t>факторы</a:t>
            </a:r>
          </a:p>
          <a:p>
            <a:pPr>
              <a:lnSpc>
                <a:spcPts val="669"/>
              </a:lnSpc>
            </a:pPr>
            <a:endParaRPr lang="en-US" dirty="0" smtClean="0"/>
          </a:p>
          <a:p>
            <a:pPr marL="0" indent="1276413">
              <a:lnSpc>
                <a:spcPct val="100000"/>
              </a:lnSpc>
            </a:pPr>
            <a:r>
              <a:rPr lang="en-US" altLang="zh-CN" sz="1050" b="1" spc="10" dirty="0">
                <a:solidFill>
                  <a:srgbClr val="000000"/>
                </a:solidFill>
                <a:latin typeface="Arial"/>
                <a:ea typeface="Arial"/>
              </a:rPr>
              <a:t>до</a:t>
            </a:r>
            <a:r>
              <a:rPr lang="en-US" altLang="zh-CN" sz="1050" b="1" spc="5" dirty="0">
                <a:solidFill>
                  <a:srgbClr val="000000"/>
                </a:solidFill>
                <a:latin typeface="Arial"/>
                <a:ea typeface="Arial"/>
              </a:rPr>
              <a:t>мен</a:t>
            </a:r>
          </a:p>
        </p:txBody>
      </p:sp>
      <p:sp>
        <p:nvSpPr>
          <p:cNvPr id="799" name="TextBox 799"/>
          <p:cNvSpPr txBox="1"/>
          <p:nvPr/>
        </p:nvSpPr>
        <p:spPr>
          <a:xfrm>
            <a:off x="4566801" y="4144347"/>
            <a:ext cx="2097603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b="1" spc="5" dirty="0">
                <a:solidFill>
                  <a:srgbClr val="000000"/>
                </a:solidFill>
                <a:latin typeface="Arial"/>
                <a:ea typeface="Arial"/>
              </a:rPr>
              <a:t>реабилитационная</a:t>
            </a:r>
            <a:r>
              <a:rPr lang="en-US" altLang="zh-CN" sz="1050" b="1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b="1" spc="15" dirty="0">
                <a:solidFill>
                  <a:srgbClr val="000000"/>
                </a:solidFill>
                <a:latin typeface="Arial"/>
                <a:ea typeface="Arial"/>
              </a:rPr>
              <a:t>технология</a:t>
            </a:r>
          </a:p>
        </p:txBody>
      </p:sp>
      <p:sp>
        <p:nvSpPr>
          <p:cNvPr id="800" name="TextBox 800"/>
          <p:cNvSpPr txBox="1"/>
          <p:nvPr/>
        </p:nvSpPr>
        <p:spPr>
          <a:xfrm>
            <a:off x="7069627" y="4143298"/>
            <a:ext cx="1677962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spc="40" dirty="0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4</a:t>
            </a:r>
            <a:r>
              <a:rPr lang="en-US" altLang="zh-CN" sz="1050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44" dirty="0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altLang="zh-CN" sz="105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44" dirty="0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altLang="zh-CN" sz="1050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44" dirty="0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lang="en-US" altLang="zh-CN" sz="1050" spc="3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lang="en-US" altLang="zh-CN" sz="1050" spc="4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lang="en-US" altLang="zh-CN" sz="1050" spc="3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altLang="zh-CN" sz="1050" spc="4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altLang="zh-CN" sz="1050" spc="3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050" spc="75" dirty="0">
                <a:solidFill>
                  <a:srgbClr val="000000"/>
                </a:solidFill>
                <a:latin typeface="Arial"/>
                <a:ea typeface="Arial"/>
              </a:rPr>
              <a:t>4</a:t>
            </a:r>
          </a:p>
        </p:txBody>
      </p:sp>
      <p:sp>
        <p:nvSpPr>
          <p:cNvPr id="801" name="TextBox 801"/>
          <p:cNvSpPr txBox="1"/>
          <p:nvPr/>
        </p:nvSpPr>
        <p:spPr>
          <a:xfrm>
            <a:off x="9154164" y="4144347"/>
            <a:ext cx="339400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b="1" spc="10" dirty="0">
                <a:solidFill>
                  <a:srgbClr val="000000"/>
                </a:solidFill>
                <a:latin typeface="Arial"/>
                <a:ea typeface="Arial"/>
              </a:rPr>
              <a:t>ц</a:t>
            </a:r>
            <a:r>
              <a:rPr lang="en-US" altLang="zh-CN" sz="1050" b="1" spc="5" dirty="0">
                <a:solidFill>
                  <a:srgbClr val="000000"/>
                </a:solidFill>
                <a:latin typeface="Arial"/>
                <a:ea typeface="Arial"/>
              </a:rPr>
              <a:t>ель</a:t>
            </a:r>
          </a:p>
        </p:txBody>
      </p:sp>
      <p:sp>
        <p:nvSpPr>
          <p:cNvPr id="802" name="TextBox 802"/>
          <p:cNvSpPr txBox="1"/>
          <p:nvPr/>
        </p:nvSpPr>
        <p:spPr>
          <a:xfrm>
            <a:off x="9841964" y="4142592"/>
            <a:ext cx="1381897" cy="12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850" b="1" dirty="0">
                <a:solidFill>
                  <a:srgbClr val="000000"/>
                </a:solidFill>
                <a:latin typeface="Arial"/>
                <a:ea typeface="Arial"/>
              </a:rPr>
              <a:t>ответственый</a:t>
            </a:r>
            <a:r>
              <a:rPr lang="en-US" altLang="zh-CN" sz="850" b="1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850" b="1" dirty="0">
                <a:solidFill>
                  <a:srgbClr val="000000"/>
                </a:solidFill>
                <a:latin typeface="Arial"/>
                <a:ea typeface="Arial"/>
              </a:rPr>
              <a:t>специалис</a:t>
            </a:r>
          </a:p>
        </p:txBody>
      </p:sp>
      <p:sp>
        <p:nvSpPr>
          <p:cNvPr id="803" name="TextBox 803"/>
          <p:cNvSpPr txBox="1"/>
          <p:nvPr/>
        </p:nvSpPr>
        <p:spPr>
          <a:xfrm>
            <a:off x="1259238" y="4550352"/>
            <a:ext cx="2781976" cy="317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9166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e310.-2,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Семья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ближайшие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родственники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ЖЕ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</a:p>
        </p:txBody>
      </p:sp>
      <p:sp>
        <p:nvSpPr>
          <p:cNvPr id="804" name="TextBox 804"/>
          <p:cNvSpPr txBox="1"/>
          <p:nvPr/>
        </p:nvSpPr>
        <p:spPr>
          <a:xfrm>
            <a:off x="4269242" y="4556299"/>
            <a:ext cx="2681515" cy="312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7500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выяснить</a:t>
            </a:r>
            <a:r>
              <a:rPr lang="en-US" altLang="zh-CN" sz="1050" spc="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мотивацияю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жены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в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отношении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гипер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опеки</a:t>
            </a:r>
          </a:p>
        </p:txBody>
      </p:sp>
      <p:sp>
        <p:nvSpPr>
          <p:cNvPr id="805" name="TextBox 805"/>
          <p:cNvSpPr txBox="1"/>
          <p:nvPr/>
        </p:nvSpPr>
        <p:spPr>
          <a:xfrm>
            <a:off x="9280992" y="4551434"/>
            <a:ext cx="202030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b="1" spc="-5" dirty="0">
                <a:solidFill>
                  <a:srgbClr val="FE0000"/>
                </a:solidFill>
                <a:latin typeface="Arial"/>
                <a:ea typeface="Arial"/>
              </a:rPr>
              <a:t>4</a:t>
            </a:r>
          </a:p>
        </p:txBody>
      </p:sp>
      <p:sp>
        <p:nvSpPr>
          <p:cNvPr id="806" name="TextBox 806"/>
          <p:cNvSpPr txBox="1"/>
          <p:nvPr/>
        </p:nvSpPr>
        <p:spPr>
          <a:xfrm>
            <a:off x="9739526" y="4553452"/>
            <a:ext cx="805959" cy="144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950" spc="10" dirty="0">
                <a:solidFill>
                  <a:srgbClr val="000000"/>
                </a:solidFill>
                <a:latin typeface="Arial"/>
                <a:ea typeface="Arial"/>
              </a:rPr>
              <a:t>ПСИХ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ОЛОГ</a:t>
            </a:r>
          </a:p>
        </p:txBody>
      </p:sp>
      <p:sp>
        <p:nvSpPr>
          <p:cNvPr id="807" name="TextBox 807"/>
          <p:cNvSpPr txBox="1"/>
          <p:nvPr/>
        </p:nvSpPr>
        <p:spPr>
          <a:xfrm>
            <a:off x="1259238" y="4919095"/>
            <a:ext cx="2839937" cy="4693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e410.-4,</a:t>
            </a:r>
            <a:r>
              <a:rPr lang="en-US" altLang="zh-CN" sz="105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Индивидуальные</a:t>
            </a:r>
            <a:r>
              <a:rPr lang="en-US" altLang="zh-CN" sz="105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установки</a:t>
            </a:r>
            <a:r>
              <a:rPr lang="en-US" altLang="zh-CN" sz="105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семьи</a:t>
            </a:r>
            <a:r>
              <a:rPr lang="en-US" altLang="zh-CN" sz="105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</a:p>
          <a:p>
            <a:pPr marL="0" hangingPunct="0">
              <a:lnSpc>
                <a:spcPct val="95833"/>
              </a:lnSpc>
            </a:pPr>
            <a:r>
              <a:rPr lang="en-US" altLang="zh-CN" sz="1050" spc="20" dirty="0">
                <a:solidFill>
                  <a:srgbClr val="000000"/>
                </a:solidFill>
                <a:latin typeface="Arial"/>
                <a:ea typeface="Arial"/>
              </a:rPr>
              <a:t>ближайших</a:t>
            </a:r>
            <a:r>
              <a:rPr lang="en-US" altLang="zh-CN" sz="1050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ea typeface="Arial"/>
              </a:rPr>
              <a:t>родственников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t/>
            </a:r>
            <a:br/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ЖЕ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</a:p>
        </p:txBody>
      </p:sp>
      <p:sp>
        <p:nvSpPr>
          <p:cNvPr id="808" name="TextBox 808"/>
          <p:cNvSpPr txBox="1"/>
          <p:nvPr/>
        </p:nvSpPr>
        <p:spPr>
          <a:xfrm>
            <a:off x="4269242" y="4921770"/>
            <a:ext cx="2359490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работать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с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установкой</a:t>
            </a:r>
            <a:r>
              <a:rPr lang="en-US" altLang="zh-CN" sz="105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гиперопеку</a:t>
            </a:r>
          </a:p>
        </p:txBody>
      </p:sp>
      <p:sp>
        <p:nvSpPr>
          <p:cNvPr id="809" name="TextBox 809"/>
          <p:cNvSpPr txBox="1"/>
          <p:nvPr/>
        </p:nvSpPr>
        <p:spPr>
          <a:xfrm>
            <a:off x="9280992" y="4918874"/>
            <a:ext cx="202030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b="1" spc="-5" dirty="0">
                <a:solidFill>
                  <a:srgbClr val="FE0000"/>
                </a:solidFill>
                <a:latin typeface="Arial"/>
                <a:ea typeface="Arial"/>
              </a:rPr>
              <a:t>4</a:t>
            </a:r>
          </a:p>
        </p:txBody>
      </p:sp>
      <p:sp>
        <p:nvSpPr>
          <p:cNvPr id="810" name="TextBox 810"/>
          <p:cNvSpPr txBox="1"/>
          <p:nvPr/>
        </p:nvSpPr>
        <p:spPr>
          <a:xfrm>
            <a:off x="9739526" y="4920893"/>
            <a:ext cx="691659" cy="144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950" spc="10" dirty="0">
                <a:solidFill>
                  <a:srgbClr val="000000"/>
                </a:solidFill>
                <a:latin typeface="Arial"/>
                <a:ea typeface="Arial"/>
              </a:rPr>
              <a:t>ПСИХ</a:t>
            </a:r>
            <a:r>
              <a:rPr lang="en-US" altLang="zh-CN" sz="950" dirty="0">
                <a:solidFill>
                  <a:srgbClr val="000000"/>
                </a:solidFill>
                <a:latin typeface="Arial"/>
                <a:ea typeface="Arial"/>
              </a:rPr>
              <a:t>ОЛОГ</a:t>
            </a:r>
          </a:p>
        </p:txBody>
      </p:sp>
      <p:sp>
        <p:nvSpPr>
          <p:cNvPr id="811" name="TextBox 811"/>
          <p:cNvSpPr txBox="1"/>
          <p:nvPr/>
        </p:nvSpPr>
        <p:spPr>
          <a:xfrm>
            <a:off x="1259238" y="5443720"/>
            <a:ext cx="2906004" cy="472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e1150.0,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Основные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изделия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технологии</a:t>
            </a:r>
            <a:r>
              <a:rPr lang="en-US" altLang="zh-CN" sz="105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для</a:t>
            </a:r>
          </a:p>
          <a:p>
            <a:pPr marL="0" hangingPunct="0">
              <a:lnSpc>
                <a:spcPct val="97500"/>
              </a:lnSpc>
            </a:pP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личного</a:t>
            </a:r>
            <a:r>
              <a:rPr lang="en-US" altLang="zh-CN" sz="1050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повседневного</a:t>
            </a:r>
            <a:r>
              <a:rPr lang="en-US" altLang="zh-CN" sz="105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использования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О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ЧКИ</a:t>
            </a:r>
          </a:p>
        </p:txBody>
      </p:sp>
      <p:sp>
        <p:nvSpPr>
          <p:cNvPr id="812" name="TextBox 812"/>
          <p:cNvSpPr txBox="1"/>
          <p:nvPr/>
        </p:nvSpPr>
        <p:spPr>
          <a:xfrm>
            <a:off x="4269242" y="5443720"/>
            <a:ext cx="638032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пр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инети</a:t>
            </a:r>
          </a:p>
        </p:txBody>
      </p:sp>
      <p:sp>
        <p:nvSpPr>
          <p:cNvPr id="813" name="TextBox 813"/>
          <p:cNvSpPr txBox="1"/>
          <p:nvPr/>
        </p:nvSpPr>
        <p:spPr>
          <a:xfrm>
            <a:off x="9280992" y="5440824"/>
            <a:ext cx="202030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b="1" spc="-5" dirty="0">
                <a:solidFill>
                  <a:srgbClr val="FE0000"/>
                </a:solidFill>
                <a:latin typeface="Arial"/>
                <a:ea typeface="Arial"/>
              </a:rPr>
              <a:t>4</a:t>
            </a:r>
          </a:p>
        </p:txBody>
      </p:sp>
      <p:sp>
        <p:nvSpPr>
          <p:cNvPr id="814" name="TextBox 814"/>
          <p:cNvSpPr txBox="1"/>
          <p:nvPr/>
        </p:nvSpPr>
        <p:spPr>
          <a:xfrm>
            <a:off x="9739526" y="5444468"/>
            <a:ext cx="1132816" cy="144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950" spc="10" dirty="0">
                <a:solidFill>
                  <a:srgbClr val="000000"/>
                </a:solidFill>
                <a:latin typeface="Arial"/>
                <a:ea typeface="Arial"/>
              </a:rPr>
              <a:t>РО</a:t>
            </a:r>
            <a:r>
              <a:rPr lang="en-US" altLang="zh-CN" sz="950" spc="5" dirty="0">
                <a:solidFill>
                  <a:srgbClr val="000000"/>
                </a:solidFill>
                <a:latin typeface="Arial"/>
                <a:ea typeface="Arial"/>
              </a:rPr>
              <a:t>ДСТВЕННИКИ</a:t>
            </a:r>
          </a:p>
        </p:txBody>
      </p:sp>
      <p:sp>
        <p:nvSpPr>
          <p:cNvPr id="815" name="TextBox 815"/>
          <p:cNvSpPr txBox="1"/>
          <p:nvPr/>
        </p:nvSpPr>
        <p:spPr>
          <a:xfrm>
            <a:off x="1259238" y="5963264"/>
            <a:ext cx="2543055" cy="474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8750"/>
              </a:lnSpc>
            </a:pP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e1151.</a:t>
            </a:r>
            <a:r>
              <a:rPr lang="en-US" altLang="zh-CN" sz="1050" spc="25" dirty="0">
                <a:solidFill>
                  <a:srgbClr val="000000"/>
                </a:solidFill>
                <a:latin typeface="Arial"/>
                <a:ea typeface="Arial"/>
              </a:rPr>
              <a:t>-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4,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Вспомогательные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5" dirty="0">
                <a:solidFill>
                  <a:srgbClr val="000000"/>
                </a:solidFill>
                <a:latin typeface="Arial"/>
                <a:ea typeface="Arial"/>
              </a:rPr>
              <a:t>изделия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30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технологии</a:t>
            </a:r>
            <a:r>
              <a:rPr lang="en-US" altLang="zh-CN" sz="105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для</a:t>
            </a:r>
            <a:r>
              <a:rPr lang="en-US" altLang="zh-CN" sz="105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личного</a:t>
            </a:r>
            <a:r>
              <a:rPr lang="en-US" altLang="zh-CN" sz="1050" spc="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ea typeface="Arial"/>
              </a:rPr>
              <a:t>повседневного</a:t>
            </a:r>
            <a:r>
              <a:rPr lang="en-US" altLang="zh-CN" sz="10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поль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зования</a:t>
            </a:r>
          </a:p>
        </p:txBody>
      </p:sp>
      <p:sp>
        <p:nvSpPr>
          <p:cNvPr id="816" name="TextBox 816"/>
          <p:cNvSpPr txBox="1"/>
          <p:nvPr/>
        </p:nvSpPr>
        <p:spPr>
          <a:xfrm>
            <a:off x="4269242" y="5967241"/>
            <a:ext cx="440382" cy="160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spc="10" dirty="0">
                <a:solidFill>
                  <a:srgbClr val="000000"/>
                </a:solidFill>
                <a:latin typeface="Arial"/>
                <a:ea typeface="Arial"/>
              </a:rPr>
              <a:t>уб</a:t>
            </a: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рать</a:t>
            </a:r>
          </a:p>
        </p:txBody>
      </p:sp>
      <p:sp>
        <p:nvSpPr>
          <p:cNvPr id="817" name="TextBox 817"/>
          <p:cNvSpPr txBox="1"/>
          <p:nvPr/>
        </p:nvSpPr>
        <p:spPr>
          <a:xfrm>
            <a:off x="9280992" y="5964345"/>
            <a:ext cx="202030" cy="15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050" b="1" spc="-5" dirty="0">
                <a:solidFill>
                  <a:srgbClr val="FE0000"/>
                </a:solidFill>
                <a:latin typeface="Arial"/>
                <a:ea typeface="Arial"/>
              </a:rPr>
              <a:t>0</a:t>
            </a:r>
          </a:p>
        </p:txBody>
      </p:sp>
      <p:sp>
        <p:nvSpPr>
          <p:cNvPr id="818" name="TextBox 818"/>
          <p:cNvSpPr txBox="1"/>
          <p:nvPr/>
        </p:nvSpPr>
        <p:spPr>
          <a:xfrm>
            <a:off x="9739526" y="5966363"/>
            <a:ext cx="1132816" cy="144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950" spc="10" dirty="0">
                <a:solidFill>
                  <a:srgbClr val="000000"/>
                </a:solidFill>
                <a:latin typeface="Arial"/>
                <a:ea typeface="Arial"/>
              </a:rPr>
              <a:t>РО</a:t>
            </a:r>
            <a:r>
              <a:rPr lang="en-US" altLang="zh-CN" sz="950" spc="5" dirty="0">
                <a:solidFill>
                  <a:srgbClr val="000000"/>
                </a:solidFill>
                <a:latin typeface="Arial"/>
                <a:ea typeface="Arial"/>
              </a:rPr>
              <a:t>ДСТВЕННИКИ</a:t>
            </a:r>
          </a:p>
        </p:txBody>
      </p:sp>
      <p:sp>
        <p:nvSpPr>
          <p:cNvPr id="819" name="TextBox 819"/>
          <p:cNvSpPr txBox="1"/>
          <p:nvPr/>
        </p:nvSpPr>
        <p:spPr>
          <a:xfrm>
            <a:off x="1259238" y="6440439"/>
            <a:ext cx="10967996" cy="356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29999"/>
              </a:lnSpc>
              <a:tabLst>
                <a:tab pos="6692358" algn="l"/>
              </a:tabLst>
            </a:pPr>
            <a:r>
              <a:rPr lang="en-US" altLang="zh-CN" sz="1050" spc="5" dirty="0">
                <a:solidFill>
                  <a:srgbClr val="000000"/>
                </a:solidFill>
                <a:latin typeface="Arial"/>
                <a:ea typeface="Arial"/>
              </a:rPr>
              <a:t>ПОДГУЗНИКИ	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Случай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из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базы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программе</a:t>
            </a:r>
            <a:r>
              <a:rPr lang="en-US" altLang="zh-CN" sz="1800" b="1" spc="-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«ICF-reader»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231595" y="368440"/>
          <a:ext cx="10150464" cy="3528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6508"/>
                <a:gridCol w="2712580"/>
                <a:gridCol w="1030885"/>
                <a:gridCol w="1042269"/>
                <a:gridCol w="68291"/>
                <a:gridCol w="307315"/>
                <a:gridCol w="308940"/>
                <a:gridCol w="1663672"/>
              </a:tblGrid>
              <a:tr h="169087">
                <a:tc rowSpan="2">
                  <a:txBody>
                    <a:bodyPr/>
                    <a:lstStyle/>
                    <a:p>
                      <a:pPr marL="0" indent="1291047">
                        <a:lnSpc>
                          <a:spcPct val="100000"/>
                        </a:lnSpc>
                      </a:pPr>
                      <a:r>
                        <a:rPr lang="en-US" altLang="zh-CN" sz="1050" b="1" spc="-2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дом</a:t>
                      </a:r>
                      <a:r>
                        <a:rPr lang="en-US" altLang="zh-CN" sz="1050" b="1" spc="-1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ен</a:t>
                      </a:r>
                    </a:p>
                  </a:txBody>
                  <a:tcPr marL="0" marR="0" marT="0" marB="0">
                    <a:lnL w="13008">
                      <a:solidFill>
                        <a:srgbClr val="000000"/>
                      </a:solidFill>
                      <a:prstDash val="solid"/>
                    </a:lnL>
                    <a:lnR w="13008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305688">
                        <a:lnSpc>
                          <a:spcPct val="100000"/>
                        </a:lnSpc>
                      </a:pPr>
                      <a:r>
                        <a:rPr lang="en-US" altLang="zh-CN" sz="1050" b="1" spc="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реабилитационная</a:t>
                      </a:r>
                      <a:r>
                        <a:rPr lang="en-US" altLang="zh-CN" sz="1050" b="1" spc="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050" b="1" spc="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технология</a:t>
                      </a:r>
                    </a:p>
                  </a:txBody>
                  <a:tcPr marL="0" marR="0" marT="0" marB="0">
                    <a:lnL w="13008">
                      <a:solidFill>
                        <a:srgbClr val="000000"/>
                      </a:solidFill>
                      <a:prstDash val="solid"/>
                    </a:lnL>
                    <a:lnR w="13007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118698">
                        <a:lnSpc>
                          <a:spcPct val="100000"/>
                        </a:lnSpc>
                      </a:pP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r>
                        <a:rPr lang="en-US" altLang="zh-CN" sz="1050" spc="4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</a:t>
                      </a:r>
                    </a:p>
                  </a:txBody>
                  <a:tcPr marL="0" marR="0" marT="0" marB="0">
                    <a:lnL w="13007">
                      <a:solidFill>
                        <a:srgbClr val="000000"/>
                      </a:solidFill>
                      <a:prstDash val="solid"/>
                    </a:lnL>
                    <a:lnR w="13007">
                      <a:solidFill>
                        <a:srgbClr val="000000"/>
                      </a:solidFill>
                      <a:prstDash val="solid"/>
                    </a:lnR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117073">
                        <a:lnSpc>
                          <a:spcPct val="100000"/>
                        </a:lnSpc>
                      </a:pP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r>
                        <a:rPr lang="en-US" altLang="zh-CN" sz="1050" spc="7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altLang="zh-CN" sz="105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</a:t>
                      </a:r>
                    </a:p>
                  </a:txBody>
                  <a:tcPr marL="0" marR="0" marT="0" marB="0">
                    <a:lnL w="13007">
                      <a:solidFill>
                        <a:srgbClr val="000000"/>
                      </a:solidFill>
                      <a:prstDash val="solid"/>
                    </a:lnL>
                    <a:lnR w="13008">
                      <a:solidFill>
                        <a:srgbClr val="000000"/>
                      </a:solidFill>
                      <a:prstDash val="solid"/>
                    </a:lnR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3008">
                      <a:solidFill>
                        <a:srgbClr val="000000"/>
                      </a:solidFill>
                      <a:prstDash val="solid"/>
                    </a:lnL>
                    <a:lnR w="13006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99187">
                        <a:lnSpc>
                          <a:spcPct val="100000"/>
                        </a:lnSpc>
                      </a:pPr>
                      <a:r>
                        <a:rPr lang="en-US" altLang="zh-CN" sz="1050" b="1" spc="-10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</a:t>
                      </a:r>
                    </a:p>
                  </a:txBody>
                  <a:tcPr marL="0" marR="0" marT="0" marB="0">
                    <a:lnL w="13006">
                      <a:solidFill>
                        <a:srgbClr val="000000"/>
                      </a:solidFill>
                      <a:prstDash val="solid"/>
                    </a:lnL>
                    <a:lnR w="13007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105691">
                        <a:lnSpc>
                          <a:spcPct val="100000"/>
                        </a:lnSpc>
                      </a:pPr>
                      <a:r>
                        <a:rPr lang="en-US" altLang="zh-CN" sz="1050" b="1" spc="-10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</a:t>
                      </a:r>
                    </a:p>
                  </a:txBody>
                  <a:tcPr marL="0" marR="0" marT="0" marB="0">
                    <a:lnL w="13007">
                      <a:solidFill>
                        <a:srgbClr val="000000"/>
                      </a:solidFill>
                      <a:prstDash val="solid"/>
                    </a:lnL>
                    <a:lnR w="13007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110568">
                        <a:lnSpc>
                          <a:spcPct val="100000"/>
                        </a:lnSpc>
                      </a:pPr>
                      <a:r>
                        <a:rPr lang="en-US" altLang="zh-CN" sz="85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ответственый</a:t>
                      </a:r>
                      <a:r>
                        <a:rPr lang="en-US" altLang="zh-CN" sz="850" b="1" spc="2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85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специалис</a:t>
                      </a:r>
                    </a:p>
                  </a:txBody>
                  <a:tcPr marL="0" marR="0" marT="0" marB="0">
                    <a:lnL w="13007">
                      <a:solidFill>
                        <a:srgbClr val="000000"/>
                      </a:solidFill>
                      <a:prstDash val="solid"/>
                    </a:lnL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37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3008">
                      <a:solidFill>
                        <a:srgbClr val="000000"/>
                      </a:solidFill>
                      <a:prstDash val="solid"/>
                    </a:lnL>
                    <a:lnR w="13008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3008">
                      <a:solidFill>
                        <a:srgbClr val="000000"/>
                      </a:solidFill>
                      <a:prstDash val="solid"/>
                    </a:lnL>
                    <a:lnR w="13007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3007">
                      <a:solidFill>
                        <a:srgbClr val="000000"/>
                      </a:solidFill>
                      <a:prstDash val="solid"/>
                    </a:lnL>
                    <a:lnR w="13007">
                      <a:solidFill>
                        <a:srgbClr val="000000"/>
                      </a:solidFill>
                      <a:prstDash val="solid"/>
                    </a:lnR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3007">
                      <a:solidFill>
                        <a:srgbClr val="000000"/>
                      </a:solidFill>
                      <a:prstDash val="solid"/>
                    </a:lnL>
                    <a:lnR w="13008">
                      <a:solidFill>
                        <a:srgbClr val="000000"/>
                      </a:solidFill>
                      <a:prstDash val="solid"/>
                    </a:lnR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3008">
                      <a:solidFill>
                        <a:srgbClr val="000000"/>
                      </a:solidFill>
                      <a:prstDash val="solid"/>
                    </a:lnL>
                    <a:lnR w="13006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3006">
                      <a:solidFill>
                        <a:srgbClr val="000000"/>
                      </a:solidFill>
                      <a:prstDash val="solid"/>
                    </a:lnL>
                    <a:lnR w="13007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3007">
                      <a:solidFill>
                        <a:srgbClr val="000000"/>
                      </a:solidFill>
                      <a:prstDash val="solid"/>
                    </a:lnL>
                    <a:lnR w="13007">
                      <a:solidFill>
                        <a:srgbClr val="000000"/>
                      </a:solidFill>
                      <a:prstDash val="solid"/>
                    </a:lnR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3007">
                      <a:solidFill>
                        <a:srgbClr val="000000"/>
                      </a:solidFill>
                      <a:prstDash val="solid"/>
                    </a:lnL>
                    <a:lnT w="13006">
                      <a:solidFill>
                        <a:srgbClr val="000000"/>
                      </a:solidFill>
                      <a:prstDash val="solid"/>
                    </a:lnT>
                    <a:lnB w="13006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60" y="4175760"/>
            <a:ext cx="2164080" cy="1569720"/>
          </a:xfrm>
          <a:prstGeom prst="rect">
            <a:avLst/>
          </a:prstGeom>
        </p:spPr>
      </p:pic>
      <p:sp>
        <p:nvSpPr>
          <p:cNvPr id="2" name="Freeform 17"/>
          <p:cNvSpPr/>
          <p:nvPr/>
        </p:nvSpPr>
        <p:spPr>
          <a:xfrm>
            <a:off x="4819650" y="2774950"/>
            <a:ext cx="4298950" cy="755650"/>
          </a:xfrm>
          <a:custGeom>
            <a:avLst/>
            <a:gdLst>
              <a:gd name="connsiteX0" fmla="*/ 30479 w 4298950"/>
              <a:gd name="connsiteY0" fmla="*/ 766064 h 755650"/>
              <a:gd name="connsiteX1" fmla="*/ 4299204 w 4298950"/>
              <a:gd name="connsiteY1" fmla="*/ 766064 h 755650"/>
              <a:gd name="connsiteX2" fmla="*/ 4299204 w 4298950"/>
              <a:gd name="connsiteY2" fmla="*/ 26924 h 755650"/>
              <a:gd name="connsiteX3" fmla="*/ 30479 w 4298950"/>
              <a:gd name="connsiteY3" fmla="*/ 26924 h 755650"/>
              <a:gd name="connsiteX4" fmla="*/ 30479 w 4298950"/>
              <a:gd name="connsiteY4" fmla="*/ 766064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8950" h="755650">
                <a:moveTo>
                  <a:pt x="30479" y="766064"/>
                </a:moveTo>
                <a:lnTo>
                  <a:pt x="4299204" y="766064"/>
                </a:lnTo>
                <a:lnTo>
                  <a:pt x="4299204" y="26924"/>
                </a:lnTo>
                <a:lnTo>
                  <a:pt x="30479" y="26924"/>
                </a:lnTo>
                <a:lnTo>
                  <a:pt x="30479" y="76606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375150" y="1568450"/>
            <a:ext cx="4489450" cy="577850"/>
          </a:xfrm>
          <a:custGeom>
            <a:avLst/>
            <a:gdLst>
              <a:gd name="connsiteX0" fmla="*/ 4498340 w 4489450"/>
              <a:gd name="connsiteY0" fmla="*/ 24892 h 577850"/>
              <a:gd name="connsiteX1" fmla="*/ 4451857 w 4489450"/>
              <a:gd name="connsiteY1" fmla="*/ 303784 h 577850"/>
              <a:gd name="connsiteX2" fmla="*/ 2315591 w 4489450"/>
              <a:gd name="connsiteY2" fmla="*/ 303784 h 577850"/>
              <a:gd name="connsiteX3" fmla="*/ 2269108 w 4489450"/>
              <a:gd name="connsiteY3" fmla="*/ 582676 h 577850"/>
              <a:gd name="connsiteX4" fmla="*/ 2222627 w 4489450"/>
              <a:gd name="connsiteY4" fmla="*/ 303784 h 577850"/>
              <a:gd name="connsiteX5" fmla="*/ 70358 w 4489450"/>
              <a:gd name="connsiteY5" fmla="*/ 303784 h 577850"/>
              <a:gd name="connsiteX6" fmla="*/ 23876 w 4489450"/>
              <a:gd name="connsiteY6" fmla="*/ 24892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9450" h="577850">
                <a:moveTo>
                  <a:pt x="4498340" y="24892"/>
                </a:moveTo>
                <a:cubicBezTo>
                  <a:pt x="4498340" y="178943"/>
                  <a:pt x="4477511" y="303784"/>
                  <a:pt x="4451857" y="303784"/>
                </a:cubicBezTo>
                <a:lnTo>
                  <a:pt x="2315591" y="303784"/>
                </a:lnTo>
                <a:cubicBezTo>
                  <a:pt x="2289936" y="303784"/>
                  <a:pt x="2269108" y="428625"/>
                  <a:pt x="2269108" y="582676"/>
                </a:cubicBezTo>
                <a:cubicBezTo>
                  <a:pt x="2269108" y="428625"/>
                  <a:pt x="2248281" y="303784"/>
                  <a:pt x="2222627" y="303784"/>
                </a:cubicBezTo>
                <a:lnTo>
                  <a:pt x="70358" y="303784"/>
                </a:lnTo>
                <a:cubicBezTo>
                  <a:pt x="44703" y="303784"/>
                  <a:pt x="23876" y="178943"/>
                  <a:pt x="23876" y="24892"/>
                </a:cubicBezTo>
              </a:path>
            </a:pathLst>
          </a:custGeom>
          <a:ln w="38100">
            <a:solidFill>
              <a:srgbClr val="001E5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219450" y="1619250"/>
            <a:ext cx="984250" cy="514350"/>
          </a:xfrm>
          <a:custGeom>
            <a:avLst/>
            <a:gdLst>
              <a:gd name="connsiteX0" fmla="*/ 987552 w 984250"/>
              <a:gd name="connsiteY0" fmla="*/ 25908 h 514350"/>
              <a:gd name="connsiteX1" fmla="*/ 945896 w 984250"/>
              <a:gd name="connsiteY1" fmla="*/ 275844 h 514350"/>
              <a:gd name="connsiteX2" fmla="*/ 548640 w 984250"/>
              <a:gd name="connsiteY2" fmla="*/ 275844 h 514350"/>
              <a:gd name="connsiteX3" fmla="*/ 506984 w 984250"/>
              <a:gd name="connsiteY3" fmla="*/ 525780 h 514350"/>
              <a:gd name="connsiteX4" fmla="*/ 465328 w 984250"/>
              <a:gd name="connsiteY4" fmla="*/ 275844 h 514350"/>
              <a:gd name="connsiteX5" fmla="*/ 64515 w 984250"/>
              <a:gd name="connsiteY5" fmla="*/ 275844 h 514350"/>
              <a:gd name="connsiteX6" fmla="*/ 22860 w 984250"/>
              <a:gd name="connsiteY6" fmla="*/ 25908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250" h="514350">
                <a:moveTo>
                  <a:pt x="987552" y="25908"/>
                </a:moveTo>
                <a:cubicBezTo>
                  <a:pt x="987552" y="163957"/>
                  <a:pt x="968883" y="275844"/>
                  <a:pt x="945896" y="275844"/>
                </a:cubicBezTo>
                <a:lnTo>
                  <a:pt x="548640" y="275844"/>
                </a:lnTo>
                <a:cubicBezTo>
                  <a:pt x="525526" y="275844"/>
                  <a:pt x="506984" y="387731"/>
                  <a:pt x="506984" y="525780"/>
                </a:cubicBezTo>
                <a:cubicBezTo>
                  <a:pt x="506984" y="387731"/>
                  <a:pt x="488315" y="275844"/>
                  <a:pt x="465328" y="275844"/>
                </a:cubicBezTo>
                <a:lnTo>
                  <a:pt x="64515" y="275844"/>
                </a:lnTo>
                <a:cubicBezTo>
                  <a:pt x="41528" y="275844"/>
                  <a:pt x="22860" y="163957"/>
                  <a:pt x="22860" y="25908"/>
                </a:cubicBezTo>
              </a:path>
            </a:pathLst>
          </a:custGeom>
          <a:ln w="38100">
            <a:solidFill>
              <a:srgbClr val="001E5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219450" y="2698750"/>
            <a:ext cx="1352550" cy="438150"/>
          </a:xfrm>
          <a:custGeom>
            <a:avLst/>
            <a:gdLst>
              <a:gd name="connsiteX0" fmla="*/ 22860 w 1352550"/>
              <a:gd name="connsiteY0" fmla="*/ 441452 h 438150"/>
              <a:gd name="connsiteX1" fmla="*/ 1353311 w 1352550"/>
              <a:gd name="connsiteY1" fmla="*/ 441452 h 438150"/>
              <a:gd name="connsiteX2" fmla="*/ 1353311 w 1352550"/>
              <a:gd name="connsiteY2" fmla="*/ 25400 h 438150"/>
              <a:gd name="connsiteX3" fmla="*/ 22860 w 1352550"/>
              <a:gd name="connsiteY3" fmla="*/ 25400 h 438150"/>
              <a:gd name="connsiteX4" fmla="*/ 22860 w 1352550"/>
              <a:gd name="connsiteY4" fmla="*/ 441452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550" h="438150">
                <a:moveTo>
                  <a:pt x="22860" y="441452"/>
                </a:moveTo>
                <a:lnTo>
                  <a:pt x="1353311" y="441452"/>
                </a:lnTo>
                <a:lnTo>
                  <a:pt x="1353311" y="25400"/>
                </a:lnTo>
                <a:lnTo>
                  <a:pt x="22860" y="25400"/>
                </a:lnTo>
                <a:lnTo>
                  <a:pt x="22860" y="441452"/>
                </a:lnTo>
                <a:close/>
              </a:path>
            </a:pathLst>
          </a:custGeom>
          <a:solidFill>
            <a:srgbClr val="0000D6">
              <a:alpha val="0"/>
            </a:srgbClr>
          </a:solidFill>
          <a:ln w="381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79950" y="3422650"/>
            <a:ext cx="4705350" cy="565150"/>
          </a:xfrm>
          <a:custGeom>
            <a:avLst/>
            <a:gdLst>
              <a:gd name="connsiteX0" fmla="*/ 4710176 w 4705350"/>
              <a:gd name="connsiteY0" fmla="*/ 20828 h 565150"/>
              <a:gd name="connsiteX1" fmla="*/ 4664329 w 4705350"/>
              <a:gd name="connsiteY1" fmla="*/ 295910 h 565150"/>
              <a:gd name="connsiteX2" fmla="*/ 2423541 w 4705350"/>
              <a:gd name="connsiteY2" fmla="*/ 295910 h 565150"/>
              <a:gd name="connsiteX3" fmla="*/ 2377693 w 4705350"/>
              <a:gd name="connsiteY3" fmla="*/ 570992 h 565150"/>
              <a:gd name="connsiteX4" fmla="*/ 2331846 w 4705350"/>
              <a:gd name="connsiteY4" fmla="*/ 295910 h 565150"/>
              <a:gd name="connsiteX5" fmla="*/ 74295 w 4705350"/>
              <a:gd name="connsiteY5" fmla="*/ 295910 h 565150"/>
              <a:gd name="connsiteX6" fmla="*/ 28447 w 4705350"/>
              <a:gd name="connsiteY6" fmla="*/ 20828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5350" h="565150">
                <a:moveTo>
                  <a:pt x="4710176" y="20828"/>
                </a:moveTo>
                <a:cubicBezTo>
                  <a:pt x="4710176" y="172720"/>
                  <a:pt x="4689602" y="295910"/>
                  <a:pt x="4664329" y="295910"/>
                </a:cubicBezTo>
                <a:lnTo>
                  <a:pt x="2423541" y="295910"/>
                </a:lnTo>
                <a:cubicBezTo>
                  <a:pt x="2398141" y="295910"/>
                  <a:pt x="2377693" y="419100"/>
                  <a:pt x="2377693" y="570992"/>
                </a:cubicBezTo>
                <a:cubicBezTo>
                  <a:pt x="2377693" y="419100"/>
                  <a:pt x="2357119" y="295910"/>
                  <a:pt x="2331846" y="295910"/>
                </a:cubicBezTo>
                <a:lnTo>
                  <a:pt x="74295" y="295910"/>
                </a:lnTo>
                <a:cubicBezTo>
                  <a:pt x="49021" y="295910"/>
                  <a:pt x="28447" y="172720"/>
                  <a:pt x="28447" y="20828"/>
                </a:cubicBezTo>
              </a:path>
            </a:pathLst>
          </a:custGeom>
          <a:ln w="38100">
            <a:solidFill>
              <a:srgbClr val="001E5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168650" y="3448050"/>
            <a:ext cx="1466850" cy="501650"/>
          </a:xfrm>
          <a:custGeom>
            <a:avLst/>
            <a:gdLst>
              <a:gd name="connsiteX0" fmla="*/ 1477264 w 1466850"/>
              <a:gd name="connsiteY0" fmla="*/ 21336 h 501650"/>
              <a:gd name="connsiteX1" fmla="*/ 1437132 w 1466850"/>
              <a:gd name="connsiteY1" fmla="*/ 262128 h 501650"/>
              <a:gd name="connsiteX2" fmla="*/ 791464 w 1466850"/>
              <a:gd name="connsiteY2" fmla="*/ 262128 h 501650"/>
              <a:gd name="connsiteX3" fmla="*/ 751332 w 1466850"/>
              <a:gd name="connsiteY3" fmla="*/ 502920 h 501650"/>
              <a:gd name="connsiteX4" fmla="*/ 711200 w 1466850"/>
              <a:gd name="connsiteY4" fmla="*/ 262128 h 501650"/>
              <a:gd name="connsiteX5" fmla="*/ 60451 w 1466850"/>
              <a:gd name="connsiteY5" fmla="*/ 262128 h 501650"/>
              <a:gd name="connsiteX6" fmla="*/ 20320 w 1466850"/>
              <a:gd name="connsiteY6" fmla="*/ 21336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6850" h="501650">
                <a:moveTo>
                  <a:pt x="1477264" y="21336"/>
                </a:moveTo>
                <a:cubicBezTo>
                  <a:pt x="1477264" y="154305"/>
                  <a:pt x="1459357" y="262128"/>
                  <a:pt x="1437132" y="262128"/>
                </a:cubicBezTo>
                <a:lnTo>
                  <a:pt x="791464" y="262128"/>
                </a:lnTo>
                <a:cubicBezTo>
                  <a:pt x="769365" y="262128"/>
                  <a:pt x="751332" y="369951"/>
                  <a:pt x="751332" y="502920"/>
                </a:cubicBezTo>
                <a:cubicBezTo>
                  <a:pt x="751332" y="369951"/>
                  <a:pt x="733425" y="262128"/>
                  <a:pt x="711200" y="262128"/>
                </a:cubicBezTo>
                <a:lnTo>
                  <a:pt x="60451" y="262128"/>
                </a:lnTo>
                <a:cubicBezTo>
                  <a:pt x="38226" y="262128"/>
                  <a:pt x="20320" y="154305"/>
                  <a:pt x="20320" y="21336"/>
                </a:cubicBezTo>
              </a:path>
            </a:pathLst>
          </a:custGeom>
          <a:ln w="38100">
            <a:solidFill>
              <a:srgbClr val="001E5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20" y="4411979"/>
            <a:ext cx="1303020" cy="1295400"/>
          </a:xfrm>
          <a:prstGeom prst="rect">
            <a:avLst/>
          </a:prstGeom>
        </p:spPr>
      </p:pic>
      <p:sp>
        <p:nvSpPr>
          <p:cNvPr id="3" name="Freeform 24"/>
          <p:cNvSpPr/>
          <p:nvPr/>
        </p:nvSpPr>
        <p:spPr>
          <a:xfrm>
            <a:off x="1644650" y="6013450"/>
            <a:ext cx="8858250" cy="247650"/>
          </a:xfrm>
          <a:custGeom>
            <a:avLst/>
            <a:gdLst>
              <a:gd name="connsiteX0" fmla="*/ 8870188 w 8858250"/>
              <a:gd name="connsiteY0" fmla="*/ 20828 h 247650"/>
              <a:gd name="connsiteX1" fmla="*/ 8850248 w 8858250"/>
              <a:gd name="connsiteY1" fmla="*/ 140462 h 247650"/>
              <a:gd name="connsiteX2" fmla="*/ 4449698 w 8858250"/>
              <a:gd name="connsiteY2" fmla="*/ 140462 h 247650"/>
              <a:gd name="connsiteX3" fmla="*/ 4429759 w 8858250"/>
              <a:gd name="connsiteY3" fmla="*/ 260108 h 247650"/>
              <a:gd name="connsiteX4" fmla="*/ 4409821 w 8858250"/>
              <a:gd name="connsiteY4" fmla="*/ 140462 h 247650"/>
              <a:gd name="connsiteX5" fmla="*/ 50926 w 8858250"/>
              <a:gd name="connsiteY5" fmla="*/ 140462 h 247650"/>
              <a:gd name="connsiteX6" fmla="*/ 30988 w 8858250"/>
              <a:gd name="connsiteY6" fmla="*/ 20828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8250" h="247650">
                <a:moveTo>
                  <a:pt x="8870188" y="20828"/>
                </a:moveTo>
                <a:cubicBezTo>
                  <a:pt x="8870188" y="86906"/>
                  <a:pt x="8861297" y="140462"/>
                  <a:pt x="8850248" y="140462"/>
                </a:cubicBezTo>
                <a:lnTo>
                  <a:pt x="4449698" y="140462"/>
                </a:lnTo>
                <a:cubicBezTo>
                  <a:pt x="4438777" y="140462"/>
                  <a:pt x="4429759" y="194030"/>
                  <a:pt x="4429759" y="260108"/>
                </a:cubicBezTo>
                <a:cubicBezTo>
                  <a:pt x="4429759" y="194030"/>
                  <a:pt x="4420870" y="140462"/>
                  <a:pt x="4409821" y="140462"/>
                </a:cubicBezTo>
                <a:lnTo>
                  <a:pt x="50926" y="140462"/>
                </a:lnTo>
                <a:cubicBezTo>
                  <a:pt x="39877" y="140462"/>
                  <a:pt x="30988" y="86906"/>
                  <a:pt x="30988" y="20828"/>
                </a:cubicBezTo>
              </a:path>
            </a:pathLst>
          </a:custGeom>
          <a:ln w="38100">
            <a:solidFill>
              <a:srgbClr val="001E5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634995" y="446150"/>
            <a:ext cx="7002219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ea typeface="Calibri"/>
              </a:rPr>
              <a:t>многогранный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ea typeface="Calibri"/>
              </a:rPr>
              <a:t>инструмент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2700" b="1" spc="-15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700" b="1" dirty="0">
                <a:solidFill>
                  <a:srgbClr val="001E5E"/>
                </a:solidFill>
                <a:latin typeface="Calibri"/>
                <a:ea typeface="Calibri"/>
              </a:rPr>
              <a:t>работы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48282" y="1508048"/>
            <a:ext cx="127110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006EBF"/>
                </a:solidFill>
                <a:latin typeface="Calibri"/>
                <a:ea typeface="Calibri"/>
              </a:rPr>
              <a:t>Пр</a:t>
            </a:r>
            <a:r>
              <a:rPr lang="en-US" altLang="zh-CN" sz="2400" b="1" dirty="0">
                <a:solidFill>
                  <a:srgbClr val="006EBF"/>
                </a:solidFill>
                <a:latin typeface="Calibri"/>
                <a:ea typeface="Calibri"/>
              </a:rPr>
              <a:t>имер: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07715" y="1484553"/>
            <a:ext cx="1145099" cy="162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d</a:t>
            </a:r>
            <a:r>
              <a:rPr lang="en-US" altLang="zh-CN" sz="2400" b="1" spc="-5" dirty="0">
                <a:solidFill>
                  <a:srgbClr val="006EBF"/>
                </a:solidFill>
                <a:latin typeface="Calibri"/>
                <a:ea typeface="Calibri"/>
              </a:rPr>
              <a:t>4</a:t>
            </a:r>
            <a:r>
              <a:rPr lang="en-US" altLang="zh-CN" sz="2400" b="1" spc="-5" dirty="0">
                <a:solidFill>
                  <a:srgbClr val="6E2E9E"/>
                </a:solidFill>
                <a:latin typeface="Calibri"/>
                <a:ea typeface="Calibri"/>
              </a:rPr>
              <a:t>45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b="1" spc="-5" dirty="0">
                <a:solidFill>
                  <a:srgbClr val="BF0000"/>
                </a:solidFill>
                <a:latin typeface="Calibri"/>
                <a:ea typeface="Calibri"/>
              </a:rPr>
              <a:t>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25"/>
              </a:lnSpc>
            </a:pPr>
            <a:endParaRPr lang="en-US" dirty="0" smtClean="0"/>
          </a:p>
          <a:p>
            <a:pPr marL="0" indent="64896">
              <a:lnSpc>
                <a:spcPct val="100000"/>
              </a:lnSpc>
            </a:pPr>
            <a:r>
              <a:rPr lang="en-US" altLang="zh-CN" sz="2100" b="1" spc="-20" dirty="0">
                <a:solidFill>
                  <a:srgbClr val="000000"/>
                </a:solidFill>
                <a:latin typeface="Calibri"/>
                <a:ea typeface="Calibri"/>
              </a:rPr>
              <a:t>Код</a:t>
            </a:r>
            <a:r>
              <a:rPr lang="en-US" altLang="zh-CN" sz="21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spc="-30" dirty="0">
                <a:solidFill>
                  <a:srgbClr val="000000"/>
                </a:solidFill>
                <a:latin typeface="Calibri"/>
                <a:ea typeface="Calibri"/>
              </a:rPr>
              <a:t>МКФ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10595" y="1484553"/>
            <a:ext cx="4436669" cy="20262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BF0000"/>
                </a:solidFill>
                <a:latin typeface="Calibri"/>
                <a:ea typeface="Calibri"/>
              </a:rPr>
              <a:t>Сила</a:t>
            </a:r>
            <a:r>
              <a:rPr lang="en-US" altLang="zh-CN" sz="24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BF0000"/>
                </a:solidFill>
                <a:latin typeface="Calibri"/>
                <a:ea typeface="Calibri"/>
              </a:rPr>
              <a:t>мышц</a:t>
            </a:r>
            <a:r>
              <a:rPr lang="en-US" altLang="zh-CN" sz="24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BF0000"/>
                </a:solidFill>
                <a:latin typeface="Calibri"/>
                <a:ea typeface="Calibri"/>
              </a:rPr>
              <a:t>одной</a:t>
            </a:r>
            <a:r>
              <a:rPr lang="en-US" altLang="zh-CN" sz="2400" b="1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BF0000"/>
                </a:solidFill>
                <a:latin typeface="Calibri"/>
                <a:ea typeface="Calibri"/>
              </a:rPr>
              <a:t>стороны</a:t>
            </a:r>
            <a:r>
              <a:rPr lang="en-US" altLang="zh-CN" sz="2400" b="1" spc="-14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BF0000"/>
                </a:solidFill>
                <a:latin typeface="Calibri"/>
                <a:ea typeface="Calibri"/>
              </a:rPr>
              <a:t>тела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30"/>
              </a:lnSpc>
            </a:pPr>
            <a:endParaRPr lang="en-US" dirty="0" smtClean="0"/>
          </a:p>
          <a:p>
            <a:pPr marL="0" indent="969454">
              <a:lnSpc>
                <a:spcPct val="100000"/>
              </a:lnSpc>
            </a:pP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Категории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МКФ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(домен)</a:t>
            </a:r>
            <a:r>
              <a:rPr lang="en-US" altLang="zh-CN" sz="2100" b="1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</a:p>
          <a:p>
            <a:pPr marL="0" indent="519874">
              <a:lnSpc>
                <a:spcPct val="100000"/>
              </a:lnSpc>
            </a:pP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проблема</a:t>
            </a:r>
            <a:r>
              <a:rPr lang="en-US" altLang="zh-CN" sz="21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21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(смысл</a:t>
            </a:r>
            <a:r>
              <a:rPr lang="en-US" altLang="zh-CN" sz="21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МКФ)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1863" y="4318138"/>
            <a:ext cx="3323763" cy="14633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FE0000"/>
                </a:solidFill>
                <a:latin typeface="Arial"/>
                <a:ea typeface="Arial"/>
              </a:rPr>
              <a:t>•</a:t>
            </a:r>
            <a:r>
              <a:rPr lang="en-US" altLang="zh-CN" sz="1600" spc="40" dirty="0">
                <a:solidFill>
                  <a:srgbClr val="FE0000"/>
                </a:solidFill>
                <a:latin typeface="Arial"/>
                <a:cs typeface="Arial"/>
              </a:rPr>
              <a:t> 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инструмент</a:t>
            </a:r>
            <a:r>
              <a:rPr lang="en-US" altLang="zh-CN" sz="1600" b="1" spc="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оценки</a:t>
            </a:r>
            <a:r>
              <a:rPr lang="en-US" altLang="zh-CN" sz="1600" b="1" spc="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качества</a:t>
            </a:r>
          </a:p>
          <a:p>
            <a:pPr marL="0" indent="214883">
              <a:lnSpc>
                <a:spcPct val="100000"/>
              </a:lnSpc>
            </a:pPr>
            <a:r>
              <a:rPr lang="en-US" altLang="zh-CN" sz="1600" b="1" spc="-5" dirty="0">
                <a:solidFill>
                  <a:srgbClr val="FE0000"/>
                </a:solidFill>
                <a:latin typeface="Calibri"/>
                <a:ea typeface="Calibri"/>
              </a:rPr>
              <a:t>реабил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итации,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FE0000"/>
                </a:solidFill>
                <a:latin typeface="Arial"/>
                <a:ea typeface="Arial"/>
              </a:rPr>
              <a:t>•</a:t>
            </a:r>
            <a:r>
              <a:rPr lang="en-US" altLang="zh-CN" sz="1600" spc="55" dirty="0">
                <a:solidFill>
                  <a:srgbClr val="FE0000"/>
                </a:solidFill>
                <a:latin typeface="Arial"/>
                <a:cs typeface="Arial"/>
              </a:rPr>
              <a:t> 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статистический</a:t>
            </a:r>
            <a:r>
              <a:rPr lang="en-US" altLang="zh-CN" sz="1600" b="1" spc="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инструмент</a:t>
            </a:r>
            <a:r>
              <a:rPr lang="en-US" altLang="zh-CN" sz="1600" b="1" spc="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для</a:t>
            </a:r>
          </a:p>
          <a:p>
            <a:pPr marL="0" indent="214883">
              <a:lnSpc>
                <a:spcPct val="100000"/>
              </a:lnSpc>
            </a:pP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сбора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и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накопления</a:t>
            </a:r>
            <a:r>
              <a:rPr lang="en-US" altLang="zh-CN" sz="1600" spc="-7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информации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FE0000"/>
                </a:solidFill>
                <a:latin typeface="Arial"/>
                <a:ea typeface="Arial"/>
              </a:rPr>
              <a:t>•</a:t>
            </a:r>
            <a:r>
              <a:rPr lang="en-US" altLang="zh-CN" sz="1600" spc="50" dirty="0">
                <a:solidFill>
                  <a:srgbClr val="FE0000"/>
                </a:solidFill>
                <a:latin typeface="Arial"/>
                <a:cs typeface="Arial"/>
              </a:rPr>
              <a:t> 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инструмент</a:t>
            </a:r>
            <a:r>
              <a:rPr lang="en-US" altLang="zh-CN" sz="1600" b="1" spc="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социальной</a:t>
            </a:r>
            <a:r>
              <a:rPr lang="en-US" altLang="zh-CN" sz="1600" b="1" spc="4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политики,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FE0000"/>
                </a:solidFill>
                <a:latin typeface="Arial"/>
                <a:ea typeface="Arial"/>
              </a:rPr>
              <a:t>•</a:t>
            </a:r>
            <a:r>
              <a:rPr lang="en-US" altLang="zh-CN" sz="1600" spc="40" dirty="0">
                <a:solidFill>
                  <a:srgbClr val="FE0000"/>
                </a:solidFill>
                <a:latin typeface="Arial"/>
                <a:cs typeface="Arial"/>
              </a:rPr>
              <a:t> 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преемственность</a:t>
            </a:r>
            <a:r>
              <a:rPr lang="en-US" altLang="zh-CN" sz="1600" b="1" spc="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между</a:t>
            </a:r>
            <a:r>
              <a:rPr lang="en-US" altLang="zh-CN" sz="1600" b="1" spc="3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центрами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48522" y="4336160"/>
            <a:ext cx="3330700" cy="14681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spc="-5" dirty="0">
                <a:solidFill>
                  <a:srgbClr val="FE0000"/>
                </a:solidFill>
                <a:latin typeface="Calibri"/>
                <a:ea typeface="Calibri"/>
              </a:rPr>
              <a:t>клинический</a:t>
            </a:r>
            <a:r>
              <a:rPr lang="en-US" altLang="zh-CN" sz="1600" b="1" spc="-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инструмент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6EBF"/>
                </a:solidFill>
                <a:latin typeface="Arial"/>
                <a:ea typeface="Arial"/>
              </a:rPr>
              <a:t>•</a:t>
            </a:r>
            <a:r>
              <a:rPr lang="en-US" altLang="zh-CN" sz="1600" spc="64" dirty="0">
                <a:solidFill>
                  <a:srgbClr val="006EBF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Инструмент</a:t>
            </a:r>
            <a:r>
              <a:rPr lang="en-US" altLang="zh-CN" sz="1600" spc="5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структурирования</a:t>
            </a:r>
          </a:p>
          <a:p>
            <a:pPr marL="0" indent="214883">
              <a:lnSpc>
                <a:spcPct val="100000"/>
              </a:lnSpc>
            </a:pPr>
            <a:r>
              <a:rPr lang="en-US" altLang="zh-CN" sz="1600" spc="-5" dirty="0">
                <a:solidFill>
                  <a:srgbClr val="006EBF"/>
                </a:solidFill>
                <a:latin typeface="Calibri"/>
                <a:ea typeface="Calibri"/>
              </a:rPr>
              <a:t>диагн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остики,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6EBF"/>
                </a:solidFill>
                <a:latin typeface="Arial"/>
                <a:ea typeface="Arial"/>
              </a:rPr>
              <a:t>•</a:t>
            </a:r>
            <a:r>
              <a:rPr lang="en-US" altLang="zh-CN" sz="1600" spc="44" dirty="0">
                <a:solidFill>
                  <a:srgbClr val="006EBF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для</a:t>
            </a:r>
            <a:r>
              <a:rPr lang="en-US" altLang="zh-CN" sz="1600" spc="34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оценки</a:t>
            </a:r>
            <a:r>
              <a:rPr lang="en-US" altLang="zh-CN" sz="1600" spc="4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потребностей</a:t>
            </a:r>
            <a:r>
              <a:rPr lang="en-US" altLang="zh-CN" sz="1600" spc="34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в</a:t>
            </a:r>
          </a:p>
          <a:p>
            <a:pPr marL="0" indent="214883">
              <a:lnSpc>
                <a:spcPct val="100000"/>
              </a:lnSpc>
            </a:pPr>
            <a:r>
              <a:rPr lang="en-US" altLang="zh-CN" sz="1600" spc="-5" dirty="0">
                <a:solidFill>
                  <a:srgbClr val="006EBF"/>
                </a:solidFill>
                <a:latin typeface="Calibri"/>
                <a:ea typeface="Calibri"/>
              </a:rPr>
              <a:t>реаби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литации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6EBF"/>
                </a:solidFill>
                <a:latin typeface="Arial"/>
                <a:ea typeface="Arial"/>
              </a:rPr>
              <a:t>•</a:t>
            </a:r>
            <a:r>
              <a:rPr lang="en-US" altLang="zh-CN" sz="1600" spc="34" dirty="0">
                <a:solidFill>
                  <a:srgbClr val="006EBF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для</a:t>
            </a:r>
            <a:r>
              <a:rPr lang="en-US" altLang="zh-CN" sz="1600" spc="4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постановки</a:t>
            </a:r>
            <a:r>
              <a:rPr lang="en-US" altLang="zh-CN" sz="1600" spc="3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цели</a:t>
            </a:r>
            <a:r>
              <a:rPr lang="en-US" altLang="zh-CN" sz="1600" spc="3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реабилитации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93896" y="6542761"/>
            <a:ext cx="5880243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инструмент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ea typeface="Calibri"/>
              </a:rPr>
              <a:t>обучения</a:t>
            </a:r>
            <a:r>
              <a:rPr lang="en-US" altLang="zh-CN" sz="16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для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обучающих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курсов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для</a:t>
            </a:r>
            <a:r>
              <a:rPr lang="en-US" altLang="zh-CN" sz="1600" spc="-85" dirty="0">
                <a:solidFill>
                  <a:srgbClr val="006EBF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6EBF"/>
                </a:solidFill>
                <a:latin typeface="Calibri"/>
                <a:ea typeface="Calibri"/>
              </a:rPr>
              <a:t>реабилитологов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Freeform 821"/>
          <p:cNvSpPr/>
          <p:nvPr/>
        </p:nvSpPr>
        <p:spPr>
          <a:xfrm>
            <a:off x="323850" y="2114550"/>
            <a:ext cx="11588750" cy="19050"/>
          </a:xfrm>
          <a:custGeom>
            <a:avLst/>
            <a:gdLst>
              <a:gd name="connsiteX0" fmla="*/ 18186 w 11588750"/>
              <a:gd name="connsiteY0" fmla="*/ 18415 h 19050"/>
              <a:gd name="connsiteX1" fmla="*/ 11591417 w 11588750"/>
              <a:gd name="connsiteY1" fmla="*/ 1841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18415"/>
                </a:moveTo>
                <a:lnTo>
                  <a:pt x="11591417" y="18415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" name="Freeform 822"/>
          <p:cNvSpPr/>
          <p:nvPr/>
        </p:nvSpPr>
        <p:spPr>
          <a:xfrm>
            <a:off x="323850" y="2317750"/>
            <a:ext cx="11588750" cy="19050"/>
          </a:xfrm>
          <a:custGeom>
            <a:avLst/>
            <a:gdLst>
              <a:gd name="connsiteX0" fmla="*/ 18186 w 11588750"/>
              <a:gd name="connsiteY0" fmla="*/ 13716 h 19050"/>
              <a:gd name="connsiteX1" fmla="*/ 11591417 w 11588750"/>
              <a:gd name="connsiteY1" fmla="*/ 13716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13716"/>
                </a:moveTo>
                <a:lnTo>
                  <a:pt x="11591417" y="13716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3" name="Freeform 823"/>
          <p:cNvSpPr/>
          <p:nvPr/>
        </p:nvSpPr>
        <p:spPr>
          <a:xfrm>
            <a:off x="323850" y="3206750"/>
            <a:ext cx="11588750" cy="19050"/>
          </a:xfrm>
          <a:custGeom>
            <a:avLst/>
            <a:gdLst>
              <a:gd name="connsiteX0" fmla="*/ 18186 w 11588750"/>
              <a:gd name="connsiteY0" fmla="*/ 12319 h 19050"/>
              <a:gd name="connsiteX1" fmla="*/ 11591417 w 11588750"/>
              <a:gd name="connsiteY1" fmla="*/ 12319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12319"/>
                </a:moveTo>
                <a:lnTo>
                  <a:pt x="11591417" y="12319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" name="Freeform 824"/>
          <p:cNvSpPr/>
          <p:nvPr/>
        </p:nvSpPr>
        <p:spPr>
          <a:xfrm>
            <a:off x="323850" y="3409950"/>
            <a:ext cx="11588750" cy="19050"/>
          </a:xfrm>
          <a:custGeom>
            <a:avLst/>
            <a:gdLst>
              <a:gd name="connsiteX0" fmla="*/ 18186 w 11588750"/>
              <a:gd name="connsiteY0" fmla="*/ 7620 h 19050"/>
              <a:gd name="connsiteX1" fmla="*/ 11591417 w 11588750"/>
              <a:gd name="connsiteY1" fmla="*/ 762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7620"/>
                </a:moveTo>
                <a:lnTo>
                  <a:pt x="11591417" y="7620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Freeform 825"/>
          <p:cNvSpPr/>
          <p:nvPr/>
        </p:nvSpPr>
        <p:spPr>
          <a:xfrm>
            <a:off x="323850" y="3600450"/>
            <a:ext cx="11588750" cy="19050"/>
          </a:xfrm>
          <a:custGeom>
            <a:avLst/>
            <a:gdLst>
              <a:gd name="connsiteX0" fmla="*/ 18186 w 11588750"/>
              <a:gd name="connsiteY0" fmla="*/ 15621 h 19050"/>
              <a:gd name="connsiteX1" fmla="*/ 11591417 w 11588750"/>
              <a:gd name="connsiteY1" fmla="*/ 15621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15621"/>
                </a:moveTo>
                <a:lnTo>
                  <a:pt x="11591417" y="15621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6" name="Freeform 826"/>
          <p:cNvSpPr/>
          <p:nvPr/>
        </p:nvSpPr>
        <p:spPr>
          <a:xfrm>
            <a:off x="323850" y="4032250"/>
            <a:ext cx="11588750" cy="19050"/>
          </a:xfrm>
          <a:custGeom>
            <a:avLst/>
            <a:gdLst>
              <a:gd name="connsiteX0" fmla="*/ 18186 w 11588750"/>
              <a:gd name="connsiteY0" fmla="*/ 17653 h 19050"/>
              <a:gd name="connsiteX1" fmla="*/ 11591417 w 11588750"/>
              <a:gd name="connsiteY1" fmla="*/ 17653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17653"/>
                </a:moveTo>
                <a:lnTo>
                  <a:pt x="11591417" y="17653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Freeform 827"/>
          <p:cNvSpPr/>
          <p:nvPr/>
        </p:nvSpPr>
        <p:spPr>
          <a:xfrm>
            <a:off x="323850" y="4413250"/>
            <a:ext cx="11588750" cy="19050"/>
          </a:xfrm>
          <a:custGeom>
            <a:avLst/>
            <a:gdLst>
              <a:gd name="connsiteX0" fmla="*/ 18186 w 11588750"/>
              <a:gd name="connsiteY0" fmla="*/ 14859 h 19050"/>
              <a:gd name="connsiteX1" fmla="*/ 11591417 w 11588750"/>
              <a:gd name="connsiteY1" fmla="*/ 14859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14859"/>
                </a:moveTo>
                <a:lnTo>
                  <a:pt x="11591417" y="14859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" name="Freeform 828"/>
          <p:cNvSpPr/>
          <p:nvPr/>
        </p:nvSpPr>
        <p:spPr>
          <a:xfrm>
            <a:off x="336550" y="1225550"/>
            <a:ext cx="19050" cy="4540250"/>
          </a:xfrm>
          <a:custGeom>
            <a:avLst/>
            <a:gdLst>
              <a:gd name="connsiteX0" fmla="*/ 11836 w 19050"/>
              <a:gd name="connsiteY0" fmla="*/ 13589 h 4540250"/>
              <a:gd name="connsiteX1" fmla="*/ 11836 w 19050"/>
              <a:gd name="connsiteY1" fmla="*/ 4550219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540250">
                <a:moveTo>
                  <a:pt x="11836" y="13589"/>
                </a:moveTo>
                <a:lnTo>
                  <a:pt x="11836" y="4550219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" name="Freeform 829"/>
          <p:cNvSpPr/>
          <p:nvPr/>
        </p:nvSpPr>
        <p:spPr>
          <a:xfrm>
            <a:off x="11893550" y="1225550"/>
            <a:ext cx="19050" cy="4540250"/>
          </a:xfrm>
          <a:custGeom>
            <a:avLst/>
            <a:gdLst>
              <a:gd name="connsiteX0" fmla="*/ 15367 w 19050"/>
              <a:gd name="connsiteY0" fmla="*/ 13589 h 4540250"/>
              <a:gd name="connsiteX1" fmla="*/ 15367 w 19050"/>
              <a:gd name="connsiteY1" fmla="*/ 4550219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4540250">
                <a:moveTo>
                  <a:pt x="15367" y="13589"/>
                </a:moveTo>
                <a:lnTo>
                  <a:pt x="15367" y="4550219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0" name="Freeform 830"/>
          <p:cNvSpPr/>
          <p:nvPr/>
        </p:nvSpPr>
        <p:spPr>
          <a:xfrm>
            <a:off x="323850" y="1238250"/>
            <a:ext cx="11588750" cy="19050"/>
          </a:xfrm>
          <a:custGeom>
            <a:avLst/>
            <a:gdLst>
              <a:gd name="connsiteX0" fmla="*/ 18186 w 11588750"/>
              <a:gd name="connsiteY0" fmla="*/ 7239 h 19050"/>
              <a:gd name="connsiteX1" fmla="*/ 11591417 w 11588750"/>
              <a:gd name="connsiteY1" fmla="*/ 7239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7239"/>
                </a:moveTo>
                <a:lnTo>
                  <a:pt x="11591417" y="7239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1" name="Freeform 831"/>
          <p:cNvSpPr/>
          <p:nvPr/>
        </p:nvSpPr>
        <p:spPr>
          <a:xfrm>
            <a:off x="323850" y="5759450"/>
            <a:ext cx="11588750" cy="19050"/>
          </a:xfrm>
          <a:custGeom>
            <a:avLst/>
            <a:gdLst>
              <a:gd name="connsiteX0" fmla="*/ 18186 w 11588750"/>
              <a:gd name="connsiteY0" fmla="*/ 9969 h 19050"/>
              <a:gd name="connsiteX1" fmla="*/ 11591417 w 11588750"/>
              <a:gd name="connsiteY1" fmla="*/ 9969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8750" h="19050">
                <a:moveTo>
                  <a:pt x="18186" y="9969"/>
                </a:moveTo>
                <a:lnTo>
                  <a:pt x="11591417" y="9969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2" name="TextBox 832"/>
          <p:cNvSpPr txBox="1"/>
          <p:nvPr/>
        </p:nvSpPr>
        <p:spPr>
          <a:xfrm>
            <a:off x="366979" y="1308239"/>
            <a:ext cx="11745955" cy="55127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Краткосрочная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цель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(на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7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дней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):</a:t>
            </a:r>
            <a:r>
              <a:rPr lang="en-US" altLang="zh-CN" sz="24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ходит</a:t>
            </a:r>
            <a:r>
              <a:rPr lang="en-US" altLang="zh-CN" sz="24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24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палате</a:t>
            </a:r>
            <a:r>
              <a:rPr lang="en-US" altLang="zh-CN" sz="24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безопасно</a:t>
            </a:r>
            <a:r>
              <a:rPr lang="en-US" altLang="zh-CN" sz="2400" spc="-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1E5E"/>
                </a:solidFill>
                <a:latin typeface="Calibri"/>
                <a:ea typeface="Calibri"/>
              </a:rPr>
              <a:t>поддержк</a:t>
            </a:r>
            <a:r>
              <a:rPr lang="en-US" altLang="zh-CN" sz="2400" spc="-5" dirty="0">
                <a:solidFill>
                  <a:srgbClr val="001E5E"/>
                </a:solidFill>
                <a:latin typeface="Calibri"/>
                <a:ea typeface="Calibri"/>
              </a:rPr>
              <a:t>ой.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55"/>
              </a:lnSpc>
            </a:pPr>
            <a:endParaRPr lang="en-US" dirty="0" smtClean="0"/>
          </a:p>
          <a:p>
            <a:pPr marL="0" hangingPunct="0">
              <a:lnSpc>
                <a:spcPct val="95833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Цель</a:t>
            </a:r>
            <a:r>
              <a:rPr lang="en-US" altLang="zh-CN" sz="2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24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данном</a:t>
            </a:r>
            <a:r>
              <a:rPr lang="en-US" altLang="zh-CN" sz="2400" b="1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этапе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:</a:t>
            </a:r>
            <a:r>
              <a:rPr lang="en-US" altLang="zh-CN" sz="2400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Пациент</a:t>
            </a:r>
            <a:r>
              <a:rPr lang="en-US" altLang="zh-CN" sz="2400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безопасно</a:t>
            </a:r>
            <a:r>
              <a:rPr lang="en-US" altLang="zh-CN" sz="2400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ходит</a:t>
            </a:r>
            <a:r>
              <a:rPr lang="en-US" altLang="zh-CN" sz="2400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2400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отделению</a:t>
            </a:r>
            <a:r>
              <a:rPr lang="en-US" altLang="zh-CN" sz="2400" spc="-4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без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2400" spc="-5" dirty="0">
                <a:solidFill>
                  <a:srgbClr val="001E5E"/>
                </a:solidFill>
                <a:latin typeface="Calibri"/>
                <a:ea typeface="Calibri"/>
              </a:rPr>
              <a:t>ддержки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Долгосрочная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цель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:</a:t>
            </a:r>
            <a:r>
              <a:rPr lang="en-US" altLang="zh-CN" sz="24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Возвращается</a:t>
            </a:r>
            <a:r>
              <a:rPr lang="en-US" altLang="zh-CN" sz="2400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прежнюю</a:t>
            </a:r>
            <a:r>
              <a:rPr lang="en-US" altLang="zh-CN" sz="2400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работу.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5"/>
              </a:lnSpc>
            </a:pPr>
            <a:endParaRPr lang="en-US" dirty="0" smtClean="0"/>
          </a:p>
          <a:p>
            <a:pPr marL="0" hangingPunct="0">
              <a:lnSpc>
                <a:spcPct val="95833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Заключение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реабилитационной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команды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маршрутизации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процессе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реабилитации:</a:t>
            </a:r>
            <a:r>
              <a:rPr lang="en-US" altLang="zh-CN" sz="2400" b="1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пациенту</a:t>
            </a:r>
            <a:r>
              <a:rPr lang="en-US" altLang="zh-CN" sz="2400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потребуется</a:t>
            </a:r>
            <a:r>
              <a:rPr lang="en-US" altLang="zh-CN" sz="2400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реабилитация</a:t>
            </a:r>
            <a:r>
              <a:rPr lang="en-US" altLang="zh-CN" sz="24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2400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третьем</a:t>
            </a:r>
            <a:r>
              <a:rPr lang="en-US" altLang="zh-CN" sz="2400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этапе</a:t>
            </a:r>
            <a:r>
              <a:rPr lang="en-US" altLang="zh-CN" sz="24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санаторная.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60"/>
              </a:lnSpc>
            </a:pPr>
            <a:endParaRPr lang="en-US" dirty="0" smtClean="0"/>
          </a:p>
          <a:p>
            <a:pPr marL="0" indent="7584617">
              <a:lnSpc>
                <a:spcPct val="100000"/>
              </a:lnSpc>
            </a:pP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Случай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из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базы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программе</a:t>
            </a:r>
            <a:r>
              <a:rPr lang="en-US" altLang="zh-CN" sz="1800" b="1" spc="-2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«ICF-reader»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Box 833"/>
          <p:cNvSpPr txBox="1"/>
          <p:nvPr/>
        </p:nvSpPr>
        <p:spPr>
          <a:xfrm>
            <a:off x="1995551" y="2609041"/>
            <a:ext cx="8100135" cy="1341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Arial"/>
                <a:ea typeface="Arial"/>
              </a:rPr>
              <a:t>Где</a:t>
            </a:r>
            <a:r>
              <a:rPr lang="en-US" altLang="zh-CN" sz="4400" b="1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Arial"/>
                <a:ea typeface="Arial"/>
              </a:rPr>
              <a:t>и</a:t>
            </a:r>
            <a:r>
              <a:rPr lang="en-US" altLang="zh-CN" sz="4400" b="1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Arial"/>
                <a:ea typeface="Arial"/>
              </a:rPr>
              <a:t>как</a:t>
            </a:r>
            <a:r>
              <a:rPr lang="en-US" altLang="zh-CN" sz="4400" b="1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Arial"/>
                <a:ea typeface="Arial"/>
              </a:rPr>
              <a:t>учиться</a:t>
            </a:r>
            <a:r>
              <a:rPr lang="en-US" altLang="zh-CN" sz="4400" b="1" spc="-14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Arial"/>
                <a:ea typeface="Arial"/>
              </a:rPr>
              <a:t>правильно</a:t>
            </a:r>
          </a:p>
          <a:p>
            <a:pPr marL="0" indent="1213103">
              <a:lnSpc>
                <a:spcPct val="100000"/>
              </a:lnSpc>
            </a:pPr>
            <a:r>
              <a:rPr lang="en-US" altLang="zh-CN" sz="4400" b="1" spc="-15" dirty="0">
                <a:solidFill>
                  <a:srgbClr val="001E5E"/>
                </a:solidFill>
                <a:latin typeface="Arial"/>
                <a:ea typeface="Arial"/>
              </a:rPr>
              <a:t>использовать</a:t>
            </a:r>
            <a:r>
              <a:rPr lang="en-US" altLang="zh-CN" sz="4400" b="1" spc="-3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4400" b="1" spc="-30" dirty="0">
                <a:solidFill>
                  <a:srgbClr val="001E5E"/>
                </a:solidFill>
                <a:latin typeface="Arial"/>
                <a:ea typeface="Arial"/>
              </a:rPr>
              <a:t>МКФ?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Picture 8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sp>
        <p:nvSpPr>
          <p:cNvPr id="2" name="TextBox 835"/>
          <p:cNvSpPr txBox="1"/>
          <p:nvPr/>
        </p:nvSpPr>
        <p:spPr>
          <a:xfrm>
            <a:off x="1693798" y="107962"/>
            <a:ext cx="6447937" cy="817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Инструкции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и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разъяснения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на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сайте</a:t>
            </a:r>
            <a:r>
              <a:rPr lang="en-US" altLang="zh-CN" sz="28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ВОЗ: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spc="-15" dirty="0">
                <a:solidFill>
                  <a:srgbClr val="0361C0"/>
                </a:solidFill>
                <a:latin typeface="Calibri"/>
                <a:ea typeface="Calibri"/>
                <a:hlinkClick r:id="rId3"/>
              </a:rPr>
              <a:t>http://www.who.int/classifi</a:t>
            </a:r>
            <a:r>
              <a:rPr lang="en-US" altLang="zh-CN" sz="2800" b="1" spc="-10" dirty="0">
                <a:solidFill>
                  <a:srgbClr val="0361C0"/>
                </a:solidFill>
                <a:latin typeface="Calibri"/>
                <a:ea typeface="Calibri"/>
                <a:hlinkClick r:id=""/>
              </a:rPr>
              <a:t>cations/icf/en/</a:t>
            </a:r>
          </a:p>
        </p:txBody>
      </p:sp>
      <p:sp>
        <p:nvSpPr>
          <p:cNvPr id="836" name="TextBox 836"/>
          <p:cNvSpPr txBox="1"/>
          <p:nvPr/>
        </p:nvSpPr>
        <p:spPr>
          <a:xfrm>
            <a:off x="10422890" y="2821559"/>
            <a:ext cx="1575909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Анг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лийский</a:t>
            </a:r>
          </a:p>
          <a:p>
            <a:pPr marL="0" indent="457580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яз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ык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Freeform 837"/>
          <p:cNvSpPr/>
          <p:nvPr/>
        </p:nvSpPr>
        <p:spPr>
          <a:xfrm>
            <a:off x="5594350" y="971550"/>
            <a:ext cx="5899150" cy="31750"/>
          </a:xfrm>
          <a:custGeom>
            <a:avLst/>
            <a:gdLst>
              <a:gd name="connsiteX0" fmla="*/ 17017 w 5899150"/>
              <a:gd name="connsiteY0" fmla="*/ 13462 h 31750"/>
              <a:gd name="connsiteX1" fmla="*/ 1490344 w 5899150"/>
              <a:gd name="connsiteY1" fmla="*/ 13462 h 31750"/>
              <a:gd name="connsiteX2" fmla="*/ 2963671 w 5899150"/>
              <a:gd name="connsiteY2" fmla="*/ 13462 h 31750"/>
              <a:gd name="connsiteX3" fmla="*/ 4436998 w 5899150"/>
              <a:gd name="connsiteY3" fmla="*/ 13462 h 31750"/>
              <a:gd name="connsiteX4" fmla="*/ 5910326 w 5899150"/>
              <a:gd name="connsiteY4" fmla="*/ 13462 h 31750"/>
              <a:gd name="connsiteX5" fmla="*/ 5910326 w 5899150"/>
              <a:gd name="connsiteY5" fmla="*/ 39370 h 31750"/>
              <a:gd name="connsiteX6" fmla="*/ 4436998 w 5899150"/>
              <a:gd name="connsiteY6" fmla="*/ 39370 h 31750"/>
              <a:gd name="connsiteX7" fmla="*/ 2963671 w 5899150"/>
              <a:gd name="connsiteY7" fmla="*/ 39370 h 31750"/>
              <a:gd name="connsiteX8" fmla="*/ 1490344 w 5899150"/>
              <a:gd name="connsiteY8" fmla="*/ 39370 h 31750"/>
              <a:gd name="connsiteX9" fmla="*/ 17017 w 5899150"/>
              <a:gd name="connsiteY9" fmla="*/ 39370 h 31750"/>
              <a:gd name="connsiteX10" fmla="*/ 17017 w 5899150"/>
              <a:gd name="connsiteY10" fmla="*/ 13462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99150" h="31750">
                <a:moveTo>
                  <a:pt x="17017" y="13462"/>
                </a:moveTo>
                <a:lnTo>
                  <a:pt x="1490344" y="13462"/>
                </a:lnTo>
                <a:lnTo>
                  <a:pt x="2963671" y="13462"/>
                </a:lnTo>
                <a:lnTo>
                  <a:pt x="4436998" y="13462"/>
                </a:lnTo>
                <a:lnTo>
                  <a:pt x="5910326" y="13462"/>
                </a:lnTo>
                <a:lnTo>
                  <a:pt x="5910326" y="39370"/>
                </a:lnTo>
                <a:lnTo>
                  <a:pt x="4436998" y="39370"/>
                </a:lnTo>
                <a:lnTo>
                  <a:pt x="2963671" y="39370"/>
                </a:lnTo>
                <a:lnTo>
                  <a:pt x="1490344" y="39370"/>
                </a:lnTo>
                <a:lnTo>
                  <a:pt x="17017" y="39370"/>
                </a:lnTo>
                <a:lnTo>
                  <a:pt x="17017" y="13462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" name="Picture 8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" y="144780"/>
            <a:ext cx="4404360" cy="6271260"/>
          </a:xfrm>
          <a:prstGeom prst="rect">
            <a:avLst/>
          </a:prstGeom>
        </p:spPr>
      </p:pic>
      <p:pic>
        <p:nvPicPr>
          <p:cNvPr id="840" name="Picture 8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080" y="5471160"/>
            <a:ext cx="1394460" cy="922019"/>
          </a:xfrm>
          <a:prstGeom prst="rect">
            <a:avLst/>
          </a:prstGeom>
        </p:spPr>
      </p:pic>
      <p:sp>
        <p:nvSpPr>
          <p:cNvPr id="2" name="TextBox 840"/>
          <p:cNvSpPr txBox="1"/>
          <p:nvPr/>
        </p:nvSpPr>
        <p:spPr>
          <a:xfrm>
            <a:off x="5612003" y="593775"/>
            <a:ext cx="6135130" cy="5446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Как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Читать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«Красную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книгу</a:t>
            </a:r>
            <a:r>
              <a:rPr lang="en-US" altLang="zh-CN" sz="3200" b="1" spc="-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МКФ:</a:t>
            </a:r>
          </a:p>
          <a:p>
            <a:pPr marL="0">
              <a:lnSpc>
                <a:spcPct val="100000"/>
              </a:lnSpc>
            </a:pPr>
            <a:r>
              <a:rPr lang="en-US" altLang="zh-CN" sz="3200" dirty="0">
                <a:solidFill>
                  <a:srgbClr val="FE0000"/>
                </a:solidFill>
                <a:latin typeface="Calibri"/>
                <a:ea typeface="Calibri"/>
              </a:rPr>
              <a:t>-</a:t>
            </a:r>
            <a:r>
              <a:rPr lang="en-US" altLang="zh-CN" sz="3200" spc="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Читать</a:t>
            </a:r>
            <a:r>
              <a:rPr lang="en-US" altLang="zh-CN" sz="3200" b="1" spc="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полную</a:t>
            </a:r>
            <a:r>
              <a:rPr lang="en-US" altLang="zh-CN" sz="3200" b="1" spc="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версию,</a:t>
            </a:r>
            <a:r>
              <a:rPr lang="en-US" altLang="zh-CN" sz="3200" b="1" spc="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а</a:t>
            </a:r>
            <a:r>
              <a:rPr lang="en-US" altLang="zh-CN" sz="3200" b="1" spc="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не</a:t>
            </a:r>
          </a:p>
          <a:p>
            <a:pPr marL="0" indent="286511">
              <a:lnSpc>
                <a:spcPct val="100000"/>
              </a:lnSpc>
            </a:pPr>
            <a:r>
              <a:rPr lang="en-US" altLang="zh-CN" sz="3200" b="1" spc="5" dirty="0">
                <a:solidFill>
                  <a:srgbClr val="FE0000"/>
                </a:solidFill>
                <a:latin typeface="Calibri"/>
                <a:ea typeface="Calibri"/>
              </a:rPr>
              <a:t>сокра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щенную,</a:t>
            </a:r>
          </a:p>
          <a:p>
            <a:pPr marL="0">
              <a:lnSpc>
                <a:spcPct val="100000"/>
              </a:lnSpc>
            </a:pPr>
            <a:r>
              <a:rPr lang="en-US" altLang="zh-CN" sz="3200" dirty="0">
                <a:solidFill>
                  <a:srgbClr val="FE0000"/>
                </a:solidFill>
                <a:latin typeface="Calibri"/>
                <a:ea typeface="Calibri"/>
              </a:rPr>
              <a:t>-</a:t>
            </a:r>
            <a:r>
              <a:rPr lang="en-US" altLang="zh-CN" sz="3200" spc="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Читать</a:t>
            </a:r>
            <a:r>
              <a:rPr lang="en-US" altLang="zh-CN" sz="3200" b="1" spc="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от</a:t>
            </a:r>
            <a:r>
              <a:rPr lang="en-US" altLang="zh-CN" sz="3200" b="1" spc="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начала</a:t>
            </a:r>
            <a:r>
              <a:rPr lang="en-US" altLang="zh-CN" sz="3200" b="1" spc="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до</a:t>
            </a:r>
            <a:r>
              <a:rPr lang="en-US" altLang="zh-CN" sz="3200" b="1" spc="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конца,</a:t>
            </a:r>
            <a:r>
              <a:rPr lang="en-US" altLang="zh-CN" sz="3200" b="1" spc="8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3200" b="1" spc="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том</a:t>
            </a:r>
          </a:p>
          <a:p>
            <a:pPr marL="0" indent="286511">
              <a:lnSpc>
                <a:spcPct val="100000"/>
              </a:lnSpc>
            </a:pP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числе</a:t>
            </a:r>
            <a:r>
              <a:rPr lang="en-US" altLang="zh-CN" sz="3200" b="1" spc="-2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приложение,</a:t>
            </a:r>
          </a:p>
          <a:p>
            <a:pPr marL="286511" indent="-286511" hangingPunct="0">
              <a:lnSpc>
                <a:spcPct val="95416"/>
              </a:lnSpc>
              <a:spcBef>
                <a:spcPts val="240"/>
              </a:spcBef>
            </a:pPr>
            <a:r>
              <a:rPr lang="en-US" altLang="zh-CN" sz="3200" dirty="0">
                <a:solidFill>
                  <a:srgbClr val="FE0000"/>
                </a:solidFill>
                <a:latin typeface="Calibri"/>
                <a:ea typeface="Calibri"/>
              </a:rPr>
              <a:t>-</a:t>
            </a:r>
            <a:r>
              <a:rPr lang="en-US" altLang="zh-CN" sz="3200" spc="1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В</a:t>
            </a:r>
            <a:r>
              <a:rPr lang="en-US" altLang="zh-CN" sz="3200" b="1" spc="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4</a:t>
            </a:r>
            <a:r>
              <a:rPr lang="en-US" altLang="zh-CN" sz="3200" b="1" spc="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уровне</a:t>
            </a:r>
            <a:r>
              <a:rPr lang="en-US" altLang="zh-CN" sz="3200" b="1" spc="11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детализации</a:t>
            </a:r>
            <a:r>
              <a:rPr lang="en-US" altLang="zh-CN" sz="3200" b="1" spc="1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есть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комментарии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ВОЗ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о</a:t>
            </a:r>
            <a:r>
              <a:rPr lang="en-US" altLang="zh-CN" sz="3200" b="1" spc="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смысле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spc="-30" dirty="0">
                <a:solidFill>
                  <a:srgbClr val="FE0000"/>
                </a:solidFill>
                <a:latin typeface="Calibri"/>
                <a:ea typeface="Calibri"/>
              </a:rPr>
              <a:t>доменов</a:t>
            </a:r>
            <a:r>
              <a:rPr lang="en-US" altLang="zh-CN" sz="3200" b="1" spc="2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spc="-44" dirty="0">
                <a:solidFill>
                  <a:srgbClr val="FE0000"/>
                </a:solidFill>
                <a:latin typeface="Calibri"/>
                <a:ea typeface="Calibri"/>
              </a:rPr>
              <a:t>МКФ</a:t>
            </a:r>
            <a:r>
              <a:rPr lang="en-US" altLang="zh-CN" sz="3200" b="1" spc="-15" dirty="0">
                <a:solidFill>
                  <a:srgbClr val="FE0000"/>
                </a:solidFill>
                <a:latin typeface="Calibri"/>
                <a:ea typeface="Calibri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04"/>
              </a:lnSpc>
            </a:pPr>
            <a:endParaRPr lang="en-US" dirty="0" smtClean="0"/>
          </a:p>
          <a:p>
            <a:pPr marL="0" indent="1832102">
              <a:lnSpc>
                <a:spcPct val="100000"/>
              </a:lnSpc>
            </a:pPr>
            <a:r>
              <a:rPr lang="en-US" altLang="zh-CN" sz="3200" b="1" spc="-5" dirty="0">
                <a:solidFill>
                  <a:srgbClr val="FE0000"/>
                </a:solidFill>
                <a:latin typeface="Calibri"/>
                <a:ea typeface="Calibri"/>
              </a:rPr>
              <a:t>Русский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FE0000"/>
                </a:solidFill>
                <a:latin typeface="Calibri"/>
                <a:ea typeface="Calibri"/>
              </a:rPr>
              <a:t>язык</a:t>
            </a:r>
          </a:p>
        </p:txBody>
      </p:sp>
      <p:sp>
        <p:nvSpPr>
          <p:cNvPr id="841" name="TextBox 841"/>
          <p:cNvSpPr txBox="1"/>
          <p:nvPr/>
        </p:nvSpPr>
        <p:spPr>
          <a:xfrm>
            <a:off x="345947" y="6267526"/>
            <a:ext cx="1041885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416"/>
              </a:lnSpc>
              <a:tabLst>
                <a:tab pos="8155178" algn="l"/>
              </a:tabLst>
            </a:pPr>
            <a:r>
              <a:rPr lang="en-US" altLang="zh-CN" sz="1800" b="1" spc="-15" dirty="0">
                <a:solidFill>
                  <a:srgbClr val="000000"/>
                </a:solidFill>
                <a:latin typeface="Calibri"/>
                <a:ea typeface="Calibri"/>
              </a:rPr>
              <a:t>https://convention.enbek.gov.kz/sites/default/files/MKF.pdf	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346</a:t>
            </a:r>
            <a:r>
              <a:rPr lang="en-US" altLang="zh-CN" sz="3200" b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страниц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Picture 8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843"/>
          <p:cNvSpPr txBox="1"/>
          <p:nvPr/>
        </p:nvSpPr>
        <p:spPr>
          <a:xfrm>
            <a:off x="9438131" y="886333"/>
            <a:ext cx="189228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Русский</a:t>
            </a:r>
            <a:r>
              <a:rPr lang="en-US" altLang="zh-CN" sz="2400" b="1" spc="-1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язык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Picture 8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" y="236220"/>
            <a:ext cx="4191000" cy="5928360"/>
          </a:xfrm>
          <a:prstGeom prst="rect">
            <a:avLst/>
          </a:prstGeom>
        </p:spPr>
      </p:pic>
      <p:pic>
        <p:nvPicPr>
          <p:cNvPr id="846" name="Picture 8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259" y="4107179"/>
            <a:ext cx="1264920" cy="784860"/>
          </a:xfrm>
          <a:prstGeom prst="rect">
            <a:avLst/>
          </a:prstGeom>
        </p:spPr>
      </p:pic>
      <p:sp>
        <p:nvSpPr>
          <p:cNvPr id="2" name="TextBox 846"/>
          <p:cNvSpPr txBox="1"/>
          <p:nvPr/>
        </p:nvSpPr>
        <p:spPr>
          <a:xfrm>
            <a:off x="247192" y="1514144"/>
            <a:ext cx="10901117" cy="5179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604967">
              <a:lnSpc>
                <a:spcPct val="100000"/>
              </a:lnSpc>
            </a:pPr>
            <a:r>
              <a:rPr lang="en-US" altLang="zh-CN" sz="4000" b="1" dirty="0">
                <a:solidFill>
                  <a:srgbClr val="FE0000"/>
                </a:solidFill>
                <a:latin typeface="Calibri"/>
                <a:ea typeface="Calibri"/>
              </a:rPr>
              <a:t>Книга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ea typeface="Calibri"/>
              </a:rPr>
              <a:t>«How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ea typeface="Calibri"/>
              </a:rPr>
              <a:t>to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ea typeface="Calibri"/>
              </a:rPr>
              <a:t>use</a:t>
            </a:r>
            <a:r>
              <a:rPr lang="en-US" altLang="zh-CN" sz="4000" b="1" spc="-10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ea typeface="Calibri"/>
              </a:rPr>
              <a:t>ICF»</a:t>
            </a:r>
          </a:p>
          <a:p>
            <a:pPr marL="0" indent="5263591">
              <a:lnSpc>
                <a:spcPct val="100000"/>
              </a:lnSpc>
            </a:pPr>
            <a:r>
              <a:rPr lang="en-US" altLang="zh-CN" sz="4000" b="1" dirty="0">
                <a:solidFill>
                  <a:srgbClr val="FE0000"/>
                </a:solidFill>
                <a:latin typeface="Calibri"/>
                <a:ea typeface="Calibri"/>
              </a:rPr>
              <a:t>«Как</a:t>
            </a:r>
            <a:r>
              <a:rPr lang="en-US" altLang="zh-CN" sz="4000" b="1" spc="-1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ea typeface="Calibri"/>
              </a:rPr>
              <a:t>использовать</a:t>
            </a:r>
            <a:r>
              <a:rPr lang="en-US" altLang="zh-CN" sz="4000" b="1" spc="-15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FE0000"/>
                </a:solidFill>
                <a:latin typeface="Calibri"/>
                <a:ea typeface="Calibri"/>
              </a:rPr>
              <a:t>МКФ»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0"/>
              </a:lnSpc>
            </a:pPr>
            <a:endParaRPr lang="en-US" dirty="0" smtClean="0"/>
          </a:p>
          <a:p>
            <a:pPr marL="0" indent="6175832">
              <a:lnSpc>
                <a:spcPct val="100000"/>
              </a:lnSpc>
            </a:pP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Английский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язык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4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https://www.who.int/classifications/draftic</a:t>
            </a: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fpracticalmanual.pdf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Freeform 847"/>
          <p:cNvSpPr/>
          <p:nvPr/>
        </p:nvSpPr>
        <p:spPr>
          <a:xfrm>
            <a:off x="5505450" y="488950"/>
            <a:ext cx="5454650" cy="19050"/>
          </a:xfrm>
          <a:custGeom>
            <a:avLst/>
            <a:gdLst>
              <a:gd name="connsiteX0" fmla="*/ 6984 w 5454650"/>
              <a:gd name="connsiteY0" fmla="*/ 8509 h 19050"/>
              <a:gd name="connsiteX1" fmla="*/ 2733420 w 5454650"/>
              <a:gd name="connsiteY1" fmla="*/ 8509 h 19050"/>
              <a:gd name="connsiteX2" fmla="*/ 5459856 w 5454650"/>
              <a:gd name="connsiteY2" fmla="*/ 8509 h 19050"/>
              <a:gd name="connsiteX3" fmla="*/ 5459856 w 5454650"/>
              <a:gd name="connsiteY3" fmla="*/ 31369 h 19050"/>
              <a:gd name="connsiteX4" fmla="*/ 2733420 w 5454650"/>
              <a:gd name="connsiteY4" fmla="*/ 31369 h 19050"/>
              <a:gd name="connsiteX5" fmla="*/ 6984 w 5454650"/>
              <a:gd name="connsiteY5" fmla="*/ 31369 h 19050"/>
              <a:gd name="connsiteX6" fmla="*/ 6984 w 5454650"/>
              <a:gd name="connsiteY6" fmla="*/ 8509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4650" h="19050">
                <a:moveTo>
                  <a:pt x="6984" y="8509"/>
                </a:moveTo>
                <a:lnTo>
                  <a:pt x="2733420" y="8509"/>
                </a:lnTo>
                <a:lnTo>
                  <a:pt x="5459856" y="8509"/>
                </a:lnTo>
                <a:lnTo>
                  <a:pt x="5459856" y="31369"/>
                </a:lnTo>
                <a:lnTo>
                  <a:pt x="2733420" y="31369"/>
                </a:lnTo>
                <a:lnTo>
                  <a:pt x="6984" y="31369"/>
                </a:lnTo>
                <a:lnTo>
                  <a:pt x="6984" y="8509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9" name="Picture 8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716280"/>
            <a:ext cx="11529060" cy="5943600"/>
          </a:xfrm>
          <a:prstGeom prst="rect">
            <a:avLst/>
          </a:prstGeom>
        </p:spPr>
      </p:pic>
      <p:sp>
        <p:nvSpPr>
          <p:cNvPr id="2" name="TextBox 849"/>
          <p:cNvSpPr txBox="1"/>
          <p:nvPr/>
        </p:nvSpPr>
        <p:spPr>
          <a:xfrm>
            <a:off x="900988" y="155625"/>
            <a:ext cx="10651391" cy="3774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spc="-5" dirty="0">
                <a:solidFill>
                  <a:srgbClr val="000000"/>
                </a:solidFill>
                <a:latin typeface="Calibri"/>
                <a:ea typeface="Calibri"/>
              </a:rPr>
              <a:t>Научно</a:t>
            </a:r>
            <a:r>
              <a:rPr lang="en-US" altLang="zh-CN" sz="2800" b="1" spc="-1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b="1" spc="-5" dirty="0">
                <a:solidFill>
                  <a:srgbClr val="000000"/>
                </a:solidFill>
                <a:latin typeface="Calibri"/>
                <a:ea typeface="Calibri"/>
              </a:rPr>
              <a:t>практический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spc="-10" dirty="0">
                <a:solidFill>
                  <a:srgbClr val="000000"/>
                </a:solidFill>
                <a:latin typeface="Calibri"/>
                <a:ea typeface="Calibri"/>
              </a:rPr>
              <a:t>портал</a:t>
            </a:r>
            <a:r>
              <a:rPr lang="en-US" altLang="zh-CN" sz="2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spc="-5" dirty="0">
                <a:solidFill>
                  <a:srgbClr val="0361C0"/>
                </a:solidFill>
                <a:latin typeface="Calibri"/>
                <a:ea typeface="Calibri"/>
                <a:hlinkClick r:id="rId3"/>
              </a:rPr>
              <a:t>https://www.icf</a:t>
            </a:r>
            <a:r>
              <a:rPr lang="en-US" altLang="zh-CN" sz="2800" b="1" spc="-25" dirty="0">
                <a:solidFill>
                  <a:srgbClr val="0361C0"/>
                </a:solidFill>
                <a:latin typeface="Calibri"/>
                <a:ea typeface="Calibri"/>
                <a:hlinkClick r:id=""/>
              </a:rPr>
              <a:t>-</a:t>
            </a:r>
            <a:r>
              <a:rPr lang="en-US" altLang="zh-CN" sz="2800" b="1" spc="-5" dirty="0">
                <a:solidFill>
                  <a:srgbClr val="0361C0"/>
                </a:solidFill>
                <a:latin typeface="Calibri"/>
                <a:ea typeface="Calibri"/>
                <a:hlinkClick r:id=""/>
              </a:rPr>
              <a:t>research</a:t>
            </a:r>
            <a:r>
              <a:rPr lang="en-US" altLang="zh-CN" sz="2800" b="1" spc="-15" dirty="0">
                <a:solidFill>
                  <a:srgbClr val="0361C0"/>
                </a:solidFill>
                <a:latin typeface="Calibri"/>
                <a:ea typeface="Calibri"/>
                <a:hlinkClick r:id=""/>
              </a:rPr>
              <a:t>-</a:t>
            </a:r>
            <a:r>
              <a:rPr lang="en-US" altLang="zh-CN" sz="2800" b="1" spc="-5" dirty="0">
                <a:solidFill>
                  <a:srgbClr val="0361C0"/>
                </a:solidFill>
                <a:latin typeface="Calibri"/>
                <a:ea typeface="Calibri"/>
                <a:hlinkClick r:id=""/>
              </a:rPr>
              <a:t>branch.org</a:t>
            </a:r>
            <a:r>
              <a:rPr lang="en-US" altLang="zh-CN" sz="2800" b="1" spc="-15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00"/>
              </a:lnSpc>
            </a:pPr>
            <a:endParaRPr lang="en-US" dirty="0" smtClean="0"/>
          </a:p>
          <a:p>
            <a:pPr marL="0" indent="9075749">
              <a:lnSpc>
                <a:spcPct val="100000"/>
              </a:lnSpc>
            </a:pP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Анг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лийский</a:t>
            </a:r>
          </a:p>
          <a:p>
            <a:pPr marL="0" indent="9532949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яз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ык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Freeform 850"/>
          <p:cNvSpPr/>
          <p:nvPr/>
        </p:nvSpPr>
        <p:spPr>
          <a:xfrm>
            <a:off x="5010150" y="400050"/>
            <a:ext cx="2368550" cy="31750"/>
          </a:xfrm>
          <a:custGeom>
            <a:avLst/>
            <a:gdLst>
              <a:gd name="connsiteX0" fmla="*/ 17526 w 2368550"/>
              <a:gd name="connsiteY0" fmla="*/ 17526 h 31750"/>
              <a:gd name="connsiteX1" fmla="*/ 804417 w 2368550"/>
              <a:gd name="connsiteY1" fmla="*/ 17526 h 31750"/>
              <a:gd name="connsiteX2" fmla="*/ 1591309 w 2368550"/>
              <a:gd name="connsiteY2" fmla="*/ 17526 h 31750"/>
              <a:gd name="connsiteX3" fmla="*/ 2378202 w 2368550"/>
              <a:gd name="connsiteY3" fmla="*/ 17526 h 31750"/>
              <a:gd name="connsiteX4" fmla="*/ 2378202 w 2368550"/>
              <a:gd name="connsiteY4" fmla="*/ 40386 h 31750"/>
              <a:gd name="connsiteX5" fmla="*/ 1591309 w 2368550"/>
              <a:gd name="connsiteY5" fmla="*/ 40386 h 31750"/>
              <a:gd name="connsiteX6" fmla="*/ 804417 w 2368550"/>
              <a:gd name="connsiteY6" fmla="*/ 40386 h 31750"/>
              <a:gd name="connsiteX7" fmla="*/ 17526 w 2368550"/>
              <a:gd name="connsiteY7" fmla="*/ 40386 h 31750"/>
              <a:gd name="connsiteX8" fmla="*/ 17526 w 2368550"/>
              <a:gd name="connsiteY8" fmla="*/ 17526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550" h="31750">
                <a:moveTo>
                  <a:pt x="17526" y="17526"/>
                </a:moveTo>
                <a:lnTo>
                  <a:pt x="804417" y="17526"/>
                </a:lnTo>
                <a:lnTo>
                  <a:pt x="1591309" y="17526"/>
                </a:lnTo>
                <a:lnTo>
                  <a:pt x="2378202" y="17526"/>
                </a:lnTo>
                <a:lnTo>
                  <a:pt x="2378202" y="40386"/>
                </a:lnTo>
                <a:lnTo>
                  <a:pt x="1591309" y="40386"/>
                </a:lnTo>
                <a:lnTo>
                  <a:pt x="804417" y="40386"/>
                </a:lnTo>
                <a:lnTo>
                  <a:pt x="17526" y="40386"/>
                </a:lnTo>
                <a:lnTo>
                  <a:pt x="17526" y="1752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2" name="Picture 8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" y="518159"/>
            <a:ext cx="11071860" cy="6240780"/>
          </a:xfrm>
          <a:prstGeom prst="rect">
            <a:avLst/>
          </a:prstGeom>
        </p:spPr>
      </p:pic>
      <p:sp>
        <p:nvSpPr>
          <p:cNvPr id="2" name="TextBox 852"/>
          <p:cNvSpPr txBox="1"/>
          <p:nvPr/>
        </p:nvSpPr>
        <p:spPr>
          <a:xfrm>
            <a:off x="5028310" y="75742"/>
            <a:ext cx="248878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spc="-5" dirty="0">
                <a:solidFill>
                  <a:srgbClr val="000000"/>
                </a:solidFill>
                <a:latin typeface="Calibri"/>
                <a:ea typeface="Calibri"/>
              </a:rPr>
              <a:t>icf</a:t>
            </a:r>
            <a:r>
              <a:rPr lang="en-US" altLang="zh-CN" sz="2800" b="1" spc="-1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b="1" spc="-10" dirty="0">
                <a:solidFill>
                  <a:srgbClr val="000000"/>
                </a:solidFill>
                <a:latin typeface="Calibri"/>
                <a:ea typeface="Calibri"/>
              </a:rPr>
              <a:t>core</a:t>
            </a:r>
            <a:r>
              <a:rPr lang="en-US" altLang="zh-CN" sz="2800" b="1" spc="-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b="1" spc="-15" dirty="0">
                <a:solidFill>
                  <a:srgbClr val="000000"/>
                </a:solidFill>
                <a:latin typeface="Calibri"/>
                <a:ea typeface="Calibri"/>
              </a:rPr>
              <a:t>sets</a:t>
            </a:r>
            <a:r>
              <a:rPr lang="en-US" altLang="zh-CN" sz="2800" b="1" spc="-5" dirty="0">
                <a:solidFill>
                  <a:srgbClr val="000000"/>
                </a:solidFill>
                <a:latin typeface="Calibri"/>
                <a:ea typeface="Calibri"/>
              </a:rPr>
              <a:t>.org</a:t>
            </a:r>
          </a:p>
        </p:txBody>
      </p:sp>
      <p:sp>
        <p:nvSpPr>
          <p:cNvPr id="853" name="TextBox 853"/>
          <p:cNvSpPr txBox="1"/>
          <p:nvPr/>
        </p:nvSpPr>
        <p:spPr>
          <a:xfrm>
            <a:off x="9477120" y="4047032"/>
            <a:ext cx="1575641" cy="731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Анг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лийский</a:t>
            </a:r>
          </a:p>
          <a:p>
            <a:pPr marL="0" indent="457200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яз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ык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Freeform 854"/>
          <p:cNvSpPr/>
          <p:nvPr/>
        </p:nvSpPr>
        <p:spPr>
          <a:xfrm>
            <a:off x="5492750" y="641350"/>
            <a:ext cx="4616450" cy="31750"/>
          </a:xfrm>
          <a:custGeom>
            <a:avLst/>
            <a:gdLst>
              <a:gd name="connsiteX0" fmla="*/ 13334 w 4616450"/>
              <a:gd name="connsiteY0" fmla="*/ 8509 h 31750"/>
              <a:gd name="connsiteX1" fmla="*/ 2316098 w 4616450"/>
              <a:gd name="connsiteY1" fmla="*/ 8509 h 31750"/>
              <a:gd name="connsiteX2" fmla="*/ 4618863 w 4616450"/>
              <a:gd name="connsiteY2" fmla="*/ 8509 h 31750"/>
              <a:gd name="connsiteX3" fmla="*/ 4618863 w 4616450"/>
              <a:gd name="connsiteY3" fmla="*/ 38989 h 31750"/>
              <a:gd name="connsiteX4" fmla="*/ 2316098 w 4616450"/>
              <a:gd name="connsiteY4" fmla="*/ 38989 h 31750"/>
              <a:gd name="connsiteX5" fmla="*/ 13334 w 4616450"/>
              <a:gd name="connsiteY5" fmla="*/ 38989 h 31750"/>
              <a:gd name="connsiteX6" fmla="*/ 13334 w 4616450"/>
              <a:gd name="connsiteY6" fmla="*/ 8509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6450" h="31750">
                <a:moveTo>
                  <a:pt x="13334" y="8509"/>
                </a:moveTo>
                <a:lnTo>
                  <a:pt x="2316098" y="8509"/>
                </a:lnTo>
                <a:lnTo>
                  <a:pt x="4618863" y="8509"/>
                </a:lnTo>
                <a:lnTo>
                  <a:pt x="4618863" y="38989"/>
                </a:lnTo>
                <a:lnTo>
                  <a:pt x="2316098" y="38989"/>
                </a:lnTo>
                <a:lnTo>
                  <a:pt x="13334" y="38989"/>
                </a:lnTo>
                <a:lnTo>
                  <a:pt x="13334" y="8509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6" name="Picture 8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" y="1150619"/>
            <a:ext cx="9723120" cy="5478780"/>
          </a:xfrm>
          <a:prstGeom prst="rect">
            <a:avLst/>
          </a:prstGeom>
        </p:spPr>
      </p:pic>
      <p:pic>
        <p:nvPicPr>
          <p:cNvPr id="857" name="Picture 8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0"/>
            <a:ext cx="1973580" cy="2796540"/>
          </a:xfrm>
          <a:prstGeom prst="rect">
            <a:avLst/>
          </a:prstGeom>
        </p:spPr>
      </p:pic>
      <p:sp>
        <p:nvSpPr>
          <p:cNvPr id="2" name="TextBox 857"/>
          <p:cNvSpPr txBox="1"/>
          <p:nvPr/>
        </p:nvSpPr>
        <p:spPr>
          <a:xfrm>
            <a:off x="313943" y="209676"/>
            <a:ext cx="9810836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b="1" dirty="0">
                <a:solidFill>
                  <a:srgbClr val="ED692D"/>
                </a:solidFill>
                <a:latin typeface="Calibri"/>
                <a:ea typeface="Calibri"/>
              </a:rPr>
              <a:t>Образовательный</a:t>
            </a:r>
            <a:r>
              <a:rPr lang="en-US" altLang="zh-CN" sz="3600" b="1" dirty="0">
                <a:solidFill>
                  <a:srgbClr val="ED692D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ED692D"/>
                </a:solidFill>
                <a:latin typeface="Calibri"/>
                <a:ea typeface="Calibri"/>
              </a:rPr>
              <a:t>портал</a:t>
            </a:r>
            <a:r>
              <a:rPr lang="en-US" altLang="zh-CN" sz="3600" b="1" spc="-229" dirty="0">
                <a:solidFill>
                  <a:srgbClr val="ED692D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361C0"/>
                </a:solidFill>
                <a:latin typeface="Calibri"/>
                <a:ea typeface="Calibri"/>
                <a:hlinkClick r:id="rId4"/>
              </a:rPr>
              <a:t>http://icfeducation.org/</a:t>
            </a:r>
          </a:p>
        </p:txBody>
      </p:sp>
      <p:sp>
        <p:nvSpPr>
          <p:cNvPr id="858" name="TextBox 858"/>
          <p:cNvSpPr txBox="1"/>
          <p:nvPr/>
        </p:nvSpPr>
        <p:spPr>
          <a:xfrm>
            <a:off x="10336656" y="71551"/>
            <a:ext cx="1780669" cy="3481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Русский</a:t>
            </a:r>
            <a:r>
              <a:rPr lang="en-US" altLang="zh-CN" sz="2400" b="1" spc="-3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язык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70"/>
              </a:lnSpc>
            </a:pPr>
            <a:endParaRPr lang="en-US" dirty="0" smtClean="0"/>
          </a:p>
          <a:p>
            <a:pPr marL="0" indent="86233">
              <a:lnSpc>
                <a:spcPct val="100000"/>
              </a:lnSpc>
            </a:pP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Анг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лийский</a:t>
            </a:r>
          </a:p>
          <a:p>
            <a:pPr marL="0" indent="543814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яз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ык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Freeform 859"/>
          <p:cNvSpPr/>
          <p:nvPr/>
        </p:nvSpPr>
        <p:spPr>
          <a:xfrm>
            <a:off x="6356350" y="463550"/>
            <a:ext cx="3676650" cy="31750"/>
          </a:xfrm>
          <a:custGeom>
            <a:avLst/>
            <a:gdLst>
              <a:gd name="connsiteX0" fmla="*/ 17779 w 3676650"/>
              <a:gd name="connsiteY0" fmla="*/ 8890 h 31750"/>
              <a:gd name="connsiteX1" fmla="*/ 1849628 w 3676650"/>
              <a:gd name="connsiteY1" fmla="*/ 8890 h 31750"/>
              <a:gd name="connsiteX2" fmla="*/ 3681476 w 3676650"/>
              <a:gd name="connsiteY2" fmla="*/ 8890 h 31750"/>
              <a:gd name="connsiteX3" fmla="*/ 3681476 w 3676650"/>
              <a:gd name="connsiteY3" fmla="*/ 34798 h 31750"/>
              <a:gd name="connsiteX4" fmla="*/ 1849628 w 3676650"/>
              <a:gd name="connsiteY4" fmla="*/ 34798 h 31750"/>
              <a:gd name="connsiteX5" fmla="*/ 17779 w 3676650"/>
              <a:gd name="connsiteY5" fmla="*/ 34798 h 31750"/>
              <a:gd name="connsiteX6" fmla="*/ 17779 w 3676650"/>
              <a:gd name="connsiteY6" fmla="*/ 889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6650" h="31750">
                <a:moveTo>
                  <a:pt x="17779" y="8890"/>
                </a:moveTo>
                <a:lnTo>
                  <a:pt x="1849628" y="8890"/>
                </a:lnTo>
                <a:lnTo>
                  <a:pt x="3681476" y="8890"/>
                </a:lnTo>
                <a:lnTo>
                  <a:pt x="3681476" y="34798"/>
                </a:lnTo>
                <a:lnTo>
                  <a:pt x="1849628" y="34798"/>
                </a:lnTo>
                <a:lnTo>
                  <a:pt x="17779" y="34798"/>
                </a:lnTo>
                <a:lnTo>
                  <a:pt x="17779" y="8890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1" name="Picture 8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731520"/>
            <a:ext cx="10904220" cy="6126480"/>
          </a:xfrm>
          <a:prstGeom prst="rect">
            <a:avLst/>
          </a:prstGeom>
        </p:spPr>
      </p:pic>
      <p:sp>
        <p:nvSpPr>
          <p:cNvPr id="2" name="TextBox 861"/>
          <p:cNvSpPr txBox="1"/>
          <p:nvPr/>
        </p:nvSpPr>
        <p:spPr>
          <a:xfrm>
            <a:off x="1753489" y="81076"/>
            <a:ext cx="9104583" cy="4867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spc="-15" dirty="0">
                <a:solidFill>
                  <a:srgbClr val="000000"/>
                </a:solidFill>
                <a:latin typeface="Calibri"/>
                <a:ea typeface="Calibri"/>
              </a:rPr>
              <a:t>Образовательный</a:t>
            </a:r>
            <a:r>
              <a:rPr lang="en-US" altLang="zh-CN" sz="32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spc="-10" dirty="0">
                <a:solidFill>
                  <a:srgbClr val="000000"/>
                </a:solidFill>
                <a:latin typeface="Calibri"/>
                <a:ea typeface="Calibri"/>
              </a:rPr>
              <a:t>портал</a:t>
            </a:r>
            <a:r>
              <a:rPr lang="en-US" altLang="zh-CN" sz="32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spc="-10" dirty="0">
                <a:solidFill>
                  <a:srgbClr val="0361C0"/>
                </a:solidFill>
                <a:latin typeface="Calibri"/>
                <a:ea typeface="Calibri"/>
                <a:hlinkClick r:id="rId3"/>
              </a:rPr>
              <a:t>http://icf.ideaday.de/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5"/>
              </a:lnSpc>
            </a:pPr>
            <a:endParaRPr lang="en-US" dirty="0" smtClean="0"/>
          </a:p>
          <a:p>
            <a:pPr marL="0" indent="7528941">
              <a:lnSpc>
                <a:spcPct val="100000"/>
              </a:lnSpc>
            </a:pP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Анг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лийский</a:t>
            </a:r>
          </a:p>
          <a:p>
            <a:pPr marL="0" indent="7986141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яз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ык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1121054" y="465150"/>
            <a:ext cx="9964069" cy="5608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64438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Если</a:t>
            </a:r>
            <a:r>
              <a:rPr lang="en-US" altLang="zh-CN" sz="44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44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использовать</a:t>
            </a:r>
            <a:r>
              <a:rPr lang="en-US" altLang="zh-CN" sz="44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только</a:t>
            </a:r>
            <a:r>
              <a:rPr lang="en-US" altLang="zh-CN" sz="4400" b="1" spc="-13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</a:p>
          <a:p>
            <a:pPr marL="0" indent="684250">
              <a:lnSpc>
                <a:spcPct val="96249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кодирования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не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понимать</a:t>
            </a:r>
            <a:r>
              <a:rPr lang="en-US" altLang="zh-CN" sz="4400" b="1" spc="-19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смысл</a:t>
            </a:r>
          </a:p>
          <a:p>
            <a:pPr marL="0" indent="580618">
              <a:lnSpc>
                <a:spcPct val="90416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доменов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то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это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быстро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приведет</a:t>
            </a:r>
            <a:r>
              <a:rPr lang="en-US" altLang="zh-CN" sz="4400" b="1" spc="-25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</a:p>
          <a:p>
            <a:pPr marL="0" indent="1694662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«выгоранию»</a:t>
            </a:r>
            <a:r>
              <a:rPr lang="en-US" altLang="zh-CN" sz="4400" b="1" spc="-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специалиста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44"/>
              </a:lnSpc>
            </a:pPr>
            <a:endParaRPr lang="en-US" dirty="0" smtClean="0"/>
          </a:p>
          <a:p>
            <a:pPr marL="0" indent="201142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наборов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доменов</a:t>
            </a:r>
            <a:r>
              <a:rPr lang="en-US" altLang="zh-CN" sz="4400" b="1" spc="-30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</a:p>
          <a:p>
            <a:pPr marL="0" indent="1126210">
              <a:lnSpc>
                <a:spcPct val="96249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может</a:t>
            </a:r>
            <a:r>
              <a:rPr lang="en-US" altLang="zh-CN" sz="4400" b="1" spc="-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привести</a:t>
            </a:r>
            <a:r>
              <a:rPr lang="en-US" altLang="zh-CN" sz="4400" b="1" spc="-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  <a:r>
              <a:rPr lang="en-US" altLang="zh-CN" sz="4400" b="1" spc="-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трудностям</a:t>
            </a:r>
            <a:r>
              <a:rPr lang="en-US" altLang="zh-CN" sz="4400" b="1" spc="-9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</a:p>
          <a:p>
            <a:pPr marL="0">
              <a:lnSpc>
                <a:spcPct val="89999"/>
              </a:lnSpc>
            </a:pPr>
            <a:r>
              <a:rPr lang="en-US" altLang="zh-CN" sz="4400" b="1" spc="-10" dirty="0">
                <a:solidFill>
                  <a:srgbClr val="001E5E"/>
                </a:solidFill>
                <a:latin typeface="Calibri"/>
                <a:ea typeface="Calibri"/>
              </a:rPr>
              <a:t>использовании</a:t>
            </a:r>
            <a:r>
              <a:rPr lang="en-US" altLang="zh-CN" sz="4400" b="1" spc="-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spc="-10" dirty="0">
                <a:solidFill>
                  <a:srgbClr val="001E5E"/>
                </a:solidFill>
                <a:latin typeface="Calibri"/>
                <a:ea typeface="Calibri"/>
              </a:rPr>
              <a:t>мультидисциплинарного</a:t>
            </a:r>
          </a:p>
          <a:p>
            <a:pPr marL="0" indent="2810611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принципа</a:t>
            </a:r>
            <a:r>
              <a:rPr lang="en-US" altLang="zh-CN" sz="4400" b="1" spc="-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работы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Picture 8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632460"/>
            <a:ext cx="11384280" cy="6164580"/>
          </a:xfrm>
          <a:prstGeom prst="rect">
            <a:avLst/>
          </a:prstGeom>
        </p:spPr>
      </p:pic>
      <p:sp>
        <p:nvSpPr>
          <p:cNvPr id="2" name="TextBox 863"/>
          <p:cNvSpPr txBox="1"/>
          <p:nvPr/>
        </p:nvSpPr>
        <p:spPr>
          <a:xfrm>
            <a:off x="4440935" y="85267"/>
            <a:ext cx="3429094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b="1" dirty="0">
                <a:solidFill>
                  <a:srgbClr val="FE0000"/>
                </a:solidFill>
                <a:latin typeface="Calibri"/>
                <a:ea typeface="Calibri"/>
              </a:rPr>
              <a:t>icf-</a:t>
            </a:r>
            <a:r>
              <a:rPr lang="en-US" altLang="zh-CN" sz="3600" b="1" spc="5" dirty="0">
                <a:solidFill>
                  <a:srgbClr val="FE0000"/>
                </a:solidFill>
                <a:latin typeface="Calibri"/>
                <a:ea typeface="Calibri"/>
              </a:rPr>
              <a:t>el</a:t>
            </a:r>
            <a:r>
              <a:rPr lang="en-US" altLang="zh-CN" sz="3600" b="1" dirty="0">
                <a:solidFill>
                  <a:srgbClr val="FE0000"/>
                </a:solidFill>
                <a:latin typeface="Calibri"/>
                <a:ea typeface="Calibri"/>
              </a:rPr>
              <a:t>earning.com</a:t>
            </a:r>
          </a:p>
        </p:txBody>
      </p:sp>
      <p:sp>
        <p:nvSpPr>
          <p:cNvPr id="864" name="TextBox 864"/>
          <p:cNvSpPr txBox="1"/>
          <p:nvPr/>
        </p:nvSpPr>
        <p:spPr>
          <a:xfrm>
            <a:off x="9810242" y="4047032"/>
            <a:ext cx="1575641" cy="731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-15" dirty="0">
                <a:solidFill>
                  <a:srgbClr val="FE0000"/>
                </a:solidFill>
                <a:latin typeface="Calibri"/>
                <a:ea typeface="Calibri"/>
              </a:rPr>
              <a:t>Анг</a:t>
            </a:r>
            <a:r>
              <a:rPr lang="en-US" altLang="zh-CN" sz="2400" b="1" spc="-10" dirty="0">
                <a:solidFill>
                  <a:srgbClr val="FE0000"/>
                </a:solidFill>
                <a:latin typeface="Calibri"/>
                <a:ea typeface="Calibri"/>
              </a:rPr>
              <a:t>лийский</a:t>
            </a:r>
          </a:p>
          <a:p>
            <a:pPr marL="0" indent="457200">
              <a:lnSpc>
                <a:spcPct val="100000"/>
              </a:lnSpc>
            </a:pPr>
            <a:r>
              <a:rPr lang="en-US" altLang="zh-CN" sz="2400" b="1" spc="-5" dirty="0">
                <a:solidFill>
                  <a:srgbClr val="FE0000"/>
                </a:solidFill>
                <a:latin typeface="Calibri"/>
                <a:ea typeface="Calibri"/>
              </a:rPr>
              <a:t>яз</a:t>
            </a:r>
            <a:r>
              <a:rPr lang="en-US" altLang="zh-CN" sz="2400" b="1" dirty="0">
                <a:solidFill>
                  <a:srgbClr val="FE0000"/>
                </a:solidFill>
                <a:latin typeface="Calibri"/>
                <a:ea typeface="Calibri"/>
              </a:rPr>
              <a:t>ык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Picture 8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0"/>
            <a:ext cx="11719560" cy="6583680"/>
          </a:xfrm>
          <a:prstGeom prst="rect">
            <a:avLst/>
          </a:prstGeom>
        </p:spPr>
      </p:pic>
      <p:sp>
        <p:nvSpPr>
          <p:cNvPr id="2" name="TextBox 866"/>
          <p:cNvSpPr txBox="1"/>
          <p:nvPr/>
        </p:nvSpPr>
        <p:spPr>
          <a:xfrm>
            <a:off x="3863975" y="4085031"/>
            <a:ext cx="4964940" cy="2760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67128">
              <a:lnSpc>
                <a:spcPct val="100000"/>
              </a:lnSpc>
            </a:pPr>
            <a:r>
              <a:rPr lang="en-US" altLang="zh-CN" sz="2800" b="1" spc="-5" dirty="0">
                <a:solidFill>
                  <a:srgbClr val="CE0000"/>
                </a:solidFill>
                <a:latin typeface="Calibri"/>
                <a:ea typeface="Calibri"/>
              </a:rPr>
              <a:t>Откройте</a:t>
            </a:r>
            <a:r>
              <a:rPr lang="en-US" altLang="zh-CN" sz="2800" b="1" dirty="0">
                <a:solidFill>
                  <a:srgbClr val="CE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CE0000"/>
                </a:solidFill>
                <a:latin typeface="Calibri"/>
                <a:ea typeface="Calibri"/>
              </a:rPr>
              <a:t>GooGLE</a:t>
            </a:r>
            <a:r>
              <a:rPr lang="en-US" altLang="zh-CN" sz="2800" b="1" spc="-10" dirty="0">
                <a:solidFill>
                  <a:srgbClr val="CE0000"/>
                </a:solidFill>
                <a:latin typeface="Calibri"/>
                <a:ea typeface="Calibri"/>
              </a:rPr>
              <a:t>:</a:t>
            </a:r>
          </a:p>
          <a:p>
            <a:pPr marL="0" indent="2167128">
              <a:lnSpc>
                <a:spcPct val="100000"/>
              </a:lnSpc>
            </a:pPr>
            <a:r>
              <a:rPr lang="en-US" altLang="zh-CN" sz="2800" spc="-5" dirty="0">
                <a:solidFill>
                  <a:srgbClr val="CE0000"/>
                </a:solidFill>
                <a:latin typeface="Arial"/>
                <a:ea typeface="Arial"/>
              </a:rPr>
              <a:t>•</a:t>
            </a:r>
            <a:r>
              <a:rPr lang="en-US" altLang="zh-CN" sz="2800" spc="509" dirty="0">
                <a:solidFill>
                  <a:srgbClr val="CE0000"/>
                </a:solidFill>
                <a:latin typeface="Arial"/>
                <a:cs typeface="Arial"/>
              </a:rPr>
              <a:t> </a:t>
            </a:r>
            <a:r>
              <a:rPr lang="en-US" altLang="zh-CN" sz="2800" b="1" spc="-5" dirty="0">
                <a:solidFill>
                  <a:srgbClr val="CE0000"/>
                </a:solidFill>
                <a:latin typeface="Calibri"/>
                <a:ea typeface="Calibri"/>
              </a:rPr>
              <a:t>ICF</a:t>
            </a:r>
            <a:r>
              <a:rPr lang="en-US" altLang="zh-CN" sz="2800" b="1" spc="-10" dirty="0">
                <a:solidFill>
                  <a:srgbClr val="CE0000"/>
                </a:solidFill>
                <a:latin typeface="Calibri"/>
                <a:ea typeface="Calibri"/>
              </a:rPr>
              <a:t>-browser</a:t>
            </a:r>
          </a:p>
          <a:p>
            <a:pPr marL="0" indent="2167128">
              <a:lnSpc>
                <a:spcPct val="100000"/>
              </a:lnSpc>
            </a:pPr>
            <a:r>
              <a:rPr lang="en-US" altLang="zh-CN" sz="2800" spc="-10" dirty="0">
                <a:solidFill>
                  <a:srgbClr val="CE0000"/>
                </a:solidFill>
                <a:latin typeface="Arial"/>
                <a:ea typeface="Arial"/>
              </a:rPr>
              <a:t>•</a:t>
            </a:r>
            <a:r>
              <a:rPr lang="en-US" altLang="zh-CN" sz="2800" spc="505" dirty="0">
                <a:solidFill>
                  <a:srgbClr val="CE0000"/>
                </a:solidFill>
                <a:latin typeface="Arial"/>
                <a:cs typeface="Arial"/>
              </a:rPr>
              <a:t> </a:t>
            </a:r>
            <a:r>
              <a:rPr lang="en-US" altLang="zh-CN" sz="2800" b="1" spc="-20" dirty="0">
                <a:solidFill>
                  <a:srgbClr val="CE0000"/>
                </a:solidFill>
                <a:latin typeface="Calibri"/>
                <a:ea typeface="Calibri"/>
              </a:rPr>
              <a:t>МКФ</a:t>
            </a:r>
            <a:r>
              <a:rPr lang="en-US" altLang="zh-CN" sz="2800" b="1" spc="-5" dirty="0">
                <a:solidFill>
                  <a:srgbClr val="CE0000"/>
                </a:solidFill>
                <a:latin typeface="Calibri"/>
                <a:ea typeface="Calibri"/>
              </a:rPr>
              <a:t>-</a:t>
            </a:r>
            <a:r>
              <a:rPr lang="en-US" altLang="zh-CN" sz="2800" b="1" spc="-15" dirty="0">
                <a:solidFill>
                  <a:srgbClr val="CE0000"/>
                </a:solidFill>
                <a:latin typeface="Calibri"/>
                <a:ea typeface="Calibri"/>
              </a:rPr>
              <a:t>браузер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http://apps.w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ho.int/classifications/icfbrowser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Picture 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0" y="1280160"/>
            <a:ext cx="3931920" cy="2217420"/>
          </a:xfrm>
          <a:prstGeom prst="rect">
            <a:avLst/>
          </a:prstGeom>
        </p:spPr>
      </p:pic>
      <p:pic>
        <p:nvPicPr>
          <p:cNvPr id="869" name="Picture 8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" y="3611879"/>
            <a:ext cx="3931920" cy="2232660"/>
          </a:xfrm>
          <a:prstGeom prst="rect">
            <a:avLst/>
          </a:prstGeom>
        </p:spPr>
      </p:pic>
      <p:pic>
        <p:nvPicPr>
          <p:cNvPr id="870" name="Picture 8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680" y="3611879"/>
            <a:ext cx="3924300" cy="2217420"/>
          </a:xfrm>
          <a:prstGeom prst="rect">
            <a:avLst/>
          </a:prstGeom>
        </p:spPr>
      </p:pic>
      <p:pic>
        <p:nvPicPr>
          <p:cNvPr id="871" name="Picture 8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059" y="1264920"/>
            <a:ext cx="3931920" cy="2232660"/>
          </a:xfrm>
          <a:prstGeom prst="rect">
            <a:avLst/>
          </a:prstGeom>
        </p:spPr>
      </p:pic>
      <p:sp>
        <p:nvSpPr>
          <p:cNvPr id="2" name="Freeform 871"/>
          <p:cNvSpPr/>
          <p:nvPr/>
        </p:nvSpPr>
        <p:spPr>
          <a:xfrm>
            <a:off x="2063750" y="6546850"/>
            <a:ext cx="6915150" cy="31750"/>
          </a:xfrm>
          <a:custGeom>
            <a:avLst/>
            <a:gdLst>
              <a:gd name="connsiteX0" fmla="*/ 11302 w 6915150"/>
              <a:gd name="connsiteY0" fmla="*/ 18770 h 31750"/>
              <a:gd name="connsiteX1" fmla="*/ 2315590 w 6915150"/>
              <a:gd name="connsiteY1" fmla="*/ 18770 h 31750"/>
              <a:gd name="connsiteX2" fmla="*/ 4619879 w 6915150"/>
              <a:gd name="connsiteY2" fmla="*/ 18770 h 31750"/>
              <a:gd name="connsiteX3" fmla="*/ 6924167 w 6915150"/>
              <a:gd name="connsiteY3" fmla="*/ 18770 h 31750"/>
              <a:gd name="connsiteX4" fmla="*/ 6924167 w 6915150"/>
              <a:gd name="connsiteY4" fmla="*/ 35535 h 31750"/>
              <a:gd name="connsiteX5" fmla="*/ 4619879 w 6915150"/>
              <a:gd name="connsiteY5" fmla="*/ 35535 h 31750"/>
              <a:gd name="connsiteX6" fmla="*/ 2315590 w 6915150"/>
              <a:gd name="connsiteY6" fmla="*/ 35535 h 31750"/>
              <a:gd name="connsiteX7" fmla="*/ 11302 w 6915150"/>
              <a:gd name="connsiteY7" fmla="*/ 35535 h 31750"/>
              <a:gd name="connsiteX8" fmla="*/ 11302 w 6915150"/>
              <a:gd name="connsiteY8" fmla="*/ 1877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31750">
                <a:moveTo>
                  <a:pt x="11302" y="18770"/>
                </a:moveTo>
                <a:lnTo>
                  <a:pt x="2315590" y="18770"/>
                </a:lnTo>
                <a:lnTo>
                  <a:pt x="4619879" y="18770"/>
                </a:lnTo>
                <a:lnTo>
                  <a:pt x="6924167" y="18770"/>
                </a:lnTo>
                <a:lnTo>
                  <a:pt x="6924167" y="35535"/>
                </a:lnTo>
                <a:lnTo>
                  <a:pt x="4619879" y="35535"/>
                </a:lnTo>
                <a:lnTo>
                  <a:pt x="2315590" y="35535"/>
                </a:lnTo>
                <a:lnTo>
                  <a:pt x="11302" y="35535"/>
                </a:lnTo>
                <a:lnTo>
                  <a:pt x="11302" y="18770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" name="TextBox 872"/>
          <p:cNvSpPr txBox="1"/>
          <p:nvPr/>
        </p:nvSpPr>
        <p:spPr>
          <a:xfrm>
            <a:off x="1136294" y="129412"/>
            <a:ext cx="9987088" cy="6466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Учебный</a:t>
            </a:r>
            <a:r>
              <a:rPr lang="en-US" altLang="zh-CN" sz="3200" b="1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видеофильм</a:t>
            </a:r>
            <a:r>
              <a:rPr lang="en-US" altLang="zh-CN" sz="3200" b="1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о</a:t>
            </a:r>
            <a:r>
              <a:rPr lang="en-US" altLang="zh-CN" sz="3200" b="1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работе</a:t>
            </a:r>
            <a:r>
              <a:rPr lang="en-US" altLang="zh-CN" sz="3200" b="1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мультидисциплинарной</a:t>
            </a:r>
          </a:p>
          <a:p>
            <a:pPr marL="0" indent="193522">
              <a:lnSpc>
                <a:spcPct val="10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реабилитационной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бригады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пациентом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с</a:t>
            </a:r>
            <a:r>
              <a:rPr lang="en-US" altLang="zh-CN" sz="32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Calibri"/>
              </a:rPr>
              <a:t>инсультом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1C1F28"/>
                </a:solidFill>
                <a:latin typeface="Arial"/>
                <a:ea typeface="Arial"/>
              </a:rPr>
              <a:t>Ссылка:</a:t>
            </a:r>
            <a:r>
              <a:rPr lang="en-US" altLang="zh-CN" sz="1800" spc="-120" dirty="0">
                <a:solidFill>
                  <a:srgbClr val="1C1F28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361C0"/>
                </a:solidFill>
                <a:latin typeface="Arial"/>
                <a:ea typeface="Arial"/>
              </a:rPr>
              <a:t>https://www.youtube.com/watch?v=sIGUK3W9ejA&amp;feature=youtu.be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Freeform 873"/>
          <p:cNvSpPr/>
          <p:nvPr/>
        </p:nvSpPr>
        <p:spPr>
          <a:xfrm>
            <a:off x="623570" y="2947670"/>
            <a:ext cx="2170429" cy="36829"/>
          </a:xfrm>
          <a:custGeom>
            <a:avLst/>
            <a:gdLst>
              <a:gd name="connsiteX0" fmla="*/ 20319 w 2170429"/>
              <a:gd name="connsiteY0" fmla="*/ 15875 h 36829"/>
              <a:gd name="connsiteX1" fmla="*/ 1096263 w 2170429"/>
              <a:gd name="connsiteY1" fmla="*/ 15875 h 36829"/>
              <a:gd name="connsiteX2" fmla="*/ 2172207 w 2170429"/>
              <a:gd name="connsiteY2" fmla="*/ 15875 h 36829"/>
              <a:gd name="connsiteX3" fmla="*/ 2172207 w 2170429"/>
              <a:gd name="connsiteY3" fmla="*/ 38735 h 36829"/>
              <a:gd name="connsiteX4" fmla="*/ 1096263 w 2170429"/>
              <a:gd name="connsiteY4" fmla="*/ 38735 h 36829"/>
              <a:gd name="connsiteX5" fmla="*/ 20319 w 2170429"/>
              <a:gd name="connsiteY5" fmla="*/ 38735 h 36829"/>
              <a:gd name="connsiteX6" fmla="*/ 20319 w 2170429"/>
              <a:gd name="connsiteY6" fmla="*/ 15875 h 3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429" h="36829">
                <a:moveTo>
                  <a:pt x="20319" y="15875"/>
                </a:moveTo>
                <a:lnTo>
                  <a:pt x="1096263" y="15875"/>
                </a:lnTo>
                <a:lnTo>
                  <a:pt x="2172207" y="15875"/>
                </a:lnTo>
                <a:lnTo>
                  <a:pt x="2172207" y="38735"/>
                </a:lnTo>
                <a:lnTo>
                  <a:pt x="1096263" y="38735"/>
                </a:lnTo>
                <a:lnTo>
                  <a:pt x="20319" y="38735"/>
                </a:lnTo>
                <a:lnTo>
                  <a:pt x="20319" y="15875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4" name="Freeform 874"/>
          <p:cNvSpPr/>
          <p:nvPr/>
        </p:nvSpPr>
        <p:spPr>
          <a:xfrm>
            <a:off x="623570" y="3417570"/>
            <a:ext cx="2106929" cy="36829"/>
          </a:xfrm>
          <a:custGeom>
            <a:avLst/>
            <a:gdLst>
              <a:gd name="connsiteX0" fmla="*/ 20319 w 2106929"/>
              <a:gd name="connsiteY0" fmla="*/ 15367 h 36829"/>
              <a:gd name="connsiteX1" fmla="*/ 1066545 w 2106929"/>
              <a:gd name="connsiteY1" fmla="*/ 15367 h 36829"/>
              <a:gd name="connsiteX2" fmla="*/ 2112772 w 2106929"/>
              <a:gd name="connsiteY2" fmla="*/ 15367 h 36829"/>
              <a:gd name="connsiteX3" fmla="*/ 2112772 w 2106929"/>
              <a:gd name="connsiteY3" fmla="*/ 38227 h 36829"/>
              <a:gd name="connsiteX4" fmla="*/ 1066545 w 2106929"/>
              <a:gd name="connsiteY4" fmla="*/ 38227 h 36829"/>
              <a:gd name="connsiteX5" fmla="*/ 20319 w 2106929"/>
              <a:gd name="connsiteY5" fmla="*/ 38227 h 36829"/>
              <a:gd name="connsiteX6" fmla="*/ 20319 w 2106929"/>
              <a:gd name="connsiteY6" fmla="*/ 15367 h 3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6929" h="36829">
                <a:moveTo>
                  <a:pt x="20319" y="15367"/>
                </a:moveTo>
                <a:lnTo>
                  <a:pt x="1066545" y="15367"/>
                </a:lnTo>
                <a:lnTo>
                  <a:pt x="2112772" y="15367"/>
                </a:lnTo>
                <a:lnTo>
                  <a:pt x="2112772" y="38227"/>
                </a:lnTo>
                <a:lnTo>
                  <a:pt x="1066545" y="38227"/>
                </a:lnTo>
                <a:lnTo>
                  <a:pt x="20319" y="38227"/>
                </a:lnTo>
                <a:lnTo>
                  <a:pt x="20319" y="15367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Freeform 875"/>
          <p:cNvSpPr/>
          <p:nvPr/>
        </p:nvSpPr>
        <p:spPr>
          <a:xfrm>
            <a:off x="623570" y="4814570"/>
            <a:ext cx="2691129" cy="36829"/>
          </a:xfrm>
          <a:custGeom>
            <a:avLst/>
            <a:gdLst>
              <a:gd name="connsiteX0" fmla="*/ 20319 w 2691129"/>
              <a:gd name="connsiteY0" fmla="*/ 23495 h 36829"/>
              <a:gd name="connsiteX1" fmla="*/ 1356105 w 2691129"/>
              <a:gd name="connsiteY1" fmla="*/ 23495 h 36829"/>
              <a:gd name="connsiteX2" fmla="*/ 2691891 w 2691129"/>
              <a:gd name="connsiteY2" fmla="*/ 23495 h 36829"/>
              <a:gd name="connsiteX3" fmla="*/ 2691891 w 2691129"/>
              <a:gd name="connsiteY3" fmla="*/ 46355 h 36829"/>
              <a:gd name="connsiteX4" fmla="*/ 1356105 w 2691129"/>
              <a:gd name="connsiteY4" fmla="*/ 46355 h 36829"/>
              <a:gd name="connsiteX5" fmla="*/ 20319 w 2691129"/>
              <a:gd name="connsiteY5" fmla="*/ 46355 h 36829"/>
              <a:gd name="connsiteX6" fmla="*/ 20319 w 2691129"/>
              <a:gd name="connsiteY6" fmla="*/ 23495 h 3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1129" h="36829">
                <a:moveTo>
                  <a:pt x="20319" y="23495"/>
                </a:moveTo>
                <a:lnTo>
                  <a:pt x="1356105" y="23495"/>
                </a:lnTo>
                <a:lnTo>
                  <a:pt x="2691891" y="23495"/>
                </a:lnTo>
                <a:lnTo>
                  <a:pt x="2691891" y="46355"/>
                </a:lnTo>
                <a:lnTo>
                  <a:pt x="1356105" y="46355"/>
                </a:lnTo>
                <a:lnTo>
                  <a:pt x="20319" y="46355"/>
                </a:lnTo>
                <a:lnTo>
                  <a:pt x="20319" y="23495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7" name="Picture 8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820" y="2407920"/>
            <a:ext cx="5356860" cy="3032760"/>
          </a:xfrm>
          <a:prstGeom prst="rect">
            <a:avLst/>
          </a:prstGeom>
        </p:spPr>
      </p:pic>
      <p:sp>
        <p:nvSpPr>
          <p:cNvPr id="2" name="TextBox 877"/>
          <p:cNvSpPr txBox="1"/>
          <p:nvPr/>
        </p:nvSpPr>
        <p:spPr>
          <a:xfrm>
            <a:off x="644042" y="136906"/>
            <a:ext cx="9878625" cy="6164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37818">
              <a:lnSpc>
                <a:spcPct val="100000"/>
              </a:lnSpc>
            </a:pP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02980-2016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«Практическое</a:t>
            </a:r>
            <a:r>
              <a:rPr lang="en-US" altLang="zh-CN" sz="4000" b="1" spc="-12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dirty="0">
                <a:solidFill>
                  <a:srgbClr val="001E5E"/>
                </a:solidFill>
                <a:latin typeface="Calibri"/>
                <a:ea typeface="Calibri"/>
              </a:rPr>
              <a:t>применение</a:t>
            </a:r>
          </a:p>
          <a:p>
            <a:pPr marL="0" indent="1822678">
              <a:lnSpc>
                <a:spcPct val="96666"/>
              </a:lnSpc>
            </a:pPr>
            <a:r>
              <a:rPr lang="en-US" altLang="zh-CN" sz="4000" b="1" spc="-15" dirty="0">
                <a:solidFill>
                  <a:srgbClr val="001E5E"/>
                </a:solidFill>
                <a:latin typeface="Calibri"/>
                <a:ea typeface="Calibri"/>
              </a:rPr>
              <a:t>международной</a:t>
            </a:r>
            <a:r>
              <a:rPr lang="en-US" altLang="zh-CN" sz="40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spc="-10" dirty="0">
                <a:solidFill>
                  <a:srgbClr val="001E5E"/>
                </a:solidFill>
                <a:latin typeface="Calibri"/>
                <a:ea typeface="Calibri"/>
              </a:rPr>
              <a:t>классификации</a:t>
            </a:r>
          </a:p>
          <a:p>
            <a:pPr marL="0" indent="2377414">
              <a:lnSpc>
                <a:spcPct val="100000"/>
              </a:lnSpc>
            </a:pPr>
            <a:r>
              <a:rPr lang="en-US" altLang="zh-CN" sz="4000" b="1" spc="-10" dirty="0">
                <a:solidFill>
                  <a:srgbClr val="001E5E"/>
                </a:solidFill>
                <a:latin typeface="Calibri"/>
                <a:ea typeface="Calibri"/>
              </a:rPr>
              <a:t>функционирования</a:t>
            </a:r>
            <a:r>
              <a:rPr lang="en-US" altLang="zh-CN" sz="4000" b="1" spc="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000" b="1" spc="-15" dirty="0">
                <a:solidFill>
                  <a:srgbClr val="001E5E"/>
                </a:solidFill>
                <a:latin typeface="Calibri"/>
                <a:ea typeface="Calibri"/>
              </a:rPr>
              <a:t>(МКФ</a:t>
            </a:r>
            <a:r>
              <a:rPr lang="en-US" altLang="zh-CN" sz="4000" b="1" spc="-10" dirty="0">
                <a:solidFill>
                  <a:srgbClr val="001E5E"/>
                </a:solidFill>
                <a:latin typeface="Calibri"/>
                <a:ea typeface="Calibri"/>
              </a:rPr>
              <a:t>)»</a:t>
            </a:r>
          </a:p>
          <a:p>
            <a:pPr>
              <a:lnSpc>
                <a:spcPts val="164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b="1" u="sng" dirty="0">
                <a:solidFill>
                  <a:srgbClr val="001E5E"/>
                </a:solidFill>
                <a:uFill>
                  <a:solidFill>
                    <a:srgbClr val="001E5E"/>
                  </a:solidFill>
                </a:uFill>
                <a:latin typeface="Calibri"/>
                <a:ea typeface="Calibri"/>
              </a:rPr>
              <a:t>Всего: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36</a:t>
            </a:r>
            <a:r>
              <a:rPr lang="en-US" altLang="zh-CN" sz="28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часов.</a:t>
            </a:r>
          </a:p>
          <a:p>
            <a:pPr marL="0">
              <a:lnSpc>
                <a:spcPct val="100000"/>
              </a:lnSpc>
              <a:spcBef>
                <a:spcPts val="320"/>
              </a:spcBef>
            </a:pP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Заочная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1E5E"/>
                </a:solidFill>
                <a:latin typeface="Calibri"/>
                <a:ea typeface="Calibri"/>
              </a:rPr>
              <a:t>часть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: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18</a:t>
            </a:r>
            <a:r>
              <a:rPr lang="en-US" altLang="zh-CN" sz="2800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часов.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b="1" spc="-20" dirty="0">
                <a:solidFill>
                  <a:srgbClr val="001E5E"/>
                </a:solidFill>
                <a:latin typeface="Calibri"/>
                <a:ea typeface="Calibri"/>
              </a:rPr>
              <a:t>Тип</a:t>
            </a:r>
            <a:r>
              <a:rPr lang="en-US" altLang="zh-CN" sz="2800" b="1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spc="-15" dirty="0">
                <a:solidFill>
                  <a:srgbClr val="001E5E"/>
                </a:solidFill>
                <a:latin typeface="Calibri"/>
                <a:ea typeface="Calibri"/>
              </a:rPr>
              <a:t>обучения</a:t>
            </a:r>
            <a:r>
              <a:rPr lang="en-US" altLang="zh-CN" sz="2800" spc="-20" dirty="0">
                <a:solidFill>
                  <a:srgbClr val="001E5E"/>
                </a:solidFill>
                <a:latin typeface="Calibri"/>
                <a:ea typeface="Calibri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104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Непрерывное</a:t>
            </a:r>
            <a:r>
              <a:rPr lang="en-US" altLang="zh-CN" sz="2800" spc="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образование</a:t>
            </a:r>
          </a:p>
          <a:p>
            <a:pPr marL="0">
              <a:lnSpc>
                <a:spcPct val="100000"/>
              </a:lnSpc>
              <a:spcBef>
                <a:spcPts val="320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Традиционное</a:t>
            </a:r>
            <a:r>
              <a:rPr lang="en-US" altLang="zh-CN" sz="2800" spc="-19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образование</a:t>
            </a:r>
          </a:p>
          <a:p>
            <a:pPr>
              <a:lnSpc>
                <a:spcPts val="5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b="1" spc="-5" dirty="0">
                <a:solidFill>
                  <a:srgbClr val="001E5E"/>
                </a:solidFill>
                <a:latin typeface="Calibri"/>
                <a:ea typeface="Calibri"/>
              </a:rPr>
              <a:t>Основа</a:t>
            </a:r>
            <a:r>
              <a:rPr lang="en-US" altLang="zh-CN" sz="2800" b="1" spc="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b="1" spc="-5" dirty="0">
                <a:solidFill>
                  <a:srgbClr val="001E5E"/>
                </a:solidFill>
                <a:latin typeface="Calibri"/>
                <a:ea typeface="Calibri"/>
              </a:rPr>
              <a:t>обучения</a:t>
            </a:r>
            <a:r>
              <a:rPr lang="en-US" altLang="zh-CN" sz="2800" spc="10" dirty="0">
                <a:solidFill>
                  <a:srgbClr val="001E5E"/>
                </a:solidFill>
                <a:latin typeface="Calibri"/>
                <a:ea typeface="Calibri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110"/>
              </a:spcBef>
            </a:pPr>
            <a:r>
              <a:rPr lang="en-US" altLang="zh-CN" sz="2800" spc="-1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4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spc="-15" dirty="0">
                <a:solidFill>
                  <a:srgbClr val="001E5E"/>
                </a:solidFill>
                <a:latin typeface="Calibri"/>
                <a:ea typeface="Calibri"/>
              </a:rPr>
              <a:t>бюджетная</a:t>
            </a:r>
          </a:p>
          <a:p>
            <a:pPr marL="0">
              <a:lnSpc>
                <a:spcPct val="100000"/>
              </a:lnSpc>
              <a:spcBef>
                <a:spcPts val="320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договорная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(стоимость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7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000</a:t>
            </a:r>
            <a:r>
              <a:rPr lang="en-US" altLang="zh-CN" sz="2800" spc="-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руб)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договорная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(за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счет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средств</a:t>
            </a:r>
            <a:r>
              <a:rPr lang="en-US" altLang="zh-CN" sz="2800" spc="-12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ФОМС)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extBox 878"/>
          <p:cNvSpPr txBox="1"/>
          <p:nvPr/>
        </p:nvSpPr>
        <p:spPr>
          <a:xfrm>
            <a:off x="760171" y="706805"/>
            <a:ext cx="10238062" cy="51903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9468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Что</a:t>
            </a:r>
            <a:r>
              <a:rPr lang="en-US" altLang="zh-CN" sz="4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должно</a:t>
            </a:r>
            <a:r>
              <a:rPr lang="en-US" altLang="zh-CN" sz="4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включать</a:t>
            </a:r>
            <a:r>
              <a:rPr lang="en-US" altLang="zh-CN" sz="44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4400" b="1" spc="-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4400" b="1" spc="-6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МКФ?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2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3200" spc="-69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32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32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32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это</a:t>
            </a:r>
            <a:r>
              <a:rPr lang="en-US" altLang="zh-CN" sz="3200" b="1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3200" b="1" spc="-6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реабилитации.</a:t>
            </a:r>
          </a:p>
          <a:p>
            <a:pPr>
              <a:lnSpc>
                <a:spcPts val="60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2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3200" spc="-11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Главное</a:t>
            </a:r>
            <a:r>
              <a:rPr lang="en-US" altLang="zh-CN" sz="3200" b="1" spc="-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3200" b="1" spc="-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3200" b="1" spc="-1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3200" b="1" spc="-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это</a:t>
            </a:r>
            <a:r>
              <a:rPr lang="en-US" altLang="zh-CN" sz="3200" b="1" spc="-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3200" b="1" spc="-1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реабилитационной</a:t>
            </a:r>
            <a:r>
              <a:rPr lang="en-US" altLang="zh-CN" sz="3200" b="1" spc="-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spc="5" dirty="0">
                <a:solidFill>
                  <a:srgbClr val="001E5E"/>
                </a:solidFill>
                <a:latin typeface="Calibri"/>
                <a:ea typeface="Calibri"/>
              </a:rPr>
              <a:t>диагностики.</a:t>
            </a:r>
          </a:p>
          <a:p>
            <a:pPr marL="0">
              <a:lnSpc>
                <a:spcPct val="100000"/>
              </a:lnSpc>
              <a:spcBef>
                <a:spcPts val="229"/>
              </a:spcBef>
            </a:pPr>
            <a:r>
              <a:rPr lang="en-US" altLang="zh-CN" sz="32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3200" spc="-5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Обучение</a:t>
            </a:r>
            <a:r>
              <a:rPr lang="en-US" altLang="zh-CN" sz="32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должно</a:t>
            </a:r>
            <a:r>
              <a:rPr lang="en-US" altLang="zh-CN" sz="32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включать</a:t>
            </a:r>
            <a:r>
              <a:rPr lang="en-US" altLang="zh-CN" sz="32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решение</a:t>
            </a:r>
            <a:r>
              <a:rPr lang="en-US" altLang="zh-CN" sz="32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задач</a:t>
            </a:r>
            <a:r>
              <a:rPr lang="en-US" altLang="zh-CN" sz="3200" b="1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использованию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у</a:t>
            </a:r>
            <a:r>
              <a:rPr lang="en-US" altLang="zh-CN" sz="3200" b="1" spc="-1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пациентов,</a:t>
            </a:r>
          </a:p>
          <a:p>
            <a:pPr marL="0">
              <a:lnSpc>
                <a:spcPct val="100000"/>
              </a:lnSpc>
              <a:spcBef>
                <a:spcPts val="240"/>
              </a:spcBef>
            </a:pPr>
            <a:r>
              <a:rPr lang="en-US" altLang="zh-CN" sz="32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3200" spc="-8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Осознать</a:t>
            </a:r>
            <a:r>
              <a:rPr lang="en-US" altLang="zh-CN" sz="32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правильное</a:t>
            </a:r>
            <a:r>
              <a:rPr lang="en-US" altLang="zh-CN" sz="32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3200" b="1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3200" b="1" spc="-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можно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только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через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использование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  <a:r>
              <a:rPr lang="en-US" altLang="zh-CN" sz="3200" b="1" spc="-1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200" b="1" dirty="0">
                <a:solidFill>
                  <a:srgbClr val="001E5E"/>
                </a:solidFill>
                <a:latin typeface="Calibri"/>
                <a:ea typeface="Calibri"/>
              </a:rPr>
              <a:t>практике.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Freeform 879"/>
          <p:cNvSpPr/>
          <p:nvPr/>
        </p:nvSpPr>
        <p:spPr>
          <a:xfrm>
            <a:off x="920750" y="1238250"/>
            <a:ext cx="2990850" cy="31750"/>
          </a:xfrm>
          <a:custGeom>
            <a:avLst/>
            <a:gdLst>
              <a:gd name="connsiteX0" fmla="*/ 8889 w 2990850"/>
              <a:gd name="connsiteY0" fmla="*/ 7620 h 31750"/>
              <a:gd name="connsiteX1" fmla="*/ 1503933 w 2990850"/>
              <a:gd name="connsiteY1" fmla="*/ 7620 h 31750"/>
              <a:gd name="connsiteX2" fmla="*/ 2998978 w 2990850"/>
              <a:gd name="connsiteY2" fmla="*/ 7620 h 31750"/>
              <a:gd name="connsiteX3" fmla="*/ 2998978 w 2990850"/>
              <a:gd name="connsiteY3" fmla="*/ 44196 h 31750"/>
              <a:gd name="connsiteX4" fmla="*/ 1503933 w 2990850"/>
              <a:gd name="connsiteY4" fmla="*/ 44196 h 31750"/>
              <a:gd name="connsiteX5" fmla="*/ 8889 w 2990850"/>
              <a:gd name="connsiteY5" fmla="*/ 44196 h 31750"/>
              <a:gd name="connsiteX6" fmla="*/ 8889 w 2990850"/>
              <a:gd name="connsiteY6" fmla="*/ 762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0850" h="31750">
                <a:moveTo>
                  <a:pt x="8889" y="7620"/>
                </a:moveTo>
                <a:lnTo>
                  <a:pt x="1503933" y="7620"/>
                </a:lnTo>
                <a:lnTo>
                  <a:pt x="2998978" y="7620"/>
                </a:lnTo>
                <a:lnTo>
                  <a:pt x="2998978" y="44196"/>
                </a:lnTo>
                <a:lnTo>
                  <a:pt x="1503933" y="44196"/>
                </a:lnTo>
                <a:lnTo>
                  <a:pt x="8889" y="44196"/>
                </a:lnTo>
                <a:lnTo>
                  <a:pt x="8889" y="7620"/>
                </a:lnTo>
                <a:close/>
              </a:path>
            </a:pathLst>
          </a:custGeom>
          <a:solidFill>
            <a:srgbClr val="001E5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TextBox 880"/>
          <p:cNvSpPr txBox="1"/>
          <p:nvPr/>
        </p:nvSpPr>
        <p:spPr>
          <a:xfrm>
            <a:off x="929639" y="706805"/>
            <a:ext cx="9550217" cy="542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Заключение</a:t>
            </a:r>
            <a:r>
              <a:rPr lang="en-US" altLang="zh-CN" sz="4400" spc="-5" dirty="0">
                <a:solidFill>
                  <a:srgbClr val="001E5E"/>
                </a:solidFill>
                <a:latin typeface="Calibri"/>
                <a:ea typeface="Calibri"/>
              </a:rPr>
              <a:t>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8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3600" spc="-229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3600" b="1" spc="-1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позволяет</a:t>
            </a:r>
            <a:r>
              <a:rPr lang="en-US" altLang="zh-CN" sz="3600" b="1" spc="-19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реализовать</a:t>
            </a:r>
            <a:r>
              <a:rPr lang="en-US" altLang="zh-CN" sz="3600" b="1" spc="-1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проблемно-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3600" b="1" spc="-5" dirty="0">
                <a:solidFill>
                  <a:srgbClr val="001E5E"/>
                </a:solidFill>
                <a:latin typeface="Calibri"/>
                <a:ea typeface="Calibri"/>
              </a:rPr>
              <a:t>ориентированный</a:t>
            </a:r>
            <a:r>
              <a:rPr lang="en-US" altLang="zh-CN" sz="3600" b="1" spc="-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подход,</a:t>
            </a:r>
          </a:p>
          <a:p>
            <a:pPr marL="228600" indent="-228600" hangingPunct="0">
              <a:lnSpc>
                <a:spcPct val="95833"/>
              </a:lnSpc>
            </a:pPr>
            <a:r>
              <a:rPr lang="en-US" altLang="zh-CN" sz="3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3600" spc="-17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Выявление</a:t>
            </a:r>
            <a:r>
              <a:rPr lang="en-US" altLang="zh-CN" sz="3600" b="1" spc="-13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ключевых</a:t>
            </a:r>
            <a:r>
              <a:rPr lang="en-US" altLang="zh-CN" sz="36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проблем</a:t>
            </a:r>
            <a:r>
              <a:rPr lang="en-US" altLang="zh-CN" sz="3600" b="1" spc="-1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позволяет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более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целенаправленно</a:t>
            </a:r>
            <a:r>
              <a:rPr lang="en-US" altLang="zh-CN" sz="3600" b="1" spc="-19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специализировано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подходить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  <a:r>
              <a:rPr lang="en-US" altLang="zh-CN" sz="3600" b="1" spc="-21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процессу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spc="5" dirty="0">
                <a:solidFill>
                  <a:srgbClr val="001E5E"/>
                </a:solidFill>
                <a:latin typeface="Calibri"/>
                <a:ea typeface="Calibri"/>
              </a:rPr>
              <a:t>реаби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литации.</a:t>
            </a:r>
          </a:p>
          <a:p>
            <a:pPr marL="0">
              <a:lnSpc>
                <a:spcPct val="100000"/>
              </a:lnSpc>
              <a:spcBef>
                <a:spcPts val="125"/>
              </a:spcBef>
            </a:pPr>
            <a:r>
              <a:rPr lang="en-US" altLang="zh-CN" sz="36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3600" spc="-24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Реабилитация</a:t>
            </a:r>
            <a:r>
              <a:rPr lang="en-US" altLang="zh-CN" sz="3600" b="1" spc="-2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подразумевает</a:t>
            </a:r>
            <a:r>
              <a:rPr lang="en-US" altLang="zh-CN" sz="3600" b="1" spc="-2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восстановление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деятельности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первую</a:t>
            </a:r>
            <a:r>
              <a:rPr lang="en-US" altLang="zh-CN" sz="3600" b="1" spc="-17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3600" b="1" dirty="0">
                <a:solidFill>
                  <a:srgbClr val="001E5E"/>
                </a:solidFill>
                <a:latin typeface="Calibri"/>
                <a:ea typeface="Calibri"/>
              </a:rPr>
              <a:t>очередь.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3"/>
          <p:cNvSpPr txBox="1"/>
          <p:nvPr/>
        </p:nvSpPr>
        <p:spPr>
          <a:xfrm>
            <a:off x="420623" y="191515"/>
            <a:ext cx="10976243" cy="61917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09015">
              <a:lnSpc>
                <a:spcPct val="100000"/>
              </a:lnSpc>
            </a:pP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Трудности</a:t>
            </a:r>
            <a:r>
              <a:rPr lang="en-US" altLang="zh-CN" sz="4400" b="1" spc="-12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44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изучении</a:t>
            </a:r>
            <a:r>
              <a:rPr lang="en-US" altLang="zh-CN" sz="4400" b="1" spc="-1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4400" b="1" spc="-12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4400" b="1" spc="-13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ea typeface="Calibri"/>
              </a:rPr>
              <a:t>России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-69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Изменение</a:t>
            </a:r>
            <a:r>
              <a:rPr lang="en-US" altLang="zh-CN" sz="2800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парадигмы:</a:t>
            </a:r>
            <a:r>
              <a:rPr lang="en-US" altLang="zh-CN" sz="2800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переход</a:t>
            </a:r>
            <a:r>
              <a:rPr lang="en-US" altLang="zh-CN" sz="2800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от</a:t>
            </a:r>
            <a:r>
              <a:rPr lang="en-US" altLang="zh-CN" sz="2800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биомедицинской</a:t>
            </a:r>
            <a:r>
              <a:rPr lang="en-US" altLang="zh-CN" sz="2800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модели</a:t>
            </a:r>
            <a:r>
              <a:rPr lang="en-US" altLang="zh-CN" sz="2800" spc="-6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spc="-10" dirty="0">
                <a:solidFill>
                  <a:srgbClr val="001E5E"/>
                </a:solidFill>
                <a:latin typeface="Calibri"/>
                <a:ea typeface="Calibri"/>
              </a:rPr>
              <a:t>биопсихосоциальной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001E5E"/>
                </a:solidFill>
                <a:latin typeface="Calibri"/>
                <a:ea typeface="Calibri"/>
              </a:rPr>
              <a:t>модели,</a:t>
            </a:r>
          </a:p>
          <a:p>
            <a:pPr marL="0">
              <a:lnSpc>
                <a:spcPct val="89583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Принятие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понимания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наличия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деятельности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(активности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участия)</a:t>
            </a:r>
            <a:r>
              <a:rPr lang="en-US" altLang="zh-CN" sz="2800" spc="-8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у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spc="-5" dirty="0">
                <a:solidFill>
                  <a:srgbClr val="001E5E"/>
                </a:solidFill>
                <a:latin typeface="Calibri"/>
                <a:ea typeface="Calibri"/>
              </a:rPr>
              <a:t>пацие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нта</a:t>
            </a: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-5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Необходимость</a:t>
            </a:r>
            <a:r>
              <a:rPr lang="en-US" altLang="zh-CN" sz="2800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изучения</a:t>
            </a:r>
            <a:r>
              <a:rPr lang="en-US" altLang="zh-CN" sz="2800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среды</a:t>
            </a:r>
            <a:r>
              <a:rPr lang="en-US" altLang="zh-CN" sz="2800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окружения</a:t>
            </a:r>
            <a:r>
              <a:rPr lang="en-US" altLang="zh-CN" sz="2800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800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персональных</a:t>
            </a:r>
            <a:r>
              <a:rPr lang="en-US" altLang="zh-CN" sz="28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факторов.</a:t>
            </a:r>
          </a:p>
          <a:p>
            <a:pPr marL="0">
              <a:lnSpc>
                <a:spcPct val="100000"/>
              </a:lnSpc>
              <a:spcBef>
                <a:spcPts val="320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-4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Переход</a:t>
            </a:r>
            <a:r>
              <a:rPr lang="en-US" altLang="zh-CN" sz="2800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от</a:t>
            </a:r>
            <a:r>
              <a:rPr lang="en-US" altLang="zh-CN" sz="2800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работы</a:t>
            </a:r>
            <a:r>
              <a:rPr lang="en-US" altLang="zh-CN" sz="2800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800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одиночку</a:t>
            </a:r>
            <a:r>
              <a:rPr lang="en-US" altLang="zh-CN" sz="2800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  <a:r>
              <a:rPr lang="en-US" altLang="zh-CN" sz="2800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работе</a:t>
            </a:r>
            <a:r>
              <a:rPr lang="en-US" altLang="zh-CN" sz="2800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800" spc="-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команде.</a:t>
            </a:r>
          </a:p>
          <a:p>
            <a:pPr marL="0">
              <a:lnSpc>
                <a:spcPct val="100000"/>
              </a:lnSpc>
              <a:spcBef>
                <a:spcPts val="325"/>
              </a:spcBef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-139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Переход</a:t>
            </a:r>
            <a:r>
              <a:rPr lang="en-US" altLang="zh-CN" sz="2800" spc="-11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</a:t>
            </a:r>
            <a:r>
              <a:rPr lang="en-US" altLang="zh-CN" sz="2800" spc="-11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проблемно-ориентированному</a:t>
            </a:r>
            <a:r>
              <a:rPr lang="en-US" altLang="zh-CN" sz="2800" spc="-1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подходу.</a:t>
            </a: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-6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Необходимость</a:t>
            </a:r>
            <a:r>
              <a:rPr lang="en-US" altLang="zh-CN" sz="28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четко</a:t>
            </a:r>
            <a:r>
              <a:rPr lang="en-US" altLang="zh-CN" sz="28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понимать</a:t>
            </a:r>
            <a:r>
              <a:rPr lang="en-US" altLang="zh-CN" sz="28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свои</a:t>
            </a:r>
            <a:r>
              <a:rPr lang="en-US" altLang="zh-CN" sz="28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компетенции</a:t>
            </a:r>
            <a:r>
              <a:rPr lang="en-US" altLang="zh-CN" sz="28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800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компетенции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коллег</a:t>
            </a:r>
            <a:r>
              <a:rPr lang="en-US" altLang="zh-CN" sz="2800" spc="-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800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умение</a:t>
            </a:r>
            <a:r>
              <a:rPr lang="en-US" altLang="zh-CN" sz="2800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разделить</a:t>
            </a:r>
            <a:r>
              <a:rPr lang="en-US" altLang="zh-CN" sz="2800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компетенции</a:t>
            </a:r>
            <a:r>
              <a:rPr lang="en-US" altLang="zh-CN" sz="2800" spc="-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между</a:t>
            </a:r>
            <a:r>
              <a:rPr lang="en-US" altLang="zh-CN" sz="2800" spc="-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специалистами.</a:t>
            </a: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-3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Нет</a:t>
            </a:r>
            <a:r>
              <a:rPr lang="en-US" altLang="zh-CN" sz="2800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навыка</a:t>
            </a:r>
            <a:r>
              <a:rPr lang="en-US" altLang="zh-CN" sz="28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разделения</a:t>
            </a:r>
            <a:r>
              <a:rPr lang="en-US" altLang="zh-CN" sz="2800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ответственности</a:t>
            </a:r>
            <a:r>
              <a:rPr lang="en-US" altLang="zh-CN" sz="2800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за</a:t>
            </a:r>
            <a:r>
              <a:rPr lang="en-US" altLang="zh-CN" sz="2800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пациента</a:t>
            </a:r>
            <a:r>
              <a:rPr lang="en-US" altLang="zh-CN" sz="2800" spc="-2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</a:t>
            </a:r>
            <a:r>
              <a:rPr lang="en-US" altLang="zh-CN" sz="2800" spc="-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другими.</a:t>
            </a:r>
          </a:p>
          <a:p>
            <a:pPr marL="0">
              <a:lnSpc>
                <a:spcPct val="99166"/>
              </a:lnSpc>
            </a:pPr>
            <a:r>
              <a:rPr lang="en-US" altLang="zh-CN" sz="2800" dirty="0">
                <a:solidFill>
                  <a:srgbClr val="001E5E"/>
                </a:solidFill>
                <a:latin typeface="Arial"/>
                <a:ea typeface="Arial"/>
              </a:rPr>
              <a:t>•</a:t>
            </a:r>
            <a:r>
              <a:rPr lang="en-US" altLang="zh-CN" sz="2800" spc="-6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Необходимость</a:t>
            </a:r>
            <a:r>
              <a:rPr lang="en-US" altLang="zh-CN" sz="28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создать</a:t>
            </a:r>
            <a:r>
              <a:rPr lang="en-US" altLang="zh-CN" sz="2800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навыки</a:t>
            </a:r>
            <a:r>
              <a:rPr lang="en-US" altLang="zh-CN" sz="2800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практического</a:t>
            </a:r>
            <a:r>
              <a:rPr lang="en-US" altLang="zh-CN" sz="2800" spc="-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использования</a:t>
            </a:r>
            <a:r>
              <a:rPr lang="en-US" altLang="zh-CN" sz="2800" spc="-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800" spc="-6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ea typeface="Calibri"/>
              </a:rPr>
              <a:t>«у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spc="-10" dirty="0">
                <a:solidFill>
                  <a:srgbClr val="001E5E"/>
                </a:solidFill>
                <a:latin typeface="Calibri"/>
                <a:ea typeface="Calibri"/>
              </a:rPr>
              <a:t>постели</a:t>
            </a:r>
            <a:r>
              <a:rPr lang="en-US" altLang="zh-CN" sz="280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800" spc="-10" dirty="0">
                <a:solidFill>
                  <a:srgbClr val="001E5E"/>
                </a:solidFill>
                <a:latin typeface="Calibri"/>
                <a:ea typeface="Calibri"/>
              </a:rPr>
              <a:t>больного».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4505578" y="441452"/>
            <a:ext cx="3061482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b="1" spc="-20" dirty="0">
                <a:solidFill>
                  <a:srgbClr val="001E5E"/>
                </a:solidFill>
                <a:latin typeface="Calibri"/>
                <a:ea typeface="Calibri"/>
              </a:rPr>
              <a:t>Смысл</a:t>
            </a:r>
            <a:r>
              <a:rPr lang="en-US" altLang="zh-CN" sz="4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4400" b="1" spc="-20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7110" y="1423416"/>
            <a:ext cx="10161286" cy="4732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1.</a:t>
            </a:r>
            <a:r>
              <a:rPr lang="en-US" altLang="zh-CN" sz="2400" b="1" spc="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Разделение</a:t>
            </a:r>
            <a:r>
              <a:rPr lang="en-US" altLang="zh-CN" sz="2400" b="1" spc="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здоровья</a:t>
            </a:r>
            <a:r>
              <a:rPr lang="en-US" altLang="zh-CN" sz="2400" b="1" spc="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на</a:t>
            </a:r>
          </a:p>
          <a:p>
            <a:pPr marL="0" indent="609955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-</a:t>
            </a:r>
            <a:r>
              <a:rPr lang="en-US" altLang="zh-CN" sz="2400" spc="89" dirty="0">
                <a:solidFill>
                  <a:srgbClr val="001E5E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функции</a:t>
            </a:r>
            <a:r>
              <a:rPr lang="en-US" altLang="zh-CN" sz="2400" b="1" spc="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(механизмы</a:t>
            </a:r>
            <a:r>
              <a:rPr lang="en-US" altLang="zh-CN" sz="2400" b="1" spc="9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работы),</a:t>
            </a:r>
          </a:p>
          <a:p>
            <a:pPr marL="0" indent="609955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-</a:t>
            </a:r>
            <a:r>
              <a:rPr lang="en-US" altLang="zh-CN" sz="2400" spc="34" dirty="0">
                <a:solidFill>
                  <a:srgbClr val="001E5E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структуры</a:t>
            </a:r>
            <a:r>
              <a:rPr lang="en-US" altLang="zh-CN" sz="2400" b="1" spc="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(детали</a:t>
            </a:r>
            <a:r>
              <a:rPr lang="en-US" altLang="zh-CN" sz="2400" b="1" spc="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из</a:t>
            </a:r>
            <a:r>
              <a:rPr lang="en-US" altLang="zh-CN" sz="2400" b="1" spc="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которых</a:t>
            </a:r>
            <a:r>
              <a:rPr lang="en-US" altLang="zh-CN" sz="2400" b="1" spc="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состоит</a:t>
            </a:r>
            <a:r>
              <a:rPr lang="en-US" altLang="zh-CN" sz="2400" b="1" spc="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организм),</a:t>
            </a:r>
          </a:p>
          <a:p>
            <a:pPr marL="0" indent="609955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-</a:t>
            </a:r>
            <a:r>
              <a:rPr lang="en-US" altLang="zh-CN" sz="2400" spc="40" dirty="0">
                <a:solidFill>
                  <a:srgbClr val="001E5E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активность</a:t>
            </a:r>
            <a:r>
              <a:rPr lang="en-US" altLang="zh-CN" sz="2400" b="1" spc="5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участие</a:t>
            </a:r>
            <a:r>
              <a:rPr lang="en-US" altLang="zh-CN" sz="24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(деятельность</a:t>
            </a:r>
            <a:r>
              <a:rPr lang="en-US" altLang="zh-CN" sz="24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400" b="1" spc="4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решение</a:t>
            </a:r>
            <a:r>
              <a:rPr lang="en-US" altLang="zh-CN" sz="24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жизненных</a:t>
            </a:r>
            <a:r>
              <a:rPr lang="en-US" altLang="zh-CN" sz="2400" b="1" spc="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задач),</a:t>
            </a:r>
          </a:p>
          <a:p>
            <a:pPr marL="0" indent="609955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001E5E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факторы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окружающей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среды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(окружение,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котором</a:t>
            </a:r>
            <a:r>
              <a:rPr lang="en-US" altLang="zh-CN" sz="2400" b="1" spc="5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происходит</a:t>
            </a:r>
          </a:p>
          <a:p>
            <a:pPr marL="0" indent="896467">
              <a:lnSpc>
                <a:spcPct val="100000"/>
              </a:lnSpc>
            </a:pPr>
            <a:r>
              <a:rPr lang="en-US" altLang="zh-CN" sz="2400" b="1" spc="-10" dirty="0">
                <a:solidFill>
                  <a:srgbClr val="001E5E"/>
                </a:solidFill>
                <a:latin typeface="Calibri"/>
                <a:ea typeface="Calibri"/>
              </a:rPr>
              <a:t>деятель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ность),</a:t>
            </a:r>
          </a:p>
          <a:p>
            <a:pPr marL="0" indent="609955">
              <a:lnSpc>
                <a:spcPct val="100000"/>
              </a:lnSpc>
            </a:pPr>
            <a:r>
              <a:rPr lang="en-US" altLang="zh-CN" sz="2400" dirty="0">
                <a:solidFill>
                  <a:srgbClr val="001E5E"/>
                </a:solidFill>
                <a:latin typeface="Calibri"/>
                <a:ea typeface="Calibri"/>
              </a:rPr>
              <a:t>-</a:t>
            </a:r>
            <a:r>
              <a:rPr lang="en-US" altLang="zh-CN" sz="2400" spc="64" dirty="0">
                <a:solidFill>
                  <a:srgbClr val="001E5E"/>
                </a:solidFill>
                <a:latin typeface="Calibri"/>
                <a:cs typeface="Calibri"/>
              </a:rPr>
              <a:t> 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персональные</a:t>
            </a:r>
            <a:r>
              <a:rPr lang="en-US" altLang="zh-CN" sz="2400" b="1" spc="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факторы</a:t>
            </a:r>
            <a:r>
              <a:rPr lang="en-US" altLang="zh-CN" sz="2400" b="1" spc="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(индивидуальные</a:t>
            </a:r>
            <a:r>
              <a:rPr lang="en-US" altLang="zh-CN" sz="2400" b="1" spc="6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особенности</a:t>
            </a:r>
            <a:r>
              <a:rPr lang="en-US" altLang="zh-CN" sz="2400" b="1" spc="6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пациента).</a:t>
            </a:r>
          </a:p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2.</a:t>
            </a:r>
            <a:r>
              <a:rPr lang="en-US" altLang="zh-CN" sz="24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описывает</a:t>
            </a:r>
            <a:r>
              <a:rPr lang="en-US" altLang="zh-CN" sz="24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здоровье,</a:t>
            </a:r>
            <a:r>
              <a:rPr lang="en-US" altLang="zh-CN" sz="2400" b="1" spc="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как</a:t>
            </a:r>
            <a:r>
              <a:rPr lang="en-US" altLang="zh-CN" sz="2400" b="1" spc="7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процесс.</a:t>
            </a:r>
          </a:p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3.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позволяет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оценивать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(ранжировать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нарушения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spc="11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ограничения),</a:t>
            </a:r>
          </a:p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4.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дает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полную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и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всестороннюю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оценку</a:t>
            </a:r>
            <a:r>
              <a:rPr lang="en-US" altLang="zh-CN" sz="2400" b="1" spc="89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здоровья,</a:t>
            </a:r>
          </a:p>
          <a:p>
            <a:pPr marL="342900" indent="-342900" hangingPunct="0">
              <a:lnSpc>
                <a:spcPct val="95416"/>
              </a:lnSpc>
              <a:spcBef>
                <a:spcPts val="179"/>
              </a:spcBef>
            </a:pP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5.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МКФ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может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служить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«матрицей»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для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структурирования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диагностики</a:t>
            </a:r>
            <a:r>
              <a:rPr lang="en-US" altLang="zh-CN" sz="2400" b="1" spc="8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–</a:t>
            </a:r>
            <a:r>
              <a:rPr lang="en-US" altLang="zh-CN" sz="2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ней</a:t>
            </a:r>
            <a:r>
              <a:rPr lang="en-US" altLang="zh-CN" sz="2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можно</a:t>
            </a:r>
            <a:r>
              <a:rPr lang="en-US" altLang="zh-CN" sz="2400" b="1" spc="-30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проверить,</a:t>
            </a:r>
            <a:r>
              <a:rPr lang="en-US" altLang="zh-CN" sz="2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насколько</a:t>
            </a:r>
            <a:r>
              <a:rPr lang="en-US" altLang="zh-CN" sz="2400" b="1" spc="-3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хорошо</a:t>
            </a:r>
            <a:r>
              <a:rPr lang="en-US" altLang="zh-CN" sz="2400" b="1" spc="-35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специалист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понимает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диагностику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в</a:t>
            </a:r>
            <a:r>
              <a:rPr lang="en-US" altLang="zh-CN" sz="2400" b="1" spc="-44" dirty="0">
                <a:solidFill>
                  <a:srgbClr val="001E5E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1E5E"/>
                </a:solidFill>
                <a:latin typeface="Calibri"/>
                <a:ea typeface="Calibri"/>
              </a:rPr>
              <a:t>реабилитации.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6"/>
          <p:cNvSpPr/>
          <p:nvPr/>
        </p:nvSpPr>
        <p:spPr>
          <a:xfrm>
            <a:off x="4216653" y="2718054"/>
            <a:ext cx="164845" cy="177545"/>
          </a:xfrm>
          <a:custGeom>
            <a:avLst/>
            <a:gdLst>
              <a:gd name="connsiteX0" fmla="*/ 26416 w 164845"/>
              <a:gd name="connsiteY0" fmla="*/ 28955 h 177545"/>
              <a:gd name="connsiteX1" fmla="*/ 100076 w 164845"/>
              <a:gd name="connsiteY1" fmla="*/ 180721 h 177545"/>
              <a:gd name="connsiteX2" fmla="*/ 177292 w 164845"/>
              <a:gd name="connsiteY2" fmla="*/ 30734 h 177545"/>
              <a:gd name="connsiteX3" fmla="*/ 26416 w 164845"/>
              <a:gd name="connsiteY3" fmla="*/ 28955 h 17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5" h="177545">
                <a:moveTo>
                  <a:pt x="26416" y="28955"/>
                </a:moveTo>
                <a:lnTo>
                  <a:pt x="100076" y="180721"/>
                </a:lnTo>
                <a:lnTo>
                  <a:pt x="177292" y="30734"/>
                </a:lnTo>
                <a:lnTo>
                  <a:pt x="26416" y="28955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4267453" y="2375154"/>
            <a:ext cx="75946" cy="393445"/>
          </a:xfrm>
          <a:custGeom>
            <a:avLst/>
            <a:gdLst>
              <a:gd name="connsiteX0" fmla="*/ 29972 w 75946"/>
              <a:gd name="connsiteY0" fmla="*/ 25654 h 393445"/>
              <a:gd name="connsiteX1" fmla="*/ 25654 w 75946"/>
              <a:gd name="connsiteY1" fmla="*/ 397636 h 393445"/>
              <a:gd name="connsiteX2" fmla="*/ 75819 w 75946"/>
              <a:gd name="connsiteY2" fmla="*/ 398145 h 393445"/>
              <a:gd name="connsiteX3" fmla="*/ 80264 w 75946"/>
              <a:gd name="connsiteY3" fmla="*/ 26161 h 393445"/>
              <a:gd name="connsiteX4" fmla="*/ 29972 w 75946"/>
              <a:gd name="connsiteY4" fmla="*/ 25654 h 39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46" h="393445">
                <a:moveTo>
                  <a:pt x="29972" y="25654"/>
                </a:moveTo>
                <a:lnTo>
                  <a:pt x="25654" y="397636"/>
                </a:lnTo>
                <a:lnTo>
                  <a:pt x="75819" y="398145"/>
                </a:lnTo>
                <a:lnTo>
                  <a:pt x="80264" y="26161"/>
                </a:lnTo>
                <a:lnTo>
                  <a:pt x="29972" y="25654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6121653" y="4026153"/>
            <a:ext cx="177545" cy="177545"/>
          </a:xfrm>
          <a:custGeom>
            <a:avLst/>
            <a:gdLst>
              <a:gd name="connsiteX0" fmla="*/ 29845 w 177545"/>
              <a:gd name="connsiteY0" fmla="*/ 35941 h 177545"/>
              <a:gd name="connsiteX1" fmla="*/ 104648 w 177545"/>
              <a:gd name="connsiteY1" fmla="*/ 187071 h 177545"/>
              <a:gd name="connsiteX2" fmla="*/ 180721 w 177545"/>
              <a:gd name="connsiteY2" fmla="*/ 36449 h 177545"/>
              <a:gd name="connsiteX3" fmla="*/ 29845 w 177545"/>
              <a:gd name="connsiteY3" fmla="*/ 35941 h 17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545" h="177545">
                <a:moveTo>
                  <a:pt x="29845" y="35941"/>
                </a:moveTo>
                <a:lnTo>
                  <a:pt x="104648" y="187071"/>
                </a:lnTo>
                <a:lnTo>
                  <a:pt x="180721" y="36449"/>
                </a:lnTo>
                <a:lnTo>
                  <a:pt x="29845" y="35941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6172453" y="2400554"/>
            <a:ext cx="75946" cy="1676145"/>
          </a:xfrm>
          <a:custGeom>
            <a:avLst/>
            <a:gdLst>
              <a:gd name="connsiteX0" fmla="*/ 35560 w 75946"/>
              <a:gd name="connsiteY0" fmla="*/ 29336 h 1676145"/>
              <a:gd name="connsiteX1" fmla="*/ 29210 w 75946"/>
              <a:gd name="connsiteY1" fmla="*/ 1686814 h 1676145"/>
              <a:gd name="connsiteX2" fmla="*/ 79502 w 75946"/>
              <a:gd name="connsiteY2" fmla="*/ 1687068 h 1676145"/>
              <a:gd name="connsiteX3" fmla="*/ 85852 w 75946"/>
              <a:gd name="connsiteY3" fmla="*/ 29591 h 1676145"/>
              <a:gd name="connsiteX4" fmla="*/ 35560 w 75946"/>
              <a:gd name="connsiteY4" fmla="*/ 29336 h 167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46" h="1676145">
                <a:moveTo>
                  <a:pt x="35560" y="29336"/>
                </a:moveTo>
                <a:lnTo>
                  <a:pt x="29210" y="1686814"/>
                </a:lnTo>
                <a:lnTo>
                  <a:pt x="79502" y="1687068"/>
                </a:lnTo>
                <a:lnTo>
                  <a:pt x="85852" y="29591"/>
                </a:lnTo>
                <a:lnTo>
                  <a:pt x="35560" y="29336"/>
                </a:lnTo>
                <a:close/>
              </a:path>
            </a:pathLst>
          </a:custGeom>
          <a:solidFill>
            <a:srgbClr val="1E4D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8229854" y="5524753"/>
            <a:ext cx="1345946" cy="431545"/>
          </a:xfrm>
          <a:custGeom>
            <a:avLst/>
            <a:gdLst>
              <a:gd name="connsiteX0" fmla="*/ 1140459 w 1345946"/>
              <a:gd name="connsiteY0" fmla="*/ 441706 h 431545"/>
              <a:gd name="connsiteX1" fmla="*/ 1140459 w 1345946"/>
              <a:gd name="connsiteY1" fmla="*/ 338455 h 431545"/>
              <a:gd name="connsiteX2" fmla="*/ 27177 w 1345946"/>
              <a:gd name="connsiteY2" fmla="*/ 338455 h 431545"/>
              <a:gd name="connsiteX3" fmla="*/ 27177 w 1345946"/>
              <a:gd name="connsiteY3" fmla="*/ 131953 h 431545"/>
              <a:gd name="connsiteX4" fmla="*/ 1140459 w 1345946"/>
              <a:gd name="connsiteY4" fmla="*/ 131953 h 431545"/>
              <a:gd name="connsiteX5" fmla="*/ 1140459 w 1345946"/>
              <a:gd name="connsiteY5" fmla="*/ 28702 h 431545"/>
              <a:gd name="connsiteX6" fmla="*/ 1346961 w 1345946"/>
              <a:gd name="connsiteY6" fmla="*/ 235204 h 431545"/>
              <a:gd name="connsiteX7" fmla="*/ 1140459 w 1345946"/>
              <a:gd name="connsiteY7" fmla="*/ 441706 h 43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5946" h="431545">
                <a:moveTo>
                  <a:pt x="1140459" y="441706"/>
                </a:moveTo>
                <a:lnTo>
                  <a:pt x="1140459" y="338455"/>
                </a:lnTo>
                <a:lnTo>
                  <a:pt x="27177" y="338455"/>
                </a:lnTo>
                <a:lnTo>
                  <a:pt x="27177" y="131953"/>
                </a:lnTo>
                <a:lnTo>
                  <a:pt x="1140459" y="131953"/>
                </a:lnTo>
                <a:lnTo>
                  <a:pt x="1140459" y="28702"/>
                </a:lnTo>
                <a:lnTo>
                  <a:pt x="1346961" y="235204"/>
                </a:lnTo>
                <a:lnTo>
                  <a:pt x="1140459" y="441706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2489454" y="5410453"/>
            <a:ext cx="799845" cy="444245"/>
          </a:xfrm>
          <a:custGeom>
            <a:avLst/>
            <a:gdLst>
              <a:gd name="connsiteX0" fmla="*/ 244601 w 799845"/>
              <a:gd name="connsiteY0" fmla="*/ 446278 h 444245"/>
              <a:gd name="connsiteX1" fmla="*/ 244601 w 799845"/>
              <a:gd name="connsiteY1" fmla="*/ 342646 h 444245"/>
              <a:gd name="connsiteX2" fmla="*/ 808481 w 799845"/>
              <a:gd name="connsiteY2" fmla="*/ 342646 h 444245"/>
              <a:gd name="connsiteX3" fmla="*/ 808481 w 799845"/>
              <a:gd name="connsiteY3" fmla="*/ 135382 h 444245"/>
              <a:gd name="connsiteX4" fmla="*/ 244601 w 799845"/>
              <a:gd name="connsiteY4" fmla="*/ 135382 h 444245"/>
              <a:gd name="connsiteX5" fmla="*/ 244601 w 799845"/>
              <a:gd name="connsiteY5" fmla="*/ 31750 h 444245"/>
              <a:gd name="connsiteX6" fmla="*/ 37338 w 799845"/>
              <a:gd name="connsiteY6" fmla="*/ 239014 h 444245"/>
              <a:gd name="connsiteX7" fmla="*/ 244601 w 799845"/>
              <a:gd name="connsiteY7" fmla="*/ 446278 h 44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9845" h="444245">
                <a:moveTo>
                  <a:pt x="244601" y="446278"/>
                </a:moveTo>
                <a:lnTo>
                  <a:pt x="244601" y="342646"/>
                </a:lnTo>
                <a:lnTo>
                  <a:pt x="808481" y="342646"/>
                </a:lnTo>
                <a:lnTo>
                  <a:pt x="808481" y="135382"/>
                </a:lnTo>
                <a:lnTo>
                  <a:pt x="244601" y="135382"/>
                </a:lnTo>
                <a:lnTo>
                  <a:pt x="244601" y="31750"/>
                </a:lnTo>
                <a:lnTo>
                  <a:pt x="37338" y="239014"/>
                </a:lnTo>
                <a:lnTo>
                  <a:pt x="244601" y="446278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2464054" y="2870454"/>
            <a:ext cx="698245" cy="444245"/>
          </a:xfrm>
          <a:custGeom>
            <a:avLst/>
            <a:gdLst>
              <a:gd name="connsiteX0" fmla="*/ 236473 w 698245"/>
              <a:gd name="connsiteY0" fmla="*/ 445770 h 444245"/>
              <a:gd name="connsiteX1" fmla="*/ 236473 w 698245"/>
              <a:gd name="connsiteY1" fmla="*/ 342138 h 444245"/>
              <a:gd name="connsiteX2" fmla="*/ 705866 w 698245"/>
              <a:gd name="connsiteY2" fmla="*/ 342138 h 444245"/>
              <a:gd name="connsiteX3" fmla="*/ 705866 w 698245"/>
              <a:gd name="connsiteY3" fmla="*/ 134874 h 444245"/>
              <a:gd name="connsiteX4" fmla="*/ 236473 w 698245"/>
              <a:gd name="connsiteY4" fmla="*/ 134874 h 444245"/>
              <a:gd name="connsiteX5" fmla="*/ 236473 w 698245"/>
              <a:gd name="connsiteY5" fmla="*/ 31242 h 444245"/>
              <a:gd name="connsiteX6" fmla="*/ 29210 w 698245"/>
              <a:gd name="connsiteY6" fmla="*/ 238505 h 444245"/>
              <a:gd name="connsiteX7" fmla="*/ 236473 w 698245"/>
              <a:gd name="connsiteY7" fmla="*/ 445770 h 44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8245" h="444245">
                <a:moveTo>
                  <a:pt x="236473" y="445770"/>
                </a:moveTo>
                <a:lnTo>
                  <a:pt x="236473" y="342138"/>
                </a:lnTo>
                <a:lnTo>
                  <a:pt x="705866" y="342138"/>
                </a:lnTo>
                <a:lnTo>
                  <a:pt x="705866" y="134874"/>
                </a:lnTo>
                <a:lnTo>
                  <a:pt x="236473" y="134874"/>
                </a:lnTo>
                <a:lnTo>
                  <a:pt x="236473" y="31242"/>
                </a:lnTo>
                <a:lnTo>
                  <a:pt x="29210" y="238505"/>
                </a:lnTo>
                <a:lnTo>
                  <a:pt x="236473" y="445770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9944354" y="3454653"/>
            <a:ext cx="431545" cy="545845"/>
          </a:xfrm>
          <a:custGeom>
            <a:avLst/>
            <a:gdLst>
              <a:gd name="connsiteX0" fmla="*/ 443229 w 431545"/>
              <a:gd name="connsiteY0" fmla="*/ 351536 h 545845"/>
              <a:gd name="connsiteX1" fmla="*/ 339978 w 431545"/>
              <a:gd name="connsiteY1" fmla="*/ 351536 h 545845"/>
              <a:gd name="connsiteX2" fmla="*/ 339978 w 431545"/>
              <a:gd name="connsiteY2" fmla="*/ 26162 h 545845"/>
              <a:gd name="connsiteX3" fmla="*/ 133477 w 431545"/>
              <a:gd name="connsiteY3" fmla="*/ 26162 h 545845"/>
              <a:gd name="connsiteX4" fmla="*/ 133477 w 431545"/>
              <a:gd name="connsiteY4" fmla="*/ 351536 h 545845"/>
              <a:gd name="connsiteX5" fmla="*/ 30226 w 431545"/>
              <a:gd name="connsiteY5" fmla="*/ 351536 h 545845"/>
              <a:gd name="connsiteX6" fmla="*/ 236727 w 431545"/>
              <a:gd name="connsiteY6" fmla="*/ 558038 h 545845"/>
              <a:gd name="connsiteX7" fmla="*/ 443229 w 431545"/>
              <a:gd name="connsiteY7" fmla="*/ 351536 h 54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545" h="545845">
                <a:moveTo>
                  <a:pt x="443229" y="351536"/>
                </a:moveTo>
                <a:lnTo>
                  <a:pt x="339978" y="351536"/>
                </a:lnTo>
                <a:lnTo>
                  <a:pt x="339978" y="26162"/>
                </a:lnTo>
                <a:lnTo>
                  <a:pt x="133477" y="26162"/>
                </a:lnTo>
                <a:lnTo>
                  <a:pt x="133477" y="351536"/>
                </a:lnTo>
                <a:lnTo>
                  <a:pt x="30226" y="351536"/>
                </a:lnTo>
                <a:lnTo>
                  <a:pt x="236727" y="558038"/>
                </a:lnTo>
                <a:lnTo>
                  <a:pt x="443229" y="351536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194053" y="4877053"/>
            <a:ext cx="507745" cy="418845"/>
          </a:xfrm>
          <a:custGeom>
            <a:avLst/>
            <a:gdLst>
              <a:gd name="connsiteX0" fmla="*/ 34290 w 507745"/>
              <a:gd name="connsiteY0" fmla="*/ 223774 h 418845"/>
              <a:gd name="connsiteX1" fmla="*/ 155067 w 507745"/>
              <a:gd name="connsiteY1" fmla="*/ 223774 h 418845"/>
              <a:gd name="connsiteX2" fmla="*/ 155067 w 507745"/>
              <a:gd name="connsiteY2" fmla="*/ 420370 h 418845"/>
              <a:gd name="connsiteX3" fmla="*/ 396621 w 507745"/>
              <a:gd name="connsiteY3" fmla="*/ 420370 h 418845"/>
              <a:gd name="connsiteX4" fmla="*/ 396621 w 507745"/>
              <a:gd name="connsiteY4" fmla="*/ 223774 h 418845"/>
              <a:gd name="connsiteX5" fmla="*/ 517397 w 507745"/>
              <a:gd name="connsiteY5" fmla="*/ 223774 h 418845"/>
              <a:gd name="connsiteX6" fmla="*/ 275844 w 507745"/>
              <a:gd name="connsiteY6" fmla="*/ 27178 h 418845"/>
              <a:gd name="connsiteX7" fmla="*/ 34290 w 507745"/>
              <a:gd name="connsiteY7" fmla="*/ 223774 h 4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745" h="418845">
                <a:moveTo>
                  <a:pt x="34290" y="223774"/>
                </a:moveTo>
                <a:lnTo>
                  <a:pt x="155067" y="223774"/>
                </a:lnTo>
                <a:lnTo>
                  <a:pt x="155067" y="420370"/>
                </a:lnTo>
                <a:lnTo>
                  <a:pt x="396621" y="420370"/>
                </a:lnTo>
                <a:lnTo>
                  <a:pt x="396621" y="223774"/>
                </a:lnTo>
                <a:lnTo>
                  <a:pt x="517397" y="223774"/>
                </a:lnTo>
                <a:lnTo>
                  <a:pt x="275844" y="27178"/>
                </a:lnTo>
                <a:lnTo>
                  <a:pt x="34290" y="223774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1295653" y="2197354"/>
            <a:ext cx="507745" cy="418845"/>
          </a:xfrm>
          <a:custGeom>
            <a:avLst/>
            <a:gdLst>
              <a:gd name="connsiteX0" fmla="*/ 28702 w 507745"/>
              <a:gd name="connsiteY0" fmla="*/ 230378 h 418845"/>
              <a:gd name="connsiteX1" fmla="*/ 149479 w 507745"/>
              <a:gd name="connsiteY1" fmla="*/ 230378 h 418845"/>
              <a:gd name="connsiteX2" fmla="*/ 149479 w 507745"/>
              <a:gd name="connsiteY2" fmla="*/ 426974 h 418845"/>
              <a:gd name="connsiteX3" fmla="*/ 391033 w 507745"/>
              <a:gd name="connsiteY3" fmla="*/ 426974 h 418845"/>
              <a:gd name="connsiteX4" fmla="*/ 391033 w 507745"/>
              <a:gd name="connsiteY4" fmla="*/ 230378 h 418845"/>
              <a:gd name="connsiteX5" fmla="*/ 511810 w 507745"/>
              <a:gd name="connsiteY5" fmla="*/ 230378 h 418845"/>
              <a:gd name="connsiteX6" fmla="*/ 270256 w 507745"/>
              <a:gd name="connsiteY6" fmla="*/ 33782 h 418845"/>
              <a:gd name="connsiteX7" fmla="*/ 28702 w 507745"/>
              <a:gd name="connsiteY7" fmla="*/ 230378 h 4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745" h="418845">
                <a:moveTo>
                  <a:pt x="28702" y="230378"/>
                </a:moveTo>
                <a:lnTo>
                  <a:pt x="149479" y="230378"/>
                </a:lnTo>
                <a:lnTo>
                  <a:pt x="149479" y="426974"/>
                </a:lnTo>
                <a:lnTo>
                  <a:pt x="391033" y="426974"/>
                </a:lnTo>
                <a:lnTo>
                  <a:pt x="391033" y="230378"/>
                </a:lnTo>
                <a:lnTo>
                  <a:pt x="511810" y="230378"/>
                </a:lnTo>
                <a:lnTo>
                  <a:pt x="270256" y="33782"/>
                </a:lnTo>
                <a:lnTo>
                  <a:pt x="28702" y="230378"/>
                </a:lnTo>
                <a:close/>
              </a:path>
            </a:pathLst>
          </a:custGeom>
          <a:solidFill>
            <a:srgbClr val="FE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7067677" y="3531616"/>
            <a:ext cx="190826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не</a:t>
            </a:r>
            <a:r>
              <a:rPr lang="en-US" altLang="zh-CN" sz="1800" b="1" spc="-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оцениваются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53568" y="4323715"/>
            <a:ext cx="2406964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Можно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разделить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их</a:t>
            </a:r>
            <a:r>
              <a:rPr lang="en-US" altLang="zh-CN" sz="1800" b="1" spc="-7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по</a:t>
            </a:r>
          </a:p>
          <a:p>
            <a:pPr marL="0" indent="181660">
              <a:lnSpc>
                <a:spcPct val="100000"/>
              </a:lnSpc>
            </a:pP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системам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и</a:t>
            </a:r>
            <a:r>
              <a:rPr lang="en-US" altLang="zh-CN" sz="1800" b="1" spc="-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органам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084818" y="4148963"/>
            <a:ext cx="3033508" cy="525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955" hangingPunct="0">
              <a:lnSpc>
                <a:spcPct val="95416"/>
              </a:lnSpc>
            </a:pPr>
            <a:r>
              <a:rPr lang="en-US" altLang="zh-CN" sz="1800" b="1" spc="10" dirty="0">
                <a:solidFill>
                  <a:srgbClr val="FE0000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1800" b="1" spc="-2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15" dirty="0">
                <a:solidFill>
                  <a:srgbClr val="FE0000"/>
                </a:solidFill>
                <a:latin typeface="Calibri"/>
                <a:ea typeface="Calibri"/>
              </a:rPr>
              <a:t>окружающей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среды</a:t>
            </a:r>
            <a:r>
              <a:rPr lang="en-US" altLang="zh-CN" sz="1800" b="1" spc="-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связанной</a:t>
            </a:r>
            <a:r>
              <a:rPr lang="en-US" altLang="zh-CN" sz="1800" b="1" spc="-4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с</a:t>
            </a:r>
            <a:r>
              <a:rPr lang="en-US" altLang="zh-CN" sz="1800" b="1" spc="-5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человеком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77595" y="5339130"/>
            <a:ext cx="1778430" cy="10804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833"/>
              </a:lnSpc>
            </a:pPr>
            <a:r>
              <a:rPr lang="en-US" altLang="zh-CN" sz="1800" b="1" spc="-5" dirty="0">
                <a:solidFill>
                  <a:srgbClr val="FE0000"/>
                </a:solidFill>
                <a:latin typeface="Calibri"/>
                <a:ea typeface="Calibri"/>
              </a:rPr>
              <a:t>Функцион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альная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25" dirty="0">
                <a:solidFill>
                  <a:srgbClr val="FE0000"/>
                </a:solidFill>
                <a:latin typeface="Calibri"/>
                <a:ea typeface="Calibri"/>
              </a:rPr>
              <a:t>классификация</a:t>
            </a:r>
            <a:r>
              <a:rPr lang="en-US" altLang="zh-CN" sz="1800" b="1" spc="-214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spc="34" dirty="0">
                <a:solidFill>
                  <a:srgbClr val="FE0000"/>
                </a:solidFill>
                <a:latin typeface="Calibri"/>
                <a:ea typeface="Calibri"/>
              </a:rPr>
              <a:t>–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типы</a:t>
            </a:r>
            <a:r>
              <a:rPr lang="en-US" altLang="zh-CN" sz="1800" b="1" spc="-5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нарушений</a:t>
            </a:r>
          </a:p>
          <a:p>
            <a:pPr marL="0" indent="416051">
              <a:lnSpc>
                <a:spcPct val="100000"/>
              </a:lnSpc>
              <a:spcBef>
                <a:spcPts val="135"/>
              </a:spcBef>
            </a:pPr>
            <a:r>
              <a:rPr lang="en-US" altLang="zh-CN" sz="1800" b="1" spc="-10" dirty="0">
                <a:solidFill>
                  <a:srgbClr val="FE0000"/>
                </a:solidFill>
                <a:latin typeface="Calibri"/>
                <a:ea typeface="Calibri"/>
              </a:rPr>
              <a:t>ф</a:t>
            </a:r>
            <a:r>
              <a:rPr lang="en-US" altLang="zh-CN" sz="1800" b="1" spc="-5" dirty="0">
                <a:solidFill>
                  <a:srgbClr val="FE0000"/>
                </a:solidFill>
                <a:latin typeface="Calibri"/>
                <a:ea typeface="Calibri"/>
              </a:rPr>
              <a:t>ункций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814559" y="5489524"/>
            <a:ext cx="1551189" cy="549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FE0000"/>
                </a:solidFill>
                <a:latin typeface="Calibri"/>
                <a:ea typeface="Calibri"/>
              </a:rPr>
              <a:t>Анатоми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ческая</a:t>
            </a:r>
          </a:p>
          <a:p>
            <a:pPr marL="0">
              <a:lnSpc>
                <a:spcPct val="100000"/>
              </a:lnSpc>
            </a:pPr>
            <a:r>
              <a:rPr lang="en-US" altLang="zh-CN" sz="1800" b="1" spc="-5" dirty="0">
                <a:solidFill>
                  <a:srgbClr val="FE0000"/>
                </a:solidFill>
                <a:latin typeface="Calibri"/>
                <a:ea typeface="Calibri"/>
              </a:rPr>
              <a:t>классифи</a:t>
            </a:r>
            <a:r>
              <a:rPr lang="en-US" altLang="zh-CN" sz="1800" b="1" dirty="0">
                <a:solidFill>
                  <a:srgbClr val="FE0000"/>
                </a:solidFill>
                <a:latin typeface="Calibri"/>
                <a:ea typeface="Calibri"/>
              </a:rPr>
              <a:t>кация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66166" y="336042"/>
          <a:ext cx="10590272" cy="31760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2771"/>
                <a:gridCol w="2403347"/>
                <a:gridCol w="336804"/>
                <a:gridCol w="489203"/>
                <a:gridCol w="1132332"/>
                <a:gridCol w="124967"/>
                <a:gridCol w="1450848"/>
              </a:tblGrid>
              <a:tr h="507491">
                <a:tc gridSpan="7">
                  <a:txBody>
                    <a:bodyPr/>
                    <a:lstStyle/>
                    <a:p>
                      <a:pPr marL="0" indent="1107821">
                        <a:lnSpc>
                          <a:spcPct val="100000"/>
                        </a:lnSpc>
                      </a:pPr>
                      <a:r>
                        <a:rPr lang="en-US" altLang="zh-CN" sz="2800" b="1" spc="-1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Международная</a:t>
                      </a:r>
                      <a:r>
                        <a:rPr lang="en-US" altLang="zh-CN" sz="2800" b="1" spc="-10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2800" b="1" spc="-1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классификация</a:t>
                      </a:r>
                      <a:r>
                        <a:rPr lang="en-US" altLang="zh-CN" sz="2800" b="1" spc="-20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2800" b="1" spc="-1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функционирования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  <a:tr h="819911">
                <a:tc rowSpan="3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954"/>
                        </a:lnSpc>
                      </a:pPr>
                      <a:endParaRPr lang="en-US" dirty="0" smtClean="0"/>
                    </a:p>
                    <a:p>
                      <a:pPr marL="0" indent="-67513">
                        <a:lnSpc>
                          <a:spcPct val="100000"/>
                        </a:lnSpc>
                      </a:pP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Отличаются</a:t>
                      </a: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у</a:t>
                      </a:r>
                      <a:r>
                        <a:rPr lang="en-US" altLang="zh-CN" sz="1800" b="1" spc="-75" dirty="0">
                          <a:solidFill>
                            <a:srgbClr val="FE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разных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  <a:tr h="716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</a:tr>
              <a:tr h="1214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marL="551179" indent="-382523" hangingPunct="0">
                        <a:lnSpc>
                          <a:spcPct val="114999"/>
                        </a:lnSpc>
                      </a:pPr>
                      <a:r>
                        <a:rPr lang="en-US" altLang="zh-CN" sz="1600" b="1" spc="-1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Часть2: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2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Контекстуальные</a:t>
                      </a:r>
                      <a:r>
                        <a:rPr lang="en-US" altLang="zh-CN" sz="1600" b="1" spc="-10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1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факторы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1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(</a:t>
                      </a:r>
                      <a:r>
                        <a:rPr lang="en-US" altLang="zh-CN" sz="1600" b="1" spc="-20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барьеры</a:t>
                      </a:r>
                      <a:r>
                        <a:rPr lang="en-US" altLang="zh-CN" sz="1600" b="1" spc="-5" dirty="0">
                          <a:solidFill>
                            <a:srgbClr val="FE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20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или</a:t>
                      </a:r>
                      <a:r>
                        <a:rPr lang="en-US" altLang="zh-CN" sz="1600" b="1" spc="-15" dirty="0">
                          <a:solidFill>
                            <a:srgbClr val="FE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20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пособники</a:t>
                      </a:r>
                      <a:r>
                        <a:rPr lang="en-US" altLang="zh-CN" sz="1600" b="1" spc="-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)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  <a:tr h="482092">
                <a:tc rowSpan="3" gridSpan="2">
                  <a:txBody>
                    <a:bodyPr/>
                    <a:lstStyle/>
                    <a:p>
                      <a:pPr marL="0" indent="658215">
                        <a:lnSpc>
                          <a:spcPct val="95833"/>
                        </a:lnSpc>
                        <a:tabLst>
                          <a:tab pos="3355975" algn="l"/>
                        </a:tabLst>
                      </a:pPr>
                      <a:r>
                        <a:rPr lang="en-US" altLang="zh-CN" sz="1800" b="1" spc="-15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людей	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Часть1: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функционирование</a:t>
                      </a:r>
                      <a:r>
                        <a:rPr lang="en-US" altLang="zh-CN" sz="1600" b="1" spc="-75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и</a:t>
                      </a:r>
                    </a:p>
                    <a:p>
                      <a:pPr marL="0" indent="3179191">
                        <a:lnSpc>
                          <a:spcPct val="100000"/>
                        </a:lnSpc>
                      </a:pPr>
                      <a:r>
                        <a:rPr lang="en-US" altLang="zh-CN" sz="1600" b="1" spc="-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ограничение</a:t>
                      </a:r>
                      <a:r>
                        <a:rPr lang="en-US" altLang="zh-CN" sz="1600" b="1" spc="15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жизнедеятельности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  <a:tr h="184403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  <a:tr h="6985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rowSpan="2" gridSpan="2">
                  <a:txBody>
                    <a:bodyPr/>
                    <a:lstStyle/>
                    <a:p>
                      <a:pPr marL="0" indent="318642">
                        <a:lnSpc>
                          <a:spcPct val="100000"/>
                        </a:lnSpc>
                      </a:pPr>
                      <a:r>
                        <a:rPr lang="en-US" altLang="zh-CN" sz="1600" b="1" spc="-6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Ф</a:t>
                      </a:r>
                      <a:r>
                        <a:rPr lang="en-US" altLang="zh-CN" sz="1600" b="1" spc="-6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акторы</a:t>
                      </a:r>
                    </a:p>
                    <a:p>
                      <a:pPr marL="0" indent="118998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b="1" spc="-5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окруж</a:t>
                      </a:r>
                      <a:r>
                        <a:rPr lang="en-US" altLang="zh-CN" sz="1600" b="1" spc="-44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ающей</a:t>
                      </a:r>
                    </a:p>
                    <a:p>
                      <a:pPr marL="0" indent="434466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lang="en-US" altLang="zh-CN" sz="1600" b="1" spc="-9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сре</a:t>
                      </a:r>
                      <a:r>
                        <a:rPr lang="en-US" altLang="zh-CN" sz="1600" b="1" spc="-8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ды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  <a:tr h="899413">
                <a:tc gridSpan="5">
                  <a:txBody>
                    <a:bodyPr/>
                    <a:lstStyle/>
                    <a:p>
                      <a:pPr marL="0" indent="6715759">
                        <a:lnSpc>
                          <a:spcPct val="100000"/>
                        </a:lnSpc>
                      </a:pPr>
                      <a:r>
                        <a:rPr lang="en-US" altLang="zh-CN" sz="1600" b="1" spc="-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Пе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рсональные</a:t>
                      </a:r>
                    </a:p>
                    <a:p>
                      <a:pPr marL="0" indent="-252831">
                        <a:lnSpc>
                          <a:spcPct val="75000"/>
                        </a:lnSpc>
                        <a:tabLst>
                          <a:tab pos="6980935" algn="l"/>
                        </a:tabLst>
                      </a:pP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Классификация</a:t>
                      </a:r>
                      <a:r>
                        <a:rPr lang="en-US" altLang="zh-CN" sz="1800" b="1" spc="-50" dirty="0">
                          <a:solidFill>
                            <a:srgbClr val="FE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сфер	</a:t>
                      </a:r>
                      <a:r>
                        <a:rPr lang="en-US" altLang="zh-CN" sz="1600" b="1" spc="-1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факторы</a:t>
                      </a:r>
                    </a:p>
                    <a:p>
                      <a:pPr marL="0" indent="114452">
                        <a:lnSpc>
                          <a:spcPct val="86250"/>
                        </a:lnSpc>
                        <a:tabLst>
                          <a:tab pos="3042666" algn="l"/>
                        </a:tabLst>
                      </a:pP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жизни</a:t>
                      </a:r>
                      <a:r>
                        <a:rPr lang="en-US" altLang="zh-CN" sz="1800" b="1" spc="-69" dirty="0">
                          <a:solidFill>
                            <a:srgbClr val="FE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людей	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Активность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и</a:t>
                      </a:r>
                      <a:r>
                        <a:rPr lang="en-US" altLang="zh-CN" sz="1600" b="1" spc="-50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участие</a:t>
                      </a:r>
                    </a:p>
                    <a:p>
                      <a:pPr marL="0" indent="3306571">
                        <a:lnSpc>
                          <a:spcPct val="77499"/>
                        </a:lnSpc>
                        <a:tabLst>
                          <a:tab pos="6288151" algn="l"/>
                        </a:tabLst>
                      </a:pP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Ограничения	Не</a:t>
                      </a:r>
                      <a:r>
                        <a:rPr lang="en-US" altLang="zh-CN" sz="1800" b="1" spc="-89" dirty="0">
                          <a:solidFill>
                            <a:srgbClr val="FE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классифицируются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454146" y="4220718"/>
          <a:ext cx="4663437" cy="2116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0807"/>
                <a:gridCol w="141732"/>
                <a:gridCol w="289560"/>
                <a:gridCol w="1376171"/>
                <a:gridCol w="445008"/>
                <a:gridCol w="391667"/>
                <a:gridCol w="888492"/>
              </a:tblGrid>
              <a:tr h="65836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indent="298196">
                        <a:lnSpc>
                          <a:spcPct val="100000"/>
                        </a:lnSpc>
                        <a:spcBef>
                          <a:spcPts val="104"/>
                        </a:spcBef>
                      </a:pPr>
                      <a:r>
                        <a:rPr lang="en-US" altLang="zh-CN" sz="1600" b="1" spc="-2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Функции</a:t>
                      </a:r>
                      <a:r>
                        <a:rPr lang="en-US" altLang="zh-CN" sz="1600" b="1" spc="-5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2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организма</a:t>
                      </a:r>
                      <a:r>
                        <a:rPr lang="en-US" altLang="zh-CN" sz="1600" b="1" spc="-15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4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и</a:t>
                      </a:r>
                    </a:p>
                    <a:p>
                      <a:pPr marL="0" indent="823976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b="1" spc="-5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структ</a:t>
                      </a:r>
                      <a:r>
                        <a:rPr lang="en-US" altLang="zh-CN" sz="1600" b="1" spc="-44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уры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525"/>
                        </a:lnSpc>
                      </a:pPr>
                      <a:endParaRPr lang="en-US" dirty="0" smtClean="0"/>
                    </a:p>
                    <a:p>
                      <a:pPr marL="0" indent="437896">
                        <a:lnSpc>
                          <a:spcPct val="100000"/>
                        </a:lnSpc>
                      </a:pPr>
                      <a:r>
                        <a:rPr lang="en-US" altLang="zh-CN" sz="1800" b="1" spc="-50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Нар</a:t>
                      </a:r>
                      <a:r>
                        <a:rPr lang="en-US" altLang="zh-CN" sz="1800" b="1" spc="-44" dirty="0">
                          <a:solidFill>
                            <a:srgbClr val="FE0000"/>
                          </a:solidFill>
                          <a:latin typeface="Calibri"/>
                          <a:ea typeface="Calibri"/>
                        </a:rPr>
                        <a:t>ушения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</a:tr>
              <a:tr h="1039367">
                <a:tc gridSpan="2">
                  <a:txBody>
                    <a:bodyPr/>
                    <a:lstStyle/>
                    <a:p>
                      <a:pPr marL="284860" indent="-57911" hangingPunct="0">
                        <a:lnSpc>
                          <a:spcPct val="114999"/>
                        </a:lnSpc>
                        <a:spcBef>
                          <a:spcPts val="195"/>
                        </a:spcBef>
                      </a:pPr>
                      <a:r>
                        <a:rPr lang="en-US" altLang="zh-CN" sz="1600" b="1" spc="-6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Измен</a:t>
                      </a:r>
                      <a:r>
                        <a:rPr lang="en-US" altLang="zh-CN" sz="1600" b="1" spc="-5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ение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2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ФУН</a:t>
                      </a:r>
                      <a:r>
                        <a:rPr lang="en-US" altLang="zh-CN" sz="1600" b="1" spc="-1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КЦИИ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1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орга</a:t>
                      </a:r>
                      <a:r>
                        <a:rPr lang="en-US" altLang="zh-CN" sz="1600" b="1" spc="-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низма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T w="50292">
                      <a:solidFill>
                        <a:srgbClr val="784D1E"/>
                      </a:solidFill>
                      <a:prstDash val="solid"/>
                    </a:lnT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50292">
                      <a:solidFill>
                        <a:srgbClr val="784D1E"/>
                      </a:solidFill>
                      <a:prstDash val="solid"/>
                    </a:lnR>
                    <a:lnB w="50292">
                      <a:solidFill>
                        <a:srgbClr val="784D1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 marL="276352" hangingPunct="0">
                        <a:lnSpc>
                          <a:spcPct val="114583"/>
                        </a:lnSpc>
                      </a:pPr>
                      <a:r>
                        <a:rPr lang="en-US" altLang="zh-CN" sz="1600" b="1" spc="-5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Изм</a:t>
                      </a:r>
                      <a:r>
                        <a:rPr lang="en-US" altLang="zh-CN" sz="1600" b="1" spc="-44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енение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55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СТРУК</a:t>
                      </a:r>
                      <a:r>
                        <a:rPr lang="en-US" altLang="zh-CN" sz="1600" b="1" spc="-5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ТУРЫ</a:t>
                      </a:r>
                      <a:r>
                        <a:rPr lang="en-US" altLang="zh-CN" sz="1600" b="1" dirty="0">
                          <a:solidFill>
                            <a:srgbClr val="006E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600" b="1" spc="-50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орга</a:t>
                      </a:r>
                      <a:r>
                        <a:rPr lang="en-US" altLang="zh-CN" sz="1600" b="1" spc="-44" dirty="0">
                          <a:solidFill>
                            <a:srgbClr val="006EBF"/>
                          </a:solidFill>
                          <a:latin typeface="Calibri"/>
                          <a:ea typeface="Calibri"/>
                        </a:rPr>
                        <a:t>низма</a:t>
                      </a:r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0292">
                      <a:solidFill>
                        <a:srgbClr val="784D1E"/>
                      </a:solidFill>
                      <a:prstDash val="solid"/>
                    </a:lnL>
                    <a:lnR w="50292">
                      <a:solidFill>
                        <a:srgbClr val="784D1E"/>
                      </a:solidFill>
                      <a:prstDash val="solid"/>
                    </a:lnR>
                    <a:lnT w="50292">
                      <a:solidFill>
                        <a:srgbClr val="784D1E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3513</Words>
  <Application>Microsoft Office PowerPoint</Application>
  <PresentationFormat>Произвольный</PresentationFormat>
  <Paragraphs>1788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Екатерина Быкова</cp:lastModifiedBy>
  <cp:revision>2</cp:revision>
  <dcterms:created xsi:type="dcterms:W3CDTF">2011-01-21T15:00:27Z</dcterms:created>
  <dcterms:modified xsi:type="dcterms:W3CDTF">2020-11-11T17:25:03Z</dcterms:modified>
</cp:coreProperties>
</file>