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 ?><Relationships xmlns="http://schemas.openxmlformats.org/package/2006/relationships"><Relationship Id="rId1" Type="http://schemas.openxmlformats.org/officeDocument/2006/relationships/officeDocument" Target="ppt/presentation.xml"  /><Relationship Id="rId2" Type="http://schemas.openxmlformats.org/package/2006/relationships/metadata/thumbnail" Target="docProps/thumbnail.jpeg"  /><Relationship Id="rId3" Type="http://schemas.openxmlformats.org/package/2006/relationships/metadata/core-properties" Target="docProps/core.xml"  /><Relationship Id="rId4" Type="http://schemas.openxmlformats.org/officeDocument/2006/relationships/extended-properties" Target="docProps/app.xml"  /></Relationships>
</file>

<file path=ppt/presentation.xml><?xml version="1.0" encoding="utf-8"?>
<p:presentation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aveSubsetFonts="1">
  <p:sldMasterIdLst>
    <p:sldMasterId id="214748373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/>
</file>

<file path=ppt/tableStyles.xml><?xml version="1.0" encoding="utf-8"?>
<a:tblStyleLst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def="{5C22544A-7EE6-4342-B048-85BDC9FD1C3A}"/>
</file>

<file path=ppt/viewProps.xml><?xml version="1.0" encoding="utf-8"?>
<p:view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lastView="sldThumbnailView">
  <p:normalViewPr>
    <p:restoredLeft sz="5300"/>
    <p:restoredTop sz="97767"/>
  </p:normalViewPr>
  <p:slideViewPr>
    <p:cSldViewPr snapToObjects="1">
      <p:cViewPr varScale="1">
        <p:scale>
          <a:sx n="100" d="100"/>
          <a:sy n="100" d="100"/>
        </p:scale>
        <p:origin x="0" y="0"/>
      </p:cViewPr>
      <p:guideLst>
        <p:guide orient="horz" pos="2158"/>
        <p:guide pos="383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7216" cy="73737216"/>
</p:viewPr>
</file>

<file path=ppt/_rels/presentation.xml.rels><?xml version="1.0" encoding="UTF-8" standalone="yes" ?><Relationships xmlns="http://schemas.openxmlformats.org/package/2006/relationships"><Relationship Id="rId1" Type="http://schemas.openxmlformats.org/officeDocument/2006/relationships/slideMaster" Target="slideMasters/slideMaster1.xml"  /><Relationship Id="rId10" Type="http://schemas.openxmlformats.org/officeDocument/2006/relationships/slide" Target="slides/slide9.xml"  /><Relationship Id="rId11" Type="http://schemas.openxmlformats.org/officeDocument/2006/relationships/slide" Target="slides/slide10.xml"  /><Relationship Id="rId12" Type="http://schemas.openxmlformats.org/officeDocument/2006/relationships/slide" Target="slides/slide11.xml"  /><Relationship Id="rId13" Type="http://schemas.openxmlformats.org/officeDocument/2006/relationships/slide" Target="slides/slide12.xml"  /><Relationship Id="rId14" Type="http://schemas.openxmlformats.org/officeDocument/2006/relationships/slide" Target="slides/slide13.xml"  /><Relationship Id="rId15" Type="http://schemas.openxmlformats.org/officeDocument/2006/relationships/slide" Target="slides/slide14.xml"  /><Relationship Id="rId16" Type="http://schemas.openxmlformats.org/officeDocument/2006/relationships/slide" Target="slides/slide15.xml"  /><Relationship Id="rId17" Type="http://schemas.openxmlformats.org/officeDocument/2006/relationships/presProps" Target="presProps.xml"  /><Relationship Id="rId18" Type="http://schemas.openxmlformats.org/officeDocument/2006/relationships/viewProps" Target="viewProps.xml"  /><Relationship Id="rId19" Type="http://schemas.openxmlformats.org/officeDocument/2006/relationships/theme" Target="theme/theme1.xml"  /><Relationship Id="rId2" Type="http://schemas.openxmlformats.org/officeDocument/2006/relationships/slide" Target="slides/slide1.xml"  /><Relationship Id="rId20" Type="http://schemas.openxmlformats.org/officeDocument/2006/relationships/tableStyles" Target="tableStyles.xml"  /><Relationship Id="rId3" Type="http://schemas.openxmlformats.org/officeDocument/2006/relationships/slide" Target="slides/slide2.xml"  /><Relationship Id="rId4" Type="http://schemas.openxmlformats.org/officeDocument/2006/relationships/slide" Target="slides/slide3.xml"  /><Relationship Id="rId5" Type="http://schemas.openxmlformats.org/officeDocument/2006/relationships/slide" Target="slides/slide4.xml"  /><Relationship Id="rId6" Type="http://schemas.openxmlformats.org/officeDocument/2006/relationships/slide" Target="slides/slide5.xml"  /><Relationship Id="rId7" Type="http://schemas.openxmlformats.org/officeDocument/2006/relationships/slide" Target="slides/slide6.xml"  /><Relationship Id="rId8" Type="http://schemas.openxmlformats.org/officeDocument/2006/relationships/slide" Target="slides/slide7.xml"  /><Relationship Id="rId9" Type="http://schemas.openxmlformats.org/officeDocument/2006/relationships/slide" Target="slides/slide8.xml"  /></Relationships>
</file>

<file path=ppt/slideLayouts/_rels/slideLayout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0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5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6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7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8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9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slideLayout1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Title Slide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0"/>
          </p:nvPr>
        </p:nvSpPr>
        <p:spPr>
          <a:xfrm>
            <a:off x="914399" y="2130425"/>
            <a:ext cx="10363198" cy="1470025"/>
          </a:xfrm>
        </p:spPr>
        <p:txBody>
          <a:bodyPr/>
          <a:lstStyle/>
          <a:p>
            <a:pPr lvl="0">
              <a:defRPr lang="en-US"/>
            </a:pPr>
            <a:r>
              <a:rPr lang="en-US" altLang="en-US"/>
              <a:t>Click to edit Master title style</a:t>
            </a:r>
            <a:endParaRPr lang="en-US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799" y="3886200"/>
            <a:ext cx="8534399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 lang="en-US"/>
            </a:pPr>
            <a:r>
              <a:rPr lang="en-US" altLang="en-US"/>
              <a:t>Click to edit Master subtitle style</a:t>
            </a:r>
            <a:endParaRPr lang="en-US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en-US"/>
            </a:pPr>
            <a:fld id="{940A130E-E3B8-4EBE-931F-81B26B8448AA}" type="datetime1">
              <a:rPr lang="en-US" altLang="en-US"/>
              <a:pPr lvl="0">
                <a:defRPr lang="en-US"/>
              </a:pPr>
              <a:t>5/29/2020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en-US"/>
            </a:pPr>
            <a:r>
              <a:rPr lang="ru-RU" altLang="en-US"/>
              <a:t/>
            </a:r>
            <a:endParaRPr lang="ru-RU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en-US"/>
            </a:pPr>
            <a:fld id="{800C6A38-4290-41DD-B95C-4155372FD4AF}" type="slidenum">
              <a:rPr lang="en-US" altLang="en-US"/>
              <a:pPr lvl="0">
                <a:defRPr lang="en-US"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10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Insert" type="objOnly" preserve="1">
  <p:cSld name="Inse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0"/>
          </p:nvPr>
        </p:nvSpPr>
        <p:spPr>
          <a:xfrm>
            <a:off x="0" y="2130425"/>
            <a:ext cx="12192000" cy="1470025"/>
          </a:xfrm>
        </p:spPr>
        <p:txBody>
          <a:bodyPr>
            <a:normAutofit/>
          </a:bodyPr>
          <a:lstStyle>
            <a:lvl1pPr>
              <a:defRPr sz="4400" b="1"/>
            </a:lvl1pPr>
          </a:lstStyle>
          <a:p>
            <a:pPr lvl="0">
              <a:defRPr/>
            </a:pPr>
            <a:r>
              <a:rPr lang="en-US" altLang="en-US"/>
              <a:t>Click to edit Master title style</a:t>
            </a:r>
            <a:endParaRPr lang="en-US" alt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CA348888-F454-4AD2-BA62-3AF29D9807C0}" type="datetime1">
              <a:rPr lang="en-US" altLang="en-US"/>
              <a:pPr lvl="0">
                <a:defRPr/>
              </a:pPr>
              <a:t>5/29/2020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r>
              <a:rPr lang="ru-RU" altLang="en-US"/>
              <a:t/>
            </a:r>
            <a:endParaRPr lang="ru-RU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AD22CD3B-FDDF-4998-970C-76E6E0BEC65F}" type="slidenum">
              <a:rPr lang="en-US" altLang="en-US"/>
              <a:pPr lvl="0"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11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Table of Contents" type="clipArtAndTx" preserve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0"/>
          </p:nvPr>
        </p:nvSpPr>
        <p:spPr>
          <a:xfrm>
            <a:off x="609599" y="274638"/>
            <a:ext cx="10972798" cy="1143000"/>
          </a:xfrm>
        </p:spPr>
        <p:txBody>
          <a:bodyPr/>
          <a:lstStyle>
            <a:lvl1pPr>
              <a:defRPr/>
            </a:lvl1pPr>
          </a:lstStyle>
          <a:p>
            <a:pPr lvl="0">
              <a:defRPr/>
            </a:pPr>
            <a:r>
              <a:rPr lang="en-US" altLang="en-US"/>
              <a:t>Click to edit Master title style</a:t>
            </a:r>
            <a:endParaRPr lang="en-US" alt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2857477" y="2214563"/>
            <a:ext cx="6477021" cy="3214687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400"/>
            </a:lvl1pPr>
          </a:lstStyle>
          <a:p>
            <a:pPr lvl="0">
              <a:defRPr/>
            </a:pPr>
            <a:r>
              <a:rPr lang="en-US" altLang="en-US"/>
              <a:t>Introduction</a:t>
            </a:r>
            <a:endParaRPr lang="en-US" altLang="en-US"/>
          </a:p>
          <a:p>
            <a:pPr lvl="0">
              <a:defRPr/>
            </a:pPr>
            <a:r>
              <a:rPr lang="en-US" altLang="en-US"/>
              <a:t>Body 1</a:t>
            </a:r>
            <a:endParaRPr lang="en-US" altLang="en-US"/>
          </a:p>
          <a:p>
            <a:pPr lvl="0">
              <a:defRPr/>
            </a:pPr>
            <a:r>
              <a:rPr lang="en-US" altLang="en-US"/>
              <a:t>Body 2</a:t>
            </a:r>
            <a:endParaRPr lang="en-US" altLang="en-US"/>
          </a:p>
          <a:p>
            <a:pPr lvl="0">
              <a:defRPr/>
            </a:pPr>
            <a:r>
              <a:rPr lang="en-US" altLang="en-US"/>
              <a:t>Body 3</a:t>
            </a:r>
            <a:endParaRPr lang="en-US" altLang="en-US"/>
          </a:p>
          <a:p>
            <a:pPr lvl="0">
              <a:defRPr/>
            </a:pPr>
            <a:r>
              <a:rPr lang="en-US" altLang="en-US"/>
              <a:t>Conclusion</a:t>
            </a:r>
            <a:endParaRPr lang="en-US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956FEC12-A4C9-4837-AF94-AD867782C04C}" type="datetime1">
              <a:rPr lang="en-US" altLang="en-US"/>
              <a:pPr lvl="0">
                <a:defRPr/>
              </a:pPr>
              <a:t>5/29/2020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r>
              <a:rPr lang="ru-RU" altLang="en-US"/>
              <a:t/>
            </a:r>
            <a:endParaRPr lang="ru-RU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AD22CD3B-FDDF-4998-970C-76E6E0BEC65F}" type="slidenum">
              <a:rPr lang="en-US" altLang="en-US"/>
              <a:pPr lvl="0"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12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Vertical Title and Text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idx="0"/>
          </p:nvPr>
        </p:nvSpPr>
        <p:spPr>
          <a:xfrm>
            <a:off x="8839199" y="274638"/>
            <a:ext cx="2743199" cy="5851525"/>
          </a:xfrm>
        </p:spPr>
        <p:txBody>
          <a:bodyPr vert="eaVert"/>
          <a:lstStyle/>
          <a:p>
            <a:pPr lvl="0">
              <a:defRPr/>
            </a:pPr>
            <a:r>
              <a:rPr lang="en-US" altLang="en-US"/>
              <a:t>Click to edit Master title style</a:t>
            </a:r>
            <a:endParaRPr lang="en-US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274638"/>
            <a:ext cx="8026399" cy="5851525"/>
          </a:xfrm>
        </p:spPr>
        <p:txBody>
          <a:bodyPr vert="eaVert"/>
          <a:lstStyle/>
          <a:p>
            <a:pPr lvl="0">
              <a:defRPr/>
            </a:pPr>
            <a:r>
              <a:rPr lang="en-US" altLang="en-US"/>
              <a:t>Click to edit Master text styles</a:t>
            </a:r>
            <a:endParaRPr lang="en-US" altLang="en-US"/>
          </a:p>
          <a:p>
            <a:pPr lvl="1">
              <a:defRPr/>
            </a:pPr>
            <a:r>
              <a:rPr lang="en-US" altLang="en-US"/>
              <a:t>Second level</a:t>
            </a:r>
            <a:endParaRPr lang="en-US" altLang="en-US"/>
          </a:p>
          <a:p>
            <a:pPr lvl="2">
              <a:defRPr/>
            </a:pPr>
            <a:r>
              <a:rPr lang="en-US" altLang="en-US"/>
              <a:t>Third level</a:t>
            </a:r>
            <a:endParaRPr lang="en-US" altLang="en-US"/>
          </a:p>
          <a:p>
            <a:pPr lvl="3">
              <a:defRPr/>
            </a:pPr>
            <a:r>
              <a:rPr lang="en-US" altLang="en-US"/>
              <a:t>Fourth level</a:t>
            </a:r>
            <a:endParaRPr lang="en-US" altLang="en-US"/>
          </a:p>
          <a:p>
            <a:pPr lvl="4">
              <a:defRPr/>
            </a:pPr>
            <a:r>
              <a:rPr lang="en-US" altLang="en-US"/>
              <a:t>Fifth level</a:t>
            </a:r>
            <a:endParaRPr lang="en-US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957F84A3-4F29-4053-ACFD-1BAF2D3F140C}" type="datetime1">
              <a:rPr lang="en-US" altLang="en-US"/>
              <a:pPr lvl="0">
                <a:defRPr/>
              </a:pPr>
              <a:t>5/29/2020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r>
              <a:rPr lang="ru-RU" altLang="en-US"/>
              <a:t/>
            </a:r>
            <a:endParaRPr lang="ru-RU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AD22CD3B-FDDF-4998-970C-76E6E0BEC65F}" type="slidenum">
              <a:rPr lang="en-US" altLang="en-US"/>
              <a:pPr lvl="0"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2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Title and Content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/>
            </a:pPr>
            <a:r>
              <a:rPr lang="en-US" altLang="en-US"/>
              <a:t>Click to edit Master title style</a:t>
            </a:r>
            <a:endParaRPr lang="en-US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defRPr/>
            </a:pPr>
            <a:r>
              <a:rPr lang="en-US" altLang="en-US"/>
              <a:t>Click to edit Master text styles</a:t>
            </a:r>
            <a:endParaRPr lang="en-US" altLang="en-US"/>
          </a:p>
          <a:p>
            <a:pPr lvl="1">
              <a:defRPr/>
            </a:pPr>
            <a:r>
              <a:rPr lang="en-US" altLang="en-US"/>
              <a:t>Second level</a:t>
            </a:r>
            <a:endParaRPr lang="en-US" altLang="en-US"/>
          </a:p>
          <a:p>
            <a:pPr lvl="2">
              <a:defRPr/>
            </a:pPr>
            <a:r>
              <a:rPr lang="en-US" altLang="en-US"/>
              <a:t>Third level</a:t>
            </a:r>
            <a:endParaRPr lang="en-US" altLang="en-US"/>
          </a:p>
          <a:p>
            <a:pPr lvl="3">
              <a:defRPr/>
            </a:pPr>
            <a:r>
              <a:rPr lang="en-US" altLang="en-US"/>
              <a:t>Fourth level</a:t>
            </a:r>
            <a:endParaRPr lang="en-US" altLang="en-US"/>
          </a:p>
          <a:p>
            <a:pPr lvl="4">
              <a:defRPr/>
            </a:pPr>
            <a:r>
              <a:rPr lang="en-US" altLang="en-US"/>
              <a:t>Fifth level</a:t>
            </a:r>
            <a:endParaRPr lang="en-US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4953836A-82A3-4C8B-9D31-CD724F3673ED}" type="datetime1">
              <a:rPr lang="en-US" altLang="en-US"/>
              <a:pPr lvl="0">
                <a:defRPr/>
              </a:pPr>
              <a:t>5/29/2020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r>
              <a:rPr lang="ru-RU" altLang="en-US"/>
              <a:t/>
            </a:r>
            <a:endParaRPr lang="ru-RU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AD22CD3B-FDDF-4998-970C-76E6E0BEC65F}" type="slidenum">
              <a:rPr lang="en-US" altLang="en-US"/>
              <a:pPr lvl="0"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3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Blank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AD2EBAF6-36D0-4DD8-B695-D4C1B37E35D6}" type="datetime1">
              <a:rPr lang="en-US" altLang="en-US"/>
              <a:pPr lvl="0">
                <a:defRPr/>
              </a:pPr>
              <a:t>5/29/2020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r>
              <a:rPr lang="ru-RU" altLang="en-US"/>
              <a:t/>
            </a:r>
            <a:endParaRPr lang="ru-RU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AD22CD3B-FDDF-4998-970C-76E6E0BEC65F}" type="slidenum">
              <a:rPr lang="en-US" altLang="en-US"/>
              <a:pPr lvl="0"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4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Section Header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0"/>
          </p:nvPr>
        </p:nvSpPr>
        <p:spPr>
          <a:xfrm>
            <a:off x="963083" y="4406900"/>
            <a:ext cx="10363198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lvl="0">
              <a:defRPr/>
            </a:pPr>
            <a:r>
              <a:rPr lang="en-US" altLang="en-US"/>
              <a:t>Click to edit Master title style</a:t>
            </a:r>
            <a:endParaRPr lang="en-US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3" y="2906713"/>
            <a:ext cx="10363198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en-US" altLang="en-US"/>
              <a:t>Click to edit Master text styles</a:t>
            </a:r>
            <a:endParaRPr lang="en-US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60728D28-603B-4EFC-80F8-17E5E9107035}" type="datetime1">
              <a:rPr lang="en-US" altLang="en-US"/>
              <a:pPr lvl="0">
                <a:defRPr/>
              </a:pPr>
              <a:t>5/29/2020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r>
              <a:rPr lang="ru-RU" altLang="en-US"/>
              <a:t/>
            </a:r>
            <a:endParaRPr lang="ru-RU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AD22CD3B-FDDF-4998-970C-76E6E0BEC65F}" type="slidenum">
              <a:rPr lang="en-US" altLang="en-US"/>
              <a:pPr lvl="0"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5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Two Content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/>
            </a:pPr>
            <a:r>
              <a:rPr lang="en-US" altLang="en-US"/>
              <a:t>Click to edit Master title style</a:t>
            </a:r>
            <a:endParaRPr lang="en-US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599" y="1600200"/>
            <a:ext cx="53847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2800"/>
            </a:lvl9pPr>
          </a:lstStyle>
          <a:p>
            <a:pPr lvl="0">
              <a:defRPr/>
            </a:pPr>
            <a:r>
              <a:rPr lang="en-US" altLang="en-US"/>
              <a:t>Click to edit Master text styles</a:t>
            </a:r>
            <a:endParaRPr lang="en-US" altLang="en-US"/>
          </a:p>
          <a:p>
            <a:pPr lvl="1">
              <a:defRPr/>
            </a:pPr>
            <a:r>
              <a:rPr lang="en-US" altLang="en-US"/>
              <a:t>Second level</a:t>
            </a:r>
            <a:endParaRPr lang="en-US" altLang="en-US"/>
          </a:p>
          <a:p>
            <a:pPr lvl="2">
              <a:defRPr/>
            </a:pPr>
            <a:r>
              <a:rPr lang="en-US" altLang="en-US"/>
              <a:t>Third level</a:t>
            </a:r>
            <a:endParaRPr lang="en-US" altLang="en-US"/>
          </a:p>
          <a:p>
            <a:pPr lvl="3">
              <a:defRPr/>
            </a:pPr>
            <a:r>
              <a:rPr lang="en-US" altLang="en-US"/>
              <a:t>Fourth level</a:t>
            </a:r>
            <a:endParaRPr lang="en-US" altLang="en-US"/>
          </a:p>
          <a:p>
            <a:pPr lvl="4">
              <a:defRPr/>
            </a:pPr>
            <a:r>
              <a:rPr lang="en-US" altLang="en-US"/>
              <a:t>Fifth level</a:t>
            </a:r>
            <a:endParaRPr lang="en-US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599" y="1600200"/>
            <a:ext cx="53847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2800"/>
            </a:lvl9pPr>
          </a:lstStyle>
          <a:p>
            <a:pPr lvl="0">
              <a:defRPr/>
            </a:pPr>
            <a:r>
              <a:rPr lang="en-US" altLang="en-US"/>
              <a:t>Click to edit Master text styles</a:t>
            </a:r>
            <a:endParaRPr lang="en-US" altLang="en-US"/>
          </a:p>
          <a:p>
            <a:pPr lvl="1">
              <a:defRPr/>
            </a:pPr>
            <a:r>
              <a:rPr lang="en-US" altLang="en-US"/>
              <a:t>Second level</a:t>
            </a:r>
            <a:endParaRPr lang="en-US" altLang="en-US"/>
          </a:p>
          <a:p>
            <a:pPr lvl="2">
              <a:defRPr/>
            </a:pPr>
            <a:r>
              <a:rPr lang="en-US" altLang="en-US"/>
              <a:t>Third level</a:t>
            </a:r>
            <a:endParaRPr lang="en-US" altLang="en-US"/>
          </a:p>
          <a:p>
            <a:pPr lvl="3">
              <a:defRPr/>
            </a:pPr>
            <a:r>
              <a:rPr lang="en-US" altLang="en-US"/>
              <a:t>Fourth level</a:t>
            </a:r>
            <a:endParaRPr lang="en-US" altLang="en-US"/>
          </a:p>
          <a:p>
            <a:pPr lvl="4">
              <a:defRPr/>
            </a:pPr>
            <a:r>
              <a:rPr lang="en-US" altLang="en-US"/>
              <a:t>Fifth level</a:t>
            </a:r>
            <a:endParaRPr lang="en-US" alt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A27A1F4E-0809-4239-8034-C38E431DAF92}" type="datetime1">
              <a:rPr lang="en-US" altLang="en-US"/>
              <a:pPr lvl="0">
                <a:defRPr/>
              </a:pPr>
              <a:t>5/29/2020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r>
              <a:rPr lang="ru-RU" altLang="en-US"/>
              <a:t/>
            </a:r>
            <a:endParaRPr lang="ru-RU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AD22CD3B-FDDF-4998-970C-76E6E0BEC65F}" type="slidenum">
              <a:rPr lang="en-US" altLang="en-US"/>
              <a:pPr lvl="0"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6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Title Only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/>
            </a:pPr>
            <a:r>
              <a:rPr lang="en-US" altLang="en-US"/>
              <a:t>Click to edit Master title style</a:t>
            </a:r>
            <a:endParaRPr lang="en-US" alt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5E0DA496-7307-4E8B-88DE-CB97B48BAB6F}" type="datetime1">
              <a:rPr lang="en-US" altLang="en-US"/>
              <a:pPr lvl="0">
                <a:defRPr/>
              </a:pPr>
              <a:t>5/29/2020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r>
              <a:rPr lang="ru-RU" altLang="en-US"/>
              <a:t/>
            </a:r>
            <a:endParaRPr lang="ru-RU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AD22CD3B-FDDF-4998-970C-76E6E0BEC65F}" type="slidenum">
              <a:rPr lang="en-US" altLang="en-US"/>
              <a:pPr lvl="0"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7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Table" type="tbl" preserve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/>
            </a:pPr>
            <a:r>
              <a:rPr lang="en-US" altLang="en-US"/>
              <a:t>Click to edit Master title style</a:t>
            </a:r>
            <a:endParaRPr lang="en-US" alt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sz="quarter" idx="13"/>
          </p:nvPr>
        </p:nvSpPr>
        <p:spPr>
          <a:xfrm>
            <a:off x="608037" y="1643063"/>
            <a:ext cx="10972798" cy="4525200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pPr lvl="0">
              <a:defRPr/>
            </a:pPr>
            <a:r>
              <a:rPr lang="en-US" altLang="en-US"/>
              <a:t>Click the icon to add table</a:t>
            </a:r>
            <a:endParaRPr lang="en-US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58721E90-850C-410B-8B89-8394F580CFDA}" type="datetime1">
              <a:rPr lang="en-US" altLang="en-US"/>
              <a:pPr lvl="0">
                <a:defRPr/>
              </a:pPr>
              <a:t>5/29/2020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r>
              <a:rPr lang="ru-RU" altLang="en-US"/>
              <a:t/>
            </a:r>
            <a:endParaRPr lang="ru-RU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AD22CD3B-FDDF-4998-970C-76E6E0BEC65F}" type="slidenum">
              <a:rPr lang="en-US" altLang="en-US"/>
              <a:pPr lvl="0"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8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Four Content" type="fourObj" preserve="1">
  <p:cSld name="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/>
            </a:pPr>
            <a:r>
              <a:rPr lang="en-US" altLang="en-US"/>
              <a:t>Click to edit Master title style</a:t>
            </a:r>
            <a:endParaRPr lang="en-US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599" y="1600200"/>
            <a:ext cx="5384799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en-US" altLang="en-US"/>
              <a:t>Click to edit Master text styles</a:t>
            </a:r>
            <a:endParaRPr lang="en-US" altLang="en-US"/>
          </a:p>
          <a:p>
            <a:pPr lvl="1">
              <a:defRPr/>
            </a:pPr>
            <a:r>
              <a:rPr lang="en-US" altLang="en-US"/>
              <a:t>Second level</a:t>
            </a:r>
            <a:endParaRPr lang="en-US" altLang="en-US"/>
          </a:p>
          <a:p>
            <a:pPr lvl="2">
              <a:defRPr/>
            </a:pPr>
            <a:r>
              <a:rPr lang="en-US" altLang="en-US"/>
              <a:t>Third level</a:t>
            </a:r>
            <a:endParaRPr lang="en-US" altLang="en-US"/>
          </a:p>
          <a:p>
            <a:pPr lvl="3">
              <a:defRPr/>
            </a:pPr>
            <a:r>
              <a:rPr lang="en-US" altLang="en-US"/>
              <a:t>Fourth level</a:t>
            </a:r>
            <a:endParaRPr lang="en-US" altLang="en-US"/>
          </a:p>
          <a:p>
            <a:pPr lvl="4">
              <a:defRPr/>
            </a:pPr>
            <a:r>
              <a:rPr lang="en-US" altLang="en-US"/>
              <a:t>Fifth level</a:t>
            </a:r>
            <a:endParaRPr lang="en-US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599" y="1600200"/>
            <a:ext cx="5384799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en-US" altLang="en-US"/>
              <a:t>Click to edit Master text styles</a:t>
            </a:r>
            <a:endParaRPr lang="en-US" altLang="en-US"/>
          </a:p>
          <a:p>
            <a:pPr lvl="1">
              <a:defRPr/>
            </a:pPr>
            <a:r>
              <a:rPr lang="en-US" altLang="en-US"/>
              <a:t>Second level</a:t>
            </a:r>
            <a:endParaRPr lang="en-US" altLang="en-US"/>
          </a:p>
          <a:p>
            <a:pPr lvl="2">
              <a:defRPr/>
            </a:pPr>
            <a:r>
              <a:rPr lang="en-US" altLang="en-US"/>
              <a:t>Third level</a:t>
            </a:r>
            <a:endParaRPr lang="en-US" altLang="en-US"/>
          </a:p>
          <a:p>
            <a:pPr lvl="3">
              <a:defRPr/>
            </a:pPr>
            <a:r>
              <a:rPr lang="en-US" altLang="en-US"/>
              <a:t>Fourth level</a:t>
            </a:r>
            <a:endParaRPr lang="en-US" altLang="en-US"/>
          </a:p>
          <a:p>
            <a:pPr lvl="4">
              <a:defRPr/>
            </a:pPr>
            <a:r>
              <a:rPr lang="en-US" altLang="en-US"/>
              <a:t>Fifth level</a:t>
            </a:r>
            <a:endParaRPr lang="en-US" alt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8037" y="3984220"/>
            <a:ext cx="5384799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en-US" altLang="en-US"/>
              <a:t>Click to edit Master text styles</a:t>
            </a:r>
            <a:endParaRPr lang="en-US" altLang="en-US"/>
          </a:p>
          <a:p>
            <a:pPr lvl="1">
              <a:defRPr/>
            </a:pPr>
            <a:r>
              <a:rPr lang="en-US" altLang="en-US"/>
              <a:t>Second level</a:t>
            </a:r>
            <a:endParaRPr lang="en-US" altLang="en-US"/>
          </a:p>
          <a:p>
            <a:pPr lvl="2">
              <a:defRPr/>
            </a:pPr>
            <a:r>
              <a:rPr lang="en-US" altLang="en-US"/>
              <a:t>Third level</a:t>
            </a:r>
            <a:endParaRPr lang="en-US" altLang="en-US"/>
          </a:p>
          <a:p>
            <a:pPr lvl="3">
              <a:defRPr/>
            </a:pPr>
            <a:r>
              <a:rPr lang="en-US" altLang="en-US"/>
              <a:t>Fourth level</a:t>
            </a:r>
            <a:endParaRPr lang="en-US" altLang="en-US"/>
          </a:p>
          <a:p>
            <a:pPr lvl="4">
              <a:defRPr/>
            </a:pPr>
            <a:r>
              <a:rPr lang="en-US" altLang="en-US"/>
              <a:t>Fifth level</a:t>
            </a:r>
            <a:endParaRPr lang="en-US" alt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6036" y="3984220"/>
            <a:ext cx="5384799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en-US" altLang="en-US"/>
              <a:t>Click to edit Master text styles</a:t>
            </a:r>
            <a:endParaRPr lang="en-US" altLang="en-US"/>
          </a:p>
          <a:p>
            <a:pPr lvl="1">
              <a:defRPr/>
            </a:pPr>
            <a:r>
              <a:rPr lang="en-US" altLang="en-US"/>
              <a:t>Second level</a:t>
            </a:r>
            <a:endParaRPr lang="en-US" altLang="en-US"/>
          </a:p>
          <a:p>
            <a:pPr lvl="2">
              <a:defRPr/>
            </a:pPr>
            <a:r>
              <a:rPr lang="en-US" altLang="en-US"/>
              <a:t>Third level</a:t>
            </a:r>
            <a:endParaRPr lang="en-US" altLang="en-US"/>
          </a:p>
          <a:p>
            <a:pPr lvl="3">
              <a:defRPr/>
            </a:pPr>
            <a:r>
              <a:rPr lang="en-US" altLang="en-US"/>
              <a:t>Fourth level</a:t>
            </a:r>
            <a:endParaRPr lang="en-US" altLang="en-US"/>
          </a:p>
          <a:p>
            <a:pPr lvl="4">
              <a:defRPr/>
            </a:pPr>
            <a:r>
              <a:rPr lang="en-US" altLang="en-US"/>
              <a:t>Fifth level</a:t>
            </a:r>
            <a:endParaRPr lang="en-US" alt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5ACE7E28-9336-4363-8674-B91477D8F243}" type="datetime1">
              <a:rPr lang="en-US" altLang="en-US"/>
              <a:pPr lvl="0">
                <a:defRPr/>
              </a:pPr>
              <a:t>5/29/2020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r>
              <a:rPr lang="ru-RU" altLang="en-US"/>
              <a:t/>
            </a:r>
            <a:endParaRPr lang="ru-RU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AD22CD3B-FDDF-4998-970C-76E6E0BEC65F}" type="slidenum">
              <a:rPr lang="en-US" altLang="en-US"/>
              <a:pPr lvl="0"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9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Picture with Captio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0"/>
          </p:nvPr>
        </p:nvSpPr>
        <p:spPr>
          <a:xfrm>
            <a:off x="2389716" y="4800600"/>
            <a:ext cx="7315199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lvl="0">
              <a:defRPr/>
            </a:pPr>
            <a:r>
              <a:rPr lang="en-US" altLang="en-US"/>
              <a:t>Click to edit Master title style</a:t>
            </a:r>
            <a:endParaRPr lang="en-US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6" y="612775"/>
            <a:ext cx="7315199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>
              <a:defRPr/>
            </a:pPr>
            <a:r>
              <a:rPr lang="en-US" altLang="en-US"/>
              <a:t>Click the icon to add picture</a:t>
            </a:r>
            <a:endParaRPr lang="en-US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6" y="5367338"/>
            <a:ext cx="7315199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en-US" altLang="en-US"/>
              <a:t>Click to edit Master text styles</a:t>
            </a:r>
            <a:endParaRPr lang="en-US" alt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5ACE7E28-9336-4363-8674-B91477D8F243}" type="datetime1">
              <a:rPr lang="en-US" altLang="en-US"/>
              <a:pPr lvl="0">
                <a:defRPr/>
              </a:pPr>
              <a:t>5/29/2020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r>
              <a:rPr lang="ru-RU" altLang="en-US"/>
              <a:t/>
            </a:r>
            <a:endParaRPr lang="ru-RU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AD22CD3B-FDDF-4998-970C-76E6E0BEC65F}" type="slidenum">
              <a:rPr lang="en-US" altLang="en-US"/>
              <a:pPr lvl="0"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Masters/_rels/slideMaster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10" Type="http://schemas.openxmlformats.org/officeDocument/2006/relationships/slideLayout" Target="../slideLayouts/slideLayout10.xml"  /><Relationship Id="rId11" Type="http://schemas.openxmlformats.org/officeDocument/2006/relationships/slideLayout" Target="../slideLayouts/slideLayout11.xml"  /><Relationship Id="rId12" Type="http://schemas.openxmlformats.org/officeDocument/2006/relationships/slideLayout" Target="../slideLayouts/slideLayout12.xml"  /><Relationship Id="rId13" Type="http://schemas.openxmlformats.org/officeDocument/2006/relationships/theme" Target="../theme/theme1.xml"  /><Relationship Id="rId2" Type="http://schemas.openxmlformats.org/officeDocument/2006/relationships/slideLayout" Target="../slideLayouts/slideLayout2.xml"  /><Relationship Id="rId3" Type="http://schemas.openxmlformats.org/officeDocument/2006/relationships/slideLayout" Target="../slideLayouts/slideLayout3.xml"  /><Relationship Id="rId4" Type="http://schemas.openxmlformats.org/officeDocument/2006/relationships/slideLayout" Target="../slideLayouts/slideLayout4.xml"  /><Relationship Id="rId5" Type="http://schemas.openxmlformats.org/officeDocument/2006/relationships/slideLayout" Target="../slideLayouts/slideLayout5.xml"  /><Relationship Id="rId6" Type="http://schemas.openxmlformats.org/officeDocument/2006/relationships/slideLayout" Target="../slideLayouts/slideLayout6.xml"  /><Relationship Id="rId7" Type="http://schemas.openxmlformats.org/officeDocument/2006/relationships/slideLayout" Target="../slideLayouts/slideLayout7.xml"  /><Relationship Id="rId8" Type="http://schemas.openxmlformats.org/officeDocument/2006/relationships/slideLayout" Target="../slideLayouts/slideLayout8.xml"  /><Relationship Id="rId9" Type="http://schemas.openxmlformats.org/officeDocument/2006/relationships/slideLayout" Target="../slideLayouts/slideLayout9.xml"  /></Relationships>
</file>

<file path=ppt/slideMasters/slideMaster1.xml><?xml version="1.0" encoding="utf-8"?>
<p:sldMaste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 name="Thinkfree Office">
    <p:bg>
      <p:bgPr shadeToTitle="0">
        <a:gradFill flip="xy" rotWithShape="1">
          <a:gsLst>
            <a:gs pos="0">
              <a:schemeClr val="accent2">
                <a:lumMod val="50000"/>
                <a:alpha val="100000"/>
              </a:schemeClr>
            </a:gs>
            <a:gs pos="16000">
              <a:srgbClr val="42c7f1">
                <a:alpha val="100000"/>
              </a:srgbClr>
            </a:gs>
            <a:gs pos="41000">
              <a:srgbClr val="fcfcfc">
                <a:alpha val="100000"/>
              </a:srgbClr>
            </a:gs>
          </a:gsLst>
          <a:lin ang="5400000" scaled="0"/>
          <a:tileRect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 idx="0"/>
          </p:nvPr>
        </p:nvSpPr>
        <p:spPr>
          <a:xfrm>
            <a:off x="609599" y="274638"/>
            <a:ext cx="10972798" cy="1143000"/>
          </a:xfrm>
          <a:prstGeom prst="rect">
            <a:avLst/>
          </a:prstGeom>
        </p:spPr>
        <p:txBody>
          <a:bodyPr vert="horz" lIns="91440" tIns="45720" rIns="91440" bIns="45720" anchor="ctr">
            <a:normAutofit/>
          </a:bodyPr>
          <a:lstStyle/>
          <a:p>
            <a:pPr lvl="0">
              <a:defRPr/>
            </a:pPr>
            <a:r>
              <a:rPr lang="en-US" altLang="en-US"/>
              <a:t>Click to edit Master title style</a:t>
            </a:r>
            <a:endParaRPr lang="en-US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1600200"/>
            <a:ext cx="10972798" cy="4525963"/>
          </a:xfrm>
          <a:prstGeom prst="rect">
            <a:avLst/>
          </a:prstGeom>
        </p:spPr>
        <p:txBody>
          <a:bodyPr vert="horz" lIns="91440" tIns="45720" rIns="91440" bIns="45720">
            <a:normAutofit/>
          </a:bodyPr>
          <a:lstStyle/>
          <a:p>
            <a:pPr lvl="0">
              <a:defRPr/>
            </a:pPr>
            <a:r>
              <a:rPr lang="en-US" altLang="en-US"/>
              <a:t>Click to edit Master text styles</a:t>
            </a:r>
            <a:endParaRPr lang="en-US" altLang="en-US"/>
          </a:p>
          <a:p>
            <a:pPr lvl="1">
              <a:defRPr/>
            </a:pPr>
            <a:r>
              <a:rPr lang="en-US" altLang="en-US"/>
              <a:t>Second level</a:t>
            </a:r>
            <a:endParaRPr lang="en-US" altLang="en-US"/>
          </a:p>
          <a:p>
            <a:pPr lvl="2">
              <a:defRPr/>
            </a:pPr>
            <a:r>
              <a:rPr lang="en-US" altLang="en-US"/>
              <a:t>Third level</a:t>
            </a:r>
            <a:endParaRPr lang="en-US" altLang="en-US"/>
          </a:p>
          <a:p>
            <a:pPr lvl="3">
              <a:defRPr/>
            </a:pPr>
            <a:r>
              <a:rPr lang="en-US" altLang="en-US"/>
              <a:t>Fourth level</a:t>
            </a:r>
            <a:endParaRPr lang="en-US" altLang="en-US"/>
          </a:p>
          <a:p>
            <a:pPr lvl="4">
              <a:defRPr/>
            </a:pPr>
            <a:r>
              <a:rPr lang="en-US" altLang="en-US"/>
              <a:t>Fifth level</a:t>
            </a:r>
            <a:endParaRPr lang="en-US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599" y="6356350"/>
            <a:ext cx="2844799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>
              <a:defRPr/>
            </a:pPr>
            <a:fld id="{D422D86A-5F52-4165-8473-F1B836277586}" type="datetime1">
              <a:rPr lang="en-US" altLang="en-US"/>
              <a:pPr lvl="0">
                <a:defRPr/>
              </a:pPr>
              <a:t>5/29/2020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599" y="6356350"/>
            <a:ext cx="3860799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>
              <a:defRPr/>
            </a:pPr>
            <a:r>
              <a:rPr lang="ru-RU" altLang="en-US"/>
              <a:t/>
            </a:r>
            <a:endParaRPr lang="ru-RU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599" y="6356350"/>
            <a:ext cx="2844799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>
              <a:defRPr/>
            </a:pPr>
            <a:fld id="{AD22CD3B-FDDF-4998-970C-76E6E0BEC65F}" type="slidenum">
              <a:rPr lang="en-US" altLang="en-US"/>
              <a:pPr lvl="0"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</p:sldLayoutIdLst>
  <p:transition xmlns:mc="http://schemas.openxmlformats.org/markup-compatibility/2006" xmlns:hp="http://schemas.haansoft.com/office/presentation/8.0" mc:Ignorable="hp" hp:hslDur="500"/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latinLnBrk="0" hangingPunct="1">
        <a:defRPr>
          <a:solidFill>
            <a:schemeClr val="tx2"/>
          </a:solidFill>
        </a:defRPr>
      </a:lvl2pPr>
      <a:lvl3pPr eaLnBrk="1" latinLnBrk="0" hangingPunct="1">
        <a:defRPr>
          <a:solidFill>
            <a:schemeClr val="tx2"/>
          </a:solidFill>
        </a:defRPr>
      </a:lvl3pPr>
      <a:lvl4pPr eaLnBrk="1" latinLnBrk="0" hangingPunct="1">
        <a:defRPr>
          <a:solidFill>
            <a:schemeClr val="tx2"/>
          </a:solidFill>
        </a:defRPr>
      </a:lvl4pPr>
      <a:lvl5pPr eaLnBrk="1" latinLnBrk="0" hangingPunct="1">
        <a:defRPr>
          <a:solidFill>
            <a:schemeClr val="tx2"/>
          </a:solidFill>
        </a:defRPr>
      </a:lvl5pPr>
      <a:lvl6pPr eaLnBrk="1" latinLnBrk="0" hangingPunct="1">
        <a:defRPr>
          <a:solidFill>
            <a:schemeClr val="tx2"/>
          </a:solidFill>
        </a:defRPr>
      </a:lvl6pPr>
      <a:lvl7pPr eaLnBrk="1" latinLnBrk="0" hangingPunct="1">
        <a:defRPr>
          <a:solidFill>
            <a:schemeClr val="tx2"/>
          </a:solidFill>
        </a:defRPr>
      </a:lvl7pPr>
      <a:lvl8pPr eaLnBrk="1" latinLnBrk="0" hangingPunct="1">
        <a:defRPr>
          <a:solidFill>
            <a:schemeClr val="tx2"/>
          </a:solidFill>
        </a:defRPr>
      </a:lvl8pPr>
      <a:lvl9pPr eaLnBrk="1" latinLnBrk="0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1.png"  /></Relationships>
</file>

<file path=ppt/slides/_rels/slide10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4.png"  /></Relationships>
</file>

<file path=ppt/slides/_rels/slide1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5.png"  /></Relationships>
</file>

<file path=ppt/slides/_rels/slide1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5.png"  /></Relationships>
</file>

<file path=ppt/slides/_rels/slide1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1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hyperlink" Target="https://link.springer.com/article/10.1007/s00330-020-06925-3" TargetMode="External" /><Relationship Id="rId3" Type="http://schemas.openxmlformats.org/officeDocument/2006/relationships/image" Target="../media/image1.png"  /></Relationships>
</file>

<file path=ppt/slides/_rels/slide1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2.jpeg"  /></Relationships>
</file>

<file path=ppt/slides/_rels/slide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3.png"  /></Relationships>
</file>

<file path=ppt/slides/_rels/slide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4.png"  /></Relationships>
</file>

<file path=ppt/slides/slide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0"/>
          </p:nvPr>
        </p:nvSpPr>
        <p:spPr>
          <a:xfrm>
            <a:off x="914401" y="2420874"/>
            <a:ext cx="10363198" cy="1470025"/>
          </a:xfrm>
        </p:spPr>
        <p:txBody>
          <a:bodyPr>
            <a:noAutofit/>
          </a:bodyPr>
          <a:lstStyle/>
          <a:p>
            <a:pPr>
              <a:defRPr lang="en-US"/>
            </a:pPr>
            <a:r>
              <a:rPr lang="ru-RU" altLang="en-US" sz="3500" b="1">
                <a:solidFill>
                  <a:schemeClr val="tx2">
                    <a:lumMod val="80000"/>
                    <a:lumOff val="20000"/>
                  </a:schemeClr>
                </a:solidFill>
              </a:rPr>
              <a:t>Сравнение результатов КТ грудной клетки между пневмонией COVID-19 и другими типами вирусной пневмонии: ретроспективное исследование.</a:t>
            </a:r>
            <a:endParaRPr lang="ru-RU" altLang="en-US" sz="3500" b="1">
              <a:solidFill>
                <a:schemeClr val="tx2">
                  <a:lumMod val="80000"/>
                  <a:lumOff val="20000"/>
                </a:schemeClr>
              </a:solidFill>
            </a:endParaRPr>
          </a:p>
        </p:txBody>
      </p:sp>
      <p:sp>
        <p:nvSpPr>
          <p:cNvPr id="4" name=""/>
          <p:cNvSpPr txBox="1"/>
          <p:nvPr/>
        </p:nvSpPr>
        <p:spPr>
          <a:xfrm>
            <a:off x="914401" y="332613"/>
            <a:ext cx="10942319" cy="10908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2200"/>
              <a:t>Федеральное государственное бюджетное образовательное учреждение высшего образования «Красноярский государственный медицинский университет имени профессора В.Ф. Войно - Ясенецкого» </a:t>
            </a:r>
            <a:endParaRPr lang="ru-RU" altLang="en-US"/>
          </a:p>
        </p:txBody>
      </p:sp>
      <p:sp>
        <p:nvSpPr>
          <p:cNvPr id="5" name="Subtitle 2"/>
          <p:cNvSpPr>
            <a:spLocks noGrp="1"/>
          </p:cNvSpPr>
          <p:nvPr/>
        </p:nvSpPr>
        <p:spPr>
          <a:xfrm>
            <a:off x="3657600" y="5105400"/>
            <a:ext cx="8534399" cy="1752600"/>
          </a:xfrm>
          <a:prstGeom prst="rect">
            <a:avLst/>
          </a:prstGeom>
        </p:spPr>
        <p:txBody>
          <a:bodyPr vert="horz" lIns="91440" tIns="45720" rIns="91440" bIns="45720">
            <a:noAutofit/>
          </a:bodyPr>
          <a:lstStyle/>
          <a:p>
            <a:pPr marL="0" indent="0" algn="r" defTabSz="914400" rtl="0" eaLnBrk="1" latinLnBrk="0" hangingPunct="1">
              <a:spcBef>
                <a:spcPct val="20000"/>
              </a:spcBef>
              <a:buFont typeface="Arial"/>
              <a:buNone/>
              <a:defRPr/>
            </a:pPr>
            <a:r>
              <a:rPr xmlns:mc="http://schemas.openxmlformats.org/markup-compatibility/2006" xmlns:hp="http://schemas.haansoft.com/office/presentation/8.0" kumimoji="0" lang="ru-RU" sz="2200" b="0" i="0" u="none" strike="noStrike" kern="1200" cap="none" normalizeH="0" baseline="0" mc:Ignorable="hp" hp:hslEmbossed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Выполнил: </a:t>
            </a:r>
            <a:endParaRPr xmlns:mc="http://schemas.openxmlformats.org/markup-compatibility/2006" xmlns:hp="http://schemas.haansoft.com/office/presentation/8.0" kumimoji="0" lang="ru-RU" sz="2200" b="0" i="0" u="none" strike="noStrike" kern="1200" cap="none" normalizeH="0" baseline="0" mc:Ignorable="hp" hp:hslEmbossed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indent="0" algn="r" defTabSz="914400" rtl="0" eaLnBrk="1" latinLnBrk="0" hangingPunct="1">
              <a:spcBef>
                <a:spcPct val="20000"/>
              </a:spcBef>
              <a:buFont typeface="Arial"/>
              <a:buNone/>
              <a:defRPr/>
            </a:pPr>
            <a:r>
              <a:rPr xmlns:mc="http://schemas.openxmlformats.org/markup-compatibility/2006" xmlns:hp="http://schemas.haansoft.com/office/presentation/8.0" kumimoji="0" lang="ru-RU" sz="2200" b="0" i="0" u="none" strike="noStrike" kern="1200" cap="none" normalizeH="0" baseline="0" mc:Ignorable="hp" hp:hslEmbossed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ординатор 1 года </a:t>
            </a:r>
            <a:endParaRPr xmlns:mc="http://schemas.openxmlformats.org/markup-compatibility/2006" xmlns:hp="http://schemas.haansoft.com/office/presentation/8.0" kumimoji="0" lang="ru-RU" sz="2200" b="0" i="0" u="none" strike="noStrike" kern="1200" cap="none" normalizeH="0" baseline="0" mc:Ignorable="hp" hp:hslEmbossed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indent="0" algn="r" defTabSz="914400" rtl="0" eaLnBrk="1" latinLnBrk="0" hangingPunct="1">
              <a:spcBef>
                <a:spcPct val="20000"/>
              </a:spcBef>
              <a:buFont typeface="Arial"/>
              <a:buNone/>
              <a:defRPr/>
            </a:pPr>
            <a:r>
              <a:rPr xmlns:mc="http://schemas.openxmlformats.org/markup-compatibility/2006" xmlns:hp="http://schemas.haansoft.com/office/presentation/8.0" kumimoji="0" lang="ru-RU" sz="2200" b="0" i="0" u="none" strike="noStrike" kern="1200" cap="none" normalizeH="0" baseline="0" mc:Ignorable="hp" hp:hslEmbossed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кафедры лучевой диагностики ИПО.</a:t>
            </a:r>
            <a:endParaRPr xmlns:mc="http://schemas.openxmlformats.org/markup-compatibility/2006" xmlns:hp="http://schemas.haansoft.com/office/presentation/8.0" kumimoji="0" lang="ru-RU" sz="2200" b="0" i="0" u="none" strike="noStrike" kern="1200" cap="none" normalizeH="0" baseline="0" mc:Ignorable="hp" hp:hslEmbossed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indent="0" algn="r" defTabSz="914400" rtl="0" eaLnBrk="1" latinLnBrk="0" hangingPunct="1">
              <a:spcBef>
                <a:spcPct val="20000"/>
              </a:spcBef>
              <a:buFont typeface="Arial"/>
              <a:buNone/>
              <a:defRPr/>
            </a:pPr>
            <a:r>
              <a:rPr xmlns:mc="http://schemas.openxmlformats.org/markup-compatibility/2006" xmlns:hp="http://schemas.haansoft.com/office/presentation/8.0" kumimoji="0" lang="ru-RU" sz="2200" b="0" i="0" u="none" strike="noStrike" kern="1200" cap="none" normalizeH="0" baseline="0" mc:Ignorable="hp" hp:hslEmbossed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xmlns:mc="http://schemas.openxmlformats.org/markup-compatibility/2006" xmlns:hp="http://schemas.haansoft.com/office/presentation/8.0" kumimoji="0" lang="ru-RU" altLang="en-US" sz="2200" b="0" i="0" u="none" strike="noStrike" kern="1200" cap="none" normalizeH="0" baseline="0" mc:Ignorable="hp" hp:hslEmbossed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Яценко Д</a:t>
            </a:r>
            <a:r>
              <a:rPr xmlns:mc="http://schemas.openxmlformats.org/markup-compatibility/2006" xmlns:hp="http://schemas.haansoft.com/office/presentation/8.0" kumimoji="0" lang="en-US" altLang="ru-RU" sz="2200" b="0" i="0" u="none" strike="noStrike" kern="1200" cap="none" normalizeH="0" baseline="0" mc:Ignorable="hp" hp:hslEmbossed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r>
              <a:rPr xmlns:mc="http://schemas.openxmlformats.org/markup-compatibility/2006" xmlns:hp="http://schemas.haansoft.com/office/presentation/8.0" kumimoji="0" lang="ru-RU" altLang="en-US" sz="2200" b="0" i="0" u="none" strike="noStrike" kern="1200" cap="none" normalizeH="0" baseline="0" mc:Ignorable="hp" hp:hslEmbossed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Э</a:t>
            </a:r>
            <a:endParaRPr xmlns:mc="http://schemas.openxmlformats.org/markup-compatibility/2006" xmlns:hp="http://schemas.haansoft.com/office/presentation/8.0" kumimoji="0" lang="ru-RU" altLang="en-US" sz="2200" b="0" i="0" u="none" strike="noStrike" kern="1200" cap="none" normalizeH="0" baseline="0" mc:Ignorable="hp" hp:hslEmbossed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indent="0" algn="r" defTabSz="914400" rtl="0" eaLnBrk="1" latinLnBrk="0" hangingPunct="1">
              <a:spcBef>
                <a:spcPct val="20000"/>
              </a:spcBef>
              <a:buFont typeface="Arial"/>
              <a:buNone/>
              <a:defRPr lang="en-US"/>
            </a:pPr>
            <a:endParaRPr xmlns:mc="http://schemas.openxmlformats.org/markup-compatibility/2006" xmlns:hp="http://schemas.haansoft.com/office/presentation/8.0" kumimoji="0" lang="ru-RU" sz="2200" b="0" i="0" u="none" strike="noStrike" kern="1200" cap="none" normalizeH="0" baseline="0" mc:Ignorable="hp" hp:hslEmbossed="0"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6" name=""/>
          <p:cNvPicPr>
            <a:picLocks noChangeAspect="1"/>
          </p:cNvPicPr>
          <p:nvPr/>
        </p:nvPicPr>
        <p:blipFill rotWithShape="1">
          <a:blip r:embed="rId2"/>
          <a:srcRect l="6720" t="25350" r="42230" b="43280"/>
          <a:stretch>
            <a:fillRect/>
          </a:stretch>
        </p:blipFill>
        <p:spPr>
          <a:xfrm>
            <a:off x="914401" y="4581144"/>
            <a:ext cx="5832729" cy="201625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0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9904" y="4437126"/>
            <a:ext cx="10972798" cy="2262981"/>
          </a:xfrm>
        </p:spPr>
        <p:txBody>
          <a:bodyPr>
            <a:normAutofit/>
          </a:bodyPr>
          <a:lstStyle/>
          <a:p>
            <a:pPr algn="ctr">
              <a:buNone/>
              <a:defRPr/>
            </a:pPr>
            <a:r>
              <a:rPr lang="ru-RU" altLang="en-US" sz="2500" u="sng"/>
              <a:t>Больная 70лет. </a:t>
            </a:r>
            <a:endParaRPr lang="ru-RU" altLang="en-US" sz="2500"/>
          </a:p>
          <a:p>
            <a:pPr algn="ctr">
              <a:buNone/>
              <a:defRPr/>
            </a:pPr>
            <a:r>
              <a:rPr lang="ru-RU" altLang="en-US" sz="2500"/>
              <a:t>c. Увеличение лимфатических узлов средостения. </a:t>
            </a:r>
            <a:endParaRPr lang="ru-RU" altLang="en-US" sz="2500"/>
          </a:p>
          <a:p>
            <a:pPr algn="ctr">
              <a:buNone/>
              <a:defRPr/>
            </a:pPr>
            <a:r>
              <a:rPr lang="ru-RU" altLang="en-US" sz="2500"/>
              <a:t>d. Многоочаговые затемнения по типу матового стекла, с</a:t>
            </a:r>
            <a:r>
              <a:rPr lang="en-US" altLang="ru-RU" sz="2500"/>
              <a:t>-</a:t>
            </a:r>
            <a:r>
              <a:rPr lang="ru-RU" altLang="en-US" sz="2500"/>
              <a:t>м булыжной мостовой и уплотнение. </a:t>
            </a:r>
            <a:endParaRPr lang="ru-RU" altLang="en-US" sz="2500"/>
          </a:p>
        </p:txBody>
      </p:sp>
      <p:pic>
        <p:nvPicPr>
          <p:cNvPr id="4" name=""/>
          <p:cNvPicPr>
            <a:picLocks noGrp="1" noChangeAspect="1"/>
          </p:cNvPicPr>
          <p:nvPr/>
        </p:nvPicPr>
        <p:blipFill rotWithShape="1">
          <a:blip r:embed="rId2"/>
          <a:srcRect t="53510"/>
          <a:stretch>
            <a:fillRect/>
          </a:stretch>
        </p:blipFill>
        <p:spPr>
          <a:xfrm>
            <a:off x="0" y="1489647"/>
            <a:ext cx="12192000" cy="2587434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 idx="0"/>
          </p:nvPr>
        </p:nvSpPr>
        <p:spPr>
          <a:xfrm>
            <a:off x="609599" y="274638"/>
            <a:ext cx="10972798" cy="1143000"/>
          </a:xfrm>
        </p:spPr>
        <p:txBody>
          <a:bodyPr vert="horz" lIns="91440" tIns="45720" rIns="91440" bIns="45720" anchor="ctr">
            <a:normAutofit fontScale="90000"/>
          </a:bodyPr>
          <a:lstStyle/>
          <a:p>
            <a:pPr>
              <a:defRPr/>
            </a:pPr>
            <a:r>
              <a:rPr lang="ru-RU" altLang="en-US"/>
              <a:t>КТ-изображения пациентов с пневмонией COVID-19</a:t>
            </a:r>
            <a:endParaRPr lang="ru-RU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0"/>
          </p:nvPr>
        </p:nvSpPr>
        <p:spPr>
          <a:xfrm>
            <a:off x="609601" y="332613"/>
            <a:ext cx="10972798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altLang="en-US"/>
              <a:t>КТ-изображения пациентов с другими типами вирусной пневмонии</a:t>
            </a:r>
            <a:endParaRPr lang="ru-RU" altLang="en-US"/>
          </a:p>
        </p:txBody>
      </p:sp>
      <p:pic>
        <p:nvPicPr>
          <p:cNvPr id="3" name="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51730"/>
          <a:stretch>
            <a:fillRect/>
          </a:stretch>
        </p:blipFill>
        <p:spPr>
          <a:xfrm>
            <a:off x="1055370" y="1628775"/>
            <a:ext cx="10229984" cy="2880360"/>
          </a:xfrm>
          <a:prstGeom prst="rect">
            <a:avLst/>
          </a:prstGeom>
        </p:spPr>
      </p:pic>
      <p:sp>
        <p:nvSpPr>
          <p:cNvPr id="4" name=""/>
          <p:cNvSpPr txBox="1"/>
          <p:nvPr/>
        </p:nvSpPr>
        <p:spPr>
          <a:xfrm>
            <a:off x="304800" y="4653153"/>
            <a:ext cx="11582400" cy="2079117"/>
          </a:xfrm>
          <a:prstGeom prst="rect">
            <a:avLst/>
          </a:prstGeom>
        </p:spPr>
        <p:txBody>
          <a:bodyPr wrap="square">
            <a:spAutoFit/>
          </a:bodyPr>
          <a:p>
            <a:pPr algn="ctr">
              <a:defRPr/>
            </a:pPr>
            <a:r>
              <a:rPr lang="ru-RU" altLang="en-US" sz="2200" u="sng"/>
              <a:t> а. Больная 23 года с инфекцией гриппа</a:t>
            </a:r>
            <a:r>
              <a:rPr lang="en-US" altLang="ru-RU" sz="2200" u="sng"/>
              <a:t>.</a:t>
            </a:r>
            <a:r>
              <a:rPr lang="ru-RU" altLang="en-US" sz="2200" u="sng"/>
              <a:t> </a:t>
            </a:r>
            <a:r>
              <a:rPr lang="ru-RU" altLang="en-US" sz="2200"/>
              <a:t> </a:t>
            </a:r>
            <a:endParaRPr lang="ru-RU" altLang="en-US" sz="2200"/>
          </a:p>
          <a:p>
            <a:pPr algn="ctr">
              <a:defRPr/>
            </a:pPr>
            <a:r>
              <a:rPr lang="ru-RU" altLang="en-US" sz="2200"/>
              <a:t>Уплотнение в  средней доле правого легкого и затемнение по типу матового стекла в нижней доле левого легкого. </a:t>
            </a:r>
            <a:endParaRPr lang="ru-RU" altLang="en-US" sz="2200"/>
          </a:p>
          <a:p>
            <a:pPr algn="ctr">
              <a:defRPr/>
            </a:pPr>
            <a:r>
              <a:rPr lang="ru-RU" altLang="en-US" sz="2200" u="sng"/>
              <a:t>b. Больной 64 года с вирусом Эпштейна-Барра</a:t>
            </a:r>
            <a:r>
              <a:rPr lang="en-US" altLang="ru-RU" sz="2200" u="sng"/>
              <a:t>.</a:t>
            </a:r>
            <a:r>
              <a:rPr lang="ru-RU" altLang="en-US" sz="2200" u="sng"/>
              <a:t> </a:t>
            </a:r>
            <a:endParaRPr lang="ru-RU" altLang="en-US" sz="2200"/>
          </a:p>
          <a:p>
            <a:pPr algn="ctr">
              <a:defRPr/>
            </a:pPr>
            <a:r>
              <a:rPr lang="ru-RU" altLang="en-US" sz="2200"/>
              <a:t>Смешанная картина затемнения по типу матового стекла и уплотнение в средней доле правого легкого.</a:t>
            </a:r>
            <a:endParaRPr lang="ru-RU" altLang="en-US" sz="22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3922" y="4121658"/>
            <a:ext cx="10972798" cy="2736342"/>
          </a:xfrm>
        </p:spPr>
        <p:txBody>
          <a:bodyPr>
            <a:normAutofit lnSpcReduction="10000"/>
          </a:bodyPr>
          <a:lstStyle/>
          <a:p>
            <a:pPr algn="ctr">
              <a:buNone/>
              <a:defRPr/>
            </a:pPr>
            <a:r>
              <a:rPr lang="ru-RU" altLang="en-US" sz="2900"/>
              <a:t> </a:t>
            </a:r>
            <a:endParaRPr lang="ru-RU" altLang="en-US" sz="2900"/>
          </a:p>
          <a:p>
            <a:pPr algn="ctr">
              <a:buNone/>
              <a:defRPr/>
            </a:pPr>
            <a:r>
              <a:rPr lang="ru-RU" altLang="en-US" sz="2500" u="sng"/>
              <a:t>c. Больной 20 лет с аденовирусной инфекцией</a:t>
            </a:r>
            <a:r>
              <a:rPr lang="en-US" altLang="ru-RU" sz="2500" u="sng"/>
              <a:t>.</a:t>
            </a:r>
            <a:r>
              <a:rPr lang="ru-RU" altLang="en-US" sz="2500" u="sng"/>
              <a:t> </a:t>
            </a:r>
            <a:endParaRPr lang="ru-RU" altLang="en-US" sz="2500"/>
          </a:p>
          <a:p>
            <a:pPr algn="ctr">
              <a:buNone/>
              <a:defRPr/>
            </a:pPr>
            <a:r>
              <a:rPr lang="ru-RU" altLang="en-US" sz="2500"/>
              <a:t>   Уплотнение в нижней доле левого легкого. </a:t>
            </a:r>
            <a:endParaRPr lang="ru-RU" altLang="en-US" sz="2500"/>
          </a:p>
          <a:p>
            <a:pPr algn="ctr">
              <a:buNone/>
              <a:defRPr/>
            </a:pPr>
            <a:r>
              <a:rPr lang="ru-RU" altLang="en-US" sz="2500" u="sng"/>
              <a:t>d. Больной 24 года с цитомегаловирусной инфекцией</a:t>
            </a:r>
            <a:r>
              <a:rPr lang="en-US" altLang="ru-RU" sz="2500" u="sng"/>
              <a:t>.</a:t>
            </a:r>
            <a:endParaRPr lang="ru-RU" altLang="en-US" sz="2500"/>
          </a:p>
          <a:p>
            <a:pPr algn="ctr">
              <a:buNone/>
              <a:defRPr/>
            </a:pPr>
            <a:r>
              <a:rPr lang="ru-RU" altLang="en-US" sz="2500"/>
              <a:t>  Многоочаговые затемнения по типу матового стекла и уплотнение.</a:t>
            </a:r>
            <a:endParaRPr lang="ru-RU" altLang="en-US" sz="2500"/>
          </a:p>
        </p:txBody>
      </p:sp>
      <p:pic>
        <p:nvPicPr>
          <p:cNvPr id="4" name=""/>
          <p:cNvPicPr>
            <a:picLocks noGrp="1" noChangeAspect="1"/>
          </p:cNvPicPr>
          <p:nvPr/>
        </p:nvPicPr>
        <p:blipFill rotWithShape="1">
          <a:blip r:embed="rId2"/>
          <a:srcRect t="48060"/>
          <a:stretch>
            <a:fillRect/>
          </a:stretch>
        </p:blipFill>
        <p:spPr>
          <a:xfrm>
            <a:off x="1545718" y="1585648"/>
            <a:ext cx="9649206" cy="2923486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 idx="0"/>
          </p:nvPr>
        </p:nvSpPr>
        <p:spPr>
          <a:xfrm>
            <a:off x="609601" y="332613"/>
            <a:ext cx="10972798" cy="1143000"/>
          </a:xfrm>
        </p:spPr>
        <p:txBody>
          <a:bodyPr vert="horz" lIns="91440" tIns="45720" rIns="91440" bIns="45720" anchor="ctr">
            <a:normAutofit fontScale="90000"/>
          </a:bodyPr>
          <a:lstStyle/>
          <a:p>
            <a:pPr>
              <a:defRPr/>
            </a:pPr>
            <a:r>
              <a:rPr lang="ru-RU" altLang="en-US"/>
              <a:t>КТ-изображения пациентов с другими типами вирусной пневмонии</a:t>
            </a:r>
            <a:endParaRPr lang="ru-RU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/>
            </a:pPr>
            <a:r>
              <a:rPr lang="ru-RU" altLang="en-US" b="1"/>
              <a:t>Вывод</a:t>
            </a:r>
            <a:endParaRPr lang="ru-RU" altLang="en-US" b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  <a:defRPr/>
            </a:pPr>
            <a:r>
              <a:rPr lang="ru-RU" altLang="en-US"/>
              <a:t>  Периферическое распределение, радиус поражения&gt; 10 см, поражение 5 долей, наличие увеличенных лимфатических узлов средостения и отсутствие плеврального выпота являются достоверными признаками новой коронавирусной пневмонии 2019 года</a:t>
            </a:r>
            <a:r>
              <a:rPr lang="en-US" altLang="ru-RU"/>
              <a:t>.</a:t>
            </a:r>
            <a:endParaRPr lang="en-US" alt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/>
            </a:pPr>
            <a:r>
              <a:rPr lang="ru-RU" altLang="en-US"/>
              <a:t>Список литературы</a:t>
            </a:r>
            <a:endParaRPr lang="ru-RU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ru-RU" altLang="en-US">
                <a:hlinkClick r:id="rId2"/>
              </a:rPr>
              <a:t>https://link.springer.com/article/10.1007/s00330-020-06925-3</a:t>
            </a:r>
            <a:endParaRPr lang="ru-RU" altLang="en-US"/>
          </a:p>
          <a:p>
            <a:pPr>
              <a:defRPr/>
            </a:pPr>
            <a:endParaRPr lang="ru-RU" altLang="en-US"/>
          </a:p>
        </p:txBody>
      </p:sp>
      <p:pic>
        <p:nvPicPr>
          <p:cNvPr id="4" name=""/>
          <p:cNvPicPr>
            <a:picLocks noChangeAspect="1"/>
          </p:cNvPicPr>
          <p:nvPr/>
        </p:nvPicPr>
        <p:blipFill rotWithShape="1">
          <a:blip r:embed="rId3"/>
          <a:srcRect l="6720" t="25350" r="42230" b="43280"/>
          <a:stretch>
            <a:fillRect/>
          </a:stretch>
        </p:blipFill>
        <p:spPr>
          <a:xfrm>
            <a:off x="839343" y="2855055"/>
            <a:ext cx="5832729" cy="201625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5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0"/>
          </p:nvPr>
        </p:nvSpPr>
        <p:spPr>
          <a:xfrm>
            <a:off x="811913" y="2857500"/>
            <a:ext cx="10972798" cy="1143000"/>
          </a:xfrm>
        </p:spPr>
        <p:txBody>
          <a:bodyPr/>
          <a:lstStyle/>
          <a:p>
            <a:pPr>
              <a:defRPr/>
            </a:pPr>
            <a:r>
              <a:rPr lang="ru-RU" altLang="en-US" sz="6300" b="1"/>
              <a:t>Спасибо за внимание</a:t>
            </a:r>
            <a:r>
              <a:rPr lang="en-US" altLang="ru-RU" sz="6300" b="1"/>
              <a:t>!</a:t>
            </a:r>
            <a:endParaRPr lang="en-US" altLang="ru-RU" sz="6300" b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/>
            </a:pPr>
            <a:r>
              <a:rPr lang="ru-RU" altLang="en-US" b="1"/>
              <a:t>Цель</a:t>
            </a:r>
            <a:endParaRPr lang="ru-RU" altLang="en-US" b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ru-RU" altLang="en-US"/>
              <a:t>Сравнить результаты компьютерной томографии легких у пациентов с пневмонией COVID-19, с пациентами имеющими другие типы вирусной пневмонии.</a:t>
            </a:r>
            <a:endParaRPr lang="ru-RU" altLang="en-US"/>
          </a:p>
        </p:txBody>
      </p:sp>
      <p:pic>
        <p:nvPicPr>
          <p:cNvPr id="4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7475981" y="3615738"/>
            <a:ext cx="4716018" cy="32422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/>
            </a:pPr>
            <a:r>
              <a:rPr lang="ru-RU" altLang="en-US" b="1"/>
              <a:t>Материалы и методы</a:t>
            </a:r>
            <a:endParaRPr lang="ru-RU" altLang="en-US" b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defRPr/>
            </a:pPr>
            <a:r>
              <a:rPr lang="ru-RU" altLang="en-US"/>
              <a:t>Были включены все пациенты с историей инфекционной пневмонии с апреля 2011 года по февраль 2020 года в больнице Чанхай и все пациенты с клиническим подозрением на COVID-19 с 11 по 20 февраля в больнице Хуошеншань. </a:t>
            </a:r>
            <a:endParaRPr lang="ru-RU" altLang="en-US"/>
          </a:p>
          <a:p>
            <a:pPr>
              <a:defRPr/>
            </a:pPr>
            <a:r>
              <a:rPr lang="ru-RU" altLang="en-US"/>
              <a:t>Критериями включения были  наличие положительных тестов с полимеразной цепной реакцией обратной транскрипции, подтверждающей вирусное происхождение пневмонии, и наличие КТ грудной клетки на момент постановки диагноза. </a:t>
            </a:r>
            <a:endParaRPr lang="ru-RU" altLang="en-US"/>
          </a:p>
          <a:p>
            <a:pPr>
              <a:defRPr/>
            </a:pPr>
            <a:r>
              <a:rPr lang="ru-RU" altLang="en-US"/>
              <a:t>Критерии исключения:  лабораторные данные в пользу бактериального происхождения, нормальная паренхима легкого на КТ грудной клетки,  наличие неинфекционных поражений паренхимы легкого на КТ грудной клетки (например, рак легкого, пневмоторакс, отек легких)  и задержка между КТ грудной клетки и ПЦР анализом более 7 дней. </a:t>
            </a:r>
            <a:endParaRPr lang="ru-RU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/>
            </a:pPr>
            <a:r>
              <a:rPr lang="ru-RU" altLang="en-US"/>
              <a:t/>
            </a:r>
            <a:endParaRPr lang="ru-RU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ru-RU" altLang="en-US"/>
              <a:t>Все клинические результаты были извлечены из электронных медицинских карт пациентов. Пациенты с пневмонией COVID-19 были разделены на четыре клинических типа: легкая, средняя, тяжелая и критическая.</a:t>
            </a:r>
            <a:endParaRPr lang="ru-RU" altLang="en-US"/>
          </a:p>
        </p:txBody>
      </p:sp>
      <p:pic>
        <p:nvPicPr>
          <p:cNvPr id="4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0" y="4797171"/>
            <a:ext cx="3263851" cy="206082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5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/>
            </a:pPr>
            <a:r>
              <a:rPr lang="ru-RU" altLang="en-US" b="1"/>
              <a:t>Компьютерная томография</a:t>
            </a:r>
            <a:endParaRPr lang="ru-RU" altLang="en-US" b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defRPr/>
            </a:pPr>
            <a:r>
              <a:rPr lang="ru-RU" altLang="en-US"/>
              <a:t>КТ легких выполняли с использованием 64-, </a:t>
            </a:r>
            <a:r>
              <a:rPr lang="en-US" altLang="ru-RU"/>
              <a:t>128</a:t>
            </a:r>
            <a:r>
              <a:rPr lang="ru-RU" altLang="en-US"/>
              <a:t>- и </a:t>
            </a:r>
            <a:r>
              <a:rPr lang="en-US" altLang="ru-RU"/>
              <a:t>256</a:t>
            </a:r>
            <a:r>
              <a:rPr lang="ru-RU" altLang="en-US"/>
              <a:t>-срезных  КТ-сканеров</a:t>
            </a:r>
            <a:r>
              <a:rPr lang="en-US" altLang="ru-RU"/>
              <a:t>.</a:t>
            </a:r>
            <a:r>
              <a:rPr lang="ru-RU" altLang="en-US"/>
              <a:t> </a:t>
            </a:r>
            <a:endParaRPr lang="ru-RU" altLang="en-US"/>
          </a:p>
          <a:p>
            <a:pPr>
              <a:defRPr/>
            </a:pPr>
            <a:r>
              <a:rPr lang="ru-RU" altLang="en-US"/>
              <a:t>Изображения были получены при настройках окна, которые позволяли просматривать паренхиму легкого (уровень окна - от 600 до 700 HU; ширина окна - 1200–1500 HU) и средостение (уровень окна - 20–40 HU; ширина окна - 400 HU). </a:t>
            </a:r>
            <a:endParaRPr lang="ru-RU" altLang="en-US"/>
          </a:p>
          <a:p>
            <a:pPr>
              <a:defRPr/>
            </a:pPr>
            <a:r>
              <a:rPr lang="ru-RU" altLang="en-US"/>
              <a:t>Диапазон сканирования охватывал область от уровня верхней апертуры грудной клетки до диафрагмы.</a:t>
            </a:r>
            <a:endParaRPr lang="ru-RU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6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0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ru-RU" altLang="en-US" b="1"/>
              <a:t>Радиологический анализ изображений</a:t>
            </a:r>
            <a:endParaRPr lang="ru-RU" altLang="en-US" b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1" y="1417638"/>
            <a:ext cx="10972798" cy="5256657"/>
          </a:xfrm>
        </p:spPr>
        <p:txBody>
          <a:bodyPr>
            <a:normAutofit fontScale="77500" lnSpcReduction="20000"/>
          </a:bodyPr>
          <a:lstStyle/>
          <a:p>
            <a:pPr>
              <a:defRPr/>
            </a:pPr>
            <a:r>
              <a:rPr lang="ru-RU" altLang="en-US"/>
              <a:t>Были использованы оригинальные изображения поперечного сечения для анализа. Все изображения были проанализированы двумя рентгенологами (оба с 8-летним опытом), которые не знали клинические детали. Их описания не были согласованы.</a:t>
            </a:r>
            <a:endParaRPr lang="ru-RU" altLang="en-US"/>
          </a:p>
          <a:p>
            <a:pPr>
              <a:defRPr/>
            </a:pPr>
            <a:r>
              <a:rPr lang="ru-RU" altLang="en-US"/>
              <a:t>Все поражения оценивались по следующим характеристикам: </a:t>
            </a:r>
            <a:endParaRPr lang="ru-RU" altLang="en-US"/>
          </a:p>
          <a:p>
            <a:pPr marL="456960" indent="-456960">
              <a:buFont typeface="Wingdings"/>
              <a:buChar char="ü"/>
              <a:defRPr/>
            </a:pPr>
            <a:r>
              <a:rPr lang="ru-RU" altLang="en-US" sz="2580"/>
              <a:t>расположение: правое, левое или двустороннее ; </a:t>
            </a:r>
            <a:endParaRPr lang="ru-RU" altLang="en-US" sz="2580"/>
          </a:p>
          <a:p>
            <a:pPr marL="456960" indent="-456960">
              <a:buFont typeface="Wingdings"/>
              <a:buChar char="ü"/>
              <a:defRPr/>
            </a:pPr>
            <a:r>
              <a:rPr lang="ru-RU" altLang="en-US" sz="2580"/>
              <a:t>распределение: периферическое, центральное или диффузное; </a:t>
            </a:r>
            <a:endParaRPr lang="ru-RU" altLang="en-US" sz="2580"/>
          </a:p>
          <a:p>
            <a:pPr marL="456960" indent="-456960">
              <a:buFont typeface="Wingdings"/>
              <a:buChar char="ü"/>
              <a:defRPr/>
            </a:pPr>
            <a:r>
              <a:rPr lang="ru-RU" altLang="en-US" sz="2580"/>
              <a:t>затухание: ослабление матового стекла, включая затемнения по типу матового стекла и рисунок булыжной мостовой;  </a:t>
            </a:r>
            <a:endParaRPr lang="ru-RU" altLang="en-US" sz="2580"/>
          </a:p>
          <a:p>
            <a:pPr marL="456960" indent="-456960">
              <a:buFont typeface="Wingdings"/>
              <a:buChar char="ü"/>
              <a:defRPr/>
            </a:pPr>
            <a:r>
              <a:rPr lang="ru-RU" altLang="en-US" sz="2580"/>
              <a:t>максимальный диапазон поражения: ≤ 5 см, 5–10 см и&gt; 10 см; </a:t>
            </a:r>
            <a:endParaRPr lang="ru-RU" altLang="en-US" sz="2580"/>
          </a:p>
          <a:p>
            <a:pPr marL="456960" indent="-456960">
              <a:buFont typeface="Wingdings"/>
              <a:buChar char="ü"/>
              <a:defRPr/>
            </a:pPr>
            <a:r>
              <a:rPr lang="ru-RU" altLang="en-US" sz="2580"/>
              <a:t>поражение доли: ≤ 2 доли, 2–4 доли и 5 долей; </a:t>
            </a:r>
            <a:endParaRPr lang="ru-RU" altLang="en-US" sz="2580"/>
          </a:p>
          <a:p>
            <a:pPr marL="456960" indent="-456960">
              <a:buFont typeface="Wingdings"/>
              <a:buChar char="ü"/>
              <a:defRPr/>
            </a:pPr>
            <a:r>
              <a:rPr lang="ru-RU" altLang="en-US" sz="2580"/>
              <a:t>количество поражений: один, два и три или более; </a:t>
            </a:r>
            <a:endParaRPr lang="ru-RU" altLang="en-US" sz="2580"/>
          </a:p>
          <a:p>
            <a:pPr marL="456960" indent="-456960">
              <a:buFont typeface="Wingdings"/>
              <a:buChar char="ü"/>
              <a:defRPr/>
            </a:pPr>
            <a:r>
              <a:rPr lang="ru-RU" altLang="en-US" sz="2580"/>
              <a:t>воздушная бронхограмма;  увеличение лимфатических узлов  средостения: диаметр оси лимфатического узла&gt; 10 мм;</a:t>
            </a:r>
            <a:endParaRPr lang="ru-RU" altLang="en-US" sz="2580"/>
          </a:p>
          <a:p>
            <a:pPr marL="456960" indent="-456960">
              <a:buFont typeface="Wingdings"/>
              <a:buChar char="ü"/>
              <a:defRPr/>
            </a:pPr>
            <a:r>
              <a:rPr lang="ru-RU" altLang="en-US" sz="2580"/>
              <a:t>плевральный выпот.</a:t>
            </a:r>
            <a:endParaRPr lang="ru-RU" altLang="en-US" sz="258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7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/>
            </a:pPr>
            <a:r>
              <a:rPr lang="ru-RU" altLang="en-US" b="1"/>
              <a:t>Результаты</a:t>
            </a:r>
            <a:endParaRPr lang="ru-RU" altLang="en-US" b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68730"/>
            <a:ext cx="10972798" cy="5179758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altLang="en-US" sz="2200"/>
              <a:t>Было проанализировано 254 пациента в двух разных больницах в Китае. </a:t>
            </a:r>
            <a:endParaRPr lang="ru-RU" altLang="en-US" sz="2200"/>
          </a:p>
          <a:p>
            <a:pPr>
              <a:buFont typeface="Wingdings"/>
              <a:buNone/>
              <a:defRPr/>
            </a:pPr>
            <a:r>
              <a:rPr lang="ru-RU" altLang="en-US" sz="2200"/>
              <a:t>    В исследование были включены</a:t>
            </a:r>
            <a:r>
              <a:rPr lang="en-US" altLang="ru-RU" sz="2200"/>
              <a:t>:</a:t>
            </a:r>
            <a:endParaRPr lang="en-US" altLang="ru-RU" sz="2200"/>
          </a:p>
          <a:p>
            <a:pPr>
              <a:buFont typeface="Wingdings"/>
              <a:buChar char="ü"/>
              <a:defRPr/>
            </a:pPr>
            <a:r>
              <a:rPr lang="ru-RU" altLang="en-US" sz="2200"/>
              <a:t>147 пациентов с пневмонией COVID-19 в больнице Huoshenshan с 11 по 20 февраля 2020 года. </a:t>
            </a:r>
            <a:endParaRPr lang="ru-RU" altLang="en-US" sz="2200"/>
          </a:p>
          <a:p>
            <a:pPr>
              <a:buFont typeface="Wingdings"/>
              <a:buChar char="ü"/>
              <a:defRPr/>
            </a:pPr>
            <a:r>
              <a:rPr lang="en-US" altLang="ru-RU" sz="2200"/>
              <a:t>7</a:t>
            </a:r>
            <a:r>
              <a:rPr lang="ru-RU" altLang="en-US" sz="2200"/>
              <a:t> пациентов с пневмонией COVID-19 были включены в Чанхайскую больницу в период с 25 января по 9 февраля 2020 года. </a:t>
            </a:r>
            <a:endParaRPr lang="en-US" altLang="ru-RU" sz="2200"/>
          </a:p>
          <a:p>
            <a:pPr>
              <a:buFont typeface="Wingdings"/>
              <a:buChar char="ü"/>
              <a:defRPr/>
            </a:pPr>
            <a:r>
              <a:rPr lang="en-US" altLang="ru-RU" sz="2200"/>
              <a:t>100</a:t>
            </a:r>
            <a:r>
              <a:rPr lang="ru-RU" altLang="en-US" sz="2200"/>
              <a:t> взрослых пациентов с другими типами вирусной пневмонии были включены в больницу Чанхай в период с апреля 2011 года по декабрь 2020 года.</a:t>
            </a:r>
            <a:endParaRPr lang="ru-RU" altLang="en-US" sz="2200"/>
          </a:p>
          <a:p>
            <a:pPr marL="342900" indent="-342900">
              <a:defRPr/>
            </a:pPr>
            <a:r>
              <a:rPr lang="ru-RU" altLang="en-US" sz="2200"/>
              <a:t>Из 154 пациентов с пневмонией COVID-19 было 114 средней степени тяжести (74,03%) и 40 тяжелых (25,97%). 100 пациентов с другими типами вирусной пневмонии включали 40 случаев (40,0%) вирусных инфекций Эпштейна-Барра, 29 случаев (29,0%) цитомегаловирусных инфекций, три случая (3,0%) аденовирусных инфекций и 28 случаев (28,0%) инфекций гриппа.</a:t>
            </a:r>
            <a:endParaRPr lang="ru-RU" altLang="en-US" sz="22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8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1" y="1052703"/>
            <a:ext cx="10972798" cy="4525963"/>
          </a:xfrm>
        </p:spPr>
        <p:txBody>
          <a:bodyPr/>
          <a:lstStyle/>
          <a:p>
            <a:pPr>
              <a:defRPr/>
            </a:pPr>
            <a:r>
              <a:rPr lang="ru-RU" altLang="en-US"/>
              <a:t>Интервал от появления симптомов до положительных результатов КТ составлял 8 дней. Среди исследованных  клинических и визуализирующих характеристик  обнаружены существенные различия в истории курения, наличие кашля, соотношения лимфоцитов, уровня С-реактивного белка, распределение, максимальный диапазон поражений, поражение доли, увеличение лимфатических узлов в области средостения. </a:t>
            </a:r>
            <a:endParaRPr lang="ru-RU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9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0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ru-RU" altLang="en-US"/>
              <a:t>КТ-изображения пациентов с пневмонией COVID-19</a:t>
            </a:r>
            <a:endParaRPr lang="ru-RU" altLang="en-US"/>
          </a:p>
        </p:txBody>
      </p:sp>
      <p:pic>
        <p:nvPicPr>
          <p:cNvPr id="3" name="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410" b="48330"/>
          <a:stretch>
            <a:fillRect/>
          </a:stretch>
        </p:blipFill>
        <p:spPr>
          <a:xfrm>
            <a:off x="139043" y="1556766"/>
            <a:ext cx="11913912" cy="2609531"/>
          </a:xfrm>
          <a:prstGeom prst="rect">
            <a:avLst/>
          </a:prstGeom>
        </p:spPr>
      </p:pic>
      <p:sp>
        <p:nvSpPr>
          <p:cNvPr id="4" name=""/>
          <p:cNvSpPr txBox="1"/>
          <p:nvPr/>
        </p:nvSpPr>
        <p:spPr>
          <a:xfrm>
            <a:off x="2135505" y="4509135"/>
            <a:ext cx="8857107" cy="1718310"/>
          </a:xfrm>
          <a:prstGeom prst="rect">
            <a:avLst/>
          </a:prstGeom>
        </p:spPr>
        <p:txBody>
          <a:bodyPr wrap="square">
            <a:spAutoFit/>
          </a:bodyPr>
          <a:p>
            <a:pPr algn="ctr">
              <a:defRPr/>
            </a:pPr>
            <a:r>
              <a:rPr lang="ru-RU" altLang="en-US" sz="2600" u="sng"/>
              <a:t>Больная 59 лет. </a:t>
            </a:r>
            <a:endParaRPr lang="ru-RU" altLang="en-US" sz="2600" u="sng"/>
          </a:p>
          <a:p>
            <a:pPr algn="ctr">
              <a:defRPr/>
            </a:pPr>
            <a:r>
              <a:rPr lang="ru-RU" altLang="en-US" sz="2600"/>
              <a:t>a.Увеличение лимфатических узлов средостения. </a:t>
            </a:r>
            <a:endParaRPr lang="ru-RU" altLang="en-US" sz="2600"/>
          </a:p>
          <a:p>
            <a:pPr algn="ctr">
              <a:defRPr/>
            </a:pPr>
            <a:r>
              <a:rPr lang="ru-RU" altLang="en-US" sz="2600"/>
              <a:t>b.С</a:t>
            </a:r>
            <a:r>
              <a:rPr lang="en-US" altLang="ru-RU" sz="2600"/>
              <a:t>-</a:t>
            </a:r>
            <a:r>
              <a:rPr lang="ru-RU" altLang="en-US" sz="2600"/>
              <a:t>м булыжной мостовой и уплотнение. </a:t>
            </a:r>
            <a:endParaRPr lang="ru-RU" altLang="en-US" sz="2800"/>
          </a:p>
          <a:p>
            <a:pPr>
              <a:defRPr/>
            </a:pPr>
            <a:r>
              <a:rPr lang="ru-RU" altLang="en-US" sz="2800"/>
              <a:t> </a:t>
            </a:r>
            <a:endParaRPr lang="ru-RU" altLang="en-US" sz="28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theme/theme1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name="Thinkfree Office">
  <a:themeElements>
    <a:clrScheme name="Thinkfree Office">
      <a:dk1>
        <a:sysClr val="windowText" lastClr="000000"/>
      </a:dk1>
      <a:lt1>
        <a:sysClr val="window" lastClr="ffffff"/>
      </a:lt1>
      <a:dk2>
        <a:srgbClr val="1c3d62"/>
      </a:dk2>
      <a:lt2>
        <a:srgbClr val="e3dcc1"/>
      </a:lt2>
      <a:accent1>
        <a:srgbClr val="315f97"/>
      </a:accent1>
      <a:accent2>
        <a:srgbClr val="c75252"/>
      </a:accent2>
      <a:accent3>
        <a:srgbClr val="e9ae2b"/>
      </a:accent3>
      <a:accent4>
        <a:srgbClr val="699b37"/>
      </a:accent4>
      <a:accent5>
        <a:srgbClr val="358791"/>
      </a:accent5>
      <a:accent6>
        <a:srgbClr val="ca56a7"/>
      </a:accent6>
      <a:hlink>
        <a:srgbClr val="0000ff"/>
      </a:hlink>
      <a:folHlink>
        <a:srgbClr val="800080"/>
      </a:folHlink>
    </a:clrScheme>
    <a:fontScheme name="Thinkfree Office">
      <a:majorFont>
        <a:latin typeface="HCR Dotum"/>
        <a:ea typeface=""/>
        <a:cs typeface="Times New Roman"/>
        <a:font script="Jpan" typeface="MS PGothic"/>
        <a:font script="Hang" typeface="HCR Dotum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HCR Dotum"/>
        <a:ea typeface=""/>
        <a:cs typeface="Times New Roman"/>
        <a:font script="Jpan" typeface="MS PGothic"/>
        <a:font script="Hang" typeface="HCR Dotum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inkfree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ep:Properties xmlns:r="http://schemas.openxmlformats.org/officeDocument/2006/relationships" xmlns:ep="http://schemas.openxmlformats.org/officeDocument/2006/extended-properties" xmlns:vt="http://schemas.openxmlformats.org/officeDocument/2006/docPropsVTypes">
  <ep:Manager/>
  <ep:Company/>
  <ep:Words>655</ep:Words>
  <ep:PresentationFormat>On-screen Show (4:3)</ep:PresentationFormat>
  <ep:Paragraphs>61</ep:Paragraphs>
  <ep:Slides>15</ep:Slides>
  <ep:Notes>0</ep:Notes>
  <ep:TotalTime>0</ep:TotalTime>
  <ep:HiddenSlides>0</ep:HiddenSlides>
  <ep:MMClips>0</ep:MMClips>
  <ep:HeadingPairs>
    <vt:vector size="4" baseType="variant">
      <vt:variant>
        <vt:lpstr>Тема</vt:lpstr>
      </vt:variant>
      <vt:variant>
        <vt:i4>1</vt:i4>
      </vt:variant>
      <vt:variant>
        <vt:lpstr>Заголовок слайда</vt:lpstr>
      </vt:variant>
      <vt:variant>
        <vt:i4>15</vt:i4>
      </vt:variant>
    </vt:vector>
  </ep:HeadingPairs>
  <ep:TitlesOfParts>
    <vt:vector size="16" baseType="lpstr">
      <vt:lpstr>Thinkfree Office</vt:lpstr>
      <vt:lpstr>Сравнение результатов КТ грудной клетки между пневмонией COVID-19 и другими типами вирусной пневмонии: ретроспективное исследование.</vt:lpstr>
      <vt:lpstr>Цель</vt:lpstr>
      <vt:lpstr>Материалы и методы</vt:lpstr>
      <vt:lpstr>Слайд 4</vt:lpstr>
      <vt:lpstr>Компьютерная томография</vt:lpstr>
      <vt:lpstr>Радиологический анализ изображений</vt:lpstr>
      <vt:lpstr>Результаты</vt:lpstr>
      <vt:lpstr>Слайд 8</vt:lpstr>
      <vt:lpstr>КТ-изображения пациентов с пневмонией COVID-19</vt:lpstr>
      <vt:lpstr>КТ-изображения пациентов с пневмонией COVID-19</vt:lpstr>
      <vt:lpstr>КТ-изображения пациентов с другими типами вирусной пневмонии</vt:lpstr>
      <vt:lpstr>КТ-изображения пациентов с другими типами вирусной пневмонии</vt:lpstr>
      <vt:lpstr>Вывод</vt:lpstr>
      <vt:lpstr>Список литературы</vt:lpstr>
      <vt:lpstr>Спасибо за внимание!</vt:lpstr>
    </vt:vector>
  </ep:TitlesOfParts>
  <ep:HyperlinkBase/>
  <ep:Application>Show</ep:Application>
  <ep:AppVersion>12.0000</ep:AppVersion>
</ep:Properties>
</file>

<file path=docProps/core.xml><?xml version="1.0" encoding="utf-8"?>
<cp:coreProperties xmlns:r="http://schemas.openxmlformats.org/officeDocument/2006/relationships"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2015-12-02T08:37:17.936</dcterms:created>
  <cp:lastModifiedBy>пользователь</cp:lastModifiedBy>
  <dcterms:modified xsi:type="dcterms:W3CDTF">2020-06-01T06:18:32.656</dcterms:modified>
  <cp:revision>17</cp:revision>
  <cp:version>0906.0100.01</cp:version>
</cp:coreProperties>
</file>