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56" r:id="rId2"/>
    <p:sldId id="272" r:id="rId3"/>
    <p:sldId id="258" r:id="rId4"/>
    <p:sldId id="259" r:id="rId5"/>
    <p:sldId id="262" r:id="rId6"/>
    <p:sldId id="263" r:id="rId7"/>
    <p:sldId id="264" r:id="rId8"/>
    <p:sldId id="274" r:id="rId9"/>
    <p:sldId id="261" r:id="rId10"/>
    <p:sldId id="257" r:id="rId11"/>
    <p:sldId id="265" r:id="rId12"/>
    <p:sldId id="267" r:id="rId13"/>
    <p:sldId id="268" r:id="rId14"/>
    <p:sldId id="269" r:id="rId15"/>
    <p:sldId id="270" r:id="rId16"/>
    <p:sldId id="271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89247" autoAdjust="0"/>
  </p:normalViewPr>
  <p:slideViewPr>
    <p:cSldViewPr>
      <p:cViewPr>
        <p:scale>
          <a:sx n="70" d="100"/>
          <a:sy n="70" d="100"/>
        </p:scale>
        <p:origin x="-1398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DF9908-51FB-417C-A90A-D9FA51DA14AC}" type="doc">
      <dgm:prSet loTypeId="urn:microsoft.com/office/officeart/2005/8/layout/vList3" loCatId="list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BAC55BE3-14DA-4222-A0B1-F486843BA27D}">
      <dgm:prSet phldrT="[Текст]" custT="1"/>
      <dgm:spPr/>
      <dgm:t>
        <a:bodyPr/>
        <a:lstStyle/>
        <a:p>
          <a:pPr algn="l"/>
          <a:r>
            <a:rPr lang="ru-RU" sz="2800" b="1" dirty="0" err="1" smtClean="0">
              <a:latin typeface="Times New Roman" pitchFamily="18" charset="0"/>
              <a:cs typeface="Times New Roman" pitchFamily="18" charset="0"/>
            </a:rPr>
            <a:t>Атопический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CD458403-8378-4F67-9222-D99B771C4486}" type="parTrans" cxnId="{3816E012-5B75-4F26-B201-0F679A55DA5E}">
      <dgm:prSet/>
      <dgm:spPr/>
      <dgm:t>
        <a:bodyPr/>
        <a:lstStyle/>
        <a:p>
          <a:pPr algn="l"/>
          <a:endParaRPr lang="ru-RU" sz="2400" b="1">
            <a:latin typeface="Times New Roman" pitchFamily="18" charset="0"/>
            <a:cs typeface="Times New Roman" pitchFamily="18" charset="0"/>
          </a:endParaRPr>
        </a:p>
      </dgm:t>
    </dgm:pt>
    <dgm:pt modelId="{49F98428-1837-4CC7-8595-B605ECFCB740}" type="sibTrans" cxnId="{3816E012-5B75-4F26-B201-0F679A55DA5E}">
      <dgm:prSet/>
      <dgm:spPr/>
      <dgm:t>
        <a:bodyPr/>
        <a:lstStyle/>
        <a:p>
          <a:pPr algn="l"/>
          <a:endParaRPr lang="ru-RU" sz="2400" b="1">
            <a:latin typeface="Times New Roman" pitchFamily="18" charset="0"/>
            <a:cs typeface="Times New Roman" pitchFamily="18" charset="0"/>
          </a:endParaRPr>
        </a:p>
      </dgm:t>
    </dgm:pt>
    <dgm:pt modelId="{C1251478-C32F-4837-B8B0-AC498F319923}">
      <dgm:prSet phldrT="[Текст]" custT="1"/>
      <dgm:spPr/>
      <dgm:t>
        <a:bodyPr/>
        <a:lstStyle/>
        <a:p>
          <a:pPr algn="l"/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Цитотоксический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8410B94D-5FDF-4857-9827-1092FA06FD53}" type="parTrans" cxnId="{B85D554C-FCDA-4094-A1B2-7C8A4EB58856}">
      <dgm:prSet/>
      <dgm:spPr/>
      <dgm:t>
        <a:bodyPr/>
        <a:lstStyle/>
        <a:p>
          <a:pPr algn="l"/>
          <a:endParaRPr lang="ru-RU" sz="2400" b="1">
            <a:latin typeface="Times New Roman" pitchFamily="18" charset="0"/>
            <a:cs typeface="Times New Roman" pitchFamily="18" charset="0"/>
          </a:endParaRPr>
        </a:p>
      </dgm:t>
    </dgm:pt>
    <dgm:pt modelId="{50AFE8BB-6E94-438C-AAAD-0A224122A63A}" type="sibTrans" cxnId="{B85D554C-FCDA-4094-A1B2-7C8A4EB58856}">
      <dgm:prSet/>
      <dgm:spPr/>
      <dgm:t>
        <a:bodyPr/>
        <a:lstStyle/>
        <a:p>
          <a:pPr algn="l"/>
          <a:endParaRPr lang="ru-RU" sz="2400" b="1">
            <a:latin typeface="Times New Roman" pitchFamily="18" charset="0"/>
            <a:cs typeface="Times New Roman" pitchFamily="18" charset="0"/>
          </a:endParaRPr>
        </a:p>
      </dgm:t>
    </dgm:pt>
    <dgm:pt modelId="{2D93372A-E03A-4326-A8CE-F9424565F3F3}">
      <dgm:prSet phldrT="[Текст]" custT="1"/>
      <dgm:spPr/>
      <dgm:t>
        <a:bodyPr/>
        <a:lstStyle/>
        <a:p>
          <a:pPr algn="l"/>
          <a:r>
            <a:rPr lang="ru-RU" sz="2800" b="1" dirty="0" err="1" smtClean="0">
              <a:latin typeface="Times New Roman" pitchFamily="18" charset="0"/>
              <a:cs typeface="Times New Roman" pitchFamily="18" charset="0"/>
            </a:rPr>
            <a:t>Иммунокомплексный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96D04CCC-133A-4F86-BFD6-D02DBC6A71D6}" type="parTrans" cxnId="{ED8112AC-FFB2-4B81-98FF-C005BA964FB2}">
      <dgm:prSet/>
      <dgm:spPr/>
      <dgm:t>
        <a:bodyPr/>
        <a:lstStyle/>
        <a:p>
          <a:pPr algn="l"/>
          <a:endParaRPr lang="ru-RU" sz="2400" b="1">
            <a:latin typeface="Times New Roman" pitchFamily="18" charset="0"/>
            <a:cs typeface="Times New Roman" pitchFamily="18" charset="0"/>
          </a:endParaRPr>
        </a:p>
      </dgm:t>
    </dgm:pt>
    <dgm:pt modelId="{34E62DD4-E3EF-4C4B-BD79-ECAF305C2601}" type="sibTrans" cxnId="{ED8112AC-FFB2-4B81-98FF-C005BA964FB2}">
      <dgm:prSet/>
      <dgm:spPr/>
      <dgm:t>
        <a:bodyPr/>
        <a:lstStyle/>
        <a:p>
          <a:pPr algn="l"/>
          <a:endParaRPr lang="ru-RU" sz="2400" b="1">
            <a:latin typeface="Times New Roman" pitchFamily="18" charset="0"/>
            <a:cs typeface="Times New Roman" pitchFamily="18" charset="0"/>
          </a:endParaRPr>
        </a:p>
      </dgm:t>
    </dgm:pt>
    <dgm:pt modelId="{CCBABAF1-B375-4F5A-846B-20289FE452AF}">
      <dgm:prSet phldrT="[Текст]" custT="1"/>
      <dgm:spPr/>
      <dgm:t>
        <a:bodyPr/>
        <a:lstStyle/>
        <a:p>
          <a:pPr algn="l"/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РГЗТ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9301B93B-E912-486F-A4C6-FE2943AE2122}" type="parTrans" cxnId="{C9A2ACB4-AC8A-44A3-8BF9-ECBD960B46B4}">
      <dgm:prSet/>
      <dgm:spPr/>
      <dgm:t>
        <a:bodyPr/>
        <a:lstStyle/>
        <a:p>
          <a:pPr algn="l"/>
          <a:endParaRPr lang="ru-RU" sz="2400" b="1">
            <a:latin typeface="Times New Roman" pitchFamily="18" charset="0"/>
            <a:cs typeface="Times New Roman" pitchFamily="18" charset="0"/>
          </a:endParaRPr>
        </a:p>
      </dgm:t>
    </dgm:pt>
    <dgm:pt modelId="{56678F3B-FCAB-49DD-BD99-CE0AF258CD65}" type="sibTrans" cxnId="{C9A2ACB4-AC8A-44A3-8BF9-ECBD960B46B4}">
      <dgm:prSet/>
      <dgm:spPr/>
      <dgm:t>
        <a:bodyPr/>
        <a:lstStyle/>
        <a:p>
          <a:pPr algn="l"/>
          <a:endParaRPr lang="ru-RU" sz="2400" b="1">
            <a:latin typeface="Times New Roman" pitchFamily="18" charset="0"/>
            <a:cs typeface="Times New Roman" pitchFamily="18" charset="0"/>
          </a:endParaRPr>
        </a:p>
      </dgm:t>
    </dgm:pt>
    <dgm:pt modelId="{6AA7609A-AB60-498E-9545-BDD1F2A3F061}" type="pres">
      <dgm:prSet presAssocID="{CFDF9908-51FB-417C-A90A-D9FA51DA14A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7E2E30-FA43-41B4-A916-A4B8598CD39F}" type="pres">
      <dgm:prSet presAssocID="{BAC55BE3-14DA-4222-A0B1-F486843BA27D}" presName="composite" presStyleCnt="0"/>
      <dgm:spPr/>
      <dgm:t>
        <a:bodyPr/>
        <a:lstStyle/>
        <a:p>
          <a:endParaRPr lang="ru-RU"/>
        </a:p>
      </dgm:t>
    </dgm:pt>
    <dgm:pt modelId="{9FBFDD4F-127F-47B6-8E42-CBA9CBB2E75E}" type="pres">
      <dgm:prSet presAssocID="{BAC55BE3-14DA-4222-A0B1-F486843BA27D}" presName="imgShp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8664DC8-F3BB-4A7D-86EE-48ED74BF41B3}" type="pres">
      <dgm:prSet presAssocID="{BAC55BE3-14DA-4222-A0B1-F486843BA27D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16E754-FE0F-420D-B855-77D84D11AF9C}" type="pres">
      <dgm:prSet presAssocID="{49F98428-1837-4CC7-8595-B605ECFCB740}" presName="spacing" presStyleCnt="0"/>
      <dgm:spPr/>
      <dgm:t>
        <a:bodyPr/>
        <a:lstStyle/>
        <a:p>
          <a:endParaRPr lang="ru-RU"/>
        </a:p>
      </dgm:t>
    </dgm:pt>
    <dgm:pt modelId="{1D16C3B6-E8DE-4E25-8FDC-B373D8561E18}" type="pres">
      <dgm:prSet presAssocID="{C1251478-C32F-4837-B8B0-AC498F319923}" presName="composite" presStyleCnt="0"/>
      <dgm:spPr/>
      <dgm:t>
        <a:bodyPr/>
        <a:lstStyle/>
        <a:p>
          <a:endParaRPr lang="ru-RU"/>
        </a:p>
      </dgm:t>
    </dgm:pt>
    <dgm:pt modelId="{604BDDFF-D293-4AFD-A670-8811EF61687F}" type="pres">
      <dgm:prSet presAssocID="{C1251478-C32F-4837-B8B0-AC498F319923}" presName="imgShp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CB14E72-E4AF-4A78-8279-D1BB7E33E203}" type="pres">
      <dgm:prSet presAssocID="{C1251478-C32F-4837-B8B0-AC498F319923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3068EF-10EC-48B1-A473-38339DB4AEC4}" type="pres">
      <dgm:prSet presAssocID="{50AFE8BB-6E94-438C-AAAD-0A224122A63A}" presName="spacing" presStyleCnt="0"/>
      <dgm:spPr/>
      <dgm:t>
        <a:bodyPr/>
        <a:lstStyle/>
        <a:p>
          <a:endParaRPr lang="ru-RU"/>
        </a:p>
      </dgm:t>
    </dgm:pt>
    <dgm:pt modelId="{6B1B78F2-6BC3-403C-95E6-989224EA74DE}" type="pres">
      <dgm:prSet presAssocID="{2D93372A-E03A-4326-A8CE-F9424565F3F3}" presName="composite" presStyleCnt="0"/>
      <dgm:spPr/>
      <dgm:t>
        <a:bodyPr/>
        <a:lstStyle/>
        <a:p>
          <a:endParaRPr lang="ru-RU"/>
        </a:p>
      </dgm:t>
    </dgm:pt>
    <dgm:pt modelId="{08AFAA2D-FEEC-4962-9524-737AE20E5604}" type="pres">
      <dgm:prSet presAssocID="{2D93372A-E03A-4326-A8CE-F9424565F3F3}" presName="imgShp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9F4F89C-4569-4E12-BEA2-B598F501C720}" type="pres">
      <dgm:prSet presAssocID="{2D93372A-E03A-4326-A8CE-F9424565F3F3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4F8F2C-247A-42DC-9B77-4FB6241EC76F}" type="pres">
      <dgm:prSet presAssocID="{34E62DD4-E3EF-4C4B-BD79-ECAF305C2601}" presName="spacing" presStyleCnt="0"/>
      <dgm:spPr/>
      <dgm:t>
        <a:bodyPr/>
        <a:lstStyle/>
        <a:p>
          <a:endParaRPr lang="ru-RU"/>
        </a:p>
      </dgm:t>
    </dgm:pt>
    <dgm:pt modelId="{24CDE302-A082-4E41-8967-65EF79D8066A}" type="pres">
      <dgm:prSet presAssocID="{CCBABAF1-B375-4F5A-846B-20289FE452AF}" presName="composite" presStyleCnt="0"/>
      <dgm:spPr/>
      <dgm:t>
        <a:bodyPr/>
        <a:lstStyle/>
        <a:p>
          <a:endParaRPr lang="ru-RU"/>
        </a:p>
      </dgm:t>
    </dgm:pt>
    <dgm:pt modelId="{2B8829EF-D802-4AC6-B739-29C039289F5B}" type="pres">
      <dgm:prSet presAssocID="{CCBABAF1-B375-4F5A-846B-20289FE452AF}" presName="imgShp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9E5F4E8-7D74-4356-AAD7-72736FAEA7E4}" type="pres">
      <dgm:prSet presAssocID="{CCBABAF1-B375-4F5A-846B-20289FE452AF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2B5603-8172-42A3-95F6-86501DDDDEC5}" type="presOf" srcId="{CCBABAF1-B375-4F5A-846B-20289FE452AF}" destId="{A9E5F4E8-7D74-4356-AAD7-72736FAEA7E4}" srcOrd="0" destOrd="0" presId="urn:microsoft.com/office/officeart/2005/8/layout/vList3"/>
    <dgm:cxn modelId="{EB383BF4-C619-4370-BBFF-A324DE047A53}" type="presOf" srcId="{BAC55BE3-14DA-4222-A0B1-F486843BA27D}" destId="{F8664DC8-F3BB-4A7D-86EE-48ED74BF41B3}" srcOrd="0" destOrd="0" presId="urn:microsoft.com/office/officeart/2005/8/layout/vList3"/>
    <dgm:cxn modelId="{FD851F5E-CB0B-43E6-9083-DEC1D7200939}" type="presOf" srcId="{2D93372A-E03A-4326-A8CE-F9424565F3F3}" destId="{09F4F89C-4569-4E12-BEA2-B598F501C720}" srcOrd="0" destOrd="0" presId="urn:microsoft.com/office/officeart/2005/8/layout/vList3"/>
    <dgm:cxn modelId="{3816E012-5B75-4F26-B201-0F679A55DA5E}" srcId="{CFDF9908-51FB-417C-A90A-D9FA51DA14AC}" destId="{BAC55BE3-14DA-4222-A0B1-F486843BA27D}" srcOrd="0" destOrd="0" parTransId="{CD458403-8378-4F67-9222-D99B771C4486}" sibTransId="{49F98428-1837-4CC7-8595-B605ECFCB740}"/>
    <dgm:cxn modelId="{ED8112AC-FFB2-4B81-98FF-C005BA964FB2}" srcId="{CFDF9908-51FB-417C-A90A-D9FA51DA14AC}" destId="{2D93372A-E03A-4326-A8CE-F9424565F3F3}" srcOrd="2" destOrd="0" parTransId="{96D04CCC-133A-4F86-BFD6-D02DBC6A71D6}" sibTransId="{34E62DD4-E3EF-4C4B-BD79-ECAF305C2601}"/>
    <dgm:cxn modelId="{C9A2ACB4-AC8A-44A3-8BF9-ECBD960B46B4}" srcId="{CFDF9908-51FB-417C-A90A-D9FA51DA14AC}" destId="{CCBABAF1-B375-4F5A-846B-20289FE452AF}" srcOrd="3" destOrd="0" parTransId="{9301B93B-E912-486F-A4C6-FE2943AE2122}" sibTransId="{56678F3B-FCAB-49DD-BD99-CE0AF258CD65}"/>
    <dgm:cxn modelId="{B85D554C-FCDA-4094-A1B2-7C8A4EB58856}" srcId="{CFDF9908-51FB-417C-A90A-D9FA51DA14AC}" destId="{C1251478-C32F-4837-B8B0-AC498F319923}" srcOrd="1" destOrd="0" parTransId="{8410B94D-5FDF-4857-9827-1092FA06FD53}" sibTransId="{50AFE8BB-6E94-438C-AAAD-0A224122A63A}"/>
    <dgm:cxn modelId="{B23C713D-B4A2-451A-BE47-105AF6D31EFE}" type="presOf" srcId="{C1251478-C32F-4837-B8B0-AC498F319923}" destId="{CCB14E72-E4AF-4A78-8279-D1BB7E33E203}" srcOrd="0" destOrd="0" presId="urn:microsoft.com/office/officeart/2005/8/layout/vList3"/>
    <dgm:cxn modelId="{A8B5CD31-501D-4BC9-BB03-CEE64CDB87BA}" type="presOf" srcId="{CFDF9908-51FB-417C-A90A-D9FA51DA14AC}" destId="{6AA7609A-AB60-498E-9545-BDD1F2A3F061}" srcOrd="0" destOrd="0" presId="urn:microsoft.com/office/officeart/2005/8/layout/vList3"/>
    <dgm:cxn modelId="{70D78A89-3840-462A-9CD0-24320C041B38}" type="presParOf" srcId="{6AA7609A-AB60-498E-9545-BDD1F2A3F061}" destId="{207E2E30-FA43-41B4-A916-A4B8598CD39F}" srcOrd="0" destOrd="0" presId="urn:microsoft.com/office/officeart/2005/8/layout/vList3"/>
    <dgm:cxn modelId="{705615D9-7FDE-4446-B828-BA360E4CD8D9}" type="presParOf" srcId="{207E2E30-FA43-41B4-A916-A4B8598CD39F}" destId="{9FBFDD4F-127F-47B6-8E42-CBA9CBB2E75E}" srcOrd="0" destOrd="0" presId="urn:microsoft.com/office/officeart/2005/8/layout/vList3"/>
    <dgm:cxn modelId="{57319E0B-D834-4858-A4E6-DE6FB65410D3}" type="presParOf" srcId="{207E2E30-FA43-41B4-A916-A4B8598CD39F}" destId="{F8664DC8-F3BB-4A7D-86EE-48ED74BF41B3}" srcOrd="1" destOrd="0" presId="urn:microsoft.com/office/officeart/2005/8/layout/vList3"/>
    <dgm:cxn modelId="{51604799-622C-4564-9DC3-ED3F63B21A14}" type="presParOf" srcId="{6AA7609A-AB60-498E-9545-BDD1F2A3F061}" destId="{4B16E754-FE0F-420D-B855-77D84D11AF9C}" srcOrd="1" destOrd="0" presId="urn:microsoft.com/office/officeart/2005/8/layout/vList3"/>
    <dgm:cxn modelId="{C6F4B93B-08D5-40DE-982A-B400039EF23F}" type="presParOf" srcId="{6AA7609A-AB60-498E-9545-BDD1F2A3F061}" destId="{1D16C3B6-E8DE-4E25-8FDC-B373D8561E18}" srcOrd="2" destOrd="0" presId="urn:microsoft.com/office/officeart/2005/8/layout/vList3"/>
    <dgm:cxn modelId="{59417631-54B5-4AA8-BAC0-08AA4F0BA3C1}" type="presParOf" srcId="{1D16C3B6-E8DE-4E25-8FDC-B373D8561E18}" destId="{604BDDFF-D293-4AFD-A670-8811EF61687F}" srcOrd="0" destOrd="0" presId="urn:microsoft.com/office/officeart/2005/8/layout/vList3"/>
    <dgm:cxn modelId="{BF8C1C45-2349-4BBA-A3D9-E38195ABA70C}" type="presParOf" srcId="{1D16C3B6-E8DE-4E25-8FDC-B373D8561E18}" destId="{CCB14E72-E4AF-4A78-8279-D1BB7E33E203}" srcOrd="1" destOrd="0" presId="urn:microsoft.com/office/officeart/2005/8/layout/vList3"/>
    <dgm:cxn modelId="{9793CD1A-B9D5-4D16-A53A-B545A982C988}" type="presParOf" srcId="{6AA7609A-AB60-498E-9545-BDD1F2A3F061}" destId="{FA3068EF-10EC-48B1-A473-38339DB4AEC4}" srcOrd="3" destOrd="0" presId="urn:microsoft.com/office/officeart/2005/8/layout/vList3"/>
    <dgm:cxn modelId="{C4DEB4DC-8A18-43D2-9E43-39AC7C32FB10}" type="presParOf" srcId="{6AA7609A-AB60-498E-9545-BDD1F2A3F061}" destId="{6B1B78F2-6BC3-403C-95E6-989224EA74DE}" srcOrd="4" destOrd="0" presId="urn:microsoft.com/office/officeart/2005/8/layout/vList3"/>
    <dgm:cxn modelId="{36475633-0D2A-406D-A5DA-C86B7E14F836}" type="presParOf" srcId="{6B1B78F2-6BC3-403C-95E6-989224EA74DE}" destId="{08AFAA2D-FEEC-4962-9524-737AE20E5604}" srcOrd="0" destOrd="0" presId="urn:microsoft.com/office/officeart/2005/8/layout/vList3"/>
    <dgm:cxn modelId="{EA762EB8-CBBB-4E2A-8056-39C9809310EB}" type="presParOf" srcId="{6B1B78F2-6BC3-403C-95E6-989224EA74DE}" destId="{09F4F89C-4569-4E12-BEA2-B598F501C720}" srcOrd="1" destOrd="0" presId="urn:microsoft.com/office/officeart/2005/8/layout/vList3"/>
    <dgm:cxn modelId="{C24DF6BF-998C-4316-9EBF-1FFA9BB064D5}" type="presParOf" srcId="{6AA7609A-AB60-498E-9545-BDD1F2A3F061}" destId="{FA4F8F2C-247A-42DC-9B77-4FB6241EC76F}" srcOrd="5" destOrd="0" presId="urn:microsoft.com/office/officeart/2005/8/layout/vList3"/>
    <dgm:cxn modelId="{CFA1C6BE-D29E-4C55-80B8-01546AE3287E}" type="presParOf" srcId="{6AA7609A-AB60-498E-9545-BDD1F2A3F061}" destId="{24CDE302-A082-4E41-8967-65EF79D8066A}" srcOrd="6" destOrd="0" presId="urn:microsoft.com/office/officeart/2005/8/layout/vList3"/>
    <dgm:cxn modelId="{53F936B7-7317-40F8-849E-EEB4DF56E58E}" type="presParOf" srcId="{24CDE302-A082-4E41-8967-65EF79D8066A}" destId="{2B8829EF-D802-4AC6-B739-29C039289F5B}" srcOrd="0" destOrd="0" presId="urn:microsoft.com/office/officeart/2005/8/layout/vList3"/>
    <dgm:cxn modelId="{8557AC57-CF39-49B0-90C9-46F1CA5CF012}" type="presParOf" srcId="{24CDE302-A082-4E41-8967-65EF79D8066A}" destId="{A9E5F4E8-7D74-4356-AAD7-72736FAEA7E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664DC8-F3BB-4A7D-86EE-48ED74BF41B3}">
      <dsp:nvSpPr>
        <dsp:cNvPr id="0" name=""/>
        <dsp:cNvSpPr/>
      </dsp:nvSpPr>
      <dsp:spPr>
        <a:xfrm rot="10800000">
          <a:off x="1380655" y="1817"/>
          <a:ext cx="4476939" cy="1012022"/>
        </a:xfrm>
        <a:prstGeom prst="homePlat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6274" tIns="106680" rIns="199136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err="1" smtClean="0">
              <a:latin typeface="Times New Roman" pitchFamily="18" charset="0"/>
              <a:cs typeface="Times New Roman" pitchFamily="18" charset="0"/>
            </a:rPr>
            <a:t>Атопический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380655" y="1817"/>
        <a:ext cx="4476939" cy="1012022"/>
      </dsp:txXfrm>
    </dsp:sp>
    <dsp:sp modelId="{9FBFDD4F-127F-47B6-8E42-CBA9CBB2E75E}">
      <dsp:nvSpPr>
        <dsp:cNvPr id="0" name=""/>
        <dsp:cNvSpPr/>
      </dsp:nvSpPr>
      <dsp:spPr>
        <a:xfrm>
          <a:off x="874644" y="1817"/>
          <a:ext cx="1012022" cy="101202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CB14E72-E4AF-4A78-8279-D1BB7E33E203}">
      <dsp:nvSpPr>
        <dsp:cNvPr id="0" name=""/>
        <dsp:cNvSpPr/>
      </dsp:nvSpPr>
      <dsp:spPr>
        <a:xfrm rot="10800000">
          <a:off x="1380655" y="1315935"/>
          <a:ext cx="4476939" cy="1012022"/>
        </a:xfrm>
        <a:prstGeom prst="homePlat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3333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13333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33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6274" tIns="106680" rIns="199136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Цитотоксический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380655" y="1315935"/>
        <a:ext cx="4476939" cy="1012022"/>
      </dsp:txXfrm>
    </dsp:sp>
    <dsp:sp modelId="{604BDDFF-D293-4AFD-A670-8811EF61687F}">
      <dsp:nvSpPr>
        <dsp:cNvPr id="0" name=""/>
        <dsp:cNvSpPr/>
      </dsp:nvSpPr>
      <dsp:spPr>
        <a:xfrm>
          <a:off x="874644" y="1315935"/>
          <a:ext cx="1012022" cy="101202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9F4F89C-4569-4E12-BEA2-B598F501C720}">
      <dsp:nvSpPr>
        <dsp:cNvPr id="0" name=""/>
        <dsp:cNvSpPr/>
      </dsp:nvSpPr>
      <dsp:spPr>
        <a:xfrm rot="10800000">
          <a:off x="1380655" y="2630053"/>
          <a:ext cx="4476939" cy="1012022"/>
        </a:xfrm>
        <a:prstGeom prst="homePlat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6667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26667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66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6274" tIns="106680" rIns="199136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err="1" smtClean="0">
              <a:latin typeface="Times New Roman" pitchFamily="18" charset="0"/>
              <a:cs typeface="Times New Roman" pitchFamily="18" charset="0"/>
            </a:rPr>
            <a:t>Иммунокомплексный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380655" y="2630053"/>
        <a:ext cx="4476939" cy="1012022"/>
      </dsp:txXfrm>
    </dsp:sp>
    <dsp:sp modelId="{08AFAA2D-FEEC-4962-9524-737AE20E5604}">
      <dsp:nvSpPr>
        <dsp:cNvPr id="0" name=""/>
        <dsp:cNvSpPr/>
      </dsp:nvSpPr>
      <dsp:spPr>
        <a:xfrm>
          <a:off x="874644" y="2630053"/>
          <a:ext cx="1012022" cy="101202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9E5F4E8-7D74-4356-AAD7-72736FAEA7E4}">
      <dsp:nvSpPr>
        <dsp:cNvPr id="0" name=""/>
        <dsp:cNvSpPr/>
      </dsp:nvSpPr>
      <dsp:spPr>
        <a:xfrm rot="10800000">
          <a:off x="1380655" y="3944171"/>
          <a:ext cx="4476939" cy="1012022"/>
        </a:xfrm>
        <a:prstGeom prst="homePlat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6274" tIns="106680" rIns="199136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РГЗТ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380655" y="3944171"/>
        <a:ext cx="4476939" cy="1012022"/>
      </dsp:txXfrm>
    </dsp:sp>
    <dsp:sp modelId="{2B8829EF-D802-4AC6-B739-29C039289F5B}">
      <dsp:nvSpPr>
        <dsp:cNvPr id="0" name=""/>
        <dsp:cNvSpPr/>
      </dsp:nvSpPr>
      <dsp:spPr>
        <a:xfrm>
          <a:off x="874644" y="3944171"/>
          <a:ext cx="1012022" cy="1012022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BE82E-8F42-474D-A8F4-399F91CC9F6A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0D1CE-8402-4B3A-9859-11CCDCB2A2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Распространённость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Аллергия выявляется у 10–20% населения, причем этот показатель может сильно варьировать — от 1 до 50% и более в разных странах, районах, среди отдельных групп населения. 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Заболеваемость различными формами аллергии прогрессирующе возрастает. В значительной мере это вызвано широким, нередко необоснованным, применением ЛС, бытовых химических средств, вакцинацией, использованием некачественных косметических средств, синтетических тканей, пестицидов и гербицидов.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Определение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Аллергия - это патологическая форма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иммуногенной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реактивности. (термин был предложен австрийским педиатром фон Пирке в 1906 г.)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0D1CE-8402-4B3A-9859-11CCDCB2A29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1964 г. </a:t>
            </a:r>
            <a:r>
              <a:rPr lang="ru-RU" sz="120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Джелл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ru-RU" sz="120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Кумбс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предложили выделять четыре типа реакций гиперчувствительности, в основе которых лежат различия в иммунологических механизмах реакций гиперчувствительности.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Атопическая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РГЧ. Аллергический ринит и конъюнктивит, бронхиальная астма и анафилактический шок.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Цитотоксическая РГЧ.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Эритро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лейко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-, тромбоцитопении,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агранулоцитоз,аллергические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формы воспаления (нефрит, миокардит, полиневрит, гепатит и др.)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Иммунокомплексная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РГЧ.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Васкулиты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сывороточные болезни, феномен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Артюса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РГЧЗ. Контактный дерматит и конъюнктивит, инфекционно-аллергические реакции (туберкулиновая,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бруцеллиновая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сальмонеллезная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0D1CE-8402-4B3A-9859-11CCDCB2A29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Реакция гиперчувствительности 1 типа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Аллерген (АГ) проникает в организм человека, где он обнаруживается и поглощается (</a:t>
            </a:r>
            <a:r>
              <a:rPr lang="ru-RU" sz="12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эндоцитоз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 </a:t>
            </a:r>
            <a:r>
              <a:rPr lang="ru-RU" sz="12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антигенпредставляющими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клетками - фагоцитами (макрофаг). Внутри макрофага </a:t>
            </a:r>
            <a:r>
              <a:rPr lang="ru-RU" sz="12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АГ-ые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структуры подвергаются лизису, </a:t>
            </a:r>
            <a:r>
              <a:rPr lang="ru-RU" sz="12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процессингу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и </a:t>
            </a:r>
            <a:r>
              <a:rPr lang="ru-RU" sz="12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презентируются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в составе рецепторов (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MHC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II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 на поверхности клеточной мембраны Т-хелперам-0. 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0 трансформируются в 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2, которые уже активируют </a:t>
            </a:r>
            <a:r>
              <a:rPr lang="ru-RU" sz="12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неакт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 В-лимфоциты. В активации В-лимфоцита непосредственно участвуют сами АГ. Активированный В-лимфоцит начинает пролиферировать и дифференцироваться в В-клетки памяти и множество клонов В-клеток. Под воздействием различных ИЛ клоны В-клеток трансформируются в специализированные плазматические клетки (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-клетки). </a:t>
            </a:r>
            <a:r>
              <a:rPr lang="ru-RU" sz="12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Р-клетки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синтезируют и секретируют определенный класс иммуноглобулинов (например, 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IgE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). Свободные 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IgE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фиксируются на поверхности клетки-мишени 1-го порядка (тучная клетка, базофил).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При вторичном попадании аллергена в организм происходит связывание 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IgE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с АГ, в результате чего формируются иммунные комплексы на поверхности тучных клеток, что приводит к ее активации и высвобождению ранее синтезированных медиаторов аллергии.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0D1CE-8402-4B3A-9859-11CCDCB2A296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Реакция гиперчувствительности 4 типа.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Макрофаг также захватывает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АГ-ую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структуру (аллерген),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лизирует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процессирует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а затем она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презентируется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 поверхности МФ в составе главного комплекса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гистосовместимости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типа (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MHC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major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histocompatibility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complex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 со своими специальными рецепторами, которые способны распознавать АГ пептида с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гептеном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взаимодействуют с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антигенпредставляющей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клеткой. Это приводит к активации Т-лимфоцитов (они начинают секретировать ИЛ-2, который стимулирует пролиферацию Т-лимфоцитов и В) и формированию пула сенсибилизированных Т-лимфоцитов ГЗТ (пролиферации и дифференцировки этих клеток). Эти клетки являются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субпопуляцией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1-клеток и формируются из Т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0-клеток (CD4+-клетки). В ряде случаев пул Т-клеток ГЗТ включает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Т-цитотоксические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лимфоциты (CD8+-клетки). При повторном контакте с аллергеном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реагируют с АГ пептида с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гаптеном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которые представлены на МФ и начинают выделять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цитокины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ИНФγ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ИЛ-2,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ФНОβ,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ИЛ-3, ГМ-КСФ (стимулирует пролиферацию гранулоцитов,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хемоаттрактант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нейтрофилов, усиливает фагоцитарную активность) 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хемокины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ИЛ-8, МИФ (фактор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ингибиции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миграции макрофагов), МАХФ (факторы активации и хемотаксиса макрофагов). Активированные Т-киллеры связываются с клетками-мишенями и начинают вырабатывать на них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цитокины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гранзим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- индуктор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апоптоза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перфорин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 влиянием этих факторов происходит концентрация макрофагов в месте нахождения аллергена (раздражителя) и стимуляция их функциональной (фагоцитарной 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антигенпрезентирующей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способности и метаболической активности. Под влиянием аллергена 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цитокинов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макрофаги продуцируют в окружающую ткань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литические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ферменты, кислородные радикалы, оксид азота, активные формы кислорода и другие биологические активные вещества. Воздействие этих веществ на ткань (кожу) приводит к развитию воспаления и местного дегенеративно-деструктивного процесса.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0D1CE-8402-4B3A-9859-11CCDCB2A296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ОЦЕНИВАЮТСЯ СКАРИФИКАЦИОННЫЕ ПРОБЫ 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После нанесения аллергена на коже возникает реакция – уплотнение, красноватого цвета. Если размер покраснения до 1 мм, то считается, что местная реакция кожи на аллерген отрицательна и соответствует контролю. 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Сомнительным считается результат реакции, когда возникает припухлость. 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Слабоположительный результат – припухлость с волдырем до 3 мм. 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Положительный результат – припухлость с волдырем до 5мм. 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Резко положительный результат – припухлость с волдырем до 10мм. 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Очень резко положительный результат – припухлость с волдырем более 10 мм.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0D1CE-8402-4B3A-9859-11CCDCB2A296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666662.jpg"/>
          <p:cNvPicPr>
            <a:picLocks noChangeAspect="1"/>
          </p:cNvPicPr>
          <p:nvPr/>
        </p:nvPicPr>
        <p:blipFill>
          <a:blip r:embed="rId2" cstate="print"/>
          <a:srcRect l="20208" r="20208"/>
          <a:stretch>
            <a:fillRect/>
          </a:stretch>
        </p:blipFill>
        <p:spPr>
          <a:xfrm>
            <a:off x="5580112" y="0"/>
            <a:ext cx="5448297" cy="68580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07646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одзаголовок 2"/>
          <p:cNvSpPr txBox="1">
            <a:spLocks/>
          </p:cNvSpPr>
          <p:nvPr/>
        </p:nvSpPr>
        <p:spPr>
          <a:xfrm>
            <a:off x="0" y="260648"/>
            <a:ext cx="5436096" cy="1800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ГОУ ВПО «Красноярский государственный медицинский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университет им. проф. В.Ф.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Войно-Ясенецкого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Министерства здравоохранения Российской Федерации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Заголовок 1"/>
          <p:cNvSpPr txBox="1">
            <a:spLocks noGrp="1"/>
          </p:cNvSpPr>
          <p:nvPr>
            <p:ph type="ctrTitle"/>
          </p:nvPr>
        </p:nvSpPr>
        <p:spPr>
          <a:xfrm>
            <a:off x="251520" y="1988840"/>
            <a:ext cx="6048672" cy="25922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kumimoji="0" lang="ru-RU" sz="32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Аллергия к материалам, применяемым в стоматологической практике</a:t>
            </a:r>
            <a:endParaRPr kumimoji="0" lang="ru-RU" sz="32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одержимое 2"/>
          <p:cNvSpPr txBox="1">
            <a:spLocks/>
          </p:cNvSpPr>
          <p:nvPr/>
        </p:nvSpPr>
        <p:spPr>
          <a:xfrm>
            <a:off x="2483768" y="4581128"/>
            <a:ext cx="3779912" cy="165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Выполнил: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Студент 205 группы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специальность «стоматология»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Коноплянкин К.А.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Руководитель: Лобова Т.И.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Содержимое 2"/>
          <p:cNvSpPr txBox="1">
            <a:spLocks/>
          </p:cNvSpPr>
          <p:nvPr/>
        </p:nvSpPr>
        <p:spPr>
          <a:xfrm>
            <a:off x="1691680" y="6470576"/>
            <a:ext cx="2592288" cy="3874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Красноярск, 2018.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media.istockphoto.com/photos/man-anatomy-full-respiratory-and-digestive-systems-cutaway-picture-id178458764?k=6&amp;m=178458764&amp;s=612x612&amp;w=0&amp;h=BAQWn6VZ-c9JAWh7Zozr8K7BP1bqoKOj0ZEqeoMcdGs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4450" y="1028699"/>
            <a:ext cx="4019550" cy="5829301"/>
          </a:xfrm>
          <a:prstGeom prst="rect">
            <a:avLst/>
          </a:prstGeom>
          <a:noFill/>
        </p:spPr>
      </p:pic>
      <p:sp>
        <p:nvSpPr>
          <p:cNvPr id="14" name="Скругленный прямоугольник 13"/>
          <p:cNvSpPr/>
          <p:nvPr/>
        </p:nvSpPr>
        <p:spPr>
          <a:xfrm>
            <a:off x="323528" y="1124744"/>
            <a:ext cx="5328592" cy="46085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179512" y="1556792"/>
            <a:ext cx="648072" cy="36004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АГ</a:t>
            </a:r>
            <a:endParaRPr lang="ru-RU" sz="1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43204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Реакция гиперчувствительности 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типа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323528" y="1340768"/>
            <a:ext cx="288032" cy="288032"/>
            <a:chOff x="323528" y="1340768"/>
            <a:chExt cx="288032" cy="288032"/>
          </a:xfrm>
        </p:grpSpPr>
        <p:sp>
          <p:nvSpPr>
            <p:cNvPr id="5" name="Овал 4"/>
            <p:cNvSpPr/>
            <p:nvPr/>
          </p:nvSpPr>
          <p:spPr>
            <a:xfrm>
              <a:off x="323528" y="1412776"/>
              <a:ext cx="72008" cy="72008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395536" y="1340768"/>
              <a:ext cx="72008" cy="72008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395536" y="1484784"/>
              <a:ext cx="72008" cy="72008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539552" y="1556792"/>
              <a:ext cx="72008" cy="72008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539552" y="1412776"/>
              <a:ext cx="72008" cy="72008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467544" y="1340768"/>
              <a:ext cx="72008" cy="72008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1187624" y="1268760"/>
            <a:ext cx="1136650" cy="1206500"/>
            <a:chOff x="1831975" y="3095625"/>
            <a:chExt cx="1136650" cy="1206500"/>
          </a:xfrm>
        </p:grpSpPr>
        <p:sp>
          <p:nvSpPr>
            <p:cNvPr id="15" name="Полилиния 14"/>
            <p:cNvSpPr/>
            <p:nvPr/>
          </p:nvSpPr>
          <p:spPr>
            <a:xfrm>
              <a:off x="1831975" y="3095625"/>
              <a:ext cx="1136650" cy="1206500"/>
            </a:xfrm>
            <a:custGeom>
              <a:avLst/>
              <a:gdLst>
                <a:gd name="connsiteX0" fmla="*/ 92075 w 1136650"/>
                <a:gd name="connsiteY0" fmla="*/ 485775 h 1206500"/>
                <a:gd name="connsiteX1" fmla="*/ 101600 w 1136650"/>
                <a:gd name="connsiteY1" fmla="*/ 219075 h 1206500"/>
                <a:gd name="connsiteX2" fmla="*/ 377825 w 1136650"/>
                <a:gd name="connsiteY2" fmla="*/ 238125 h 1206500"/>
                <a:gd name="connsiteX3" fmla="*/ 644525 w 1136650"/>
                <a:gd name="connsiteY3" fmla="*/ 9525 h 1206500"/>
                <a:gd name="connsiteX4" fmla="*/ 911225 w 1136650"/>
                <a:gd name="connsiteY4" fmla="*/ 180975 h 1206500"/>
                <a:gd name="connsiteX5" fmla="*/ 911225 w 1136650"/>
                <a:gd name="connsiteY5" fmla="*/ 485775 h 1206500"/>
                <a:gd name="connsiteX6" fmla="*/ 1101725 w 1136650"/>
                <a:gd name="connsiteY6" fmla="*/ 790575 h 1206500"/>
                <a:gd name="connsiteX7" fmla="*/ 1054100 w 1136650"/>
                <a:gd name="connsiteY7" fmla="*/ 1114425 h 1206500"/>
                <a:gd name="connsiteX8" fmla="*/ 606425 w 1136650"/>
                <a:gd name="connsiteY8" fmla="*/ 1038225 h 1206500"/>
                <a:gd name="connsiteX9" fmla="*/ 396875 w 1136650"/>
                <a:gd name="connsiteY9" fmla="*/ 1190625 h 1206500"/>
                <a:gd name="connsiteX10" fmla="*/ 273050 w 1136650"/>
                <a:gd name="connsiteY10" fmla="*/ 942975 h 1206500"/>
                <a:gd name="connsiteX11" fmla="*/ 25400 w 1136650"/>
                <a:gd name="connsiteY11" fmla="*/ 828675 h 1206500"/>
                <a:gd name="connsiteX12" fmla="*/ 120650 w 1136650"/>
                <a:gd name="connsiteY12" fmla="*/ 638175 h 1206500"/>
                <a:gd name="connsiteX13" fmla="*/ 92075 w 1136650"/>
                <a:gd name="connsiteY13" fmla="*/ 485775 h 120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36650" h="1206500">
                  <a:moveTo>
                    <a:pt x="92075" y="485775"/>
                  </a:moveTo>
                  <a:cubicBezTo>
                    <a:pt x="88900" y="415925"/>
                    <a:pt x="53975" y="260350"/>
                    <a:pt x="101600" y="219075"/>
                  </a:cubicBezTo>
                  <a:cubicBezTo>
                    <a:pt x="149225" y="177800"/>
                    <a:pt x="287338" y="273050"/>
                    <a:pt x="377825" y="238125"/>
                  </a:cubicBezTo>
                  <a:cubicBezTo>
                    <a:pt x="468312" y="203200"/>
                    <a:pt x="555625" y="19050"/>
                    <a:pt x="644525" y="9525"/>
                  </a:cubicBezTo>
                  <a:cubicBezTo>
                    <a:pt x="733425" y="0"/>
                    <a:pt x="866775" y="101600"/>
                    <a:pt x="911225" y="180975"/>
                  </a:cubicBezTo>
                  <a:cubicBezTo>
                    <a:pt x="955675" y="260350"/>
                    <a:pt x="879475" y="384175"/>
                    <a:pt x="911225" y="485775"/>
                  </a:cubicBezTo>
                  <a:cubicBezTo>
                    <a:pt x="942975" y="587375"/>
                    <a:pt x="1077913" y="685800"/>
                    <a:pt x="1101725" y="790575"/>
                  </a:cubicBezTo>
                  <a:cubicBezTo>
                    <a:pt x="1125538" y="895350"/>
                    <a:pt x="1136650" y="1073150"/>
                    <a:pt x="1054100" y="1114425"/>
                  </a:cubicBezTo>
                  <a:cubicBezTo>
                    <a:pt x="971550" y="1155700"/>
                    <a:pt x="715962" y="1025525"/>
                    <a:pt x="606425" y="1038225"/>
                  </a:cubicBezTo>
                  <a:cubicBezTo>
                    <a:pt x="496888" y="1050925"/>
                    <a:pt x="452437" y="1206500"/>
                    <a:pt x="396875" y="1190625"/>
                  </a:cubicBezTo>
                  <a:cubicBezTo>
                    <a:pt x="341313" y="1174750"/>
                    <a:pt x="334963" y="1003300"/>
                    <a:pt x="273050" y="942975"/>
                  </a:cubicBezTo>
                  <a:cubicBezTo>
                    <a:pt x="211138" y="882650"/>
                    <a:pt x="50800" y="879475"/>
                    <a:pt x="25400" y="828675"/>
                  </a:cubicBezTo>
                  <a:cubicBezTo>
                    <a:pt x="0" y="777875"/>
                    <a:pt x="109537" y="700088"/>
                    <a:pt x="120650" y="638175"/>
                  </a:cubicBezTo>
                  <a:cubicBezTo>
                    <a:pt x="131763" y="576262"/>
                    <a:pt x="95250" y="555625"/>
                    <a:pt x="92075" y="485775"/>
                  </a:cubicBez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2555776" y="3789040"/>
              <a:ext cx="288032" cy="288032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899592" y="1916832"/>
            <a:ext cx="288032" cy="216024"/>
            <a:chOff x="899592" y="1916832"/>
            <a:chExt cx="288032" cy="216024"/>
          </a:xfrm>
        </p:grpSpPr>
        <p:sp>
          <p:nvSpPr>
            <p:cNvPr id="19" name="Овал 18"/>
            <p:cNvSpPr/>
            <p:nvPr/>
          </p:nvSpPr>
          <p:spPr>
            <a:xfrm>
              <a:off x="899592" y="2060848"/>
              <a:ext cx="72008" cy="72008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899592" y="1916832"/>
              <a:ext cx="72008" cy="72008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1043608" y="2060848"/>
              <a:ext cx="72008" cy="72008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1115616" y="1916832"/>
              <a:ext cx="72008" cy="72008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1115616" y="1988840"/>
              <a:ext cx="72008" cy="72008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971600" y="1988840"/>
              <a:ext cx="72008" cy="72008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683568" y="1268760"/>
            <a:ext cx="1258888" cy="1311275"/>
            <a:chOff x="1233487" y="2981325"/>
            <a:chExt cx="1258888" cy="1311275"/>
          </a:xfrm>
        </p:grpSpPr>
        <p:sp>
          <p:nvSpPr>
            <p:cNvPr id="25" name="Полилиния 24"/>
            <p:cNvSpPr/>
            <p:nvPr/>
          </p:nvSpPr>
          <p:spPr>
            <a:xfrm>
              <a:off x="1233487" y="2981325"/>
              <a:ext cx="1258888" cy="1311275"/>
            </a:xfrm>
            <a:custGeom>
              <a:avLst/>
              <a:gdLst>
                <a:gd name="connsiteX0" fmla="*/ 242888 w 1258888"/>
                <a:gd name="connsiteY0" fmla="*/ 581025 h 1311275"/>
                <a:gd name="connsiteX1" fmla="*/ 100013 w 1258888"/>
                <a:gd name="connsiteY1" fmla="*/ 457200 h 1311275"/>
                <a:gd name="connsiteX2" fmla="*/ 33338 w 1258888"/>
                <a:gd name="connsiteY2" fmla="*/ 276225 h 1311275"/>
                <a:gd name="connsiteX3" fmla="*/ 300038 w 1258888"/>
                <a:gd name="connsiteY3" fmla="*/ 95250 h 1311275"/>
                <a:gd name="connsiteX4" fmla="*/ 528638 w 1258888"/>
                <a:gd name="connsiteY4" fmla="*/ 152400 h 1311275"/>
                <a:gd name="connsiteX5" fmla="*/ 890588 w 1258888"/>
                <a:gd name="connsiteY5" fmla="*/ 66675 h 1311275"/>
                <a:gd name="connsiteX6" fmla="*/ 1004888 w 1258888"/>
                <a:gd name="connsiteY6" fmla="*/ 552450 h 1311275"/>
                <a:gd name="connsiteX7" fmla="*/ 1223963 w 1258888"/>
                <a:gd name="connsiteY7" fmla="*/ 666750 h 1311275"/>
                <a:gd name="connsiteX8" fmla="*/ 1214438 w 1258888"/>
                <a:gd name="connsiteY8" fmla="*/ 942975 h 1311275"/>
                <a:gd name="connsiteX9" fmla="*/ 1081088 w 1258888"/>
                <a:gd name="connsiteY9" fmla="*/ 1190625 h 1311275"/>
                <a:gd name="connsiteX10" fmla="*/ 690563 w 1258888"/>
                <a:gd name="connsiteY10" fmla="*/ 1285875 h 1311275"/>
                <a:gd name="connsiteX11" fmla="*/ 566738 w 1258888"/>
                <a:gd name="connsiteY11" fmla="*/ 1038225 h 1311275"/>
                <a:gd name="connsiteX12" fmla="*/ 176213 w 1258888"/>
                <a:gd name="connsiteY12" fmla="*/ 1247775 h 1311275"/>
                <a:gd name="connsiteX13" fmla="*/ 223838 w 1258888"/>
                <a:gd name="connsiteY13" fmla="*/ 952500 h 1311275"/>
                <a:gd name="connsiteX14" fmla="*/ 528638 w 1258888"/>
                <a:gd name="connsiteY14" fmla="*/ 838200 h 1311275"/>
                <a:gd name="connsiteX15" fmla="*/ 595313 w 1258888"/>
                <a:gd name="connsiteY15" fmla="*/ 628650 h 1311275"/>
                <a:gd name="connsiteX16" fmla="*/ 319088 w 1258888"/>
                <a:gd name="connsiteY16" fmla="*/ 638175 h 1311275"/>
                <a:gd name="connsiteX17" fmla="*/ 242888 w 1258888"/>
                <a:gd name="connsiteY17" fmla="*/ 581025 h 131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58888" h="1311275">
                  <a:moveTo>
                    <a:pt x="242888" y="581025"/>
                  </a:moveTo>
                  <a:cubicBezTo>
                    <a:pt x="206375" y="550862"/>
                    <a:pt x="134938" y="508000"/>
                    <a:pt x="100013" y="457200"/>
                  </a:cubicBezTo>
                  <a:cubicBezTo>
                    <a:pt x="65088" y="406400"/>
                    <a:pt x="0" y="336550"/>
                    <a:pt x="33338" y="276225"/>
                  </a:cubicBezTo>
                  <a:cubicBezTo>
                    <a:pt x="66676" y="215900"/>
                    <a:pt x="217488" y="115887"/>
                    <a:pt x="300038" y="95250"/>
                  </a:cubicBezTo>
                  <a:cubicBezTo>
                    <a:pt x="382588" y="74613"/>
                    <a:pt x="430213" y="157162"/>
                    <a:pt x="528638" y="152400"/>
                  </a:cubicBezTo>
                  <a:cubicBezTo>
                    <a:pt x="627063" y="147638"/>
                    <a:pt x="811213" y="0"/>
                    <a:pt x="890588" y="66675"/>
                  </a:cubicBezTo>
                  <a:cubicBezTo>
                    <a:pt x="969963" y="133350"/>
                    <a:pt x="949326" y="452438"/>
                    <a:pt x="1004888" y="552450"/>
                  </a:cubicBezTo>
                  <a:cubicBezTo>
                    <a:pt x="1060451" y="652463"/>
                    <a:pt x="1189038" y="601662"/>
                    <a:pt x="1223963" y="666750"/>
                  </a:cubicBezTo>
                  <a:cubicBezTo>
                    <a:pt x="1258888" y="731838"/>
                    <a:pt x="1238251" y="855663"/>
                    <a:pt x="1214438" y="942975"/>
                  </a:cubicBezTo>
                  <a:cubicBezTo>
                    <a:pt x="1190626" y="1030288"/>
                    <a:pt x="1168400" y="1133475"/>
                    <a:pt x="1081088" y="1190625"/>
                  </a:cubicBezTo>
                  <a:cubicBezTo>
                    <a:pt x="993776" y="1247775"/>
                    <a:pt x="776288" y="1311275"/>
                    <a:pt x="690563" y="1285875"/>
                  </a:cubicBezTo>
                  <a:cubicBezTo>
                    <a:pt x="604838" y="1260475"/>
                    <a:pt x="652463" y="1044575"/>
                    <a:pt x="566738" y="1038225"/>
                  </a:cubicBezTo>
                  <a:cubicBezTo>
                    <a:pt x="481013" y="1031875"/>
                    <a:pt x="233363" y="1262063"/>
                    <a:pt x="176213" y="1247775"/>
                  </a:cubicBezTo>
                  <a:cubicBezTo>
                    <a:pt x="119063" y="1233488"/>
                    <a:pt x="165101" y="1020763"/>
                    <a:pt x="223838" y="952500"/>
                  </a:cubicBezTo>
                  <a:cubicBezTo>
                    <a:pt x="282576" y="884238"/>
                    <a:pt x="466726" y="892175"/>
                    <a:pt x="528638" y="838200"/>
                  </a:cubicBezTo>
                  <a:cubicBezTo>
                    <a:pt x="590550" y="784225"/>
                    <a:pt x="630238" y="661988"/>
                    <a:pt x="595313" y="628650"/>
                  </a:cubicBezTo>
                  <a:cubicBezTo>
                    <a:pt x="560388" y="595313"/>
                    <a:pt x="377826" y="647700"/>
                    <a:pt x="319088" y="638175"/>
                  </a:cubicBezTo>
                  <a:cubicBezTo>
                    <a:pt x="260351" y="628650"/>
                    <a:pt x="279401" y="611188"/>
                    <a:pt x="242888" y="581025"/>
                  </a:cubicBez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2051720" y="3861048"/>
              <a:ext cx="288032" cy="288032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467544" y="1988840"/>
            <a:ext cx="288032" cy="216024"/>
            <a:chOff x="899592" y="1916832"/>
            <a:chExt cx="288032" cy="216024"/>
          </a:xfrm>
        </p:grpSpPr>
        <p:sp>
          <p:nvSpPr>
            <p:cNvPr id="32" name="Овал 31"/>
            <p:cNvSpPr/>
            <p:nvPr/>
          </p:nvSpPr>
          <p:spPr>
            <a:xfrm>
              <a:off x="899592" y="2060848"/>
              <a:ext cx="72008" cy="72008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899592" y="1916832"/>
              <a:ext cx="72008" cy="72008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1043608" y="2060848"/>
              <a:ext cx="72008" cy="72008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1115616" y="1916832"/>
              <a:ext cx="72008" cy="72008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1115616" y="1988840"/>
              <a:ext cx="72008" cy="72008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971600" y="1988840"/>
              <a:ext cx="72008" cy="72008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1043608" y="1340768"/>
            <a:ext cx="1136650" cy="1206500"/>
            <a:chOff x="1907704" y="3356992"/>
            <a:chExt cx="1136650" cy="1206500"/>
          </a:xfrm>
        </p:grpSpPr>
        <p:grpSp>
          <p:nvGrpSpPr>
            <p:cNvPr id="38" name="Группа 37"/>
            <p:cNvGrpSpPr/>
            <p:nvPr/>
          </p:nvGrpSpPr>
          <p:grpSpPr>
            <a:xfrm>
              <a:off x="1907704" y="3356992"/>
              <a:ext cx="1136650" cy="1206500"/>
              <a:chOff x="1831975" y="3095625"/>
              <a:chExt cx="1136650" cy="1206500"/>
            </a:xfrm>
          </p:grpSpPr>
          <p:sp>
            <p:nvSpPr>
              <p:cNvPr id="39" name="Полилиния 38"/>
              <p:cNvSpPr/>
              <p:nvPr/>
            </p:nvSpPr>
            <p:spPr>
              <a:xfrm>
                <a:off x="1831975" y="3095625"/>
                <a:ext cx="1136650" cy="1206500"/>
              </a:xfrm>
              <a:custGeom>
                <a:avLst/>
                <a:gdLst>
                  <a:gd name="connsiteX0" fmla="*/ 92075 w 1136650"/>
                  <a:gd name="connsiteY0" fmla="*/ 485775 h 1206500"/>
                  <a:gd name="connsiteX1" fmla="*/ 101600 w 1136650"/>
                  <a:gd name="connsiteY1" fmla="*/ 219075 h 1206500"/>
                  <a:gd name="connsiteX2" fmla="*/ 377825 w 1136650"/>
                  <a:gd name="connsiteY2" fmla="*/ 238125 h 1206500"/>
                  <a:gd name="connsiteX3" fmla="*/ 644525 w 1136650"/>
                  <a:gd name="connsiteY3" fmla="*/ 9525 h 1206500"/>
                  <a:gd name="connsiteX4" fmla="*/ 911225 w 1136650"/>
                  <a:gd name="connsiteY4" fmla="*/ 180975 h 1206500"/>
                  <a:gd name="connsiteX5" fmla="*/ 911225 w 1136650"/>
                  <a:gd name="connsiteY5" fmla="*/ 485775 h 1206500"/>
                  <a:gd name="connsiteX6" fmla="*/ 1101725 w 1136650"/>
                  <a:gd name="connsiteY6" fmla="*/ 790575 h 1206500"/>
                  <a:gd name="connsiteX7" fmla="*/ 1054100 w 1136650"/>
                  <a:gd name="connsiteY7" fmla="*/ 1114425 h 1206500"/>
                  <a:gd name="connsiteX8" fmla="*/ 606425 w 1136650"/>
                  <a:gd name="connsiteY8" fmla="*/ 1038225 h 1206500"/>
                  <a:gd name="connsiteX9" fmla="*/ 396875 w 1136650"/>
                  <a:gd name="connsiteY9" fmla="*/ 1190625 h 1206500"/>
                  <a:gd name="connsiteX10" fmla="*/ 273050 w 1136650"/>
                  <a:gd name="connsiteY10" fmla="*/ 942975 h 1206500"/>
                  <a:gd name="connsiteX11" fmla="*/ 25400 w 1136650"/>
                  <a:gd name="connsiteY11" fmla="*/ 828675 h 1206500"/>
                  <a:gd name="connsiteX12" fmla="*/ 120650 w 1136650"/>
                  <a:gd name="connsiteY12" fmla="*/ 638175 h 1206500"/>
                  <a:gd name="connsiteX13" fmla="*/ 92075 w 1136650"/>
                  <a:gd name="connsiteY13" fmla="*/ 485775 h 1206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36650" h="1206500">
                    <a:moveTo>
                      <a:pt x="92075" y="485775"/>
                    </a:moveTo>
                    <a:cubicBezTo>
                      <a:pt x="88900" y="415925"/>
                      <a:pt x="53975" y="260350"/>
                      <a:pt x="101600" y="219075"/>
                    </a:cubicBezTo>
                    <a:cubicBezTo>
                      <a:pt x="149225" y="177800"/>
                      <a:pt x="287338" y="273050"/>
                      <a:pt x="377825" y="238125"/>
                    </a:cubicBezTo>
                    <a:cubicBezTo>
                      <a:pt x="468312" y="203200"/>
                      <a:pt x="555625" y="19050"/>
                      <a:pt x="644525" y="9525"/>
                    </a:cubicBezTo>
                    <a:cubicBezTo>
                      <a:pt x="733425" y="0"/>
                      <a:pt x="866775" y="101600"/>
                      <a:pt x="911225" y="180975"/>
                    </a:cubicBezTo>
                    <a:cubicBezTo>
                      <a:pt x="955675" y="260350"/>
                      <a:pt x="879475" y="384175"/>
                      <a:pt x="911225" y="485775"/>
                    </a:cubicBezTo>
                    <a:cubicBezTo>
                      <a:pt x="942975" y="587375"/>
                      <a:pt x="1077913" y="685800"/>
                      <a:pt x="1101725" y="790575"/>
                    </a:cubicBezTo>
                    <a:cubicBezTo>
                      <a:pt x="1125538" y="895350"/>
                      <a:pt x="1136650" y="1073150"/>
                      <a:pt x="1054100" y="1114425"/>
                    </a:cubicBezTo>
                    <a:cubicBezTo>
                      <a:pt x="971550" y="1155700"/>
                      <a:pt x="715962" y="1025525"/>
                      <a:pt x="606425" y="1038225"/>
                    </a:cubicBezTo>
                    <a:cubicBezTo>
                      <a:pt x="496888" y="1050925"/>
                      <a:pt x="452437" y="1206500"/>
                      <a:pt x="396875" y="1190625"/>
                    </a:cubicBezTo>
                    <a:cubicBezTo>
                      <a:pt x="341313" y="1174750"/>
                      <a:pt x="334963" y="1003300"/>
                      <a:pt x="273050" y="942975"/>
                    </a:cubicBezTo>
                    <a:cubicBezTo>
                      <a:pt x="211138" y="882650"/>
                      <a:pt x="50800" y="879475"/>
                      <a:pt x="25400" y="828675"/>
                    </a:cubicBezTo>
                    <a:cubicBezTo>
                      <a:pt x="0" y="777875"/>
                      <a:pt x="109537" y="700088"/>
                      <a:pt x="120650" y="638175"/>
                    </a:cubicBezTo>
                    <a:cubicBezTo>
                      <a:pt x="131763" y="576262"/>
                      <a:pt x="95250" y="555625"/>
                      <a:pt x="92075" y="485775"/>
                    </a:cubicBezTo>
                    <a:close/>
                  </a:path>
                </a:pathLst>
              </a:cu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Овал 39"/>
              <p:cNvSpPr/>
              <p:nvPr/>
            </p:nvSpPr>
            <p:spPr>
              <a:xfrm>
                <a:off x="2555776" y="3789040"/>
                <a:ext cx="288032" cy="288032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0" name="Группа 49"/>
            <p:cNvGrpSpPr/>
            <p:nvPr/>
          </p:nvGrpSpPr>
          <p:grpSpPr>
            <a:xfrm>
              <a:off x="2123728" y="3861048"/>
              <a:ext cx="360040" cy="360040"/>
              <a:chOff x="899592" y="3645024"/>
              <a:chExt cx="360040" cy="360040"/>
            </a:xfrm>
          </p:grpSpPr>
          <p:sp>
            <p:nvSpPr>
              <p:cNvPr id="41" name="Овал 40"/>
              <p:cNvSpPr/>
              <p:nvPr/>
            </p:nvSpPr>
            <p:spPr>
              <a:xfrm>
                <a:off x="899592" y="3645024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Овал 42"/>
              <p:cNvSpPr/>
              <p:nvPr/>
            </p:nvSpPr>
            <p:spPr>
              <a:xfrm>
                <a:off x="971600" y="3861048"/>
                <a:ext cx="72008" cy="72008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Овал 43"/>
              <p:cNvSpPr/>
              <p:nvPr/>
            </p:nvSpPr>
            <p:spPr>
              <a:xfrm>
                <a:off x="1043608" y="3717032"/>
                <a:ext cx="72008" cy="72008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" name="Овал 44"/>
              <p:cNvSpPr/>
              <p:nvPr/>
            </p:nvSpPr>
            <p:spPr>
              <a:xfrm>
                <a:off x="1115616" y="3861048"/>
                <a:ext cx="72008" cy="72008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Овал 45"/>
              <p:cNvSpPr/>
              <p:nvPr/>
            </p:nvSpPr>
            <p:spPr>
              <a:xfrm>
                <a:off x="1115616" y="3717032"/>
                <a:ext cx="72008" cy="72008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Овал 46"/>
              <p:cNvSpPr/>
              <p:nvPr/>
            </p:nvSpPr>
            <p:spPr>
              <a:xfrm>
                <a:off x="1043608" y="3789040"/>
                <a:ext cx="72008" cy="72008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Овал 47"/>
              <p:cNvSpPr/>
              <p:nvPr/>
            </p:nvSpPr>
            <p:spPr>
              <a:xfrm>
                <a:off x="971600" y="3789040"/>
                <a:ext cx="72008" cy="72008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52" name="Группа 51"/>
          <p:cNvGrpSpPr/>
          <p:nvPr/>
        </p:nvGrpSpPr>
        <p:grpSpPr>
          <a:xfrm>
            <a:off x="1187624" y="1268760"/>
            <a:ext cx="1202747" cy="1370488"/>
            <a:chOff x="3785823" y="1844824"/>
            <a:chExt cx="1202747" cy="1370488"/>
          </a:xfrm>
        </p:grpSpPr>
        <p:grpSp>
          <p:nvGrpSpPr>
            <p:cNvPr id="53" name="Группа 37"/>
            <p:cNvGrpSpPr/>
            <p:nvPr/>
          </p:nvGrpSpPr>
          <p:grpSpPr>
            <a:xfrm>
              <a:off x="3851920" y="1988840"/>
              <a:ext cx="1136650" cy="1206500"/>
              <a:chOff x="1831975" y="3095625"/>
              <a:chExt cx="1136650" cy="1206500"/>
            </a:xfrm>
          </p:grpSpPr>
          <p:sp>
            <p:nvSpPr>
              <p:cNvPr id="69" name="Полилиния 68"/>
              <p:cNvSpPr/>
              <p:nvPr/>
            </p:nvSpPr>
            <p:spPr>
              <a:xfrm>
                <a:off x="1831975" y="3095625"/>
                <a:ext cx="1136650" cy="1206500"/>
              </a:xfrm>
              <a:custGeom>
                <a:avLst/>
                <a:gdLst>
                  <a:gd name="connsiteX0" fmla="*/ 92075 w 1136650"/>
                  <a:gd name="connsiteY0" fmla="*/ 485775 h 1206500"/>
                  <a:gd name="connsiteX1" fmla="*/ 101600 w 1136650"/>
                  <a:gd name="connsiteY1" fmla="*/ 219075 h 1206500"/>
                  <a:gd name="connsiteX2" fmla="*/ 377825 w 1136650"/>
                  <a:gd name="connsiteY2" fmla="*/ 238125 h 1206500"/>
                  <a:gd name="connsiteX3" fmla="*/ 644525 w 1136650"/>
                  <a:gd name="connsiteY3" fmla="*/ 9525 h 1206500"/>
                  <a:gd name="connsiteX4" fmla="*/ 911225 w 1136650"/>
                  <a:gd name="connsiteY4" fmla="*/ 180975 h 1206500"/>
                  <a:gd name="connsiteX5" fmla="*/ 911225 w 1136650"/>
                  <a:gd name="connsiteY5" fmla="*/ 485775 h 1206500"/>
                  <a:gd name="connsiteX6" fmla="*/ 1101725 w 1136650"/>
                  <a:gd name="connsiteY6" fmla="*/ 790575 h 1206500"/>
                  <a:gd name="connsiteX7" fmla="*/ 1054100 w 1136650"/>
                  <a:gd name="connsiteY7" fmla="*/ 1114425 h 1206500"/>
                  <a:gd name="connsiteX8" fmla="*/ 606425 w 1136650"/>
                  <a:gd name="connsiteY8" fmla="*/ 1038225 h 1206500"/>
                  <a:gd name="connsiteX9" fmla="*/ 396875 w 1136650"/>
                  <a:gd name="connsiteY9" fmla="*/ 1190625 h 1206500"/>
                  <a:gd name="connsiteX10" fmla="*/ 273050 w 1136650"/>
                  <a:gd name="connsiteY10" fmla="*/ 942975 h 1206500"/>
                  <a:gd name="connsiteX11" fmla="*/ 25400 w 1136650"/>
                  <a:gd name="connsiteY11" fmla="*/ 828675 h 1206500"/>
                  <a:gd name="connsiteX12" fmla="*/ 120650 w 1136650"/>
                  <a:gd name="connsiteY12" fmla="*/ 638175 h 1206500"/>
                  <a:gd name="connsiteX13" fmla="*/ 92075 w 1136650"/>
                  <a:gd name="connsiteY13" fmla="*/ 485775 h 1206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36650" h="1206500">
                    <a:moveTo>
                      <a:pt x="92075" y="485775"/>
                    </a:moveTo>
                    <a:cubicBezTo>
                      <a:pt x="88900" y="415925"/>
                      <a:pt x="53975" y="260350"/>
                      <a:pt x="101600" y="219075"/>
                    </a:cubicBezTo>
                    <a:cubicBezTo>
                      <a:pt x="149225" y="177800"/>
                      <a:pt x="287338" y="273050"/>
                      <a:pt x="377825" y="238125"/>
                    </a:cubicBezTo>
                    <a:cubicBezTo>
                      <a:pt x="468312" y="203200"/>
                      <a:pt x="555625" y="19050"/>
                      <a:pt x="644525" y="9525"/>
                    </a:cubicBezTo>
                    <a:cubicBezTo>
                      <a:pt x="733425" y="0"/>
                      <a:pt x="866775" y="101600"/>
                      <a:pt x="911225" y="180975"/>
                    </a:cubicBezTo>
                    <a:cubicBezTo>
                      <a:pt x="955675" y="260350"/>
                      <a:pt x="879475" y="384175"/>
                      <a:pt x="911225" y="485775"/>
                    </a:cubicBezTo>
                    <a:cubicBezTo>
                      <a:pt x="942975" y="587375"/>
                      <a:pt x="1077913" y="685800"/>
                      <a:pt x="1101725" y="790575"/>
                    </a:cubicBezTo>
                    <a:cubicBezTo>
                      <a:pt x="1125538" y="895350"/>
                      <a:pt x="1136650" y="1073150"/>
                      <a:pt x="1054100" y="1114425"/>
                    </a:cubicBezTo>
                    <a:cubicBezTo>
                      <a:pt x="971550" y="1155700"/>
                      <a:pt x="715962" y="1025525"/>
                      <a:pt x="606425" y="1038225"/>
                    </a:cubicBezTo>
                    <a:cubicBezTo>
                      <a:pt x="496888" y="1050925"/>
                      <a:pt x="452437" y="1206500"/>
                      <a:pt x="396875" y="1190625"/>
                    </a:cubicBezTo>
                    <a:cubicBezTo>
                      <a:pt x="341313" y="1174750"/>
                      <a:pt x="334963" y="1003300"/>
                      <a:pt x="273050" y="942975"/>
                    </a:cubicBezTo>
                    <a:cubicBezTo>
                      <a:pt x="211138" y="882650"/>
                      <a:pt x="50800" y="879475"/>
                      <a:pt x="25400" y="828675"/>
                    </a:cubicBezTo>
                    <a:cubicBezTo>
                      <a:pt x="0" y="777875"/>
                      <a:pt x="109537" y="700088"/>
                      <a:pt x="120650" y="638175"/>
                    </a:cubicBezTo>
                    <a:cubicBezTo>
                      <a:pt x="131763" y="576262"/>
                      <a:pt x="95250" y="555625"/>
                      <a:pt x="92075" y="485775"/>
                    </a:cubicBezTo>
                    <a:close/>
                  </a:path>
                </a:pathLst>
              </a:cu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0" name="Овал 69"/>
              <p:cNvSpPr/>
              <p:nvPr/>
            </p:nvSpPr>
            <p:spPr>
              <a:xfrm>
                <a:off x="2555776" y="3789040"/>
                <a:ext cx="288032" cy="288032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4" name="Группа 31"/>
            <p:cNvGrpSpPr/>
            <p:nvPr/>
          </p:nvGrpSpPr>
          <p:grpSpPr>
            <a:xfrm rot="11460000">
              <a:off x="4499992" y="1844824"/>
              <a:ext cx="72008" cy="144016"/>
              <a:chOff x="4283968" y="2348880"/>
              <a:chExt cx="72008" cy="144016"/>
            </a:xfrm>
          </p:grpSpPr>
          <p:sp>
            <p:nvSpPr>
              <p:cNvPr id="67" name="Равнобедренный треугольник 66"/>
              <p:cNvSpPr/>
              <p:nvPr/>
            </p:nvSpPr>
            <p:spPr>
              <a:xfrm>
                <a:off x="4283968" y="2348880"/>
                <a:ext cx="72008" cy="72008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8" name="Овал 67"/>
              <p:cNvSpPr/>
              <p:nvPr/>
            </p:nvSpPr>
            <p:spPr>
              <a:xfrm>
                <a:off x="4283968" y="2420888"/>
                <a:ext cx="72008" cy="72008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5" name="Группа 32"/>
            <p:cNvGrpSpPr/>
            <p:nvPr/>
          </p:nvGrpSpPr>
          <p:grpSpPr>
            <a:xfrm rot="14040000">
              <a:off x="4873110" y="2498443"/>
              <a:ext cx="72008" cy="144016"/>
              <a:chOff x="4283968" y="2348880"/>
              <a:chExt cx="72008" cy="144016"/>
            </a:xfrm>
          </p:grpSpPr>
          <p:sp>
            <p:nvSpPr>
              <p:cNvPr id="65" name="Равнобедренный треугольник 64"/>
              <p:cNvSpPr/>
              <p:nvPr/>
            </p:nvSpPr>
            <p:spPr>
              <a:xfrm>
                <a:off x="4283968" y="2348880"/>
                <a:ext cx="72008" cy="72008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6" name="Овал 65"/>
              <p:cNvSpPr/>
              <p:nvPr/>
            </p:nvSpPr>
            <p:spPr>
              <a:xfrm>
                <a:off x="4283968" y="2420888"/>
                <a:ext cx="72008" cy="72008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6" name="Группа 35"/>
            <p:cNvGrpSpPr/>
            <p:nvPr/>
          </p:nvGrpSpPr>
          <p:grpSpPr>
            <a:xfrm rot="14040000">
              <a:off x="4759430" y="1988286"/>
              <a:ext cx="72008" cy="144016"/>
              <a:chOff x="4283968" y="2348880"/>
              <a:chExt cx="72008" cy="144016"/>
            </a:xfrm>
          </p:grpSpPr>
          <p:sp>
            <p:nvSpPr>
              <p:cNvPr id="63" name="Равнобедренный треугольник 62"/>
              <p:cNvSpPr/>
              <p:nvPr/>
            </p:nvSpPr>
            <p:spPr>
              <a:xfrm>
                <a:off x="4283968" y="2348880"/>
                <a:ext cx="72008" cy="72008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4" name="Овал 63"/>
              <p:cNvSpPr/>
              <p:nvPr/>
            </p:nvSpPr>
            <p:spPr>
              <a:xfrm>
                <a:off x="4283968" y="2420888"/>
                <a:ext cx="72008" cy="72008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7" name="Группа 38"/>
            <p:cNvGrpSpPr/>
            <p:nvPr/>
          </p:nvGrpSpPr>
          <p:grpSpPr>
            <a:xfrm rot="21840000">
              <a:off x="4576936" y="3071296"/>
              <a:ext cx="72008" cy="144016"/>
              <a:chOff x="4283968" y="2348880"/>
              <a:chExt cx="72008" cy="144016"/>
            </a:xfrm>
          </p:grpSpPr>
          <p:sp>
            <p:nvSpPr>
              <p:cNvPr id="61" name="Равнобедренный треугольник 60"/>
              <p:cNvSpPr/>
              <p:nvPr/>
            </p:nvSpPr>
            <p:spPr>
              <a:xfrm>
                <a:off x="4283968" y="2348880"/>
                <a:ext cx="72008" cy="72008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2" name="Овал 61"/>
              <p:cNvSpPr/>
              <p:nvPr/>
            </p:nvSpPr>
            <p:spPr>
              <a:xfrm>
                <a:off x="4283968" y="2420888"/>
                <a:ext cx="72008" cy="72008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8" name="Группа 41"/>
            <p:cNvGrpSpPr/>
            <p:nvPr/>
          </p:nvGrpSpPr>
          <p:grpSpPr>
            <a:xfrm rot="4680000">
              <a:off x="3821827" y="2399068"/>
              <a:ext cx="72008" cy="144016"/>
              <a:chOff x="4283968" y="2348880"/>
              <a:chExt cx="72008" cy="144016"/>
            </a:xfrm>
          </p:grpSpPr>
          <p:sp>
            <p:nvSpPr>
              <p:cNvPr id="59" name="Равнобедренный треугольник 58"/>
              <p:cNvSpPr/>
              <p:nvPr/>
            </p:nvSpPr>
            <p:spPr>
              <a:xfrm>
                <a:off x="4283968" y="2348880"/>
                <a:ext cx="72008" cy="72008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Овал 59"/>
              <p:cNvSpPr/>
              <p:nvPr/>
            </p:nvSpPr>
            <p:spPr>
              <a:xfrm>
                <a:off x="4283968" y="2420888"/>
                <a:ext cx="72008" cy="72008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71" name="Группа 70"/>
          <p:cNvGrpSpPr/>
          <p:nvPr/>
        </p:nvGrpSpPr>
        <p:grpSpPr>
          <a:xfrm rot="-900000">
            <a:off x="1248577" y="2665313"/>
            <a:ext cx="852686" cy="583266"/>
            <a:chOff x="1127026" y="3349790"/>
            <a:chExt cx="852686" cy="583266"/>
          </a:xfrm>
        </p:grpSpPr>
        <p:grpSp>
          <p:nvGrpSpPr>
            <p:cNvPr id="72" name="Группа 48"/>
            <p:cNvGrpSpPr/>
            <p:nvPr/>
          </p:nvGrpSpPr>
          <p:grpSpPr>
            <a:xfrm>
              <a:off x="1259631" y="3349790"/>
              <a:ext cx="648073" cy="583266"/>
              <a:chOff x="1259631" y="3349790"/>
              <a:chExt cx="648073" cy="583266"/>
            </a:xfrm>
          </p:grpSpPr>
          <p:grpSp>
            <p:nvGrpSpPr>
              <p:cNvPr id="76" name="Группа 46"/>
              <p:cNvGrpSpPr/>
              <p:nvPr/>
            </p:nvGrpSpPr>
            <p:grpSpPr>
              <a:xfrm>
                <a:off x="1259631" y="3349790"/>
                <a:ext cx="648073" cy="583266"/>
                <a:chOff x="1259631" y="3349790"/>
                <a:chExt cx="648073" cy="583266"/>
              </a:xfrm>
            </p:grpSpPr>
            <p:sp>
              <p:nvSpPr>
                <p:cNvPr id="78" name="Овал 77"/>
                <p:cNvSpPr/>
                <p:nvPr/>
              </p:nvSpPr>
              <p:spPr>
                <a:xfrm>
                  <a:off x="1259631" y="3349790"/>
                  <a:ext cx="648073" cy="583266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9" name="Овал 6"/>
                <p:cNvSpPr/>
                <p:nvPr/>
              </p:nvSpPr>
              <p:spPr>
                <a:xfrm>
                  <a:off x="1331640" y="3429000"/>
                  <a:ext cx="432048" cy="432048"/>
                </a:xfrm>
                <a:prstGeom prst="ellipse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6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77" name="Прямоугольник 76"/>
              <p:cNvSpPr/>
              <p:nvPr/>
            </p:nvSpPr>
            <p:spPr>
              <a:xfrm>
                <a:off x="1259632" y="3356992"/>
                <a:ext cx="576064" cy="5760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err="1" smtClean="0">
                    <a:cs typeface="Times New Roman" pitchFamily="18" charset="0"/>
                  </a:rPr>
                  <a:t>Th</a:t>
                </a:r>
                <a:endParaRPr lang="ru-RU" sz="1600" dirty="0">
                  <a:cs typeface="Times New Roman" pitchFamily="18" charset="0"/>
                </a:endParaRPr>
              </a:p>
            </p:txBody>
          </p:sp>
        </p:grpSp>
        <p:sp>
          <p:nvSpPr>
            <p:cNvPr id="73" name="Пирог 72"/>
            <p:cNvSpPr/>
            <p:nvPr/>
          </p:nvSpPr>
          <p:spPr>
            <a:xfrm>
              <a:off x="1835696" y="3356992"/>
              <a:ext cx="144016" cy="144016"/>
            </a:xfrm>
            <a:prstGeom prst="pi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74" name="Пирог 73"/>
            <p:cNvSpPr/>
            <p:nvPr/>
          </p:nvSpPr>
          <p:spPr>
            <a:xfrm rot="4620000">
              <a:off x="1835696" y="3789040"/>
              <a:ext cx="144016" cy="144016"/>
            </a:xfrm>
            <a:prstGeom prst="pi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75" name="Пирог 74"/>
            <p:cNvSpPr/>
            <p:nvPr/>
          </p:nvSpPr>
          <p:spPr>
            <a:xfrm rot="-8100000">
              <a:off x="1127026" y="3584426"/>
              <a:ext cx="144016" cy="144016"/>
            </a:xfrm>
            <a:prstGeom prst="pi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80" name="Группа 79"/>
          <p:cNvGrpSpPr/>
          <p:nvPr/>
        </p:nvGrpSpPr>
        <p:grpSpPr>
          <a:xfrm rot="-2400000">
            <a:off x="3507585" y="1690603"/>
            <a:ext cx="852686" cy="583266"/>
            <a:chOff x="1127026" y="3349790"/>
            <a:chExt cx="852686" cy="583266"/>
          </a:xfrm>
        </p:grpSpPr>
        <p:grpSp>
          <p:nvGrpSpPr>
            <p:cNvPr id="81" name="Группа 48"/>
            <p:cNvGrpSpPr/>
            <p:nvPr/>
          </p:nvGrpSpPr>
          <p:grpSpPr>
            <a:xfrm>
              <a:off x="1259631" y="3349790"/>
              <a:ext cx="648073" cy="583266"/>
              <a:chOff x="1259631" y="3349790"/>
              <a:chExt cx="648073" cy="583266"/>
            </a:xfrm>
          </p:grpSpPr>
          <p:grpSp>
            <p:nvGrpSpPr>
              <p:cNvPr id="85" name="Группа 46"/>
              <p:cNvGrpSpPr/>
              <p:nvPr/>
            </p:nvGrpSpPr>
            <p:grpSpPr>
              <a:xfrm>
                <a:off x="1259631" y="3349790"/>
                <a:ext cx="648073" cy="583266"/>
                <a:chOff x="1259631" y="3349790"/>
                <a:chExt cx="648073" cy="583266"/>
              </a:xfrm>
            </p:grpSpPr>
            <p:sp>
              <p:nvSpPr>
                <p:cNvPr id="87" name="Овал 86"/>
                <p:cNvSpPr/>
                <p:nvPr/>
              </p:nvSpPr>
              <p:spPr>
                <a:xfrm>
                  <a:off x="1259631" y="3349790"/>
                  <a:ext cx="648073" cy="583266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8" name="Овал 6"/>
                <p:cNvSpPr/>
                <p:nvPr/>
              </p:nvSpPr>
              <p:spPr>
                <a:xfrm>
                  <a:off x="1331640" y="3429000"/>
                  <a:ext cx="432048" cy="432048"/>
                </a:xfrm>
                <a:prstGeom prst="ellipse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6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86" name="Прямоугольник 85"/>
              <p:cNvSpPr/>
              <p:nvPr/>
            </p:nvSpPr>
            <p:spPr>
              <a:xfrm>
                <a:off x="1259632" y="3356992"/>
                <a:ext cx="576064" cy="5760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cs typeface="Times New Roman" pitchFamily="18" charset="0"/>
                  </a:rPr>
                  <a:t>B</a:t>
                </a:r>
                <a:endParaRPr lang="ru-RU" sz="1600" dirty="0">
                  <a:cs typeface="Times New Roman" pitchFamily="18" charset="0"/>
                </a:endParaRPr>
              </a:p>
            </p:txBody>
          </p:sp>
        </p:grpSp>
        <p:sp>
          <p:nvSpPr>
            <p:cNvPr id="82" name="Пирог 81"/>
            <p:cNvSpPr/>
            <p:nvPr/>
          </p:nvSpPr>
          <p:spPr>
            <a:xfrm>
              <a:off x="1835696" y="3356992"/>
              <a:ext cx="144016" cy="144016"/>
            </a:xfrm>
            <a:prstGeom prst="pi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83" name="Пирог 82"/>
            <p:cNvSpPr/>
            <p:nvPr/>
          </p:nvSpPr>
          <p:spPr>
            <a:xfrm rot="4620000">
              <a:off x="1835696" y="3789040"/>
              <a:ext cx="144016" cy="144016"/>
            </a:xfrm>
            <a:prstGeom prst="pi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84" name="Пирог 83"/>
            <p:cNvSpPr/>
            <p:nvPr/>
          </p:nvSpPr>
          <p:spPr>
            <a:xfrm rot="-8100000">
              <a:off x="1127026" y="3584426"/>
              <a:ext cx="144016" cy="144016"/>
            </a:xfrm>
            <a:prstGeom prst="pi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89" name="Группа 88"/>
          <p:cNvGrpSpPr/>
          <p:nvPr/>
        </p:nvGrpSpPr>
        <p:grpSpPr>
          <a:xfrm>
            <a:off x="2915816" y="2204864"/>
            <a:ext cx="852686" cy="641863"/>
            <a:chOff x="1127026" y="3291193"/>
            <a:chExt cx="852686" cy="641863"/>
          </a:xfrm>
        </p:grpSpPr>
        <p:grpSp>
          <p:nvGrpSpPr>
            <p:cNvPr id="90" name="Группа 52"/>
            <p:cNvGrpSpPr/>
            <p:nvPr/>
          </p:nvGrpSpPr>
          <p:grpSpPr>
            <a:xfrm rot="-720000">
              <a:off x="1127026" y="3349790"/>
              <a:ext cx="852686" cy="583266"/>
              <a:chOff x="1127026" y="3349790"/>
              <a:chExt cx="852686" cy="583266"/>
            </a:xfrm>
          </p:grpSpPr>
          <p:grpSp>
            <p:nvGrpSpPr>
              <p:cNvPr id="92" name="Группа 48"/>
              <p:cNvGrpSpPr/>
              <p:nvPr/>
            </p:nvGrpSpPr>
            <p:grpSpPr>
              <a:xfrm>
                <a:off x="1259631" y="3349790"/>
                <a:ext cx="648073" cy="583266"/>
                <a:chOff x="1259631" y="3349790"/>
                <a:chExt cx="648073" cy="583266"/>
              </a:xfrm>
            </p:grpSpPr>
            <p:grpSp>
              <p:nvGrpSpPr>
                <p:cNvPr id="96" name="Группа 46"/>
                <p:cNvGrpSpPr/>
                <p:nvPr/>
              </p:nvGrpSpPr>
              <p:grpSpPr>
                <a:xfrm>
                  <a:off x="1259631" y="3349790"/>
                  <a:ext cx="648073" cy="583266"/>
                  <a:chOff x="1259631" y="3349790"/>
                  <a:chExt cx="648073" cy="583266"/>
                </a:xfrm>
              </p:grpSpPr>
              <p:sp>
                <p:nvSpPr>
                  <p:cNvPr id="98" name="Овал 97"/>
                  <p:cNvSpPr/>
                  <p:nvPr/>
                </p:nvSpPr>
                <p:spPr>
                  <a:xfrm>
                    <a:off x="1259631" y="3349790"/>
                    <a:ext cx="648073" cy="58326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99" name="Овал 98"/>
                  <p:cNvSpPr/>
                  <p:nvPr/>
                </p:nvSpPr>
                <p:spPr>
                  <a:xfrm>
                    <a:off x="1331640" y="3429000"/>
                    <a:ext cx="432048" cy="432048"/>
                  </a:xfrm>
                  <a:prstGeom prst="ellipse">
                    <a:avLst/>
                  </a:prstGeom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600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97" name="Прямоугольник 96"/>
                <p:cNvSpPr/>
                <p:nvPr/>
              </p:nvSpPr>
              <p:spPr>
                <a:xfrm>
                  <a:off x="1259632" y="3356992"/>
                  <a:ext cx="576064" cy="57606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err="1" smtClean="0">
                      <a:cs typeface="Times New Roman" pitchFamily="18" charset="0"/>
                    </a:rPr>
                    <a:t>Th</a:t>
                  </a:r>
                  <a:endParaRPr lang="ru-RU" sz="1600" dirty="0">
                    <a:cs typeface="Times New Roman" pitchFamily="18" charset="0"/>
                  </a:endParaRPr>
                </a:p>
              </p:txBody>
            </p:sp>
          </p:grpSp>
          <p:sp>
            <p:nvSpPr>
              <p:cNvPr id="93" name="Пирог 92"/>
              <p:cNvSpPr/>
              <p:nvPr/>
            </p:nvSpPr>
            <p:spPr>
              <a:xfrm>
                <a:off x="1835696" y="3356992"/>
                <a:ext cx="144016" cy="144016"/>
              </a:xfrm>
              <a:prstGeom prst="pi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Пирог 93"/>
              <p:cNvSpPr/>
              <p:nvPr/>
            </p:nvSpPr>
            <p:spPr>
              <a:xfrm rot="4620000">
                <a:off x="1835696" y="3789040"/>
                <a:ext cx="144016" cy="144016"/>
              </a:xfrm>
              <a:prstGeom prst="pi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Пирог 94"/>
              <p:cNvSpPr/>
              <p:nvPr/>
            </p:nvSpPr>
            <p:spPr>
              <a:xfrm rot="-8100000">
                <a:off x="1127026" y="3584426"/>
                <a:ext cx="144016" cy="144016"/>
              </a:xfrm>
              <a:prstGeom prst="pi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1" name="Овал 90"/>
            <p:cNvSpPr/>
            <p:nvPr/>
          </p:nvSpPr>
          <p:spPr>
            <a:xfrm rot="11460000">
              <a:off x="1841905" y="3291193"/>
              <a:ext cx="72008" cy="72008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0" name="Овал 99"/>
          <p:cNvSpPr/>
          <p:nvPr/>
        </p:nvSpPr>
        <p:spPr>
          <a:xfrm>
            <a:off x="4716016" y="1628800"/>
            <a:ext cx="72008" cy="7200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7" name="Группа 156"/>
          <p:cNvGrpSpPr/>
          <p:nvPr/>
        </p:nvGrpSpPr>
        <p:grpSpPr>
          <a:xfrm>
            <a:off x="2627784" y="2420888"/>
            <a:ext cx="2736304" cy="3105636"/>
            <a:chOff x="2627784" y="2420888"/>
            <a:chExt cx="2736304" cy="3105636"/>
          </a:xfrm>
        </p:grpSpPr>
        <p:grpSp>
          <p:nvGrpSpPr>
            <p:cNvPr id="101" name="Группа 100"/>
            <p:cNvGrpSpPr/>
            <p:nvPr/>
          </p:nvGrpSpPr>
          <p:grpSpPr>
            <a:xfrm>
              <a:off x="2627784" y="3356992"/>
              <a:ext cx="648073" cy="583266"/>
              <a:chOff x="1259631" y="3349790"/>
              <a:chExt cx="648073" cy="583266"/>
            </a:xfrm>
          </p:grpSpPr>
          <p:grpSp>
            <p:nvGrpSpPr>
              <p:cNvPr id="102" name="Группа 46"/>
              <p:cNvGrpSpPr/>
              <p:nvPr/>
            </p:nvGrpSpPr>
            <p:grpSpPr>
              <a:xfrm>
                <a:off x="1259631" y="3349790"/>
                <a:ext cx="648073" cy="583266"/>
                <a:chOff x="1259631" y="3349790"/>
                <a:chExt cx="648073" cy="583266"/>
              </a:xfrm>
            </p:grpSpPr>
            <p:sp>
              <p:nvSpPr>
                <p:cNvPr id="104" name="Овал 103"/>
                <p:cNvSpPr/>
                <p:nvPr/>
              </p:nvSpPr>
              <p:spPr>
                <a:xfrm>
                  <a:off x="1259631" y="3349790"/>
                  <a:ext cx="648073" cy="583266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5" name="Овал 104"/>
                <p:cNvSpPr/>
                <p:nvPr/>
              </p:nvSpPr>
              <p:spPr>
                <a:xfrm>
                  <a:off x="1331640" y="3429000"/>
                  <a:ext cx="432048" cy="432048"/>
                </a:xfrm>
                <a:prstGeom prst="ellipse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6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03" name="Прямоугольник 102"/>
              <p:cNvSpPr/>
              <p:nvPr/>
            </p:nvSpPr>
            <p:spPr>
              <a:xfrm>
                <a:off x="1259632" y="3356992"/>
                <a:ext cx="576064" cy="5760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>
                    <a:cs typeface="Times New Roman" pitchFamily="18" charset="0"/>
                  </a:rPr>
                  <a:t>B-</a:t>
                </a:r>
                <a:r>
                  <a:rPr lang="ru-RU" sz="1000" dirty="0" smtClean="0">
                    <a:cs typeface="Times New Roman" pitchFamily="18" charset="0"/>
                  </a:rPr>
                  <a:t>памяти</a:t>
                </a:r>
                <a:endParaRPr lang="ru-RU" sz="1000" dirty="0">
                  <a:cs typeface="Times New Roman" pitchFamily="18" charset="0"/>
                </a:endParaRPr>
              </a:p>
            </p:txBody>
          </p:sp>
        </p:grpSp>
        <p:grpSp>
          <p:nvGrpSpPr>
            <p:cNvPr id="106" name="Группа 105"/>
            <p:cNvGrpSpPr/>
            <p:nvPr/>
          </p:nvGrpSpPr>
          <p:grpSpPr>
            <a:xfrm>
              <a:off x="3491880" y="3356992"/>
              <a:ext cx="648073" cy="583266"/>
              <a:chOff x="1259631" y="3349790"/>
              <a:chExt cx="648073" cy="583266"/>
            </a:xfrm>
          </p:grpSpPr>
          <p:grpSp>
            <p:nvGrpSpPr>
              <p:cNvPr id="107" name="Группа 46"/>
              <p:cNvGrpSpPr/>
              <p:nvPr/>
            </p:nvGrpSpPr>
            <p:grpSpPr>
              <a:xfrm>
                <a:off x="1259631" y="3349790"/>
                <a:ext cx="648073" cy="583266"/>
                <a:chOff x="1259631" y="3349790"/>
                <a:chExt cx="648073" cy="583266"/>
              </a:xfrm>
            </p:grpSpPr>
            <p:sp>
              <p:nvSpPr>
                <p:cNvPr id="109" name="Овал 108"/>
                <p:cNvSpPr/>
                <p:nvPr/>
              </p:nvSpPr>
              <p:spPr>
                <a:xfrm>
                  <a:off x="1259631" y="3349790"/>
                  <a:ext cx="648073" cy="583266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0" name="Овал 109"/>
                <p:cNvSpPr/>
                <p:nvPr/>
              </p:nvSpPr>
              <p:spPr>
                <a:xfrm>
                  <a:off x="1331640" y="3429000"/>
                  <a:ext cx="432048" cy="432048"/>
                </a:xfrm>
                <a:prstGeom prst="ellipse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6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08" name="Прямоугольник 107"/>
              <p:cNvSpPr/>
              <p:nvPr/>
            </p:nvSpPr>
            <p:spPr>
              <a:xfrm>
                <a:off x="1259632" y="3356992"/>
                <a:ext cx="576064" cy="5760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err="1" smtClean="0">
                    <a:cs typeface="Times New Roman" pitchFamily="18" charset="0"/>
                  </a:rPr>
                  <a:t>nB</a:t>
                </a:r>
                <a:endParaRPr lang="ru-RU" sz="1600" dirty="0">
                  <a:cs typeface="Times New Roman" pitchFamily="18" charset="0"/>
                </a:endParaRPr>
              </a:p>
            </p:txBody>
          </p:sp>
        </p:grpSp>
        <p:cxnSp>
          <p:nvCxnSpPr>
            <p:cNvPr id="119" name="Прямая со стрелкой 118"/>
            <p:cNvCxnSpPr/>
            <p:nvPr/>
          </p:nvCxnSpPr>
          <p:spPr>
            <a:xfrm flipH="1">
              <a:off x="3851920" y="2492896"/>
              <a:ext cx="72008" cy="72008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1" name="Прямая со стрелкой 120"/>
            <p:cNvCxnSpPr/>
            <p:nvPr/>
          </p:nvCxnSpPr>
          <p:spPr>
            <a:xfrm flipH="1">
              <a:off x="2987824" y="2420888"/>
              <a:ext cx="720080" cy="7920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5" name="Прямая со стрелкой 124"/>
            <p:cNvCxnSpPr/>
            <p:nvPr/>
          </p:nvCxnSpPr>
          <p:spPr>
            <a:xfrm>
              <a:off x="4139952" y="3933056"/>
              <a:ext cx="432048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27" name="Группа 126"/>
            <p:cNvGrpSpPr/>
            <p:nvPr/>
          </p:nvGrpSpPr>
          <p:grpSpPr>
            <a:xfrm>
              <a:off x="4427984" y="4437112"/>
              <a:ext cx="936104" cy="583266"/>
              <a:chOff x="4860032" y="3717032"/>
              <a:chExt cx="936104" cy="583266"/>
            </a:xfrm>
          </p:grpSpPr>
          <p:grpSp>
            <p:nvGrpSpPr>
              <p:cNvPr id="128" name="Группа 58"/>
              <p:cNvGrpSpPr/>
              <p:nvPr/>
            </p:nvGrpSpPr>
            <p:grpSpPr>
              <a:xfrm>
                <a:off x="4860032" y="3717032"/>
                <a:ext cx="936104" cy="583266"/>
                <a:chOff x="4860032" y="3717032"/>
                <a:chExt cx="936104" cy="583266"/>
              </a:xfrm>
            </p:grpSpPr>
            <p:sp>
              <p:nvSpPr>
                <p:cNvPr id="130" name="Овал 129"/>
                <p:cNvSpPr/>
                <p:nvPr/>
              </p:nvSpPr>
              <p:spPr>
                <a:xfrm>
                  <a:off x="4860032" y="3717032"/>
                  <a:ext cx="936104" cy="583266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1" name="Овал 130"/>
                <p:cNvSpPr/>
                <p:nvPr/>
              </p:nvSpPr>
              <p:spPr>
                <a:xfrm>
                  <a:off x="4932041" y="3796242"/>
                  <a:ext cx="432048" cy="432048"/>
                </a:xfrm>
                <a:prstGeom prst="ellipse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6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2" name="Месяц 131"/>
                <p:cNvSpPr/>
                <p:nvPr/>
              </p:nvSpPr>
              <p:spPr>
                <a:xfrm rot="10800000">
                  <a:off x="5292080" y="3789040"/>
                  <a:ext cx="216024" cy="432048"/>
                </a:xfrm>
                <a:prstGeom prst="moon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3" name="Месяц 132"/>
                <p:cNvSpPr/>
                <p:nvPr/>
              </p:nvSpPr>
              <p:spPr>
                <a:xfrm rot="10800000">
                  <a:off x="5508104" y="3789040"/>
                  <a:ext cx="144016" cy="432048"/>
                </a:xfrm>
                <a:prstGeom prst="moon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4" name="Месяц 133"/>
                <p:cNvSpPr/>
                <p:nvPr/>
              </p:nvSpPr>
              <p:spPr>
                <a:xfrm rot="10800000">
                  <a:off x="5652120" y="3861048"/>
                  <a:ext cx="72008" cy="288032"/>
                </a:xfrm>
                <a:prstGeom prst="moon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29" name="Прямоугольник 128"/>
              <p:cNvSpPr/>
              <p:nvPr/>
            </p:nvSpPr>
            <p:spPr>
              <a:xfrm>
                <a:off x="4860032" y="3717032"/>
                <a:ext cx="576064" cy="5760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cs typeface="Times New Roman" pitchFamily="18" charset="0"/>
                  </a:rPr>
                  <a:t>P</a:t>
                </a:r>
                <a:endParaRPr lang="ru-RU" sz="1600" dirty="0">
                  <a:cs typeface="Times New Roman" pitchFamily="18" charset="0"/>
                </a:endParaRPr>
              </a:p>
            </p:txBody>
          </p:sp>
        </p:grpSp>
        <p:cxnSp>
          <p:nvCxnSpPr>
            <p:cNvPr id="138" name="Прямая со стрелкой 137"/>
            <p:cNvCxnSpPr/>
            <p:nvPr/>
          </p:nvCxnSpPr>
          <p:spPr>
            <a:xfrm flipH="1" flipV="1">
              <a:off x="3995936" y="4509120"/>
              <a:ext cx="360040" cy="7200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0" name="Прямая со стрелкой 139"/>
            <p:cNvCxnSpPr/>
            <p:nvPr/>
          </p:nvCxnSpPr>
          <p:spPr>
            <a:xfrm flipH="1">
              <a:off x="3995936" y="4797152"/>
              <a:ext cx="36004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2" name="Прямая со стрелкой 141"/>
            <p:cNvCxnSpPr/>
            <p:nvPr/>
          </p:nvCxnSpPr>
          <p:spPr>
            <a:xfrm flipH="1">
              <a:off x="4067944" y="4941168"/>
              <a:ext cx="360040" cy="14401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44" name="TextBox 143"/>
            <p:cNvSpPr txBox="1"/>
            <p:nvPr/>
          </p:nvSpPr>
          <p:spPr>
            <a:xfrm>
              <a:off x="3491880" y="5157192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n>
                    <a:solidFill>
                      <a:schemeClr val="accent2"/>
                    </a:solidFill>
                  </a:ln>
                </a:rPr>
                <a:t>IgE</a:t>
              </a:r>
              <a:endParaRPr lang="ru-RU" dirty="0">
                <a:ln>
                  <a:solidFill>
                    <a:schemeClr val="accent2"/>
                  </a:solidFill>
                </a:ln>
              </a:endParaRPr>
            </a:p>
          </p:txBody>
        </p:sp>
        <p:grpSp>
          <p:nvGrpSpPr>
            <p:cNvPr id="145" name="Группа 144"/>
            <p:cNvGrpSpPr/>
            <p:nvPr/>
          </p:nvGrpSpPr>
          <p:grpSpPr>
            <a:xfrm>
              <a:off x="3707904" y="4293096"/>
              <a:ext cx="166876" cy="292958"/>
              <a:chOff x="2167949" y="3280058"/>
              <a:chExt cx="166876" cy="292958"/>
            </a:xfrm>
          </p:grpSpPr>
          <p:sp>
            <p:nvSpPr>
              <p:cNvPr id="146" name="Прямоугольник 145"/>
              <p:cNvSpPr/>
              <p:nvPr/>
            </p:nvSpPr>
            <p:spPr>
              <a:xfrm>
                <a:off x="2195736" y="3356992"/>
                <a:ext cx="45719" cy="216024"/>
              </a:xfrm>
              <a:prstGeom prst="rect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7" name="Прямоугольник 146"/>
              <p:cNvSpPr/>
              <p:nvPr/>
            </p:nvSpPr>
            <p:spPr>
              <a:xfrm rot="2700000">
                <a:off x="2239957" y="3280058"/>
                <a:ext cx="45719" cy="144016"/>
              </a:xfrm>
              <a:prstGeom prst="rect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8" name="Прямоугольник 147"/>
              <p:cNvSpPr/>
              <p:nvPr/>
            </p:nvSpPr>
            <p:spPr>
              <a:xfrm rot="-2700000">
                <a:off x="2167949" y="3280058"/>
                <a:ext cx="45719" cy="144016"/>
              </a:xfrm>
              <a:prstGeom prst="rect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49" name="Группа 148"/>
            <p:cNvGrpSpPr/>
            <p:nvPr/>
          </p:nvGrpSpPr>
          <p:grpSpPr>
            <a:xfrm>
              <a:off x="3491880" y="4509120"/>
              <a:ext cx="166876" cy="292958"/>
              <a:chOff x="2167949" y="3280058"/>
              <a:chExt cx="166876" cy="292958"/>
            </a:xfrm>
          </p:grpSpPr>
          <p:sp>
            <p:nvSpPr>
              <p:cNvPr id="150" name="Прямоугольник 149"/>
              <p:cNvSpPr/>
              <p:nvPr/>
            </p:nvSpPr>
            <p:spPr>
              <a:xfrm>
                <a:off x="2195736" y="3356992"/>
                <a:ext cx="45719" cy="216024"/>
              </a:xfrm>
              <a:prstGeom prst="rect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1" name="Прямоугольник 150"/>
              <p:cNvSpPr/>
              <p:nvPr/>
            </p:nvSpPr>
            <p:spPr>
              <a:xfrm rot="2700000">
                <a:off x="2239957" y="3280058"/>
                <a:ext cx="45719" cy="144016"/>
              </a:xfrm>
              <a:prstGeom prst="rect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2" name="Прямоугольник 151"/>
              <p:cNvSpPr/>
              <p:nvPr/>
            </p:nvSpPr>
            <p:spPr>
              <a:xfrm rot="-2700000">
                <a:off x="2167949" y="3280058"/>
                <a:ext cx="45719" cy="144016"/>
              </a:xfrm>
              <a:prstGeom prst="rect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53" name="Группа 152"/>
            <p:cNvGrpSpPr/>
            <p:nvPr/>
          </p:nvGrpSpPr>
          <p:grpSpPr>
            <a:xfrm>
              <a:off x="3707904" y="4797152"/>
              <a:ext cx="166876" cy="292958"/>
              <a:chOff x="2167949" y="3280058"/>
              <a:chExt cx="166876" cy="292958"/>
            </a:xfrm>
          </p:grpSpPr>
          <p:sp>
            <p:nvSpPr>
              <p:cNvPr id="154" name="Прямоугольник 153"/>
              <p:cNvSpPr/>
              <p:nvPr/>
            </p:nvSpPr>
            <p:spPr>
              <a:xfrm>
                <a:off x="2195736" y="3356992"/>
                <a:ext cx="45719" cy="216024"/>
              </a:xfrm>
              <a:prstGeom prst="rect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5" name="Прямоугольник 154"/>
              <p:cNvSpPr/>
              <p:nvPr/>
            </p:nvSpPr>
            <p:spPr>
              <a:xfrm rot="2700000">
                <a:off x="2239957" y="3280058"/>
                <a:ext cx="45719" cy="144016"/>
              </a:xfrm>
              <a:prstGeom prst="rect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6" name="Прямоугольник 155"/>
              <p:cNvSpPr/>
              <p:nvPr/>
            </p:nvSpPr>
            <p:spPr>
              <a:xfrm rot="-2700000">
                <a:off x="2167949" y="3280058"/>
                <a:ext cx="45719" cy="144016"/>
              </a:xfrm>
              <a:prstGeom prst="rect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62" name="Группа 161"/>
          <p:cNvGrpSpPr/>
          <p:nvPr/>
        </p:nvGrpSpPr>
        <p:grpSpPr>
          <a:xfrm rot="780000">
            <a:off x="2699792" y="4437112"/>
            <a:ext cx="166876" cy="292958"/>
            <a:chOff x="2167949" y="3280058"/>
            <a:chExt cx="166876" cy="292958"/>
          </a:xfrm>
        </p:grpSpPr>
        <p:sp>
          <p:nvSpPr>
            <p:cNvPr id="163" name="Прямоугольник 162"/>
            <p:cNvSpPr/>
            <p:nvPr/>
          </p:nvSpPr>
          <p:spPr>
            <a:xfrm>
              <a:off x="2195736" y="3356992"/>
              <a:ext cx="45719" cy="216024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4" name="Прямоугольник 163"/>
            <p:cNvSpPr/>
            <p:nvPr/>
          </p:nvSpPr>
          <p:spPr>
            <a:xfrm rot="2700000">
              <a:off x="2239957" y="3280058"/>
              <a:ext cx="45719" cy="144016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Прямоугольник 164"/>
            <p:cNvSpPr/>
            <p:nvPr/>
          </p:nvSpPr>
          <p:spPr>
            <a:xfrm rot="-2700000">
              <a:off x="2167949" y="3280058"/>
              <a:ext cx="45719" cy="144016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6" name="Группа 165"/>
          <p:cNvGrpSpPr/>
          <p:nvPr/>
        </p:nvGrpSpPr>
        <p:grpSpPr>
          <a:xfrm rot="-1920000">
            <a:off x="2044656" y="4459069"/>
            <a:ext cx="166876" cy="292958"/>
            <a:chOff x="2167949" y="3280058"/>
            <a:chExt cx="166876" cy="292958"/>
          </a:xfrm>
        </p:grpSpPr>
        <p:sp>
          <p:nvSpPr>
            <p:cNvPr id="167" name="Прямоугольник 166"/>
            <p:cNvSpPr/>
            <p:nvPr/>
          </p:nvSpPr>
          <p:spPr>
            <a:xfrm>
              <a:off x="2195736" y="3356992"/>
              <a:ext cx="45719" cy="216024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Прямоугольник 167"/>
            <p:cNvSpPr/>
            <p:nvPr/>
          </p:nvSpPr>
          <p:spPr>
            <a:xfrm rot="2700000">
              <a:off x="2239957" y="3280058"/>
              <a:ext cx="45719" cy="144016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9" name="Прямоугольник 168"/>
            <p:cNvSpPr/>
            <p:nvPr/>
          </p:nvSpPr>
          <p:spPr>
            <a:xfrm rot="-2700000">
              <a:off x="2167949" y="3280058"/>
              <a:ext cx="45719" cy="144016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0" name="Группа 169"/>
          <p:cNvGrpSpPr/>
          <p:nvPr/>
        </p:nvGrpSpPr>
        <p:grpSpPr>
          <a:xfrm rot="-7020000">
            <a:off x="1841744" y="5124963"/>
            <a:ext cx="166876" cy="292958"/>
            <a:chOff x="2167949" y="3280058"/>
            <a:chExt cx="166876" cy="292958"/>
          </a:xfrm>
        </p:grpSpPr>
        <p:sp>
          <p:nvSpPr>
            <p:cNvPr id="171" name="Прямоугольник 170"/>
            <p:cNvSpPr/>
            <p:nvPr/>
          </p:nvSpPr>
          <p:spPr>
            <a:xfrm>
              <a:off x="2195736" y="3356992"/>
              <a:ext cx="45719" cy="216024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Прямоугольник 171"/>
            <p:cNvSpPr/>
            <p:nvPr/>
          </p:nvSpPr>
          <p:spPr>
            <a:xfrm rot="2700000">
              <a:off x="2239957" y="3280058"/>
              <a:ext cx="45719" cy="144016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Прямоугольник 172"/>
            <p:cNvSpPr/>
            <p:nvPr/>
          </p:nvSpPr>
          <p:spPr>
            <a:xfrm rot="-2700000">
              <a:off x="2167949" y="3280058"/>
              <a:ext cx="45719" cy="144016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6" name="Группа 205"/>
          <p:cNvGrpSpPr/>
          <p:nvPr/>
        </p:nvGrpSpPr>
        <p:grpSpPr>
          <a:xfrm>
            <a:off x="1979712" y="4653136"/>
            <a:ext cx="1474787" cy="817563"/>
            <a:chOff x="1979712" y="4653136"/>
            <a:chExt cx="1474787" cy="817563"/>
          </a:xfrm>
        </p:grpSpPr>
        <p:grpSp>
          <p:nvGrpSpPr>
            <p:cNvPr id="159" name="Группа 158"/>
            <p:cNvGrpSpPr/>
            <p:nvPr/>
          </p:nvGrpSpPr>
          <p:grpSpPr>
            <a:xfrm>
              <a:off x="1979712" y="4653136"/>
              <a:ext cx="1474787" cy="817563"/>
              <a:chOff x="2185988" y="4035425"/>
              <a:chExt cx="1474787" cy="817563"/>
            </a:xfrm>
          </p:grpSpPr>
          <p:sp>
            <p:nvSpPr>
              <p:cNvPr id="160" name="Полилиния 159"/>
              <p:cNvSpPr/>
              <p:nvPr/>
            </p:nvSpPr>
            <p:spPr>
              <a:xfrm>
                <a:off x="2185988" y="4035425"/>
                <a:ext cx="1474787" cy="817563"/>
              </a:xfrm>
              <a:custGeom>
                <a:avLst/>
                <a:gdLst>
                  <a:gd name="connsiteX0" fmla="*/ 366712 w 1474787"/>
                  <a:gd name="connsiteY0" fmla="*/ 31750 h 817563"/>
                  <a:gd name="connsiteX1" fmla="*/ 833437 w 1474787"/>
                  <a:gd name="connsiteY1" fmla="*/ 79375 h 817563"/>
                  <a:gd name="connsiteX2" fmla="*/ 1042987 w 1474787"/>
                  <a:gd name="connsiteY2" fmla="*/ 327025 h 817563"/>
                  <a:gd name="connsiteX3" fmla="*/ 1385887 w 1474787"/>
                  <a:gd name="connsiteY3" fmla="*/ 460375 h 817563"/>
                  <a:gd name="connsiteX4" fmla="*/ 1404937 w 1474787"/>
                  <a:gd name="connsiteY4" fmla="*/ 727075 h 817563"/>
                  <a:gd name="connsiteX5" fmla="*/ 966787 w 1474787"/>
                  <a:gd name="connsiteY5" fmla="*/ 812800 h 817563"/>
                  <a:gd name="connsiteX6" fmla="*/ 223837 w 1474787"/>
                  <a:gd name="connsiteY6" fmla="*/ 727075 h 817563"/>
                  <a:gd name="connsiteX7" fmla="*/ 23812 w 1474787"/>
                  <a:gd name="connsiteY7" fmla="*/ 269875 h 817563"/>
                  <a:gd name="connsiteX8" fmla="*/ 366712 w 1474787"/>
                  <a:gd name="connsiteY8" fmla="*/ 31750 h 817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74787" h="817563">
                    <a:moveTo>
                      <a:pt x="366712" y="31750"/>
                    </a:moveTo>
                    <a:cubicBezTo>
                      <a:pt x="501650" y="0"/>
                      <a:pt x="720725" y="30163"/>
                      <a:pt x="833437" y="79375"/>
                    </a:cubicBezTo>
                    <a:cubicBezTo>
                      <a:pt x="946150" y="128588"/>
                      <a:pt x="950912" y="263525"/>
                      <a:pt x="1042987" y="327025"/>
                    </a:cubicBezTo>
                    <a:cubicBezTo>
                      <a:pt x="1135062" y="390525"/>
                      <a:pt x="1325562" y="393700"/>
                      <a:pt x="1385887" y="460375"/>
                    </a:cubicBezTo>
                    <a:cubicBezTo>
                      <a:pt x="1446212" y="527050"/>
                      <a:pt x="1474787" y="668338"/>
                      <a:pt x="1404937" y="727075"/>
                    </a:cubicBezTo>
                    <a:cubicBezTo>
                      <a:pt x="1335087" y="785812"/>
                      <a:pt x="1163637" y="812800"/>
                      <a:pt x="966787" y="812800"/>
                    </a:cubicBezTo>
                    <a:cubicBezTo>
                      <a:pt x="769937" y="812800"/>
                      <a:pt x="381000" y="817563"/>
                      <a:pt x="223837" y="727075"/>
                    </a:cubicBezTo>
                    <a:cubicBezTo>
                      <a:pt x="66675" y="636588"/>
                      <a:pt x="0" y="384175"/>
                      <a:pt x="23812" y="269875"/>
                    </a:cubicBezTo>
                    <a:cubicBezTo>
                      <a:pt x="47624" y="155575"/>
                      <a:pt x="231774" y="63500"/>
                      <a:pt x="366712" y="31750"/>
                    </a:cubicBezTo>
                    <a:close/>
                  </a:path>
                </a:pathLst>
              </a:cu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1" name="Полилиния 160"/>
              <p:cNvSpPr/>
              <p:nvPr/>
            </p:nvSpPr>
            <p:spPr>
              <a:xfrm>
                <a:off x="2339752" y="4149080"/>
                <a:ext cx="415081" cy="617041"/>
              </a:xfrm>
              <a:custGeom>
                <a:avLst/>
                <a:gdLst>
                  <a:gd name="connsiteX0" fmla="*/ 631825 w 758825"/>
                  <a:gd name="connsiteY0" fmla="*/ 88900 h 1008062"/>
                  <a:gd name="connsiteX1" fmla="*/ 374650 w 758825"/>
                  <a:gd name="connsiteY1" fmla="*/ 3175 h 1008062"/>
                  <a:gd name="connsiteX2" fmla="*/ 146050 w 758825"/>
                  <a:gd name="connsiteY2" fmla="*/ 107950 h 1008062"/>
                  <a:gd name="connsiteX3" fmla="*/ 12700 w 758825"/>
                  <a:gd name="connsiteY3" fmla="*/ 422275 h 1008062"/>
                  <a:gd name="connsiteX4" fmla="*/ 69850 w 758825"/>
                  <a:gd name="connsiteY4" fmla="*/ 803275 h 1008062"/>
                  <a:gd name="connsiteX5" fmla="*/ 279400 w 758825"/>
                  <a:gd name="connsiteY5" fmla="*/ 984250 h 1008062"/>
                  <a:gd name="connsiteX6" fmla="*/ 688975 w 758825"/>
                  <a:gd name="connsiteY6" fmla="*/ 946150 h 1008062"/>
                  <a:gd name="connsiteX7" fmla="*/ 698500 w 758825"/>
                  <a:gd name="connsiteY7" fmla="*/ 717550 h 1008062"/>
                  <a:gd name="connsiteX8" fmla="*/ 593725 w 758825"/>
                  <a:gd name="connsiteY8" fmla="*/ 546100 h 1008062"/>
                  <a:gd name="connsiteX9" fmla="*/ 727075 w 758825"/>
                  <a:gd name="connsiteY9" fmla="*/ 327025 h 1008062"/>
                  <a:gd name="connsiteX10" fmla="*/ 631825 w 758825"/>
                  <a:gd name="connsiteY10" fmla="*/ 88900 h 1008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58825" h="1008062">
                    <a:moveTo>
                      <a:pt x="631825" y="88900"/>
                    </a:moveTo>
                    <a:cubicBezTo>
                      <a:pt x="573088" y="34925"/>
                      <a:pt x="455612" y="0"/>
                      <a:pt x="374650" y="3175"/>
                    </a:cubicBezTo>
                    <a:cubicBezTo>
                      <a:pt x="293688" y="6350"/>
                      <a:pt x="206375" y="38100"/>
                      <a:pt x="146050" y="107950"/>
                    </a:cubicBezTo>
                    <a:cubicBezTo>
                      <a:pt x="85725" y="177800"/>
                      <a:pt x="25400" y="306388"/>
                      <a:pt x="12700" y="422275"/>
                    </a:cubicBezTo>
                    <a:cubicBezTo>
                      <a:pt x="0" y="538162"/>
                      <a:pt x="25400" y="709613"/>
                      <a:pt x="69850" y="803275"/>
                    </a:cubicBezTo>
                    <a:cubicBezTo>
                      <a:pt x="114300" y="896937"/>
                      <a:pt x="176213" y="960438"/>
                      <a:pt x="279400" y="984250"/>
                    </a:cubicBezTo>
                    <a:cubicBezTo>
                      <a:pt x="382587" y="1008062"/>
                      <a:pt x="619125" y="990600"/>
                      <a:pt x="688975" y="946150"/>
                    </a:cubicBezTo>
                    <a:cubicBezTo>
                      <a:pt x="758825" y="901700"/>
                      <a:pt x="714375" y="784225"/>
                      <a:pt x="698500" y="717550"/>
                    </a:cubicBezTo>
                    <a:cubicBezTo>
                      <a:pt x="682625" y="650875"/>
                      <a:pt x="588963" y="611187"/>
                      <a:pt x="593725" y="546100"/>
                    </a:cubicBezTo>
                    <a:cubicBezTo>
                      <a:pt x="598487" y="481013"/>
                      <a:pt x="723900" y="404812"/>
                      <a:pt x="727075" y="327025"/>
                    </a:cubicBezTo>
                    <a:cubicBezTo>
                      <a:pt x="730250" y="249238"/>
                      <a:pt x="690563" y="142875"/>
                      <a:pt x="631825" y="88900"/>
                    </a:cubicBezTo>
                    <a:close/>
                  </a:path>
                </a:pathLst>
              </a:cu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74" name="Группа 173"/>
            <p:cNvGrpSpPr/>
            <p:nvPr/>
          </p:nvGrpSpPr>
          <p:grpSpPr>
            <a:xfrm>
              <a:off x="2699792" y="4869160"/>
              <a:ext cx="216024" cy="216024"/>
              <a:chOff x="1763688" y="4437112"/>
              <a:chExt cx="216024" cy="216024"/>
            </a:xfrm>
          </p:grpSpPr>
          <p:sp>
            <p:nvSpPr>
              <p:cNvPr id="175" name="Овал 174"/>
              <p:cNvSpPr/>
              <p:nvPr/>
            </p:nvSpPr>
            <p:spPr>
              <a:xfrm>
                <a:off x="1763688" y="4437112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6" name="Овал 175"/>
              <p:cNvSpPr/>
              <p:nvPr/>
            </p:nvSpPr>
            <p:spPr>
              <a:xfrm>
                <a:off x="1835696" y="4437112"/>
                <a:ext cx="45719" cy="45719"/>
              </a:xfrm>
              <a:prstGeom prst="ellipse">
                <a:avLst/>
              </a:prstGeom>
              <a:effectLst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7" name="Овал 176"/>
              <p:cNvSpPr/>
              <p:nvPr/>
            </p:nvSpPr>
            <p:spPr>
              <a:xfrm>
                <a:off x="1907704" y="4509120"/>
                <a:ext cx="45719" cy="45719"/>
              </a:xfrm>
              <a:prstGeom prst="ellipse">
                <a:avLst/>
              </a:prstGeom>
              <a:effectLst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8" name="Овал 177"/>
              <p:cNvSpPr/>
              <p:nvPr/>
            </p:nvSpPr>
            <p:spPr>
              <a:xfrm>
                <a:off x="1763688" y="4509120"/>
                <a:ext cx="45719" cy="45719"/>
              </a:xfrm>
              <a:prstGeom prst="ellipse">
                <a:avLst/>
              </a:prstGeom>
              <a:effectLst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9" name="Овал 178"/>
              <p:cNvSpPr/>
              <p:nvPr/>
            </p:nvSpPr>
            <p:spPr>
              <a:xfrm>
                <a:off x="1835696" y="4509120"/>
                <a:ext cx="45719" cy="45719"/>
              </a:xfrm>
              <a:prstGeom prst="ellipse">
                <a:avLst/>
              </a:prstGeom>
              <a:effectLst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0" name="Овал 179"/>
              <p:cNvSpPr/>
              <p:nvPr/>
            </p:nvSpPr>
            <p:spPr>
              <a:xfrm>
                <a:off x="1907704" y="4581128"/>
                <a:ext cx="45719" cy="45719"/>
              </a:xfrm>
              <a:prstGeom prst="ellipse">
                <a:avLst/>
              </a:prstGeom>
              <a:effectLst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1" name="Овал 180"/>
              <p:cNvSpPr/>
              <p:nvPr/>
            </p:nvSpPr>
            <p:spPr>
              <a:xfrm>
                <a:off x="1835696" y="4581128"/>
                <a:ext cx="45719" cy="45719"/>
              </a:xfrm>
              <a:prstGeom prst="ellipse">
                <a:avLst/>
              </a:prstGeom>
              <a:effectLst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82" name="Группа 181"/>
            <p:cNvGrpSpPr/>
            <p:nvPr/>
          </p:nvGrpSpPr>
          <p:grpSpPr>
            <a:xfrm>
              <a:off x="3131840" y="5085184"/>
              <a:ext cx="144016" cy="144016"/>
              <a:chOff x="1763688" y="4437112"/>
              <a:chExt cx="216024" cy="216024"/>
            </a:xfrm>
          </p:grpSpPr>
          <p:sp>
            <p:nvSpPr>
              <p:cNvPr id="183" name="Овал 182"/>
              <p:cNvSpPr/>
              <p:nvPr/>
            </p:nvSpPr>
            <p:spPr>
              <a:xfrm>
                <a:off x="1763688" y="4437112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4" name="Овал 183"/>
              <p:cNvSpPr/>
              <p:nvPr/>
            </p:nvSpPr>
            <p:spPr>
              <a:xfrm>
                <a:off x="1835696" y="4437112"/>
                <a:ext cx="45719" cy="45719"/>
              </a:xfrm>
              <a:prstGeom prst="ellipse">
                <a:avLst/>
              </a:prstGeom>
              <a:effectLst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5" name="Овал 184"/>
              <p:cNvSpPr/>
              <p:nvPr/>
            </p:nvSpPr>
            <p:spPr>
              <a:xfrm>
                <a:off x="1907704" y="4509120"/>
                <a:ext cx="45719" cy="45719"/>
              </a:xfrm>
              <a:prstGeom prst="ellipse">
                <a:avLst/>
              </a:prstGeom>
              <a:effectLst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6" name="Овал 185"/>
              <p:cNvSpPr/>
              <p:nvPr/>
            </p:nvSpPr>
            <p:spPr>
              <a:xfrm>
                <a:off x="1763688" y="4509120"/>
                <a:ext cx="45719" cy="45719"/>
              </a:xfrm>
              <a:prstGeom prst="ellipse">
                <a:avLst/>
              </a:prstGeom>
              <a:effectLst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7" name="Овал 186"/>
              <p:cNvSpPr/>
              <p:nvPr/>
            </p:nvSpPr>
            <p:spPr>
              <a:xfrm>
                <a:off x="1835696" y="4509120"/>
                <a:ext cx="45719" cy="45719"/>
              </a:xfrm>
              <a:prstGeom prst="ellipse">
                <a:avLst/>
              </a:prstGeom>
              <a:effectLst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8" name="Овал 187"/>
              <p:cNvSpPr/>
              <p:nvPr/>
            </p:nvSpPr>
            <p:spPr>
              <a:xfrm>
                <a:off x="1907704" y="4581128"/>
                <a:ext cx="45719" cy="45719"/>
              </a:xfrm>
              <a:prstGeom prst="ellipse">
                <a:avLst/>
              </a:prstGeom>
              <a:effectLst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9" name="Овал 188"/>
              <p:cNvSpPr/>
              <p:nvPr/>
            </p:nvSpPr>
            <p:spPr>
              <a:xfrm>
                <a:off x="1835696" y="4581128"/>
                <a:ext cx="45719" cy="45719"/>
              </a:xfrm>
              <a:prstGeom prst="ellipse">
                <a:avLst/>
              </a:prstGeom>
              <a:effectLst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90" name="Группа 189"/>
            <p:cNvGrpSpPr/>
            <p:nvPr/>
          </p:nvGrpSpPr>
          <p:grpSpPr>
            <a:xfrm>
              <a:off x="2915816" y="5157192"/>
              <a:ext cx="72008" cy="72008"/>
              <a:chOff x="1763688" y="4437112"/>
              <a:chExt cx="216024" cy="216024"/>
            </a:xfrm>
          </p:grpSpPr>
          <p:sp>
            <p:nvSpPr>
              <p:cNvPr id="191" name="Овал 190"/>
              <p:cNvSpPr/>
              <p:nvPr/>
            </p:nvSpPr>
            <p:spPr>
              <a:xfrm>
                <a:off x="1763688" y="4437112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2" name="Овал 191"/>
              <p:cNvSpPr/>
              <p:nvPr/>
            </p:nvSpPr>
            <p:spPr>
              <a:xfrm>
                <a:off x="1835696" y="4437112"/>
                <a:ext cx="45719" cy="45719"/>
              </a:xfrm>
              <a:prstGeom prst="ellipse">
                <a:avLst/>
              </a:prstGeom>
              <a:effectLst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3" name="Овал 192"/>
              <p:cNvSpPr/>
              <p:nvPr/>
            </p:nvSpPr>
            <p:spPr>
              <a:xfrm>
                <a:off x="1907704" y="4509120"/>
                <a:ext cx="45719" cy="45719"/>
              </a:xfrm>
              <a:prstGeom prst="ellipse">
                <a:avLst/>
              </a:prstGeom>
              <a:effectLst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4" name="Овал 193"/>
              <p:cNvSpPr/>
              <p:nvPr/>
            </p:nvSpPr>
            <p:spPr>
              <a:xfrm>
                <a:off x="1763688" y="4509120"/>
                <a:ext cx="45719" cy="45719"/>
              </a:xfrm>
              <a:prstGeom prst="ellipse">
                <a:avLst/>
              </a:prstGeom>
              <a:effectLst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5" name="Овал 194"/>
              <p:cNvSpPr/>
              <p:nvPr/>
            </p:nvSpPr>
            <p:spPr>
              <a:xfrm>
                <a:off x="1835696" y="4509120"/>
                <a:ext cx="45719" cy="45719"/>
              </a:xfrm>
              <a:prstGeom prst="ellipse">
                <a:avLst/>
              </a:prstGeom>
              <a:effectLst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6" name="Овал 195"/>
              <p:cNvSpPr/>
              <p:nvPr/>
            </p:nvSpPr>
            <p:spPr>
              <a:xfrm>
                <a:off x="1907704" y="4581128"/>
                <a:ext cx="45719" cy="45719"/>
              </a:xfrm>
              <a:prstGeom prst="ellipse">
                <a:avLst/>
              </a:prstGeom>
              <a:effectLst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7" name="Овал 196"/>
              <p:cNvSpPr/>
              <p:nvPr/>
            </p:nvSpPr>
            <p:spPr>
              <a:xfrm>
                <a:off x="1835696" y="4581128"/>
                <a:ext cx="45719" cy="45719"/>
              </a:xfrm>
              <a:prstGeom prst="ellipse">
                <a:avLst/>
              </a:prstGeom>
              <a:effectLst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98" name="Группа 197"/>
            <p:cNvGrpSpPr/>
            <p:nvPr/>
          </p:nvGrpSpPr>
          <p:grpSpPr>
            <a:xfrm>
              <a:off x="2771800" y="5301208"/>
              <a:ext cx="144016" cy="144016"/>
              <a:chOff x="1763688" y="4437112"/>
              <a:chExt cx="216024" cy="216024"/>
            </a:xfrm>
          </p:grpSpPr>
          <p:sp>
            <p:nvSpPr>
              <p:cNvPr id="199" name="Овал 198"/>
              <p:cNvSpPr/>
              <p:nvPr/>
            </p:nvSpPr>
            <p:spPr>
              <a:xfrm>
                <a:off x="1763688" y="4437112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0" name="Овал 199"/>
              <p:cNvSpPr/>
              <p:nvPr/>
            </p:nvSpPr>
            <p:spPr>
              <a:xfrm>
                <a:off x="1835696" y="4437112"/>
                <a:ext cx="45719" cy="45719"/>
              </a:xfrm>
              <a:prstGeom prst="ellipse">
                <a:avLst/>
              </a:prstGeom>
              <a:effectLst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1" name="Овал 200"/>
              <p:cNvSpPr/>
              <p:nvPr/>
            </p:nvSpPr>
            <p:spPr>
              <a:xfrm>
                <a:off x="1907704" y="4509120"/>
                <a:ext cx="45719" cy="45719"/>
              </a:xfrm>
              <a:prstGeom prst="ellipse">
                <a:avLst/>
              </a:prstGeom>
              <a:effectLst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2" name="Овал 201"/>
              <p:cNvSpPr/>
              <p:nvPr/>
            </p:nvSpPr>
            <p:spPr>
              <a:xfrm>
                <a:off x="1763688" y="4509120"/>
                <a:ext cx="45719" cy="45719"/>
              </a:xfrm>
              <a:prstGeom prst="ellipse">
                <a:avLst/>
              </a:prstGeom>
              <a:effectLst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3" name="Овал 202"/>
              <p:cNvSpPr/>
              <p:nvPr/>
            </p:nvSpPr>
            <p:spPr>
              <a:xfrm>
                <a:off x="1835696" y="4509120"/>
                <a:ext cx="45719" cy="45719"/>
              </a:xfrm>
              <a:prstGeom prst="ellipse">
                <a:avLst/>
              </a:prstGeom>
              <a:effectLst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4" name="Овал 203"/>
              <p:cNvSpPr/>
              <p:nvPr/>
            </p:nvSpPr>
            <p:spPr>
              <a:xfrm>
                <a:off x="1907704" y="4581128"/>
                <a:ext cx="45719" cy="45719"/>
              </a:xfrm>
              <a:prstGeom prst="ellipse">
                <a:avLst/>
              </a:prstGeom>
              <a:effectLst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5" name="Овал 204"/>
              <p:cNvSpPr/>
              <p:nvPr/>
            </p:nvSpPr>
            <p:spPr>
              <a:xfrm>
                <a:off x="1835696" y="4581128"/>
                <a:ext cx="45719" cy="45719"/>
              </a:xfrm>
              <a:prstGeom prst="ellipse">
                <a:avLst/>
              </a:prstGeom>
              <a:effectLst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207" name="Овал 206"/>
          <p:cNvSpPr/>
          <p:nvPr/>
        </p:nvSpPr>
        <p:spPr>
          <a:xfrm rot="11460000">
            <a:off x="2417969" y="4083280"/>
            <a:ext cx="72008" cy="7200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8" name="Овал 207"/>
          <p:cNvSpPr/>
          <p:nvPr/>
        </p:nvSpPr>
        <p:spPr>
          <a:xfrm rot="11460000">
            <a:off x="2057928" y="4155289"/>
            <a:ext cx="72008" cy="7200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9" name="Овал 208"/>
          <p:cNvSpPr/>
          <p:nvPr/>
        </p:nvSpPr>
        <p:spPr>
          <a:xfrm rot="11460000">
            <a:off x="1697889" y="4371313"/>
            <a:ext cx="72008" cy="7200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34" name="Группа 233"/>
          <p:cNvGrpSpPr/>
          <p:nvPr/>
        </p:nvGrpSpPr>
        <p:grpSpPr>
          <a:xfrm>
            <a:off x="1979712" y="4437112"/>
            <a:ext cx="1341863" cy="1269855"/>
            <a:chOff x="1979712" y="4437112"/>
            <a:chExt cx="1341863" cy="1269855"/>
          </a:xfrm>
        </p:grpSpPr>
        <p:cxnSp>
          <p:nvCxnSpPr>
            <p:cNvPr id="211" name="Прямая со стрелкой 210"/>
            <p:cNvCxnSpPr/>
            <p:nvPr/>
          </p:nvCxnSpPr>
          <p:spPr>
            <a:xfrm flipV="1">
              <a:off x="2915816" y="4653136"/>
              <a:ext cx="144016" cy="14401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3" name="Прямая со стрелкой 212"/>
            <p:cNvCxnSpPr/>
            <p:nvPr/>
          </p:nvCxnSpPr>
          <p:spPr>
            <a:xfrm flipV="1">
              <a:off x="3059832" y="4797152"/>
              <a:ext cx="144016" cy="14401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8" name="Прямая со стрелкой 217"/>
            <p:cNvCxnSpPr/>
            <p:nvPr/>
          </p:nvCxnSpPr>
          <p:spPr>
            <a:xfrm flipH="1">
              <a:off x="2195736" y="5445224"/>
              <a:ext cx="144016" cy="14401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0" name="Прямая со стрелкой 219"/>
            <p:cNvCxnSpPr/>
            <p:nvPr/>
          </p:nvCxnSpPr>
          <p:spPr>
            <a:xfrm>
              <a:off x="3131840" y="5445224"/>
              <a:ext cx="72008" cy="14401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2" name="Овал 221"/>
            <p:cNvSpPr/>
            <p:nvPr/>
          </p:nvSpPr>
          <p:spPr>
            <a:xfrm>
              <a:off x="3059832" y="4509120"/>
              <a:ext cx="45719" cy="45719"/>
            </a:xfrm>
            <a:prstGeom prst="ellipse">
              <a:avLst/>
            </a:prstGeom>
            <a:effec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3" name="Овал 222"/>
            <p:cNvSpPr/>
            <p:nvPr/>
          </p:nvSpPr>
          <p:spPr>
            <a:xfrm>
              <a:off x="3131840" y="4653136"/>
              <a:ext cx="45719" cy="45719"/>
            </a:xfrm>
            <a:prstGeom prst="ellipse">
              <a:avLst/>
            </a:prstGeom>
            <a:effec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4" name="Овал 223"/>
            <p:cNvSpPr/>
            <p:nvPr/>
          </p:nvSpPr>
          <p:spPr>
            <a:xfrm>
              <a:off x="2051720" y="5517232"/>
              <a:ext cx="45719" cy="45719"/>
            </a:xfrm>
            <a:prstGeom prst="ellipse">
              <a:avLst/>
            </a:prstGeom>
            <a:effec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5" name="Овал 224"/>
            <p:cNvSpPr/>
            <p:nvPr/>
          </p:nvSpPr>
          <p:spPr>
            <a:xfrm>
              <a:off x="2123728" y="5661248"/>
              <a:ext cx="45719" cy="45719"/>
            </a:xfrm>
            <a:prstGeom prst="ellipse">
              <a:avLst/>
            </a:prstGeom>
            <a:effec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6" name="Овал 225"/>
            <p:cNvSpPr/>
            <p:nvPr/>
          </p:nvSpPr>
          <p:spPr>
            <a:xfrm>
              <a:off x="2051720" y="5589240"/>
              <a:ext cx="45719" cy="45719"/>
            </a:xfrm>
            <a:prstGeom prst="ellipse">
              <a:avLst/>
            </a:prstGeom>
            <a:effec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7" name="Овал 226"/>
            <p:cNvSpPr/>
            <p:nvPr/>
          </p:nvSpPr>
          <p:spPr>
            <a:xfrm>
              <a:off x="3203848" y="4581128"/>
              <a:ext cx="45719" cy="45719"/>
            </a:xfrm>
            <a:prstGeom prst="ellipse">
              <a:avLst/>
            </a:prstGeom>
            <a:effec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8" name="Овал 227"/>
            <p:cNvSpPr/>
            <p:nvPr/>
          </p:nvSpPr>
          <p:spPr>
            <a:xfrm>
              <a:off x="3275856" y="4725144"/>
              <a:ext cx="45719" cy="45719"/>
            </a:xfrm>
            <a:prstGeom prst="ellipse">
              <a:avLst/>
            </a:prstGeom>
            <a:effec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9" name="Овал 228"/>
            <p:cNvSpPr/>
            <p:nvPr/>
          </p:nvSpPr>
          <p:spPr>
            <a:xfrm>
              <a:off x="3275856" y="5589240"/>
              <a:ext cx="45719" cy="45719"/>
            </a:xfrm>
            <a:prstGeom prst="ellipse">
              <a:avLst/>
            </a:prstGeom>
            <a:effec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0" name="Овал 229"/>
            <p:cNvSpPr/>
            <p:nvPr/>
          </p:nvSpPr>
          <p:spPr>
            <a:xfrm>
              <a:off x="3131840" y="5589240"/>
              <a:ext cx="45719" cy="45719"/>
            </a:xfrm>
            <a:prstGeom prst="ellipse">
              <a:avLst/>
            </a:prstGeom>
            <a:effec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1" name="Овал 230"/>
            <p:cNvSpPr/>
            <p:nvPr/>
          </p:nvSpPr>
          <p:spPr>
            <a:xfrm>
              <a:off x="1979712" y="5589240"/>
              <a:ext cx="45719" cy="45719"/>
            </a:xfrm>
            <a:prstGeom prst="ellipse">
              <a:avLst/>
            </a:prstGeom>
            <a:effec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2" name="Овал 231"/>
            <p:cNvSpPr/>
            <p:nvPr/>
          </p:nvSpPr>
          <p:spPr>
            <a:xfrm>
              <a:off x="3203848" y="5661248"/>
              <a:ext cx="45719" cy="45719"/>
            </a:xfrm>
            <a:prstGeom prst="ellipse">
              <a:avLst/>
            </a:prstGeom>
            <a:effec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3" name="Овал 232"/>
            <p:cNvSpPr/>
            <p:nvPr/>
          </p:nvSpPr>
          <p:spPr>
            <a:xfrm>
              <a:off x="3203848" y="4437112"/>
              <a:ext cx="45719" cy="45719"/>
            </a:xfrm>
            <a:prstGeom prst="ellipse">
              <a:avLst/>
            </a:prstGeom>
            <a:effec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10" name="TextBox 209"/>
          <p:cNvSpPr txBox="1"/>
          <p:nvPr/>
        </p:nvSpPr>
        <p:spPr>
          <a:xfrm>
            <a:off x="323528" y="2852936"/>
            <a:ext cx="249709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истамин,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серотонин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Лейкотриены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aseline="-25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</a:t>
            </a:r>
            <a:r>
              <a:rPr lang="ru-RU" baseline="-25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aseline="-25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Тромбоксан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А</a:t>
            </a:r>
            <a:r>
              <a:rPr lang="ru-RU" baseline="-25000" dirty="0" smtClean="0">
                <a:solidFill>
                  <a:schemeClr val="accent4">
                    <a:lumMod val="50000"/>
                  </a:schemeClr>
                </a:solidFill>
              </a:rPr>
              <a:t>2</a:t>
            </a:r>
            <a:endParaRPr lang="ru-RU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идролазы</a:t>
            </a: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ФНО-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endParaRPr lang="ru-RU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АФК, СР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ECF, NCF</a:t>
            </a:r>
          </a:p>
          <a:p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Кинины</a:t>
            </a:r>
            <a:endParaRPr lang="ru-RU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98728E-6 C 0.13976 0.05598 0.27952 0.11196 0.39636 0.12746 C 0.5132 0.14296 0.60695 0.11775 0.70104 0.09253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" y="7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9 0.00463 C -0.00886 0.01736 -0.01372 0.0301 -0.01962 0.03519 C -0.02552 0.04028 -0.03247 0.03773 -0.03941 0.03519 " pathEditMode="relative" ptsTypes="aaA">
                                      <p:cBhvr>
                                        <p:cTn id="54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52615E-6 C 0.0191 0.003 0.03854 0.00624 0.04462 0.0148 C 0.05069 0.02337 0.04358 0.03771 0.03663 0.05229 " pathEditMode="relative" rAng="0" ptsTypes="aaA">
                                      <p:cBhvr>
                                        <p:cTn id="94" dur="2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26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694 0.0044 -0.01371 0.0088 -0.01441 0.01712 C -0.0151 0.02545 -0.00989 0.03772 -0.00469 0.04998 " pathEditMode="relative" ptsTypes="aaA">
                                      <p:cBhvr>
                                        <p:cTn id="96" dur="2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093 0.0597 -0.02187 0.11962 -0.01996 0.14276 C -0.01805 0.1659 -0.00347 0.15225 0.01129 0.1386 " pathEditMode="relative" ptsTypes="aaA">
                                      <p:cBhvr>
                                        <p:cTn id="98" dur="2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3" grpId="0" animBg="1"/>
      <p:bldP spid="100" grpId="0" animBg="1"/>
      <p:bldP spid="100" grpId="1" animBg="1"/>
      <p:bldP spid="207" grpId="0" animBg="1"/>
      <p:bldP spid="207" grpId="1" animBg="1"/>
      <p:bldP spid="208" grpId="0" animBg="1"/>
      <p:bldP spid="208" grpId="1" animBg="1"/>
      <p:bldP spid="209" grpId="0" animBg="1"/>
      <p:bldP spid="209" grpId="1" animBg="1"/>
      <p:bldP spid="2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67544" y="404664"/>
            <a:ext cx="822960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Реакция гиперчувствительности </a:t>
            </a:r>
            <a:r>
              <a:rPr kumimoji="0" lang="en-US" sz="32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IV </a:t>
            </a:r>
            <a:r>
              <a:rPr kumimoji="0" lang="ru-RU" sz="32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типа</a:t>
            </a:r>
            <a:endParaRPr kumimoji="0" lang="ru-RU" sz="32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Picture 2" descr="https://media.istockphoto.com/photos/man-anatomy-full-respiratory-and-digestive-systems-cutaway-picture-id178458764?k=6&amp;m=178458764&amp;s=612x612&amp;w=0&amp;h=BAQWn6VZ-c9JAWh7Zozr8K7BP1bqoKOj0ZEqeoMcdGs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4450" y="1028699"/>
            <a:ext cx="4019550" cy="5829301"/>
          </a:xfrm>
          <a:prstGeom prst="rect">
            <a:avLst/>
          </a:prstGeom>
          <a:noFill/>
        </p:spPr>
      </p:pic>
      <p:grpSp>
        <p:nvGrpSpPr>
          <p:cNvPr id="7" name="Группа 6"/>
          <p:cNvGrpSpPr/>
          <p:nvPr/>
        </p:nvGrpSpPr>
        <p:grpSpPr>
          <a:xfrm>
            <a:off x="6660232" y="2060848"/>
            <a:ext cx="288032" cy="216024"/>
            <a:chOff x="899592" y="1916832"/>
            <a:chExt cx="288032" cy="216024"/>
          </a:xfrm>
        </p:grpSpPr>
        <p:sp>
          <p:nvSpPr>
            <p:cNvPr id="8" name="Овал 7"/>
            <p:cNvSpPr/>
            <p:nvPr/>
          </p:nvSpPr>
          <p:spPr>
            <a:xfrm>
              <a:off x="899592" y="2060848"/>
              <a:ext cx="72008" cy="72008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899592" y="1916832"/>
              <a:ext cx="72008" cy="72008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1043608" y="2060848"/>
              <a:ext cx="72008" cy="72008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1115616" y="1916832"/>
              <a:ext cx="72008" cy="72008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1115616" y="1988840"/>
              <a:ext cx="72008" cy="72008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971600" y="1988840"/>
              <a:ext cx="72008" cy="72008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Скругленный прямоугольник 13"/>
          <p:cNvSpPr/>
          <p:nvPr/>
        </p:nvSpPr>
        <p:spPr>
          <a:xfrm>
            <a:off x="323528" y="1124744"/>
            <a:ext cx="5328592" cy="46085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683568" y="1268760"/>
            <a:ext cx="1202747" cy="1370488"/>
            <a:chOff x="3785823" y="1844824"/>
            <a:chExt cx="1202747" cy="1370488"/>
          </a:xfrm>
        </p:grpSpPr>
        <p:grpSp>
          <p:nvGrpSpPr>
            <p:cNvPr id="16" name="Группа 37"/>
            <p:cNvGrpSpPr/>
            <p:nvPr/>
          </p:nvGrpSpPr>
          <p:grpSpPr>
            <a:xfrm>
              <a:off x="3851920" y="1988840"/>
              <a:ext cx="1136650" cy="1206500"/>
              <a:chOff x="1831975" y="3095625"/>
              <a:chExt cx="1136650" cy="1206500"/>
            </a:xfrm>
          </p:grpSpPr>
          <p:sp>
            <p:nvSpPr>
              <p:cNvPr id="32" name="Полилиния 31"/>
              <p:cNvSpPr/>
              <p:nvPr/>
            </p:nvSpPr>
            <p:spPr>
              <a:xfrm>
                <a:off x="1831975" y="3095625"/>
                <a:ext cx="1136650" cy="1206500"/>
              </a:xfrm>
              <a:custGeom>
                <a:avLst/>
                <a:gdLst>
                  <a:gd name="connsiteX0" fmla="*/ 92075 w 1136650"/>
                  <a:gd name="connsiteY0" fmla="*/ 485775 h 1206500"/>
                  <a:gd name="connsiteX1" fmla="*/ 101600 w 1136650"/>
                  <a:gd name="connsiteY1" fmla="*/ 219075 h 1206500"/>
                  <a:gd name="connsiteX2" fmla="*/ 377825 w 1136650"/>
                  <a:gd name="connsiteY2" fmla="*/ 238125 h 1206500"/>
                  <a:gd name="connsiteX3" fmla="*/ 644525 w 1136650"/>
                  <a:gd name="connsiteY3" fmla="*/ 9525 h 1206500"/>
                  <a:gd name="connsiteX4" fmla="*/ 911225 w 1136650"/>
                  <a:gd name="connsiteY4" fmla="*/ 180975 h 1206500"/>
                  <a:gd name="connsiteX5" fmla="*/ 911225 w 1136650"/>
                  <a:gd name="connsiteY5" fmla="*/ 485775 h 1206500"/>
                  <a:gd name="connsiteX6" fmla="*/ 1101725 w 1136650"/>
                  <a:gd name="connsiteY6" fmla="*/ 790575 h 1206500"/>
                  <a:gd name="connsiteX7" fmla="*/ 1054100 w 1136650"/>
                  <a:gd name="connsiteY7" fmla="*/ 1114425 h 1206500"/>
                  <a:gd name="connsiteX8" fmla="*/ 606425 w 1136650"/>
                  <a:gd name="connsiteY8" fmla="*/ 1038225 h 1206500"/>
                  <a:gd name="connsiteX9" fmla="*/ 396875 w 1136650"/>
                  <a:gd name="connsiteY9" fmla="*/ 1190625 h 1206500"/>
                  <a:gd name="connsiteX10" fmla="*/ 273050 w 1136650"/>
                  <a:gd name="connsiteY10" fmla="*/ 942975 h 1206500"/>
                  <a:gd name="connsiteX11" fmla="*/ 25400 w 1136650"/>
                  <a:gd name="connsiteY11" fmla="*/ 828675 h 1206500"/>
                  <a:gd name="connsiteX12" fmla="*/ 120650 w 1136650"/>
                  <a:gd name="connsiteY12" fmla="*/ 638175 h 1206500"/>
                  <a:gd name="connsiteX13" fmla="*/ 92075 w 1136650"/>
                  <a:gd name="connsiteY13" fmla="*/ 485775 h 1206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36650" h="1206500">
                    <a:moveTo>
                      <a:pt x="92075" y="485775"/>
                    </a:moveTo>
                    <a:cubicBezTo>
                      <a:pt x="88900" y="415925"/>
                      <a:pt x="53975" y="260350"/>
                      <a:pt x="101600" y="219075"/>
                    </a:cubicBezTo>
                    <a:cubicBezTo>
                      <a:pt x="149225" y="177800"/>
                      <a:pt x="287338" y="273050"/>
                      <a:pt x="377825" y="238125"/>
                    </a:cubicBezTo>
                    <a:cubicBezTo>
                      <a:pt x="468312" y="203200"/>
                      <a:pt x="555625" y="19050"/>
                      <a:pt x="644525" y="9525"/>
                    </a:cubicBezTo>
                    <a:cubicBezTo>
                      <a:pt x="733425" y="0"/>
                      <a:pt x="866775" y="101600"/>
                      <a:pt x="911225" y="180975"/>
                    </a:cubicBezTo>
                    <a:cubicBezTo>
                      <a:pt x="955675" y="260350"/>
                      <a:pt x="879475" y="384175"/>
                      <a:pt x="911225" y="485775"/>
                    </a:cubicBezTo>
                    <a:cubicBezTo>
                      <a:pt x="942975" y="587375"/>
                      <a:pt x="1077913" y="685800"/>
                      <a:pt x="1101725" y="790575"/>
                    </a:cubicBezTo>
                    <a:cubicBezTo>
                      <a:pt x="1125538" y="895350"/>
                      <a:pt x="1136650" y="1073150"/>
                      <a:pt x="1054100" y="1114425"/>
                    </a:cubicBezTo>
                    <a:cubicBezTo>
                      <a:pt x="971550" y="1155700"/>
                      <a:pt x="715962" y="1025525"/>
                      <a:pt x="606425" y="1038225"/>
                    </a:cubicBezTo>
                    <a:cubicBezTo>
                      <a:pt x="496888" y="1050925"/>
                      <a:pt x="452437" y="1206500"/>
                      <a:pt x="396875" y="1190625"/>
                    </a:cubicBezTo>
                    <a:cubicBezTo>
                      <a:pt x="341313" y="1174750"/>
                      <a:pt x="334963" y="1003300"/>
                      <a:pt x="273050" y="942975"/>
                    </a:cubicBezTo>
                    <a:cubicBezTo>
                      <a:pt x="211138" y="882650"/>
                      <a:pt x="50800" y="879475"/>
                      <a:pt x="25400" y="828675"/>
                    </a:cubicBezTo>
                    <a:cubicBezTo>
                      <a:pt x="0" y="777875"/>
                      <a:pt x="109537" y="700088"/>
                      <a:pt x="120650" y="638175"/>
                    </a:cubicBezTo>
                    <a:cubicBezTo>
                      <a:pt x="131763" y="576262"/>
                      <a:pt x="95250" y="555625"/>
                      <a:pt x="92075" y="485775"/>
                    </a:cubicBezTo>
                    <a:close/>
                  </a:path>
                </a:pathLst>
              </a:cu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Овал 32"/>
              <p:cNvSpPr/>
              <p:nvPr/>
            </p:nvSpPr>
            <p:spPr>
              <a:xfrm>
                <a:off x="2555776" y="3789040"/>
                <a:ext cx="288032" cy="288032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7" name="Группа 31"/>
            <p:cNvGrpSpPr/>
            <p:nvPr/>
          </p:nvGrpSpPr>
          <p:grpSpPr>
            <a:xfrm rot="11460000">
              <a:off x="4499992" y="1844824"/>
              <a:ext cx="72008" cy="144016"/>
              <a:chOff x="4283968" y="2348880"/>
              <a:chExt cx="72008" cy="144016"/>
            </a:xfrm>
          </p:grpSpPr>
          <p:sp>
            <p:nvSpPr>
              <p:cNvPr id="30" name="Равнобедренный треугольник 29"/>
              <p:cNvSpPr/>
              <p:nvPr/>
            </p:nvSpPr>
            <p:spPr>
              <a:xfrm>
                <a:off x="4283968" y="2348880"/>
                <a:ext cx="72008" cy="72008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Овал 30"/>
              <p:cNvSpPr/>
              <p:nvPr/>
            </p:nvSpPr>
            <p:spPr>
              <a:xfrm>
                <a:off x="4283968" y="2420888"/>
                <a:ext cx="72008" cy="72008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8" name="Группа 32"/>
            <p:cNvGrpSpPr/>
            <p:nvPr/>
          </p:nvGrpSpPr>
          <p:grpSpPr>
            <a:xfrm rot="14040000">
              <a:off x="4873110" y="2498443"/>
              <a:ext cx="72008" cy="144016"/>
              <a:chOff x="4283968" y="2348880"/>
              <a:chExt cx="72008" cy="144016"/>
            </a:xfrm>
          </p:grpSpPr>
          <p:sp>
            <p:nvSpPr>
              <p:cNvPr id="28" name="Равнобедренный треугольник 27"/>
              <p:cNvSpPr/>
              <p:nvPr/>
            </p:nvSpPr>
            <p:spPr>
              <a:xfrm>
                <a:off x="4283968" y="2348880"/>
                <a:ext cx="72008" cy="72008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Овал 28"/>
              <p:cNvSpPr/>
              <p:nvPr/>
            </p:nvSpPr>
            <p:spPr>
              <a:xfrm>
                <a:off x="4283968" y="2420888"/>
                <a:ext cx="72008" cy="72008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9" name="Группа 35"/>
            <p:cNvGrpSpPr/>
            <p:nvPr/>
          </p:nvGrpSpPr>
          <p:grpSpPr>
            <a:xfrm rot="14040000">
              <a:off x="4759430" y="1988286"/>
              <a:ext cx="72008" cy="144016"/>
              <a:chOff x="4283968" y="2348880"/>
              <a:chExt cx="72008" cy="144016"/>
            </a:xfrm>
          </p:grpSpPr>
          <p:sp>
            <p:nvSpPr>
              <p:cNvPr id="26" name="Равнобедренный треугольник 25"/>
              <p:cNvSpPr/>
              <p:nvPr/>
            </p:nvSpPr>
            <p:spPr>
              <a:xfrm>
                <a:off x="4283968" y="2348880"/>
                <a:ext cx="72008" cy="72008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Овал 26"/>
              <p:cNvSpPr/>
              <p:nvPr/>
            </p:nvSpPr>
            <p:spPr>
              <a:xfrm>
                <a:off x="4283968" y="2420888"/>
                <a:ext cx="72008" cy="72008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0" name="Группа 38"/>
            <p:cNvGrpSpPr/>
            <p:nvPr/>
          </p:nvGrpSpPr>
          <p:grpSpPr>
            <a:xfrm rot="21840000">
              <a:off x="4576936" y="3071296"/>
              <a:ext cx="72008" cy="144016"/>
              <a:chOff x="4283968" y="2348880"/>
              <a:chExt cx="72008" cy="144016"/>
            </a:xfrm>
          </p:grpSpPr>
          <p:sp>
            <p:nvSpPr>
              <p:cNvPr id="24" name="Равнобедренный треугольник 23"/>
              <p:cNvSpPr/>
              <p:nvPr/>
            </p:nvSpPr>
            <p:spPr>
              <a:xfrm>
                <a:off x="4283968" y="2348880"/>
                <a:ext cx="72008" cy="72008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Овал 24"/>
              <p:cNvSpPr/>
              <p:nvPr/>
            </p:nvSpPr>
            <p:spPr>
              <a:xfrm>
                <a:off x="4283968" y="2420888"/>
                <a:ext cx="72008" cy="72008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1" name="Группа 41"/>
            <p:cNvGrpSpPr/>
            <p:nvPr/>
          </p:nvGrpSpPr>
          <p:grpSpPr>
            <a:xfrm rot="4680000">
              <a:off x="3821827" y="2399068"/>
              <a:ext cx="72008" cy="144016"/>
              <a:chOff x="4283968" y="2348880"/>
              <a:chExt cx="72008" cy="144016"/>
            </a:xfrm>
          </p:grpSpPr>
          <p:sp>
            <p:nvSpPr>
              <p:cNvPr id="22" name="Равнобедренный треугольник 21"/>
              <p:cNvSpPr/>
              <p:nvPr/>
            </p:nvSpPr>
            <p:spPr>
              <a:xfrm>
                <a:off x="4283968" y="2348880"/>
                <a:ext cx="72008" cy="72008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Овал 22"/>
              <p:cNvSpPr/>
              <p:nvPr/>
            </p:nvSpPr>
            <p:spPr>
              <a:xfrm>
                <a:off x="4283968" y="2420888"/>
                <a:ext cx="72008" cy="72008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34" name="Группа 33"/>
          <p:cNvGrpSpPr/>
          <p:nvPr/>
        </p:nvGrpSpPr>
        <p:grpSpPr>
          <a:xfrm rot="20960181">
            <a:off x="1824641" y="1585192"/>
            <a:ext cx="852686" cy="583266"/>
            <a:chOff x="1127026" y="3349790"/>
            <a:chExt cx="852686" cy="583266"/>
          </a:xfrm>
        </p:grpSpPr>
        <p:grpSp>
          <p:nvGrpSpPr>
            <p:cNvPr id="35" name="Группа 48"/>
            <p:cNvGrpSpPr/>
            <p:nvPr/>
          </p:nvGrpSpPr>
          <p:grpSpPr>
            <a:xfrm>
              <a:off x="1259631" y="3349790"/>
              <a:ext cx="648073" cy="583266"/>
              <a:chOff x="1259631" y="3349790"/>
              <a:chExt cx="648073" cy="583266"/>
            </a:xfrm>
          </p:grpSpPr>
          <p:grpSp>
            <p:nvGrpSpPr>
              <p:cNvPr id="39" name="Группа 46"/>
              <p:cNvGrpSpPr/>
              <p:nvPr/>
            </p:nvGrpSpPr>
            <p:grpSpPr>
              <a:xfrm>
                <a:off x="1259631" y="3349790"/>
                <a:ext cx="648073" cy="583266"/>
                <a:chOff x="1259631" y="3349790"/>
                <a:chExt cx="648073" cy="583266"/>
              </a:xfrm>
            </p:grpSpPr>
            <p:sp>
              <p:nvSpPr>
                <p:cNvPr id="41" name="Овал 40"/>
                <p:cNvSpPr/>
                <p:nvPr/>
              </p:nvSpPr>
              <p:spPr>
                <a:xfrm>
                  <a:off x="1259631" y="3349790"/>
                  <a:ext cx="648073" cy="583266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2" name="Овал 6"/>
                <p:cNvSpPr/>
                <p:nvPr/>
              </p:nvSpPr>
              <p:spPr>
                <a:xfrm>
                  <a:off x="1331640" y="3429000"/>
                  <a:ext cx="432048" cy="432048"/>
                </a:xfrm>
                <a:prstGeom prst="ellipse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6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40" name="Прямоугольник 39"/>
              <p:cNvSpPr/>
              <p:nvPr/>
            </p:nvSpPr>
            <p:spPr>
              <a:xfrm>
                <a:off x="1259632" y="3356992"/>
                <a:ext cx="576064" cy="5760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err="1" smtClean="0">
                    <a:cs typeface="Times New Roman" pitchFamily="18" charset="0"/>
                  </a:rPr>
                  <a:t>Th</a:t>
                </a:r>
                <a:r>
                  <a:rPr lang="ru-RU" sz="1600" dirty="0" smtClean="0">
                    <a:cs typeface="Times New Roman" pitchFamily="18" charset="0"/>
                  </a:rPr>
                  <a:t>0</a:t>
                </a:r>
                <a:endParaRPr lang="ru-RU" sz="1600" dirty="0">
                  <a:cs typeface="Times New Roman" pitchFamily="18" charset="0"/>
                </a:endParaRPr>
              </a:p>
            </p:txBody>
          </p:sp>
        </p:grpSp>
        <p:sp>
          <p:nvSpPr>
            <p:cNvPr id="36" name="Пирог 35"/>
            <p:cNvSpPr/>
            <p:nvPr/>
          </p:nvSpPr>
          <p:spPr>
            <a:xfrm>
              <a:off x="1835696" y="3356992"/>
              <a:ext cx="144016" cy="144016"/>
            </a:xfrm>
            <a:prstGeom prst="pi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7" name="Пирог 36"/>
            <p:cNvSpPr/>
            <p:nvPr/>
          </p:nvSpPr>
          <p:spPr>
            <a:xfrm rot="4620000">
              <a:off x="1835696" y="3789040"/>
              <a:ext cx="144016" cy="144016"/>
            </a:xfrm>
            <a:prstGeom prst="pi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8" name="Пирог 37"/>
            <p:cNvSpPr/>
            <p:nvPr/>
          </p:nvSpPr>
          <p:spPr>
            <a:xfrm rot="-8100000">
              <a:off x="1127026" y="3584426"/>
              <a:ext cx="144016" cy="144016"/>
            </a:xfrm>
            <a:prstGeom prst="pi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 rot="-900000">
            <a:off x="3264800" y="1225152"/>
            <a:ext cx="852686" cy="583266"/>
            <a:chOff x="1127026" y="3349790"/>
            <a:chExt cx="852686" cy="583266"/>
          </a:xfrm>
        </p:grpSpPr>
        <p:grpSp>
          <p:nvGrpSpPr>
            <p:cNvPr id="44" name="Группа 48"/>
            <p:cNvGrpSpPr/>
            <p:nvPr/>
          </p:nvGrpSpPr>
          <p:grpSpPr>
            <a:xfrm>
              <a:off x="1259631" y="3349790"/>
              <a:ext cx="648073" cy="583266"/>
              <a:chOff x="1259631" y="3349790"/>
              <a:chExt cx="648073" cy="583266"/>
            </a:xfrm>
          </p:grpSpPr>
          <p:grpSp>
            <p:nvGrpSpPr>
              <p:cNvPr id="48" name="Группа 46"/>
              <p:cNvGrpSpPr/>
              <p:nvPr/>
            </p:nvGrpSpPr>
            <p:grpSpPr>
              <a:xfrm>
                <a:off x="1259631" y="3349790"/>
                <a:ext cx="648073" cy="583266"/>
                <a:chOff x="1259631" y="3349790"/>
                <a:chExt cx="648073" cy="583266"/>
              </a:xfrm>
            </p:grpSpPr>
            <p:sp>
              <p:nvSpPr>
                <p:cNvPr id="50" name="Овал 49"/>
                <p:cNvSpPr/>
                <p:nvPr/>
              </p:nvSpPr>
              <p:spPr>
                <a:xfrm>
                  <a:off x="1259631" y="3349790"/>
                  <a:ext cx="648073" cy="583266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1" name="Овал 6"/>
                <p:cNvSpPr/>
                <p:nvPr/>
              </p:nvSpPr>
              <p:spPr>
                <a:xfrm>
                  <a:off x="1331640" y="3429000"/>
                  <a:ext cx="432048" cy="432048"/>
                </a:xfrm>
                <a:prstGeom prst="ellipse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6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49" name="Прямоугольник 48"/>
              <p:cNvSpPr/>
              <p:nvPr/>
            </p:nvSpPr>
            <p:spPr>
              <a:xfrm>
                <a:off x="1259632" y="3356992"/>
                <a:ext cx="576064" cy="5760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err="1" smtClean="0">
                    <a:cs typeface="Times New Roman" pitchFamily="18" charset="0"/>
                  </a:rPr>
                  <a:t>Th</a:t>
                </a:r>
                <a:r>
                  <a:rPr lang="ru-RU" sz="1600" dirty="0" smtClean="0">
                    <a:cs typeface="Times New Roman" pitchFamily="18" charset="0"/>
                  </a:rPr>
                  <a:t>0</a:t>
                </a:r>
                <a:endParaRPr lang="ru-RU" sz="1600" dirty="0">
                  <a:cs typeface="Times New Roman" pitchFamily="18" charset="0"/>
                </a:endParaRPr>
              </a:p>
            </p:txBody>
          </p:sp>
        </p:grpSp>
        <p:sp>
          <p:nvSpPr>
            <p:cNvPr id="45" name="Пирог 44"/>
            <p:cNvSpPr/>
            <p:nvPr/>
          </p:nvSpPr>
          <p:spPr>
            <a:xfrm>
              <a:off x="1835696" y="3356992"/>
              <a:ext cx="144016" cy="144016"/>
            </a:xfrm>
            <a:prstGeom prst="pi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6" name="Пирог 45"/>
            <p:cNvSpPr/>
            <p:nvPr/>
          </p:nvSpPr>
          <p:spPr>
            <a:xfrm rot="4620000">
              <a:off x="1835696" y="3789040"/>
              <a:ext cx="144016" cy="144016"/>
            </a:xfrm>
            <a:prstGeom prst="pi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7" name="Пирог 46"/>
            <p:cNvSpPr/>
            <p:nvPr/>
          </p:nvSpPr>
          <p:spPr>
            <a:xfrm rot="-8100000">
              <a:off x="1127026" y="3584426"/>
              <a:ext cx="144016" cy="144016"/>
            </a:xfrm>
            <a:prstGeom prst="pi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3419872" y="1772816"/>
            <a:ext cx="576064" cy="523801"/>
            <a:chOff x="3419872" y="1772816"/>
            <a:chExt cx="576064" cy="523801"/>
          </a:xfrm>
        </p:grpSpPr>
        <p:sp>
          <p:nvSpPr>
            <p:cNvPr id="66" name="Выгнутая вниз стрелка 65"/>
            <p:cNvSpPr/>
            <p:nvPr/>
          </p:nvSpPr>
          <p:spPr>
            <a:xfrm>
              <a:off x="3491880" y="1772816"/>
              <a:ext cx="504056" cy="216024"/>
            </a:xfrm>
            <a:prstGeom prst="curvedUpArrow">
              <a:avLst>
                <a:gd name="adj1" fmla="val 39908"/>
                <a:gd name="adj2" fmla="val 116667"/>
                <a:gd name="adj3" fmla="val 28386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419872" y="1988840"/>
              <a:ext cx="5549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1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ИЛ-2</a:t>
              </a:r>
              <a:endParaRPr lang="ru-RU" sz="1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106" name="Группа 105"/>
          <p:cNvGrpSpPr/>
          <p:nvPr/>
        </p:nvGrpSpPr>
        <p:grpSpPr>
          <a:xfrm>
            <a:off x="3696849" y="1297161"/>
            <a:ext cx="1716782" cy="1735394"/>
            <a:chOff x="3696849" y="1297161"/>
            <a:chExt cx="1716782" cy="1735394"/>
          </a:xfrm>
        </p:grpSpPr>
        <p:cxnSp>
          <p:nvCxnSpPr>
            <p:cNvPr id="70" name="Прямая со стрелкой 69"/>
            <p:cNvCxnSpPr/>
            <p:nvPr/>
          </p:nvCxnSpPr>
          <p:spPr>
            <a:xfrm>
              <a:off x="4139952" y="1484784"/>
              <a:ext cx="50405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2" name="Прямая со стрелкой 71"/>
            <p:cNvCxnSpPr/>
            <p:nvPr/>
          </p:nvCxnSpPr>
          <p:spPr>
            <a:xfrm>
              <a:off x="4139952" y="1844824"/>
              <a:ext cx="432048" cy="2160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6" name="Прямая со стрелкой 75"/>
            <p:cNvCxnSpPr/>
            <p:nvPr/>
          </p:nvCxnSpPr>
          <p:spPr>
            <a:xfrm>
              <a:off x="3995936" y="1988840"/>
              <a:ext cx="72008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77" name="Группа 76"/>
            <p:cNvGrpSpPr/>
            <p:nvPr/>
          </p:nvGrpSpPr>
          <p:grpSpPr>
            <a:xfrm rot="-900000">
              <a:off x="4560945" y="1297161"/>
              <a:ext cx="852686" cy="583266"/>
              <a:chOff x="1127026" y="3349790"/>
              <a:chExt cx="852686" cy="583266"/>
            </a:xfrm>
          </p:grpSpPr>
          <p:grpSp>
            <p:nvGrpSpPr>
              <p:cNvPr id="78" name="Группа 48"/>
              <p:cNvGrpSpPr/>
              <p:nvPr/>
            </p:nvGrpSpPr>
            <p:grpSpPr>
              <a:xfrm>
                <a:off x="1259631" y="3349790"/>
                <a:ext cx="648073" cy="583266"/>
                <a:chOff x="1259631" y="3349790"/>
                <a:chExt cx="648073" cy="583266"/>
              </a:xfrm>
            </p:grpSpPr>
            <p:grpSp>
              <p:nvGrpSpPr>
                <p:cNvPr id="82" name="Группа 46"/>
                <p:cNvGrpSpPr/>
                <p:nvPr/>
              </p:nvGrpSpPr>
              <p:grpSpPr>
                <a:xfrm>
                  <a:off x="1259631" y="3349790"/>
                  <a:ext cx="648073" cy="583266"/>
                  <a:chOff x="1259631" y="3349790"/>
                  <a:chExt cx="648073" cy="583266"/>
                </a:xfrm>
              </p:grpSpPr>
              <p:sp>
                <p:nvSpPr>
                  <p:cNvPr id="84" name="Овал 83"/>
                  <p:cNvSpPr/>
                  <p:nvPr/>
                </p:nvSpPr>
                <p:spPr>
                  <a:xfrm>
                    <a:off x="1259631" y="3349790"/>
                    <a:ext cx="648073" cy="58326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85" name="Овал 6"/>
                  <p:cNvSpPr/>
                  <p:nvPr/>
                </p:nvSpPr>
                <p:spPr>
                  <a:xfrm>
                    <a:off x="1331640" y="3429000"/>
                    <a:ext cx="432048" cy="432048"/>
                  </a:xfrm>
                  <a:prstGeom prst="ellipse">
                    <a:avLst/>
                  </a:prstGeom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600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83" name="Прямоугольник 82"/>
                <p:cNvSpPr/>
                <p:nvPr/>
              </p:nvSpPr>
              <p:spPr>
                <a:xfrm>
                  <a:off x="1259632" y="3356992"/>
                  <a:ext cx="576064" cy="57606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err="1" smtClean="0">
                      <a:cs typeface="Times New Roman" pitchFamily="18" charset="0"/>
                    </a:rPr>
                    <a:t>Th</a:t>
                  </a:r>
                  <a:r>
                    <a:rPr lang="ru-RU" sz="1600" dirty="0" smtClean="0">
                      <a:cs typeface="Times New Roman" pitchFamily="18" charset="0"/>
                    </a:rPr>
                    <a:t>1</a:t>
                  </a:r>
                  <a:endParaRPr lang="ru-RU" sz="1600" dirty="0">
                    <a:cs typeface="Times New Roman" pitchFamily="18" charset="0"/>
                  </a:endParaRPr>
                </a:p>
              </p:txBody>
            </p:sp>
          </p:grpSp>
          <p:sp>
            <p:nvSpPr>
              <p:cNvPr id="79" name="Пирог 78"/>
              <p:cNvSpPr/>
              <p:nvPr/>
            </p:nvSpPr>
            <p:spPr>
              <a:xfrm>
                <a:off x="1835696" y="3356992"/>
                <a:ext cx="144016" cy="144016"/>
              </a:xfrm>
              <a:prstGeom prst="pi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Пирог 79"/>
              <p:cNvSpPr/>
              <p:nvPr/>
            </p:nvSpPr>
            <p:spPr>
              <a:xfrm rot="4620000">
                <a:off x="1835696" y="3789040"/>
                <a:ext cx="144016" cy="144016"/>
              </a:xfrm>
              <a:prstGeom prst="pi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Пирог 80"/>
              <p:cNvSpPr/>
              <p:nvPr/>
            </p:nvSpPr>
            <p:spPr>
              <a:xfrm rot="-8100000">
                <a:off x="1127026" y="3584426"/>
                <a:ext cx="144016" cy="144016"/>
              </a:xfrm>
              <a:prstGeom prst="pi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6" name="Группа 85"/>
            <p:cNvGrpSpPr/>
            <p:nvPr/>
          </p:nvGrpSpPr>
          <p:grpSpPr>
            <a:xfrm rot="-900000">
              <a:off x="4488937" y="2017241"/>
              <a:ext cx="852686" cy="583266"/>
              <a:chOff x="1127026" y="3349790"/>
              <a:chExt cx="852686" cy="583266"/>
            </a:xfrm>
          </p:grpSpPr>
          <p:grpSp>
            <p:nvGrpSpPr>
              <p:cNvPr id="87" name="Группа 48"/>
              <p:cNvGrpSpPr/>
              <p:nvPr/>
            </p:nvGrpSpPr>
            <p:grpSpPr>
              <a:xfrm>
                <a:off x="1259631" y="3349790"/>
                <a:ext cx="648073" cy="583266"/>
                <a:chOff x="1259631" y="3349790"/>
                <a:chExt cx="648073" cy="583266"/>
              </a:xfrm>
            </p:grpSpPr>
            <p:grpSp>
              <p:nvGrpSpPr>
                <p:cNvPr id="91" name="Группа 46"/>
                <p:cNvGrpSpPr/>
                <p:nvPr/>
              </p:nvGrpSpPr>
              <p:grpSpPr>
                <a:xfrm>
                  <a:off x="1259631" y="3349790"/>
                  <a:ext cx="648073" cy="583266"/>
                  <a:chOff x="1259631" y="3349790"/>
                  <a:chExt cx="648073" cy="583266"/>
                </a:xfrm>
              </p:grpSpPr>
              <p:sp>
                <p:nvSpPr>
                  <p:cNvPr id="93" name="Овал 92"/>
                  <p:cNvSpPr/>
                  <p:nvPr/>
                </p:nvSpPr>
                <p:spPr>
                  <a:xfrm>
                    <a:off x="1259631" y="3349790"/>
                    <a:ext cx="648073" cy="58326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94" name="Овал 6"/>
                  <p:cNvSpPr/>
                  <p:nvPr/>
                </p:nvSpPr>
                <p:spPr>
                  <a:xfrm>
                    <a:off x="1331640" y="3429000"/>
                    <a:ext cx="432048" cy="432048"/>
                  </a:xfrm>
                  <a:prstGeom prst="ellipse">
                    <a:avLst/>
                  </a:prstGeom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600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92" name="Прямоугольник 91"/>
                <p:cNvSpPr/>
                <p:nvPr/>
              </p:nvSpPr>
              <p:spPr>
                <a:xfrm>
                  <a:off x="1259632" y="3356992"/>
                  <a:ext cx="576064" cy="57606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err="1" smtClean="0">
                      <a:cs typeface="Times New Roman" pitchFamily="18" charset="0"/>
                    </a:rPr>
                    <a:t>Th</a:t>
                  </a:r>
                  <a:r>
                    <a:rPr lang="ru-RU" sz="1600" dirty="0" smtClean="0">
                      <a:cs typeface="Times New Roman" pitchFamily="18" charset="0"/>
                    </a:rPr>
                    <a:t>1</a:t>
                  </a:r>
                  <a:endParaRPr lang="ru-RU" sz="1600" dirty="0">
                    <a:cs typeface="Times New Roman" pitchFamily="18" charset="0"/>
                  </a:endParaRPr>
                </a:p>
              </p:txBody>
            </p:sp>
          </p:grpSp>
          <p:sp>
            <p:nvSpPr>
              <p:cNvPr id="88" name="Пирог 87"/>
              <p:cNvSpPr/>
              <p:nvPr/>
            </p:nvSpPr>
            <p:spPr>
              <a:xfrm>
                <a:off x="1835696" y="3356992"/>
                <a:ext cx="144016" cy="144016"/>
              </a:xfrm>
              <a:prstGeom prst="pi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Пирог 88"/>
              <p:cNvSpPr/>
              <p:nvPr/>
            </p:nvSpPr>
            <p:spPr>
              <a:xfrm rot="4620000">
                <a:off x="1835696" y="3789040"/>
                <a:ext cx="144016" cy="144016"/>
              </a:xfrm>
              <a:prstGeom prst="pi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Пирог 89"/>
              <p:cNvSpPr/>
              <p:nvPr/>
            </p:nvSpPr>
            <p:spPr>
              <a:xfrm rot="-8100000">
                <a:off x="1127026" y="3584426"/>
                <a:ext cx="144016" cy="144016"/>
              </a:xfrm>
              <a:prstGeom prst="pi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5" name="Группа 94"/>
            <p:cNvGrpSpPr/>
            <p:nvPr/>
          </p:nvGrpSpPr>
          <p:grpSpPr>
            <a:xfrm rot="-900000">
              <a:off x="3696849" y="2449289"/>
              <a:ext cx="852686" cy="583266"/>
              <a:chOff x="1127026" y="3349790"/>
              <a:chExt cx="852686" cy="583266"/>
            </a:xfrm>
          </p:grpSpPr>
          <p:grpSp>
            <p:nvGrpSpPr>
              <p:cNvPr id="96" name="Группа 48"/>
              <p:cNvGrpSpPr/>
              <p:nvPr/>
            </p:nvGrpSpPr>
            <p:grpSpPr>
              <a:xfrm>
                <a:off x="1259631" y="3349790"/>
                <a:ext cx="648073" cy="583266"/>
                <a:chOff x="1259631" y="3349790"/>
                <a:chExt cx="648073" cy="583266"/>
              </a:xfrm>
            </p:grpSpPr>
            <p:grpSp>
              <p:nvGrpSpPr>
                <p:cNvPr id="100" name="Группа 46"/>
                <p:cNvGrpSpPr/>
                <p:nvPr/>
              </p:nvGrpSpPr>
              <p:grpSpPr>
                <a:xfrm>
                  <a:off x="1259631" y="3349790"/>
                  <a:ext cx="648073" cy="583266"/>
                  <a:chOff x="1259631" y="3349790"/>
                  <a:chExt cx="648073" cy="583266"/>
                </a:xfrm>
              </p:grpSpPr>
              <p:sp>
                <p:nvSpPr>
                  <p:cNvPr id="102" name="Овал 101"/>
                  <p:cNvSpPr/>
                  <p:nvPr/>
                </p:nvSpPr>
                <p:spPr>
                  <a:xfrm>
                    <a:off x="1259631" y="3349790"/>
                    <a:ext cx="648073" cy="58326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03" name="Овал 6"/>
                  <p:cNvSpPr/>
                  <p:nvPr/>
                </p:nvSpPr>
                <p:spPr>
                  <a:xfrm>
                    <a:off x="1331640" y="3429000"/>
                    <a:ext cx="432048" cy="432048"/>
                  </a:xfrm>
                  <a:prstGeom prst="ellipse">
                    <a:avLst/>
                  </a:prstGeom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600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101" name="Прямоугольник 100"/>
                <p:cNvSpPr/>
                <p:nvPr/>
              </p:nvSpPr>
              <p:spPr>
                <a:xfrm>
                  <a:off x="1259632" y="3356992"/>
                  <a:ext cx="576064" cy="57606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err="1" smtClean="0">
                      <a:cs typeface="Times New Roman" pitchFamily="18" charset="0"/>
                    </a:rPr>
                    <a:t>Th</a:t>
                  </a:r>
                  <a:r>
                    <a:rPr lang="ru-RU" sz="1600" dirty="0" smtClean="0">
                      <a:cs typeface="Times New Roman" pitchFamily="18" charset="0"/>
                    </a:rPr>
                    <a:t>1</a:t>
                  </a:r>
                  <a:endParaRPr lang="ru-RU" sz="1600" dirty="0">
                    <a:cs typeface="Times New Roman" pitchFamily="18" charset="0"/>
                  </a:endParaRPr>
                </a:p>
              </p:txBody>
            </p:sp>
          </p:grpSp>
          <p:sp>
            <p:nvSpPr>
              <p:cNvPr id="97" name="Пирог 96"/>
              <p:cNvSpPr/>
              <p:nvPr/>
            </p:nvSpPr>
            <p:spPr>
              <a:xfrm>
                <a:off x="1835696" y="3356992"/>
                <a:ext cx="144016" cy="144016"/>
              </a:xfrm>
              <a:prstGeom prst="pi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Пирог 97"/>
              <p:cNvSpPr/>
              <p:nvPr/>
            </p:nvSpPr>
            <p:spPr>
              <a:xfrm rot="4620000">
                <a:off x="1835696" y="3789040"/>
                <a:ext cx="144016" cy="144016"/>
              </a:xfrm>
              <a:prstGeom prst="pi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Пирог 98"/>
              <p:cNvSpPr/>
              <p:nvPr/>
            </p:nvSpPr>
            <p:spPr>
              <a:xfrm rot="-8100000">
                <a:off x="1127026" y="3584426"/>
                <a:ext cx="144016" cy="144016"/>
              </a:xfrm>
              <a:prstGeom prst="pi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07" name="Группа 106"/>
          <p:cNvGrpSpPr/>
          <p:nvPr/>
        </p:nvGrpSpPr>
        <p:grpSpPr>
          <a:xfrm rot="20273108">
            <a:off x="4578416" y="2847968"/>
            <a:ext cx="852686" cy="583266"/>
            <a:chOff x="1127026" y="3349790"/>
            <a:chExt cx="852686" cy="583266"/>
          </a:xfrm>
        </p:grpSpPr>
        <p:grpSp>
          <p:nvGrpSpPr>
            <p:cNvPr id="108" name="Группа 48"/>
            <p:cNvGrpSpPr/>
            <p:nvPr/>
          </p:nvGrpSpPr>
          <p:grpSpPr>
            <a:xfrm>
              <a:off x="1259631" y="3349790"/>
              <a:ext cx="648073" cy="583266"/>
              <a:chOff x="1259631" y="3349790"/>
              <a:chExt cx="648073" cy="583266"/>
            </a:xfrm>
          </p:grpSpPr>
          <p:grpSp>
            <p:nvGrpSpPr>
              <p:cNvPr id="112" name="Группа 46"/>
              <p:cNvGrpSpPr/>
              <p:nvPr/>
            </p:nvGrpSpPr>
            <p:grpSpPr>
              <a:xfrm>
                <a:off x="1259631" y="3349790"/>
                <a:ext cx="648073" cy="583266"/>
                <a:chOff x="1259631" y="3349790"/>
                <a:chExt cx="648073" cy="583266"/>
              </a:xfrm>
            </p:grpSpPr>
            <p:sp>
              <p:nvSpPr>
                <p:cNvPr id="114" name="Овал 113"/>
                <p:cNvSpPr/>
                <p:nvPr/>
              </p:nvSpPr>
              <p:spPr>
                <a:xfrm>
                  <a:off x="1259631" y="3349790"/>
                  <a:ext cx="648073" cy="583266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5" name="Овал 6"/>
                <p:cNvSpPr/>
                <p:nvPr/>
              </p:nvSpPr>
              <p:spPr>
                <a:xfrm>
                  <a:off x="1331640" y="3429000"/>
                  <a:ext cx="432048" cy="432048"/>
                </a:xfrm>
                <a:prstGeom prst="ellipse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6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13" name="Прямоугольник 112"/>
              <p:cNvSpPr/>
              <p:nvPr/>
            </p:nvSpPr>
            <p:spPr>
              <a:xfrm>
                <a:off x="1259632" y="3356992"/>
                <a:ext cx="576064" cy="5760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err="1" smtClean="0">
                    <a:cs typeface="Times New Roman" pitchFamily="18" charset="0"/>
                  </a:rPr>
                  <a:t>Th</a:t>
                </a:r>
                <a:r>
                  <a:rPr lang="ru-RU" sz="1600" dirty="0" smtClean="0">
                    <a:cs typeface="Times New Roman" pitchFamily="18" charset="0"/>
                  </a:rPr>
                  <a:t>1</a:t>
                </a:r>
                <a:endParaRPr lang="ru-RU" sz="1600" dirty="0">
                  <a:cs typeface="Times New Roman" pitchFamily="18" charset="0"/>
                </a:endParaRPr>
              </a:p>
            </p:txBody>
          </p:sp>
        </p:grpSp>
        <p:sp>
          <p:nvSpPr>
            <p:cNvPr id="109" name="Пирог 108"/>
            <p:cNvSpPr/>
            <p:nvPr/>
          </p:nvSpPr>
          <p:spPr>
            <a:xfrm>
              <a:off x="1835696" y="3356992"/>
              <a:ext cx="144016" cy="144016"/>
            </a:xfrm>
            <a:prstGeom prst="pi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10" name="Пирог 109"/>
            <p:cNvSpPr/>
            <p:nvPr/>
          </p:nvSpPr>
          <p:spPr>
            <a:xfrm rot="4620000">
              <a:off x="1835696" y="3789040"/>
              <a:ext cx="144016" cy="144016"/>
            </a:xfrm>
            <a:prstGeom prst="pi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11" name="Пирог 110"/>
            <p:cNvSpPr/>
            <p:nvPr/>
          </p:nvSpPr>
          <p:spPr>
            <a:xfrm rot="-8100000">
              <a:off x="1127026" y="3584426"/>
              <a:ext cx="144016" cy="144016"/>
            </a:xfrm>
            <a:prstGeom prst="pi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16" name="Группа 115"/>
          <p:cNvGrpSpPr/>
          <p:nvPr/>
        </p:nvGrpSpPr>
        <p:grpSpPr>
          <a:xfrm>
            <a:off x="683568" y="1268760"/>
            <a:ext cx="1202747" cy="1370488"/>
            <a:chOff x="3785823" y="1844824"/>
            <a:chExt cx="1202747" cy="1370488"/>
          </a:xfrm>
        </p:grpSpPr>
        <p:grpSp>
          <p:nvGrpSpPr>
            <p:cNvPr id="117" name="Группа 37"/>
            <p:cNvGrpSpPr/>
            <p:nvPr/>
          </p:nvGrpSpPr>
          <p:grpSpPr>
            <a:xfrm>
              <a:off x="3851920" y="1988840"/>
              <a:ext cx="1136650" cy="1206500"/>
              <a:chOff x="1831975" y="3095625"/>
              <a:chExt cx="1136650" cy="1206500"/>
            </a:xfrm>
          </p:grpSpPr>
          <p:sp>
            <p:nvSpPr>
              <p:cNvPr id="133" name="Полилиния 132"/>
              <p:cNvSpPr/>
              <p:nvPr/>
            </p:nvSpPr>
            <p:spPr>
              <a:xfrm>
                <a:off x="1831975" y="3095625"/>
                <a:ext cx="1136650" cy="1206500"/>
              </a:xfrm>
              <a:custGeom>
                <a:avLst/>
                <a:gdLst>
                  <a:gd name="connsiteX0" fmla="*/ 92075 w 1136650"/>
                  <a:gd name="connsiteY0" fmla="*/ 485775 h 1206500"/>
                  <a:gd name="connsiteX1" fmla="*/ 101600 w 1136650"/>
                  <a:gd name="connsiteY1" fmla="*/ 219075 h 1206500"/>
                  <a:gd name="connsiteX2" fmla="*/ 377825 w 1136650"/>
                  <a:gd name="connsiteY2" fmla="*/ 238125 h 1206500"/>
                  <a:gd name="connsiteX3" fmla="*/ 644525 w 1136650"/>
                  <a:gd name="connsiteY3" fmla="*/ 9525 h 1206500"/>
                  <a:gd name="connsiteX4" fmla="*/ 911225 w 1136650"/>
                  <a:gd name="connsiteY4" fmla="*/ 180975 h 1206500"/>
                  <a:gd name="connsiteX5" fmla="*/ 911225 w 1136650"/>
                  <a:gd name="connsiteY5" fmla="*/ 485775 h 1206500"/>
                  <a:gd name="connsiteX6" fmla="*/ 1101725 w 1136650"/>
                  <a:gd name="connsiteY6" fmla="*/ 790575 h 1206500"/>
                  <a:gd name="connsiteX7" fmla="*/ 1054100 w 1136650"/>
                  <a:gd name="connsiteY7" fmla="*/ 1114425 h 1206500"/>
                  <a:gd name="connsiteX8" fmla="*/ 606425 w 1136650"/>
                  <a:gd name="connsiteY8" fmla="*/ 1038225 h 1206500"/>
                  <a:gd name="connsiteX9" fmla="*/ 396875 w 1136650"/>
                  <a:gd name="connsiteY9" fmla="*/ 1190625 h 1206500"/>
                  <a:gd name="connsiteX10" fmla="*/ 273050 w 1136650"/>
                  <a:gd name="connsiteY10" fmla="*/ 942975 h 1206500"/>
                  <a:gd name="connsiteX11" fmla="*/ 25400 w 1136650"/>
                  <a:gd name="connsiteY11" fmla="*/ 828675 h 1206500"/>
                  <a:gd name="connsiteX12" fmla="*/ 120650 w 1136650"/>
                  <a:gd name="connsiteY12" fmla="*/ 638175 h 1206500"/>
                  <a:gd name="connsiteX13" fmla="*/ 92075 w 1136650"/>
                  <a:gd name="connsiteY13" fmla="*/ 485775 h 1206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36650" h="1206500">
                    <a:moveTo>
                      <a:pt x="92075" y="485775"/>
                    </a:moveTo>
                    <a:cubicBezTo>
                      <a:pt x="88900" y="415925"/>
                      <a:pt x="53975" y="260350"/>
                      <a:pt x="101600" y="219075"/>
                    </a:cubicBezTo>
                    <a:cubicBezTo>
                      <a:pt x="149225" y="177800"/>
                      <a:pt x="287338" y="273050"/>
                      <a:pt x="377825" y="238125"/>
                    </a:cubicBezTo>
                    <a:cubicBezTo>
                      <a:pt x="468312" y="203200"/>
                      <a:pt x="555625" y="19050"/>
                      <a:pt x="644525" y="9525"/>
                    </a:cubicBezTo>
                    <a:cubicBezTo>
                      <a:pt x="733425" y="0"/>
                      <a:pt x="866775" y="101600"/>
                      <a:pt x="911225" y="180975"/>
                    </a:cubicBezTo>
                    <a:cubicBezTo>
                      <a:pt x="955675" y="260350"/>
                      <a:pt x="879475" y="384175"/>
                      <a:pt x="911225" y="485775"/>
                    </a:cubicBezTo>
                    <a:cubicBezTo>
                      <a:pt x="942975" y="587375"/>
                      <a:pt x="1077913" y="685800"/>
                      <a:pt x="1101725" y="790575"/>
                    </a:cubicBezTo>
                    <a:cubicBezTo>
                      <a:pt x="1125538" y="895350"/>
                      <a:pt x="1136650" y="1073150"/>
                      <a:pt x="1054100" y="1114425"/>
                    </a:cubicBezTo>
                    <a:cubicBezTo>
                      <a:pt x="971550" y="1155700"/>
                      <a:pt x="715962" y="1025525"/>
                      <a:pt x="606425" y="1038225"/>
                    </a:cubicBezTo>
                    <a:cubicBezTo>
                      <a:pt x="496888" y="1050925"/>
                      <a:pt x="452437" y="1206500"/>
                      <a:pt x="396875" y="1190625"/>
                    </a:cubicBezTo>
                    <a:cubicBezTo>
                      <a:pt x="341313" y="1174750"/>
                      <a:pt x="334963" y="1003300"/>
                      <a:pt x="273050" y="942975"/>
                    </a:cubicBezTo>
                    <a:cubicBezTo>
                      <a:pt x="211138" y="882650"/>
                      <a:pt x="50800" y="879475"/>
                      <a:pt x="25400" y="828675"/>
                    </a:cubicBezTo>
                    <a:cubicBezTo>
                      <a:pt x="0" y="777875"/>
                      <a:pt x="109537" y="700088"/>
                      <a:pt x="120650" y="638175"/>
                    </a:cubicBezTo>
                    <a:cubicBezTo>
                      <a:pt x="131763" y="576262"/>
                      <a:pt x="95250" y="555625"/>
                      <a:pt x="92075" y="485775"/>
                    </a:cubicBezTo>
                    <a:close/>
                  </a:path>
                </a:pathLst>
              </a:cu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4" name="Овал 133"/>
              <p:cNvSpPr/>
              <p:nvPr/>
            </p:nvSpPr>
            <p:spPr>
              <a:xfrm>
                <a:off x="2555776" y="3789040"/>
                <a:ext cx="288032" cy="288032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18" name="Группа 31"/>
            <p:cNvGrpSpPr/>
            <p:nvPr/>
          </p:nvGrpSpPr>
          <p:grpSpPr>
            <a:xfrm rot="11460000">
              <a:off x="4499992" y="1844824"/>
              <a:ext cx="72008" cy="144016"/>
              <a:chOff x="4283968" y="2348880"/>
              <a:chExt cx="72008" cy="144016"/>
            </a:xfrm>
          </p:grpSpPr>
          <p:sp>
            <p:nvSpPr>
              <p:cNvPr id="131" name="Равнобедренный треугольник 130"/>
              <p:cNvSpPr/>
              <p:nvPr/>
            </p:nvSpPr>
            <p:spPr>
              <a:xfrm>
                <a:off x="4283968" y="2348880"/>
                <a:ext cx="72008" cy="72008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2" name="Овал 131"/>
              <p:cNvSpPr/>
              <p:nvPr/>
            </p:nvSpPr>
            <p:spPr>
              <a:xfrm>
                <a:off x="4283968" y="2420888"/>
                <a:ext cx="72008" cy="72008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19" name="Группа 32"/>
            <p:cNvGrpSpPr/>
            <p:nvPr/>
          </p:nvGrpSpPr>
          <p:grpSpPr>
            <a:xfrm rot="14040000">
              <a:off x="4873110" y="2498443"/>
              <a:ext cx="72008" cy="144016"/>
              <a:chOff x="4283968" y="2348880"/>
              <a:chExt cx="72008" cy="144016"/>
            </a:xfrm>
          </p:grpSpPr>
          <p:sp>
            <p:nvSpPr>
              <p:cNvPr id="129" name="Равнобедренный треугольник 128"/>
              <p:cNvSpPr/>
              <p:nvPr/>
            </p:nvSpPr>
            <p:spPr>
              <a:xfrm>
                <a:off x="4283968" y="2348880"/>
                <a:ext cx="72008" cy="72008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0" name="Овал 129"/>
              <p:cNvSpPr/>
              <p:nvPr/>
            </p:nvSpPr>
            <p:spPr>
              <a:xfrm>
                <a:off x="4283968" y="2420888"/>
                <a:ext cx="72008" cy="72008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20" name="Группа 35"/>
            <p:cNvGrpSpPr/>
            <p:nvPr/>
          </p:nvGrpSpPr>
          <p:grpSpPr>
            <a:xfrm rot="14040000">
              <a:off x="4759430" y="1988286"/>
              <a:ext cx="72008" cy="144016"/>
              <a:chOff x="4283968" y="2348880"/>
              <a:chExt cx="72008" cy="144016"/>
            </a:xfrm>
          </p:grpSpPr>
          <p:sp>
            <p:nvSpPr>
              <p:cNvPr id="127" name="Равнобедренный треугольник 126"/>
              <p:cNvSpPr/>
              <p:nvPr/>
            </p:nvSpPr>
            <p:spPr>
              <a:xfrm>
                <a:off x="4283968" y="2348880"/>
                <a:ext cx="72008" cy="72008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8" name="Овал 127"/>
              <p:cNvSpPr/>
              <p:nvPr/>
            </p:nvSpPr>
            <p:spPr>
              <a:xfrm>
                <a:off x="4283968" y="2420888"/>
                <a:ext cx="72008" cy="72008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21" name="Группа 38"/>
            <p:cNvGrpSpPr/>
            <p:nvPr/>
          </p:nvGrpSpPr>
          <p:grpSpPr>
            <a:xfrm rot="21840000">
              <a:off x="4576936" y="3071296"/>
              <a:ext cx="72008" cy="144016"/>
              <a:chOff x="4283968" y="2348880"/>
              <a:chExt cx="72008" cy="144016"/>
            </a:xfrm>
          </p:grpSpPr>
          <p:sp>
            <p:nvSpPr>
              <p:cNvPr id="125" name="Равнобедренный треугольник 124"/>
              <p:cNvSpPr/>
              <p:nvPr/>
            </p:nvSpPr>
            <p:spPr>
              <a:xfrm>
                <a:off x="4283968" y="2348880"/>
                <a:ext cx="72008" cy="72008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6" name="Овал 125"/>
              <p:cNvSpPr/>
              <p:nvPr/>
            </p:nvSpPr>
            <p:spPr>
              <a:xfrm>
                <a:off x="4283968" y="2420888"/>
                <a:ext cx="72008" cy="72008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22" name="Группа 41"/>
            <p:cNvGrpSpPr/>
            <p:nvPr/>
          </p:nvGrpSpPr>
          <p:grpSpPr>
            <a:xfrm rot="4680000">
              <a:off x="3821827" y="2399068"/>
              <a:ext cx="72008" cy="144016"/>
              <a:chOff x="4283968" y="2348880"/>
              <a:chExt cx="72008" cy="144016"/>
            </a:xfrm>
          </p:grpSpPr>
          <p:sp>
            <p:nvSpPr>
              <p:cNvPr id="123" name="Равнобедренный треугольник 122"/>
              <p:cNvSpPr/>
              <p:nvPr/>
            </p:nvSpPr>
            <p:spPr>
              <a:xfrm>
                <a:off x="4283968" y="2348880"/>
                <a:ext cx="72008" cy="72008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4" name="Овал 123"/>
              <p:cNvSpPr/>
              <p:nvPr/>
            </p:nvSpPr>
            <p:spPr>
              <a:xfrm>
                <a:off x="4283968" y="2420888"/>
                <a:ext cx="72008" cy="72008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35" name="Группа 134"/>
          <p:cNvGrpSpPr/>
          <p:nvPr/>
        </p:nvGrpSpPr>
        <p:grpSpPr>
          <a:xfrm rot="-900000">
            <a:off x="2112673" y="2665313"/>
            <a:ext cx="852686" cy="583266"/>
            <a:chOff x="1127026" y="3349790"/>
            <a:chExt cx="852686" cy="583266"/>
          </a:xfrm>
        </p:grpSpPr>
        <p:grpSp>
          <p:nvGrpSpPr>
            <p:cNvPr id="136" name="Группа 48"/>
            <p:cNvGrpSpPr/>
            <p:nvPr/>
          </p:nvGrpSpPr>
          <p:grpSpPr>
            <a:xfrm>
              <a:off x="1259631" y="3349790"/>
              <a:ext cx="648073" cy="583266"/>
              <a:chOff x="1259631" y="3349790"/>
              <a:chExt cx="648073" cy="583266"/>
            </a:xfrm>
          </p:grpSpPr>
          <p:grpSp>
            <p:nvGrpSpPr>
              <p:cNvPr id="140" name="Группа 46"/>
              <p:cNvGrpSpPr/>
              <p:nvPr/>
            </p:nvGrpSpPr>
            <p:grpSpPr>
              <a:xfrm>
                <a:off x="1259631" y="3349790"/>
                <a:ext cx="648073" cy="583266"/>
                <a:chOff x="1259631" y="3349790"/>
                <a:chExt cx="648073" cy="583266"/>
              </a:xfrm>
            </p:grpSpPr>
            <p:sp>
              <p:nvSpPr>
                <p:cNvPr id="142" name="Овал 141"/>
                <p:cNvSpPr/>
                <p:nvPr/>
              </p:nvSpPr>
              <p:spPr>
                <a:xfrm>
                  <a:off x="1259631" y="3349790"/>
                  <a:ext cx="648073" cy="583266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3" name="Овал 6"/>
                <p:cNvSpPr/>
                <p:nvPr/>
              </p:nvSpPr>
              <p:spPr>
                <a:xfrm>
                  <a:off x="1331640" y="3429000"/>
                  <a:ext cx="432048" cy="432048"/>
                </a:xfrm>
                <a:prstGeom prst="ellipse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6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41" name="Прямоугольник 140"/>
              <p:cNvSpPr/>
              <p:nvPr/>
            </p:nvSpPr>
            <p:spPr>
              <a:xfrm>
                <a:off x="1259632" y="3356992"/>
                <a:ext cx="576064" cy="5760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err="1" smtClean="0">
                    <a:cs typeface="Times New Roman" pitchFamily="18" charset="0"/>
                  </a:rPr>
                  <a:t>Th</a:t>
                </a:r>
                <a:r>
                  <a:rPr lang="ru-RU" sz="1600" dirty="0" smtClean="0">
                    <a:cs typeface="Times New Roman" pitchFamily="18" charset="0"/>
                  </a:rPr>
                  <a:t>1</a:t>
                </a:r>
                <a:endParaRPr lang="ru-RU" sz="1600" dirty="0">
                  <a:cs typeface="Times New Roman" pitchFamily="18" charset="0"/>
                </a:endParaRPr>
              </a:p>
            </p:txBody>
          </p:sp>
        </p:grpSp>
        <p:sp>
          <p:nvSpPr>
            <p:cNvPr id="137" name="Пирог 136"/>
            <p:cNvSpPr/>
            <p:nvPr/>
          </p:nvSpPr>
          <p:spPr>
            <a:xfrm>
              <a:off x="1835696" y="3356992"/>
              <a:ext cx="144016" cy="144016"/>
            </a:xfrm>
            <a:prstGeom prst="pi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38" name="Пирог 137"/>
            <p:cNvSpPr/>
            <p:nvPr/>
          </p:nvSpPr>
          <p:spPr>
            <a:xfrm rot="4620000">
              <a:off x="1835696" y="3789040"/>
              <a:ext cx="144016" cy="144016"/>
            </a:xfrm>
            <a:prstGeom prst="pi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39" name="Пирог 138"/>
            <p:cNvSpPr/>
            <p:nvPr/>
          </p:nvSpPr>
          <p:spPr>
            <a:xfrm rot="-8100000">
              <a:off x="1127026" y="3584426"/>
              <a:ext cx="144016" cy="144016"/>
            </a:xfrm>
            <a:prstGeom prst="pi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80" name="Группа 179"/>
          <p:cNvGrpSpPr/>
          <p:nvPr/>
        </p:nvGrpSpPr>
        <p:grpSpPr>
          <a:xfrm>
            <a:off x="323528" y="2924944"/>
            <a:ext cx="3424949" cy="2609711"/>
            <a:chOff x="323528" y="2924944"/>
            <a:chExt cx="3424949" cy="2609711"/>
          </a:xfrm>
        </p:grpSpPr>
        <p:grpSp>
          <p:nvGrpSpPr>
            <p:cNvPr id="179" name="Группа 178"/>
            <p:cNvGrpSpPr/>
            <p:nvPr/>
          </p:nvGrpSpPr>
          <p:grpSpPr>
            <a:xfrm>
              <a:off x="323528" y="2924944"/>
              <a:ext cx="3424949" cy="2609711"/>
              <a:chOff x="323528" y="2924944"/>
              <a:chExt cx="3424949" cy="2609711"/>
            </a:xfrm>
          </p:grpSpPr>
          <p:cxnSp>
            <p:nvCxnSpPr>
              <p:cNvPr id="145" name="Прямая со стрелкой 144"/>
              <p:cNvCxnSpPr/>
              <p:nvPr/>
            </p:nvCxnSpPr>
            <p:spPr>
              <a:xfrm flipH="1">
                <a:off x="1331640" y="3140968"/>
                <a:ext cx="720080" cy="21602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46" name="Прямая со стрелкой 145"/>
              <p:cNvCxnSpPr/>
              <p:nvPr/>
            </p:nvCxnSpPr>
            <p:spPr>
              <a:xfrm flipH="1">
                <a:off x="1907704" y="3284984"/>
                <a:ext cx="432048" cy="57606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48" name="Прямая со стрелкой 147"/>
              <p:cNvCxnSpPr/>
              <p:nvPr/>
            </p:nvCxnSpPr>
            <p:spPr>
              <a:xfrm>
                <a:off x="2699792" y="3356992"/>
                <a:ext cx="72008" cy="64807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grpSp>
            <p:nvGrpSpPr>
              <p:cNvPr id="153" name="Группа 152"/>
              <p:cNvGrpSpPr/>
              <p:nvPr/>
            </p:nvGrpSpPr>
            <p:grpSpPr>
              <a:xfrm>
                <a:off x="323528" y="2924944"/>
                <a:ext cx="1136650" cy="1206500"/>
                <a:chOff x="4644008" y="5013176"/>
                <a:chExt cx="1136650" cy="1206500"/>
              </a:xfrm>
            </p:grpSpPr>
            <p:sp>
              <p:nvSpPr>
                <p:cNvPr id="154" name="Полилиния 153"/>
                <p:cNvSpPr/>
                <p:nvPr/>
              </p:nvSpPr>
              <p:spPr>
                <a:xfrm>
                  <a:off x="4644008" y="5013176"/>
                  <a:ext cx="1136650" cy="1206500"/>
                </a:xfrm>
                <a:custGeom>
                  <a:avLst/>
                  <a:gdLst>
                    <a:gd name="connsiteX0" fmla="*/ 92075 w 1136650"/>
                    <a:gd name="connsiteY0" fmla="*/ 485775 h 1206500"/>
                    <a:gd name="connsiteX1" fmla="*/ 101600 w 1136650"/>
                    <a:gd name="connsiteY1" fmla="*/ 219075 h 1206500"/>
                    <a:gd name="connsiteX2" fmla="*/ 377825 w 1136650"/>
                    <a:gd name="connsiteY2" fmla="*/ 238125 h 1206500"/>
                    <a:gd name="connsiteX3" fmla="*/ 644525 w 1136650"/>
                    <a:gd name="connsiteY3" fmla="*/ 9525 h 1206500"/>
                    <a:gd name="connsiteX4" fmla="*/ 911225 w 1136650"/>
                    <a:gd name="connsiteY4" fmla="*/ 180975 h 1206500"/>
                    <a:gd name="connsiteX5" fmla="*/ 911225 w 1136650"/>
                    <a:gd name="connsiteY5" fmla="*/ 485775 h 1206500"/>
                    <a:gd name="connsiteX6" fmla="*/ 1101725 w 1136650"/>
                    <a:gd name="connsiteY6" fmla="*/ 790575 h 1206500"/>
                    <a:gd name="connsiteX7" fmla="*/ 1054100 w 1136650"/>
                    <a:gd name="connsiteY7" fmla="*/ 1114425 h 1206500"/>
                    <a:gd name="connsiteX8" fmla="*/ 606425 w 1136650"/>
                    <a:gd name="connsiteY8" fmla="*/ 1038225 h 1206500"/>
                    <a:gd name="connsiteX9" fmla="*/ 396875 w 1136650"/>
                    <a:gd name="connsiteY9" fmla="*/ 1190625 h 1206500"/>
                    <a:gd name="connsiteX10" fmla="*/ 273050 w 1136650"/>
                    <a:gd name="connsiteY10" fmla="*/ 942975 h 1206500"/>
                    <a:gd name="connsiteX11" fmla="*/ 25400 w 1136650"/>
                    <a:gd name="connsiteY11" fmla="*/ 828675 h 1206500"/>
                    <a:gd name="connsiteX12" fmla="*/ 120650 w 1136650"/>
                    <a:gd name="connsiteY12" fmla="*/ 638175 h 1206500"/>
                    <a:gd name="connsiteX13" fmla="*/ 92075 w 1136650"/>
                    <a:gd name="connsiteY13" fmla="*/ 485775 h 1206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36650" h="1206500">
                      <a:moveTo>
                        <a:pt x="92075" y="485775"/>
                      </a:moveTo>
                      <a:cubicBezTo>
                        <a:pt x="88900" y="415925"/>
                        <a:pt x="53975" y="260350"/>
                        <a:pt x="101600" y="219075"/>
                      </a:cubicBezTo>
                      <a:cubicBezTo>
                        <a:pt x="149225" y="177800"/>
                        <a:pt x="287338" y="273050"/>
                        <a:pt x="377825" y="238125"/>
                      </a:cubicBezTo>
                      <a:cubicBezTo>
                        <a:pt x="468312" y="203200"/>
                        <a:pt x="555625" y="19050"/>
                        <a:pt x="644525" y="9525"/>
                      </a:cubicBezTo>
                      <a:cubicBezTo>
                        <a:pt x="733425" y="0"/>
                        <a:pt x="866775" y="101600"/>
                        <a:pt x="911225" y="180975"/>
                      </a:cubicBezTo>
                      <a:cubicBezTo>
                        <a:pt x="955675" y="260350"/>
                        <a:pt x="879475" y="384175"/>
                        <a:pt x="911225" y="485775"/>
                      </a:cubicBezTo>
                      <a:cubicBezTo>
                        <a:pt x="942975" y="587375"/>
                        <a:pt x="1077913" y="685800"/>
                        <a:pt x="1101725" y="790575"/>
                      </a:cubicBezTo>
                      <a:cubicBezTo>
                        <a:pt x="1125538" y="895350"/>
                        <a:pt x="1136650" y="1073150"/>
                        <a:pt x="1054100" y="1114425"/>
                      </a:cubicBezTo>
                      <a:cubicBezTo>
                        <a:pt x="971550" y="1155700"/>
                        <a:pt x="715962" y="1025525"/>
                        <a:pt x="606425" y="1038225"/>
                      </a:cubicBezTo>
                      <a:cubicBezTo>
                        <a:pt x="496888" y="1050925"/>
                        <a:pt x="452437" y="1206500"/>
                        <a:pt x="396875" y="1190625"/>
                      </a:cubicBezTo>
                      <a:cubicBezTo>
                        <a:pt x="341313" y="1174750"/>
                        <a:pt x="334963" y="1003300"/>
                        <a:pt x="273050" y="942975"/>
                      </a:cubicBezTo>
                      <a:cubicBezTo>
                        <a:pt x="211138" y="882650"/>
                        <a:pt x="50800" y="879475"/>
                        <a:pt x="25400" y="828675"/>
                      </a:cubicBezTo>
                      <a:cubicBezTo>
                        <a:pt x="0" y="777875"/>
                        <a:pt x="109537" y="700088"/>
                        <a:pt x="120650" y="638175"/>
                      </a:cubicBezTo>
                      <a:cubicBezTo>
                        <a:pt x="131763" y="576262"/>
                        <a:pt x="95250" y="555625"/>
                        <a:pt x="92075" y="485775"/>
                      </a:cubicBezTo>
                      <a:close/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5" name="Овал 154"/>
                <p:cNvSpPr/>
                <p:nvPr/>
              </p:nvSpPr>
              <p:spPr>
                <a:xfrm>
                  <a:off x="5364088" y="5661248"/>
                  <a:ext cx="288032" cy="288032"/>
                </a:xfrm>
                <a:prstGeom prst="ellipse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56" name="Группа 48"/>
              <p:cNvGrpSpPr/>
              <p:nvPr/>
            </p:nvGrpSpPr>
            <p:grpSpPr>
              <a:xfrm rot="20700000">
                <a:off x="1468087" y="3934979"/>
                <a:ext cx="648073" cy="583266"/>
                <a:chOff x="1259631" y="3349790"/>
                <a:chExt cx="648073" cy="583266"/>
              </a:xfrm>
            </p:grpSpPr>
            <p:grpSp>
              <p:nvGrpSpPr>
                <p:cNvPr id="157" name="Группа 46"/>
                <p:cNvGrpSpPr/>
                <p:nvPr/>
              </p:nvGrpSpPr>
              <p:grpSpPr>
                <a:xfrm>
                  <a:off x="1259631" y="3349790"/>
                  <a:ext cx="648073" cy="583266"/>
                  <a:chOff x="1259631" y="3349790"/>
                  <a:chExt cx="648073" cy="583266"/>
                </a:xfrm>
              </p:grpSpPr>
              <p:sp>
                <p:nvSpPr>
                  <p:cNvPr id="159" name="Овал 158"/>
                  <p:cNvSpPr/>
                  <p:nvPr/>
                </p:nvSpPr>
                <p:spPr>
                  <a:xfrm>
                    <a:off x="1259631" y="3349790"/>
                    <a:ext cx="648073" cy="58326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60" name="Овал 6"/>
                  <p:cNvSpPr/>
                  <p:nvPr/>
                </p:nvSpPr>
                <p:spPr>
                  <a:xfrm>
                    <a:off x="1331640" y="3429000"/>
                    <a:ext cx="432048" cy="432048"/>
                  </a:xfrm>
                  <a:prstGeom prst="ellipse">
                    <a:avLst/>
                  </a:prstGeom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600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158" name="Прямоугольник 157"/>
                <p:cNvSpPr/>
                <p:nvPr/>
              </p:nvSpPr>
              <p:spPr>
                <a:xfrm>
                  <a:off x="1259632" y="3356992"/>
                  <a:ext cx="576064" cy="57606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>
                      <a:cs typeface="Times New Roman" pitchFamily="18" charset="0"/>
                    </a:rPr>
                    <a:t>NK</a:t>
                  </a:r>
                  <a:endParaRPr lang="ru-RU" sz="1600" dirty="0"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61" name="Группа 48"/>
              <p:cNvGrpSpPr/>
              <p:nvPr/>
            </p:nvGrpSpPr>
            <p:grpSpPr>
              <a:xfrm rot="20700000">
                <a:off x="2404191" y="4006986"/>
                <a:ext cx="648073" cy="583266"/>
                <a:chOff x="1259631" y="3349790"/>
                <a:chExt cx="648073" cy="583266"/>
              </a:xfrm>
            </p:grpSpPr>
            <p:grpSp>
              <p:nvGrpSpPr>
                <p:cNvPr id="162" name="Группа 46"/>
                <p:cNvGrpSpPr/>
                <p:nvPr/>
              </p:nvGrpSpPr>
              <p:grpSpPr>
                <a:xfrm>
                  <a:off x="1259631" y="3349790"/>
                  <a:ext cx="648073" cy="583266"/>
                  <a:chOff x="1259631" y="3349790"/>
                  <a:chExt cx="648073" cy="583266"/>
                </a:xfrm>
              </p:grpSpPr>
              <p:sp>
                <p:nvSpPr>
                  <p:cNvPr id="164" name="Овал 163"/>
                  <p:cNvSpPr/>
                  <p:nvPr/>
                </p:nvSpPr>
                <p:spPr>
                  <a:xfrm>
                    <a:off x="1259631" y="3349790"/>
                    <a:ext cx="648073" cy="58326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65" name="Овал 6"/>
                  <p:cNvSpPr/>
                  <p:nvPr/>
                </p:nvSpPr>
                <p:spPr>
                  <a:xfrm>
                    <a:off x="1331640" y="3429000"/>
                    <a:ext cx="432048" cy="432048"/>
                  </a:xfrm>
                  <a:prstGeom prst="ellipse">
                    <a:avLst/>
                  </a:prstGeom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600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163" name="Прямоугольник 162"/>
                <p:cNvSpPr/>
                <p:nvPr/>
              </p:nvSpPr>
              <p:spPr>
                <a:xfrm>
                  <a:off x="1259632" y="3356992"/>
                  <a:ext cx="576064" cy="57606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400" dirty="0" smtClean="0"/>
                    <a:t>С</a:t>
                  </a:r>
                  <a:r>
                    <a:rPr lang="en-US" sz="1400" dirty="0" smtClean="0"/>
                    <a:t>D</a:t>
                  </a:r>
                  <a:r>
                    <a:rPr lang="ru-RU" sz="1400" dirty="0" smtClean="0"/>
                    <a:t>8</a:t>
                  </a:r>
                  <a:r>
                    <a:rPr lang="en-US" sz="1400" baseline="30000" dirty="0" smtClean="0"/>
                    <a:t>+</a:t>
                  </a:r>
                  <a:r>
                    <a:rPr lang="en-US" sz="1400" dirty="0" smtClean="0"/>
                    <a:t> </a:t>
                  </a:r>
                  <a:endParaRPr lang="ru-RU" sz="1400" dirty="0">
                    <a:cs typeface="Times New Roman" pitchFamily="18" charset="0"/>
                  </a:endParaRPr>
                </a:p>
              </p:txBody>
            </p:sp>
          </p:grpSp>
          <p:sp>
            <p:nvSpPr>
              <p:cNvPr id="167" name="TextBox 166"/>
              <p:cNvSpPr txBox="1"/>
              <p:nvPr/>
            </p:nvSpPr>
            <p:spPr>
              <a:xfrm rot="20705809">
                <a:off x="1502589" y="3202725"/>
                <a:ext cx="51648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/>
                  <a:t>IFN-</a:t>
                </a:r>
                <a:r>
                  <a:rPr lang="ru-RU" sz="1200" b="1" dirty="0" err="1" smtClean="0"/>
                  <a:t>γ</a:t>
                </a:r>
                <a:endParaRPr lang="ru-RU" sz="1200" b="1" dirty="0"/>
              </a:p>
            </p:txBody>
          </p:sp>
          <p:sp>
            <p:nvSpPr>
              <p:cNvPr id="168" name="Прямоугольник 167"/>
              <p:cNvSpPr/>
              <p:nvPr/>
            </p:nvSpPr>
            <p:spPr>
              <a:xfrm rot="15752437">
                <a:off x="2401957" y="3486173"/>
                <a:ext cx="503664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200" b="1" dirty="0" smtClean="0"/>
                  <a:t>ИЛ-2</a:t>
                </a:r>
                <a:endParaRPr lang="ru-RU" sz="1200" b="1" dirty="0"/>
              </a:p>
            </p:txBody>
          </p:sp>
          <p:sp>
            <p:nvSpPr>
              <p:cNvPr id="169" name="TextBox 168"/>
              <p:cNvSpPr txBox="1"/>
              <p:nvPr/>
            </p:nvSpPr>
            <p:spPr>
              <a:xfrm rot="18402529">
                <a:off x="1830999" y="3354783"/>
                <a:ext cx="58541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/>
                  <a:t>IFN-</a:t>
                </a:r>
                <a:r>
                  <a:rPr lang="ru-RU" sz="1200" b="1" dirty="0" err="1" smtClean="0"/>
                  <a:t>γ</a:t>
                </a:r>
                <a:endParaRPr lang="ru-RU" sz="1200" b="1" dirty="0" smtClean="0"/>
              </a:p>
              <a:p>
                <a:r>
                  <a:rPr lang="ru-RU" sz="1200" b="1" dirty="0" smtClean="0"/>
                  <a:t>ИЛ-12</a:t>
                </a:r>
                <a:endParaRPr lang="ru-RU" sz="1200" b="1" dirty="0"/>
              </a:p>
            </p:txBody>
          </p:sp>
          <p:cxnSp>
            <p:nvCxnSpPr>
              <p:cNvPr id="171" name="Прямая со стрелкой 170"/>
              <p:cNvCxnSpPr/>
              <p:nvPr/>
            </p:nvCxnSpPr>
            <p:spPr>
              <a:xfrm>
                <a:off x="899592" y="4077072"/>
                <a:ext cx="0" cy="36004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172" name="TextBox 171"/>
              <p:cNvSpPr txBox="1"/>
              <p:nvPr/>
            </p:nvSpPr>
            <p:spPr>
              <a:xfrm>
                <a:off x="467544" y="4365104"/>
                <a:ext cx="989373" cy="1169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400" dirty="0" smtClean="0">
                    <a:latin typeface="Times New Roman" pitchFamily="18" charset="0"/>
                    <a:cs typeface="Times New Roman" pitchFamily="18" charset="0"/>
                  </a:rPr>
                  <a:t>ИЛ -1,6,12</a:t>
                </a:r>
              </a:p>
              <a:p>
                <a:r>
                  <a:rPr lang="ru-RU" sz="1400" dirty="0" smtClean="0">
                    <a:latin typeface="Times New Roman" pitchFamily="18" charset="0"/>
                    <a:cs typeface="Times New Roman" pitchFamily="18" charset="0"/>
                  </a:rPr>
                  <a:t>ФНО</a:t>
                </a:r>
                <a:r>
                  <a:rPr lang="en-US" sz="1400" dirty="0" smtClean="0">
                    <a:latin typeface="Times New Roman" pitchFamily="18" charset="0"/>
                    <a:cs typeface="Times New Roman" pitchFamily="18" charset="0"/>
                  </a:rPr>
                  <a:t>-a</a:t>
                </a:r>
                <a:endParaRPr lang="ru-RU" sz="1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1400" dirty="0" smtClean="0">
                    <a:latin typeface="Times New Roman" pitchFamily="18" charset="0"/>
                    <a:cs typeface="Times New Roman" pitchFamily="18" charset="0"/>
                  </a:rPr>
                  <a:t>MIP</a:t>
                </a:r>
                <a:endParaRPr lang="ru-RU" sz="1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sz="1400" dirty="0" smtClean="0">
                    <a:latin typeface="Times New Roman" pitchFamily="18" charset="0"/>
                    <a:cs typeface="Times New Roman" pitchFamily="18" charset="0"/>
                  </a:rPr>
                  <a:t>О2-</a:t>
                </a:r>
              </a:p>
              <a:p>
                <a:r>
                  <a:rPr lang="en-US" sz="1400" dirty="0" smtClean="0">
                    <a:latin typeface="Times New Roman" pitchFamily="18" charset="0"/>
                    <a:cs typeface="Times New Roman" pitchFamily="18" charset="0"/>
                  </a:rPr>
                  <a:t>NO</a:t>
                </a:r>
                <a:endParaRPr lang="ru-RU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74" name="Прямая со стрелкой 173"/>
              <p:cNvCxnSpPr/>
              <p:nvPr/>
            </p:nvCxnSpPr>
            <p:spPr>
              <a:xfrm flipH="1">
                <a:off x="2195736" y="4581128"/>
                <a:ext cx="288032" cy="21602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75" name="Прямая со стрелкой 174"/>
              <p:cNvCxnSpPr/>
              <p:nvPr/>
            </p:nvCxnSpPr>
            <p:spPr>
              <a:xfrm>
                <a:off x="3059832" y="4581128"/>
                <a:ext cx="288032" cy="21602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177" name="TextBox 176"/>
              <p:cNvSpPr txBox="1"/>
              <p:nvPr/>
            </p:nvSpPr>
            <p:spPr>
              <a:xfrm>
                <a:off x="1547664" y="4725144"/>
                <a:ext cx="103425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600" dirty="0" err="1" smtClean="0">
                    <a:latin typeface="Times New Roman" pitchFamily="18" charset="0"/>
                    <a:cs typeface="Times New Roman" pitchFamily="18" charset="0"/>
                  </a:rPr>
                  <a:t>гранзимы</a:t>
                </a:r>
                <a:endParaRPr lang="ru-RU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8" name="TextBox 177"/>
              <p:cNvSpPr txBox="1"/>
              <p:nvPr/>
            </p:nvSpPr>
            <p:spPr>
              <a:xfrm>
                <a:off x="2699792" y="4725144"/>
                <a:ext cx="104868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600" dirty="0" err="1" smtClean="0">
                    <a:latin typeface="Times New Roman" pitchFamily="18" charset="0"/>
                    <a:cs typeface="Times New Roman" pitchFamily="18" charset="0"/>
                  </a:rPr>
                  <a:t>перфорин</a:t>
                </a:r>
                <a:endParaRPr lang="ru-RU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66" name="TextBox 165"/>
            <p:cNvSpPr txBox="1"/>
            <p:nvPr/>
          </p:nvSpPr>
          <p:spPr>
            <a:xfrm>
              <a:off x="395536" y="3284984"/>
              <a:ext cx="8888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dirty="0" smtClean="0"/>
                <a:t>акт. МФ</a:t>
              </a:r>
              <a:endParaRPr lang="ru-RU" sz="16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6 L 0.13386 -0.05254 " pathEditMode="relative" ptsTypes="AA">
                                      <p:cBhvr>
                                        <p:cTn id="1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41 0.00046 L -0.40955 -0.020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" y="-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954 -0.0206 L -0.27569 -0.0206 " pathEditMode="relative" ptsTypes="AA">
                                      <p:cBhvr>
                                        <p:cTn id="46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"/>
            <a:ext cx="9144000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8013576" cy="850106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Симптомы аллергической реакции: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467544" y="1988840"/>
            <a:ext cx="5184576" cy="4525963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ru-RU" dirty="0" smtClean="0"/>
              <a:t> изменение цвета СОРП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ru-RU" dirty="0" smtClean="0"/>
              <a:t> дискомфорт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ru-RU" dirty="0" smtClean="0"/>
              <a:t> высыпание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ru-RU" dirty="0" smtClean="0"/>
              <a:t> отек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ru-RU" dirty="0" smtClean="0"/>
              <a:t> повышение </a:t>
            </a:r>
            <a:r>
              <a:rPr lang="ru-RU" dirty="0" smtClean="0"/>
              <a:t>температуры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ru-RU" dirty="0" smtClean="0"/>
              <a:t> лимфоцитоз</a:t>
            </a:r>
            <a:endParaRPr lang="ru-RU" dirty="0" smtClean="0"/>
          </a:p>
        </p:txBody>
      </p:sp>
      <p:pic>
        <p:nvPicPr>
          <p:cNvPr id="27650" name="Picture 2" descr="http://clinic-neomed.ru/sites/default/files/inline-images/ottorzhenie-zubnogo-implan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628800"/>
            <a:ext cx="2915816" cy="20216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652" name="Picture 4" descr="http://www.dentalimplantsbirmingham.com/wp-content/uploads/2011/04/DSC_000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4293096"/>
            <a:ext cx="2880320" cy="19151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"/>
            <a:ext cx="9144000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008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Диагностика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4906888" cy="478539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Элиминационная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проба</a:t>
            </a: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 startAt="2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Экспозиционные (провокационные) пробы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Патч-тесты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(аппликационные накожные тесты) - 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АллерТест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Скарификационные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кожные пробы</a:t>
            </a:r>
          </a:p>
        </p:txBody>
      </p:sp>
      <p:pic>
        <p:nvPicPr>
          <p:cNvPr id="28674" name="Picture 2" descr="http://www.sayilac.com/wp-content/uploads/hom-im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692696"/>
            <a:ext cx="3419872" cy="2506464"/>
          </a:xfrm>
          <a:prstGeom prst="rect">
            <a:avLst/>
          </a:prstGeom>
          <a:noFill/>
        </p:spPr>
      </p:pic>
      <p:pic>
        <p:nvPicPr>
          <p:cNvPr id="28676" name="Picture 4" descr="https://i0.wp.com/ot-allergii.ru/wp-content/uploads/2017/04/diagnostica-pichevoi-allergii.jpg?w=10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3356992"/>
            <a:ext cx="3419872" cy="1709936"/>
          </a:xfrm>
          <a:prstGeom prst="rect">
            <a:avLst/>
          </a:prstGeom>
          <a:noFill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9" y="5157192"/>
            <a:ext cx="3419872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008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Лечение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96752"/>
            <a:ext cx="6120680" cy="3816424"/>
          </a:xfrm>
        </p:spPr>
        <p:txBody>
          <a:bodyPr>
            <a:normAutofit fontScale="92500"/>
          </a:bodyPr>
          <a:lstStyle/>
          <a:p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Процедура </a:t>
            </a:r>
            <a:r>
              <a:rPr lang="ru-RU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плазмафереза</a:t>
            </a:r>
            <a:endParaRPr lang="ru-RU" sz="28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Процедура </a:t>
            </a:r>
            <a:r>
              <a:rPr lang="ru-RU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иммуносорбции</a:t>
            </a:r>
            <a:endParaRPr lang="ru-RU" sz="28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Адсорбенты</a:t>
            </a:r>
          </a:p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Антигистаминные препараты второго поколения</a:t>
            </a:r>
          </a:p>
          <a:p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Мембраностабилизирующие</a:t>
            </a:r>
            <a:endParaRPr lang="ru-RU" sz="28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Иммунодепрессанты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Использование мазей для полости рта</a:t>
            </a:r>
          </a:p>
          <a:p>
            <a:pPr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allergosovet.ru/wp-content/uploads/2017/03/allergy-advice1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6E9FA"/>
              </a:clrFrom>
              <a:clrTo>
                <a:srgbClr val="D6E9FA">
                  <a:alpha val="0"/>
                </a:srgbClr>
              </a:clrTo>
            </a:clrChange>
            <a:lum bright="10000" contrast="20000"/>
          </a:blip>
          <a:srcRect/>
          <a:stretch>
            <a:fillRect/>
          </a:stretch>
        </p:blipFill>
        <p:spPr bwMode="auto">
          <a:xfrm>
            <a:off x="6084168" y="3356992"/>
            <a:ext cx="3284984" cy="3284984"/>
          </a:xfrm>
          <a:prstGeom prst="rect">
            <a:avLst/>
          </a:prstGeom>
          <a:noFill/>
        </p:spPr>
      </p:pic>
      <p:pic>
        <p:nvPicPr>
          <p:cNvPr id="5126" name="Picture 6" descr="https://zdravcity.ru/upload/resize_cache/iblock/7c4/600_600_14f395e0faa44aacd1882264aa0bb0a29/photo_es_D8BCCD7A-7717-4D29-AB17-85A5CAE424E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1403648" y="4851188"/>
            <a:ext cx="3626768" cy="2006812"/>
          </a:xfrm>
          <a:prstGeom prst="rect">
            <a:avLst/>
          </a:prstGeom>
          <a:noFill/>
        </p:spPr>
      </p:pic>
      <p:pic>
        <p:nvPicPr>
          <p:cNvPr id="5128" name="Picture 8" descr="https://6030000.ru/upload/iblock/d38/d38c20c417a0f8d11d87c4143d9f769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0"/>
            <a:ext cx="3635896" cy="3635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://kupontik.ru/media/biglion.ru/2016/03/64c347e402db0c10a03833c3c683e96b_p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933056"/>
            <a:ext cx="4860032" cy="2732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86409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Профилактика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5963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физиологичности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протеза;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придание индифферентности материалам;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разработка новых биологически совместимых материалов;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индивидуальный подбор материалов для протезирования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Список литературы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Р.М.Хаитов. Иммунология. 2011. – 233 с.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Л.Б.Борисов. Медицинская микробиология, вирусология, иммунология. 2016. – 249 с.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П.Ф.Литвицкий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Патофизиология. 2008. – 224 с.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Т. П. Кравец, М. Ю. Кравец./ Непереносимость пластмассовых зубных протезов/ Журнал «Стоматолог». 2009.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http://mnogozubov.ru/wp-content/uploads/2014/10/%D1%81%D1%8A%D0%B5%D0%BC%D0%BD%D0%BE%D0%B5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3365293" y="3004325"/>
            <a:ext cx="5778707" cy="38536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План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0"/>
            <a:ext cx="62281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499176" cy="452596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Актуальность темы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Классификация аллергических реакций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Материалы, применяемые при имплантации и протезировании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Патогенез аллергических реакций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Симптомы при АР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Диагностика АР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Лечение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Профилактика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0"/>
            <a:ext cx="62281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186808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Аллергия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124744"/>
            <a:ext cx="7402016" cy="896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ea typeface="Yu Gothic UI Semilight"/>
                <a:cs typeface="Times New Roman" pitchFamily="18" charset="0"/>
              </a:rPr>
              <a:t>− патологическая форма </a:t>
            </a:r>
            <a:r>
              <a:rPr lang="ru-RU" dirty="0" err="1" smtClean="0">
                <a:latin typeface="Times New Roman" pitchFamily="18" charset="0"/>
                <a:ea typeface="Yu Gothic UI Semilight"/>
                <a:cs typeface="Times New Roman" pitchFamily="18" charset="0"/>
              </a:rPr>
              <a:t>иммуногенной</a:t>
            </a:r>
            <a:r>
              <a:rPr lang="ru-RU" dirty="0" smtClean="0">
                <a:latin typeface="Times New Roman" pitchFamily="18" charset="0"/>
                <a:ea typeface="Yu Gothic UI Semilight"/>
                <a:cs typeface="Times New Roman" pitchFamily="18" charset="0"/>
              </a:rPr>
              <a:t> реактивности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0" name="Picture 8" descr="https://otekhelp.ru/wp-content/uploads/2016/12/allergiya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276872"/>
            <a:ext cx="6335030" cy="4221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"/>
            <a:ext cx="9144000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8013576" cy="850106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IV 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типа реакций гиперчувствительности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1628800"/>
          <a:ext cx="6732240" cy="4958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Овал 5"/>
          <p:cNvSpPr/>
          <p:nvPr/>
        </p:nvSpPr>
        <p:spPr>
          <a:xfrm>
            <a:off x="0" y="2924944"/>
            <a:ext cx="1014112" cy="93610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II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0" y="5589240"/>
            <a:ext cx="1014112" cy="93610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IV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0" y="4293096"/>
            <a:ext cx="1014112" cy="93610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III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0" y="1628800"/>
            <a:ext cx="1014112" cy="93610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авая фигурная скобка 10"/>
          <p:cNvSpPr/>
          <p:nvPr/>
        </p:nvSpPr>
        <p:spPr>
          <a:xfrm>
            <a:off x="6012160" y="1628800"/>
            <a:ext cx="432048" cy="3600400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авая фигурная скобка 11"/>
          <p:cNvSpPr/>
          <p:nvPr/>
        </p:nvSpPr>
        <p:spPr>
          <a:xfrm>
            <a:off x="6012160" y="5589240"/>
            <a:ext cx="432048" cy="936104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6588224" y="2852936"/>
            <a:ext cx="2252579" cy="1126289"/>
            <a:chOff x="517" y="2144732"/>
            <a:chExt cx="2252579" cy="1126289"/>
          </a:xfrm>
          <a:scene3d>
            <a:camera prst="orthographicFront"/>
            <a:lightRig rig="flat" dir="t"/>
          </a:scene3d>
        </p:grpSpPr>
        <p:sp>
          <p:nvSpPr>
            <p:cNvPr id="14" name="Прямоугольник 13"/>
            <p:cNvSpPr/>
            <p:nvPr/>
          </p:nvSpPr>
          <p:spPr>
            <a:xfrm>
              <a:off x="517" y="2144732"/>
              <a:ext cx="2252579" cy="1126289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alpha val="7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alpha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5" name="Прямоугольник 14"/>
            <p:cNvSpPr/>
            <p:nvPr/>
          </p:nvSpPr>
          <p:spPr>
            <a:xfrm>
              <a:off x="517" y="2144732"/>
              <a:ext cx="2252579" cy="11262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3335" tIns="13335" rIns="13335" bIns="13335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100" kern="1200" dirty="0" smtClean="0">
                  <a:latin typeface="Times New Roman" pitchFamily="18" charset="0"/>
                  <a:cs typeface="Times New Roman" pitchFamily="18" charset="0"/>
                </a:rPr>
                <a:t>Немедленного типа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100" kern="1200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ru-RU" sz="2100" kern="1200" dirty="0" smtClean="0">
                  <a:latin typeface="Times New Roman" pitchFamily="18" charset="0"/>
                  <a:cs typeface="Times New Roman" pitchFamily="18" charset="0"/>
                </a:rPr>
                <a:t>ч/</a:t>
              </a:r>
              <a:r>
                <a:rPr lang="ru-RU" sz="2100" kern="1200" dirty="0" err="1" smtClean="0">
                  <a:latin typeface="Times New Roman" pitchFamily="18" charset="0"/>
                  <a:cs typeface="Times New Roman" pitchFamily="18" charset="0"/>
                </a:rPr>
                <a:t>з</a:t>
              </a:r>
              <a:r>
                <a:rPr lang="ru-RU" sz="21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100" kern="1200" dirty="0" err="1" smtClean="0">
                  <a:latin typeface="Times New Roman" pitchFamily="18" charset="0"/>
                  <a:cs typeface="Times New Roman" pitchFamily="18" charset="0"/>
                </a:rPr>
                <a:t>неск</a:t>
              </a:r>
              <a:r>
                <a:rPr lang="ru-RU" sz="2100" kern="1200" dirty="0" smtClean="0">
                  <a:latin typeface="Times New Roman" pitchFamily="18" charset="0"/>
                  <a:cs typeface="Times New Roman" pitchFamily="18" charset="0"/>
                </a:rPr>
                <a:t>. сек.-</a:t>
              </a:r>
              <a:r>
                <a:rPr lang="ru-RU" sz="2100" dirty="0" smtClean="0">
                  <a:latin typeface="Times New Roman" pitchFamily="18" charset="0"/>
                  <a:cs typeface="Times New Roman" pitchFamily="18" charset="0"/>
                </a:rPr>
                <a:t> часов</a:t>
              </a:r>
              <a:r>
                <a:rPr lang="ru-RU" sz="2100" kern="1200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ru-RU" sz="21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588224" y="5445224"/>
            <a:ext cx="2252579" cy="1126289"/>
            <a:chOff x="5451759" y="2144732"/>
            <a:chExt cx="2252579" cy="1126289"/>
          </a:xfrm>
          <a:scene3d>
            <a:camera prst="orthographicFront"/>
            <a:lightRig rig="flat" dir="t"/>
          </a:scene3d>
        </p:grpSpPr>
        <p:sp>
          <p:nvSpPr>
            <p:cNvPr id="17" name="Прямоугольник 16"/>
            <p:cNvSpPr/>
            <p:nvPr/>
          </p:nvSpPr>
          <p:spPr>
            <a:xfrm>
              <a:off x="5451759" y="2144732"/>
              <a:ext cx="2252579" cy="1126289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alpha val="7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alpha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8" name="Прямоугольник 17"/>
            <p:cNvSpPr/>
            <p:nvPr/>
          </p:nvSpPr>
          <p:spPr>
            <a:xfrm>
              <a:off x="5451759" y="2144732"/>
              <a:ext cx="2252579" cy="11262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3335" tIns="13335" rIns="13335" bIns="13335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100" kern="1200" dirty="0" smtClean="0">
                  <a:latin typeface="Times New Roman" pitchFamily="18" charset="0"/>
                  <a:cs typeface="Times New Roman" pitchFamily="18" charset="0"/>
                </a:rPr>
                <a:t>Замедленного типа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100" kern="1200" dirty="0" smtClean="0">
                  <a:latin typeface="Times New Roman" pitchFamily="18" charset="0"/>
                  <a:cs typeface="Times New Roman" pitchFamily="18" charset="0"/>
                </a:rPr>
                <a:t>(ч/</a:t>
              </a:r>
              <a:r>
                <a:rPr lang="ru-RU" sz="2100" kern="1200" dirty="0" err="1" smtClean="0">
                  <a:latin typeface="Times New Roman" pitchFamily="18" charset="0"/>
                  <a:cs typeface="Times New Roman" pitchFamily="18" charset="0"/>
                </a:rPr>
                <a:t>з</a:t>
              </a:r>
              <a:r>
                <a:rPr lang="ru-RU" sz="21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100" kern="1200" dirty="0" err="1" smtClean="0">
                  <a:latin typeface="Times New Roman" pitchFamily="18" charset="0"/>
                  <a:cs typeface="Times New Roman" pitchFamily="18" charset="0"/>
                </a:rPr>
                <a:t>неск</a:t>
              </a:r>
              <a:r>
                <a:rPr lang="ru-RU" sz="21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100" kern="1200" dirty="0" err="1" smtClean="0">
                  <a:latin typeface="Times New Roman" pitchFamily="18" charset="0"/>
                  <a:cs typeface="Times New Roman" pitchFamily="18" charset="0"/>
                </a:rPr>
                <a:t>час.-сут</a:t>
              </a:r>
              <a:r>
                <a:rPr lang="ru-RU" sz="2100" kern="1200" dirty="0" smtClean="0">
                  <a:latin typeface="Times New Roman" pitchFamily="18" charset="0"/>
                  <a:cs typeface="Times New Roman" pitchFamily="18" charset="0"/>
                </a:rPr>
                <a:t>.)</a:t>
              </a:r>
              <a:endParaRPr lang="ru-RU" sz="21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0"/>
            <a:ext cx="62281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42992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Материалы, применяемые в стоматологической практике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металлы и их сплавы;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полимерные органические материалы;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керамика (фарфор);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композит (кварцевый песок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синт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смола)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0"/>
            <a:ext cx="62281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Причинные аллергены: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ртутные амальгамы (сплав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Hg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Ag, Zn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Cu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Cu, Zn, Pd, Co,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Cr, Ni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нержавеющая сталь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редко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Au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крайне редко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Pt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0" name="Picture 6" descr="http://www.oncc.ru/wp-content/uploads/2013/01/kartinka6-1024x7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625752"/>
            <a:ext cx="2976331" cy="22322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2" name="Picture 8" descr="http://denta.dostalet.ru/uploads/images/4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4596594"/>
            <a:ext cx="3015208" cy="22614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decadent.su/wp-content/uploads/2017/08/protezi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0" y="4522122"/>
            <a:ext cx="3491880" cy="2335877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5963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остаточный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непрореагировавший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мономер (0,5%-5%)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пластификаторы</a:t>
            </a: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замутнители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катализаторы и ингибиторы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красители 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судан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III,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судан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IV,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сульфохромат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свинца, железный марс, зелень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гинье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"/>
            <a:ext cx="9144000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008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Полимерные органические материалы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6" descr="Результаты поиска изображений для запроса &quot;Methyl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8672" y="1988840"/>
            <a:ext cx="2695328" cy="17989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Механизм формирования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гаптенового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конъюгата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23728" y="3284984"/>
            <a:ext cx="1296144" cy="936104"/>
          </a:xfrm>
          <a:prstGeom prst="ellipse">
            <a:avLst/>
          </a:prstGeom>
          <a:gradFill>
            <a:gsLst>
              <a:gs pos="52000">
                <a:schemeClr val="accent6">
                  <a:shade val="51000"/>
                  <a:satMod val="13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  <a:effectLst>
            <a:outerShdw blurRad="254000" dist="508000" dir="5400000" sx="56000" sy="56000" rotWithShape="0">
              <a:srgbClr val="000000">
                <a:alpha val="15000"/>
              </a:srgbClr>
            </a:outerShdw>
          </a:effectLst>
          <a:scene3d>
            <a:camera prst="orthographicFront">
              <a:rot lat="16800000" lon="0" rev="0"/>
            </a:camera>
            <a:lightRig rig="threePt" dir="t">
              <a:rot lat="0" lon="0" rev="1200000"/>
            </a:lightRig>
          </a:scene3d>
          <a:sp3d>
            <a:bevelT w="736600" h="685800"/>
            <a:bevelB w="711200" h="59055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763688" y="1700808"/>
            <a:ext cx="216024" cy="21602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1331640" y="1916832"/>
            <a:ext cx="216024" cy="21602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547664" y="2204864"/>
            <a:ext cx="216024" cy="21602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27584" y="2708920"/>
            <a:ext cx="1386277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Гаптены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91680" y="5229200"/>
            <a:ext cx="2401619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Белок-носитель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043608" y="2420888"/>
            <a:ext cx="216024" cy="21602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71600" y="5085184"/>
            <a:ext cx="3648178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аптеновый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конъюгат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(полноценный аллерген)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0.14566 0.341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" y="17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48148E-6 L 0.09843 0.2467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" y="12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2 1.11111E-6 C -0.00903 0.16875 -0.02761 0.3375 -0.00903 0.40463 C 0.00954 0.47176 0.06579 0.43704 0.12204 0.40231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" y="23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07407E-6 C 0.16632 0.075 0.33351 0.15 0.36927 0.20439 C 0.40555 0.25856 0.31007 0.29189 0.2151 0.32546 " pathEditMode="relative" rAng="0" ptsTypes="a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" y="16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7" grpId="0" animBg="1"/>
      <p:bldP spid="10" grpId="0"/>
      <p:bldP spid="6" grpId="0" animBg="1"/>
      <p:bldP spid="1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24dentist.ru/wp-content/uploads/2015/12/akri-fri-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97152"/>
            <a:ext cx="2747797" cy="2060848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0"/>
            <a:ext cx="62281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Факторов, способствующих проникновению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гаптена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из полости рта в кровь, увеличению его дозы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нарушение теплообменных процессов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мех.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травмирование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слизистой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электрохимические процессы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изменение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pH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истирание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материалов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Microsoft Office PowerPoin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Microsoft Office PowerPoint</Template>
  <TotalTime>1532</TotalTime>
  <Words>1141</Words>
  <Application>Microsoft Office PowerPoint</Application>
  <PresentationFormat>Экран (4:3)</PresentationFormat>
  <Paragraphs>160</Paragraphs>
  <Slides>17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Презентация Microsoft Office PowerPoint</vt:lpstr>
      <vt:lpstr>Тема: Аллергия к материалам, применяемым в стоматологической практике</vt:lpstr>
      <vt:lpstr>План</vt:lpstr>
      <vt:lpstr>Аллергия</vt:lpstr>
      <vt:lpstr>IV типа реакций гиперчувствительности</vt:lpstr>
      <vt:lpstr>Материалы, применяемые в стоматологической практике</vt:lpstr>
      <vt:lpstr>Причинные аллергены:</vt:lpstr>
      <vt:lpstr>Полимерные органические материалы</vt:lpstr>
      <vt:lpstr>Механизм формирования гаптенового конъюгата</vt:lpstr>
      <vt:lpstr>Факторов, способствующих проникновению гаптена из полости рта в кровь, увеличению его дозы</vt:lpstr>
      <vt:lpstr>Реакция гиперчувствительности I типа</vt:lpstr>
      <vt:lpstr>Слайд 11</vt:lpstr>
      <vt:lpstr>Симптомы аллергической реакции:</vt:lpstr>
      <vt:lpstr>Диагностика</vt:lpstr>
      <vt:lpstr>Лечение</vt:lpstr>
      <vt:lpstr>Профилактика</vt:lpstr>
      <vt:lpstr>Список литературы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Аллергия к материалам, применяемым в стоматологической практике</dc:title>
  <dc:creator>Кирилл</dc:creator>
  <cp:lastModifiedBy>Кирилл</cp:lastModifiedBy>
  <cp:revision>8</cp:revision>
  <dcterms:created xsi:type="dcterms:W3CDTF">2018-04-28T14:57:06Z</dcterms:created>
  <dcterms:modified xsi:type="dcterms:W3CDTF">2018-05-04T16:54:43Z</dcterms:modified>
</cp:coreProperties>
</file>