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97" r:id="rId2"/>
    <p:sldId id="256" r:id="rId3"/>
    <p:sldId id="301" r:id="rId4"/>
    <p:sldId id="298" r:id="rId5"/>
    <p:sldId id="299" r:id="rId6"/>
    <p:sldId id="300" r:id="rId7"/>
    <p:sldId id="302" r:id="rId8"/>
    <p:sldId id="303" r:id="rId9"/>
    <p:sldId id="257" r:id="rId10"/>
    <p:sldId id="261" r:id="rId11"/>
    <p:sldId id="260" r:id="rId12"/>
    <p:sldId id="304" r:id="rId13"/>
    <p:sldId id="259" r:id="rId14"/>
    <p:sldId id="272" r:id="rId15"/>
    <p:sldId id="262" r:id="rId16"/>
    <p:sldId id="263" r:id="rId17"/>
    <p:sldId id="265" r:id="rId18"/>
    <p:sldId id="266" r:id="rId19"/>
    <p:sldId id="268" r:id="rId20"/>
    <p:sldId id="267" r:id="rId21"/>
    <p:sldId id="269" r:id="rId22"/>
    <p:sldId id="273" r:id="rId23"/>
    <p:sldId id="274" r:id="rId24"/>
    <p:sldId id="275" r:id="rId25"/>
    <p:sldId id="276" r:id="rId26"/>
    <p:sldId id="277" r:id="rId27"/>
    <p:sldId id="280" r:id="rId28"/>
    <p:sldId id="278" r:id="rId29"/>
    <p:sldId id="281" r:id="rId30"/>
    <p:sldId id="279" r:id="rId31"/>
    <p:sldId id="271" r:id="rId32"/>
    <p:sldId id="282" r:id="rId33"/>
    <p:sldId id="283" r:id="rId34"/>
    <p:sldId id="284" r:id="rId35"/>
    <p:sldId id="285" r:id="rId36"/>
    <p:sldId id="286" r:id="rId37"/>
    <p:sldId id="288" r:id="rId38"/>
    <p:sldId id="287" r:id="rId39"/>
    <p:sldId id="289" r:id="rId40"/>
    <p:sldId id="290" r:id="rId41"/>
    <p:sldId id="291" r:id="rId42"/>
    <p:sldId id="292" r:id="rId43"/>
    <p:sldId id="294" r:id="rId44"/>
    <p:sldId id="293" r:id="rId45"/>
    <p:sldId id="270" r:id="rId46"/>
    <p:sldId id="296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66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FA543-D647-4F39-A7A8-2C2E170881E8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60C08-EFFB-4FA8-B9A6-6AC461BA29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1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0C08-EFFB-4FA8-B9A6-6AC461BA290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5C9E-48E0-41E5-B27D-6A19E7B8DDBC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F616-70BC-442B-93B1-1B7906AAE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.ru/images/2017-2/july/15_07_poliklinika_2.jpg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085184"/>
            <a:ext cx="3024336" cy="9361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К.м.н., доцент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В.В. Упатов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374441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«БЕРЕЖЛИВАЯ ПОЛИКЛИНИКА»</a:t>
            </a:r>
            <a:r>
              <a:rPr lang="ru-RU" sz="4800" b="1" dirty="0" smtClean="0">
                <a:latin typeface="Arial Black" pitchFamily="34" charset="0"/>
              </a:rPr>
              <a:t> - </a:t>
            </a:r>
            <a:r>
              <a:rPr lang="ru-RU" sz="3600" b="1" i="1" dirty="0" smtClean="0">
                <a:solidFill>
                  <a:schemeClr val="tx1"/>
                </a:solidFill>
                <a:latin typeface="Arial Black" pitchFamily="34" charset="0"/>
              </a:rPr>
              <a:t>понятие, содержание, возможности и результаты</a:t>
            </a:r>
            <a:endParaRPr lang="ru-RU" sz="5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Проблемы</a:t>
            </a:r>
            <a:r>
              <a:rPr lang="ru-RU" sz="3600" b="1" dirty="0" smtClean="0"/>
              <a:t>, которые </a:t>
            </a:r>
            <a:r>
              <a:rPr lang="ru-RU" sz="3600" b="1" i="1" dirty="0" smtClean="0">
                <a:solidFill>
                  <a:srgbClr val="FF0000"/>
                </a:solidFill>
              </a:rPr>
              <a:t>не решаются</a:t>
            </a:r>
            <a:r>
              <a:rPr lang="ru-RU" sz="3600" b="1" dirty="0" smtClean="0"/>
              <a:t> методами </a:t>
            </a:r>
            <a:r>
              <a:rPr lang="ru-RU" sz="3600" b="1" dirty="0" smtClean="0">
                <a:solidFill>
                  <a:srgbClr val="FF0000"/>
                </a:solidFill>
              </a:rPr>
              <a:t>бережливого производства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дисбаланс</a:t>
            </a:r>
            <a:r>
              <a:rPr lang="ru-RU" dirty="0" smtClean="0"/>
              <a:t> в обеспечении населения врачами;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дефицит</a:t>
            </a:r>
            <a:r>
              <a:rPr lang="ru-RU" dirty="0" smtClean="0"/>
              <a:t> врачебных и сестринских кадров;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недостаточное финансирование</a:t>
            </a:r>
            <a:r>
              <a:rPr lang="ru-RU" dirty="0" smtClean="0"/>
              <a:t>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взаимоотношения</a:t>
            </a:r>
            <a:r>
              <a:rPr lang="ru-RU" dirty="0" smtClean="0"/>
              <a:t> с системой оказания </a:t>
            </a:r>
            <a:r>
              <a:rPr lang="ru-RU" b="1" i="1" dirty="0" smtClean="0">
                <a:solidFill>
                  <a:srgbClr val="FF0000"/>
                </a:solidFill>
              </a:rPr>
              <a:t>платных услуг</a:t>
            </a:r>
            <a:r>
              <a:rPr lang="ru-RU" dirty="0" smtClean="0"/>
              <a:t>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обучение медперсонала</a:t>
            </a:r>
            <a:r>
              <a:rPr lang="ru-RU" dirty="0" smtClean="0"/>
              <a:t> навыкам работы в информационных системах;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психологические особенности</a:t>
            </a:r>
            <a:r>
              <a:rPr lang="ru-RU" dirty="0" smtClean="0"/>
              <a:t> поведения </a:t>
            </a:r>
            <a:r>
              <a:rPr lang="ru-RU" b="1" i="1" dirty="0" smtClean="0">
                <a:solidFill>
                  <a:srgbClr val="FF0000"/>
                </a:solidFill>
              </a:rPr>
              <a:t>пациентов</a:t>
            </a:r>
            <a:r>
              <a:rPr lang="ru-RU" dirty="0" smtClean="0"/>
              <a:t> медицинских учреждений.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1770"/>
            <a:ext cx="8964488" cy="16610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Какие проблемы в медицине может решить бережливая поликлиника</a:t>
            </a:r>
            <a:br>
              <a:rPr lang="ru-RU" sz="3600" b="1" dirty="0" smtClean="0"/>
            </a:br>
            <a:r>
              <a:rPr lang="ru-RU" sz="2400" b="1" i="1" dirty="0" smtClean="0"/>
              <a:t>(результаты первого опыта внедрения)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75252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сокращение </a:t>
            </a:r>
            <a:r>
              <a:rPr lang="ru-RU" b="1" i="1" dirty="0">
                <a:solidFill>
                  <a:srgbClr val="FF0000"/>
                </a:solidFill>
              </a:rPr>
              <a:t>времени ожидания</a:t>
            </a:r>
            <a:r>
              <a:rPr lang="ru-RU" i="1" dirty="0"/>
              <a:t> пациентами получения услуг в медицинской организации</a:t>
            </a:r>
            <a:r>
              <a:rPr lang="ru-RU" i="1" dirty="0" smtClean="0"/>
              <a:t>;</a:t>
            </a:r>
          </a:p>
          <a:p>
            <a:pPr lvl="0" algn="just"/>
            <a:r>
              <a:rPr lang="ru-RU" b="1" i="1" dirty="0" smtClean="0">
                <a:solidFill>
                  <a:srgbClr val="FF0000"/>
                </a:solidFill>
              </a:rPr>
              <a:t>повышение удовлетворенности</a:t>
            </a:r>
            <a:r>
              <a:rPr lang="ru-RU" i="1" dirty="0" smtClean="0"/>
              <a:t> пациентов качеством и сроками получения услуг;</a:t>
            </a:r>
          </a:p>
          <a:p>
            <a:pPr lvl="0" algn="just"/>
            <a:r>
              <a:rPr lang="ru-RU" i="1" dirty="0" smtClean="0"/>
              <a:t>обеспечение </a:t>
            </a:r>
            <a:r>
              <a:rPr lang="ru-RU" b="1" i="1" dirty="0">
                <a:solidFill>
                  <a:srgbClr val="FF0000"/>
                </a:solidFill>
              </a:rPr>
              <a:t>равномерного распределения функционала</a:t>
            </a:r>
            <a:r>
              <a:rPr lang="ru-RU" i="1" dirty="0"/>
              <a:t> между </a:t>
            </a:r>
            <a:r>
              <a:rPr lang="ru-RU" b="1" i="1" dirty="0">
                <a:solidFill>
                  <a:srgbClr val="FF0000"/>
                </a:solidFill>
              </a:rPr>
              <a:t>врачами и </a:t>
            </a:r>
            <a:r>
              <a:rPr lang="ru-RU" b="1" i="1" dirty="0" smtClean="0">
                <a:solidFill>
                  <a:srgbClr val="FF0000"/>
                </a:solidFill>
              </a:rPr>
              <a:t>средним медицинским </a:t>
            </a:r>
            <a:r>
              <a:rPr lang="ru-RU" b="1" i="1" dirty="0">
                <a:solidFill>
                  <a:srgbClr val="FF0000"/>
                </a:solidFill>
              </a:rPr>
              <a:t>персоналом</a:t>
            </a:r>
            <a:r>
              <a:rPr lang="ru-RU" i="1" dirty="0"/>
              <a:t>;</a:t>
            </a:r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оптимизация информационных потоков</a:t>
            </a:r>
            <a:r>
              <a:rPr lang="ru-RU" i="1" dirty="0"/>
              <a:t>;</a:t>
            </a:r>
          </a:p>
          <a:p>
            <a:pPr lvl="0" algn="just"/>
            <a:r>
              <a:rPr lang="ru-RU" i="1" dirty="0"/>
              <a:t>формирование </a:t>
            </a:r>
            <a:r>
              <a:rPr lang="ru-RU" b="1" i="1" dirty="0">
                <a:solidFill>
                  <a:srgbClr val="FF0000"/>
                </a:solidFill>
              </a:rPr>
              <a:t>рациональных потоков пациентов</a:t>
            </a:r>
            <a:r>
              <a:rPr lang="ru-RU" i="1" dirty="0"/>
              <a:t> в зависимости от целей посещения медучреждения;</a:t>
            </a:r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стандартизация процессов</a:t>
            </a:r>
            <a:r>
              <a:rPr lang="ru-RU" i="1" dirty="0"/>
              <a:t>;</a:t>
            </a:r>
          </a:p>
          <a:p>
            <a:pPr lvl="0" algn="just"/>
            <a:r>
              <a:rPr lang="ru-RU" i="1" dirty="0"/>
              <a:t>возможность </a:t>
            </a:r>
            <a:r>
              <a:rPr lang="ru-RU" b="1" i="1" dirty="0">
                <a:solidFill>
                  <a:srgbClr val="FF0000"/>
                </a:solidFill>
              </a:rPr>
              <a:t>выбора лучших практик</a:t>
            </a:r>
            <a:r>
              <a:rPr lang="ru-RU" i="1" dirty="0"/>
              <a:t>;</a:t>
            </a:r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эффективное использование площадей</a:t>
            </a:r>
            <a:r>
              <a:rPr lang="ru-RU" i="1" dirty="0"/>
              <a:t> медицинских организаций;</a:t>
            </a:r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прозрачность</a:t>
            </a:r>
            <a:r>
              <a:rPr lang="ru-RU" i="1" dirty="0"/>
              <a:t> лечебно-диагностических процессов, как </a:t>
            </a:r>
            <a:r>
              <a:rPr lang="ru-RU" b="1" i="1" dirty="0">
                <a:solidFill>
                  <a:srgbClr val="FF0000"/>
                </a:solidFill>
              </a:rPr>
              <a:t>для руководителей и сотрудников</a:t>
            </a:r>
            <a:r>
              <a:rPr lang="ru-RU" i="1" dirty="0"/>
              <a:t>, так и для </a:t>
            </a:r>
            <a:r>
              <a:rPr lang="ru-RU" b="1" i="1" dirty="0">
                <a:solidFill>
                  <a:srgbClr val="FF0000"/>
                </a:solidFill>
              </a:rPr>
              <a:t>пациентов</a:t>
            </a:r>
            <a:r>
              <a:rPr lang="ru-RU" i="1" dirty="0"/>
              <a:t>, пользующихся услугами медицинской организации;</a:t>
            </a:r>
          </a:p>
          <a:p>
            <a:pPr lvl="0" algn="just"/>
            <a:r>
              <a:rPr lang="ru-RU" b="1" i="1" dirty="0">
                <a:solidFill>
                  <a:srgbClr val="FF0000"/>
                </a:solidFill>
              </a:rPr>
              <a:t>устранение</a:t>
            </a:r>
            <a:r>
              <a:rPr lang="ru-RU" i="1" dirty="0"/>
              <a:t> всех видов </a:t>
            </a:r>
            <a:r>
              <a:rPr lang="ru-RU" b="1" i="1" dirty="0">
                <a:solidFill>
                  <a:srgbClr val="FF0000"/>
                </a:solidFill>
              </a:rPr>
              <a:t>потерь</a:t>
            </a:r>
            <a:r>
              <a:rPr lang="ru-RU" i="1" dirty="0"/>
              <a:t> в процессе.</a:t>
            </a:r>
          </a:p>
          <a:p>
            <a:pPr algn="just"/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Ключевые риски и возможности 	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892480" cy="58772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100" b="1" i="1" dirty="0" smtClean="0"/>
              <a:t>РИСКИ</a:t>
            </a:r>
            <a:r>
              <a:rPr lang="ru-RU" sz="2100" dirty="0" smtClean="0"/>
              <a:t>:</a:t>
            </a:r>
          </a:p>
          <a:p>
            <a:pPr marL="179388" indent="-179388" algn="just">
              <a:spcBef>
                <a:spcPts val="0"/>
              </a:spcBef>
              <a:buAutoNum type="arabicPeriod"/>
            </a:pPr>
            <a:r>
              <a:rPr lang="ru-RU" sz="2100" b="1" i="1" dirty="0" smtClean="0">
                <a:solidFill>
                  <a:srgbClr val="FF0000"/>
                </a:solidFill>
              </a:rPr>
              <a:t>Срыв сроков реализации</a:t>
            </a:r>
            <a:r>
              <a:rPr lang="ru-RU" sz="2100" dirty="0" smtClean="0"/>
              <a:t> проекта вследствие </a:t>
            </a:r>
            <a:r>
              <a:rPr lang="ru-RU" sz="2100" b="1" i="1" dirty="0" smtClean="0">
                <a:solidFill>
                  <a:srgbClr val="FF0000"/>
                </a:solidFill>
              </a:rPr>
              <a:t>недостатка квалифицированных специалистов</a:t>
            </a:r>
            <a:r>
              <a:rPr lang="ru-RU" sz="2100" dirty="0" smtClean="0"/>
              <a:t> по моделированию и оптимизации процессов с учетом принципов бережливого производства в сфере здравоохранения.</a:t>
            </a:r>
          </a:p>
          <a:p>
            <a:pPr marL="179388" indent="-179388" algn="just">
              <a:spcBef>
                <a:spcPts val="0"/>
              </a:spcBef>
              <a:buAutoNum type="arabicPeriod"/>
            </a:pPr>
            <a:r>
              <a:rPr lang="ru-RU" sz="2100" b="1" i="1" dirty="0" smtClean="0">
                <a:solidFill>
                  <a:srgbClr val="FF0000"/>
                </a:solidFill>
              </a:rPr>
              <a:t>Недостаточная вовлеченность</a:t>
            </a:r>
            <a:r>
              <a:rPr lang="ru-RU" sz="2100" dirty="0" smtClean="0"/>
              <a:t> медицинского и административного персонала, участвующего в проекте.</a:t>
            </a:r>
          </a:p>
          <a:p>
            <a:pPr marL="179388" indent="-179388" algn="just">
              <a:spcBef>
                <a:spcPts val="0"/>
              </a:spcBef>
              <a:buAutoNum type="arabicPeriod"/>
            </a:pPr>
            <a:r>
              <a:rPr lang="ru-RU" sz="2100" b="1" i="1" dirty="0" smtClean="0">
                <a:solidFill>
                  <a:srgbClr val="FF0000"/>
                </a:solidFill>
              </a:rPr>
              <a:t>Недостаточная информированность</a:t>
            </a:r>
            <a:r>
              <a:rPr lang="ru-RU" sz="2100" dirty="0" smtClean="0"/>
              <a:t> населения о проекте.</a:t>
            </a:r>
          </a:p>
          <a:p>
            <a:pPr marL="179388" indent="-179388" algn="just">
              <a:spcBef>
                <a:spcPts val="0"/>
              </a:spcBef>
              <a:buAutoNum type="arabicPeriod"/>
            </a:pPr>
            <a:r>
              <a:rPr lang="ru-RU" sz="2100" b="1" i="1" dirty="0" smtClean="0">
                <a:solidFill>
                  <a:srgbClr val="FF0000"/>
                </a:solidFill>
              </a:rPr>
              <a:t>Ограниченность бюджетных ресурсов.</a:t>
            </a:r>
            <a:r>
              <a:rPr lang="ru-RU" sz="2100" dirty="0" smtClean="0"/>
              <a:t> </a:t>
            </a:r>
          </a:p>
          <a:p>
            <a:pPr marL="514350" indent="-514350" algn="just">
              <a:spcBef>
                <a:spcPts val="0"/>
              </a:spcBef>
              <a:buNone/>
            </a:pPr>
            <a:endParaRPr lang="ru-RU" sz="2100" b="1" i="1" dirty="0" smtClean="0"/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100" b="1" i="1" dirty="0" smtClean="0"/>
              <a:t>ВОЗМОЖНОСТИ:</a:t>
            </a:r>
            <a:r>
              <a:rPr lang="ru-RU" sz="2100" dirty="0" smtClean="0"/>
              <a:t> </a:t>
            </a:r>
          </a:p>
          <a:p>
            <a:pPr marL="179388" indent="-179388" algn="just">
              <a:spcBef>
                <a:spcPts val="0"/>
              </a:spcBef>
              <a:buNone/>
            </a:pPr>
            <a:r>
              <a:rPr lang="ru-RU" sz="2100" dirty="0" smtClean="0"/>
              <a:t>1.</a:t>
            </a:r>
            <a:r>
              <a:rPr lang="ru-RU" sz="2100" b="1" i="1" dirty="0" smtClean="0">
                <a:solidFill>
                  <a:srgbClr val="FF0000"/>
                </a:solidFill>
              </a:rPr>
              <a:t>Приоритетная поддержка</a:t>
            </a:r>
            <a:r>
              <a:rPr lang="ru-RU" sz="2100" dirty="0" smtClean="0"/>
              <a:t> высшими органами государственной власти внедрения "Новой модели медицинской организации" </a:t>
            </a:r>
            <a:r>
              <a:rPr lang="ru-RU" sz="2100" b="1" i="1" dirty="0" smtClean="0">
                <a:solidFill>
                  <a:srgbClr val="FF0000"/>
                </a:solidFill>
              </a:rPr>
              <a:t>в субъектах Российской Федерации</a:t>
            </a:r>
            <a:r>
              <a:rPr lang="ru-RU" sz="2100" dirty="0" smtClean="0"/>
              <a:t>.</a:t>
            </a:r>
          </a:p>
          <a:p>
            <a:pPr marL="179388" indent="-179388" algn="just">
              <a:spcBef>
                <a:spcPts val="0"/>
              </a:spcBef>
              <a:buNone/>
            </a:pPr>
            <a:r>
              <a:rPr lang="ru-RU" sz="2100" dirty="0" smtClean="0"/>
              <a:t>2. </a:t>
            </a:r>
            <a:r>
              <a:rPr lang="ru-RU" sz="2100" b="1" i="1" dirty="0" smtClean="0">
                <a:solidFill>
                  <a:srgbClr val="FF0000"/>
                </a:solidFill>
              </a:rPr>
              <a:t>Повышение эффективности</a:t>
            </a:r>
            <a:r>
              <a:rPr lang="ru-RU" sz="2100" dirty="0" smtClean="0"/>
              <a:t> использования финансовых </a:t>
            </a:r>
            <a:r>
              <a:rPr lang="ru-RU" sz="2100" i="1" dirty="0" smtClean="0">
                <a:solidFill>
                  <a:srgbClr val="FF0000"/>
                </a:solidFill>
              </a:rPr>
              <a:t>средств ОМС</a:t>
            </a:r>
            <a:r>
              <a:rPr lang="ru-RU" sz="2100" dirty="0" smtClean="0"/>
              <a:t>.</a:t>
            </a:r>
          </a:p>
          <a:p>
            <a:pPr marL="179388" indent="-179388" algn="just">
              <a:spcBef>
                <a:spcPts val="0"/>
              </a:spcBef>
              <a:buNone/>
            </a:pPr>
            <a:r>
              <a:rPr lang="ru-RU" sz="2100" dirty="0" smtClean="0"/>
              <a:t>3.</a:t>
            </a:r>
            <a:r>
              <a:rPr lang="ru-RU" sz="2100" b="1" i="1" dirty="0" smtClean="0">
                <a:solidFill>
                  <a:srgbClr val="FF0000"/>
                </a:solidFill>
              </a:rPr>
              <a:t>Распространение лучших практик</a:t>
            </a:r>
            <a:r>
              <a:rPr lang="ru-RU" sz="2100" dirty="0" smtClean="0"/>
              <a:t> внедрения "Новой модели медицинской организации" в среде профессионального сообщества </a:t>
            </a:r>
            <a:r>
              <a:rPr lang="ru-RU" sz="2100" b="1" i="1" dirty="0" smtClean="0">
                <a:solidFill>
                  <a:srgbClr val="FF0000"/>
                </a:solidFill>
              </a:rPr>
              <a:t>для</a:t>
            </a:r>
            <a:r>
              <a:rPr lang="ru-RU" sz="2100" dirty="0" smtClean="0"/>
              <a:t> получения </a:t>
            </a:r>
            <a:r>
              <a:rPr lang="ru-RU" sz="2100" b="1" i="1" dirty="0" smtClean="0">
                <a:solidFill>
                  <a:srgbClr val="FF0000"/>
                </a:solidFill>
              </a:rPr>
              <a:t>синергетического эффекта</a:t>
            </a:r>
            <a:r>
              <a:rPr lang="ru-RU" sz="2100" dirty="0" smtClean="0"/>
              <a:t>. </a:t>
            </a:r>
          </a:p>
          <a:p>
            <a:pPr algn="just">
              <a:spcBef>
                <a:spcPts val="0"/>
              </a:spcBef>
              <a:buNone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9154"/>
            <a:ext cx="9144000" cy="14176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истема «5S»</a:t>
            </a:r>
            <a:r>
              <a:rPr lang="ru-RU" sz="2800" b="1" dirty="0" smtClean="0">
                <a:latin typeface="Arial Black" pitchFamily="34" charset="0"/>
                <a:cs typeface="Arial" pitchFamily="34" charset="0"/>
              </a:rPr>
              <a:t> –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дин из самых эффективных и важных инструментов бережливого производства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(по первым буквам слов - названий из японского языка)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55365"/>
            <a:ext cx="8568952" cy="4597971"/>
          </a:xfrm>
        </p:spPr>
        <p:txBody>
          <a:bodyPr>
            <a:noAutofit/>
          </a:bodyPr>
          <a:lstStyle/>
          <a:p>
            <a:pPr lvl="0" algn="just"/>
            <a:r>
              <a:rPr lang="ru-RU" sz="2500" b="1" i="1" dirty="0" smtClean="0"/>
              <a:t>Сортировка</a:t>
            </a:r>
            <a:r>
              <a:rPr lang="ru-RU" sz="2500" dirty="0" smtClean="0"/>
              <a:t> </a:t>
            </a:r>
            <a:r>
              <a:rPr lang="ru-RU" sz="2500" b="1" i="1" dirty="0">
                <a:solidFill>
                  <a:srgbClr val="FF0000"/>
                </a:solidFill>
              </a:rPr>
              <a:t>(</a:t>
            </a:r>
            <a:r>
              <a:rPr lang="ru-RU" sz="2500" b="1" i="1" dirty="0" err="1">
                <a:solidFill>
                  <a:srgbClr val="FF0000"/>
                </a:solidFill>
              </a:rPr>
              <a:t>сейри</a:t>
            </a:r>
            <a:r>
              <a:rPr lang="ru-RU" sz="2500" b="1" i="1" dirty="0" smtClean="0">
                <a:solidFill>
                  <a:srgbClr val="FF0000"/>
                </a:solidFill>
              </a:rPr>
              <a:t>)</a:t>
            </a:r>
            <a:r>
              <a:rPr lang="ru-RU" sz="2500" dirty="0" smtClean="0"/>
              <a:t> – отделение нужных предметов </a:t>
            </a:r>
            <a:r>
              <a:rPr lang="ru-RU" sz="2500" dirty="0"/>
              <a:t>от ненужных, чтобы впоследствии избавиться от последних.</a:t>
            </a:r>
          </a:p>
          <a:p>
            <a:pPr lvl="0" algn="just"/>
            <a:r>
              <a:rPr lang="ru-RU" sz="2500" b="1" i="1" dirty="0"/>
              <a:t>Рациональное расположение</a:t>
            </a:r>
            <a:r>
              <a:rPr lang="ru-RU" sz="2500" dirty="0"/>
              <a:t> </a:t>
            </a:r>
            <a:r>
              <a:rPr lang="ru-RU" sz="2500" b="1" i="1" dirty="0">
                <a:solidFill>
                  <a:srgbClr val="FF0000"/>
                </a:solidFill>
              </a:rPr>
              <a:t>(</a:t>
            </a:r>
            <a:r>
              <a:rPr lang="ru-RU" sz="2500" b="1" i="1" dirty="0" err="1">
                <a:solidFill>
                  <a:srgbClr val="FF0000"/>
                </a:solidFill>
              </a:rPr>
              <a:t>сейтон</a:t>
            </a:r>
            <a:r>
              <a:rPr lang="ru-RU" sz="2500" b="1" i="1" dirty="0">
                <a:solidFill>
                  <a:srgbClr val="FF0000"/>
                </a:solidFill>
              </a:rPr>
              <a:t>)</a:t>
            </a:r>
            <a:r>
              <a:rPr lang="ru-RU" sz="2500" dirty="0"/>
              <a:t> – упорядочение оставшихся предметов с тем, чтобы ими было удобно и рационально пользоваться.</a:t>
            </a:r>
          </a:p>
          <a:p>
            <a:pPr lvl="0" algn="just"/>
            <a:r>
              <a:rPr lang="ru-RU" sz="2500" b="1" i="1" dirty="0"/>
              <a:t>Уборка </a:t>
            </a:r>
            <a:r>
              <a:rPr lang="ru-RU" sz="2500" b="1" i="1" dirty="0">
                <a:solidFill>
                  <a:srgbClr val="FF0000"/>
                </a:solidFill>
              </a:rPr>
              <a:t>(</a:t>
            </a:r>
            <a:r>
              <a:rPr lang="ru-RU" sz="2500" b="1" i="1" dirty="0" err="1">
                <a:solidFill>
                  <a:srgbClr val="FF0000"/>
                </a:solidFill>
              </a:rPr>
              <a:t>сейсо</a:t>
            </a:r>
            <a:r>
              <a:rPr lang="ru-RU" sz="2500" b="1" i="1" dirty="0">
                <a:solidFill>
                  <a:srgbClr val="FF0000"/>
                </a:solidFill>
              </a:rPr>
              <a:t>)</a:t>
            </a:r>
            <a:r>
              <a:rPr lang="ru-RU" sz="2500" dirty="0"/>
              <a:t> – сохранение рабочего места в чистоте.</a:t>
            </a:r>
          </a:p>
          <a:p>
            <a:pPr lvl="0" algn="just"/>
            <a:r>
              <a:rPr lang="ru-RU" sz="2500" b="1" i="1" dirty="0"/>
              <a:t>Стандартизация </a:t>
            </a:r>
            <a:r>
              <a:rPr lang="ru-RU" sz="2500" b="1" i="1" dirty="0">
                <a:solidFill>
                  <a:srgbClr val="FF0000"/>
                </a:solidFill>
              </a:rPr>
              <a:t>(</a:t>
            </a:r>
            <a:r>
              <a:rPr lang="ru-RU" sz="2500" b="1" i="1" dirty="0" err="1">
                <a:solidFill>
                  <a:srgbClr val="FF0000"/>
                </a:solidFill>
              </a:rPr>
              <a:t>сейкецу</a:t>
            </a:r>
            <a:r>
              <a:rPr lang="ru-RU" sz="2500" b="1" i="1" dirty="0">
                <a:solidFill>
                  <a:srgbClr val="FF0000"/>
                </a:solidFill>
              </a:rPr>
              <a:t>)</a:t>
            </a:r>
            <a:r>
              <a:rPr lang="ru-RU" sz="2500" dirty="0"/>
              <a:t> – предельная аккуратность за счет выполнения первых 3 пунктов.</a:t>
            </a:r>
          </a:p>
          <a:p>
            <a:pPr lvl="0" algn="just"/>
            <a:r>
              <a:rPr lang="ru-RU" sz="2500" b="1" i="1" dirty="0"/>
              <a:t>Совершенствование </a:t>
            </a:r>
            <a:r>
              <a:rPr lang="ru-RU" sz="2500" b="1" i="1" dirty="0">
                <a:solidFill>
                  <a:srgbClr val="FF0000"/>
                </a:solidFill>
              </a:rPr>
              <a:t>(</a:t>
            </a:r>
            <a:r>
              <a:rPr lang="ru-RU" sz="2500" b="1" i="1" dirty="0" err="1">
                <a:solidFill>
                  <a:srgbClr val="FF0000"/>
                </a:solidFill>
              </a:rPr>
              <a:t>сицуке</a:t>
            </a:r>
            <a:r>
              <a:rPr lang="ru-RU" sz="2500" b="1" i="1" dirty="0">
                <a:solidFill>
                  <a:srgbClr val="FF0000"/>
                </a:solidFill>
              </a:rPr>
              <a:t>)</a:t>
            </a:r>
            <a:r>
              <a:rPr lang="ru-RU" sz="2500" dirty="0"/>
              <a:t> </a:t>
            </a:r>
            <a:r>
              <a:rPr lang="ru-RU" sz="2500" dirty="0" smtClean="0"/>
              <a:t>- соблюдение </a:t>
            </a:r>
            <a:r>
              <a:rPr lang="ru-RU" sz="2500" dirty="0"/>
              <a:t>дисциплины, обеспечивающее выполнение первых 4S, чтобы в результате все данные пункты вошли в привычку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Основополагающие принципы Системы 5С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i="1" dirty="0" smtClean="0">
                <a:latin typeface="Arial Black" pitchFamily="34" charset="0"/>
              </a:rPr>
              <a:t>(пять слов на букву «С» «по </a:t>
            </a:r>
            <a:r>
              <a:rPr lang="ru-RU" sz="2800" i="1" dirty="0" err="1" smtClean="0">
                <a:latin typeface="Arial Black" pitchFamily="34" charset="0"/>
              </a:rPr>
              <a:t>русски</a:t>
            </a:r>
            <a:r>
              <a:rPr lang="ru-RU" sz="2800" i="1" dirty="0" smtClean="0">
                <a:latin typeface="Arial Black" pitchFamily="34" charset="0"/>
              </a:rPr>
              <a:t>») </a:t>
            </a:r>
            <a:endParaRPr lang="ru-RU" sz="2800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800" b="1" i="1" dirty="0" smtClean="0">
                <a:solidFill>
                  <a:srgbClr val="FF0000"/>
                </a:solidFill>
              </a:rPr>
              <a:t>сортировка</a:t>
            </a:r>
            <a:r>
              <a:rPr lang="ru-RU" sz="4800" b="1" i="1" dirty="0"/>
              <a:t>;</a:t>
            </a:r>
          </a:p>
          <a:p>
            <a:pPr lvl="0"/>
            <a:r>
              <a:rPr lang="ru-RU" sz="4800" b="1" i="1" dirty="0">
                <a:solidFill>
                  <a:srgbClr val="FF0000"/>
                </a:solidFill>
              </a:rPr>
              <a:t>соблюдение</a:t>
            </a:r>
            <a:r>
              <a:rPr lang="ru-RU" sz="4800" b="1" i="1" dirty="0"/>
              <a:t> порядка</a:t>
            </a:r>
            <a:r>
              <a:rPr lang="ru-RU" sz="4800" b="1" i="1" dirty="0" smtClean="0"/>
              <a:t>;</a:t>
            </a:r>
          </a:p>
          <a:p>
            <a:pPr lvl="0"/>
            <a:r>
              <a:rPr lang="ru-RU" sz="4800" b="1" i="1" dirty="0" smtClean="0">
                <a:solidFill>
                  <a:srgbClr val="FF0000"/>
                </a:solidFill>
              </a:rPr>
              <a:t>содержание</a:t>
            </a:r>
            <a:r>
              <a:rPr lang="ru-RU" sz="4800" b="1" i="1" dirty="0" smtClean="0"/>
              <a:t> в чистоте</a:t>
            </a:r>
          </a:p>
          <a:p>
            <a:pPr lvl="0"/>
            <a:r>
              <a:rPr lang="ru-RU" sz="4800" b="1" i="1" dirty="0" smtClean="0">
                <a:solidFill>
                  <a:srgbClr val="FF0000"/>
                </a:solidFill>
              </a:rPr>
              <a:t>стандартизация</a:t>
            </a:r>
            <a:r>
              <a:rPr lang="ru-RU" sz="4800" b="1" i="1" dirty="0"/>
              <a:t>;</a:t>
            </a:r>
          </a:p>
          <a:p>
            <a:pPr lvl="0"/>
            <a:r>
              <a:rPr lang="ru-RU" sz="4800" b="1" i="1" dirty="0" smtClean="0">
                <a:solidFill>
                  <a:srgbClr val="FF0000"/>
                </a:solidFill>
              </a:rPr>
              <a:t>совершенствование</a:t>
            </a:r>
            <a:r>
              <a:rPr lang="ru-RU" sz="4800" b="1" i="1" dirty="0" smtClean="0"/>
              <a:t>.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9614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В</a:t>
            </a:r>
            <a:r>
              <a:rPr lang="ru-RU" sz="3200" dirty="0" smtClean="0">
                <a:latin typeface="Arial Black" pitchFamily="34" charset="0"/>
              </a:rPr>
              <a:t>иды потерь как одна из основ бережливого производства:</a:t>
            </a:r>
            <a:r>
              <a:rPr lang="ru-RU" sz="3600" dirty="0" smtClean="0">
                <a:latin typeface="Arial Black" pitchFamily="34" charset="0"/>
              </a:rPr>
              <a:t/>
            </a:r>
            <a:br>
              <a:rPr lang="ru-RU" sz="3600" dirty="0" smtClean="0">
                <a:latin typeface="Arial Black" pitchFamily="34" charset="0"/>
              </a:rPr>
            </a:br>
            <a:r>
              <a:rPr lang="ru-RU" sz="1400" dirty="0" smtClean="0">
                <a:latin typeface="Arial Black" pitchFamily="34" charset="0"/>
              </a:rPr>
              <a:t>(на </a:t>
            </a:r>
            <a:r>
              <a:rPr lang="ru-RU" sz="1400" dirty="0">
                <a:latin typeface="Arial Black" pitchFamily="34" charset="0"/>
              </a:rPr>
              <a:t>первый взгляд с медициной </a:t>
            </a:r>
            <a:r>
              <a:rPr lang="ru-RU" sz="1400" dirty="0" smtClean="0">
                <a:latin typeface="Arial Black" pitchFamily="34" charset="0"/>
              </a:rPr>
              <a:t>не связаны и свойственны любому производству)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256584"/>
          </a:xfrm>
        </p:spPr>
        <p:txBody>
          <a:bodyPr>
            <a:noAutofit/>
          </a:bodyPr>
          <a:lstStyle/>
          <a:p>
            <a:pPr lvl="0"/>
            <a:r>
              <a:rPr lang="ru-RU" sz="2100" b="1" i="1" dirty="0" smtClean="0">
                <a:solidFill>
                  <a:srgbClr val="FF0000"/>
                </a:solidFill>
              </a:rPr>
              <a:t>перепроизводство</a:t>
            </a:r>
            <a:r>
              <a:rPr lang="ru-RU" sz="2100" b="1" i="1" dirty="0"/>
              <a:t>, т.е. ненужные и слишком большие отчеты;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дублирование</a:t>
            </a:r>
            <a:r>
              <a:rPr lang="ru-RU" sz="2100" b="1" i="1" dirty="0"/>
              <a:t> поручений, выполнение лишних движений;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неудобное расположение</a:t>
            </a:r>
            <a:r>
              <a:rPr lang="ru-RU" sz="2100" b="1" i="1" dirty="0"/>
              <a:t> оргтехники, поиск необходимого;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отсутствие</a:t>
            </a:r>
            <a:r>
              <a:rPr lang="ru-RU" sz="2100" b="1" i="1" dirty="0"/>
              <a:t> памяток и инструкций;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ненужная транспортировка</a:t>
            </a:r>
            <a:r>
              <a:rPr lang="ru-RU" sz="2100" b="1" i="1" dirty="0"/>
              <a:t>, передача документов вручную;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потеря времени</a:t>
            </a:r>
            <a:r>
              <a:rPr lang="ru-RU" sz="2100" b="1" i="1" dirty="0"/>
              <a:t> на пути на совещание;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лишние запасы</a:t>
            </a:r>
            <a:r>
              <a:rPr lang="ru-RU" sz="2100" b="1" i="1" dirty="0"/>
              <a:t>, которые выражаются в виде залежей канцтоваров, бумаги, накоплении нерассмотренных вопросов и т.д.;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избыточная обработка</a:t>
            </a:r>
            <a:r>
              <a:rPr lang="ru-RU" sz="2100" b="1" i="1" dirty="0"/>
              <a:t>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огромное количество отчетов</a:t>
            </a:r>
            <a:r>
              <a:rPr lang="ru-RU" sz="2100" b="1" i="1" dirty="0"/>
              <a:t>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д</a:t>
            </a:r>
            <a:r>
              <a:rPr lang="ru-RU" sz="2100" b="1" i="1" dirty="0" smtClean="0">
                <a:solidFill>
                  <a:srgbClr val="FF0000"/>
                </a:solidFill>
              </a:rPr>
              <a:t>лительные периоды </a:t>
            </a:r>
            <a:r>
              <a:rPr lang="ru-RU" sz="2100" b="1" i="1" dirty="0">
                <a:solidFill>
                  <a:srgbClr val="FF0000"/>
                </a:solidFill>
              </a:rPr>
              <a:t>ожиданий и </a:t>
            </a:r>
            <a:r>
              <a:rPr lang="ru-RU" sz="2100" b="1" i="1" dirty="0" smtClean="0">
                <a:solidFill>
                  <a:srgbClr val="FF0000"/>
                </a:solidFill>
              </a:rPr>
              <a:t>огромные очереди</a:t>
            </a:r>
            <a:r>
              <a:rPr lang="ru-RU" sz="2100" b="1" i="1" dirty="0" smtClean="0"/>
              <a:t> </a:t>
            </a:r>
            <a:r>
              <a:rPr lang="ru-RU" sz="2100" b="1" i="1" dirty="0"/>
              <a:t>даже при электронной записи;.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медленная работа</a:t>
            </a:r>
            <a:r>
              <a:rPr lang="ru-RU" sz="2100" b="1" i="1" dirty="0"/>
              <a:t> информационных систем;</a:t>
            </a:r>
          </a:p>
          <a:p>
            <a:pPr lvl="0"/>
            <a:r>
              <a:rPr lang="ru-RU" sz="2100" b="1" i="1" dirty="0">
                <a:solidFill>
                  <a:srgbClr val="FF0000"/>
                </a:solidFill>
              </a:rPr>
              <a:t>переделка и брак</a:t>
            </a:r>
            <a:r>
              <a:rPr lang="ru-RU" sz="2100" b="1" i="1" dirty="0"/>
              <a:t> и т.д</a:t>
            </a:r>
            <a:r>
              <a:rPr lang="ru-RU" sz="2100" b="1" i="1" dirty="0" smtClean="0"/>
              <a:t>.</a:t>
            </a:r>
            <a:endParaRPr lang="ru-RU" sz="2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 Black" pitchFamily="34" charset="0"/>
              </a:rPr>
              <a:t>Варианты применения</a:t>
            </a:r>
            <a:br>
              <a:rPr lang="ru-RU" sz="3600" b="1" dirty="0" smtClean="0">
                <a:latin typeface="Arial Black" pitchFamily="34" charset="0"/>
              </a:rPr>
            </a:br>
            <a:r>
              <a:rPr lang="ru-RU" sz="3600" b="1" dirty="0" smtClean="0">
                <a:latin typeface="Arial Black" pitchFamily="34" charset="0"/>
              </a:rPr>
              <a:t>бережливых технологий в медицине</a:t>
            </a:r>
            <a:r>
              <a:rPr lang="ru-RU" sz="3200" b="1" dirty="0" smtClean="0">
                <a:latin typeface="Arial Black" pitchFamily="34" charset="0"/>
              </a:rPr>
              <a:t/>
            </a:r>
            <a:br>
              <a:rPr lang="ru-RU" sz="3200" b="1" dirty="0" smtClean="0">
                <a:latin typeface="Arial Black" pitchFamily="34" charset="0"/>
              </a:rPr>
            </a:br>
            <a:r>
              <a:rPr lang="ru-RU" sz="2800" b="1" dirty="0" smtClean="0"/>
              <a:t>(</a:t>
            </a:r>
            <a:r>
              <a:rPr lang="ru-RU" sz="2800" b="1" i="1" dirty="0" smtClean="0"/>
              <a:t>поликлиники имеют приоритет в выборе процессов)</a:t>
            </a:r>
            <a:endParaRPr lang="ru-RU" sz="3200" b="1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688" y="1988840"/>
            <a:ext cx="8686800" cy="439248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запись</a:t>
            </a:r>
            <a:r>
              <a:rPr lang="ru-RU" sz="3600" b="1" i="1" dirty="0" smtClean="0"/>
              <a:t> </a:t>
            </a:r>
            <a:r>
              <a:rPr lang="ru-RU" sz="3600" b="1" i="1" dirty="0"/>
              <a:t>на прием к </a:t>
            </a:r>
            <a:r>
              <a:rPr lang="ru-RU" sz="3600" b="1" i="1" dirty="0" smtClean="0"/>
              <a:t>врачу;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получение</a:t>
            </a:r>
            <a:r>
              <a:rPr lang="ru-RU" sz="3600" b="1" i="1" dirty="0" smtClean="0"/>
              <a:t> </a:t>
            </a:r>
            <a:r>
              <a:rPr lang="ru-RU" sz="3600" b="1" i="1" dirty="0"/>
              <a:t>льготных </a:t>
            </a:r>
            <a:r>
              <a:rPr lang="ru-RU" sz="3600" b="1" i="1" dirty="0" smtClean="0"/>
              <a:t>лекарств;</a:t>
            </a:r>
          </a:p>
          <a:p>
            <a:r>
              <a:rPr lang="ru-RU" sz="3600" b="1" i="1" dirty="0"/>
              <a:t>в</a:t>
            </a:r>
            <a:r>
              <a:rPr lang="ru-RU" sz="3600" b="1" i="1" dirty="0" smtClean="0"/>
              <a:t>рачебные </a:t>
            </a:r>
            <a:r>
              <a:rPr lang="ru-RU" sz="3600" b="1" i="1" dirty="0" smtClean="0">
                <a:solidFill>
                  <a:srgbClr val="FF0000"/>
                </a:solidFill>
              </a:rPr>
              <a:t>приемы</a:t>
            </a:r>
            <a:r>
              <a:rPr lang="ru-RU" sz="3600" b="1" i="1" dirty="0" smtClean="0"/>
              <a:t>;</a:t>
            </a:r>
            <a:endParaRPr lang="ru-RU" sz="3600" b="1" i="1" dirty="0"/>
          </a:p>
          <a:p>
            <a:r>
              <a:rPr lang="ru-RU" sz="3600" b="1" i="1" dirty="0" smtClean="0"/>
              <a:t>организация </a:t>
            </a:r>
            <a:r>
              <a:rPr lang="ru-RU" sz="3600" b="1" i="1" dirty="0"/>
              <a:t>работы </a:t>
            </a:r>
            <a:r>
              <a:rPr lang="ru-RU" sz="3600" b="1" i="1" dirty="0" smtClean="0">
                <a:solidFill>
                  <a:srgbClr val="FF0000"/>
                </a:solidFill>
              </a:rPr>
              <a:t>лабораторий</a:t>
            </a:r>
            <a:r>
              <a:rPr lang="ru-RU" sz="3600" b="1" i="1" dirty="0" smtClean="0"/>
              <a:t>;</a:t>
            </a:r>
          </a:p>
          <a:p>
            <a:r>
              <a:rPr lang="ru-RU" sz="3600" b="1" i="1" dirty="0" smtClean="0"/>
              <a:t>проведение </a:t>
            </a:r>
            <a:r>
              <a:rPr lang="ru-RU" sz="3600" b="1" i="1" dirty="0" smtClean="0">
                <a:solidFill>
                  <a:srgbClr val="FF0000"/>
                </a:solidFill>
              </a:rPr>
              <a:t>профилактических прививок</a:t>
            </a:r>
            <a:r>
              <a:rPr lang="ru-RU" sz="3600" b="1" i="1" dirty="0" smtClean="0"/>
              <a:t>;</a:t>
            </a:r>
          </a:p>
          <a:p>
            <a:r>
              <a:rPr lang="ru-RU" sz="3600" b="1" i="1" dirty="0" smtClean="0"/>
              <a:t>забор </a:t>
            </a:r>
            <a:r>
              <a:rPr lang="ru-RU" sz="3600" b="1" i="1" dirty="0">
                <a:solidFill>
                  <a:srgbClr val="FF0000"/>
                </a:solidFill>
              </a:rPr>
              <a:t>крови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zdrav.ru/images/2017-2/Augyst/14_08_sistema_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8136903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Arial Black" pitchFamily="34" charset="0"/>
              </a:rPr>
              <a:t>Что нужно исключить из рабочих процессов:</a:t>
            </a:r>
            <a:endParaRPr lang="ru-RU" sz="2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3888432"/>
          </a:xfrm>
        </p:spPr>
        <p:txBody>
          <a:bodyPr>
            <a:noAutofit/>
          </a:bodyPr>
          <a:lstStyle/>
          <a:p>
            <a:pPr lvl="0"/>
            <a:r>
              <a:rPr lang="ru-RU" sz="2100" b="1" i="1" u="sng" dirty="0" smtClean="0">
                <a:solidFill>
                  <a:srgbClr val="FF0000"/>
                </a:solidFill>
              </a:rPr>
              <a:t>ненужные перемещения:</a:t>
            </a:r>
          </a:p>
          <a:p>
            <a:pPr marL="539750" lvl="0" indent="-179388"/>
            <a:r>
              <a:rPr lang="ru-RU" sz="2100" b="1" i="1" dirty="0" smtClean="0"/>
              <a:t>пациентов </a:t>
            </a:r>
          </a:p>
          <a:p>
            <a:pPr marL="539750" lvl="0" indent="-179388"/>
            <a:r>
              <a:rPr lang="ru-RU" sz="2100" b="1" i="1" dirty="0" smtClean="0"/>
              <a:t>врача</a:t>
            </a:r>
          </a:p>
          <a:p>
            <a:pPr marL="539750" lvl="0" indent="-179388"/>
            <a:r>
              <a:rPr lang="ru-RU" sz="2100" b="1" i="1" dirty="0" smtClean="0"/>
              <a:t>медсестры;</a:t>
            </a:r>
            <a:endParaRPr lang="ru-RU" sz="2100" b="1" i="1" dirty="0"/>
          </a:p>
          <a:p>
            <a:pPr lvl="0"/>
            <a:r>
              <a:rPr lang="ru-RU" sz="2100" b="1" i="1" u="sng" dirty="0" smtClean="0">
                <a:solidFill>
                  <a:srgbClr val="FF0000"/>
                </a:solidFill>
              </a:rPr>
              <a:t>несбалансированная нагрузка:</a:t>
            </a:r>
          </a:p>
          <a:p>
            <a:pPr marL="539750" lvl="0" indent="-179388"/>
            <a:r>
              <a:rPr lang="ru-RU" sz="2100" b="1" i="1" dirty="0" smtClean="0"/>
              <a:t>врача</a:t>
            </a:r>
          </a:p>
          <a:p>
            <a:pPr marL="539750" lvl="0" indent="-179388"/>
            <a:r>
              <a:rPr lang="ru-RU" sz="2100" b="1" i="1" dirty="0" smtClean="0"/>
              <a:t>медицинской </a:t>
            </a:r>
            <a:r>
              <a:rPr lang="ru-RU" sz="2100" b="1" i="1" dirty="0"/>
              <a:t>сестры;</a:t>
            </a:r>
          </a:p>
          <a:p>
            <a:pPr lvl="0"/>
            <a:r>
              <a:rPr lang="ru-RU" sz="2100" b="1" i="1" u="sng" dirty="0" smtClean="0">
                <a:solidFill>
                  <a:srgbClr val="FF0000"/>
                </a:solidFill>
              </a:rPr>
              <a:t>несовершенный документооборот;</a:t>
            </a:r>
          </a:p>
          <a:p>
            <a:pPr lvl="0"/>
            <a:r>
              <a:rPr lang="ru-RU" sz="2100" b="1" i="1" u="sng" dirty="0" smtClean="0">
                <a:solidFill>
                  <a:srgbClr val="FF0000"/>
                </a:solidFill>
              </a:rPr>
              <a:t>заполнение </a:t>
            </a:r>
            <a:r>
              <a:rPr lang="ru-RU" sz="2100" b="1" i="1" u="sng" dirty="0">
                <a:solidFill>
                  <a:srgbClr val="FF0000"/>
                </a:solidFill>
              </a:rPr>
              <a:t>бумажных </a:t>
            </a:r>
            <a:r>
              <a:rPr lang="ru-RU" sz="2100" b="1" i="1" u="sng" dirty="0" smtClean="0">
                <a:solidFill>
                  <a:srgbClr val="FF0000"/>
                </a:solidFill>
              </a:rPr>
              <a:t>носителей;</a:t>
            </a:r>
          </a:p>
          <a:p>
            <a:pPr lvl="0"/>
            <a:r>
              <a:rPr lang="ru-RU" sz="2100" b="1" i="1" u="sng" dirty="0" smtClean="0">
                <a:solidFill>
                  <a:srgbClr val="FF0000"/>
                </a:solidFill>
              </a:rPr>
              <a:t>обработка </a:t>
            </a:r>
            <a:r>
              <a:rPr lang="ru-RU" sz="2100" b="1" i="1" u="sng" dirty="0">
                <a:solidFill>
                  <a:srgbClr val="FF0000"/>
                </a:solidFill>
              </a:rPr>
              <a:t>излишней информации</a:t>
            </a:r>
            <a:r>
              <a:rPr lang="ru-RU" sz="2100" b="1" i="1" dirty="0" smtClean="0"/>
              <a:t>.</a:t>
            </a:r>
            <a:endParaRPr lang="ru-RU" sz="2100" b="1" i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504" y="4869160"/>
            <a:ext cx="8964488" cy="1844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Критерии для выбора варианта развития первичной организации в рамках проекта «Бережливая поликлиника»: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обеспеченность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населения врачами и средним медицинским персоналом;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укомплектованность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штатных должностей;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коэффициент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совместительства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Базовые варианты мероприятий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по повышению доступности и качества первичной медико-санитарной помощи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08" y="1927373"/>
            <a:ext cx="8964488" cy="45259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b="1" i="1" u="sng" dirty="0" smtClean="0">
                <a:solidFill>
                  <a:srgbClr val="FF0000"/>
                </a:solidFill>
              </a:rPr>
              <a:t>Внедрение </a:t>
            </a:r>
            <a:r>
              <a:rPr lang="ru-RU" b="1" i="1" u="sng" dirty="0">
                <a:solidFill>
                  <a:srgbClr val="FF0000"/>
                </a:solidFill>
              </a:rPr>
              <a:t>новых моделей </a:t>
            </a:r>
            <a:r>
              <a:rPr lang="ru-RU" b="1" i="1" u="sng" dirty="0" smtClean="0">
                <a:solidFill>
                  <a:srgbClr val="FF0000"/>
                </a:solidFill>
              </a:rPr>
              <a:t>организации </a:t>
            </a:r>
            <a:r>
              <a:rPr lang="ru-RU" b="1" i="1" u="sng" dirty="0">
                <a:solidFill>
                  <a:srgbClr val="FF0000"/>
                </a:solidFill>
              </a:rPr>
              <a:t>первичной медико-санитарной </a:t>
            </a:r>
            <a:r>
              <a:rPr lang="ru-RU" b="1" i="1" u="sng" dirty="0" smtClean="0">
                <a:solidFill>
                  <a:srgbClr val="FF0000"/>
                </a:solidFill>
              </a:rPr>
              <a:t>помощи</a:t>
            </a:r>
            <a:r>
              <a:rPr lang="ru-RU" b="1" i="1" dirty="0" smtClean="0"/>
              <a:t> (перераспределение </a:t>
            </a:r>
            <a:r>
              <a:rPr lang="ru-RU" b="1" i="1" dirty="0"/>
              <a:t>обязанностей, использование немедицинского персонала, введение участковой бригады в составе фельдшера для оказания помощи на дому и организация комплексных </a:t>
            </a:r>
            <a:r>
              <a:rPr lang="ru-RU" b="1" i="1" dirty="0" smtClean="0"/>
              <a:t>участков);</a:t>
            </a:r>
            <a:endParaRPr lang="ru-RU" b="1" i="1" dirty="0"/>
          </a:p>
          <a:p>
            <a:pPr lvl="0" algn="just"/>
            <a:r>
              <a:rPr lang="ru-RU" b="1" i="1" u="sng" dirty="0">
                <a:solidFill>
                  <a:srgbClr val="FF0000"/>
                </a:solidFill>
              </a:rPr>
              <a:t>Внедрение новых </a:t>
            </a:r>
            <a:r>
              <a:rPr lang="ru-RU" b="1" i="1" u="sng" dirty="0" smtClean="0">
                <a:solidFill>
                  <a:srgbClr val="FF0000"/>
                </a:solidFill>
              </a:rPr>
              <a:t>технологий</a:t>
            </a:r>
            <a:r>
              <a:rPr lang="ru-RU" b="1" i="1" dirty="0" smtClean="0"/>
              <a:t> (расширение </a:t>
            </a:r>
            <a:r>
              <a:rPr lang="ru-RU" b="1" i="1" dirty="0"/>
              <a:t>функционала медицинских сестер, информатизация рабочих мест и оптимизация </a:t>
            </a:r>
            <a:r>
              <a:rPr lang="ru-RU" b="1" i="1" dirty="0" smtClean="0"/>
              <a:t>взаимодействия</a:t>
            </a:r>
            <a:br>
              <a:rPr lang="ru-RU" b="1" i="1" dirty="0" smtClean="0"/>
            </a:br>
            <a:r>
              <a:rPr lang="ru-RU" b="1" i="1" dirty="0" smtClean="0"/>
              <a:t>с врачами-специалистами);</a:t>
            </a:r>
            <a:endParaRPr lang="ru-RU" b="1" i="1" dirty="0"/>
          </a:p>
          <a:p>
            <a:pPr lvl="0" algn="just"/>
            <a:r>
              <a:rPr lang="ru-RU" b="1" i="1" u="sng" dirty="0">
                <a:solidFill>
                  <a:srgbClr val="FF0000"/>
                </a:solidFill>
              </a:rPr>
              <a:t>Решение </a:t>
            </a:r>
            <a:r>
              <a:rPr lang="ru-RU" b="1" i="1" u="sng" dirty="0" smtClean="0">
                <a:solidFill>
                  <a:srgbClr val="FF0000"/>
                </a:solidFill>
              </a:rPr>
              <a:t>вопросов </a:t>
            </a:r>
            <a:r>
              <a:rPr lang="ru-RU" b="1" i="1" u="sng" dirty="0">
                <a:solidFill>
                  <a:srgbClr val="FF0000"/>
                </a:solidFill>
              </a:rPr>
              <a:t>дефицита кадров и их </a:t>
            </a:r>
            <a:r>
              <a:rPr lang="ru-RU" b="1" i="1" u="sng" dirty="0" smtClean="0">
                <a:solidFill>
                  <a:srgbClr val="FF0000"/>
                </a:solidFill>
              </a:rPr>
              <a:t>подготовки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  <a:p>
            <a:pPr algn="just"/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496944" cy="5616624"/>
          </a:xfrm>
          <a:noFill/>
        </p:spPr>
        <p:txBody>
          <a:bodyPr>
            <a:noAutofit/>
          </a:bodyPr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(Начальный этап работы осуществлен </a:t>
            </a:r>
            <a:r>
              <a:rPr lang="ru-RU" b="1" i="1" dirty="0">
                <a:solidFill>
                  <a:schemeClr val="tx1"/>
                </a:solidFill>
              </a:rPr>
              <a:t>в ноябре 2016 </a:t>
            </a:r>
            <a:r>
              <a:rPr lang="ru-RU" b="1" i="1" dirty="0" smtClean="0">
                <a:solidFill>
                  <a:schemeClr val="tx1"/>
                </a:solidFill>
              </a:rPr>
              <a:t>года в </a:t>
            </a:r>
            <a:r>
              <a:rPr lang="ru-RU" b="1" i="1" dirty="0">
                <a:solidFill>
                  <a:srgbClr val="FF0000"/>
                </a:solidFill>
              </a:rPr>
              <a:t>Ярославской, Калининградской областях</a:t>
            </a:r>
            <a:r>
              <a:rPr lang="ru-RU" b="1" i="1" dirty="0">
                <a:solidFill>
                  <a:schemeClr val="tx1"/>
                </a:solidFill>
              </a:rPr>
              <a:t> и в городе </a:t>
            </a:r>
            <a:r>
              <a:rPr lang="ru-RU" b="1" i="1" dirty="0" smtClean="0">
                <a:solidFill>
                  <a:srgbClr val="FF0000"/>
                </a:solidFill>
              </a:rPr>
              <a:t>Севастополе</a:t>
            </a:r>
            <a:r>
              <a:rPr lang="ru-RU" b="1" i="1" dirty="0" smtClean="0">
                <a:solidFill>
                  <a:schemeClr val="tx1"/>
                </a:solidFill>
              </a:rPr>
              <a:t> на основе создания </a:t>
            </a:r>
            <a:r>
              <a:rPr lang="ru-RU" b="1" i="1" dirty="0" smtClean="0">
                <a:solidFill>
                  <a:srgbClr val="FF0000"/>
                </a:solidFill>
              </a:rPr>
              <a:t>специальных рабочих групп</a:t>
            </a:r>
            <a:r>
              <a:rPr lang="ru-RU" b="1" i="1" dirty="0" smtClean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rgbClr val="FF0000"/>
                </a:solidFill>
              </a:rPr>
              <a:t>Результаты </a:t>
            </a:r>
            <a:r>
              <a:rPr lang="ru-RU" b="1" i="1" dirty="0" smtClean="0">
                <a:solidFill>
                  <a:schemeClr val="tx1"/>
                </a:solidFill>
              </a:rPr>
              <a:t>работы этих групп обработаны и  </a:t>
            </a:r>
            <a:r>
              <a:rPr lang="ru-RU" b="1" i="1" dirty="0" smtClean="0">
                <a:solidFill>
                  <a:srgbClr val="FF0000"/>
                </a:solidFill>
              </a:rPr>
              <a:t>тиражированы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на другие поликлиники</a:t>
            </a:r>
            <a:r>
              <a:rPr lang="ru-RU" b="1" i="1" dirty="0" smtClean="0">
                <a:solidFill>
                  <a:schemeClr val="tx1"/>
                </a:solidFill>
              </a:rPr>
              <a:t>.)</a:t>
            </a:r>
          </a:p>
          <a:p>
            <a:pPr algn="just"/>
            <a:endParaRPr lang="ru-RU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i="1" dirty="0">
                <a:solidFill>
                  <a:srgbClr val="FF0000"/>
                </a:solidFill>
                <a:latin typeface="Arial Black" pitchFamily="34" charset="0"/>
              </a:rPr>
              <a:t>Минздрав РФ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планирует до конца 2020 г. включить </a:t>
            </a:r>
            <a:r>
              <a:rPr lang="ru-RU" i="1" dirty="0">
                <a:solidFill>
                  <a:srgbClr val="FF0000"/>
                </a:solidFill>
                <a:latin typeface="Arial Black" pitchFamily="34" charset="0"/>
              </a:rPr>
              <a:t>в проект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не </a:t>
            </a:r>
            <a:r>
              <a:rPr lang="ru-RU" i="1" dirty="0">
                <a:solidFill>
                  <a:srgbClr val="FF0000"/>
                </a:solidFill>
                <a:latin typeface="Arial Black" pitchFamily="34" charset="0"/>
              </a:rPr>
              <a:t>менее 200 </a:t>
            </a:r>
            <a:r>
              <a:rPr lang="ru-RU" i="1" dirty="0" smtClean="0">
                <a:solidFill>
                  <a:srgbClr val="FF0000"/>
                </a:solidFill>
                <a:latin typeface="Arial Black" pitchFamily="34" charset="0"/>
              </a:rPr>
              <a:t>поликлиник страны.</a:t>
            </a:r>
            <a:endParaRPr lang="ru-RU" i="1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endParaRPr lang="ru-RU" b="1" i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zdrav.ru/images/2017-2/Augyst/14_08_sistema_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2809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143000"/>
          </a:xfrm>
        </p:spPr>
        <p:txBody>
          <a:bodyPr>
            <a:noAutofit/>
          </a:bodyPr>
          <a:lstStyle/>
          <a:p>
            <a:r>
              <a:rPr lang="ru-RU" sz="2500" dirty="0">
                <a:latin typeface="Arial Black" pitchFamily="34" charset="0"/>
              </a:rPr>
              <a:t>В</a:t>
            </a:r>
            <a:r>
              <a:rPr lang="ru-RU" sz="2500" dirty="0" smtClean="0">
                <a:latin typeface="Arial Black" pitchFamily="34" charset="0"/>
              </a:rPr>
              <a:t>арианты действий для медучреждений</a:t>
            </a:r>
            <a:br>
              <a:rPr lang="ru-RU" sz="2500" dirty="0" smtClean="0">
                <a:latin typeface="Arial Black" pitchFamily="34" charset="0"/>
              </a:rPr>
            </a:br>
            <a:r>
              <a:rPr lang="ru-RU" sz="2500" dirty="0" smtClean="0">
                <a:latin typeface="Arial Black" pitchFamily="34" charset="0"/>
              </a:rPr>
              <a:t>в зависимости от их укомплектованности</a:t>
            </a:r>
            <a:endParaRPr lang="ru-RU" sz="2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72608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sz="2600" b="1" i="1" u="sng" dirty="0" smtClean="0">
                <a:solidFill>
                  <a:srgbClr val="FF0000"/>
                </a:solidFill>
              </a:rPr>
              <a:t>Хорошая укомплектованность:</a:t>
            </a:r>
          </a:p>
          <a:p>
            <a:pPr lvl="0" algn="just"/>
            <a:r>
              <a:rPr lang="ru-RU" sz="2600" i="1" dirty="0" smtClean="0"/>
              <a:t>внедрение </a:t>
            </a:r>
            <a:r>
              <a:rPr lang="ru-RU" sz="2600" i="1" dirty="0"/>
              <a:t>новых организационных технологий;</a:t>
            </a:r>
          </a:p>
          <a:p>
            <a:pPr lvl="0" algn="just"/>
            <a:r>
              <a:rPr lang="ru-RU" sz="2600" i="1" dirty="0"/>
              <a:t>внедрение новых моделей;</a:t>
            </a:r>
          </a:p>
          <a:p>
            <a:pPr lvl="0" algn="just"/>
            <a:r>
              <a:rPr lang="ru-RU" sz="2600" i="1" dirty="0"/>
              <a:t>дополнительное укомплектование </a:t>
            </a:r>
            <a:r>
              <a:rPr lang="ru-RU" sz="2600" i="1" dirty="0" smtClean="0"/>
              <a:t>персоналом, </a:t>
            </a:r>
            <a:r>
              <a:rPr lang="ru-RU" sz="2600" i="1" dirty="0"/>
              <a:t>при </a:t>
            </a:r>
            <a:r>
              <a:rPr lang="ru-RU" sz="2600" i="1" dirty="0" smtClean="0"/>
              <a:t>необходимости, </a:t>
            </a:r>
            <a:r>
              <a:rPr lang="ru-RU" sz="2600" i="1" dirty="0"/>
              <a:t>и обучение работе уже в новых технологиях.</a:t>
            </a:r>
          </a:p>
          <a:p>
            <a:pPr algn="just">
              <a:buNone/>
            </a:pPr>
            <a:r>
              <a:rPr lang="ru-RU" sz="2600" b="1" i="1" u="sng" dirty="0" smtClean="0">
                <a:solidFill>
                  <a:srgbClr val="FF0000"/>
                </a:solidFill>
              </a:rPr>
              <a:t>Дефицит кадров:</a:t>
            </a:r>
            <a:endParaRPr lang="ru-RU" sz="2600" b="1" i="1" u="sng" dirty="0">
              <a:solidFill>
                <a:srgbClr val="FF0000"/>
              </a:solidFill>
            </a:endParaRPr>
          </a:p>
          <a:p>
            <a:pPr lvl="0" algn="just"/>
            <a:r>
              <a:rPr lang="ru-RU" sz="2600" i="1" dirty="0" smtClean="0"/>
              <a:t>выбор новой модели </a:t>
            </a:r>
            <a:r>
              <a:rPr lang="ru-RU" sz="2600" i="1" dirty="0"/>
              <a:t>организации медицинской </a:t>
            </a:r>
            <a:r>
              <a:rPr lang="ru-RU" sz="2600" i="1" dirty="0" smtClean="0"/>
              <a:t>помощи (при среднем количестве персонала);</a:t>
            </a:r>
            <a:endParaRPr lang="ru-RU" sz="2600" i="1" dirty="0"/>
          </a:p>
          <a:p>
            <a:pPr lvl="0" algn="just"/>
            <a:r>
              <a:rPr lang="ru-RU" sz="2600" i="1" dirty="0"/>
              <a:t>доукомплектование и снижение дефицита кадров;</a:t>
            </a:r>
          </a:p>
          <a:p>
            <a:pPr lvl="0" algn="just"/>
            <a:r>
              <a:rPr lang="ru-RU" sz="2600" i="1" dirty="0"/>
              <a:t>внедрение новых организационных </a:t>
            </a:r>
            <a:r>
              <a:rPr lang="ru-RU" sz="2600" i="1" dirty="0" smtClean="0"/>
              <a:t>технологий;</a:t>
            </a:r>
          </a:p>
          <a:p>
            <a:pPr lvl="0" algn="just"/>
            <a:r>
              <a:rPr lang="ru-RU" sz="2600" i="1" dirty="0" smtClean="0"/>
              <a:t>внедрение </a:t>
            </a:r>
            <a:r>
              <a:rPr lang="ru-RU" sz="2600" i="1" dirty="0"/>
              <a:t>новых подходов к организации работы.</a:t>
            </a:r>
          </a:p>
          <a:p>
            <a:pPr algn="just"/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Шаг №1. Сортировка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237312"/>
          </a:xfrm>
        </p:spPr>
        <p:txBody>
          <a:bodyPr>
            <a:noAutofit/>
          </a:bodyPr>
          <a:lstStyle/>
          <a:p>
            <a:pPr algn="just"/>
            <a:r>
              <a:rPr lang="ru-RU" sz="1700" b="1" i="1" dirty="0"/>
              <a:t>Н</a:t>
            </a:r>
            <a:r>
              <a:rPr lang="ru-RU" sz="1700" b="1" i="1" dirty="0" smtClean="0"/>
              <a:t>а </a:t>
            </a:r>
            <a:r>
              <a:rPr lang="ru-RU" sz="1700" b="1" i="1" dirty="0"/>
              <a:t>этом этапе необходимо </a:t>
            </a:r>
            <a:r>
              <a:rPr lang="ru-RU" sz="1700" b="1" i="1" dirty="0">
                <a:solidFill>
                  <a:srgbClr val="FF0000"/>
                </a:solidFill>
              </a:rPr>
              <a:t>избавиться от всего лишнего и оставить нужное</a:t>
            </a:r>
            <a:r>
              <a:rPr lang="ru-RU" sz="1700" b="1" i="1" dirty="0"/>
              <a:t>. Для этого необходимо </a:t>
            </a:r>
            <a:r>
              <a:rPr lang="ru-RU" sz="1700" b="1" i="1" dirty="0">
                <a:solidFill>
                  <a:srgbClr val="FF0000"/>
                </a:solidFill>
              </a:rPr>
              <a:t>вынуть </a:t>
            </a:r>
            <a:r>
              <a:rPr lang="ru-RU" sz="1700" b="1" i="1" dirty="0" smtClean="0">
                <a:solidFill>
                  <a:srgbClr val="FF0000"/>
                </a:solidFill>
              </a:rPr>
              <a:t>содержимое </a:t>
            </a:r>
            <a:r>
              <a:rPr lang="ru-RU" sz="1700" b="1" i="1" dirty="0">
                <a:solidFill>
                  <a:srgbClr val="FF0000"/>
                </a:solidFill>
              </a:rPr>
              <a:t>ящиков, шкафов, тумб, сейфов и подвергнуть его тщательному анализу. Все, что не нужно в работе, откладывается в сторону.</a:t>
            </a:r>
          </a:p>
          <a:p>
            <a:pPr algn="just"/>
            <a:r>
              <a:rPr lang="ru-RU" sz="1700" b="1" i="1" dirty="0" smtClean="0"/>
              <a:t>То</a:t>
            </a:r>
            <a:r>
              <a:rPr lang="ru-RU" sz="1700" b="1" i="1" dirty="0"/>
              <a:t>, что </a:t>
            </a:r>
            <a:r>
              <a:rPr lang="ru-RU" sz="1700" b="1" i="1" dirty="0">
                <a:solidFill>
                  <a:srgbClr val="FF0000"/>
                </a:solidFill>
              </a:rPr>
              <a:t>осталось</a:t>
            </a:r>
            <a:r>
              <a:rPr lang="ru-RU" sz="1700" b="1" i="1" dirty="0"/>
              <a:t>, нужно поделить на </a:t>
            </a:r>
            <a:r>
              <a:rPr lang="ru-RU" sz="1700" b="1" i="1" dirty="0">
                <a:solidFill>
                  <a:srgbClr val="FF0000"/>
                </a:solidFill>
              </a:rPr>
              <a:t>две группы</a:t>
            </a:r>
            <a:r>
              <a:rPr lang="ru-RU" sz="1700" b="1" i="1" dirty="0"/>
              <a:t> – то, что </a:t>
            </a:r>
            <a:r>
              <a:rPr lang="ru-RU" sz="1700" b="1" i="1" dirty="0">
                <a:solidFill>
                  <a:srgbClr val="FF0000"/>
                </a:solidFill>
              </a:rPr>
              <a:t>нужно постоянно</a:t>
            </a:r>
            <a:r>
              <a:rPr lang="ru-RU" sz="1700" b="1" i="1" dirty="0"/>
              <a:t> и то, что </a:t>
            </a:r>
            <a:r>
              <a:rPr lang="ru-RU" sz="1700" b="1" i="1" dirty="0">
                <a:solidFill>
                  <a:srgbClr val="FF0000"/>
                </a:solidFill>
              </a:rPr>
              <a:t>используется редко</a:t>
            </a:r>
            <a:r>
              <a:rPr lang="ru-RU" sz="1700" b="1" i="1" dirty="0"/>
              <a:t>. В этом деле важна последовательность – </a:t>
            </a:r>
            <a:r>
              <a:rPr lang="ru-RU" sz="1700" b="1" i="1" dirty="0">
                <a:solidFill>
                  <a:srgbClr val="FF0000"/>
                </a:solidFill>
              </a:rPr>
              <a:t>нужно подвергнуть такому разбору содержимое всех полок и ящиков без исключения</a:t>
            </a:r>
            <a:r>
              <a:rPr lang="ru-RU" sz="1700" b="1" i="1" dirty="0"/>
              <a:t>.</a:t>
            </a:r>
          </a:p>
          <a:p>
            <a:pPr algn="just"/>
            <a:r>
              <a:rPr lang="ru-RU" sz="1700" b="1" i="1" dirty="0">
                <a:solidFill>
                  <a:srgbClr val="FF0000"/>
                </a:solidFill>
              </a:rPr>
              <a:t>Типичная</a:t>
            </a:r>
            <a:r>
              <a:rPr lang="ru-RU" sz="1700" b="1" i="1" dirty="0"/>
              <a:t> для поликлиник </a:t>
            </a:r>
            <a:r>
              <a:rPr lang="ru-RU" sz="1700" b="1" i="1" dirty="0">
                <a:solidFill>
                  <a:srgbClr val="FF0000"/>
                </a:solidFill>
              </a:rPr>
              <a:t>ситуация</a:t>
            </a:r>
            <a:r>
              <a:rPr lang="ru-RU" sz="1700" b="1" i="1" dirty="0"/>
              <a:t> – </a:t>
            </a:r>
            <a:r>
              <a:rPr lang="ru-RU" sz="1700" b="1" i="1" dirty="0">
                <a:solidFill>
                  <a:srgbClr val="FF0000"/>
                </a:solidFill>
              </a:rPr>
              <a:t>огромные стратегические резервы бланков</a:t>
            </a:r>
            <a:r>
              <a:rPr lang="ru-RU" sz="1700" b="1" i="1" dirty="0"/>
              <a:t> в кабинетах врачей, которыми они по привычке запасаются </a:t>
            </a:r>
            <a:r>
              <a:rPr lang="ru-RU" sz="1700" b="1" i="1" dirty="0">
                <a:solidFill>
                  <a:srgbClr val="FF0000"/>
                </a:solidFill>
              </a:rPr>
              <a:t>на несколько лет</a:t>
            </a:r>
            <a:r>
              <a:rPr lang="ru-RU" sz="1700" b="1" i="1" dirty="0"/>
              <a:t>. Однако сейчас </a:t>
            </a:r>
            <a:r>
              <a:rPr lang="ru-RU" sz="1700" b="1" i="1" dirty="0">
                <a:solidFill>
                  <a:srgbClr val="FF0000"/>
                </a:solidFill>
              </a:rPr>
              <a:t>многие документы можно хранить в электронном формате</a:t>
            </a:r>
            <a:r>
              <a:rPr lang="ru-RU" sz="1700" b="1" i="1" dirty="0"/>
              <a:t> и </a:t>
            </a:r>
            <a:r>
              <a:rPr lang="ru-RU" sz="1700" b="1" i="1" dirty="0">
                <a:solidFill>
                  <a:srgbClr val="FF0000"/>
                </a:solidFill>
              </a:rPr>
              <a:t>распечатывать по мере необходимости</a:t>
            </a:r>
            <a:r>
              <a:rPr lang="ru-RU" sz="1700" b="1" i="1" dirty="0"/>
              <a:t>. Поэтому </a:t>
            </a:r>
            <a:r>
              <a:rPr lang="ru-RU" sz="1700" b="1" i="1" dirty="0">
                <a:solidFill>
                  <a:srgbClr val="FF0000"/>
                </a:solidFill>
              </a:rPr>
              <a:t>от большей части</a:t>
            </a:r>
            <a:r>
              <a:rPr lang="ru-RU" sz="1700" b="1" i="1" dirty="0"/>
              <a:t> таких запасов </a:t>
            </a:r>
            <a:r>
              <a:rPr lang="ru-RU" sz="1700" b="1" i="1" dirty="0">
                <a:solidFill>
                  <a:srgbClr val="FF0000"/>
                </a:solidFill>
              </a:rPr>
              <a:t>можно</a:t>
            </a:r>
            <a:r>
              <a:rPr lang="ru-RU" sz="1700" b="1" i="1" dirty="0"/>
              <a:t> спокойно </a:t>
            </a:r>
            <a:r>
              <a:rPr lang="ru-RU" sz="1700" b="1" i="1" dirty="0">
                <a:solidFill>
                  <a:srgbClr val="FF0000"/>
                </a:solidFill>
              </a:rPr>
              <a:t>избавиться</a:t>
            </a:r>
            <a:r>
              <a:rPr lang="ru-RU" sz="1700" b="1" i="1" dirty="0"/>
              <a:t>.</a:t>
            </a:r>
          </a:p>
          <a:p>
            <a:pPr algn="just"/>
            <a:r>
              <a:rPr lang="ru-RU" sz="1700" b="1" i="1" dirty="0" smtClean="0">
                <a:solidFill>
                  <a:srgbClr val="FF0000"/>
                </a:solidFill>
              </a:rPr>
              <a:t>Ненужная мебель</a:t>
            </a:r>
            <a:r>
              <a:rPr lang="ru-RU" sz="1700" b="1" i="1" dirty="0" smtClean="0"/>
              <a:t>, </a:t>
            </a:r>
            <a:r>
              <a:rPr lang="ru-RU" sz="1700" b="1" i="1" dirty="0"/>
              <a:t>которая </a:t>
            </a:r>
            <a:r>
              <a:rPr lang="ru-RU" sz="1700" b="1" i="1" dirty="0">
                <a:solidFill>
                  <a:srgbClr val="FF0000"/>
                </a:solidFill>
              </a:rPr>
              <a:t>обязательно найдется в каждом кабинете</a:t>
            </a:r>
            <a:r>
              <a:rPr lang="ru-RU" sz="1700" b="1" i="1" dirty="0"/>
              <a:t>. Безусловно, без </a:t>
            </a:r>
            <a:r>
              <a:rPr lang="ru-RU" sz="1700" b="1" i="1" dirty="0">
                <a:solidFill>
                  <a:srgbClr val="FF0000"/>
                </a:solidFill>
              </a:rPr>
              <a:t>столов врача и медсестры, стульев и кушетки</a:t>
            </a:r>
            <a:r>
              <a:rPr lang="ru-RU" sz="1700" b="1" i="1" dirty="0"/>
              <a:t> в кабинете врача не обойтись, а решение по остальной мебели принимается после </a:t>
            </a:r>
            <a:r>
              <a:rPr lang="ru-RU" sz="1700" b="1" i="1" dirty="0">
                <a:solidFill>
                  <a:srgbClr val="FF0000"/>
                </a:solidFill>
              </a:rPr>
              <a:t>устранения ненужных предметов</a:t>
            </a:r>
            <a:r>
              <a:rPr lang="ru-RU" sz="1700" b="1" i="1" dirty="0"/>
              <a:t> и </a:t>
            </a:r>
            <a:r>
              <a:rPr lang="ru-RU" sz="1700" b="1" i="1" dirty="0">
                <a:solidFill>
                  <a:srgbClr val="FF0000"/>
                </a:solidFill>
              </a:rPr>
              <a:t>бумаг</a:t>
            </a:r>
            <a:r>
              <a:rPr lang="ru-RU" sz="1700" b="1" i="1" dirty="0"/>
              <a:t>. Как правило, </a:t>
            </a:r>
            <a:r>
              <a:rPr lang="ru-RU" sz="1700" b="1" i="1" dirty="0">
                <a:solidFill>
                  <a:srgbClr val="FF0000"/>
                </a:solidFill>
              </a:rPr>
              <a:t>после этого лишние шкафы и тумбочки появятся сразу</a:t>
            </a:r>
            <a:r>
              <a:rPr lang="ru-RU" sz="1700" b="1" i="1" dirty="0"/>
              <a:t>.</a:t>
            </a:r>
          </a:p>
          <a:p>
            <a:pPr algn="just"/>
            <a:r>
              <a:rPr lang="ru-RU" sz="1700" b="1" i="1" dirty="0"/>
              <a:t>Однако </a:t>
            </a:r>
            <a:r>
              <a:rPr lang="ru-RU" sz="1700" b="1" i="1" dirty="0">
                <a:solidFill>
                  <a:srgbClr val="FF0000"/>
                </a:solidFill>
              </a:rPr>
              <a:t>не стоит рассчитывать</a:t>
            </a:r>
            <a:r>
              <a:rPr lang="ru-RU" sz="1700" b="1" i="1" dirty="0"/>
              <a:t> на то, что </a:t>
            </a:r>
            <a:r>
              <a:rPr lang="ru-RU" sz="1700" b="1" i="1" dirty="0">
                <a:solidFill>
                  <a:srgbClr val="FF0000"/>
                </a:solidFill>
              </a:rPr>
              <a:t>сотрудники с легкостью расстанутся с содержимым своих кабинетов</a:t>
            </a:r>
            <a:r>
              <a:rPr lang="ru-RU" sz="1700" b="1" i="1" dirty="0"/>
              <a:t>. Как правило, все возражения сводятся к одному аргументу: «Как только мы эту мебель не двигали, ничего не помогает». Но </a:t>
            </a:r>
            <a:r>
              <a:rPr lang="ru-RU" sz="1700" b="1" i="1" dirty="0">
                <a:solidFill>
                  <a:srgbClr val="FF0000"/>
                </a:solidFill>
              </a:rPr>
              <a:t>от перестановки мебели действительно не будет пользы – сначала нужно избавиться от всего лишнего в помещении</a:t>
            </a:r>
            <a:r>
              <a:rPr lang="ru-RU" sz="1700" b="1" i="1" dirty="0"/>
              <a:t>. Эту простую </a:t>
            </a:r>
            <a:r>
              <a:rPr lang="ru-RU" sz="1700" b="1" i="1" dirty="0">
                <a:solidFill>
                  <a:srgbClr val="FF0000"/>
                </a:solidFill>
              </a:rPr>
              <a:t>мысль</a:t>
            </a:r>
            <a:r>
              <a:rPr lang="ru-RU" sz="1700" b="1" i="1" dirty="0"/>
              <a:t> и </a:t>
            </a:r>
            <a:r>
              <a:rPr lang="ru-RU" sz="1700" b="1" i="1" dirty="0">
                <a:solidFill>
                  <a:srgbClr val="FF0000"/>
                </a:solidFill>
              </a:rPr>
              <a:t>нужно донести до подчиненных</a:t>
            </a:r>
            <a:r>
              <a:rPr lang="ru-RU" sz="1700" b="1" i="1" dirty="0"/>
              <a:t>.</a:t>
            </a:r>
          </a:p>
          <a:p>
            <a:pPr algn="just"/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бочие помещения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блюдение порядков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238" y="304946"/>
            <a:ext cx="842493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Шаг №2. Соблюдение порядка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700" b="1" i="1" dirty="0" smtClean="0"/>
              <a:t>Нужно </a:t>
            </a:r>
            <a:r>
              <a:rPr lang="ru-RU" sz="1700" b="1" i="1" dirty="0" smtClean="0">
                <a:solidFill>
                  <a:srgbClr val="FF0000"/>
                </a:solidFill>
              </a:rPr>
              <a:t>расположить </a:t>
            </a:r>
            <a:r>
              <a:rPr lang="ru-RU" sz="1700" b="1" i="1" dirty="0">
                <a:solidFill>
                  <a:srgbClr val="FF0000"/>
                </a:solidFill>
              </a:rPr>
              <a:t>мебель и вещи</a:t>
            </a:r>
            <a:r>
              <a:rPr lang="ru-RU" sz="1700" b="1" i="1" dirty="0"/>
              <a:t> таким образом, чтобы </a:t>
            </a:r>
            <a:r>
              <a:rPr lang="ru-RU" sz="1700" b="1" i="1" dirty="0">
                <a:solidFill>
                  <a:srgbClr val="FF0000"/>
                </a:solidFill>
              </a:rPr>
              <a:t>работа</a:t>
            </a:r>
            <a:r>
              <a:rPr lang="ru-RU" sz="1700" b="1" i="1" dirty="0"/>
              <a:t> стала </a:t>
            </a:r>
            <a:r>
              <a:rPr lang="ru-RU" sz="1700" b="1" i="1" dirty="0">
                <a:solidFill>
                  <a:srgbClr val="FF0000"/>
                </a:solidFill>
              </a:rPr>
              <a:t>максимально удобной, эффективной и </a:t>
            </a:r>
            <a:r>
              <a:rPr lang="ru-RU" sz="1700" b="1" i="1" dirty="0" smtClean="0">
                <a:solidFill>
                  <a:srgbClr val="FF0000"/>
                </a:solidFill>
              </a:rPr>
              <a:t>безопасной</a:t>
            </a:r>
            <a:r>
              <a:rPr lang="ru-RU" sz="17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700" b="1" i="1" dirty="0" smtClean="0">
                <a:solidFill>
                  <a:srgbClr val="FF0000"/>
                </a:solidFill>
              </a:rPr>
              <a:t>Рекомендуется </a:t>
            </a:r>
            <a:r>
              <a:rPr lang="ru-RU" sz="1700" b="1" i="1" dirty="0">
                <a:solidFill>
                  <a:srgbClr val="FF0000"/>
                </a:solidFill>
              </a:rPr>
              <a:t>соблюдать такую последовательность действий:</a:t>
            </a:r>
          </a:p>
          <a:p>
            <a:pPr lvl="0" algn="just">
              <a:spcBef>
                <a:spcPts val="0"/>
              </a:spcBef>
            </a:pPr>
            <a:r>
              <a:rPr lang="ru-RU" sz="1700" b="1" i="1" dirty="0" smtClean="0"/>
              <a:t>расстановка </a:t>
            </a:r>
            <a:r>
              <a:rPr lang="ru-RU" sz="1700" b="1" i="1" dirty="0"/>
              <a:t>мебели и стеллажей.</a:t>
            </a:r>
          </a:p>
          <a:p>
            <a:pPr lvl="0" algn="just">
              <a:spcBef>
                <a:spcPts val="0"/>
              </a:spcBef>
            </a:pPr>
            <a:r>
              <a:rPr lang="ru-RU" sz="1700" b="1" i="1" dirty="0" smtClean="0"/>
              <a:t>установка </a:t>
            </a:r>
            <a:r>
              <a:rPr lang="ru-RU" sz="1700" b="1" i="1" dirty="0"/>
              <a:t>оргтехники.</a:t>
            </a:r>
          </a:p>
          <a:p>
            <a:pPr lvl="0" algn="just">
              <a:spcBef>
                <a:spcPts val="0"/>
              </a:spcBef>
            </a:pPr>
            <a:r>
              <a:rPr lang="ru-RU" sz="1700" b="1" i="1" dirty="0" smtClean="0"/>
              <a:t>размещение </a:t>
            </a:r>
            <a:r>
              <a:rPr lang="ru-RU" sz="1700" b="1" i="1" dirty="0"/>
              <a:t>документов.</a:t>
            </a:r>
          </a:p>
          <a:p>
            <a:pPr algn="just">
              <a:spcBef>
                <a:spcPts val="0"/>
              </a:spcBef>
            </a:pPr>
            <a:r>
              <a:rPr lang="ru-RU" sz="1700" b="1" i="1" dirty="0">
                <a:solidFill>
                  <a:srgbClr val="FF0000"/>
                </a:solidFill>
              </a:rPr>
              <a:t>Цель</a:t>
            </a:r>
            <a:r>
              <a:rPr lang="ru-RU" sz="1700" b="1" i="1" dirty="0"/>
              <a:t> – сделать так, чтобы не только хозяин кабинета, но и любой другой сотрудник мог </a:t>
            </a:r>
            <a:r>
              <a:rPr lang="ru-RU" sz="1700" b="1" i="1" dirty="0">
                <a:solidFill>
                  <a:srgbClr val="FF0000"/>
                </a:solidFill>
              </a:rPr>
              <a:t>найти нужную вещь или документ за полминуты</a:t>
            </a:r>
            <a:r>
              <a:rPr lang="ru-RU" sz="1700" b="1" i="1" dirty="0"/>
              <a:t>. Поэтому </a:t>
            </a:r>
            <a:r>
              <a:rPr lang="ru-RU" sz="1700" b="1" i="1" dirty="0">
                <a:solidFill>
                  <a:srgbClr val="FF0000"/>
                </a:solidFill>
              </a:rPr>
              <a:t>нужно тщательно подобрать и зафиксировать место для каждого предмета</a:t>
            </a:r>
            <a:r>
              <a:rPr lang="ru-RU" sz="1700" b="1" i="1" dirty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700" b="1" i="1" dirty="0" smtClean="0"/>
              <a:t>Правильные </a:t>
            </a:r>
            <a:r>
              <a:rPr lang="ru-RU" sz="1700" b="1" i="1" dirty="0"/>
              <a:t>места для предметов </a:t>
            </a:r>
            <a:r>
              <a:rPr lang="ru-RU" sz="1700" b="1" i="1" dirty="0">
                <a:solidFill>
                  <a:srgbClr val="FF0000"/>
                </a:solidFill>
              </a:rPr>
              <a:t>нельзя определять искусственно</a:t>
            </a:r>
            <a:r>
              <a:rPr lang="ru-RU" sz="1700" b="1" i="1" dirty="0"/>
              <a:t>. Пусть </a:t>
            </a:r>
            <a:r>
              <a:rPr lang="ru-RU" sz="1700" b="1" i="1" dirty="0">
                <a:solidFill>
                  <a:srgbClr val="FF0000"/>
                </a:solidFill>
              </a:rPr>
              <a:t>работники</a:t>
            </a:r>
            <a:r>
              <a:rPr lang="ru-RU" sz="1700" b="1" i="1" dirty="0"/>
              <a:t> </a:t>
            </a:r>
            <a:r>
              <a:rPr lang="ru-RU" sz="1700" b="1" i="1">
                <a:solidFill>
                  <a:srgbClr val="FF0000"/>
                </a:solidFill>
              </a:rPr>
              <a:t>воспроизведут </a:t>
            </a:r>
            <a:r>
              <a:rPr lang="ru-RU" sz="1700" b="1" i="1" smtClean="0">
                <a:solidFill>
                  <a:srgbClr val="FF0000"/>
                </a:solidFill>
              </a:rPr>
              <a:t>рабочий </a:t>
            </a:r>
            <a:r>
              <a:rPr lang="ru-RU" sz="1700" b="1" i="1" dirty="0">
                <a:solidFill>
                  <a:srgbClr val="FF0000"/>
                </a:solidFill>
              </a:rPr>
              <a:t>процесс в деталях</a:t>
            </a:r>
            <a:r>
              <a:rPr lang="ru-RU" sz="1700" b="1" i="1" dirty="0"/>
              <a:t>. Это позволит понять, </a:t>
            </a:r>
            <a:r>
              <a:rPr lang="ru-RU" sz="1700" b="1" i="1" dirty="0">
                <a:solidFill>
                  <a:srgbClr val="FF0000"/>
                </a:solidFill>
              </a:rPr>
              <a:t>какие предметы на самом деле нужны, где их разместить и на каком расстоянии друг от друга и от сотрудника</a:t>
            </a:r>
            <a:r>
              <a:rPr lang="ru-RU" sz="1700" b="1" i="1" dirty="0"/>
              <a:t>. Для этого нужно </a:t>
            </a:r>
            <a:r>
              <a:rPr lang="ru-RU" sz="1700" b="1" i="1" dirty="0">
                <a:solidFill>
                  <a:srgbClr val="FF0000"/>
                </a:solidFill>
              </a:rPr>
              <a:t>ответить на вопросы, сколько нужно инструмента, как часто он используется, и т.п.</a:t>
            </a:r>
          </a:p>
          <a:p>
            <a:pPr algn="just">
              <a:spcBef>
                <a:spcPts val="0"/>
              </a:spcBef>
            </a:pPr>
            <a:r>
              <a:rPr lang="ru-RU" sz="1700" b="1" i="1" dirty="0"/>
              <a:t>Затем можно расставить предметы с учетом корректировок и снова </a:t>
            </a:r>
            <a:r>
              <a:rPr lang="ru-RU" sz="1700" b="1" i="1" dirty="0" smtClean="0">
                <a:solidFill>
                  <a:srgbClr val="FF0000"/>
                </a:solidFill>
              </a:rPr>
              <a:t>проиграть рабочий процесс</a:t>
            </a:r>
            <a:r>
              <a:rPr lang="ru-RU" sz="1700" b="1" i="1" dirty="0"/>
              <a:t> – как перемещается медсестра, как подходит пациент и др. </a:t>
            </a:r>
            <a:r>
              <a:rPr lang="ru-RU" sz="1700" b="1" i="1" dirty="0">
                <a:solidFill>
                  <a:srgbClr val="FF0000"/>
                </a:solidFill>
              </a:rPr>
              <a:t>Если вариант кажется неудобным, ищите другой, и так до тех пор, пока не найдется подходящий.</a:t>
            </a:r>
          </a:p>
          <a:p>
            <a:pPr algn="just">
              <a:spcBef>
                <a:spcPts val="0"/>
              </a:spcBef>
            </a:pPr>
            <a:r>
              <a:rPr lang="ru-RU" sz="1700" b="1" i="1" dirty="0" smtClean="0"/>
              <a:t>Для </a:t>
            </a:r>
            <a:r>
              <a:rPr lang="ru-RU" sz="1700" b="1" i="1" dirty="0" smtClean="0">
                <a:solidFill>
                  <a:srgbClr val="FF0000"/>
                </a:solidFill>
              </a:rPr>
              <a:t>расположения </a:t>
            </a:r>
            <a:r>
              <a:rPr lang="ru-RU" sz="1700" b="1" i="1" dirty="0">
                <a:solidFill>
                  <a:srgbClr val="FF0000"/>
                </a:solidFill>
              </a:rPr>
              <a:t>предметов и документов на рабочем столе врача</a:t>
            </a:r>
            <a:r>
              <a:rPr lang="ru-RU" sz="1700" b="1" i="1" dirty="0"/>
              <a:t> </a:t>
            </a:r>
            <a:r>
              <a:rPr lang="ru-RU" sz="1700" b="1" i="1" dirty="0" smtClean="0"/>
              <a:t>–рабочий </a:t>
            </a:r>
            <a:r>
              <a:rPr lang="ru-RU" sz="1700" b="1" i="1" dirty="0"/>
              <a:t>процесс </a:t>
            </a:r>
            <a:r>
              <a:rPr lang="ru-RU" sz="1700" b="1" i="1" dirty="0" smtClean="0">
                <a:solidFill>
                  <a:srgbClr val="FF0000"/>
                </a:solidFill>
              </a:rPr>
              <a:t>воспроизводится до </a:t>
            </a:r>
            <a:r>
              <a:rPr lang="ru-RU" sz="1700" b="1" i="1" dirty="0">
                <a:solidFill>
                  <a:srgbClr val="FF0000"/>
                </a:solidFill>
              </a:rPr>
              <a:t>тех пор, пока не найдется оптимальный вариант</a:t>
            </a:r>
            <a:r>
              <a:rPr lang="ru-RU" sz="1700" b="1" i="1" dirty="0"/>
              <a:t>. </a:t>
            </a:r>
            <a:r>
              <a:rPr lang="ru-RU" sz="1700" b="1" i="1" dirty="0">
                <a:solidFill>
                  <a:srgbClr val="FF0000"/>
                </a:solidFill>
              </a:rPr>
              <a:t>В первую очередь</a:t>
            </a:r>
            <a:r>
              <a:rPr lang="ru-RU" sz="1700" b="1" i="1" dirty="0"/>
              <a:t> необходимо обращать </a:t>
            </a:r>
            <a:r>
              <a:rPr lang="ru-RU" sz="1700" b="1" i="1" dirty="0">
                <a:solidFill>
                  <a:srgbClr val="FF0000"/>
                </a:solidFill>
              </a:rPr>
              <a:t>внимание на скорость и удобство работы.</a:t>
            </a:r>
          </a:p>
          <a:p>
            <a:pPr algn="just">
              <a:spcBef>
                <a:spcPts val="0"/>
              </a:spcBef>
            </a:pPr>
            <a:endParaRPr lang="ru-RU" sz="17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Шаг №3. Содержание в чистоте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300" b="1" i="1" dirty="0" smtClean="0">
                <a:solidFill>
                  <a:srgbClr val="FF0000"/>
                </a:solidFill>
              </a:rPr>
              <a:t>Цель </a:t>
            </a:r>
            <a:r>
              <a:rPr lang="ru-RU" sz="2300" b="1" i="1" dirty="0">
                <a:solidFill>
                  <a:srgbClr val="FF0000"/>
                </a:solidFill>
              </a:rPr>
              <a:t>данного этапа</a:t>
            </a:r>
            <a:r>
              <a:rPr lang="ru-RU" sz="2300" b="1" i="1" dirty="0"/>
              <a:t> – создание </a:t>
            </a:r>
            <a:r>
              <a:rPr lang="ru-RU" sz="2300" b="1" i="1" dirty="0">
                <a:solidFill>
                  <a:srgbClr val="FF0000"/>
                </a:solidFill>
              </a:rPr>
              <a:t>идеальной чистоты</a:t>
            </a:r>
            <a:r>
              <a:rPr lang="ru-RU" sz="2300" b="1" i="1" dirty="0"/>
              <a:t> в рабочих зонах, заключающееся в очищении рабочего места, мытье оборудования, выявлении и устранении источников загрязнений. </a:t>
            </a:r>
            <a:r>
              <a:rPr lang="ru-RU" sz="2300" b="1" i="1" dirty="0">
                <a:solidFill>
                  <a:srgbClr val="FF0000"/>
                </a:solidFill>
              </a:rPr>
              <a:t>Основной проблемой</a:t>
            </a:r>
            <a:r>
              <a:rPr lang="ru-RU" sz="2300" b="1" i="1" dirty="0"/>
              <a:t> здесь является </a:t>
            </a:r>
            <a:r>
              <a:rPr lang="ru-RU" sz="2300" b="1" i="1" dirty="0">
                <a:solidFill>
                  <a:srgbClr val="FF0000"/>
                </a:solidFill>
              </a:rPr>
              <a:t>неудобно расположенная мебель, техника и провода на полу</a:t>
            </a:r>
            <a:r>
              <a:rPr lang="ru-RU" sz="2300" b="1" i="1" dirty="0"/>
              <a:t>. Все это создает </a:t>
            </a:r>
            <a:r>
              <a:rPr lang="ru-RU" sz="2300" b="1" i="1" dirty="0">
                <a:solidFill>
                  <a:srgbClr val="FF0000"/>
                </a:solidFill>
              </a:rPr>
              <a:t>сложности</a:t>
            </a:r>
            <a:r>
              <a:rPr lang="ru-RU" sz="2300" b="1" i="1" dirty="0"/>
              <a:t> при </a:t>
            </a:r>
            <a:r>
              <a:rPr lang="ru-RU" sz="2300" b="1" i="1" dirty="0">
                <a:solidFill>
                  <a:srgbClr val="FF0000"/>
                </a:solidFill>
              </a:rPr>
              <a:t>уборке кабинета</a:t>
            </a:r>
            <a:r>
              <a:rPr lang="ru-RU" sz="2300" b="1" i="1" dirty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300" b="1" i="1" dirty="0">
                <a:solidFill>
                  <a:srgbClr val="FF0000"/>
                </a:solidFill>
              </a:rPr>
              <a:t>Провода</a:t>
            </a:r>
            <a:r>
              <a:rPr lang="ru-RU" sz="2300" b="1" i="1" dirty="0"/>
              <a:t> необходимо закрепить при помощи </a:t>
            </a:r>
            <a:r>
              <a:rPr lang="ru-RU" sz="2300" b="1" i="1" dirty="0">
                <a:solidFill>
                  <a:srgbClr val="FF0000"/>
                </a:solidFill>
              </a:rPr>
              <a:t>хомутов</a:t>
            </a:r>
            <a:r>
              <a:rPr lang="ru-RU" sz="2300" b="1" i="1" dirty="0"/>
              <a:t>, </a:t>
            </a:r>
            <a:r>
              <a:rPr lang="ru-RU" sz="2300" b="1" i="1" dirty="0">
                <a:solidFill>
                  <a:srgbClr val="FF0000"/>
                </a:solidFill>
              </a:rPr>
              <a:t>мебель и инвентарь отремонтировать и привести в порядок</a:t>
            </a:r>
            <a:r>
              <a:rPr lang="ru-RU" sz="2300" b="1" i="1" dirty="0"/>
              <a:t>. </a:t>
            </a:r>
            <a:r>
              <a:rPr lang="ru-RU" sz="2300" b="1" i="1" dirty="0">
                <a:solidFill>
                  <a:srgbClr val="FF0000"/>
                </a:solidFill>
              </a:rPr>
              <a:t>Нельзя допускат</a:t>
            </a:r>
            <a:r>
              <a:rPr lang="ru-RU" sz="2300" b="1" i="1" dirty="0"/>
              <a:t>ь, чтобы, например, у стола </a:t>
            </a:r>
            <a:r>
              <a:rPr lang="ru-RU" sz="2300" b="1" i="1" dirty="0">
                <a:solidFill>
                  <a:srgbClr val="FF0000"/>
                </a:solidFill>
              </a:rPr>
              <a:t>шаталась ножка</a:t>
            </a:r>
            <a:r>
              <a:rPr lang="ru-RU" sz="2300" b="1" i="1" dirty="0"/>
              <a:t>, а у шкафа были </a:t>
            </a:r>
            <a:r>
              <a:rPr lang="ru-RU" sz="2300" b="1" i="1" dirty="0">
                <a:solidFill>
                  <a:srgbClr val="FF0000"/>
                </a:solidFill>
              </a:rPr>
              <a:t>сломаны навесы</a:t>
            </a:r>
            <a:r>
              <a:rPr lang="ru-RU" sz="2300" b="1" i="1" dirty="0"/>
              <a:t> на дверцах. </a:t>
            </a:r>
            <a:r>
              <a:rPr lang="ru-RU" sz="2300" b="1" i="1" dirty="0">
                <a:solidFill>
                  <a:srgbClr val="FF0000"/>
                </a:solidFill>
              </a:rPr>
              <a:t>Все поломки исправляются строго на данном этапе</a:t>
            </a:r>
            <a:r>
              <a:rPr lang="ru-RU" sz="2300" b="1" i="1" dirty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300" b="1" i="1" dirty="0"/>
              <a:t>Согласно системе 5С, </a:t>
            </a:r>
            <a:r>
              <a:rPr lang="ru-RU" sz="2300" b="1" i="1" dirty="0">
                <a:solidFill>
                  <a:srgbClr val="FF0000"/>
                </a:solidFill>
              </a:rPr>
              <a:t>в кабинете не должно быть труднодоступных для уборки мест</a:t>
            </a:r>
            <a:r>
              <a:rPr lang="ru-RU" sz="2300" b="1" i="1" dirty="0"/>
              <a:t>. Следует </a:t>
            </a:r>
            <a:r>
              <a:rPr lang="ru-RU" sz="2300" b="1" i="1" dirty="0">
                <a:solidFill>
                  <a:srgbClr val="FF0000"/>
                </a:solidFill>
              </a:rPr>
              <a:t>приобрести</a:t>
            </a:r>
            <a:r>
              <a:rPr lang="ru-RU" sz="2300" b="1" i="1" dirty="0"/>
              <a:t> </a:t>
            </a:r>
            <a:r>
              <a:rPr lang="ru-RU" sz="2300" b="1" i="1" dirty="0">
                <a:solidFill>
                  <a:srgbClr val="FF0000"/>
                </a:solidFill>
              </a:rPr>
              <a:t>соответствующий уборочный инвентарь и освободить проходы</a:t>
            </a:r>
            <a:r>
              <a:rPr lang="ru-RU" sz="2300" b="1" i="1" dirty="0" smtClean="0"/>
              <a:t>.</a:t>
            </a:r>
            <a:endParaRPr lang="ru-RU" sz="2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/>
              <a:t>Шаг №4. Стандартизация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65304"/>
          </a:xfrm>
        </p:spPr>
        <p:txBody>
          <a:bodyPr>
            <a:noAutofit/>
          </a:bodyPr>
          <a:lstStyle/>
          <a:p>
            <a:pPr algn="just"/>
            <a:r>
              <a:rPr lang="ru-RU" sz="2200" b="1" i="1" dirty="0" smtClean="0"/>
              <a:t>На </a:t>
            </a:r>
            <a:r>
              <a:rPr lang="ru-RU" sz="2200" b="1" i="1" dirty="0"/>
              <a:t>данном этапе необходимо </a:t>
            </a:r>
            <a:r>
              <a:rPr lang="ru-RU" sz="2200" b="1" i="1" dirty="0">
                <a:solidFill>
                  <a:srgbClr val="FF0000"/>
                </a:solidFill>
              </a:rPr>
              <a:t>зафиксировать выработанный порядок визуально</a:t>
            </a:r>
            <a:r>
              <a:rPr lang="ru-RU" sz="2200" b="1" i="1" dirty="0"/>
              <a:t>. </a:t>
            </a:r>
            <a:r>
              <a:rPr lang="ru-RU" sz="2200" b="1" i="1" dirty="0">
                <a:solidFill>
                  <a:srgbClr val="FF0000"/>
                </a:solidFill>
              </a:rPr>
              <a:t>Что где лежит и чего нет на месте</a:t>
            </a:r>
            <a:r>
              <a:rPr lang="ru-RU" sz="2200" b="1" i="1" dirty="0"/>
              <a:t> в данный момент – все это должно быть </a:t>
            </a:r>
            <a:r>
              <a:rPr lang="ru-RU" sz="2200" b="1" i="1" dirty="0">
                <a:solidFill>
                  <a:srgbClr val="FF0000"/>
                </a:solidFill>
              </a:rPr>
              <a:t>понятно с первого взгляда</a:t>
            </a:r>
            <a:r>
              <a:rPr lang="ru-RU" sz="2200" b="1" i="1" dirty="0"/>
              <a:t>.</a:t>
            </a:r>
          </a:p>
          <a:p>
            <a:pPr algn="just"/>
            <a:r>
              <a:rPr lang="ru-RU" sz="2200" b="1" i="1" dirty="0"/>
              <a:t>Все </a:t>
            </a:r>
            <a:r>
              <a:rPr lang="ru-RU" sz="2200" b="1" i="1" dirty="0">
                <a:solidFill>
                  <a:srgbClr val="FF0000"/>
                </a:solidFill>
              </a:rPr>
              <a:t>коробки и контейнеры</a:t>
            </a:r>
            <a:r>
              <a:rPr lang="ru-RU" sz="2200" b="1" i="1" dirty="0"/>
              <a:t> должны быть </a:t>
            </a:r>
            <a:r>
              <a:rPr lang="ru-RU" sz="2200" b="1" i="1" dirty="0">
                <a:solidFill>
                  <a:srgbClr val="FF0000"/>
                </a:solidFill>
              </a:rPr>
              <a:t>подписаны</a:t>
            </a:r>
            <a:r>
              <a:rPr lang="ru-RU" sz="2200" b="1" i="1" dirty="0"/>
              <a:t>, а на мебели и полках, </a:t>
            </a:r>
            <a:r>
              <a:rPr lang="ru-RU" sz="2200" b="1" i="1" dirty="0">
                <a:solidFill>
                  <a:srgbClr val="FF0000"/>
                </a:solidFill>
              </a:rPr>
              <a:t>где они должны располагаться</a:t>
            </a:r>
            <a:r>
              <a:rPr lang="ru-RU" sz="2200" b="1" i="1" dirty="0"/>
              <a:t>, нужно сделать </a:t>
            </a:r>
            <a:r>
              <a:rPr lang="ru-RU" sz="2200" b="1" i="1" dirty="0">
                <a:solidFill>
                  <a:srgbClr val="FF0000"/>
                </a:solidFill>
              </a:rPr>
              <a:t>наклейки</a:t>
            </a:r>
            <a:r>
              <a:rPr lang="ru-RU" sz="2200" b="1" i="1" dirty="0"/>
              <a:t>. Если </a:t>
            </a:r>
            <a:r>
              <a:rPr lang="ru-RU" sz="2200" b="1" i="1" dirty="0">
                <a:solidFill>
                  <a:srgbClr val="FF0000"/>
                </a:solidFill>
              </a:rPr>
              <a:t>дверцы</a:t>
            </a:r>
            <a:r>
              <a:rPr lang="ru-RU" sz="2200" b="1" i="1" dirty="0"/>
              <a:t> шкафа </a:t>
            </a:r>
            <a:r>
              <a:rPr lang="ru-RU" sz="2200" b="1" i="1" dirty="0">
                <a:solidFill>
                  <a:srgbClr val="FF0000"/>
                </a:solidFill>
              </a:rPr>
              <a:t>непрозрачные</a:t>
            </a:r>
            <a:r>
              <a:rPr lang="ru-RU" sz="2200" b="1" i="1" dirty="0"/>
              <a:t>, </a:t>
            </a:r>
            <a:r>
              <a:rPr lang="ru-RU" sz="2200" b="1" i="1" dirty="0">
                <a:solidFill>
                  <a:srgbClr val="FF0000"/>
                </a:solidFill>
              </a:rPr>
              <a:t>наклейки</a:t>
            </a:r>
            <a:r>
              <a:rPr lang="ru-RU" sz="2200" b="1" i="1" dirty="0"/>
              <a:t> можно расположить </a:t>
            </a:r>
            <a:r>
              <a:rPr lang="ru-RU" sz="2200" b="1" i="1" dirty="0">
                <a:solidFill>
                  <a:srgbClr val="FF0000"/>
                </a:solidFill>
              </a:rPr>
              <a:t>снаружи</a:t>
            </a:r>
            <a:r>
              <a:rPr lang="ru-RU" sz="2200" b="1" i="1" dirty="0"/>
              <a:t>. Так </a:t>
            </a:r>
            <a:r>
              <a:rPr lang="ru-RU" sz="2200" b="1" i="1" dirty="0" smtClean="0"/>
              <a:t>можно сразу </a:t>
            </a:r>
            <a:r>
              <a:rPr lang="ru-RU" sz="2200" b="1" i="1" dirty="0"/>
              <a:t>сориентироваться, </a:t>
            </a:r>
            <a:r>
              <a:rPr lang="ru-RU" sz="2200" b="1" i="1" dirty="0">
                <a:solidFill>
                  <a:srgbClr val="FF0000"/>
                </a:solidFill>
              </a:rPr>
              <a:t>где лежит нужный предмет </a:t>
            </a:r>
            <a:r>
              <a:rPr lang="ru-RU" sz="2200" b="1" i="1" dirty="0" smtClean="0">
                <a:solidFill>
                  <a:srgbClr val="FF0000"/>
                </a:solidFill>
              </a:rPr>
              <a:t>и какую дверцу нужно </a:t>
            </a:r>
            <a:r>
              <a:rPr lang="ru-RU" sz="2200" b="1" i="1" dirty="0">
                <a:solidFill>
                  <a:srgbClr val="FF0000"/>
                </a:solidFill>
              </a:rPr>
              <a:t>открыть</a:t>
            </a:r>
            <a:r>
              <a:rPr lang="ru-RU" sz="2200" b="1" i="1" dirty="0" smtClean="0"/>
              <a:t>.</a:t>
            </a:r>
          </a:p>
          <a:p>
            <a:pPr algn="ctr">
              <a:buNone/>
            </a:pPr>
            <a:r>
              <a:rPr lang="ru-RU" sz="2500" b="1" i="1" dirty="0" smtClean="0">
                <a:solidFill>
                  <a:srgbClr val="FF0000"/>
                </a:solidFill>
              </a:rPr>
              <a:t>Примеры:</a:t>
            </a:r>
            <a:endParaRPr lang="ru-RU" sz="2500" b="1" i="1" dirty="0">
              <a:solidFill>
                <a:srgbClr val="FF0000"/>
              </a:solidFill>
            </a:endParaRPr>
          </a:p>
          <a:p>
            <a:pPr algn="just"/>
            <a:r>
              <a:rPr lang="ru-RU" sz="2200" b="1" i="1" dirty="0" smtClean="0"/>
              <a:t>Можно разделить амбулаторные карты</a:t>
            </a:r>
            <a:r>
              <a:rPr lang="ru-RU" sz="2200" b="1" i="1" dirty="0"/>
              <a:t> на текущий и </a:t>
            </a:r>
            <a:r>
              <a:rPr lang="ru-RU" sz="2200" b="1" i="1" dirty="0" smtClean="0"/>
              <a:t>последующий прием, и выделить в </a:t>
            </a:r>
            <a:r>
              <a:rPr lang="ru-RU" sz="2200" b="1" i="1" dirty="0"/>
              <a:t>шкафу </a:t>
            </a:r>
            <a:r>
              <a:rPr lang="ru-RU" sz="2200" b="1" i="1" dirty="0" smtClean="0"/>
              <a:t>места с наклейками </a:t>
            </a:r>
            <a:r>
              <a:rPr lang="ru-RU" sz="2200" b="1" i="1" dirty="0"/>
              <a:t>«Амбулаторные карты (</a:t>
            </a:r>
            <a:r>
              <a:rPr lang="ru-RU" sz="2200" b="1" i="1" dirty="0" smtClean="0"/>
              <a:t>текущая (очередная) </a:t>
            </a:r>
            <a:r>
              <a:rPr lang="ru-RU" sz="2200" b="1" i="1" dirty="0"/>
              <a:t>смена)».</a:t>
            </a:r>
          </a:p>
          <a:p>
            <a:pPr algn="just"/>
            <a:r>
              <a:rPr lang="ru-RU" sz="2200" b="1" i="1" dirty="0"/>
              <a:t>На </a:t>
            </a:r>
            <a:r>
              <a:rPr lang="ru-RU" sz="2200" b="1" i="1" dirty="0" smtClean="0"/>
              <a:t>полке с контейнерами </a:t>
            </a:r>
            <a:r>
              <a:rPr lang="ru-RU" sz="2200" b="1" i="1" dirty="0"/>
              <a:t>«Стерильные перчатки», «Стерильные салфетки» и «Стерильные шпатели</a:t>
            </a:r>
            <a:r>
              <a:rPr lang="ru-RU" sz="2200" b="1" i="1" dirty="0" smtClean="0"/>
              <a:t>», надо сделать </a:t>
            </a:r>
            <a:r>
              <a:rPr lang="ru-RU" sz="2200" b="1" i="1" dirty="0"/>
              <a:t>наклейку «Стерильно». На ящик стола </a:t>
            </a:r>
            <a:r>
              <a:rPr lang="ru-RU" sz="2200" b="1" i="1" dirty="0" smtClean="0"/>
              <a:t>наклеить </a:t>
            </a:r>
            <a:r>
              <a:rPr lang="ru-RU" sz="2200" b="1" i="1" dirty="0"/>
              <a:t>надпись «Личные вещи врача Сидоровой Н.А.».</a:t>
            </a:r>
          </a:p>
          <a:p>
            <a:pPr algn="just"/>
            <a:endParaRPr lang="ru-RU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Хранение амбулаторных кар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2809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18058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Шаг №5. Совершенствование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76663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Цель</a:t>
            </a:r>
            <a:r>
              <a:rPr lang="ru-RU" sz="2400" b="1" i="1" dirty="0" smtClean="0"/>
              <a:t> </a:t>
            </a:r>
            <a:r>
              <a:rPr lang="ru-RU" sz="2400" b="1" i="1" dirty="0"/>
              <a:t>данного этапа – </a:t>
            </a:r>
            <a:r>
              <a:rPr lang="ru-RU" sz="2400" b="1" i="1" dirty="0">
                <a:solidFill>
                  <a:srgbClr val="FF0000"/>
                </a:solidFill>
              </a:rPr>
              <a:t>соблюдение и совершенствование правил</a:t>
            </a:r>
            <a:r>
              <a:rPr lang="ru-RU" sz="2400" b="1" i="1" dirty="0"/>
              <a:t>. </a:t>
            </a:r>
            <a:endParaRPr lang="ru-RU" sz="2400" b="1" i="1" dirty="0" smtClean="0"/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Персонал</a:t>
            </a:r>
            <a:r>
              <a:rPr lang="ru-RU" sz="2400" b="1" i="1" dirty="0" smtClean="0"/>
              <a:t> </a:t>
            </a:r>
            <a:r>
              <a:rPr lang="ru-RU" sz="2400" b="1" i="1" dirty="0"/>
              <a:t>учреждения должен </a:t>
            </a:r>
            <a:r>
              <a:rPr lang="ru-RU" sz="2400" b="1" i="1" dirty="0">
                <a:solidFill>
                  <a:srgbClr val="FF0000"/>
                </a:solidFill>
              </a:rPr>
              <a:t>четко знать правила </a:t>
            </a:r>
            <a:r>
              <a:rPr lang="ru-RU" sz="2400" b="1" i="1" dirty="0"/>
              <a:t>работы и </a:t>
            </a:r>
            <a:r>
              <a:rPr lang="ru-RU" sz="2400" b="1" i="1" dirty="0">
                <a:solidFill>
                  <a:srgbClr val="FF0000"/>
                </a:solidFill>
              </a:rPr>
              <a:t>неукоснительно следовать им</a:t>
            </a:r>
            <a:r>
              <a:rPr lang="ru-RU" sz="2400" b="1" i="1" dirty="0"/>
              <a:t>, а </a:t>
            </a:r>
            <a:r>
              <a:rPr lang="ru-RU" sz="2400" b="1" i="1" dirty="0">
                <a:solidFill>
                  <a:srgbClr val="FF0000"/>
                </a:solidFill>
              </a:rPr>
              <a:t>руководителю</a:t>
            </a:r>
            <a:r>
              <a:rPr lang="ru-RU" sz="2400" b="1" i="1" dirty="0"/>
              <a:t> необходимо </a:t>
            </a:r>
            <a:r>
              <a:rPr lang="ru-RU" sz="2400" b="1" i="1" dirty="0">
                <a:solidFill>
                  <a:srgbClr val="FF0000"/>
                </a:solidFill>
              </a:rPr>
              <a:t>осуществлять контроль и поощрять</a:t>
            </a:r>
            <a:r>
              <a:rPr lang="ru-RU" sz="2400" b="1" i="1" dirty="0"/>
              <a:t> попытки улучшения стандартов </a:t>
            </a:r>
            <a:r>
              <a:rPr lang="ru-RU" sz="2400" b="1" i="1" dirty="0" smtClean="0"/>
              <a:t>работы.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Примеры:</a:t>
            </a:r>
          </a:p>
          <a:p>
            <a:pPr algn="just"/>
            <a:r>
              <a:rPr lang="ru-RU" sz="2400" b="1" i="1" dirty="0" smtClean="0"/>
              <a:t>Необходимо навести </a:t>
            </a:r>
            <a:r>
              <a:rPr lang="ru-RU" sz="2400" b="1" i="1" dirty="0"/>
              <a:t>порядок с </a:t>
            </a:r>
            <a:r>
              <a:rPr lang="ru-RU" sz="2400" b="1" i="1" dirty="0" smtClean="0"/>
              <a:t>содержимым папок</a:t>
            </a:r>
            <a:br>
              <a:rPr lang="ru-RU" sz="2400" b="1" i="1" dirty="0" smtClean="0"/>
            </a:br>
            <a:r>
              <a:rPr lang="ru-RU" sz="2400" b="1" i="1" dirty="0" smtClean="0"/>
              <a:t>и  расставить </a:t>
            </a:r>
            <a:r>
              <a:rPr lang="ru-RU" sz="2400" b="1" i="1" dirty="0"/>
              <a:t>их в алфавитном порядке.</a:t>
            </a:r>
          </a:p>
          <a:p>
            <a:pPr algn="just"/>
            <a:r>
              <a:rPr lang="ru-RU" sz="2400" b="1" i="1" dirty="0"/>
              <a:t>Для того, чтобы вовремя пополнять запасы бланков, их заказ нужно визуализировать, то есть на полку, где они хранятся, наклеить своеобразную шкалу – зеленый, желтый и красный уровни. Когда запас бланков достигнет красной отметки, это будет являться сигналом, что пора распечатать новые.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568952" cy="1282154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Приоритетный проект </a:t>
            </a:r>
            <a:br>
              <a:rPr lang="ru-RU" sz="2600" b="1" dirty="0" smtClean="0"/>
            </a:br>
            <a:r>
              <a:rPr lang="ru-RU" sz="2600" b="1" dirty="0" smtClean="0"/>
              <a:t>«Создание новой модели медицинской организации, оказывающей первичную медико-санитарную помощь»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СРОК НАЧАЛА И ОКОНЧАНИЯ ПРОЕКТА:</a:t>
            </a:r>
            <a:r>
              <a:rPr lang="ru-RU" sz="2100" b="1" i="1" dirty="0" smtClean="0">
                <a:solidFill>
                  <a:srgbClr val="FF0000"/>
                </a:solidFill>
              </a:rPr>
              <a:t> </a:t>
            </a:r>
            <a:r>
              <a:rPr lang="ru-RU" sz="2100" b="1" i="1" dirty="0" smtClean="0"/>
              <a:t>26 июля 2017 г. - 1 апреля 2023 г. 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ЕЖЕГОДНОЕ ФИНАНСИРОВАНИЕ ПРОЕКТА:</a:t>
            </a:r>
            <a:r>
              <a:rPr lang="ru-RU" sz="2100" b="1" i="1" dirty="0" smtClean="0"/>
              <a:t> 90,0 млн. руб., всего 450,0 млн. руб.</a:t>
            </a:r>
          </a:p>
          <a:p>
            <a:pPr marL="0" indent="0" algn="just">
              <a:buNone/>
            </a:pPr>
            <a:r>
              <a:rPr lang="ru-RU" sz="21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КЛЮЧЕВЫЕ УЧАСТНИКИ ПРОЕКТА:</a:t>
            </a:r>
            <a:r>
              <a:rPr lang="ru-RU" sz="21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smtClean="0"/>
              <a:t>Минздрав России, </a:t>
            </a:r>
            <a:r>
              <a:rPr lang="ru-RU" sz="2000" b="1" i="1" dirty="0" err="1" smtClean="0"/>
              <a:t>Росздравнадзор</a:t>
            </a:r>
            <a:r>
              <a:rPr lang="ru-RU" sz="2000" b="1" i="1" dirty="0" smtClean="0"/>
              <a:t>, ФОМС, ФМБА России, Государственная корпорация по атомной энергии "</a:t>
            </a:r>
            <a:r>
              <a:rPr lang="ru-RU" sz="2000" b="1" i="1" dirty="0" err="1" smtClean="0"/>
              <a:t>Росатом</a:t>
            </a:r>
            <a:r>
              <a:rPr lang="ru-RU" sz="2000" b="1" i="1" dirty="0" smtClean="0"/>
              <a:t>", высшие органы исполнительной власти субъектов Российской Федерации, территориальные фонды обязательного медицинского страхования, территориальные органы </a:t>
            </a:r>
            <a:r>
              <a:rPr lang="ru-RU" sz="2000" b="1" i="1" dirty="0" err="1" smtClean="0"/>
              <a:t>Росздравнадзора</a:t>
            </a:r>
            <a:r>
              <a:rPr lang="ru-RU" sz="2000" b="1" i="1" dirty="0" smtClean="0"/>
              <a:t>, образовательные организации, осуществляющие образовательную деятельность по медицинским специальностям, страховые медицинские организации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КУРАТОР</a:t>
            </a:r>
            <a:r>
              <a:rPr lang="ru-RU" sz="2000" b="1" dirty="0" smtClean="0"/>
              <a:t> – О.Ю. </a:t>
            </a:r>
            <a:r>
              <a:rPr lang="ru-RU" sz="2000" b="1" dirty="0" err="1" smtClean="0"/>
              <a:t>Голодец</a:t>
            </a:r>
            <a:r>
              <a:rPr lang="ru-RU" sz="2000" b="1" dirty="0" smtClean="0"/>
              <a:t>  заместитель Председателя Правительства РФ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ФУНКЦИОНАЛЬНЫЙ ЗАКАЗЧИК</a:t>
            </a:r>
            <a:r>
              <a:rPr lang="ru-RU" sz="2000" b="1" dirty="0" smtClean="0"/>
              <a:t> – В.И.Скворцова, Министр здравоохранения РФ 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РУКОВОДИТЕЛЬ ПРОЕКТА</a:t>
            </a:r>
            <a:r>
              <a:rPr lang="ru-RU" sz="2000" b="1" dirty="0" smtClean="0"/>
              <a:t> – Т.В.Яковлева, зам. Министра здравоохранения РФ </a:t>
            </a:r>
            <a:endParaRPr lang="ru-RU" sz="23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96752"/>
            <a:ext cx="85689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утвержден президиумом Совета при Президенте Российской Федерации по стратегическому развитию  и приоритетным проектам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(протокол от 26 июля 2017 г. № 8) 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лка для бланков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4042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Arial Black" pitchFamily="34" charset="0"/>
              </a:rPr>
              <a:t>Пример</a:t>
            </a:r>
            <a:endParaRPr lang="ru-RU" sz="25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926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i="1" dirty="0" smtClean="0"/>
              <a:t>В </a:t>
            </a:r>
            <a:r>
              <a:rPr lang="ru-RU" sz="2200" b="1" i="1" dirty="0"/>
              <a:t>одной из поликлиник города Ярославля в рамках </a:t>
            </a:r>
            <a:r>
              <a:rPr lang="ru-RU" sz="2200" b="1" i="1" dirty="0" err="1"/>
              <a:t>пилотного</a:t>
            </a:r>
            <a:r>
              <a:rPr lang="ru-RU" sz="2200" b="1" i="1" dirty="0"/>
              <a:t> проекта «Бережливая поликлиника» произвели перепланировку в кабинете участкового терапевта, руководствуясь принципами системы 5С. Прием в кабинете шел в 2 </a:t>
            </a:r>
            <a:r>
              <a:rPr lang="ru-RU" sz="2200" b="1" i="1" dirty="0" smtClean="0"/>
              <a:t>смены, </a:t>
            </a:r>
            <a:r>
              <a:rPr lang="ru-RU" sz="2200" b="1" i="1" dirty="0"/>
              <a:t>в </a:t>
            </a:r>
            <a:r>
              <a:rPr lang="ru-RU" sz="2200" b="1" i="1" dirty="0" smtClean="0"/>
              <a:t>каждой - врач </a:t>
            </a:r>
            <a:r>
              <a:rPr lang="ru-RU" sz="2200" b="1" i="1" dirty="0"/>
              <a:t>и медицинская сестра.</a:t>
            </a:r>
          </a:p>
          <a:p>
            <a:pPr algn="just">
              <a:spcBef>
                <a:spcPts val="0"/>
              </a:spcBef>
            </a:pPr>
            <a:r>
              <a:rPr lang="ru-RU" sz="2200" b="1" i="1" dirty="0"/>
              <a:t>Одна из терапевтов работала </a:t>
            </a:r>
            <a:r>
              <a:rPr lang="ru-RU" sz="2200" b="1" i="1" dirty="0" smtClean="0"/>
              <a:t>с </a:t>
            </a:r>
            <a:r>
              <a:rPr lang="ru-RU" sz="2200" b="1" i="1" dirty="0"/>
              <a:t>левой руки, </a:t>
            </a:r>
            <a:r>
              <a:rPr lang="ru-RU" sz="2200" b="1" i="1" dirty="0" smtClean="0"/>
              <a:t>для чего врач</a:t>
            </a:r>
            <a:br>
              <a:rPr lang="ru-RU" sz="2200" b="1" i="1" dirty="0" smtClean="0"/>
            </a:br>
            <a:r>
              <a:rPr lang="ru-RU" sz="2200" b="1" i="1" dirty="0" smtClean="0"/>
              <a:t>и медсестра каждую смену</a:t>
            </a:r>
            <a:r>
              <a:rPr lang="ru-RU" sz="2200" b="1" i="1" dirty="0"/>
              <a:t> менялись местами. </a:t>
            </a:r>
            <a:r>
              <a:rPr lang="ru-RU" sz="2200" b="1" i="1" dirty="0" smtClean="0"/>
              <a:t>Поэтому предметы и документы </a:t>
            </a:r>
            <a:r>
              <a:rPr lang="ru-RU" sz="2200" b="1" i="1" dirty="0"/>
              <a:t>каждый день перекладывались с места на </a:t>
            </a:r>
            <a:r>
              <a:rPr lang="ru-RU" sz="2200" b="1" i="1" dirty="0" smtClean="0"/>
              <a:t>место.</a:t>
            </a:r>
            <a:endParaRPr lang="ru-RU" sz="2200" b="1" i="1" dirty="0"/>
          </a:p>
          <a:p>
            <a:pPr algn="just">
              <a:spcBef>
                <a:spcPts val="0"/>
              </a:spcBef>
            </a:pPr>
            <a:r>
              <a:rPr lang="ru-RU" sz="2200" b="1" i="1" dirty="0"/>
              <a:t>Было решено ввести стандартное расположение рабочих мест. Все процессы проигрывались несколько раз – это должно было помочь понять, насколько и доктору, и медсестре будет удобно, каким образом разместить шкафы, стеллажи, ящики стола, и др.</a:t>
            </a:r>
          </a:p>
          <a:p>
            <a:pPr algn="just">
              <a:spcBef>
                <a:spcPts val="0"/>
              </a:spcBef>
            </a:pPr>
            <a:r>
              <a:rPr lang="ru-RU" sz="2200" b="1" i="1" dirty="0"/>
              <a:t>Сначала реакция терапевта была категоричной: «Я 25 лет работаю с левой руки, мне так удобно!» Но когда ее рабочую зону преобразовали, пользуясь системой 5С, а затем и реальный пациент пришел на прием, ей ничего не оставалось, кроме как признать, что работать действительно стало намного комфортнее и эффективнее</a:t>
            </a:r>
            <a:r>
              <a:rPr lang="ru-RU" sz="2200" b="1" i="1" dirty="0" smtClean="0"/>
              <a:t>.</a:t>
            </a:r>
            <a:r>
              <a:rPr lang="ru-RU" sz="2200" b="1" i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19675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Вовлеченность</a:t>
            </a:r>
            <a:r>
              <a:rPr lang="ru-RU" sz="1800" dirty="0" smtClean="0">
                <a:latin typeface="Arial Black" pitchFamily="34" charset="0"/>
              </a:rPr>
              <a:t> — наивысший уровень мотивации, когда работник позитивно отзывается об организации, не собирается увольняться и готов прикладывать дополнительные усилия, чтобы выполнять обязанности.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726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100" b="1" i="1" dirty="0" smtClean="0">
                <a:solidFill>
                  <a:srgbClr val="FF0000"/>
                </a:solidFill>
              </a:rPr>
              <a:t>КТО В МЕДОРГАНИЗАЦИЯХ САМЫЙ ВОВЛЕЧЕННЫЙ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100" b="1" i="1" dirty="0" smtClean="0">
                <a:solidFill>
                  <a:srgbClr val="FF0000"/>
                </a:solidFill>
              </a:rPr>
              <a:t>(результаты опроса сотрудников поликлиник</a:t>
            </a:r>
            <a:br>
              <a:rPr lang="ru-RU" sz="2100" b="1" i="1" dirty="0" smtClean="0">
                <a:solidFill>
                  <a:srgbClr val="FF0000"/>
                </a:solidFill>
              </a:rPr>
            </a:br>
            <a:r>
              <a:rPr lang="ru-RU" sz="2100" b="1" i="1" dirty="0" smtClean="0">
                <a:solidFill>
                  <a:srgbClr val="FF0000"/>
                </a:solidFill>
              </a:rPr>
              <a:t>Ярославля</a:t>
            </a:r>
            <a:r>
              <a:rPr lang="ru-RU" sz="2100" b="1" i="1" dirty="0">
                <a:solidFill>
                  <a:srgbClr val="FF0000"/>
                </a:solidFill>
              </a:rPr>
              <a:t>, Калининграда и </a:t>
            </a:r>
            <a:r>
              <a:rPr lang="ru-RU" sz="2100" b="1" i="1" dirty="0" smtClean="0">
                <a:solidFill>
                  <a:srgbClr val="FF0000"/>
                </a:solidFill>
              </a:rPr>
              <a:t>Севастополя)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Средний</a:t>
            </a:r>
            <a:r>
              <a:rPr lang="ru-RU" sz="2100" b="1" i="1" dirty="0" smtClean="0"/>
              <a:t> </a:t>
            </a:r>
            <a:r>
              <a:rPr lang="ru-RU" sz="2100" b="1" i="1" dirty="0"/>
              <a:t>показатель вовлеченности — </a:t>
            </a:r>
            <a:r>
              <a:rPr lang="ru-RU" sz="2100" b="1" i="1" dirty="0">
                <a:solidFill>
                  <a:srgbClr val="FF0000"/>
                </a:solidFill>
              </a:rPr>
              <a:t>58</a:t>
            </a:r>
            <a:r>
              <a:rPr lang="ru-RU" sz="2100" b="1" i="1" dirty="0" smtClean="0">
                <a:solidFill>
                  <a:srgbClr val="FF0000"/>
                </a:solidFill>
              </a:rPr>
              <a:t>%</a:t>
            </a:r>
            <a:r>
              <a:rPr lang="ru-RU" sz="21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Самые </a:t>
            </a:r>
            <a:r>
              <a:rPr lang="ru-RU" sz="2100" b="1" i="1" dirty="0">
                <a:solidFill>
                  <a:srgbClr val="FF0000"/>
                </a:solidFill>
              </a:rPr>
              <a:t>высокие</a:t>
            </a:r>
            <a:r>
              <a:rPr lang="ru-RU" sz="2100" b="1" i="1" dirty="0"/>
              <a:t> результаты у </a:t>
            </a:r>
            <a:r>
              <a:rPr lang="ru-RU" sz="2100" b="1" i="1" dirty="0">
                <a:solidFill>
                  <a:srgbClr val="FF0000"/>
                </a:solidFill>
              </a:rPr>
              <a:t>главврачей и руководителей </a:t>
            </a:r>
            <a:r>
              <a:rPr lang="ru-RU" sz="2100" b="1" i="1" dirty="0"/>
              <a:t>отделений — </a:t>
            </a:r>
            <a:r>
              <a:rPr lang="ru-RU" sz="2100" b="1" i="1" dirty="0">
                <a:solidFill>
                  <a:srgbClr val="FF0000"/>
                </a:solidFill>
              </a:rPr>
              <a:t>74</a:t>
            </a:r>
            <a:r>
              <a:rPr lang="ru-RU" sz="2100" b="1" i="1" dirty="0" smtClean="0">
                <a:solidFill>
                  <a:srgbClr val="FF0000"/>
                </a:solidFill>
              </a:rPr>
              <a:t>%</a:t>
            </a:r>
            <a:r>
              <a:rPr lang="ru-RU" sz="21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/>
              <a:t>Чуть </a:t>
            </a:r>
            <a:r>
              <a:rPr lang="ru-RU" sz="2100" b="1" i="1" dirty="0"/>
              <a:t>ниже </a:t>
            </a:r>
            <a:r>
              <a:rPr lang="ru-RU" sz="2100" b="1" i="1" dirty="0">
                <a:solidFill>
                  <a:srgbClr val="FF0000"/>
                </a:solidFill>
              </a:rPr>
              <a:t>у сотрудников административных подразделений</a:t>
            </a:r>
            <a:r>
              <a:rPr lang="ru-RU" sz="2100" b="1" i="1" dirty="0"/>
              <a:t>, например у бухгалтеров — </a:t>
            </a:r>
            <a:r>
              <a:rPr lang="ru-RU" sz="2100" b="1" i="1" dirty="0">
                <a:solidFill>
                  <a:srgbClr val="FF0000"/>
                </a:solidFill>
              </a:rPr>
              <a:t>66</a:t>
            </a:r>
            <a:r>
              <a:rPr lang="ru-RU" sz="2100" b="1" i="1" dirty="0" smtClean="0">
                <a:solidFill>
                  <a:srgbClr val="FF0000"/>
                </a:solidFill>
              </a:rPr>
              <a:t>%</a:t>
            </a:r>
            <a:r>
              <a:rPr lang="ru-RU" sz="21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На</a:t>
            </a:r>
            <a:r>
              <a:rPr lang="ru-RU" sz="2100" b="1" i="1" dirty="0">
                <a:solidFill>
                  <a:srgbClr val="FF0000"/>
                </a:solidFill>
              </a:rPr>
              <a:t> последнем месте</a:t>
            </a:r>
            <a:r>
              <a:rPr lang="ru-RU" sz="2100" b="1" i="1" dirty="0"/>
              <a:t> — медработники, </a:t>
            </a:r>
            <a:r>
              <a:rPr lang="ru-RU" sz="2100" b="1" i="1" dirty="0">
                <a:solidFill>
                  <a:srgbClr val="FF0000"/>
                </a:solidFill>
              </a:rPr>
              <a:t>те, кто непосредственно взаимодействует с пациентами</a:t>
            </a:r>
            <a:r>
              <a:rPr lang="ru-RU" sz="2100" b="1" i="1" dirty="0"/>
              <a:t>. Причем </a:t>
            </a:r>
            <a:r>
              <a:rPr lang="ru-RU" sz="2100" b="1" i="1" dirty="0">
                <a:solidFill>
                  <a:srgbClr val="FF0000"/>
                </a:solidFill>
              </a:rPr>
              <a:t>врачи</a:t>
            </a:r>
            <a:r>
              <a:rPr lang="ru-RU" sz="2100" b="1" i="1" dirty="0"/>
              <a:t> в этом смысле не отличаются от </a:t>
            </a:r>
            <a:r>
              <a:rPr lang="ru-RU" sz="2100" b="1" i="1" dirty="0">
                <a:solidFill>
                  <a:srgbClr val="FF0000"/>
                </a:solidFill>
              </a:rPr>
              <a:t>санитарок и медсестер</a:t>
            </a:r>
            <a:r>
              <a:rPr lang="ru-RU" sz="2100" b="1" i="1" dirty="0"/>
              <a:t> — вовлеченность </a:t>
            </a:r>
            <a:r>
              <a:rPr lang="ru-RU" sz="2100" b="1" i="1" dirty="0">
                <a:solidFill>
                  <a:srgbClr val="FF0000"/>
                </a:solidFill>
              </a:rPr>
              <a:t>53</a:t>
            </a:r>
            <a:r>
              <a:rPr lang="ru-RU" sz="2100" b="1" i="1" dirty="0" smtClean="0">
                <a:solidFill>
                  <a:srgbClr val="FF0000"/>
                </a:solidFill>
              </a:rPr>
              <a:t>%</a:t>
            </a:r>
            <a:r>
              <a:rPr lang="ru-RU" sz="21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Аутсайдерами</a:t>
            </a:r>
            <a:r>
              <a:rPr lang="ru-RU" sz="2100" b="1" i="1" dirty="0" smtClean="0"/>
              <a:t> </a:t>
            </a:r>
            <a:r>
              <a:rPr lang="ru-RU" sz="2100" b="1" i="1" dirty="0"/>
              <a:t>по вовлеченности стали </a:t>
            </a:r>
            <a:r>
              <a:rPr lang="ru-RU" sz="2100" b="1" i="1" dirty="0">
                <a:solidFill>
                  <a:srgbClr val="FF0000"/>
                </a:solidFill>
              </a:rPr>
              <a:t>работники регистратуры</a:t>
            </a:r>
            <a:r>
              <a:rPr lang="ru-RU" sz="2100" b="1" i="1" dirty="0"/>
              <a:t>, </a:t>
            </a:r>
            <a:r>
              <a:rPr lang="ru-RU" sz="2100" b="1" i="1" dirty="0">
                <a:solidFill>
                  <a:srgbClr val="FF0000"/>
                </a:solidFill>
              </a:rPr>
              <a:t>через которых проходит весь поток </a:t>
            </a:r>
            <a:r>
              <a:rPr lang="ru-RU" sz="2100" b="1" i="1" dirty="0" smtClean="0">
                <a:solidFill>
                  <a:srgbClr val="FF0000"/>
                </a:solidFill>
              </a:rPr>
              <a:t>больных</a:t>
            </a:r>
            <a:r>
              <a:rPr lang="ru-RU" sz="2100" b="1" i="1" dirty="0" smtClean="0"/>
              <a:t>.</a:t>
            </a:r>
          </a:p>
          <a:p>
            <a:pPr algn="ctr">
              <a:spcBef>
                <a:spcPts val="0"/>
              </a:spcBef>
            </a:pPr>
            <a:r>
              <a:rPr lang="ru-RU" sz="2400" b="1" i="1" u="sng" dirty="0" smtClean="0">
                <a:solidFill>
                  <a:srgbClr val="FF0000"/>
                </a:solidFill>
              </a:rPr>
              <a:t>В</a:t>
            </a:r>
            <a:r>
              <a:rPr lang="ru-RU" sz="2400" b="1" i="1" u="sng" dirty="0">
                <a:solidFill>
                  <a:srgbClr val="FF0000"/>
                </a:solidFill>
              </a:rPr>
              <a:t> такой ситуации </a:t>
            </a:r>
            <a:r>
              <a:rPr lang="ru-RU" sz="2400" b="1" i="1" u="sng" dirty="0" err="1">
                <a:solidFill>
                  <a:srgbClr val="FF0000"/>
                </a:solidFill>
              </a:rPr>
              <a:t>медорганизация</a:t>
            </a:r>
            <a:r>
              <a:rPr lang="ru-RU" sz="2400" b="1" i="1" u="sng" dirty="0">
                <a:solidFill>
                  <a:srgbClr val="FF0000"/>
                </a:solidFill>
              </a:rPr>
              <a:t> вряд ли может рассчитывать, что пациенты будут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довольны</a:t>
            </a:r>
            <a:br>
              <a:rPr lang="ru-RU" sz="2400" b="1" i="1" u="sng" dirty="0" smtClean="0">
                <a:solidFill>
                  <a:srgbClr val="FF0000"/>
                </a:solidFill>
              </a:rPr>
            </a:br>
            <a:r>
              <a:rPr lang="ru-RU" sz="2400" b="1" i="1" u="sng" dirty="0" smtClean="0">
                <a:solidFill>
                  <a:srgbClr val="FF0000"/>
                </a:solidFill>
              </a:rPr>
              <a:t>качеством обслуживания!!!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Чем недоволен медперсонал?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900" b="1" dirty="0" smtClean="0"/>
              <a:t>(исследование </a:t>
            </a:r>
            <a:r>
              <a:rPr lang="ru-RU" sz="1900" b="1" dirty="0"/>
              <a:t>компании AXES </a:t>
            </a:r>
            <a:r>
              <a:rPr lang="ru-RU" sz="1900" b="1" dirty="0" err="1"/>
              <a:t>Management</a:t>
            </a:r>
            <a:r>
              <a:rPr lang="ru-RU" sz="1900" b="1" dirty="0"/>
              <a:t> в рамках </a:t>
            </a:r>
            <a:r>
              <a:rPr lang="ru-RU" sz="1900" b="1" dirty="0" smtClean="0"/>
              <a:t>проекта </a:t>
            </a:r>
            <a:r>
              <a:rPr lang="ru-RU" sz="1900" b="1" dirty="0"/>
              <a:t>«Бережливая поликлиника</a:t>
            </a:r>
            <a:r>
              <a:rPr lang="ru-RU" sz="1900" b="1" dirty="0" smtClean="0"/>
              <a:t>»)</a:t>
            </a:r>
            <a:endParaRPr lang="ru-RU" sz="1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222" y="736994"/>
            <a:ext cx="8712968" cy="60932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300" b="1" i="1" dirty="0" smtClean="0">
                <a:solidFill>
                  <a:srgbClr val="FF0000"/>
                </a:solidFill>
              </a:rPr>
              <a:t>Три </a:t>
            </a:r>
            <a:r>
              <a:rPr lang="ru-RU" sz="2300" b="1" i="1" dirty="0">
                <a:solidFill>
                  <a:srgbClr val="FF0000"/>
                </a:solidFill>
              </a:rPr>
              <a:t>главные </a:t>
            </a:r>
            <a:r>
              <a:rPr lang="ru-RU" sz="2300" b="1" i="1" dirty="0" smtClean="0">
                <a:solidFill>
                  <a:srgbClr val="FF0000"/>
                </a:solidFill>
              </a:rPr>
              <a:t>проблемы,</a:t>
            </a:r>
            <a:br>
              <a:rPr lang="ru-RU" sz="2300" b="1" i="1" dirty="0" smtClean="0">
                <a:solidFill>
                  <a:srgbClr val="FF0000"/>
                </a:solidFill>
              </a:rPr>
            </a:br>
            <a:r>
              <a:rPr lang="ru-RU" sz="2300" b="1" i="1" dirty="0" smtClean="0">
                <a:solidFill>
                  <a:srgbClr val="FF0000"/>
                </a:solidFill>
              </a:rPr>
              <a:t>о</a:t>
            </a:r>
            <a:r>
              <a:rPr lang="ru-RU" sz="2300" b="1" i="1" dirty="0">
                <a:solidFill>
                  <a:srgbClr val="FF0000"/>
                </a:solidFill>
              </a:rPr>
              <a:t> которых говорили сотрудники всех </a:t>
            </a:r>
            <a:r>
              <a:rPr lang="ru-RU" sz="2300" b="1" i="1" dirty="0" err="1">
                <a:solidFill>
                  <a:srgbClr val="FF0000"/>
                </a:solidFill>
              </a:rPr>
              <a:t>медорганизаций</a:t>
            </a:r>
            <a:r>
              <a:rPr lang="ru-RU" sz="2300" b="1" i="1" dirty="0">
                <a:solidFill>
                  <a:srgbClr val="FF0000"/>
                </a:solidFill>
              </a:rPr>
              <a:t>.</a:t>
            </a:r>
            <a:r>
              <a:rPr lang="ru-RU" sz="2500" b="1" i="1" dirty="0">
                <a:solidFill>
                  <a:srgbClr val="FF0000"/>
                </a:solidFill>
              </a:rPr>
              <a:t> </a:t>
            </a:r>
            <a:endParaRPr lang="ru-RU" sz="2500" b="1" i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/>
              <a:t>(ответы на закрытые и открытые вопросы)</a:t>
            </a:r>
            <a:endParaRPr lang="ru-RU" sz="2000" b="1" i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100" dirty="0"/>
              <a:t>1</a:t>
            </a:r>
            <a:r>
              <a:rPr lang="ru-RU" sz="2000" dirty="0"/>
              <a:t>. </a:t>
            </a:r>
            <a:r>
              <a:rPr lang="ru-RU" sz="2000" b="1" i="1" u="sng" dirty="0">
                <a:solidFill>
                  <a:srgbClr val="FF0000"/>
                </a:solidFill>
              </a:rPr>
              <a:t>Ощущение постоянной экономии</a:t>
            </a:r>
            <a:r>
              <a:rPr lang="ru-RU" sz="2000" b="1" i="1" dirty="0"/>
              <a:t>. Причем это </a:t>
            </a:r>
            <a:r>
              <a:rPr lang="ru-RU" sz="2000" b="1" i="1" dirty="0">
                <a:solidFill>
                  <a:srgbClr val="FF0000"/>
                </a:solidFill>
              </a:rPr>
              <a:t>не зависит от реального благосостояния учреждения</a:t>
            </a:r>
            <a:r>
              <a:rPr lang="ru-RU" sz="2000" b="1" i="1" dirty="0"/>
              <a:t>. Медработники считают, что </a:t>
            </a:r>
            <a:r>
              <a:rPr lang="ru-RU" sz="2000" b="1" i="1" dirty="0">
                <a:solidFill>
                  <a:srgbClr val="FF0000"/>
                </a:solidFill>
              </a:rPr>
              <a:t>обязаны экономить</a:t>
            </a:r>
            <a:r>
              <a:rPr lang="ru-RU" sz="2000" b="1" i="1" dirty="0"/>
              <a:t>. Канцтоваров не допроситься и нужно покупать за свои деньги — </a:t>
            </a:r>
            <a:r>
              <a:rPr lang="ru-RU" sz="2000" b="1" i="1" dirty="0">
                <a:solidFill>
                  <a:srgbClr val="FF0000"/>
                </a:solidFill>
              </a:rPr>
              <a:t>пора навести порядок в хозчасти</a:t>
            </a:r>
            <a:r>
              <a:rPr lang="ru-RU" sz="2000" b="1" i="1" dirty="0"/>
              <a:t>. </a:t>
            </a:r>
            <a:r>
              <a:rPr lang="ru-RU" sz="2000" b="1" i="1" dirty="0">
                <a:solidFill>
                  <a:srgbClr val="FF0000"/>
                </a:solidFill>
              </a:rPr>
              <a:t>Ощущение постоянной экономии</a:t>
            </a:r>
            <a:r>
              <a:rPr lang="ru-RU" sz="2000" b="1" i="1" dirty="0"/>
              <a:t> порождает у работников </a:t>
            </a:r>
            <a:r>
              <a:rPr lang="ru-RU" sz="2000" b="1" i="1" dirty="0">
                <a:solidFill>
                  <a:srgbClr val="FF0000"/>
                </a:solidFill>
              </a:rPr>
              <a:t>мнение, что их недооценивают</a:t>
            </a:r>
            <a:r>
              <a:rPr lang="ru-RU" sz="2000" b="1" i="1" dirty="0"/>
              <a:t>. 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/>
              <a:t>2. </a:t>
            </a:r>
            <a:r>
              <a:rPr lang="ru-RU" sz="2000" b="1" i="1" u="sng" dirty="0">
                <a:solidFill>
                  <a:srgbClr val="FF0000"/>
                </a:solidFill>
              </a:rPr>
              <a:t>Управленческие навыки администрации</a:t>
            </a:r>
            <a:r>
              <a:rPr lang="ru-RU" sz="2000" b="1" i="1" dirty="0"/>
              <a:t>. Медработники жалуются, что </a:t>
            </a:r>
            <a:r>
              <a:rPr lang="ru-RU" sz="2000" b="1" i="1" dirty="0">
                <a:solidFill>
                  <a:srgbClr val="FF0000"/>
                </a:solidFill>
              </a:rPr>
              <a:t>руководители не соблюдают этику и деонтологию</a:t>
            </a:r>
            <a:r>
              <a:rPr lang="ru-RU" sz="2000" b="1" i="1" dirty="0"/>
              <a:t>, отчитывают при посторонних, разговаривают на повышенных тонах. Еще одна претензия — </a:t>
            </a:r>
            <a:r>
              <a:rPr lang="ru-RU" sz="2000" b="1" i="1" dirty="0">
                <a:solidFill>
                  <a:srgbClr val="FF0000"/>
                </a:solidFill>
              </a:rPr>
              <a:t>администрация плохо информирует о новых приказах</a:t>
            </a:r>
            <a:r>
              <a:rPr lang="ru-RU" sz="2000" b="1" i="1" dirty="0"/>
              <a:t>. Сотрудники </a:t>
            </a:r>
            <a:r>
              <a:rPr lang="ru-RU" sz="2000" b="1" i="1" dirty="0">
                <a:solidFill>
                  <a:srgbClr val="FF0000"/>
                </a:solidFill>
              </a:rPr>
              <a:t>предлагают</a:t>
            </a:r>
            <a:r>
              <a:rPr lang="ru-RU" sz="2000" b="1" i="1" dirty="0"/>
              <a:t> проводить </a:t>
            </a:r>
            <a:r>
              <a:rPr lang="ru-RU" sz="2000" b="1" i="1" dirty="0">
                <a:solidFill>
                  <a:srgbClr val="FF0000"/>
                </a:solidFill>
              </a:rPr>
              <a:t>собрания коллектива</a:t>
            </a:r>
            <a:r>
              <a:rPr lang="ru-RU" sz="2000" b="1" i="1" dirty="0"/>
              <a:t>. </a:t>
            </a:r>
          </a:p>
          <a:p>
            <a:pPr algn="just">
              <a:spcBef>
                <a:spcPts val="0"/>
              </a:spcBef>
            </a:pPr>
            <a:r>
              <a:rPr lang="ru-RU" sz="2000" b="1" i="1" dirty="0"/>
              <a:t>3. </a:t>
            </a:r>
            <a:r>
              <a:rPr lang="ru-RU" sz="2000" b="1" i="1" u="sng" dirty="0">
                <a:solidFill>
                  <a:srgbClr val="FF0000"/>
                </a:solidFill>
              </a:rPr>
              <a:t>Недостаточная эффективность организационных процессов</a:t>
            </a:r>
            <a:r>
              <a:rPr lang="ru-RU" sz="2000" b="1" i="1" dirty="0"/>
              <a:t>. В частности, </a:t>
            </a:r>
            <a:r>
              <a:rPr lang="ru-RU" sz="2000" b="1" i="1" dirty="0">
                <a:solidFill>
                  <a:srgbClr val="FF0000"/>
                </a:solidFill>
              </a:rPr>
              <a:t>врачи считают</a:t>
            </a:r>
            <a:r>
              <a:rPr lang="ru-RU" sz="2000" b="1" i="1" dirty="0"/>
              <a:t>, что </a:t>
            </a:r>
            <a:r>
              <a:rPr lang="ru-RU" sz="2000" b="1" i="1" dirty="0">
                <a:solidFill>
                  <a:srgbClr val="FF0000"/>
                </a:solidFill>
              </a:rPr>
              <a:t>нужно более четко распределить ответственность</a:t>
            </a:r>
            <a:r>
              <a:rPr lang="ru-RU" sz="2000" b="1" i="1" dirty="0"/>
              <a:t>, </a:t>
            </a:r>
            <a:r>
              <a:rPr lang="ru-RU" sz="2000" b="1" i="1" dirty="0">
                <a:solidFill>
                  <a:srgbClr val="FF0000"/>
                </a:solidFill>
              </a:rPr>
              <a:t>разграничить</a:t>
            </a:r>
            <a:r>
              <a:rPr lang="ru-RU" sz="2000" b="1" i="1" dirty="0"/>
              <a:t> «здоровый» и «больной» </a:t>
            </a:r>
            <a:r>
              <a:rPr lang="ru-RU" sz="2000" b="1" i="1" dirty="0">
                <a:solidFill>
                  <a:srgbClr val="FF0000"/>
                </a:solidFill>
              </a:rPr>
              <a:t>прием</a:t>
            </a:r>
            <a:r>
              <a:rPr lang="ru-RU" sz="2000" b="1" i="1" dirty="0"/>
              <a:t>, </a:t>
            </a:r>
            <a:r>
              <a:rPr lang="ru-RU" sz="2000" b="1" i="1" dirty="0">
                <a:solidFill>
                  <a:srgbClr val="FF0000"/>
                </a:solidFill>
              </a:rPr>
              <a:t>обучать</a:t>
            </a:r>
            <a:r>
              <a:rPr lang="ru-RU" sz="2000" b="1" i="1" dirty="0"/>
              <a:t> сотрудников при внедрении </a:t>
            </a:r>
            <a:r>
              <a:rPr lang="ru-RU" sz="2000" b="1" i="1" dirty="0">
                <a:solidFill>
                  <a:srgbClr val="FF0000"/>
                </a:solidFill>
              </a:rPr>
              <a:t>IT-технологий</a:t>
            </a:r>
            <a:r>
              <a:rPr lang="ru-RU" sz="2000" b="1" i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Arial Black" pitchFamily="34" charset="0"/>
              </a:rPr>
              <a:t>Как повысить мотивацию?</a:t>
            </a:r>
            <a:endParaRPr lang="ru-RU" sz="2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При внедрении</a:t>
            </a:r>
            <a:r>
              <a:rPr lang="ru-RU" sz="2100" b="1" i="1" dirty="0" smtClean="0"/>
              <a:t> нового проекта, </a:t>
            </a:r>
            <a:r>
              <a:rPr lang="ru-RU" sz="2100" b="1" i="1" dirty="0"/>
              <a:t>на этапе подготовки надо </a:t>
            </a:r>
            <a:r>
              <a:rPr lang="ru-RU" sz="2100" b="1" i="1" dirty="0">
                <a:solidFill>
                  <a:srgbClr val="FF0000"/>
                </a:solidFill>
              </a:rPr>
              <a:t>исследовать вовлеченность персонала</a:t>
            </a:r>
            <a:r>
              <a:rPr lang="ru-RU" sz="2100" b="1" i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/>
              <a:t>Необходимо </a:t>
            </a:r>
            <a:r>
              <a:rPr lang="ru-RU" sz="2100" b="1" i="1" dirty="0" smtClean="0">
                <a:solidFill>
                  <a:srgbClr val="FF0000"/>
                </a:solidFill>
              </a:rPr>
              <a:t>выявить </a:t>
            </a:r>
            <a:r>
              <a:rPr lang="ru-RU" sz="2100" b="1" i="1" dirty="0">
                <a:solidFill>
                  <a:srgbClr val="FF0000"/>
                </a:solidFill>
              </a:rPr>
              <a:t>в коллективе самых инициативных</a:t>
            </a:r>
            <a:r>
              <a:rPr lang="ru-RU" sz="2100" b="1" i="1" dirty="0"/>
              <a:t>, которые будут заряжать энтузиазмом остальных</a:t>
            </a:r>
            <a:r>
              <a:rPr lang="ru-RU" sz="2100" b="1" i="1" dirty="0" smtClean="0"/>
              <a:t>. С них следует   </a:t>
            </a:r>
            <a:r>
              <a:rPr lang="ru-RU" sz="2100" b="1" i="1" dirty="0" smtClean="0">
                <a:solidFill>
                  <a:srgbClr val="FF0000"/>
                </a:solidFill>
              </a:rPr>
              <a:t>снять часть </a:t>
            </a:r>
            <a:r>
              <a:rPr lang="ru-RU" sz="2100" b="1" i="1" dirty="0">
                <a:solidFill>
                  <a:srgbClr val="FF0000"/>
                </a:solidFill>
              </a:rPr>
              <a:t>основной рабочей нагрузки</a:t>
            </a:r>
            <a:r>
              <a:rPr lang="ru-RU" sz="2100" b="1" i="1" dirty="0"/>
              <a:t>, чтобы </a:t>
            </a:r>
            <a:r>
              <a:rPr lang="ru-RU" sz="2100" b="1" i="1" dirty="0" smtClean="0"/>
              <a:t>обеспечить возможность </a:t>
            </a:r>
            <a:r>
              <a:rPr lang="ru-RU" sz="2100" b="1" i="1" dirty="0"/>
              <a:t>хотя бы </a:t>
            </a:r>
            <a:r>
              <a:rPr lang="ru-RU" sz="2100" b="1" i="1" dirty="0">
                <a:solidFill>
                  <a:srgbClr val="FF0000"/>
                </a:solidFill>
              </a:rPr>
              <a:t>30% времени тратить на проект</a:t>
            </a:r>
            <a:r>
              <a:rPr lang="ru-RU" sz="2100" b="1" i="1" dirty="0"/>
              <a:t>. 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/>
              <a:t>Необходимо </a:t>
            </a:r>
            <a:r>
              <a:rPr lang="ru-RU" sz="2100" b="1" i="1" dirty="0" smtClean="0">
                <a:solidFill>
                  <a:srgbClr val="FF0000"/>
                </a:solidFill>
              </a:rPr>
              <a:t>постоянно демонстрировать позитивную оценку персонала</a:t>
            </a:r>
            <a:r>
              <a:rPr lang="ru-RU" sz="2100" b="1" i="1" dirty="0" smtClean="0"/>
              <a:t>, чтобы </a:t>
            </a:r>
            <a:r>
              <a:rPr lang="ru-RU" sz="2100" b="1" i="1" dirty="0" smtClean="0">
                <a:solidFill>
                  <a:srgbClr val="FF0000"/>
                </a:solidFill>
              </a:rPr>
              <a:t>повысить его вовлеченность</a:t>
            </a:r>
            <a:r>
              <a:rPr lang="ru-RU" sz="2100" b="1" i="1" dirty="0" smtClean="0"/>
              <a:t> в процесс реализации проекта.</a:t>
            </a:r>
            <a:endParaRPr lang="ru-RU" sz="2100" b="1" i="1" dirty="0"/>
          </a:p>
          <a:p>
            <a:pPr algn="just">
              <a:spcBef>
                <a:spcPts val="0"/>
              </a:spcBef>
            </a:pPr>
            <a:r>
              <a:rPr lang="ru-RU" sz="2100" b="1" i="1" dirty="0" smtClean="0">
                <a:solidFill>
                  <a:srgbClr val="FF0000"/>
                </a:solidFill>
              </a:rPr>
              <a:t>Необходимо задействовать</a:t>
            </a:r>
            <a:r>
              <a:rPr lang="ru-RU" sz="2100" b="1" i="1" dirty="0" smtClean="0"/>
              <a:t> во внедрении нового проекта </a:t>
            </a:r>
            <a:r>
              <a:rPr lang="ru-RU" sz="2100" b="1" i="1" dirty="0">
                <a:solidFill>
                  <a:srgbClr val="FF0000"/>
                </a:solidFill>
              </a:rPr>
              <a:t>максимальное количество</a:t>
            </a:r>
            <a:r>
              <a:rPr lang="ru-RU" sz="2100" b="1" i="1" dirty="0"/>
              <a:t> работников. Так </a:t>
            </a:r>
            <a:r>
              <a:rPr lang="ru-RU" sz="2100" b="1" i="1" dirty="0">
                <a:solidFill>
                  <a:srgbClr val="FF0000"/>
                </a:solidFill>
              </a:rPr>
              <a:t>каждый почувствует свою значимость</a:t>
            </a:r>
            <a:r>
              <a:rPr lang="ru-RU" sz="2100" b="1" i="1" dirty="0"/>
              <a:t>. Проект должен решать </a:t>
            </a:r>
            <a:r>
              <a:rPr lang="ru-RU" sz="2100" b="1" i="1" dirty="0">
                <a:solidFill>
                  <a:srgbClr val="FF0000"/>
                </a:solidFill>
              </a:rPr>
              <a:t>реальные проблемы </a:t>
            </a:r>
            <a:r>
              <a:rPr lang="ru-RU" sz="2100" b="1" i="1" dirty="0" err="1">
                <a:solidFill>
                  <a:srgbClr val="FF0000"/>
                </a:solidFill>
              </a:rPr>
              <a:t>медорганизации</a:t>
            </a:r>
            <a:r>
              <a:rPr lang="ru-RU" sz="2100" b="1" i="1" dirty="0" smtClean="0"/>
              <a:t>. При этом </a:t>
            </a:r>
            <a:r>
              <a:rPr lang="ru-RU" sz="2100" b="1" i="1" dirty="0" smtClean="0">
                <a:solidFill>
                  <a:srgbClr val="FF0000"/>
                </a:solidFill>
              </a:rPr>
              <a:t>следует начать</a:t>
            </a:r>
            <a:r>
              <a:rPr lang="ru-RU" sz="2100" b="1" i="1" dirty="0" smtClean="0"/>
              <a:t> </a:t>
            </a:r>
            <a:r>
              <a:rPr lang="ru-RU" sz="2100" b="1" i="1" dirty="0"/>
              <a:t>с того, что </a:t>
            </a:r>
            <a:r>
              <a:rPr lang="ru-RU" sz="2100" b="1" i="1" dirty="0">
                <a:solidFill>
                  <a:srgbClr val="FF0000"/>
                </a:solidFill>
              </a:rPr>
              <a:t>можно сделать быстро</a:t>
            </a:r>
            <a:r>
              <a:rPr lang="ru-RU" sz="2100" b="1" i="1" dirty="0"/>
              <a:t>, чтобы сотрудники </a:t>
            </a:r>
            <a:r>
              <a:rPr lang="ru-RU" sz="2100" b="1" i="1" dirty="0">
                <a:solidFill>
                  <a:srgbClr val="FF0000"/>
                </a:solidFill>
              </a:rPr>
              <a:t>увидели результат</a:t>
            </a:r>
            <a:r>
              <a:rPr lang="ru-RU" sz="2100" b="1" i="1" dirty="0"/>
              <a:t>. </a:t>
            </a:r>
            <a:r>
              <a:rPr lang="ru-RU" sz="2100" b="1" i="1" u="sng" dirty="0">
                <a:solidFill>
                  <a:srgbClr val="FF0000"/>
                </a:solidFill>
              </a:rPr>
              <a:t>Оптимальный срок проекта — 3 месяца</a:t>
            </a:r>
            <a:r>
              <a:rPr lang="ru-RU" sz="2100" b="1" i="1" dirty="0"/>
              <a:t>. </a:t>
            </a:r>
          </a:p>
          <a:p>
            <a:pPr algn="just">
              <a:spcBef>
                <a:spcPts val="0"/>
              </a:spcBef>
            </a:pPr>
            <a:r>
              <a:rPr lang="ru-RU" sz="2100" b="1" i="1" dirty="0" smtClean="0"/>
              <a:t>Необходимо </a:t>
            </a:r>
            <a:r>
              <a:rPr lang="ru-RU" sz="2100" b="1" i="1" dirty="0" smtClean="0">
                <a:solidFill>
                  <a:srgbClr val="FF0000"/>
                </a:solidFill>
              </a:rPr>
              <a:t>определять </a:t>
            </a:r>
            <a:r>
              <a:rPr lang="ru-RU" sz="2100" b="1" i="1" dirty="0">
                <a:solidFill>
                  <a:srgbClr val="FF0000"/>
                </a:solidFill>
              </a:rPr>
              <a:t>проблемы с участием всего </a:t>
            </a:r>
            <a:r>
              <a:rPr lang="ru-RU" sz="2100" b="1" i="1" dirty="0" smtClean="0">
                <a:solidFill>
                  <a:srgbClr val="FF0000"/>
                </a:solidFill>
              </a:rPr>
              <a:t>коллектива</a:t>
            </a:r>
            <a:r>
              <a:rPr lang="ru-RU" sz="2100" b="1" i="1" dirty="0" smtClean="0"/>
              <a:t>, в т.ч. путем проведения </a:t>
            </a:r>
            <a:r>
              <a:rPr lang="ru-RU" sz="2100" b="1" i="1" dirty="0" smtClean="0">
                <a:solidFill>
                  <a:srgbClr val="FF0000"/>
                </a:solidFill>
              </a:rPr>
              <a:t>опросов</a:t>
            </a:r>
            <a:r>
              <a:rPr lang="ru-RU" sz="2100" b="1" i="1" dirty="0" smtClean="0"/>
              <a:t> (</a:t>
            </a:r>
            <a:r>
              <a:rPr lang="ru-RU" sz="2100" b="1" i="1" dirty="0" smtClean="0">
                <a:solidFill>
                  <a:srgbClr val="FF0000"/>
                </a:solidFill>
              </a:rPr>
              <a:t>подчиненным важно знать</a:t>
            </a:r>
            <a:r>
              <a:rPr lang="ru-RU" sz="2100" b="1" i="1" dirty="0" smtClean="0"/>
              <a:t>, </a:t>
            </a:r>
            <a:r>
              <a:rPr lang="ru-RU" sz="2100" b="1" i="1" dirty="0"/>
              <a:t>что </a:t>
            </a:r>
            <a:r>
              <a:rPr lang="ru-RU" sz="2100" b="1" i="1" dirty="0" smtClean="0">
                <a:solidFill>
                  <a:srgbClr val="FF0000"/>
                </a:solidFill>
              </a:rPr>
              <a:t>их</a:t>
            </a:r>
            <a:r>
              <a:rPr lang="ru-RU" sz="2100" b="1" i="1" dirty="0">
                <a:solidFill>
                  <a:srgbClr val="FF0000"/>
                </a:solidFill>
              </a:rPr>
              <a:t> </a:t>
            </a:r>
            <a:r>
              <a:rPr lang="ru-RU" sz="2100" b="1" i="1" dirty="0" smtClean="0">
                <a:solidFill>
                  <a:srgbClr val="FF0000"/>
                </a:solidFill>
              </a:rPr>
              <a:t>мнение учитывается </a:t>
            </a:r>
            <a:r>
              <a:rPr lang="ru-RU" sz="2100" b="1" i="1" dirty="0" smtClean="0"/>
              <a:t>в процессе работы над проектом). </a:t>
            </a:r>
            <a:endParaRPr lang="ru-RU" sz="2100" b="1" i="1" dirty="0"/>
          </a:p>
          <a:p>
            <a:pPr algn="just">
              <a:spcBef>
                <a:spcPts val="0"/>
              </a:spcBef>
            </a:pPr>
            <a:endParaRPr lang="ru-RU" sz="2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274638"/>
            <a:ext cx="8964488" cy="922114"/>
          </a:xfrm>
        </p:spPr>
        <p:txBody>
          <a:bodyPr>
            <a:noAutofit/>
          </a:bodyPr>
          <a:lstStyle/>
          <a:p>
            <a:r>
              <a:rPr lang="ru-RU" sz="2200" b="1" u="sng" dirty="0"/>
              <a:t>Выделение </a:t>
            </a:r>
            <a:r>
              <a:rPr lang="ru-RU" sz="2200" b="1" u="sng" dirty="0" smtClean="0"/>
              <a:t>потоков  позволяет управлять перемещениями пациентов и, по возможности, сократить время </a:t>
            </a:r>
            <a:r>
              <a:rPr lang="ru-RU" sz="2200" b="1" u="sng" dirty="0"/>
              <a:t>их пребывания в поликлинике</a:t>
            </a:r>
            <a:r>
              <a:rPr lang="ru-RU" sz="2200" b="1" u="sng" dirty="0" smtClean="0"/>
              <a:t>.</a:t>
            </a:r>
            <a:endParaRPr lang="ru-RU" sz="2200" b="1" u="sng" dirty="0"/>
          </a:p>
        </p:txBody>
      </p:sp>
      <p:pic>
        <p:nvPicPr>
          <p:cNvPr id="38917" name="Picture 5" descr="https://www.zdrav.ru/images/2017-2/july/15_07_poliklinik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8352928" cy="5306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 Black" pitchFamily="34" charset="0"/>
              </a:rPr>
              <a:t>Пример </a:t>
            </a:r>
            <a:r>
              <a:rPr lang="ru-RU" sz="2400" dirty="0">
                <a:latin typeface="Arial Black" pitchFamily="34" charset="0"/>
              </a:rPr>
              <a:t>наблюдения за одним </a:t>
            </a:r>
            <a:r>
              <a:rPr lang="ru-RU" sz="2400" dirty="0" smtClean="0">
                <a:latin typeface="Arial Black" pitchFamily="34" charset="0"/>
              </a:rPr>
              <a:t>посетителем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из </a:t>
            </a:r>
            <a:r>
              <a:rPr lang="ru-RU" sz="2400" dirty="0">
                <a:latin typeface="Arial Black" pitchFamily="34" charset="0"/>
              </a:rPr>
              <a:t>потока здоровых пациентов</a:t>
            </a:r>
          </a:p>
        </p:txBody>
      </p:sp>
      <p:pic>
        <p:nvPicPr>
          <p:cNvPr id="4" name="Рисунок 3" descr="Пример наблюден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35292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Black" pitchFamily="34" charset="0"/>
              </a:rPr>
              <a:t>Разделение потоков пациентов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661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i="1" dirty="0" smtClean="0"/>
              <a:t>Чтобы </a:t>
            </a:r>
            <a:r>
              <a:rPr lang="ru-RU" sz="2000" b="1" i="1" dirty="0"/>
              <a:t>отделить один поток от другого, </a:t>
            </a:r>
            <a:r>
              <a:rPr lang="ru-RU" sz="2000" b="1" i="1" dirty="0" smtClean="0"/>
              <a:t>необходимо </a:t>
            </a:r>
            <a:r>
              <a:rPr lang="ru-RU" sz="2000" b="1" i="1" dirty="0" smtClean="0">
                <a:solidFill>
                  <a:srgbClr val="FF0000"/>
                </a:solidFill>
              </a:rPr>
              <a:t>изолировать </a:t>
            </a:r>
            <a:r>
              <a:rPr lang="ru-RU" sz="2000" b="1" i="1" dirty="0">
                <a:solidFill>
                  <a:srgbClr val="FF0000"/>
                </a:solidFill>
              </a:rPr>
              <a:t>здоровых </a:t>
            </a:r>
            <a:r>
              <a:rPr lang="ru-RU" sz="2000" b="1" i="1" dirty="0" smtClean="0">
                <a:solidFill>
                  <a:srgbClr val="FF0000"/>
                </a:solidFill>
              </a:rPr>
              <a:t>пациентов от </a:t>
            </a:r>
            <a:r>
              <a:rPr lang="ru-RU" sz="2000" b="1" i="1" dirty="0">
                <a:solidFill>
                  <a:srgbClr val="FF0000"/>
                </a:solidFill>
              </a:rPr>
              <a:t>больных</a:t>
            </a:r>
            <a:r>
              <a:rPr lang="ru-RU" sz="2000" b="1" i="1" dirty="0" smtClean="0"/>
              <a:t>. Один из вариантов - </a:t>
            </a:r>
            <a:r>
              <a:rPr lang="ru-RU" sz="2000" b="1" i="1" dirty="0" smtClean="0">
                <a:solidFill>
                  <a:srgbClr val="FF0000"/>
                </a:solidFill>
              </a:rPr>
              <a:t>открытие дополнительных входов </a:t>
            </a:r>
            <a:r>
              <a:rPr lang="ru-RU" sz="2000" b="1" i="1" dirty="0"/>
              <a:t>в поликлинику, которые </a:t>
            </a:r>
            <a:r>
              <a:rPr lang="ru-RU" sz="2000" b="1" i="1" dirty="0" smtClean="0"/>
              <a:t>не используются, и </a:t>
            </a:r>
            <a:r>
              <a:rPr lang="ru-RU" sz="2000" b="1" i="1" dirty="0" smtClean="0">
                <a:solidFill>
                  <a:srgbClr val="FF0000"/>
                </a:solidFill>
              </a:rPr>
              <a:t>перепланировка входных групп</a:t>
            </a:r>
            <a:r>
              <a:rPr lang="ru-RU" sz="2000" b="1" i="1" dirty="0" smtClean="0"/>
              <a:t>.</a:t>
            </a:r>
            <a:endParaRPr lang="ru-RU" sz="2000" b="1" i="1" dirty="0"/>
          </a:p>
          <a:p>
            <a:pPr algn="just"/>
            <a:r>
              <a:rPr lang="ru-RU" sz="2000" b="1" i="1" dirty="0"/>
              <a:t>В </a:t>
            </a:r>
            <a:r>
              <a:rPr lang="ru-RU" sz="2000" b="1" i="1" dirty="0" smtClean="0"/>
              <a:t>результате появляется возможность организовать </a:t>
            </a:r>
            <a:r>
              <a:rPr lang="ru-RU" sz="2000" b="1" i="1" dirty="0">
                <a:solidFill>
                  <a:srgbClr val="FF0000"/>
                </a:solidFill>
              </a:rPr>
              <a:t>три входа</a:t>
            </a:r>
            <a:r>
              <a:rPr lang="ru-RU" sz="2000" b="1" i="1" dirty="0"/>
              <a:t>:</a:t>
            </a:r>
          </a:p>
          <a:p>
            <a:pPr lvl="0" algn="just"/>
            <a:r>
              <a:rPr lang="ru-RU" sz="2000" b="1" i="1" dirty="0"/>
              <a:t>для пациентов, </a:t>
            </a:r>
            <a:r>
              <a:rPr lang="ru-RU" sz="2000" b="1" i="1" dirty="0" smtClean="0"/>
              <a:t>которые проходят медосмотр;</a:t>
            </a:r>
            <a:endParaRPr lang="ru-RU" sz="2000" b="1" i="1" dirty="0"/>
          </a:p>
          <a:p>
            <a:pPr lvl="0" algn="just"/>
            <a:r>
              <a:rPr lang="ru-RU" sz="2000" b="1" i="1" dirty="0"/>
              <a:t>для заболевших пациентов с острыми признаками болезни;</a:t>
            </a:r>
          </a:p>
          <a:p>
            <a:pPr lvl="0" algn="just"/>
            <a:r>
              <a:rPr lang="ru-RU" sz="2000" b="1" i="1" dirty="0"/>
              <a:t>для здоровых детей и повторных приемов.</a:t>
            </a:r>
          </a:p>
          <a:p>
            <a:pPr marL="0" indent="0" algn="just">
              <a:buNone/>
            </a:pPr>
            <a:r>
              <a:rPr lang="ru-RU" sz="2000" b="1" i="1" dirty="0"/>
              <a:t>Также </a:t>
            </a:r>
            <a:r>
              <a:rPr lang="ru-RU" sz="2000" b="1" i="1" dirty="0" smtClean="0"/>
              <a:t>организуется </a:t>
            </a:r>
            <a:r>
              <a:rPr lang="ru-RU" sz="2000" b="1" i="1" dirty="0">
                <a:solidFill>
                  <a:srgbClr val="FF0000"/>
                </a:solidFill>
              </a:rPr>
              <a:t>перепланировка </a:t>
            </a:r>
            <a:r>
              <a:rPr lang="ru-RU" sz="2000" b="1" i="1" dirty="0" smtClean="0">
                <a:solidFill>
                  <a:srgbClr val="FF0000"/>
                </a:solidFill>
              </a:rPr>
              <a:t>со сменой расположения </a:t>
            </a:r>
            <a:r>
              <a:rPr lang="ru-RU" sz="2000" b="1" i="1" dirty="0"/>
              <a:t>некоторых кабинетов. </a:t>
            </a:r>
            <a:r>
              <a:rPr lang="ru-RU" sz="2000" b="1" i="1" dirty="0" smtClean="0"/>
              <a:t>Наблюдения показывают, </a:t>
            </a:r>
            <a:r>
              <a:rPr lang="ru-RU" sz="2000" b="1" i="1" dirty="0"/>
              <a:t>что практически на всех потоках </a:t>
            </a:r>
            <a:r>
              <a:rPr lang="ru-RU" sz="2000" b="1" i="1" dirty="0" smtClean="0"/>
              <a:t>больные </a:t>
            </a:r>
            <a:r>
              <a:rPr lang="ru-RU" sz="2000" b="1" i="1" dirty="0" smtClean="0">
                <a:solidFill>
                  <a:srgbClr val="FF0000"/>
                </a:solidFill>
              </a:rPr>
              <a:t>тратят </a:t>
            </a:r>
            <a:r>
              <a:rPr lang="ru-RU" sz="2000" b="1" i="1" dirty="0">
                <a:solidFill>
                  <a:srgbClr val="FF0000"/>
                </a:solidFill>
              </a:rPr>
              <a:t>время на лишние </a:t>
            </a:r>
            <a:r>
              <a:rPr lang="ru-RU" sz="2000" b="1" i="1" dirty="0" smtClean="0">
                <a:solidFill>
                  <a:srgbClr val="FF0000"/>
                </a:solidFill>
              </a:rPr>
              <a:t>перемещения</a:t>
            </a:r>
            <a:r>
              <a:rPr lang="ru-RU" sz="2000" b="1" i="1" dirty="0" smtClean="0"/>
              <a:t>. Подчас врачи </a:t>
            </a:r>
            <a:r>
              <a:rPr lang="ru-RU" sz="2000" b="1" i="1" dirty="0"/>
              <a:t>и процедурные кабинеты размещаются </a:t>
            </a:r>
            <a:r>
              <a:rPr lang="ru-RU" sz="2000" b="1" i="1" dirty="0">
                <a:solidFill>
                  <a:srgbClr val="FF0000"/>
                </a:solidFill>
              </a:rPr>
              <a:t>на разных </a:t>
            </a:r>
            <a:r>
              <a:rPr lang="ru-RU" sz="2000" b="1" i="1" dirty="0" smtClean="0">
                <a:solidFill>
                  <a:srgbClr val="FF0000"/>
                </a:solidFill>
              </a:rPr>
              <a:t>этажах (блоках либо сторонах)</a:t>
            </a:r>
            <a:r>
              <a:rPr lang="ru-RU" sz="2000" b="1" i="1" dirty="0" smtClean="0"/>
              <a:t>. </a:t>
            </a: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Маршруты </a:t>
            </a:r>
            <a:r>
              <a:rPr lang="ru-RU" sz="2000" b="1" i="1" dirty="0">
                <a:solidFill>
                  <a:srgbClr val="FF0000"/>
                </a:solidFill>
              </a:rPr>
              <a:t>посетителей</a:t>
            </a:r>
            <a:r>
              <a:rPr lang="ru-RU" sz="2000" b="1" i="1" dirty="0"/>
              <a:t> </a:t>
            </a:r>
            <a:r>
              <a:rPr lang="ru-RU" sz="2000" b="1" i="1" dirty="0" smtClean="0"/>
              <a:t>должны обеспечивать их </a:t>
            </a:r>
            <a:r>
              <a:rPr lang="ru-RU" sz="2000" b="1" i="1" dirty="0" smtClean="0">
                <a:solidFill>
                  <a:srgbClr val="FF0000"/>
                </a:solidFill>
              </a:rPr>
              <a:t>удобное пребывание</a:t>
            </a:r>
            <a:r>
              <a:rPr lang="ru-RU" sz="2000" b="1" i="1" dirty="0" smtClean="0"/>
              <a:t>. Поэтому «Бережливая поликлиника» </a:t>
            </a:r>
            <a:r>
              <a:rPr lang="ru-RU" sz="2000" b="1" i="1" dirty="0"/>
              <a:t>как раз и основывается на том, чтобы </a:t>
            </a:r>
            <a:r>
              <a:rPr lang="ru-RU" sz="2000" b="1" i="1" dirty="0">
                <a:solidFill>
                  <a:srgbClr val="FF0000"/>
                </a:solidFill>
              </a:rPr>
              <a:t>смотреть на внутренние процессы глазами пациентов</a:t>
            </a:r>
            <a:r>
              <a:rPr lang="ru-RU" sz="2000" b="1" i="1" dirty="0"/>
              <a:t>.</a:t>
            </a:r>
          </a:p>
          <a:p>
            <a:pPr algn="just"/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Пример решения проблемы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/>
              <a:t>Д</a:t>
            </a:r>
            <a:r>
              <a:rPr lang="ru-RU" b="1" i="1" dirty="0" smtClean="0"/>
              <a:t>ля </a:t>
            </a:r>
            <a:r>
              <a:rPr lang="ru-RU" b="1" i="1" dirty="0" smtClean="0">
                <a:solidFill>
                  <a:srgbClr val="FF0000"/>
                </a:solidFill>
              </a:rPr>
              <a:t>здоровых пациентов отведен первый этаж </a:t>
            </a:r>
            <a:r>
              <a:rPr lang="ru-RU" b="1" i="1" dirty="0" smtClean="0"/>
              <a:t>поликлиники. Там они могут посетить педиатра и сделать прививку.</a:t>
            </a:r>
          </a:p>
          <a:p>
            <a:pPr lvl="0" algn="just"/>
            <a:r>
              <a:rPr lang="ru-RU" b="1" i="1" dirty="0"/>
              <a:t>Д</a:t>
            </a:r>
            <a:r>
              <a:rPr lang="ru-RU" b="1" i="1" dirty="0" smtClean="0"/>
              <a:t>ля врачебных кабинетов отведены 2-й и 3-й этажи. </a:t>
            </a:r>
            <a:r>
              <a:rPr lang="ru-RU" b="1" i="1" dirty="0" smtClean="0">
                <a:solidFill>
                  <a:srgbClr val="FF0000"/>
                </a:solidFill>
              </a:rPr>
              <a:t>Кабинеты расположены</a:t>
            </a:r>
            <a:r>
              <a:rPr lang="ru-RU" b="1" i="1" dirty="0" smtClean="0"/>
              <a:t> так, чтобы </a:t>
            </a:r>
            <a:r>
              <a:rPr lang="ru-RU" b="1" i="1" dirty="0" smtClean="0">
                <a:solidFill>
                  <a:srgbClr val="FF0000"/>
                </a:solidFill>
              </a:rPr>
              <a:t>к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каждому врачу можно</a:t>
            </a:r>
            <a:r>
              <a:rPr lang="ru-RU" b="1" i="1" dirty="0" smtClean="0"/>
              <a:t> было </a:t>
            </a:r>
            <a:r>
              <a:rPr lang="ru-RU" b="1" i="1" dirty="0" smtClean="0">
                <a:solidFill>
                  <a:srgbClr val="FF0000"/>
                </a:solidFill>
              </a:rPr>
              <a:t>попасть из соседнего кабинета</a:t>
            </a:r>
            <a:r>
              <a:rPr lang="ru-RU" b="1" i="1" dirty="0" smtClean="0"/>
              <a:t>. Это позволяет пациентам </a:t>
            </a:r>
            <a:r>
              <a:rPr lang="ru-RU" b="1" i="1" dirty="0" smtClean="0">
                <a:solidFill>
                  <a:srgbClr val="FF0000"/>
                </a:solidFill>
              </a:rPr>
              <a:t>не ходить по всему этажу в поисках нужного кабинета</a:t>
            </a:r>
            <a:r>
              <a:rPr lang="ru-RU" b="1" i="1" dirty="0" smtClean="0"/>
              <a:t>.</a:t>
            </a:r>
          </a:p>
          <a:p>
            <a:pPr lvl="0" algn="just"/>
            <a:r>
              <a:rPr lang="ru-RU" b="1" i="1" dirty="0" smtClean="0"/>
              <a:t>Созданы </a:t>
            </a:r>
            <a:r>
              <a:rPr lang="ru-RU" b="1" i="1" dirty="0" smtClean="0">
                <a:solidFill>
                  <a:srgbClr val="FF0000"/>
                </a:solidFill>
              </a:rPr>
              <a:t>информационные таблички и визуальные схемы</a:t>
            </a:r>
            <a:r>
              <a:rPr lang="ru-RU" b="1" i="1" dirty="0" smtClean="0"/>
              <a:t> для того, чтобы посетители быстро ориентировались в пространстве поликлиники.</a:t>
            </a:r>
          </a:p>
          <a:p>
            <a:pPr lvl="0" algn="just"/>
            <a:r>
              <a:rPr lang="ru-RU" b="1" i="1" dirty="0"/>
              <a:t>Р</a:t>
            </a:r>
            <a:r>
              <a:rPr lang="ru-RU" b="1" i="1" dirty="0" smtClean="0"/>
              <a:t>азработаны </a:t>
            </a:r>
            <a:r>
              <a:rPr lang="ru-RU" b="1" i="1" dirty="0" smtClean="0">
                <a:solidFill>
                  <a:srgbClr val="FF0000"/>
                </a:solidFill>
              </a:rPr>
              <a:t>информационные памятки</a:t>
            </a:r>
            <a:r>
              <a:rPr lang="ru-RU" b="1" i="1" dirty="0" smtClean="0"/>
              <a:t>, из которых каждый посетитель может понять, </a:t>
            </a:r>
            <a:r>
              <a:rPr lang="ru-RU" b="1" i="1" dirty="0" smtClean="0">
                <a:solidFill>
                  <a:srgbClr val="FF0000"/>
                </a:solidFill>
              </a:rPr>
              <a:t>как</a:t>
            </a:r>
            <a:r>
              <a:rPr lang="ru-RU" b="1" i="1" dirty="0" smtClean="0"/>
              <a:t> и каким образом можно </a:t>
            </a:r>
            <a:r>
              <a:rPr lang="ru-RU" b="1" i="1" dirty="0" smtClean="0">
                <a:solidFill>
                  <a:srgbClr val="FF0000"/>
                </a:solidFill>
              </a:rPr>
              <a:t>записаться к врачу</a:t>
            </a:r>
            <a:r>
              <a:rPr lang="ru-RU" b="1" i="1" dirty="0" smtClean="0"/>
              <a:t>, а также </a:t>
            </a:r>
            <a:r>
              <a:rPr lang="ru-RU" b="1" i="1" dirty="0" smtClean="0">
                <a:solidFill>
                  <a:srgbClr val="FF0000"/>
                </a:solidFill>
              </a:rPr>
              <a:t>инструкция записи через терминал</a:t>
            </a:r>
            <a:r>
              <a:rPr lang="ru-RU" b="1" i="1" dirty="0" smtClean="0"/>
              <a:t>.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924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Примеры табличек </a:t>
            </a:r>
            <a:r>
              <a:rPr lang="ru-RU" sz="3600" dirty="0">
                <a:latin typeface="Arial Black" pitchFamily="34" charset="0"/>
              </a:rPr>
              <a:t>и указателей</a:t>
            </a:r>
          </a:p>
        </p:txBody>
      </p:sp>
      <p:pic>
        <p:nvPicPr>
          <p:cNvPr id="4" name="Рисунок 3" descr="Табличкии указа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7"/>
            <a:ext cx="8640960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Повышение удовлетворенности населения</a:t>
            </a:r>
            <a:r>
              <a:rPr lang="ru-RU" sz="2800" b="1" i="1" dirty="0" smtClean="0"/>
              <a:t> качеством оказания медицинской помощи в амбулаторных условиях </a:t>
            </a:r>
            <a:r>
              <a:rPr lang="ru-RU" sz="2800" b="1" i="1" dirty="0" smtClean="0">
                <a:solidFill>
                  <a:srgbClr val="FF0000"/>
                </a:solidFill>
              </a:rPr>
              <a:t>до 60% к 2020 году</a:t>
            </a:r>
            <a:r>
              <a:rPr lang="ru-RU" sz="2800" b="1" i="1" dirty="0" smtClean="0"/>
              <a:t> и </a:t>
            </a:r>
            <a:r>
              <a:rPr lang="ru-RU" sz="2800" b="1" i="1" dirty="0" smtClean="0">
                <a:solidFill>
                  <a:srgbClr val="FF0000"/>
                </a:solidFill>
              </a:rPr>
              <a:t>до 70% к 2022 году</a:t>
            </a:r>
            <a:r>
              <a:rPr lang="ru-RU" sz="2800" b="1" i="1" dirty="0" smtClean="0"/>
              <a:t> путем создания </a:t>
            </a:r>
            <a:r>
              <a:rPr lang="ru-RU" sz="2800" b="1" i="1" dirty="0" smtClean="0">
                <a:solidFill>
                  <a:srgbClr val="FF0000"/>
                </a:solidFill>
              </a:rPr>
              <a:t>новой</a:t>
            </a:r>
            <a:r>
              <a:rPr lang="ru-RU" sz="2800" b="1" i="1" dirty="0" smtClean="0"/>
              <a:t> модели медицинской организации, оказывающей первичную медико-санитарную помощь на принципах </a:t>
            </a:r>
            <a:r>
              <a:rPr lang="ru-RU" sz="2800" b="1" i="1" dirty="0" smtClean="0">
                <a:solidFill>
                  <a:srgbClr val="FF0000"/>
                </a:solidFill>
              </a:rPr>
              <a:t>бережливого производства</a:t>
            </a:r>
            <a:r>
              <a:rPr lang="ru-RU" sz="2800" b="1" i="1" dirty="0" smtClean="0"/>
              <a:t> (далее - "Новая модель медицинской организации"), </a:t>
            </a:r>
            <a:r>
              <a:rPr lang="ru-RU" sz="2800" b="1" i="1" dirty="0" smtClean="0">
                <a:solidFill>
                  <a:srgbClr val="FF0000"/>
                </a:solidFill>
              </a:rPr>
              <a:t>в 33 субъектах Российской Федерации с последующим тиражированием данной модели в 85 субъектах Российской Федерации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Положительные итоги нововведений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/>
              <a:t>1</a:t>
            </a:r>
            <a:r>
              <a:rPr lang="ru-RU" sz="2800" b="1" i="1" dirty="0"/>
              <a:t>. </a:t>
            </a:r>
            <a:r>
              <a:rPr lang="ru-RU" sz="2800" b="1" i="1" dirty="0">
                <a:solidFill>
                  <a:srgbClr val="FF0000"/>
                </a:solidFill>
              </a:rPr>
              <a:t>У</a:t>
            </a:r>
            <a:r>
              <a:rPr lang="ru-RU" sz="2800" b="1" i="1" dirty="0" smtClean="0">
                <a:solidFill>
                  <a:srgbClr val="FF0000"/>
                </a:solidFill>
              </a:rPr>
              <a:t>меньшилась протяженность</a:t>
            </a:r>
            <a:r>
              <a:rPr lang="ru-RU" sz="2800" b="1" i="1" dirty="0" smtClean="0"/>
              <a:t> </a:t>
            </a:r>
            <a:r>
              <a:rPr lang="ru-RU" sz="2800" b="1" i="1" dirty="0"/>
              <a:t>маршрута передвижений пациентов </a:t>
            </a:r>
            <a:r>
              <a:rPr lang="ru-RU" sz="2800" b="1" i="1" dirty="0" smtClean="0"/>
              <a:t>:</a:t>
            </a:r>
            <a:endParaRPr lang="ru-RU" sz="2800" b="1" i="1" dirty="0"/>
          </a:p>
          <a:p>
            <a:pPr marL="803275" lvl="0" indent="-179388" algn="just"/>
            <a:r>
              <a:rPr lang="ru-RU" sz="2800" b="1" i="1" dirty="0"/>
              <a:t>для медосмотров – с 230 до 42 метров;</a:t>
            </a:r>
          </a:p>
          <a:p>
            <a:pPr marL="803275" lvl="0" indent="-179388" algn="just"/>
            <a:r>
              <a:rPr lang="ru-RU" sz="2800" b="1" i="1" dirty="0"/>
              <a:t>для больных – с 150 до 30 метров;</a:t>
            </a:r>
          </a:p>
          <a:p>
            <a:pPr marL="803275" lvl="0" indent="-179388" algn="just"/>
            <a:r>
              <a:rPr lang="ru-RU" sz="2800" b="1" i="1" dirty="0"/>
              <a:t>для здоровых посетителей – с 330 до 103 метров.</a:t>
            </a:r>
          </a:p>
          <a:p>
            <a:pPr algn="just"/>
            <a:r>
              <a:rPr lang="ru-RU" sz="2800" b="1" i="1" dirty="0" smtClean="0"/>
              <a:t>2. Для </a:t>
            </a:r>
            <a:r>
              <a:rPr lang="ru-RU" sz="2800" b="1" i="1" dirty="0"/>
              <a:t>больных пациентов </a:t>
            </a:r>
            <a:r>
              <a:rPr lang="ru-RU" sz="2800" b="1" i="1" dirty="0" smtClean="0">
                <a:solidFill>
                  <a:srgbClr val="FF0000"/>
                </a:solidFill>
              </a:rPr>
              <a:t>выделен отдельный врач-педиатр</a:t>
            </a:r>
            <a:r>
              <a:rPr lang="ru-RU" sz="2800" b="1" i="1" dirty="0" smtClean="0"/>
              <a:t>, поэтому другим </a:t>
            </a:r>
            <a:r>
              <a:rPr lang="ru-RU" sz="2800" b="1" i="1" dirty="0"/>
              <a:t>специалистам больше </a:t>
            </a:r>
            <a:r>
              <a:rPr lang="ru-RU" sz="2800" b="1" i="1" dirty="0">
                <a:solidFill>
                  <a:srgbClr val="FF0000"/>
                </a:solidFill>
              </a:rPr>
              <a:t>не нужно отвлекаться </a:t>
            </a:r>
            <a:r>
              <a:rPr lang="ru-RU" sz="2800" b="1" i="1" dirty="0" smtClean="0">
                <a:solidFill>
                  <a:srgbClr val="FF0000"/>
                </a:solidFill>
              </a:rPr>
              <a:t>на прием</a:t>
            </a:r>
            <a:r>
              <a:rPr lang="ru-RU" sz="2800" b="1" i="1" dirty="0" smtClean="0"/>
              <a:t> </a:t>
            </a:r>
            <a:r>
              <a:rPr lang="ru-RU" sz="2800" b="1" i="1" dirty="0"/>
              <a:t>больных пациентов </a:t>
            </a:r>
            <a:r>
              <a:rPr lang="ru-RU" sz="2800" b="1" i="1" dirty="0">
                <a:solidFill>
                  <a:srgbClr val="FF0000"/>
                </a:solidFill>
              </a:rPr>
              <a:t>вне очереди</a:t>
            </a:r>
            <a:r>
              <a:rPr lang="ru-RU" sz="2800" b="1" i="1" dirty="0"/>
              <a:t>.</a:t>
            </a:r>
          </a:p>
          <a:p>
            <a:pPr algn="just"/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Новая система работы медрегистраторов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Autofit/>
          </a:bodyPr>
          <a:lstStyle/>
          <a:p>
            <a:pPr lvl="0" algn="just"/>
            <a:r>
              <a:rPr lang="ru-RU" sz="2000" b="1" i="1" dirty="0"/>
              <a:t>О</a:t>
            </a:r>
            <a:r>
              <a:rPr lang="ru-RU" sz="2000" b="1" i="1" dirty="0" smtClean="0"/>
              <a:t>ткрытие </a:t>
            </a:r>
            <a:r>
              <a:rPr lang="en-US" sz="2000" b="1" i="1" dirty="0" smtClean="0">
                <a:solidFill>
                  <a:srgbClr val="FF0000"/>
                </a:solidFill>
              </a:rPr>
              <a:t>Call</a:t>
            </a:r>
            <a:r>
              <a:rPr lang="ru-RU" sz="2000" b="1" i="1" dirty="0" smtClean="0">
                <a:solidFill>
                  <a:srgbClr val="FF0000"/>
                </a:solidFill>
              </a:rPr>
              <a:t>-центра</a:t>
            </a:r>
            <a:r>
              <a:rPr lang="ru-RU" sz="2000" b="1" i="1" dirty="0" smtClean="0"/>
              <a:t> (прием звонков, ведение записей, вызов специалистов на дом)</a:t>
            </a:r>
            <a:r>
              <a:rPr lang="ru-RU" sz="2000" b="1" i="1" dirty="0"/>
              <a:t>.</a:t>
            </a:r>
          </a:p>
          <a:p>
            <a:pPr lvl="0" algn="just"/>
            <a:r>
              <a:rPr lang="ru-RU" sz="2000" b="1" i="1" dirty="0" smtClean="0"/>
              <a:t>Создание </a:t>
            </a:r>
            <a:r>
              <a:rPr lang="ru-RU" sz="2000" b="1" i="1" dirty="0" smtClean="0">
                <a:solidFill>
                  <a:srgbClr val="FF0000"/>
                </a:solidFill>
              </a:rPr>
              <a:t>открытой регистратуры</a:t>
            </a:r>
            <a:r>
              <a:rPr lang="ru-RU" sz="2000" b="1" i="1" dirty="0"/>
              <a:t>.</a:t>
            </a: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</a:rPr>
              <a:t>Переоборудование хранилища </a:t>
            </a:r>
            <a:r>
              <a:rPr lang="ru-RU" sz="2000" b="1" i="1" dirty="0">
                <a:solidFill>
                  <a:srgbClr val="FF0000"/>
                </a:solidFill>
              </a:rPr>
              <a:t>для карт</a:t>
            </a:r>
            <a:r>
              <a:rPr lang="ru-RU" sz="2000" b="1" i="1" dirty="0"/>
              <a:t> </a:t>
            </a:r>
            <a:r>
              <a:rPr lang="ru-RU" sz="2000" b="1" i="1" dirty="0" smtClean="0"/>
              <a:t>и его изолирование </a:t>
            </a:r>
            <a:r>
              <a:rPr lang="ru-RU" sz="2000" b="1" i="1" dirty="0"/>
              <a:t>от </a:t>
            </a:r>
            <a:r>
              <a:rPr lang="ru-RU" sz="2000" b="1" i="1" dirty="0" smtClean="0"/>
              <a:t>пациентов.</a:t>
            </a:r>
            <a:endParaRPr lang="ru-RU" sz="2000" b="1" i="1" dirty="0"/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</a:rPr>
              <a:t>Обучение </a:t>
            </a:r>
            <a:r>
              <a:rPr lang="ru-RU" sz="2000" b="1" i="1" dirty="0">
                <a:solidFill>
                  <a:srgbClr val="FF0000"/>
                </a:solidFill>
              </a:rPr>
              <a:t>сотрудников</a:t>
            </a:r>
            <a:r>
              <a:rPr lang="ru-RU" sz="2000" b="1" i="1" dirty="0"/>
              <a:t> </a:t>
            </a:r>
            <a:r>
              <a:rPr lang="ru-RU" sz="2000" b="1" i="1" dirty="0" smtClean="0"/>
              <a:t>по повышению навыков </a:t>
            </a:r>
            <a:r>
              <a:rPr lang="ru-RU" sz="2000" b="1" i="1" dirty="0" smtClean="0">
                <a:solidFill>
                  <a:srgbClr val="FF0000"/>
                </a:solidFill>
              </a:rPr>
              <a:t>коммуникации</a:t>
            </a:r>
            <a:r>
              <a:rPr lang="ru-RU" sz="2000" b="1" i="1" dirty="0" smtClean="0"/>
              <a:t> </a:t>
            </a:r>
            <a:r>
              <a:rPr lang="ru-RU" sz="2000" b="1" i="1" dirty="0"/>
              <a:t>и поведению в </a:t>
            </a:r>
            <a:r>
              <a:rPr lang="ru-RU" sz="2000" b="1" i="1" dirty="0">
                <a:solidFill>
                  <a:srgbClr val="FF0000"/>
                </a:solidFill>
              </a:rPr>
              <a:t>конфликтных ситуациях</a:t>
            </a:r>
            <a:r>
              <a:rPr lang="ru-RU" sz="2000" b="1" i="1" dirty="0"/>
              <a:t>.</a:t>
            </a:r>
          </a:p>
          <a:p>
            <a:pPr algn="just"/>
            <a:r>
              <a:rPr lang="ru-RU" sz="2000" b="1" i="1" dirty="0" smtClean="0"/>
              <a:t>Организация работы </a:t>
            </a:r>
            <a:r>
              <a:rPr lang="ru-RU" sz="2000" b="1" i="1" dirty="0" smtClean="0">
                <a:solidFill>
                  <a:srgbClr val="FF0000"/>
                </a:solidFill>
              </a:rPr>
              <a:t>дополнительного сотрудника (Холл-менеджер)</a:t>
            </a:r>
            <a:r>
              <a:rPr lang="ru-RU" sz="2000" b="1" i="1" dirty="0" smtClean="0"/>
              <a:t>, </a:t>
            </a:r>
            <a:r>
              <a:rPr lang="ru-RU" sz="2000" b="1" i="1" dirty="0"/>
              <a:t>который помогает </a:t>
            </a:r>
            <a:r>
              <a:rPr lang="ru-RU" sz="2000" b="1" i="1" dirty="0" smtClean="0"/>
              <a:t>посетителям (запись </a:t>
            </a:r>
            <a:r>
              <a:rPr lang="ru-RU" sz="2000" b="1" i="1" dirty="0"/>
              <a:t>на прием через </a:t>
            </a:r>
            <a:r>
              <a:rPr lang="ru-RU" sz="2000" b="1" i="1" dirty="0" smtClean="0"/>
              <a:t>терминал, </a:t>
            </a:r>
            <a:r>
              <a:rPr lang="ru-RU" sz="2000" b="1" i="1" dirty="0"/>
              <a:t>интернет, </a:t>
            </a:r>
            <a:r>
              <a:rPr lang="ru-RU" sz="2000" b="1" i="1" dirty="0" smtClean="0"/>
              <a:t>телефон).</a:t>
            </a:r>
            <a:endParaRPr lang="ru-RU" sz="2000" b="1" i="1" dirty="0"/>
          </a:p>
          <a:p>
            <a:pPr lvl="0" algn="just"/>
            <a:r>
              <a:rPr lang="ru-RU" sz="2000" b="1" i="1" dirty="0" smtClean="0"/>
              <a:t>Назначение </a:t>
            </a:r>
            <a:r>
              <a:rPr lang="ru-RU" sz="2000" b="1" i="1" dirty="0" smtClean="0">
                <a:solidFill>
                  <a:srgbClr val="FF0000"/>
                </a:solidFill>
              </a:rPr>
              <a:t>ответственного сотрудника</a:t>
            </a:r>
            <a:r>
              <a:rPr lang="ru-RU" sz="2000" b="1" i="1" dirty="0" smtClean="0"/>
              <a:t> для организации </a:t>
            </a:r>
            <a:r>
              <a:rPr lang="ru-RU" sz="2000" b="1" i="1" dirty="0" smtClean="0">
                <a:solidFill>
                  <a:srgbClr val="FF0000"/>
                </a:solidFill>
              </a:rPr>
              <a:t>движения </a:t>
            </a:r>
            <a:r>
              <a:rPr lang="ru-RU" sz="2000" b="1" i="1" dirty="0">
                <a:solidFill>
                  <a:srgbClr val="FF0000"/>
                </a:solidFill>
              </a:rPr>
              <a:t>карт</a:t>
            </a:r>
            <a:r>
              <a:rPr lang="ru-RU" sz="2000" b="1" i="1" dirty="0"/>
              <a:t> по </a:t>
            </a:r>
            <a:r>
              <a:rPr lang="ru-RU" sz="2000" b="1" i="1" dirty="0" smtClean="0"/>
              <a:t>поликлинике (для </a:t>
            </a:r>
            <a:r>
              <a:rPr lang="ru-RU" sz="2000" b="1" i="1" dirty="0"/>
              <a:t>каждого педиатра </a:t>
            </a:r>
            <a:r>
              <a:rPr lang="ru-RU" sz="2000" b="1" i="1" dirty="0" smtClean="0"/>
              <a:t>заведена </a:t>
            </a:r>
            <a:r>
              <a:rPr lang="ru-RU" sz="2000" b="1" i="1" dirty="0"/>
              <a:t>индивидуальная </a:t>
            </a:r>
            <a:r>
              <a:rPr lang="ru-RU" sz="2000" b="1" i="1" dirty="0" smtClean="0"/>
              <a:t>корзина переноски медкарт, что обеспечивает удобство их доставки, исключает путаницу и потери).</a:t>
            </a:r>
            <a:endParaRPr lang="ru-RU" sz="2000" b="1" i="1" dirty="0"/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Упрощена </a:t>
            </a:r>
            <a:r>
              <a:rPr lang="ru-RU" sz="2000" b="1" i="1" dirty="0">
                <a:solidFill>
                  <a:srgbClr val="FF0000"/>
                </a:solidFill>
              </a:rPr>
              <a:t>система поиска карт </a:t>
            </a:r>
            <a:r>
              <a:rPr lang="ru-RU" sz="2000" b="1" i="1" dirty="0"/>
              <a:t>– созданы разноцветные обложки, понятные рубрикаторы, </a:t>
            </a:r>
            <a:r>
              <a:rPr lang="ru-RU" sz="2000" b="1" i="1" dirty="0" smtClean="0"/>
              <a:t>удобнее размещены полки и стеллажи 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Autofit/>
          </a:bodyPr>
          <a:lstStyle/>
          <a:p>
            <a:r>
              <a:rPr lang="ru-RU" sz="2500" dirty="0">
                <a:latin typeface="Arial Black" pitchFamily="34" charset="0"/>
              </a:rPr>
              <a:t>О</a:t>
            </a:r>
            <a:r>
              <a:rPr lang="ru-RU" sz="2500" dirty="0" smtClean="0">
                <a:latin typeface="Arial Black" pitchFamily="34" charset="0"/>
              </a:rPr>
              <a:t>сновные причины</a:t>
            </a:r>
            <a:br>
              <a:rPr lang="ru-RU" sz="2500" dirty="0" smtClean="0">
                <a:latin typeface="Arial Black" pitchFamily="34" charset="0"/>
              </a:rPr>
            </a:br>
            <a:r>
              <a:rPr lang="ru-RU" sz="2500" dirty="0" smtClean="0">
                <a:latin typeface="Arial Black" pitchFamily="34" charset="0"/>
              </a:rPr>
              <a:t>неформального потока пациентов</a:t>
            </a:r>
            <a:endParaRPr lang="ru-RU" sz="25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41168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/>
              <a:t>получение </a:t>
            </a:r>
            <a:r>
              <a:rPr lang="ru-RU" b="1" i="1" dirty="0" smtClean="0">
                <a:solidFill>
                  <a:srgbClr val="FF0000"/>
                </a:solidFill>
              </a:rPr>
              <a:t>выписок</a:t>
            </a:r>
            <a:r>
              <a:rPr lang="ru-RU" b="1" i="1" dirty="0"/>
              <a:t>;</a:t>
            </a:r>
            <a:endParaRPr lang="ru-RU" b="1" i="1" dirty="0" smtClean="0"/>
          </a:p>
          <a:p>
            <a:pPr algn="just"/>
            <a:r>
              <a:rPr lang="ru-RU" b="1" i="1" dirty="0" smtClean="0"/>
              <a:t>получение </a:t>
            </a:r>
            <a:r>
              <a:rPr lang="ru-RU" b="1" i="1" dirty="0">
                <a:solidFill>
                  <a:srgbClr val="FF0000"/>
                </a:solidFill>
              </a:rPr>
              <a:t>результатов </a:t>
            </a:r>
            <a:r>
              <a:rPr lang="ru-RU" b="1" i="1" dirty="0" smtClean="0">
                <a:solidFill>
                  <a:srgbClr val="FF0000"/>
                </a:solidFill>
              </a:rPr>
              <a:t>анализов</a:t>
            </a:r>
            <a:r>
              <a:rPr lang="ru-RU" b="1" i="1" dirty="0" smtClean="0"/>
              <a:t>;</a:t>
            </a:r>
          </a:p>
          <a:p>
            <a:pPr algn="just"/>
            <a:r>
              <a:rPr lang="ru-RU" b="1" i="1" dirty="0" smtClean="0"/>
              <a:t>получение </a:t>
            </a:r>
            <a:r>
              <a:rPr lang="ru-RU" b="1" i="1" dirty="0" smtClean="0">
                <a:solidFill>
                  <a:srgbClr val="FF0000"/>
                </a:solidFill>
              </a:rPr>
              <a:t>направлений </a:t>
            </a:r>
            <a:r>
              <a:rPr lang="ru-RU" b="1" i="1" dirty="0">
                <a:solidFill>
                  <a:srgbClr val="FF0000"/>
                </a:solidFill>
              </a:rPr>
              <a:t>и </a:t>
            </a:r>
            <a:r>
              <a:rPr lang="ru-RU" b="1" i="1" dirty="0" smtClean="0">
                <a:solidFill>
                  <a:srgbClr val="FF0000"/>
                </a:solidFill>
              </a:rPr>
              <a:t>справок</a:t>
            </a:r>
            <a:r>
              <a:rPr lang="ru-RU" b="1" i="1" dirty="0" smtClean="0"/>
              <a:t>;</a:t>
            </a:r>
          </a:p>
          <a:p>
            <a:pPr algn="just"/>
            <a:r>
              <a:rPr lang="ru-RU" b="1" i="1" dirty="0" smtClean="0"/>
              <a:t>приход на </a:t>
            </a:r>
            <a:r>
              <a:rPr lang="ru-RU" b="1" i="1" dirty="0" smtClean="0">
                <a:solidFill>
                  <a:srgbClr val="FF0000"/>
                </a:solidFill>
              </a:rPr>
              <a:t>повторный </a:t>
            </a:r>
            <a:r>
              <a:rPr lang="ru-RU" b="1" i="1" dirty="0">
                <a:solidFill>
                  <a:srgbClr val="FF0000"/>
                </a:solidFill>
              </a:rPr>
              <a:t>прием</a:t>
            </a:r>
            <a:r>
              <a:rPr lang="ru-RU" b="1" i="1" dirty="0"/>
              <a:t>, </a:t>
            </a:r>
            <a:r>
              <a:rPr lang="ru-RU" b="1" i="1" dirty="0">
                <a:solidFill>
                  <a:srgbClr val="FF0000"/>
                </a:solidFill>
              </a:rPr>
              <a:t>минуя запись</a:t>
            </a:r>
            <a:r>
              <a:rPr lang="ru-RU" b="1" i="1" dirty="0"/>
              <a:t> возможными </a:t>
            </a:r>
            <a:r>
              <a:rPr lang="ru-RU" b="1" i="1" dirty="0" smtClean="0"/>
              <a:t>способами;</a:t>
            </a:r>
          </a:p>
          <a:p>
            <a:pPr algn="just"/>
            <a:r>
              <a:rPr lang="ru-RU" b="1" i="1" dirty="0" smtClean="0"/>
              <a:t>продление либо закрытие </a:t>
            </a:r>
            <a:r>
              <a:rPr lang="ru-RU" b="1" i="1" dirty="0" smtClean="0">
                <a:solidFill>
                  <a:srgbClr val="FF0000"/>
                </a:solidFill>
              </a:rPr>
              <a:t>листка временной нетрудоспособности</a:t>
            </a:r>
            <a:r>
              <a:rPr lang="ru-RU" b="1" i="1" dirty="0" smtClean="0"/>
              <a:t>;</a:t>
            </a:r>
          </a:p>
          <a:p>
            <a:pPr algn="just"/>
            <a:r>
              <a:rPr lang="ru-RU" b="1" i="1" dirty="0" smtClean="0"/>
              <a:t>подача </a:t>
            </a:r>
            <a:r>
              <a:rPr lang="ru-RU" b="1" i="1" dirty="0" smtClean="0">
                <a:solidFill>
                  <a:srgbClr val="FF0000"/>
                </a:solidFill>
              </a:rPr>
              <a:t>жалоб</a:t>
            </a:r>
            <a:r>
              <a:rPr lang="ru-RU" b="1" i="1" dirty="0" smtClean="0"/>
              <a:t>;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«просто спросить»</a:t>
            </a:r>
            <a:r>
              <a:rPr lang="ru-RU" b="1" i="1" dirty="0" smtClean="0"/>
              <a:t>.</a:t>
            </a:r>
          </a:p>
          <a:p>
            <a:pPr algn="just"/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Неформальный поток пациентов</a:t>
            </a:r>
            <a:endParaRPr lang="ru-RU" sz="3200" dirty="0"/>
          </a:p>
        </p:txBody>
      </p:sp>
      <p:pic>
        <p:nvPicPr>
          <p:cNvPr id="4" name="Рисунок 3" descr="Анализ пациентов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84969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2008"/>
            <a:ext cx="8229600" cy="908720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Arial Black" pitchFamily="34" charset="0"/>
              </a:rPr>
              <a:t>Варианты конкретных решений проблемы неформального потока пациентов</a:t>
            </a:r>
            <a:endParaRPr lang="ru-RU" sz="2500" dirty="0">
              <a:latin typeface="Arial Black" pitchFamily="34" charset="0"/>
            </a:endParaRPr>
          </a:p>
        </p:txBody>
      </p:sp>
      <p:pic>
        <p:nvPicPr>
          <p:cNvPr id="4" name="Рисунок 3" descr="Бережливая поликлиника: как это делают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1124745"/>
            <a:ext cx="86409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18002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</a:rPr>
              <a:t>Главная задача</a:t>
            </a:r>
            <a:r>
              <a:rPr lang="ru-RU" sz="2400" dirty="0" smtClean="0"/>
              <a:t>, которую помогает решить внедрение проекта </a:t>
            </a:r>
            <a:r>
              <a:rPr lang="ru-RU" sz="2400" b="1" i="1" dirty="0" smtClean="0">
                <a:solidFill>
                  <a:srgbClr val="FF0000"/>
                </a:solidFill>
              </a:rPr>
              <a:t>бережливая поликлиника</a:t>
            </a:r>
            <a:r>
              <a:rPr lang="ru-RU" sz="2400" dirty="0" smtClean="0"/>
              <a:t> - </a:t>
            </a:r>
            <a:r>
              <a:rPr lang="ru-RU" sz="2400" b="1" i="1" dirty="0" smtClean="0"/>
              <a:t>создание</a:t>
            </a:r>
            <a:r>
              <a:rPr lang="ru-RU" sz="2400" dirty="0" smtClean="0"/>
              <a:t> в медицинском учреждении </a:t>
            </a:r>
            <a:r>
              <a:rPr lang="ru-RU" sz="2400" b="1" i="1" dirty="0" smtClean="0"/>
              <a:t>доброжелательной атмосферы</a:t>
            </a:r>
            <a:r>
              <a:rPr lang="ru-RU" sz="2400" dirty="0" smtClean="0"/>
              <a:t>, </a:t>
            </a:r>
            <a:r>
              <a:rPr lang="ru-RU" sz="2400" b="1" i="1" dirty="0" smtClean="0"/>
              <a:t>формирование</a:t>
            </a:r>
            <a:r>
              <a:rPr lang="ru-RU" sz="2400" dirty="0" smtClean="0"/>
              <a:t> у населения </a:t>
            </a:r>
            <a:r>
              <a:rPr lang="ru-RU" sz="2400" b="1" i="1" dirty="0" smtClean="0"/>
              <a:t>желания приходить и заниматься собственным здоровьем</a:t>
            </a:r>
            <a:r>
              <a:rPr lang="ru-RU" sz="2400" dirty="0" smtClean="0"/>
              <a:t>, в том числе </a:t>
            </a:r>
            <a:r>
              <a:rPr lang="ru-RU" sz="2400" b="1" i="1" dirty="0" smtClean="0"/>
              <a:t>профилактикой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212976"/>
            <a:ext cx="8394493" cy="1584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1" u="sng" dirty="0" smtClean="0">
                <a:solidFill>
                  <a:srgbClr val="FF0000"/>
                </a:solidFill>
              </a:rPr>
              <a:t>Стандарт</a:t>
            </a:r>
            <a:r>
              <a:rPr lang="ru-RU" sz="2400" dirty="0" smtClean="0"/>
              <a:t> </a:t>
            </a:r>
            <a:r>
              <a:rPr lang="ru-RU" sz="2400" b="1" i="1" dirty="0" smtClean="0"/>
              <a:t>амбулаторно-поликлинической медицинской помощи,</a:t>
            </a:r>
            <a:r>
              <a:rPr lang="ru-RU" sz="2400" dirty="0" smtClean="0"/>
              <a:t> основанный </a:t>
            </a:r>
            <a:r>
              <a:rPr lang="ru-RU" sz="2400" dirty="0"/>
              <a:t>на системе </a:t>
            </a:r>
            <a:r>
              <a:rPr lang="ru-RU" sz="2400" b="1" i="1" dirty="0" smtClean="0">
                <a:solidFill>
                  <a:srgbClr val="FF0000"/>
                </a:solidFill>
              </a:rPr>
              <a:t>«5S»</a:t>
            </a:r>
            <a:r>
              <a:rPr lang="ru-RU" sz="2400" b="1" i="1" dirty="0" smtClean="0"/>
              <a:t> </a:t>
            </a:r>
            <a:r>
              <a:rPr lang="ru-RU" sz="2400" b="1" i="1" dirty="0"/>
              <a:t>и бережливых </a:t>
            </a:r>
            <a:r>
              <a:rPr lang="ru-RU" sz="2400" b="1" i="1" dirty="0" smtClean="0"/>
              <a:t>технологиях, </a:t>
            </a:r>
            <a:r>
              <a:rPr lang="ru-RU" sz="2400" dirty="0" smtClean="0"/>
              <a:t>позволяет </a:t>
            </a:r>
            <a:r>
              <a:rPr lang="ru-RU" sz="2400" dirty="0"/>
              <a:t>создать </a:t>
            </a:r>
            <a:r>
              <a:rPr lang="ru-RU" sz="2400" b="1" i="1" dirty="0"/>
              <a:t>действительно удобный и качественный сервис для пациентов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144016"/>
            <a:ext cx="6984776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b="1" dirty="0" smtClean="0">
                <a:latin typeface="Arial Black" pitchFamily="34" charset="0"/>
                <a:ea typeface="+mj-ea"/>
                <a:cs typeface="+mj-cs"/>
              </a:rPr>
              <a:t>РЕЗЮМЕ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78948" y="4941168"/>
            <a:ext cx="835292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ru-RU" sz="2400" b="1" i="1" u="sng" dirty="0" smtClean="0">
                <a:solidFill>
                  <a:srgbClr val="FF0000"/>
                </a:solidFill>
              </a:rPr>
              <a:t>Внедрение проекта «БП» </a:t>
            </a:r>
            <a:r>
              <a:rPr lang="ru-RU" sz="2400" dirty="0"/>
              <a:t>повышает </a:t>
            </a:r>
            <a:r>
              <a:rPr lang="ru-RU" sz="2400" b="1" i="1" dirty="0"/>
              <a:t>эффективность</a:t>
            </a:r>
            <a:r>
              <a:rPr lang="ru-RU" sz="2400" dirty="0"/>
              <a:t> медицинского обслуживания</a:t>
            </a:r>
            <a:r>
              <a:rPr lang="ru-RU" sz="2400" dirty="0" smtClean="0"/>
              <a:t>, а также обеспечивает </a:t>
            </a:r>
            <a:r>
              <a:rPr lang="ru-RU" sz="2400" b="1" i="1" dirty="0" smtClean="0"/>
              <a:t>современный уровень и конкурентоспособность </a:t>
            </a:r>
            <a:r>
              <a:rPr lang="ru-RU" sz="2400" dirty="0" smtClean="0"/>
              <a:t>медицинского учреждения.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86409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400" i="1" dirty="0" smtClean="0">
                <a:latin typeface="Arial Black"/>
                <a:ea typeface="Times New Roman"/>
                <a:cs typeface="Arial"/>
              </a:rPr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/>
              <a:t>Ожидаемые результаты проекта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Создание </a:t>
            </a:r>
            <a:r>
              <a:rPr lang="ru-RU" sz="2400" b="1" i="1" dirty="0" smtClean="0">
                <a:solidFill>
                  <a:srgbClr val="FF0000"/>
                </a:solidFill>
              </a:rPr>
              <a:t>Центра организации первичной медико-санитарной помощи</a:t>
            </a:r>
            <a:r>
              <a:rPr lang="ru-RU" sz="2400" dirty="0" smtClean="0"/>
              <a:t> (далее - </a:t>
            </a:r>
            <a:r>
              <a:rPr lang="ru-RU" sz="2400" b="1" i="1" dirty="0" smtClean="0">
                <a:solidFill>
                  <a:srgbClr val="FF0000"/>
                </a:solidFill>
              </a:rPr>
              <a:t>ЦПМСП</a:t>
            </a:r>
            <a:r>
              <a:rPr lang="ru-RU" sz="2400" dirty="0" smtClean="0"/>
              <a:t>) на </a:t>
            </a:r>
            <a:r>
              <a:rPr lang="ru-RU" sz="2400" b="1" i="1" dirty="0" smtClean="0">
                <a:solidFill>
                  <a:srgbClr val="FF0000"/>
                </a:solidFill>
              </a:rPr>
              <a:t>федеральном</a:t>
            </a:r>
            <a:r>
              <a:rPr lang="ru-RU" sz="2400" dirty="0" smtClean="0"/>
              <a:t> уровне.</a:t>
            </a:r>
          </a:p>
          <a:p>
            <a:pPr marL="266700" indent="-2667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Создание </a:t>
            </a:r>
            <a:r>
              <a:rPr lang="ru-RU" sz="2400" b="1" i="1" dirty="0" smtClean="0">
                <a:solidFill>
                  <a:srgbClr val="FF0000"/>
                </a:solidFill>
              </a:rPr>
              <a:t>региональных центров организации первичной медико-санитарной помощи (РЦ ПМСП)</a:t>
            </a:r>
            <a:r>
              <a:rPr lang="ru-RU" sz="2400" dirty="0" smtClean="0"/>
              <a:t> на функциональной основе </a:t>
            </a:r>
            <a:r>
              <a:rPr lang="ru-RU" sz="2400" b="1" i="1" dirty="0" smtClean="0">
                <a:solidFill>
                  <a:srgbClr val="FF0000"/>
                </a:solidFill>
              </a:rPr>
              <a:t>в 85 субъектах РФ</a:t>
            </a:r>
            <a:r>
              <a:rPr lang="ru-RU" sz="2400" dirty="0" smtClean="0"/>
              <a:t>.</a:t>
            </a:r>
          </a:p>
          <a:p>
            <a:pPr marL="266700" indent="-266700" algn="just" defTabSz="2667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Внедрение системы </a:t>
            </a:r>
            <a:r>
              <a:rPr lang="ru-RU" sz="2400" b="1" i="1" dirty="0" smtClean="0">
                <a:solidFill>
                  <a:srgbClr val="FF0000"/>
                </a:solidFill>
              </a:rPr>
              <a:t>автоматизированного мониторинга доступности первичной медико-санитарной помощи</a:t>
            </a:r>
            <a:r>
              <a:rPr lang="ru-RU" sz="2400" dirty="0" smtClean="0"/>
              <a:t> в </a:t>
            </a:r>
            <a:r>
              <a:rPr lang="ru-RU" sz="2400" b="1" i="1" dirty="0" smtClean="0">
                <a:solidFill>
                  <a:srgbClr val="FF0000"/>
                </a:solidFill>
              </a:rPr>
              <a:t>100%</a:t>
            </a:r>
            <a:r>
              <a:rPr lang="ru-RU" sz="2400" dirty="0" smtClean="0"/>
              <a:t> медицинских организаций - участников проекта.</a:t>
            </a:r>
          </a:p>
          <a:p>
            <a:pPr marL="266700" indent="-266700" algn="just" defTabSz="2667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Тиражирование </a:t>
            </a:r>
            <a:r>
              <a:rPr lang="ru-RU" sz="2400" b="1" i="1" dirty="0" smtClean="0">
                <a:solidFill>
                  <a:srgbClr val="FF0000"/>
                </a:solidFill>
              </a:rPr>
              <a:t>"Новой модели медицинской организации"</a:t>
            </a:r>
            <a:r>
              <a:rPr lang="ru-RU" sz="2400" dirty="0" smtClean="0"/>
              <a:t> в </a:t>
            </a:r>
            <a:r>
              <a:rPr lang="ru-RU" sz="2400" b="1" i="1" dirty="0" smtClean="0">
                <a:solidFill>
                  <a:srgbClr val="FF0000"/>
                </a:solidFill>
              </a:rPr>
              <a:t>85</a:t>
            </a:r>
            <a:r>
              <a:rPr lang="ru-RU" sz="2400" dirty="0" smtClean="0"/>
              <a:t> субъектах Российской Федерации, </a:t>
            </a:r>
            <a:r>
              <a:rPr lang="ru-RU" sz="2400" b="1" i="1" dirty="0" smtClean="0">
                <a:solidFill>
                  <a:srgbClr val="FF0000"/>
                </a:solidFill>
              </a:rPr>
              <a:t>не менее чем в 2000</a:t>
            </a:r>
            <a:r>
              <a:rPr lang="ru-RU" sz="2400" dirty="0" smtClean="0"/>
              <a:t> медицинских организациях.</a:t>
            </a:r>
          </a:p>
          <a:p>
            <a:pPr marL="266700" indent="-266700" algn="just" defTabSz="2667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Внедрение новых технологий образования </a:t>
            </a:r>
            <a:r>
              <a:rPr lang="ru-RU" sz="2400" b="1" i="1" dirty="0" smtClean="0">
                <a:solidFill>
                  <a:srgbClr val="FF0000"/>
                </a:solidFill>
              </a:rPr>
              <a:t>("Фабрики процессов") на базе 11 ВУЗов</a:t>
            </a:r>
            <a:r>
              <a:rPr lang="ru-RU" sz="2400" dirty="0" smtClean="0"/>
              <a:t>, подведомственных Минздраву России.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695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Ожидаемые результаты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None/>
            </a:pPr>
            <a:r>
              <a:rPr lang="ru-RU" sz="2500" dirty="0" smtClean="0"/>
              <a:t>6. Создание и апробирование </a:t>
            </a:r>
            <a:r>
              <a:rPr lang="ru-RU" sz="2500" b="1" i="1" dirty="0" smtClean="0">
                <a:solidFill>
                  <a:srgbClr val="FF0000"/>
                </a:solidFill>
              </a:rPr>
              <a:t>не менее чем в 195 медицинских организациях</a:t>
            </a:r>
            <a:r>
              <a:rPr lang="ru-RU" sz="2500" dirty="0" smtClean="0"/>
              <a:t> субъектов Российской Федерации «Новой модели медицинской организации», </a:t>
            </a:r>
            <a:r>
              <a:rPr lang="ru-RU" sz="2500" b="1" i="1" dirty="0" smtClean="0">
                <a:solidFill>
                  <a:srgbClr val="FF0000"/>
                </a:solidFill>
              </a:rPr>
              <a:t>в результате внедрения</a:t>
            </a:r>
            <a:r>
              <a:rPr lang="ru-RU" sz="2500" dirty="0" smtClean="0"/>
              <a:t> которой:</a:t>
            </a:r>
          </a:p>
          <a:p>
            <a:pPr marL="622300" indent="-177800" algn="just">
              <a:spcBef>
                <a:spcPts val="0"/>
              </a:spcBef>
            </a:pPr>
            <a:r>
              <a:rPr lang="ru-RU" sz="2500" b="1" i="1" dirty="0" smtClean="0">
                <a:solidFill>
                  <a:srgbClr val="FF0000"/>
                </a:solidFill>
              </a:rPr>
              <a:t>время работы</a:t>
            </a:r>
            <a:r>
              <a:rPr lang="ru-RU" sz="2500" dirty="0" smtClean="0"/>
              <a:t> врача непосредственно с пациентом </a:t>
            </a:r>
            <a:r>
              <a:rPr lang="ru-RU" sz="2500" b="1" i="1" dirty="0" smtClean="0">
                <a:solidFill>
                  <a:srgbClr val="FF0000"/>
                </a:solidFill>
              </a:rPr>
              <a:t>увеличивается  не менее чем в 2 раза</a:t>
            </a:r>
            <a:r>
              <a:rPr lang="ru-RU" sz="2500" dirty="0" smtClean="0"/>
              <a:t>;</a:t>
            </a:r>
          </a:p>
          <a:p>
            <a:pPr marL="622300" indent="-177800" algn="just">
              <a:spcBef>
                <a:spcPts val="0"/>
              </a:spcBef>
            </a:pPr>
            <a:r>
              <a:rPr lang="ru-RU" sz="2500" b="1" i="1" dirty="0" smtClean="0">
                <a:solidFill>
                  <a:srgbClr val="FF0000"/>
                </a:solidFill>
              </a:rPr>
              <a:t>время оформления</a:t>
            </a:r>
            <a:r>
              <a:rPr lang="ru-RU" sz="2500" dirty="0" smtClean="0"/>
              <a:t> записи на прием к врачу </a:t>
            </a:r>
            <a:r>
              <a:rPr lang="ru-RU" sz="2500" b="1" i="1" dirty="0" smtClean="0">
                <a:solidFill>
                  <a:srgbClr val="FF0000"/>
                </a:solidFill>
              </a:rPr>
              <a:t>сокращается не менее чем в 3 раза</a:t>
            </a:r>
            <a:r>
              <a:rPr lang="ru-RU" sz="2500" dirty="0" smtClean="0"/>
              <a:t>;</a:t>
            </a:r>
          </a:p>
          <a:p>
            <a:pPr marL="622300" indent="-177800" algn="just">
              <a:spcBef>
                <a:spcPts val="0"/>
              </a:spcBef>
            </a:pPr>
            <a:r>
              <a:rPr lang="ru-RU" sz="2500" b="1" i="1" dirty="0" smtClean="0">
                <a:solidFill>
                  <a:srgbClr val="FF0000"/>
                </a:solidFill>
              </a:rPr>
              <a:t>очередь сокращается  не менее чем в 3 раза</a:t>
            </a:r>
            <a:r>
              <a:rPr lang="ru-RU" sz="2500" dirty="0" smtClean="0"/>
              <a:t>;</a:t>
            </a:r>
          </a:p>
          <a:p>
            <a:pPr marL="622300" indent="-177800" algn="just">
              <a:spcBef>
                <a:spcPts val="0"/>
              </a:spcBef>
            </a:pPr>
            <a:r>
              <a:rPr lang="ru-RU" sz="2500" b="1" i="1" dirty="0" smtClean="0">
                <a:solidFill>
                  <a:srgbClr val="FF0000"/>
                </a:solidFill>
              </a:rPr>
              <a:t>время ожидания</a:t>
            </a:r>
            <a:r>
              <a:rPr lang="ru-RU" sz="2500" dirty="0" smtClean="0"/>
              <a:t> пациентом врача у кабинета сокращается </a:t>
            </a:r>
            <a:r>
              <a:rPr lang="ru-RU" sz="2500" b="1" i="1" dirty="0" smtClean="0">
                <a:solidFill>
                  <a:srgbClr val="FF0000"/>
                </a:solidFill>
              </a:rPr>
              <a:t>не менее чем в 3 раза</a:t>
            </a:r>
            <a:r>
              <a:rPr lang="ru-RU" sz="2500" dirty="0" smtClean="0"/>
              <a:t>;</a:t>
            </a:r>
          </a:p>
          <a:p>
            <a:pPr marL="622300" indent="-177800" algn="just">
              <a:spcBef>
                <a:spcPts val="0"/>
              </a:spcBef>
            </a:pPr>
            <a:r>
              <a:rPr lang="ru-RU" sz="2500" b="1" i="1" dirty="0" smtClean="0">
                <a:solidFill>
                  <a:srgbClr val="FF0000"/>
                </a:solidFill>
              </a:rPr>
              <a:t>сроки прохождения</a:t>
            </a:r>
            <a:r>
              <a:rPr lang="ru-RU" sz="2500" dirty="0" smtClean="0"/>
              <a:t> I этапа диспансеризации </a:t>
            </a:r>
            <a:r>
              <a:rPr lang="ru-RU" sz="2500" b="1" i="1" dirty="0" smtClean="0">
                <a:solidFill>
                  <a:srgbClr val="FF0000"/>
                </a:solidFill>
              </a:rPr>
              <a:t>сокращаются  до 2-х дней</a:t>
            </a:r>
            <a:r>
              <a:rPr lang="ru-RU" sz="2500" dirty="0" smtClean="0"/>
              <a:t>.</a:t>
            </a:r>
          </a:p>
          <a:p>
            <a:pPr>
              <a:buNone/>
            </a:pP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06" y="562670"/>
            <a:ext cx="8686800" cy="5818658"/>
          </a:xfrm>
        </p:spPr>
        <p:txBody>
          <a:bodyPr>
            <a:noAutofit/>
          </a:bodyPr>
          <a:lstStyle/>
          <a:p>
            <a:pPr algn="just"/>
            <a:r>
              <a:rPr lang="ru-RU" sz="3400" b="1" i="1" dirty="0" smtClean="0">
                <a:solidFill>
                  <a:srgbClr val="FF0000"/>
                </a:solidFill>
              </a:rPr>
              <a:t>"Новая модель медицинской организации"</a:t>
            </a:r>
            <a:r>
              <a:rPr lang="ru-RU" sz="3400" dirty="0" smtClean="0"/>
              <a:t> - </a:t>
            </a:r>
            <a:r>
              <a:rPr lang="ru-RU" sz="3400" b="1" i="1" dirty="0" err="1" smtClean="0">
                <a:solidFill>
                  <a:srgbClr val="FF0000"/>
                </a:solidFill>
              </a:rPr>
              <a:t>пациентоориентированная</a:t>
            </a:r>
            <a:r>
              <a:rPr lang="ru-RU" sz="3400" dirty="0" smtClean="0"/>
              <a:t> медицинская организация, отличительными признаками которой являются </a:t>
            </a:r>
            <a:r>
              <a:rPr lang="ru-RU" sz="3400" b="1" i="1" dirty="0" smtClean="0">
                <a:solidFill>
                  <a:srgbClr val="FF0000"/>
                </a:solidFill>
              </a:rPr>
              <a:t>доброжелательное отношение к пациенту, отсутствие очередей</a:t>
            </a:r>
            <a:r>
              <a:rPr lang="ru-RU" sz="3400" dirty="0" smtClean="0"/>
              <a:t> за счет </a:t>
            </a:r>
            <a:r>
              <a:rPr lang="ru-RU" sz="3400" b="1" i="1" dirty="0" smtClean="0">
                <a:solidFill>
                  <a:srgbClr val="FF0000"/>
                </a:solidFill>
              </a:rPr>
              <a:t>правильной организации</a:t>
            </a:r>
            <a:r>
              <a:rPr lang="ru-RU" sz="3400" dirty="0" smtClean="0"/>
              <a:t> процессов и работы персонала, </a:t>
            </a:r>
            <a:r>
              <a:rPr lang="ru-RU" sz="3400" b="1" i="1" dirty="0" smtClean="0">
                <a:solidFill>
                  <a:srgbClr val="FF0000"/>
                </a:solidFill>
              </a:rPr>
              <a:t>качественное оказание медицинской помощи, приоритет профилактических мероприятий</a:t>
            </a:r>
            <a:r>
              <a:rPr lang="ru-RU" sz="3400" dirty="0" smtClean="0"/>
              <a:t> в первичном звене здравоохранения.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200" b="1" i="1" dirty="0" smtClean="0"/>
              <a:t>ОСНОВНЫЕ НАПРАВЛЕНИЯ, РЕАЛИЗОВАННЫЕ В ПРОЕКТЕ: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b="1" i="1" dirty="0" smtClean="0">
                <a:solidFill>
                  <a:srgbClr val="FF0000"/>
                </a:solidFill>
              </a:rPr>
              <a:t>перераспределение</a:t>
            </a:r>
            <a:r>
              <a:rPr lang="ru-RU" sz="2200" dirty="0" smtClean="0"/>
              <a:t> нагрузки между врачом и средним медицинским персоналом;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</a:rPr>
              <a:t>оптимизированная логистика</a:t>
            </a:r>
            <a:r>
              <a:rPr lang="ru-RU" sz="2200" dirty="0" smtClean="0"/>
              <a:t> движения пациентов с разделением потоков на больных и здоровых;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dirty="0" smtClean="0"/>
              <a:t>переход на</a:t>
            </a:r>
            <a:r>
              <a:rPr lang="ru-RU" sz="2200" b="1" i="1" dirty="0" smtClean="0">
                <a:solidFill>
                  <a:srgbClr val="FF0000"/>
                </a:solidFill>
              </a:rPr>
              <a:t> электронный документооборот</a:t>
            </a:r>
            <a:r>
              <a:rPr lang="ru-RU" sz="2200" dirty="0" smtClean="0"/>
              <a:t>, сокращение бумажной документации;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b="1" i="1" dirty="0" smtClean="0">
                <a:solidFill>
                  <a:srgbClr val="FF0000"/>
                </a:solidFill>
              </a:rPr>
              <a:t>открытая и вежливая</a:t>
            </a:r>
            <a:r>
              <a:rPr lang="ru-RU" sz="2200" dirty="0" smtClean="0"/>
              <a:t> регистратура;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b="1" i="1" dirty="0" smtClean="0">
                <a:solidFill>
                  <a:srgbClr val="FF0000"/>
                </a:solidFill>
              </a:rPr>
              <a:t>комфортные условия</a:t>
            </a:r>
            <a:r>
              <a:rPr lang="ru-RU" sz="2200" dirty="0" smtClean="0"/>
              <a:t> для пациента в зонах ожидания;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dirty="0" smtClean="0"/>
              <a:t>организация </a:t>
            </a:r>
            <a:r>
              <a:rPr lang="ru-RU" sz="2200" b="1" i="1" dirty="0" smtClean="0">
                <a:solidFill>
                  <a:srgbClr val="FF0000"/>
                </a:solidFill>
              </a:rPr>
              <a:t>диспансеризации и профилактических осмотров</a:t>
            </a:r>
            <a:r>
              <a:rPr lang="ru-RU" sz="2200" dirty="0" smtClean="0"/>
              <a:t> на принципах </a:t>
            </a:r>
            <a:r>
              <a:rPr lang="ru-RU" sz="2200" b="1" i="1" dirty="0" smtClean="0">
                <a:solidFill>
                  <a:srgbClr val="FF0000"/>
                </a:solidFill>
              </a:rPr>
              <a:t>непрерывного потока</a:t>
            </a:r>
            <a:r>
              <a:rPr lang="ru-RU" sz="2200" dirty="0" smtClean="0"/>
              <a:t> пациентов с </a:t>
            </a:r>
            <a:r>
              <a:rPr lang="ru-RU" sz="2200" b="1" i="1" dirty="0" smtClean="0">
                <a:solidFill>
                  <a:srgbClr val="FF0000"/>
                </a:solidFill>
              </a:rPr>
              <a:t>соблюдением нормативов времени</a:t>
            </a:r>
            <a:r>
              <a:rPr lang="ru-RU" sz="2200" dirty="0" smtClean="0"/>
              <a:t> приема на одного пациента;</a:t>
            </a:r>
          </a:p>
          <a:p>
            <a:pPr marL="179388" indent="-179388" algn="just">
              <a:spcBef>
                <a:spcPts val="0"/>
              </a:spcBef>
            </a:pPr>
            <a:r>
              <a:rPr lang="ru-RU" sz="2200" dirty="0" smtClean="0"/>
              <a:t>внедрение </a:t>
            </a:r>
            <a:r>
              <a:rPr lang="ru-RU" sz="2200" b="1" i="1" dirty="0" smtClean="0">
                <a:solidFill>
                  <a:srgbClr val="FF0000"/>
                </a:solidFill>
              </a:rPr>
              <a:t>мониторинга</a:t>
            </a:r>
            <a:r>
              <a:rPr lang="ru-RU" sz="2200" dirty="0" smtClean="0"/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соответствия</a:t>
            </a:r>
            <a:r>
              <a:rPr lang="ru-RU" sz="2200" dirty="0" smtClean="0"/>
              <a:t> </a:t>
            </a:r>
            <a:r>
              <a:rPr lang="ru-RU" sz="2200" b="1" i="1" dirty="0" smtClean="0">
                <a:solidFill>
                  <a:srgbClr val="FF0000"/>
                </a:solidFill>
              </a:rPr>
              <a:t>фактических сроков</a:t>
            </a:r>
            <a:r>
              <a:rPr lang="ru-RU" sz="2200" dirty="0" smtClean="0"/>
              <a:t> ожидания оказания медицинской помощи врачом с момента обращения пациента в медицинскую организацию </a:t>
            </a:r>
            <a:r>
              <a:rPr lang="ru-RU" sz="2200" b="1" i="1" dirty="0" smtClean="0">
                <a:solidFill>
                  <a:srgbClr val="FF0000"/>
                </a:solidFill>
              </a:rPr>
              <a:t>установленным</a:t>
            </a:r>
            <a:r>
              <a:rPr lang="ru-RU" sz="2200" dirty="0" smtClean="0"/>
              <a:t> срокам ожидания в соответствии с </a:t>
            </a:r>
            <a:r>
              <a:rPr lang="ru-RU" sz="2200" b="1" i="1" dirty="0" smtClean="0">
                <a:solidFill>
                  <a:srgbClr val="FF0000"/>
                </a:solidFill>
              </a:rPr>
              <a:t>Программой государственных гарантий</a:t>
            </a:r>
            <a:r>
              <a:rPr lang="ru-RU" sz="2200" dirty="0" smtClean="0"/>
              <a:t> бесплатного оказания гражданам медицинской помощи.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498178"/>
          </a:xfrm>
        </p:spPr>
        <p:txBody>
          <a:bodyPr>
            <a:noAutofit/>
          </a:bodyPr>
          <a:lstStyle/>
          <a:p>
            <a:r>
              <a:rPr lang="ru-RU" sz="3200" b="1" dirty="0"/>
              <a:t>Бережливая поликлиника – проект, основанный на бережливых </a:t>
            </a:r>
            <a:r>
              <a:rPr lang="ru-RU" sz="3200" b="1" dirty="0" smtClean="0"/>
              <a:t>технологиях</a:t>
            </a:r>
            <a:br>
              <a:rPr lang="ru-RU" sz="3200" b="1" dirty="0" smtClean="0"/>
            </a:br>
            <a:r>
              <a:rPr lang="ru-RU" sz="1800" b="1" dirty="0" smtClean="0"/>
              <a:t>(</a:t>
            </a:r>
            <a:r>
              <a:rPr lang="ru-RU" sz="1800" b="1" i="1" dirty="0" smtClean="0"/>
              <a:t>внедрение принципов бережливого производства, той системы, которая была разработана и применена в конце 20-века на автомобильном гиганте «</a:t>
            </a:r>
            <a:r>
              <a:rPr lang="ru-RU" sz="1800" b="1" i="1" dirty="0" err="1" smtClean="0"/>
              <a:t>Тойота</a:t>
            </a:r>
            <a:r>
              <a:rPr lang="ru-RU" sz="1800" b="1" i="1" dirty="0" smtClean="0"/>
              <a:t>»)</a:t>
            </a:r>
            <a:br>
              <a:rPr lang="ru-RU" sz="1800" b="1" i="1" dirty="0" smtClean="0"/>
            </a:br>
            <a:endParaRPr lang="ru-RU" sz="1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496" y="1916832"/>
            <a:ext cx="9144000" cy="4320480"/>
          </a:xfrm>
        </p:spPr>
        <p:txBody>
          <a:bodyPr>
            <a:noAutofit/>
          </a:bodyPr>
          <a:lstStyle/>
          <a:p>
            <a:pPr algn="just"/>
            <a:r>
              <a:rPr lang="ru-RU" sz="2100" b="1" i="1" dirty="0" smtClean="0">
                <a:solidFill>
                  <a:srgbClr val="FF0000"/>
                </a:solidFill>
              </a:rPr>
              <a:t>Бережливое производство</a:t>
            </a:r>
            <a:r>
              <a:rPr lang="ru-RU" sz="2100" i="1" dirty="0" smtClean="0"/>
              <a:t> – это одна </a:t>
            </a:r>
            <a:r>
              <a:rPr lang="ru-RU" sz="2100" i="1" dirty="0"/>
              <a:t>из концепций </a:t>
            </a:r>
            <a:r>
              <a:rPr lang="ru-RU" sz="2100" i="1" dirty="0" smtClean="0"/>
              <a:t>управления, </a:t>
            </a:r>
            <a:r>
              <a:rPr lang="ru-RU" sz="2100" i="1" dirty="0"/>
              <a:t>направленная на </a:t>
            </a:r>
            <a:r>
              <a:rPr lang="ru-RU" sz="2100" b="1" i="1" dirty="0">
                <a:solidFill>
                  <a:srgbClr val="FF0000"/>
                </a:solidFill>
              </a:rPr>
              <a:t>минимизацию всех возможных издержек</a:t>
            </a:r>
            <a:r>
              <a:rPr lang="ru-RU" sz="2100" i="1" dirty="0"/>
              <a:t>. </a:t>
            </a:r>
            <a:endParaRPr lang="ru-RU" sz="2100" i="1" dirty="0" smtClean="0"/>
          </a:p>
          <a:p>
            <a:pPr algn="just"/>
            <a:r>
              <a:rPr lang="ru-RU" sz="2100" b="1" i="1" dirty="0" smtClean="0">
                <a:solidFill>
                  <a:srgbClr val="FF0000"/>
                </a:solidFill>
              </a:rPr>
              <a:t>Основная </a:t>
            </a:r>
            <a:r>
              <a:rPr lang="ru-RU" sz="2100" b="1" i="1" dirty="0">
                <a:solidFill>
                  <a:srgbClr val="FF0000"/>
                </a:solidFill>
              </a:rPr>
              <a:t>идея</a:t>
            </a:r>
            <a:r>
              <a:rPr lang="ru-RU" sz="2100" i="1" dirty="0"/>
              <a:t> бережливого производства </a:t>
            </a:r>
            <a:r>
              <a:rPr lang="ru-RU" sz="2100" i="1" dirty="0" smtClean="0"/>
              <a:t>- это постановка задачи </a:t>
            </a:r>
            <a:r>
              <a:rPr lang="ru-RU" sz="2100" b="1" i="1" dirty="0">
                <a:solidFill>
                  <a:srgbClr val="FF0000"/>
                </a:solidFill>
              </a:rPr>
              <a:t>непрерывного, бесконечного совершенствования ежедневно</a:t>
            </a:r>
            <a:r>
              <a:rPr lang="ru-RU" sz="2100" i="1" dirty="0" smtClean="0"/>
              <a:t>.</a:t>
            </a:r>
          </a:p>
          <a:p>
            <a:pPr algn="just"/>
            <a:r>
              <a:rPr lang="ru-RU" sz="2100" b="1" i="1" dirty="0" smtClean="0">
                <a:solidFill>
                  <a:srgbClr val="FF0000"/>
                </a:solidFill>
              </a:rPr>
              <a:t>Концепция</a:t>
            </a:r>
            <a:r>
              <a:rPr lang="ru-RU" sz="2100" i="1" dirty="0" smtClean="0"/>
              <a:t> предусматривает </a:t>
            </a:r>
            <a:r>
              <a:rPr lang="ru-RU" sz="2100" b="1" i="1" dirty="0" smtClean="0">
                <a:solidFill>
                  <a:srgbClr val="FF0000"/>
                </a:solidFill>
              </a:rPr>
              <a:t>не только участие руководства, но и всех сотрудников</a:t>
            </a:r>
            <a:r>
              <a:rPr lang="ru-RU" sz="2100" b="1" i="1" dirty="0" smtClean="0"/>
              <a:t>,</a:t>
            </a:r>
            <a:r>
              <a:rPr lang="ru-RU" sz="2100" i="1" dirty="0" smtClean="0"/>
              <a:t> которые заняты в производственных процессах.</a:t>
            </a:r>
          </a:p>
          <a:p>
            <a:pPr algn="just"/>
            <a:r>
              <a:rPr lang="ru-RU" sz="2100" b="1" i="1" dirty="0" smtClean="0">
                <a:solidFill>
                  <a:srgbClr val="FF0000"/>
                </a:solidFill>
              </a:rPr>
              <a:t>Инструменты</a:t>
            </a:r>
            <a:r>
              <a:rPr lang="ru-RU" sz="2100" i="1" dirty="0" smtClean="0"/>
              <a:t> управления в бережливом производстве сами по себе </a:t>
            </a:r>
            <a:r>
              <a:rPr lang="ru-RU" sz="2100" b="1" i="1" dirty="0" smtClean="0">
                <a:solidFill>
                  <a:srgbClr val="FF0000"/>
                </a:solidFill>
              </a:rPr>
              <a:t>просты</a:t>
            </a:r>
            <a:r>
              <a:rPr lang="ru-RU" sz="2100" i="1" dirty="0" smtClean="0"/>
              <a:t>, </a:t>
            </a:r>
            <a:r>
              <a:rPr lang="ru-RU" sz="2100" i="1" dirty="0"/>
              <a:t>но применение их </a:t>
            </a:r>
            <a:r>
              <a:rPr lang="ru-RU" sz="2100" b="1" i="1" dirty="0">
                <a:solidFill>
                  <a:srgbClr val="FF0000"/>
                </a:solidFill>
              </a:rPr>
              <a:t>требует </a:t>
            </a:r>
            <a:r>
              <a:rPr lang="ru-RU" sz="2100" b="1" i="1" dirty="0" smtClean="0">
                <a:solidFill>
                  <a:srgbClr val="FF0000"/>
                </a:solidFill>
              </a:rPr>
              <a:t>усилий</a:t>
            </a:r>
            <a:r>
              <a:rPr lang="ru-RU" sz="2100" b="1" i="1" dirty="0">
                <a:solidFill>
                  <a:srgbClr val="FF0000"/>
                </a:solidFill>
              </a:rPr>
              <a:t>, </a:t>
            </a:r>
            <a:r>
              <a:rPr lang="ru-RU" sz="2100" b="1" i="1" dirty="0" smtClean="0">
                <a:solidFill>
                  <a:srgbClr val="FF0000"/>
                </a:solidFill>
              </a:rPr>
              <a:t>и руководства</a:t>
            </a:r>
            <a:r>
              <a:rPr lang="ru-RU" sz="2100" b="1" i="1" dirty="0"/>
              <a:t>, </a:t>
            </a:r>
            <a:r>
              <a:rPr lang="ru-RU" sz="2100" b="1" i="1" dirty="0" smtClean="0">
                <a:solidFill>
                  <a:srgbClr val="FF0000"/>
                </a:solidFill>
              </a:rPr>
              <a:t>и </a:t>
            </a:r>
            <a:r>
              <a:rPr lang="ru-RU" sz="2100" b="1" i="1" dirty="0">
                <a:solidFill>
                  <a:srgbClr val="FF0000"/>
                </a:solidFill>
              </a:rPr>
              <a:t>сотрудников</a:t>
            </a:r>
            <a:r>
              <a:rPr lang="ru-RU" sz="2100" i="1" dirty="0"/>
              <a:t>, </a:t>
            </a:r>
            <a:r>
              <a:rPr lang="ru-RU" sz="2100" i="1" dirty="0" smtClean="0"/>
              <a:t>непосредственно участвующих </a:t>
            </a:r>
            <a:r>
              <a:rPr lang="ru-RU" sz="2100" b="1" i="1" dirty="0">
                <a:solidFill>
                  <a:srgbClr val="FF0000"/>
                </a:solidFill>
              </a:rPr>
              <a:t>в улучшении процессов</a:t>
            </a:r>
            <a:r>
              <a:rPr lang="ru-RU" sz="2100" i="1" dirty="0" smtClean="0"/>
              <a:t>.</a:t>
            </a:r>
          </a:p>
          <a:p>
            <a:pPr algn="just"/>
            <a:r>
              <a:rPr lang="ru-RU" sz="2100" i="1" dirty="0" smtClean="0"/>
              <a:t>Бережливое производство </a:t>
            </a:r>
            <a:r>
              <a:rPr lang="ru-RU" sz="2100" b="1" i="1" dirty="0" smtClean="0">
                <a:solidFill>
                  <a:srgbClr val="FF0000"/>
                </a:solidFill>
              </a:rPr>
              <a:t>не решает проблемы организации здравоохранения</a:t>
            </a:r>
            <a:r>
              <a:rPr lang="ru-RU" sz="2100" i="1" dirty="0" smtClean="0"/>
              <a:t>, а является общим подходом </a:t>
            </a:r>
            <a:r>
              <a:rPr lang="ru-RU" sz="2100" i="1" dirty="0" smtClean="0">
                <a:solidFill>
                  <a:srgbClr val="FF0000"/>
                </a:solidFill>
              </a:rPr>
              <a:t>по </a:t>
            </a:r>
            <a:r>
              <a:rPr lang="ru-RU" sz="2100" b="1" i="1" dirty="0" smtClean="0">
                <a:solidFill>
                  <a:srgbClr val="FF0000"/>
                </a:solidFill>
              </a:rPr>
              <a:t>минимизации потерь и повышению эффективности деятельности</a:t>
            </a:r>
            <a:r>
              <a:rPr lang="ru-RU" sz="2100" i="1" dirty="0" smtClean="0"/>
              <a:t> независимо от профиля.</a:t>
            </a:r>
          </a:p>
          <a:p>
            <a:pPr algn="just"/>
            <a:endParaRPr lang="ru-RU" sz="2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2701</Words>
  <Application>Microsoft Office PowerPoint</Application>
  <PresentationFormat>Экран (4:3)</PresentationFormat>
  <Paragraphs>284</Paragraphs>
  <Slides>46</Slides>
  <Notes>46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«БЕРЕЖЛИВАЯ ПОЛИКЛИНИКА» - понятие, содержание, возможности и результаты</vt:lpstr>
      <vt:lpstr>Презентация PowerPoint</vt:lpstr>
      <vt:lpstr>Приоритетный проект  «Создание новой модели медицинской организации, оказывающей первичную медико-санитарную помощь»</vt:lpstr>
      <vt:lpstr>Цель проекта</vt:lpstr>
      <vt:lpstr>Ожидаемые результаты проекта</vt:lpstr>
      <vt:lpstr>Ожидаемые результаты проекта</vt:lpstr>
      <vt:lpstr>"Новая модель медицинской организации" - пациентоориентированная медицинская организация, отличительными признаками которой являются доброжелательное отношение к пациенту, отсутствие очередей за счет правильной организации процессов и работы персонала, качественное оказание медицинской помощи, приоритет профилактических мероприятий в первичном звене здравоохранения.</vt:lpstr>
      <vt:lpstr>Презентация PowerPoint</vt:lpstr>
      <vt:lpstr>Бережливая поликлиника – проект, основанный на бережливых технологиях (внедрение принципов бережливого производства, той системы, которая была разработана и применена в конце 20-века на автомобильном гиганте «Тойота») </vt:lpstr>
      <vt:lpstr>Проблемы, которые не решаются методами бережливого производства:</vt:lpstr>
      <vt:lpstr>Какие проблемы в медицине может решить бережливая поликлиника (результаты первого опыта внедрения)</vt:lpstr>
      <vt:lpstr>Ключевые риски и возможности  </vt:lpstr>
      <vt:lpstr>Система «5S» –   один из самых эффективных и важных инструментов бережливого производства (по первым буквам слов - названий из японского языка)</vt:lpstr>
      <vt:lpstr>Основополагающие принципы Системы 5С (пять слов на букву «С» «по русски») </vt:lpstr>
      <vt:lpstr>Виды потерь как одна из основ бережливого производства: (на первый взгляд с медициной не связаны и свойственны любому производству)</vt:lpstr>
      <vt:lpstr>Варианты применения бережливых технологий в медицине (поликлиники имеют приоритет в выборе процессов)</vt:lpstr>
      <vt:lpstr>Презентация PowerPoint</vt:lpstr>
      <vt:lpstr>Что нужно исключить из рабочих процессов:</vt:lpstr>
      <vt:lpstr>Базовые варианты мероприятий по повышению доступности и качества первичной медико-санитарной помощи</vt:lpstr>
      <vt:lpstr>Презентация PowerPoint</vt:lpstr>
      <vt:lpstr>Варианты действий для медучреждений в зависимости от их укомплектованности</vt:lpstr>
      <vt:lpstr>Шаг №1. Сортировка</vt:lpstr>
      <vt:lpstr>Презентация PowerPoint</vt:lpstr>
      <vt:lpstr>Презентация PowerPoint</vt:lpstr>
      <vt:lpstr>Шаг №2. Соблюдение порядка</vt:lpstr>
      <vt:lpstr>Шаг №3. Содержание в чистоте</vt:lpstr>
      <vt:lpstr>Шаг №4. Стандартизация</vt:lpstr>
      <vt:lpstr>Презентация PowerPoint</vt:lpstr>
      <vt:lpstr>Шаг №5. Совершенствование</vt:lpstr>
      <vt:lpstr>Презентация PowerPoint</vt:lpstr>
      <vt:lpstr>Пример</vt:lpstr>
      <vt:lpstr>Вовлеченность — наивысший уровень мотивации, когда работник позитивно отзывается об организации, не собирается увольняться и готов прикладывать дополнительные усилия, чтобы выполнять обязанности.</vt:lpstr>
      <vt:lpstr>Чем недоволен медперсонал? (исследование компании AXES Management в рамках проекта «Бережливая поликлиника»)</vt:lpstr>
      <vt:lpstr>Как повысить мотивацию?</vt:lpstr>
      <vt:lpstr>Выделение потоков  позволяет управлять перемещениями пациентов и, по возможности, сократить время их пребывания в поликлинике.</vt:lpstr>
      <vt:lpstr>Пример наблюдения за одним посетителем из потока здоровых пациентов</vt:lpstr>
      <vt:lpstr>Разделение потоков пациентов</vt:lpstr>
      <vt:lpstr>Пример решения проблемы</vt:lpstr>
      <vt:lpstr>Примеры табличек и указателей</vt:lpstr>
      <vt:lpstr>Положительные итоги нововведений </vt:lpstr>
      <vt:lpstr>Новая система работы медрегистраторов</vt:lpstr>
      <vt:lpstr>Основные причины неформального потока пациентов</vt:lpstr>
      <vt:lpstr>Неформальный поток пациентов</vt:lpstr>
      <vt:lpstr>Варианты конкретных решений проблемы неформального потока пациентов</vt:lpstr>
      <vt:lpstr>Главная задача, которую помогает решить внедрение проекта бережливая поликлиника - создание в медицинском учреждении доброжелательной атмосферы, формирование у населения желания приходить и заниматься собственным здоровьем, в том числе профилактикой.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БЕРЕЖЛИВАЯ ПОЛИКЛИНИКА</dc:title>
  <dc:creator>А</dc:creator>
  <cp:lastModifiedBy>Михаил В. Родиков</cp:lastModifiedBy>
  <cp:revision>109</cp:revision>
  <dcterms:created xsi:type="dcterms:W3CDTF">2017-09-22T13:55:10Z</dcterms:created>
  <dcterms:modified xsi:type="dcterms:W3CDTF">2018-02-12T06:09:23Z</dcterms:modified>
</cp:coreProperties>
</file>