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8" r:id="rId1"/>
  </p:sldMasterIdLst>
  <p:notesMasterIdLst>
    <p:notesMasterId r:id="rId20"/>
  </p:notesMasterIdLst>
  <p:sldIdLst>
    <p:sldId id="267" r:id="rId2"/>
    <p:sldId id="297" r:id="rId3"/>
    <p:sldId id="299" r:id="rId4"/>
    <p:sldId id="303" r:id="rId5"/>
    <p:sldId id="284" r:id="rId6"/>
    <p:sldId id="300" r:id="rId7"/>
    <p:sldId id="287" r:id="rId8"/>
    <p:sldId id="288" r:id="rId9"/>
    <p:sldId id="301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8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9A1A"/>
    <a:srgbClr val="000000"/>
    <a:srgbClr val="4CB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691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4A780C-880B-4D05-92D1-43859E2E04A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F7F2EAF5-5118-408F-A68C-1E08D9C4F787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rPr>
            <a:t>Оклад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rPr>
            <a:t>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от </a:t>
          </a:r>
          <a:r>
            <a: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rPr>
            <a:t>7 850,0 </a:t>
          </a:r>
        </a:p>
        <a:p>
          <a:r>
            <a: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rPr>
            <a:t>до 14 691,0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0D9133-5911-49A4-9329-2C56D8B819F3}" type="parTrans" cxnId="{5EB355C8-D205-4341-B18C-B3564436D165}">
      <dgm:prSet/>
      <dgm:spPr/>
      <dgm:t>
        <a:bodyPr/>
        <a:lstStyle/>
        <a:p>
          <a:endParaRPr lang="ru-RU"/>
        </a:p>
      </dgm:t>
    </dgm:pt>
    <dgm:pt modelId="{4B083CA9-9001-4003-BB2C-0D99FC3B7AE6}" type="sibTrans" cxnId="{5EB355C8-D205-4341-B18C-B3564436D165}">
      <dgm:prSet/>
      <dgm:spPr/>
      <dgm:t>
        <a:bodyPr/>
        <a:lstStyle/>
        <a:p>
          <a:endParaRPr lang="ru-RU"/>
        </a:p>
      </dgm:t>
    </dgm:pt>
    <dgm:pt modelId="{E0251535-2BC3-43E0-88A9-CE034FC81408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55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rPr>
            <a:t>Краевая социальная выплата </a:t>
          </a:r>
          <a:r>
            <a:rPr lang="ru-RU" sz="155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rPr>
            <a:t>Ф</a:t>
          </a:r>
          <a:r>
            <a:rPr lang="ru-RU" sz="155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rPr>
            <a:t>иксированная сумма – 4 800 рублей</a:t>
          </a:r>
          <a:endParaRPr lang="ru-RU" sz="15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5C6857-709C-4482-BD0E-D0DB969F3AC2}" type="parTrans" cxnId="{786A0187-8936-4A99-A2F4-EA540004DD9A}">
      <dgm:prSet/>
      <dgm:spPr/>
      <dgm:t>
        <a:bodyPr/>
        <a:lstStyle/>
        <a:p>
          <a:endParaRPr lang="ru-RU"/>
        </a:p>
      </dgm:t>
    </dgm:pt>
    <dgm:pt modelId="{0A69B920-B982-4871-9965-31F7F73A7F89}" type="sibTrans" cxnId="{786A0187-8936-4A99-A2F4-EA540004DD9A}">
      <dgm:prSet/>
      <dgm:spPr/>
      <dgm:t>
        <a:bodyPr/>
        <a:lstStyle/>
        <a:p>
          <a:endParaRPr lang="ru-RU"/>
        </a:p>
      </dgm:t>
    </dgm:pt>
    <dgm:pt modelId="{08CC805E-6542-4BAD-B434-C353D6B11B1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Надбавки: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rPr>
            <a:t>Северный коэффициент – 30%</a:t>
          </a:r>
        </a:p>
        <a:p>
          <a:r>
            <a: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rPr>
            <a:t>Районный коэффициент – 30%</a:t>
          </a:r>
        </a:p>
        <a:p>
          <a:r>
            <a: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rPr>
            <a:t>Вредность – 20%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D9D986-E55D-41B0-A982-D42F7C4FC836}" type="parTrans" cxnId="{8D7732CC-40F6-4C0C-9862-832507E8B759}">
      <dgm:prSet/>
      <dgm:spPr/>
      <dgm:t>
        <a:bodyPr/>
        <a:lstStyle/>
        <a:p>
          <a:endParaRPr lang="ru-RU"/>
        </a:p>
      </dgm:t>
    </dgm:pt>
    <dgm:pt modelId="{BB9F7E9F-DE1A-4232-B3D2-2E3652ECB02B}" type="sibTrans" cxnId="{8D7732CC-40F6-4C0C-9862-832507E8B759}">
      <dgm:prSet/>
      <dgm:spPr/>
      <dgm:t>
        <a:bodyPr/>
        <a:lstStyle/>
        <a:p>
          <a:endParaRPr lang="ru-RU"/>
        </a:p>
      </dgm:t>
    </dgm:pt>
    <dgm:pt modelId="{B6EAA4C7-AB2A-4AFB-BE29-61A0CFEBCF45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Стимулирующие выплаты </a:t>
          </a:r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05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rPr>
            <a:t>От 31 620,0 до 40 800,0 рублей</a:t>
          </a:r>
        </a:p>
        <a:p>
          <a:r>
            <a:rPr lang="ru-RU" sz="1050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rPr>
            <a:t>*Выплаты за интенсивность, важность, качество выполняемых работ и высокие результаты труда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EDF3F7-346C-4461-949A-E5FFEE028261}" type="parTrans" cxnId="{3066EBD7-5CD2-4126-83AC-20DEA373C713}">
      <dgm:prSet/>
      <dgm:spPr/>
      <dgm:t>
        <a:bodyPr/>
        <a:lstStyle/>
        <a:p>
          <a:endParaRPr lang="ru-RU"/>
        </a:p>
      </dgm:t>
    </dgm:pt>
    <dgm:pt modelId="{93421A08-24CF-4411-9F10-3344014A5DFA}" type="sibTrans" cxnId="{3066EBD7-5CD2-4126-83AC-20DEA373C713}">
      <dgm:prSet/>
      <dgm:spPr/>
      <dgm:t>
        <a:bodyPr/>
        <a:lstStyle/>
        <a:p>
          <a:endParaRPr lang="ru-RU"/>
        </a:p>
      </dgm:t>
    </dgm:pt>
    <dgm:pt modelId="{89B3ADDF-D1EB-40EF-9773-9476553BBCDC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400" dirty="0" smtClean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ea typeface="Gungsuh" panose="02030600000101010101" pitchFamily="18" charset="-127"/>
            <a:cs typeface="Times New Roman" panose="02020603050405020304" pitchFamily="18" charset="0"/>
          </a:endParaRPr>
        </a:p>
        <a:p>
          <a:r>
            <a:rPr lang="ru-RU" sz="1400" b="1" i="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rPr>
            <a:t>Молодой специалист </a:t>
          </a:r>
          <a:r>
            <a:rPr lang="ru-RU" sz="1400" dirty="0" smtClean="0"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rPr>
            <a:t>о</a:t>
          </a:r>
          <a:r>
            <a: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rPr>
            <a:t>т 2 </a:t>
          </a:r>
          <a:r>
            <a: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rPr>
            <a:t>355,0 </a:t>
          </a:r>
        </a:p>
        <a:p>
          <a:r>
            <a: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rPr>
            <a:t>до 4 407,0 рублей </a:t>
          </a:r>
        </a:p>
        <a:p>
          <a:r>
            <a:rPr lang="ru-RU" sz="1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rPr>
            <a:t>*Выплата составляет 30% от оклада</a:t>
          </a:r>
          <a:endParaRPr lang="ru-RU" sz="1400" b="1" dirty="0" smtClean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ea typeface="Lato" panose="020F0502020204030203" pitchFamily="34" charset="0"/>
            <a:cs typeface="Times New Roman" panose="02020603050405020304" pitchFamily="18" charset="0"/>
          </a:endParaRPr>
        </a:p>
        <a:p>
          <a:endParaRPr lang="ru-RU" sz="1400" b="1" dirty="0" smtClean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ea typeface="Lato" panose="020F0502020204030203" pitchFamily="34" charset="0"/>
            <a:cs typeface="Times New Roman" panose="02020603050405020304" pitchFamily="18" charset="0"/>
          </a:endParaRPr>
        </a:p>
      </dgm:t>
    </dgm:pt>
    <dgm:pt modelId="{43313D09-CB4C-4F65-AAF2-E44EB9C55748}" type="sibTrans" cxnId="{2BBBE669-5008-4100-B36D-320E30F835B0}">
      <dgm:prSet/>
      <dgm:spPr/>
      <dgm:t>
        <a:bodyPr/>
        <a:lstStyle/>
        <a:p>
          <a:endParaRPr lang="ru-RU"/>
        </a:p>
      </dgm:t>
    </dgm:pt>
    <dgm:pt modelId="{C84D8881-042E-468C-81AD-0CCA2DE67F31}" type="parTrans" cxnId="{2BBBE669-5008-4100-B36D-320E30F835B0}">
      <dgm:prSet/>
      <dgm:spPr/>
      <dgm:t>
        <a:bodyPr/>
        <a:lstStyle/>
        <a:p>
          <a:endParaRPr lang="ru-RU"/>
        </a:p>
      </dgm:t>
    </dgm:pt>
    <dgm:pt modelId="{D3006EBC-E8C1-4E0E-AE27-63525B4BA9F4}" type="pres">
      <dgm:prSet presAssocID="{824A780C-880B-4D05-92D1-43859E2E04A5}" presName="compositeShape" presStyleCnt="0">
        <dgm:presLayoutVars>
          <dgm:dir/>
          <dgm:resizeHandles/>
        </dgm:presLayoutVars>
      </dgm:prSet>
      <dgm:spPr/>
    </dgm:pt>
    <dgm:pt modelId="{DEABD464-DA49-4498-AD98-9ECC28FE5402}" type="pres">
      <dgm:prSet presAssocID="{824A780C-880B-4D05-92D1-43859E2E04A5}" presName="pyramid" presStyleLbl="node1" presStyleIdx="0" presStyleCnt="1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</dgm:pt>
    <dgm:pt modelId="{293868FC-F8F5-4F77-9175-0DC5C3C20BC9}" type="pres">
      <dgm:prSet presAssocID="{824A780C-880B-4D05-92D1-43859E2E04A5}" presName="theList" presStyleCnt="0"/>
      <dgm:spPr/>
    </dgm:pt>
    <dgm:pt modelId="{A464B95C-6242-4611-BEAE-D6264B2F7DCB}" type="pres">
      <dgm:prSet presAssocID="{F7F2EAF5-5118-408F-A68C-1E08D9C4F787}" presName="aNode" presStyleLbl="fgAcc1" presStyleIdx="0" presStyleCnt="5" custScaleX="112380" custScaleY="115545" custLinFactY="12208" custLinFactNeighborX="-136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913C4-B056-45F6-BEE3-6C3C5FA77465}" type="pres">
      <dgm:prSet presAssocID="{F7F2EAF5-5118-408F-A68C-1E08D9C4F787}" presName="aSpace" presStyleCnt="0"/>
      <dgm:spPr/>
    </dgm:pt>
    <dgm:pt modelId="{C8AAF9AE-92B9-4FE5-8639-A72044E87E69}" type="pres">
      <dgm:prSet presAssocID="{89B3ADDF-D1EB-40EF-9773-9476553BBCDC}" presName="aNode" presStyleLbl="fgAcc1" presStyleIdx="1" presStyleCnt="5" custScaleX="112079" custScaleY="133439" custLinFactY="14241" custLinFactNeighborX="-151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BECBE-7E0A-4275-A3DB-82924482A356}" type="pres">
      <dgm:prSet presAssocID="{89B3ADDF-D1EB-40EF-9773-9476553BBCDC}" presName="aSpace" presStyleCnt="0"/>
      <dgm:spPr/>
    </dgm:pt>
    <dgm:pt modelId="{F2C2DBE6-AA6A-408C-86C7-81052CE2C795}" type="pres">
      <dgm:prSet presAssocID="{E0251535-2BC3-43E0-88A9-CE034FC81408}" presName="aNode" presStyleLbl="fgAcc1" presStyleIdx="2" presStyleCnt="5" custScaleX="110521" custScaleY="113023" custLinFactY="13160" custLinFactNeighborX="-120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744AB-5A91-43E7-B41F-BF4B4C21354C}" type="pres">
      <dgm:prSet presAssocID="{E0251535-2BC3-43E0-88A9-CE034FC81408}" presName="aSpace" presStyleCnt="0"/>
      <dgm:spPr/>
    </dgm:pt>
    <dgm:pt modelId="{3157CBFA-8EA9-466F-A395-86D7AC9B6F91}" type="pres">
      <dgm:prSet presAssocID="{B6EAA4C7-AB2A-4AFB-BE29-61A0CFEBCF45}" presName="aNode" presStyleLbl="fgAcc1" presStyleIdx="3" presStyleCnt="5" custScaleX="112734" custScaleY="156872" custLinFactY="26732" custLinFactNeighborX="-116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5C538-C2A5-4FBF-A361-BDC77903C2FA}" type="pres">
      <dgm:prSet presAssocID="{B6EAA4C7-AB2A-4AFB-BE29-61A0CFEBCF45}" presName="aSpace" presStyleCnt="0"/>
      <dgm:spPr/>
    </dgm:pt>
    <dgm:pt modelId="{C7889CD8-AD41-4C6F-BA4B-F7349460A894}" type="pres">
      <dgm:prSet presAssocID="{08CC805E-6542-4BAD-B434-C353D6B11B10}" presName="aNode" presStyleLbl="fgAcc1" presStyleIdx="4" presStyleCnt="5" custScaleX="111767" custScaleY="131907" custLinFactY="28318" custLinFactNeighborX="-90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D68DF-6B7C-45A0-B5A5-EB2BA7B2D4CE}" type="pres">
      <dgm:prSet presAssocID="{08CC805E-6542-4BAD-B434-C353D6B11B10}" presName="aSpace" presStyleCnt="0"/>
      <dgm:spPr/>
    </dgm:pt>
  </dgm:ptLst>
  <dgm:cxnLst>
    <dgm:cxn modelId="{DB5A9BF0-A99C-4EF5-8A82-65595540B11D}" type="presOf" srcId="{08CC805E-6542-4BAD-B434-C353D6B11B10}" destId="{C7889CD8-AD41-4C6F-BA4B-F7349460A894}" srcOrd="0" destOrd="0" presId="urn:microsoft.com/office/officeart/2005/8/layout/pyramid2"/>
    <dgm:cxn modelId="{09FB61AB-3F06-409D-9B0F-12DBC3B1E0A2}" type="presOf" srcId="{824A780C-880B-4D05-92D1-43859E2E04A5}" destId="{D3006EBC-E8C1-4E0E-AE27-63525B4BA9F4}" srcOrd="0" destOrd="0" presId="urn:microsoft.com/office/officeart/2005/8/layout/pyramid2"/>
    <dgm:cxn modelId="{2BBBE669-5008-4100-B36D-320E30F835B0}" srcId="{824A780C-880B-4D05-92D1-43859E2E04A5}" destId="{89B3ADDF-D1EB-40EF-9773-9476553BBCDC}" srcOrd="1" destOrd="0" parTransId="{C84D8881-042E-468C-81AD-0CCA2DE67F31}" sibTransId="{43313D09-CB4C-4F65-AAF2-E44EB9C55748}"/>
    <dgm:cxn modelId="{8D7732CC-40F6-4C0C-9862-832507E8B759}" srcId="{824A780C-880B-4D05-92D1-43859E2E04A5}" destId="{08CC805E-6542-4BAD-B434-C353D6B11B10}" srcOrd="4" destOrd="0" parTransId="{7CD9D986-E55D-41B0-A982-D42F7C4FC836}" sibTransId="{BB9F7E9F-DE1A-4232-B3D2-2E3652ECB02B}"/>
    <dgm:cxn modelId="{3FAFF865-3101-47B4-93B3-0225223703C7}" type="presOf" srcId="{89B3ADDF-D1EB-40EF-9773-9476553BBCDC}" destId="{C8AAF9AE-92B9-4FE5-8639-A72044E87E69}" srcOrd="0" destOrd="0" presId="urn:microsoft.com/office/officeart/2005/8/layout/pyramid2"/>
    <dgm:cxn modelId="{94ED0283-F8C0-4DFF-8BBF-76A53164B8C9}" type="presOf" srcId="{B6EAA4C7-AB2A-4AFB-BE29-61A0CFEBCF45}" destId="{3157CBFA-8EA9-466F-A395-86D7AC9B6F91}" srcOrd="0" destOrd="0" presId="urn:microsoft.com/office/officeart/2005/8/layout/pyramid2"/>
    <dgm:cxn modelId="{09C60C8F-CC99-4F90-AA76-A2E83B36DBBC}" type="presOf" srcId="{E0251535-2BC3-43E0-88A9-CE034FC81408}" destId="{F2C2DBE6-AA6A-408C-86C7-81052CE2C795}" srcOrd="0" destOrd="0" presId="urn:microsoft.com/office/officeart/2005/8/layout/pyramid2"/>
    <dgm:cxn modelId="{786A0187-8936-4A99-A2F4-EA540004DD9A}" srcId="{824A780C-880B-4D05-92D1-43859E2E04A5}" destId="{E0251535-2BC3-43E0-88A9-CE034FC81408}" srcOrd="2" destOrd="0" parTransId="{695C6857-709C-4482-BD0E-D0DB969F3AC2}" sibTransId="{0A69B920-B982-4871-9965-31F7F73A7F89}"/>
    <dgm:cxn modelId="{3066EBD7-5CD2-4126-83AC-20DEA373C713}" srcId="{824A780C-880B-4D05-92D1-43859E2E04A5}" destId="{B6EAA4C7-AB2A-4AFB-BE29-61A0CFEBCF45}" srcOrd="3" destOrd="0" parTransId="{02EDF3F7-346C-4461-949A-E5FFEE028261}" sibTransId="{93421A08-24CF-4411-9F10-3344014A5DFA}"/>
    <dgm:cxn modelId="{D1FFA46B-35C7-4A60-9CD9-B39FD8E548ED}" type="presOf" srcId="{F7F2EAF5-5118-408F-A68C-1E08D9C4F787}" destId="{A464B95C-6242-4611-BEAE-D6264B2F7DCB}" srcOrd="0" destOrd="0" presId="urn:microsoft.com/office/officeart/2005/8/layout/pyramid2"/>
    <dgm:cxn modelId="{5EB355C8-D205-4341-B18C-B3564436D165}" srcId="{824A780C-880B-4D05-92D1-43859E2E04A5}" destId="{F7F2EAF5-5118-408F-A68C-1E08D9C4F787}" srcOrd="0" destOrd="0" parTransId="{680D9133-5911-49A4-9329-2C56D8B819F3}" sibTransId="{4B083CA9-9001-4003-BB2C-0D99FC3B7AE6}"/>
    <dgm:cxn modelId="{805EBB73-EE10-4312-88D5-389C9EF60805}" type="presParOf" srcId="{D3006EBC-E8C1-4E0E-AE27-63525B4BA9F4}" destId="{DEABD464-DA49-4498-AD98-9ECC28FE5402}" srcOrd="0" destOrd="0" presId="urn:microsoft.com/office/officeart/2005/8/layout/pyramid2"/>
    <dgm:cxn modelId="{DD144A5E-9751-4E23-AA32-201263A36B91}" type="presParOf" srcId="{D3006EBC-E8C1-4E0E-AE27-63525B4BA9F4}" destId="{293868FC-F8F5-4F77-9175-0DC5C3C20BC9}" srcOrd="1" destOrd="0" presId="urn:microsoft.com/office/officeart/2005/8/layout/pyramid2"/>
    <dgm:cxn modelId="{F492640F-1840-4FB4-9297-742DFFAB5EBD}" type="presParOf" srcId="{293868FC-F8F5-4F77-9175-0DC5C3C20BC9}" destId="{A464B95C-6242-4611-BEAE-D6264B2F7DCB}" srcOrd="0" destOrd="0" presId="urn:microsoft.com/office/officeart/2005/8/layout/pyramid2"/>
    <dgm:cxn modelId="{B628A925-C59D-43E7-9739-E2366C1E5481}" type="presParOf" srcId="{293868FC-F8F5-4F77-9175-0DC5C3C20BC9}" destId="{EEF913C4-B056-45F6-BEE3-6C3C5FA77465}" srcOrd="1" destOrd="0" presId="urn:microsoft.com/office/officeart/2005/8/layout/pyramid2"/>
    <dgm:cxn modelId="{B88DB812-81F9-4CB1-961B-6F98BE2BD4B2}" type="presParOf" srcId="{293868FC-F8F5-4F77-9175-0DC5C3C20BC9}" destId="{C8AAF9AE-92B9-4FE5-8639-A72044E87E69}" srcOrd="2" destOrd="0" presId="urn:microsoft.com/office/officeart/2005/8/layout/pyramid2"/>
    <dgm:cxn modelId="{737A6F3F-1B22-46D5-8B82-5750AF0E842E}" type="presParOf" srcId="{293868FC-F8F5-4F77-9175-0DC5C3C20BC9}" destId="{81DBECBE-7E0A-4275-A3DB-82924482A356}" srcOrd="3" destOrd="0" presId="urn:microsoft.com/office/officeart/2005/8/layout/pyramid2"/>
    <dgm:cxn modelId="{4EE080C7-0500-4032-97B7-B36D42F4CE8F}" type="presParOf" srcId="{293868FC-F8F5-4F77-9175-0DC5C3C20BC9}" destId="{F2C2DBE6-AA6A-408C-86C7-81052CE2C795}" srcOrd="4" destOrd="0" presId="urn:microsoft.com/office/officeart/2005/8/layout/pyramid2"/>
    <dgm:cxn modelId="{57880F9F-6120-4879-8F6B-F9B8404F4785}" type="presParOf" srcId="{293868FC-F8F5-4F77-9175-0DC5C3C20BC9}" destId="{D72744AB-5A91-43E7-B41F-BF4B4C21354C}" srcOrd="5" destOrd="0" presId="urn:microsoft.com/office/officeart/2005/8/layout/pyramid2"/>
    <dgm:cxn modelId="{7294DC51-F5A5-41E4-B031-2D9DF6299589}" type="presParOf" srcId="{293868FC-F8F5-4F77-9175-0DC5C3C20BC9}" destId="{3157CBFA-8EA9-466F-A395-86D7AC9B6F91}" srcOrd="6" destOrd="0" presId="urn:microsoft.com/office/officeart/2005/8/layout/pyramid2"/>
    <dgm:cxn modelId="{CCADA66D-FCEB-4537-9942-F89E632A5850}" type="presParOf" srcId="{293868FC-F8F5-4F77-9175-0DC5C3C20BC9}" destId="{22C5C538-C2A5-4FBF-A361-BDC77903C2FA}" srcOrd="7" destOrd="0" presId="urn:microsoft.com/office/officeart/2005/8/layout/pyramid2"/>
    <dgm:cxn modelId="{B99D723E-8137-43AB-B214-406E4ABAA02F}" type="presParOf" srcId="{293868FC-F8F5-4F77-9175-0DC5C3C20BC9}" destId="{C7889CD8-AD41-4C6F-BA4B-F7349460A894}" srcOrd="8" destOrd="0" presId="urn:microsoft.com/office/officeart/2005/8/layout/pyramid2"/>
    <dgm:cxn modelId="{74E09A5A-94EB-440B-B3A8-236C09A610AF}" type="presParOf" srcId="{293868FC-F8F5-4F77-9175-0DC5C3C20BC9}" destId="{101D68DF-6B7C-45A0-B5A5-EB2BA7B2D4C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BD464-DA49-4498-AD98-9ECC28FE5402}">
      <dsp:nvSpPr>
        <dsp:cNvPr id="0" name=""/>
        <dsp:cNvSpPr/>
      </dsp:nvSpPr>
      <dsp:spPr>
        <a:xfrm>
          <a:off x="485468" y="0"/>
          <a:ext cx="4932947" cy="4932947"/>
        </a:xfrm>
        <a:prstGeom prst="triangle">
          <a:avLst/>
        </a:prstGeom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4B95C-6242-4611-BEAE-D6264B2F7DCB}">
      <dsp:nvSpPr>
        <dsp:cNvPr id="0" name=""/>
        <dsp:cNvSpPr/>
      </dsp:nvSpPr>
      <dsp:spPr>
        <a:xfrm>
          <a:off x="2709729" y="630774"/>
          <a:ext cx="3603369" cy="638998"/>
        </a:xfrm>
        <a:prstGeom prst="roundRect">
          <a:avLst/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rPr>
            <a:t>Оклад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rPr>
            <a:t>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от </a:t>
          </a:r>
          <a:r>
            <a:rPr lang="ru-RU" sz="16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rPr>
            <a:t>7 850,0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rPr>
            <a:t>до 14 691,0 рублей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0922" y="661967"/>
        <a:ext cx="3540983" cy="576612"/>
      </dsp:txXfrm>
    </dsp:sp>
    <dsp:sp modelId="{C8AAF9AE-92B9-4FE5-8639-A72044E87E69}">
      <dsp:nvSpPr>
        <dsp:cNvPr id="0" name=""/>
        <dsp:cNvSpPr/>
      </dsp:nvSpPr>
      <dsp:spPr>
        <a:xfrm>
          <a:off x="2709745" y="1350144"/>
          <a:ext cx="3593718" cy="737957"/>
        </a:xfrm>
        <a:prstGeom prst="roundRect">
          <a:avLst/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ea typeface="Gungsuh" panose="02030600000101010101" pitchFamily="18" charset="-127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rPr>
            <a:t>Молодой специалист </a:t>
          </a:r>
          <a:r>
            <a:rPr lang="ru-RU" sz="1400" kern="1200" dirty="0" smtClean="0"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rPr>
            <a:t>о</a:t>
          </a:r>
          <a:r>
            <a:rPr lang="ru-RU" sz="14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rPr>
            <a:t>т 2 </a:t>
          </a:r>
          <a:r>
            <a:rPr lang="ru-RU" sz="14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rPr>
            <a:t>355,0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rPr>
            <a:t>до 4 407,0 рублей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rPr>
            <a:t>*Выплата составляет 30% от оклада</a:t>
          </a:r>
          <a:endParaRPr lang="ru-RU" sz="1400" b="1" kern="1200" dirty="0" smtClean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ea typeface="Lato" panose="020F0502020204030203" pitchFamily="34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ea typeface="Lato" panose="020F0502020204030203" pitchFamily="34" charset="0"/>
            <a:cs typeface="Times New Roman" panose="02020603050405020304" pitchFamily="18" charset="0"/>
          </a:endParaRPr>
        </a:p>
      </dsp:txBody>
      <dsp:txXfrm>
        <a:off x="2745769" y="1386168"/>
        <a:ext cx="3521670" cy="665909"/>
      </dsp:txXfrm>
    </dsp:sp>
    <dsp:sp modelId="{F2C2DBE6-AA6A-408C-86C7-81052CE2C795}">
      <dsp:nvSpPr>
        <dsp:cNvPr id="0" name=""/>
        <dsp:cNvSpPr/>
      </dsp:nvSpPr>
      <dsp:spPr>
        <a:xfrm>
          <a:off x="2744759" y="2151252"/>
          <a:ext cx="3543762" cy="625050"/>
        </a:xfrm>
        <a:prstGeom prst="roundRect">
          <a:avLst/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50" b="1" kern="1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rPr>
            <a:t>Краевая социальная выплата </a:t>
          </a:r>
          <a:r>
            <a:rPr lang="ru-RU" sz="155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rPr>
            <a:t>Ф</a:t>
          </a:r>
          <a:r>
            <a:rPr lang="ru-RU" sz="155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rPr>
            <a:t>иксированная сумма – 4 800 рублей</a:t>
          </a:r>
          <a:endParaRPr lang="ru-RU" sz="15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75271" y="2181764"/>
        <a:ext cx="3482738" cy="564026"/>
      </dsp:txXfrm>
    </dsp:sp>
    <dsp:sp modelId="{3157CBFA-8EA9-466F-A395-86D7AC9B6F91}">
      <dsp:nvSpPr>
        <dsp:cNvPr id="0" name=""/>
        <dsp:cNvSpPr/>
      </dsp:nvSpPr>
      <dsp:spPr>
        <a:xfrm>
          <a:off x="2710530" y="2920488"/>
          <a:ext cx="3614720" cy="867548"/>
        </a:xfrm>
        <a:prstGeom prst="roundRect">
          <a:avLst/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Стимулирующие выплаты </a:t>
          </a: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05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rPr>
            <a:t>От 31 620,0 до 40 800,0 рублей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rPr>
            <a:t>*Выплаты за интенсивность, важность, качество выполняемых работ и высокие результаты труда</a:t>
          </a:r>
          <a:endParaRPr lang="ru-RU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52880" y="2962838"/>
        <a:ext cx="3530020" cy="782848"/>
      </dsp:txXfrm>
    </dsp:sp>
    <dsp:sp modelId="{C7889CD8-AD41-4C6F-BA4B-F7349460A894}">
      <dsp:nvSpPr>
        <dsp:cNvPr id="0" name=""/>
        <dsp:cNvSpPr/>
      </dsp:nvSpPr>
      <dsp:spPr>
        <a:xfrm>
          <a:off x="2734402" y="3865937"/>
          <a:ext cx="3583714" cy="729484"/>
        </a:xfrm>
        <a:prstGeom prst="roundRect">
          <a:avLst/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Надбавки: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rPr>
            <a:t>Северный коэффициент – 30%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rPr>
            <a:t>Районный коэффициент – 30%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rPr>
            <a:t>Вредность – 20%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70012" y="3901547"/>
        <a:ext cx="3512494" cy="658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4DF14-891C-4CA7-A041-8E0D815152E4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7C35A-83B4-4689-B5D5-A37B5573E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127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8D26-D183-40AC-AD2D-73B4C80C3EC1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FF55-1842-46FE-861A-4E7AB813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76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8D26-D183-40AC-AD2D-73B4C80C3EC1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FF55-1842-46FE-861A-4E7AB813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03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8D26-D183-40AC-AD2D-73B4C80C3EC1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FF55-1842-46FE-861A-4E7AB81307D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5967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8D26-D183-40AC-AD2D-73B4C80C3EC1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FF55-1842-46FE-861A-4E7AB813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887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8D26-D183-40AC-AD2D-73B4C80C3EC1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FF55-1842-46FE-861A-4E7AB81307D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9714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8D26-D183-40AC-AD2D-73B4C80C3EC1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FF55-1842-46FE-861A-4E7AB813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353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8D26-D183-40AC-AD2D-73B4C80C3EC1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FF55-1842-46FE-861A-4E7AB813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600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8D26-D183-40AC-AD2D-73B4C80C3EC1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FF55-1842-46FE-861A-4E7AB813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697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765184" y="2"/>
            <a:ext cx="7426816" cy="6857999"/>
          </a:xfrm>
          <a:custGeom>
            <a:avLst/>
            <a:gdLst>
              <a:gd name="connsiteX0" fmla="*/ 2868770 w 7426816"/>
              <a:gd name="connsiteY0" fmla="*/ 0 h 6857999"/>
              <a:gd name="connsiteX1" fmla="*/ 7426816 w 7426816"/>
              <a:gd name="connsiteY1" fmla="*/ 0 h 6857999"/>
              <a:gd name="connsiteX2" fmla="*/ 4558046 w 7426816"/>
              <a:gd name="connsiteY2" fmla="*/ 6857999 h 6857999"/>
              <a:gd name="connsiteX3" fmla="*/ 0 w 742681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26816" h="6857999">
                <a:moveTo>
                  <a:pt x="2868770" y="0"/>
                </a:moveTo>
                <a:lnTo>
                  <a:pt x="7426816" y="0"/>
                </a:lnTo>
                <a:lnTo>
                  <a:pt x="4558046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5194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8D26-D183-40AC-AD2D-73B4C80C3EC1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FF55-1842-46FE-861A-4E7AB813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60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8D26-D183-40AC-AD2D-73B4C80C3EC1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FF55-1842-46FE-861A-4E7AB813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3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8D26-D183-40AC-AD2D-73B4C80C3EC1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FF55-1842-46FE-861A-4E7AB813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99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8D26-D183-40AC-AD2D-73B4C80C3EC1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FF55-1842-46FE-861A-4E7AB813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59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8D26-D183-40AC-AD2D-73B4C80C3EC1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FF55-1842-46FE-861A-4E7AB813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62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8D26-D183-40AC-AD2D-73B4C80C3EC1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FF55-1842-46FE-861A-4E7AB813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28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8D26-D183-40AC-AD2D-73B4C80C3EC1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FF55-1842-46FE-861A-4E7AB813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16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8D26-D183-40AC-AD2D-73B4C80C3EC1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AFF55-1842-46FE-861A-4E7AB813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71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68D26-D183-40AC-AD2D-73B4C80C3EC1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CAFF55-1842-46FE-861A-4E7AB813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73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4160" r:id="rId12"/>
    <p:sldLayoutId id="2147484161" r:id="rId13"/>
    <p:sldLayoutId id="2147484162" r:id="rId14"/>
    <p:sldLayoutId id="2147484163" r:id="rId15"/>
    <p:sldLayoutId id="2147484164" r:id="rId16"/>
    <p:sldLayoutId id="21474841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/>
          <p:cNvSpPr/>
          <p:nvPr/>
        </p:nvSpPr>
        <p:spPr>
          <a:xfrm flipH="1">
            <a:off x="4765183" y="0"/>
            <a:ext cx="7426816" cy="6858000"/>
          </a:xfrm>
          <a:prstGeom prst="parallelogram">
            <a:avLst>
              <a:gd name="adj" fmla="val 41831"/>
            </a:avLst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471491" y="0"/>
            <a:ext cx="0" cy="2085975"/>
          </a:xfrm>
          <a:prstGeom prst="line">
            <a:avLst/>
          </a:prstGeom>
          <a:ln w="12700">
            <a:gradFill>
              <a:gsLst>
                <a:gs pos="0">
                  <a:schemeClr val="accent6"/>
                </a:gs>
                <a:gs pos="99000">
                  <a:schemeClr val="accent4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505F52C-B2D2-4F3D-AD4F-D23E2F09F1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4" r="19544"/>
          <a:stretch>
            <a:fillRect/>
          </a:stretch>
        </p:blipFill>
        <p:spPr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5" name="Cross 14">
            <a:extLst>
              <a:ext uri="{FF2B5EF4-FFF2-40B4-BE49-F238E27FC236}">
                <a16:creationId xmlns="" xmlns:a16="http://schemas.microsoft.com/office/drawing/2014/main" id="{E32ED626-71DF-4E40-B4B1-232D47DACCE4}"/>
              </a:ext>
            </a:extLst>
          </p:cNvPr>
          <p:cNvSpPr/>
          <p:nvPr/>
        </p:nvSpPr>
        <p:spPr>
          <a:xfrm>
            <a:off x="770909" y="826126"/>
            <a:ext cx="606136" cy="606136"/>
          </a:xfrm>
          <a:prstGeom prst="plus">
            <a:avLst>
              <a:gd name="adj" fmla="val 342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Text Placeholder 2">
            <a:extLst>
              <a:ext uri="{FF2B5EF4-FFF2-40B4-BE49-F238E27FC236}">
                <a16:creationId xmlns="" xmlns:a16="http://schemas.microsoft.com/office/drawing/2014/main" id="{FA3CA4C4-BBC1-4344-9266-CDA37B47AF44}"/>
              </a:ext>
            </a:extLst>
          </p:cNvPr>
          <p:cNvSpPr txBox="1">
            <a:spLocks/>
          </p:cNvSpPr>
          <p:nvPr/>
        </p:nvSpPr>
        <p:spPr>
          <a:xfrm>
            <a:off x="590958" y="1601446"/>
            <a:ext cx="4990692" cy="15418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Красноярский краевой госпиталь для ветеранов войн</a:t>
            </a:r>
            <a:endParaRPr lang="id-ID" sz="32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Стабилоанализатор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компьютерный с биологической обратной связью «Стабилан-01-2»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806" y="1888236"/>
            <a:ext cx="2911077" cy="3881437"/>
          </a:xfrm>
        </p:spPr>
      </p:pic>
      <p:pic>
        <p:nvPicPr>
          <p:cNvPr id="5" name="Объект 4" descr="https://preo.ru/uploads/invet/7r.png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09" y="1959251"/>
            <a:ext cx="3424961" cy="36436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754170" y="1888236"/>
            <a:ext cx="35338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Комплекс предназначен для регистрации, обработки и анализа траектории перемещения центра давления тела человека на плоскость опоры с целью выявления и реабилитации двигательно-координационных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нарушений,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также экспресс-оценки функционального состояния человека с использованием векторного анализа.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516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Беговая дорожка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AlterG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45" y="3728042"/>
            <a:ext cx="2422534" cy="3001225"/>
          </a:xfrm>
          <a:effectLst>
            <a:softEdge rad="63500"/>
          </a:effectLst>
        </p:spPr>
      </p:pic>
      <p:pic>
        <p:nvPicPr>
          <p:cNvPr id="5" name="Объект 4" descr="https://beka.ru/upload/iblock/eef/ijn7t627s4vc6rrz56x3ozyn53laz2bu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1" y="1222672"/>
            <a:ext cx="3232087" cy="29238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957465" y="2089334"/>
            <a:ext cx="52268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Антигравитационная беговая дорожка для реабилитации, не имеющая аналогов, использующая технологию предсказуемо направленного давления воздуха, обеспечивающую точную, безопасную и комфортную разгрузочную терапию, при соблюдении правильного паттерна и биомеханики ходьбы и бега. </a:t>
            </a:r>
            <a:endParaRPr lang="ru-RU" dirty="0" smtClean="0"/>
          </a:p>
          <a:p>
            <a:pPr algn="ctr"/>
            <a:r>
              <a:rPr lang="ru-RU" dirty="0" smtClean="0"/>
              <a:t>Применяется как </a:t>
            </a:r>
            <a:r>
              <a:rPr lang="ru-RU" dirty="0"/>
              <a:t>на ранних этапах реабилитации, так и в качестве продолжения курсов роботизированной терапии ходьбы.</a:t>
            </a:r>
          </a:p>
        </p:txBody>
      </p:sp>
      <p:pic>
        <p:nvPicPr>
          <p:cNvPr id="3075" name="Picture 3" descr="C:\Users\TkachevaON\Desktop\фото для слайдов\врачи\724c0aad-3123-4f6b-91de-cbf93fa316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477" y="182465"/>
            <a:ext cx="2553078" cy="340410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31651"/>
            <a:ext cx="997371" cy="97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ТРЕНАЖЕР ДЛЯ ПАССИВНОЙ РАЗРАБОТКИ ТАЗОБЕДРЕННОГО/КОЛЕННОГО СУСТАВА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3" y="1926075"/>
            <a:ext cx="3926253" cy="294468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3923" y="1879932"/>
            <a:ext cx="4184034" cy="44574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Применение тренажера для пассивной разработки тазобедренного/коленного сустава показано для предупреждения развития осложнений после травм, операций и других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повреждений.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Регулярные занятия способствуют раннему восстановлению объема движений в суставе.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651"/>
            <a:ext cx="997371" cy="973044"/>
          </a:xfrm>
          <a:prstGeom prst="rect">
            <a:avLst/>
          </a:prstGeom>
        </p:spPr>
      </p:pic>
      <p:pic>
        <p:nvPicPr>
          <p:cNvPr id="1026" name="Picture 2" descr="C:\Users\TkachevaON\Desktop\фото для слайдов\врачи\xshupsqnmb6ihl09vscgwjsyaurs0z8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169" y="4164595"/>
            <a:ext cx="3315829" cy="221055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59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9718" y="0"/>
            <a:ext cx="8596668" cy="7223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НЕВРОЛОГИЧЕСКОЕ ОТДЕЛЕНИЕ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1038" y="752526"/>
            <a:ext cx="4184034" cy="38807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Неврологическое отделение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развернуто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50 коек (из них: 40-неврологических, 10-гериартрических).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отделении двух, трех- местные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палаты.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дневном стационаре имеется вакантная ставка врача невролога на 15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койко-мест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 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отделения 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391) 2-117-800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794" y="806271"/>
            <a:ext cx="2783937" cy="320154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10" y="2671859"/>
            <a:ext cx="3359672" cy="26063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46" y="4299369"/>
            <a:ext cx="3094300" cy="24409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97371" cy="97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8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061" y="97876"/>
            <a:ext cx="8596668" cy="7169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НЕВРОЛОГИЧЕСКОЕ ОТДЕЛЕНИЕ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8982" y="947423"/>
            <a:ext cx="4564621" cy="549864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Диагностическая база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отделения включает:  нейрофизиологические исследования (ЭЭГ, ЭНМГ,   ДС БЦА, УЗИ внутренних органов, рентгенографию позвоночника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 функциональными исследованиями, компьютерную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стабилометрию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цифровую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постурографию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магнитно-резонансную томографию, компьютерную томографию, ФГДС, консультации узких специалистов, полный спектр лабораторных исследований) и др.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медицинским показаниям больные получают консультацию врачей специалистов следующего профиля: кардиолога, эндокринолога, окулиста, хирурга, пульмонолога, фармаколога, травматолога-ортопеда, нейрохирурга,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оториноларинголога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сурдолога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нарколога, психотерапевта, онколога, гематолога и др.).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роводятся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фармакотерапия,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физиолечение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массаж, иглорефлексотерапия, психотерапия, гипносуггестивная терапия и др. 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172" y="1457610"/>
            <a:ext cx="5196687" cy="2598344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7" y="0"/>
            <a:ext cx="997371" cy="97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0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989" y="42859"/>
            <a:ext cx="8596668" cy="77558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НЕВРОЛОГИЧЕСКОЕ ОТДЕЛЕНИЕ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7500" y="820676"/>
            <a:ext cx="5189312" cy="603732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В отделении проводится диагностика и терапия неврологических заболеваний, требующих стационарного лечения по следующим направлениям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сосудистые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заболевания головного и спинного мозга;                                                                     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головные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лицевые боли и боли в спине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головокружение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нарушение функции равновесия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движения и ходьбы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пароксизмальные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(приступообразные) состояния, эпилептические синдромы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нарушение памяти, внимания, мыслительной деятельности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функциональные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расстройства ЦНС в неврологической практике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реабилитация головокружения, нарушения статики и координации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заболевания 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периферической нервной системы;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нейродегенеративные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заболевания нервной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системы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медицинская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реабилитация больных перенесших инсульт,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чмт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оперативные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вмешательства на головном мозге у больных с ШРМ3 и ШРМ4 без тяжелой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соматики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TkachevaON\Desktop\фото для слайдов\врач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323" y="4276615"/>
            <a:ext cx="2884396" cy="242294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kachevaON\Desktop\фото для слайдов\врачи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41" y="818439"/>
            <a:ext cx="2434051" cy="219636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kachevaON\Desktop\фото для слайдов\врачи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370" y="3014804"/>
            <a:ext cx="2141460" cy="176711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997371" cy="97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373" y="328943"/>
            <a:ext cx="8367078" cy="603564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НЕВРОЛОГИЧЕСКОЕ ОТДЕЛЕНИЕ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4033" y="1385180"/>
            <a:ext cx="5142367" cy="49160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Планы отделения :</a:t>
            </a:r>
            <a:r>
              <a:rPr lang="ru-RU" dirty="0" smtClean="0">
                <a:latin typeface="Times New Roman" pitchFamily="18" charset="0"/>
                <a:cs typeface="Times New Roman" panose="02020603050405020304" pitchFamily="18" charset="0"/>
              </a:rPr>
              <a:t> внедрение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клиническую практику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ботулинотерапии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медицинским показаниям относятся: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неконтролируемые сокращения мышц (дистонии);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тремор;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болевые синдромы;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мышечные контрактуры;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спастичность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перенесенного инсульта, травмы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цнс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спазмы (лицевые, писчий спазм и др.);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потливость;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гипертонус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жевательных мышц 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каптокармия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паркинсонизме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слюноотделения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сиалорея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 пациентов.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TkachevaON\Desktop\фото для слайдов\врачи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99" y="1250149"/>
            <a:ext cx="4091252" cy="397370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651"/>
            <a:ext cx="997371" cy="97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72868" y="627707"/>
            <a:ext cx="8596668" cy="1320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Вакансии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8685" y="1472525"/>
            <a:ext cx="4184035" cy="299683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 –ЛФК;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Врач-терапевт;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Врач- клинический фармаколог;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 стоматолог-ортопед;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Врач-травматолог(консультант отделения медицинской </a:t>
            </a: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реабилитации</a:t>
            </a: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Врач-невролог (дневной стационар);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Врач-невролог (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консультант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стационар);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Врач- ФРМ.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61" y="1517792"/>
            <a:ext cx="3595367" cy="3881437"/>
          </a:xfrm>
          <a:effectLst>
            <a:softEdge rad="127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651"/>
            <a:ext cx="997371" cy="97304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770975" y="4321401"/>
            <a:ext cx="8596668" cy="1320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Контакты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1782282" y="5524593"/>
            <a:ext cx="8596668" cy="8153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тдел по управлению персоналом: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247-78-21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11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/>
          <p:cNvSpPr/>
          <p:nvPr/>
        </p:nvSpPr>
        <p:spPr>
          <a:xfrm flipH="1">
            <a:off x="4765183" y="0"/>
            <a:ext cx="7426816" cy="6858000"/>
          </a:xfrm>
          <a:prstGeom prst="parallelogram">
            <a:avLst>
              <a:gd name="adj" fmla="val 41831"/>
            </a:avLst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471491" y="0"/>
            <a:ext cx="0" cy="2085975"/>
          </a:xfrm>
          <a:prstGeom prst="line">
            <a:avLst/>
          </a:prstGeom>
          <a:ln w="12700">
            <a:gradFill>
              <a:gsLst>
                <a:gs pos="0">
                  <a:schemeClr val="accent6"/>
                </a:gs>
                <a:gs pos="99000">
                  <a:schemeClr val="accent4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505F52C-B2D2-4F3D-AD4F-D23E2F09F1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4" r="19544"/>
          <a:stretch>
            <a:fillRect/>
          </a:stretch>
        </p:blipFill>
        <p:spPr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5" name="Cross 14">
            <a:extLst>
              <a:ext uri="{FF2B5EF4-FFF2-40B4-BE49-F238E27FC236}">
                <a16:creationId xmlns="" xmlns:a16="http://schemas.microsoft.com/office/drawing/2014/main" id="{E32ED626-71DF-4E40-B4B1-232D47DACCE4}"/>
              </a:ext>
            </a:extLst>
          </p:cNvPr>
          <p:cNvSpPr/>
          <p:nvPr/>
        </p:nvSpPr>
        <p:spPr>
          <a:xfrm>
            <a:off x="770909" y="826126"/>
            <a:ext cx="606136" cy="606136"/>
          </a:xfrm>
          <a:prstGeom prst="plus">
            <a:avLst>
              <a:gd name="adj" fmla="val 3424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Text Placeholder 2">
            <a:extLst>
              <a:ext uri="{FF2B5EF4-FFF2-40B4-BE49-F238E27FC236}">
                <a16:creationId xmlns="" xmlns:a16="http://schemas.microsoft.com/office/drawing/2014/main" id="{FA3CA4C4-BBC1-4344-9266-CDA37B47AF44}"/>
              </a:ext>
            </a:extLst>
          </p:cNvPr>
          <p:cNvSpPr txBox="1">
            <a:spLocks/>
          </p:cNvSpPr>
          <p:nvPr/>
        </p:nvSpPr>
        <p:spPr>
          <a:xfrm>
            <a:off x="289906" y="3973509"/>
            <a:ext cx="4990692" cy="15418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id-ID" sz="32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7">
            <a:extLst>
              <a:ext uri="{FF2B5EF4-FFF2-40B4-BE49-F238E27FC236}">
                <a16:creationId xmlns="" xmlns:a16="http://schemas.microsoft.com/office/drawing/2014/main" id="{70C76731-BE5F-4B50-AFD3-1A2C62E99FF7}"/>
              </a:ext>
            </a:extLst>
          </p:cNvPr>
          <p:cNvCxnSpPr>
            <a:cxnSpLocks/>
          </p:cNvCxnSpPr>
          <p:nvPr/>
        </p:nvCxnSpPr>
        <p:spPr>
          <a:xfrm>
            <a:off x="657955" y="3921539"/>
            <a:ext cx="44819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7">
            <a:extLst>
              <a:ext uri="{FF2B5EF4-FFF2-40B4-BE49-F238E27FC236}">
                <a16:creationId xmlns="" xmlns:a16="http://schemas.microsoft.com/office/drawing/2014/main" id="{AA6B00DB-C673-4432-90E3-A98AA5C3F087}"/>
              </a:ext>
            </a:extLst>
          </p:cNvPr>
          <p:cNvCxnSpPr>
            <a:cxnSpLocks/>
          </p:cNvCxnSpPr>
          <p:nvPr/>
        </p:nvCxnSpPr>
        <p:spPr>
          <a:xfrm>
            <a:off x="657955" y="3826289"/>
            <a:ext cx="4481936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651"/>
            <a:ext cx="997371" cy="97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176319"/>
            <a:ext cx="8610484" cy="905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Красноярский краевой госпиталь для ветеранов войн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65766" y="2276302"/>
            <a:ext cx="2691709" cy="3781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rgbClr val="7030A0"/>
                </a:solidFill>
              </a:rPr>
              <a:t>Пульмонологическое отделение</a:t>
            </a:r>
            <a:br>
              <a:rPr lang="ru-RU" sz="1050" b="1" dirty="0">
                <a:solidFill>
                  <a:srgbClr val="7030A0"/>
                </a:solidFill>
              </a:rPr>
            </a:br>
            <a:r>
              <a:rPr lang="ru-RU" sz="1050" b="1" dirty="0">
                <a:solidFill>
                  <a:srgbClr val="7030A0"/>
                </a:solidFill>
              </a:rPr>
              <a:t>(40 коек)</a:t>
            </a:r>
            <a:endParaRPr lang="ru-RU" sz="1350" b="1" dirty="0">
              <a:solidFill>
                <a:srgbClr val="7030A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65764" y="3813803"/>
            <a:ext cx="2691709" cy="3877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rgbClr val="7030A0"/>
                </a:solidFill>
              </a:rPr>
              <a:t>Кардиологическое отделение </a:t>
            </a:r>
            <a:br>
              <a:rPr lang="ru-RU" sz="1050" b="1" dirty="0">
                <a:solidFill>
                  <a:srgbClr val="7030A0"/>
                </a:solidFill>
              </a:rPr>
            </a:br>
            <a:r>
              <a:rPr lang="ru-RU" sz="1050" b="1" dirty="0">
                <a:solidFill>
                  <a:srgbClr val="7030A0"/>
                </a:solidFill>
              </a:rPr>
              <a:t>(60 коек)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65765" y="3308100"/>
            <a:ext cx="2691709" cy="4011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rgbClr val="7030A0"/>
                </a:solidFill>
              </a:rPr>
              <a:t>Отделение анестезиологии-реанимации (6 коек)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365764" y="4880872"/>
            <a:ext cx="2691709" cy="4919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rgbClr val="7030A0"/>
                </a:solidFill>
              </a:rPr>
              <a:t>Гериатрическое отделение </a:t>
            </a:r>
            <a:br>
              <a:rPr lang="ru-RU" sz="1050" b="1" dirty="0">
                <a:solidFill>
                  <a:srgbClr val="7030A0"/>
                </a:solidFill>
              </a:rPr>
            </a:br>
            <a:r>
              <a:rPr lang="ru-RU" sz="1050" b="1" dirty="0">
                <a:solidFill>
                  <a:srgbClr val="7030A0"/>
                </a:solidFill>
              </a:rPr>
              <a:t>(45 коек)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155677" y="1078651"/>
            <a:ext cx="3358493" cy="437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Корпус </a:t>
            </a:r>
            <a:r>
              <a:rPr lang="ru-RU" sz="135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Вильского</a:t>
            </a:r>
            <a:r>
              <a:rPr lang="ru-RU" sz="13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11</a:t>
            </a:r>
            <a:endParaRPr lang="ru-RU" sz="13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65766" y="2791429"/>
            <a:ext cx="2691709" cy="3810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7030A0"/>
                </a:solidFill>
              </a:rPr>
              <a:t>Хирургическое отделение </a:t>
            </a:r>
            <a:br>
              <a:rPr lang="ru-RU" sz="1100" b="1" dirty="0">
                <a:solidFill>
                  <a:srgbClr val="7030A0"/>
                </a:solidFill>
              </a:rPr>
            </a:br>
            <a:r>
              <a:rPr lang="ru-RU" sz="1100" b="1" dirty="0">
                <a:solidFill>
                  <a:srgbClr val="7030A0"/>
                </a:solidFill>
              </a:rPr>
              <a:t>(50 коек)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65767" y="1634958"/>
            <a:ext cx="2691709" cy="4533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rgbClr val="7030A0"/>
                </a:solidFill>
              </a:rPr>
              <a:t>Урологическое отделение</a:t>
            </a:r>
            <a:br>
              <a:rPr lang="ru-RU" sz="1050" b="1" dirty="0">
                <a:solidFill>
                  <a:srgbClr val="7030A0"/>
                </a:solidFill>
              </a:rPr>
            </a:br>
            <a:r>
              <a:rPr lang="ru-RU" sz="1050" b="1" dirty="0">
                <a:solidFill>
                  <a:srgbClr val="7030A0"/>
                </a:solidFill>
              </a:rPr>
              <a:t>(40 коек)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65764" y="5469658"/>
            <a:ext cx="2691573" cy="6159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rgbClr val="7030A0"/>
                </a:solidFill>
              </a:rPr>
              <a:t>Неврологическое отделение </a:t>
            </a:r>
            <a:br>
              <a:rPr lang="ru-RU" sz="1050" b="1" dirty="0">
                <a:solidFill>
                  <a:srgbClr val="7030A0"/>
                </a:solidFill>
              </a:rPr>
            </a:br>
            <a:r>
              <a:rPr lang="ru-RU" sz="1050" b="1" dirty="0">
                <a:solidFill>
                  <a:srgbClr val="7030A0"/>
                </a:solidFill>
              </a:rPr>
              <a:t>(50 коек)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4880" y="2022010"/>
            <a:ext cx="560797" cy="3784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Стационар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65628" y="6182510"/>
            <a:ext cx="2691709" cy="4922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7030A0"/>
                </a:solidFill>
              </a:rPr>
              <a:t>Центр </a:t>
            </a:r>
            <a:r>
              <a:rPr lang="ru-RU" sz="1050" b="1" dirty="0" err="1" smtClean="0">
                <a:solidFill>
                  <a:srgbClr val="7030A0"/>
                </a:solidFill>
              </a:rPr>
              <a:t>Медико</a:t>
            </a:r>
            <a:r>
              <a:rPr lang="ru-RU" sz="1050" b="1" dirty="0" smtClean="0">
                <a:solidFill>
                  <a:srgbClr val="7030A0"/>
                </a:solidFill>
              </a:rPr>
              <a:t> Психологической Помощи </a:t>
            </a:r>
            <a:r>
              <a:rPr lang="ru-RU" sz="1050" b="1" dirty="0">
                <a:solidFill>
                  <a:srgbClr val="7030A0"/>
                </a:solidFill>
              </a:rPr>
              <a:t/>
            </a:r>
            <a:br>
              <a:rPr lang="ru-RU" sz="1050" b="1" dirty="0">
                <a:solidFill>
                  <a:srgbClr val="7030A0"/>
                </a:solidFill>
              </a:rPr>
            </a:br>
            <a:r>
              <a:rPr lang="ru-RU" sz="1050" b="1" dirty="0" smtClean="0">
                <a:solidFill>
                  <a:srgbClr val="7030A0"/>
                </a:solidFill>
              </a:rPr>
              <a:t>(</a:t>
            </a:r>
            <a:r>
              <a:rPr lang="ru-RU" sz="1050" b="1" dirty="0">
                <a:solidFill>
                  <a:srgbClr val="7030A0"/>
                </a:solidFill>
              </a:rPr>
              <a:t>2</a:t>
            </a:r>
            <a:r>
              <a:rPr lang="ru-RU" sz="1050" b="1" dirty="0" smtClean="0">
                <a:solidFill>
                  <a:srgbClr val="7030A0"/>
                </a:solidFill>
              </a:rPr>
              <a:t>0 </a:t>
            </a:r>
            <a:r>
              <a:rPr lang="ru-RU" sz="1050" b="1" dirty="0">
                <a:solidFill>
                  <a:srgbClr val="7030A0"/>
                </a:solidFill>
              </a:rPr>
              <a:t>коек)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65628" y="4284272"/>
            <a:ext cx="3148542" cy="437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Корпус Мира, 99</a:t>
            </a:r>
            <a:endParaRPr lang="ru-RU" sz="13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9873" cy="73158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292960" y="1460615"/>
            <a:ext cx="3639493" cy="348685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 (Основной текст)"/>
                <a:cs typeface="Times New Roman" pitchFamily="18" charset="0"/>
              </a:rPr>
              <a:t>Поликлиника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rebuchet MS (Основной текст)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292960" y="2022010"/>
            <a:ext cx="3639493" cy="34868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 (Основной текст)"/>
                <a:cs typeface="Times New Roman" pitchFamily="18" charset="0"/>
              </a:rPr>
              <a:t>Приемный</a:t>
            </a:r>
            <a:r>
              <a:rPr lang="ru-RU" dirty="0" smtClean="0">
                <a:latin typeface="Trebuchet MS (Основной текст)"/>
              </a:rPr>
              <a:t>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 (Основной текст)"/>
                <a:cs typeface="Times New Roman" pitchFamily="18" charset="0"/>
              </a:rPr>
              <a:t>покой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rebuchet MS (Основной текст)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292959" y="2617086"/>
            <a:ext cx="3639493" cy="34868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 (Основной текст)"/>
                <a:cs typeface="Times New Roman" pitchFamily="18" charset="0"/>
              </a:rPr>
              <a:t>Физиотерапевтическое</a:t>
            </a:r>
            <a:r>
              <a:rPr lang="ru-RU" dirty="0" smtClean="0">
                <a:latin typeface="Trebuchet MS (Основной текст)"/>
              </a:rPr>
              <a:t>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 (Основной текст)"/>
                <a:cs typeface="Times New Roman" pitchFamily="18" charset="0"/>
              </a:rPr>
              <a:t>отделение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rebuchet MS (Основной текст)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292960" y="3240609"/>
            <a:ext cx="3639493" cy="34868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 (Основной текст)"/>
                <a:cs typeface="Times New Roman" pitchFamily="18" charset="0"/>
              </a:rPr>
              <a:t>ЦСО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rebuchet MS (Основной текст)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292960" y="3887468"/>
            <a:ext cx="3639493" cy="34868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 (Основной текст)"/>
                <a:cs typeface="Times New Roman" pitchFamily="18" charset="0"/>
              </a:rPr>
              <a:t>Эндоскопическое</a:t>
            </a:r>
            <a:r>
              <a:rPr lang="ru-RU" dirty="0" smtClean="0">
                <a:latin typeface="Trebuchet MS (Основной текст)"/>
              </a:rPr>
              <a:t>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 (Основной текст)"/>
                <a:cs typeface="Times New Roman" pitchFamily="18" charset="0"/>
              </a:rPr>
              <a:t>отделение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rebuchet MS (Основной текст)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292957" y="4511477"/>
            <a:ext cx="3639493" cy="34868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 (Основной текст)"/>
                <a:cs typeface="Times New Roman" pitchFamily="18" charset="0"/>
              </a:rPr>
              <a:t>Отделение</a:t>
            </a:r>
            <a:r>
              <a:rPr lang="ru-RU" dirty="0" smtClean="0">
                <a:latin typeface="Trebuchet MS (Основной текст)"/>
              </a:rPr>
              <a:t>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 (Основной текст)"/>
                <a:cs typeface="Times New Roman" pitchFamily="18" charset="0"/>
              </a:rPr>
              <a:t>стоматологии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rebuchet MS (Основной текст)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311055" y="5142386"/>
            <a:ext cx="3639493" cy="34868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 (Основной текст)"/>
                <a:cs typeface="Times New Roman" pitchFamily="18" charset="0"/>
              </a:rPr>
              <a:t>Отделение</a:t>
            </a:r>
            <a:r>
              <a:rPr lang="ru-RU" dirty="0" smtClean="0">
                <a:latin typeface="Trebuchet MS (Основной текст)"/>
              </a:rPr>
              <a:t>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 (Основной текст)"/>
                <a:cs typeface="Times New Roman" pitchFamily="18" charset="0"/>
              </a:rPr>
              <a:t>лучевой</a:t>
            </a:r>
            <a:r>
              <a:rPr lang="ru-RU" dirty="0" smtClean="0">
                <a:latin typeface="Trebuchet MS (Основной текст)"/>
              </a:rPr>
              <a:t>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 (Основной текст)"/>
                <a:cs typeface="Times New Roman" pitchFamily="18" charset="0"/>
              </a:rPr>
              <a:t>диагностики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rebuchet MS (Основной текст)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374456" y="5736944"/>
            <a:ext cx="3639493" cy="34868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 (Основной текст)"/>
                <a:cs typeface="Times New Roman" pitchFamily="18" charset="0"/>
              </a:rPr>
              <a:t>Клинико-диагностическая</a:t>
            </a:r>
            <a:r>
              <a:rPr lang="ru-RU" sz="1250" dirty="0" smtClean="0">
                <a:latin typeface="Trebuchet MS (Основной текст)"/>
              </a:rPr>
              <a:t> </a:t>
            </a:r>
            <a:r>
              <a:rPr lang="ru-RU" sz="125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 (Основной текст)"/>
                <a:cs typeface="Times New Roman" pitchFamily="18" charset="0"/>
              </a:rPr>
              <a:t>лаборатория</a:t>
            </a:r>
            <a:endParaRPr lang="ru-RU" sz="1250" b="1" dirty="0">
              <a:solidFill>
                <a:schemeClr val="tx1">
                  <a:lumMod val="95000"/>
                  <a:lumOff val="5000"/>
                </a:schemeClr>
              </a:solidFill>
              <a:latin typeface="Trebuchet MS (Основной текст)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374455" y="6326075"/>
            <a:ext cx="3639493" cy="34868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 (Основной текст)"/>
                <a:cs typeface="Times New Roman" pitchFamily="18" charset="0"/>
              </a:rPr>
              <a:t>Операционный</a:t>
            </a:r>
            <a:r>
              <a:rPr lang="ru-RU" dirty="0" smtClean="0">
                <a:latin typeface="Trebuchet MS (Основной текст)"/>
              </a:rPr>
              <a:t>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 (Основной текст)"/>
                <a:cs typeface="Times New Roman" pitchFamily="18" charset="0"/>
              </a:rPr>
              <a:t>блок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rebuchet MS (Основной текст)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633852" y="4295613"/>
            <a:ext cx="2110980" cy="437931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 (Основной текст)"/>
                <a:cs typeface="Times New Roman" pitchFamily="18" charset="0"/>
              </a:rPr>
              <a:t>Дневной стационар</a:t>
            </a:r>
            <a:endParaRPr lang="ru-RU" sz="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 (Основной текст)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252310" y="4880871"/>
            <a:ext cx="2691709" cy="4919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7030A0"/>
                </a:solidFill>
              </a:rPr>
              <a:t>Психиатрическое отделение</a:t>
            </a:r>
            <a:r>
              <a:rPr lang="ru-RU" sz="1050" b="1" dirty="0">
                <a:solidFill>
                  <a:srgbClr val="7030A0"/>
                </a:solidFill>
              </a:rPr>
              <a:t/>
            </a:r>
            <a:br>
              <a:rPr lang="ru-RU" sz="1050" b="1" dirty="0">
                <a:solidFill>
                  <a:srgbClr val="7030A0"/>
                </a:solidFill>
              </a:rPr>
            </a:br>
            <a:r>
              <a:rPr lang="ru-RU" sz="1050" b="1" dirty="0" smtClean="0">
                <a:solidFill>
                  <a:srgbClr val="7030A0"/>
                </a:solidFill>
              </a:rPr>
              <a:t>(30 </a:t>
            </a:r>
            <a:r>
              <a:rPr lang="ru-RU" sz="1050" b="1" dirty="0">
                <a:solidFill>
                  <a:srgbClr val="7030A0"/>
                </a:solidFill>
              </a:rPr>
              <a:t>коек)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252309" y="5506615"/>
            <a:ext cx="2691709" cy="4919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7030A0"/>
                </a:solidFill>
              </a:rPr>
              <a:t>Неврологическое отделение</a:t>
            </a:r>
            <a:r>
              <a:rPr lang="ru-RU" sz="1050" b="1" dirty="0">
                <a:solidFill>
                  <a:srgbClr val="7030A0"/>
                </a:solidFill>
              </a:rPr>
              <a:t/>
            </a:r>
            <a:br>
              <a:rPr lang="ru-RU" sz="1050" b="1" dirty="0">
                <a:solidFill>
                  <a:srgbClr val="7030A0"/>
                </a:solidFill>
              </a:rPr>
            </a:br>
            <a:r>
              <a:rPr lang="ru-RU" sz="1050" b="1" dirty="0" smtClean="0">
                <a:solidFill>
                  <a:srgbClr val="7030A0"/>
                </a:solidFill>
              </a:rPr>
              <a:t>(15 </a:t>
            </a:r>
            <a:r>
              <a:rPr lang="ru-RU" sz="1050" b="1" dirty="0">
                <a:solidFill>
                  <a:srgbClr val="7030A0"/>
                </a:solidFill>
              </a:rPr>
              <a:t>коек)</a:t>
            </a:r>
          </a:p>
        </p:txBody>
      </p:sp>
    </p:spTree>
    <p:extLst>
      <p:ext uri="{BB962C8B-B14F-4D97-AF65-F5344CB8AC3E}">
        <p14:creationId xmlns:p14="http://schemas.microsoft.com/office/powerpoint/2010/main" val="4083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007" y="448015"/>
            <a:ext cx="8602413" cy="1695382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Gungsuh" panose="02030600000101010101" pitchFamily="18" charset="-127"/>
                <a:cs typeface="Arial" panose="020B0604020202020204" pitchFamily="34" charset="0"/>
              </a:rPr>
              <a:t>Оплата труда</a:t>
            </a:r>
            <a:r>
              <a:rPr lang="id-ID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Gungsuh" panose="02030600000101010101" pitchFamily="18" charset="-127"/>
                <a:cs typeface="Arial" panose="020B0604020202020204" pitchFamily="34" charset="0"/>
              </a:rPr>
              <a:t/>
            </a:r>
            <a:br>
              <a:rPr lang="id-ID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Gungsuh" panose="02030600000101010101" pitchFamily="18" charset="-127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Gungsuh" panose="02030600000101010101" pitchFamily="18" charset="-127"/>
                <a:cs typeface="Arial" panose="020B0604020202020204" pitchFamily="34" charset="0"/>
              </a:rPr>
              <a:t>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Gungsuh" panose="02030600000101010101" pitchFamily="18" charset="-127"/>
                <a:cs typeface="Arial" panose="020B0604020202020204" pitchFamily="34" charset="0"/>
              </a:rPr>
              <a:t>Врачебный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Gungsuh" panose="02030600000101010101" pitchFamily="18" charset="-127"/>
                <a:cs typeface="Arial" panose="020B0604020202020204" pitchFamily="34" charset="0"/>
              </a:rPr>
              <a:t>персонал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Gungsuh" panose="02030600000101010101" pitchFamily="18" charset="-127"/>
                <a:cs typeface="Arial" panose="020B0604020202020204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Gungsuh" panose="02030600000101010101" pitchFamily="18" charset="-127"/>
                <a:cs typeface="Arial" panose="020B0604020202020204" pitchFamily="34" charset="0"/>
              </a:rPr>
              <a:t>                   </a:t>
            </a:r>
            <a:r>
              <a:rPr lang="ru-RU" sz="27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Gungsuh" panose="02030600000101010101" pitchFamily="18" charset="-127"/>
                <a:cs typeface="Arial" panose="020B0604020202020204" pitchFamily="34" charset="0"/>
              </a:rPr>
              <a:t>Заработная </a:t>
            </a:r>
            <a:r>
              <a:rPr lang="ru-RU" sz="27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Gungsuh" panose="02030600000101010101" pitchFamily="18" charset="-127"/>
                <a:cs typeface="Arial" panose="020B0604020202020204" pitchFamily="34" charset="0"/>
              </a:rPr>
              <a:t>плата 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Gungsuh" panose="02030600000101010101" pitchFamily="18" charset="-127"/>
                <a:cs typeface="Arial" panose="020B0604020202020204" pitchFamily="34" charset="0"/>
              </a:rPr>
              <a:t>от </a:t>
            </a:r>
            <a:r>
              <a:rPr lang="ru-RU" sz="27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Gungsuh" panose="02030600000101010101" pitchFamily="18" charset="-127"/>
                <a:cs typeface="Arial" panose="020B0604020202020204" pitchFamily="34" charset="0"/>
              </a:rPr>
              <a:t>60 000,0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Gungsuh" panose="02030600000101010101" pitchFamily="18" charset="-127"/>
                <a:cs typeface="Arial" panose="020B0604020202020204" pitchFamily="34" charset="0"/>
              </a:rPr>
              <a:t>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Gungsuh" panose="02030600000101010101" pitchFamily="18" charset="-127"/>
                <a:cs typeface="Arial" panose="020B0604020202020204" pitchFamily="34" charset="0"/>
              </a:rPr>
              <a:t>рублей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2" name="Схема 81"/>
          <p:cNvGraphicFramePr/>
          <p:nvPr>
            <p:extLst>
              <p:ext uri="{D42A27DB-BD31-4B8C-83A1-F6EECF244321}">
                <p14:modId xmlns:p14="http://schemas.microsoft.com/office/powerpoint/2010/main" val="3352347998"/>
              </p:ext>
            </p:extLst>
          </p:nvPr>
        </p:nvGraphicFramePr>
        <p:xfrm>
          <a:off x="-605322" y="1925053"/>
          <a:ext cx="6847978" cy="4932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3" name="Рисунок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97371" cy="973044"/>
          </a:xfrm>
          <a:prstGeom prst="rect">
            <a:avLst/>
          </a:prstGeom>
        </p:spPr>
      </p:pic>
      <p:pic>
        <p:nvPicPr>
          <p:cNvPr id="11266" name="Picture 2" descr="C:\Users\TkachevaON\Desktop\фото для слайдов\врачи\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543" y="4679880"/>
            <a:ext cx="3440455" cy="217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5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060" y="217283"/>
            <a:ext cx="8596668" cy="13208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Наставничество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25" y="924860"/>
            <a:ext cx="4184035" cy="44660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На сегодняшний день в госпитале, свою трудовую деятельность осуществляют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129 врачей</a:t>
            </a:r>
            <a:r>
              <a:rPr lang="ru-RU" dirty="0" smtClean="0"/>
              <a:t>, из них 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 доктор медицинских наук;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  кандидатов медицинских наук;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  заслуженных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врачей и работников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РФ;</a:t>
            </a:r>
            <a:endParaRPr lang="ru-RU" dirty="0">
              <a:solidFill>
                <a:schemeClr val="tx1"/>
              </a:solidFill>
              <a:latin typeface="+mj-lt"/>
            </a:endParaRP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36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 отличников здравоохранения;</a:t>
            </a:r>
            <a:endParaRPr lang="ru-RU" dirty="0">
              <a:solidFill>
                <a:schemeClr val="tx1"/>
              </a:solidFill>
              <a:latin typeface="+mj-lt"/>
            </a:endParaRP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62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 врача с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высшей квалификационной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категорией,</a:t>
            </a:r>
            <a:endParaRPr lang="ru-RU" dirty="0">
              <a:solidFill>
                <a:schemeClr val="tx1"/>
              </a:solidFill>
              <a:latin typeface="+mj-lt"/>
            </a:endParaRPr>
          </a:p>
          <a:p>
            <a:pPr>
              <a:buFontTx/>
              <a:buChar char="-"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к</a:t>
            </a:r>
            <a:r>
              <a:rPr lang="ru-RU" dirty="0" smtClean="0"/>
              <a:t>оторые готовы поделиться с вами своим бесценным опытом и знаниями.</a:t>
            </a:r>
            <a:endParaRPr lang="ru-RU" dirty="0"/>
          </a:p>
        </p:txBody>
      </p:sp>
      <p:pic>
        <p:nvPicPr>
          <p:cNvPr id="5" name="Picture 2" descr="IMG20240208131413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404" y="417348"/>
            <a:ext cx="2926588" cy="205424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1117" y="1250267"/>
            <a:ext cx="2573513" cy="17156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404" y="3009183"/>
            <a:ext cx="2593837" cy="178110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117" y="3702447"/>
            <a:ext cx="2765214" cy="180411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2" descr="C:\Users\TkachevaON\Desktop\фото для слайдов\врачи\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90" y="5420553"/>
            <a:ext cx="5451563" cy="143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31651"/>
            <a:ext cx="997371" cy="97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56342" y="844233"/>
            <a:ext cx="4186989" cy="62564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Физиотерапевтическое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31005" y="2223437"/>
            <a:ext cx="4726005" cy="3003081"/>
          </a:xfrm>
        </p:spPr>
        <p:txBody>
          <a:bodyPr>
            <a:normAutofit/>
          </a:bodyPr>
          <a:lstStyle/>
          <a:p>
            <a:pPr lvl="0"/>
            <a:r>
              <a:rPr lang="ru-RU" sz="2400" b="1" kern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Когда тело </a:t>
            </a:r>
            <a:r>
              <a:rPr lang="ru-RU" sz="2400" b="1" kern="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 в </a:t>
            </a:r>
            <a:r>
              <a:rPr lang="ru-RU" sz="2400" b="1" kern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движении,  </a:t>
            </a:r>
            <a:r>
              <a:rPr lang="ru-RU" sz="2400" b="1" kern="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 тогда </a:t>
            </a:r>
            <a:r>
              <a:rPr lang="ru-RU" sz="2400" b="1" kern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и ум </a:t>
            </a:r>
            <a:r>
              <a:rPr lang="ru-RU" sz="2400" b="1" kern="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начинает  тоже </a:t>
            </a:r>
            <a:r>
              <a:rPr lang="ru-RU" sz="2400" b="1" kern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двигаться</a:t>
            </a:r>
            <a:r>
              <a:rPr lang="ru-RU" sz="2400" kern="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.</a:t>
            </a:r>
            <a:endParaRPr lang="ru-RU" sz="2400" kern="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Times New Roman" panose="02020603050405020304" pitchFamily="18" charset="0"/>
            </a:endParaRPr>
          </a:p>
          <a:p>
            <a:pPr lvl="0" algn="r"/>
            <a:r>
              <a:rPr lang="ru-RU" sz="2400" b="1" kern="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  <a:cs typeface="Times New Roman" panose="02020603050405020304" pitchFamily="18" charset="0"/>
              </a:rPr>
              <a:t>Жан Жак Руссо </a:t>
            </a:r>
            <a:endParaRPr lang="ru-RU" sz="2400" kern="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9653" y="196551"/>
            <a:ext cx="3507064" cy="2546649"/>
          </a:xfrm>
          <a:prstGeom prst="rect">
            <a:avLst/>
          </a:prstGeom>
          <a:gradFill>
            <a:gsLst>
              <a:gs pos="0">
                <a:schemeClr val="accent2">
                  <a:tint val="96000"/>
                  <a:lumMod val="100000"/>
                </a:schemeClr>
              </a:gs>
              <a:gs pos="78000">
                <a:schemeClr val="accent2">
                  <a:shade val="94000"/>
                  <a:lumMod val="94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398" y="1879037"/>
            <a:ext cx="3595969" cy="2702589"/>
          </a:xfrm>
          <a:prstGeom prst="rect">
            <a:avLst/>
          </a:prstGeom>
          <a:gradFill>
            <a:gsLst>
              <a:gs pos="0">
                <a:schemeClr val="accent1">
                  <a:tint val="96000"/>
                  <a:alpha val="97000"/>
                  <a:lumMod val="0"/>
                </a:schemeClr>
              </a:gs>
              <a:gs pos="78000">
                <a:schemeClr val="accent1">
                  <a:shade val="94000"/>
                  <a:lumMod val="94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935" y="196551"/>
            <a:ext cx="2204114" cy="29388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55" y="4019021"/>
            <a:ext cx="3260321" cy="24452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749873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1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695" y="262550"/>
            <a:ext cx="7407411" cy="615636"/>
          </a:xfrm>
        </p:spPr>
        <p:txBody>
          <a:bodyPr>
            <a:no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Физиотерапевтическое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</a:t>
            </a:r>
            <a:endParaRPr lang="ru-RU" sz="3600" dirty="0"/>
          </a:p>
        </p:txBody>
      </p:sp>
      <p:pic>
        <p:nvPicPr>
          <p:cNvPr id="8194" name="Picture 2" descr="C:\Users\TkachevaON\Desktop\фото для слайдов\врачи\физио\34ceb739-f486-43ec-bca8-bb6bd6e234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64" y="1041148"/>
            <a:ext cx="3561031" cy="267077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kachevaON\Desktop\фото для слайдов\врачи\физио\85ff862c-79eb-4848-8cf3-8d879cc1a44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39062" y="1041148"/>
            <a:ext cx="2405995" cy="320799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TkachevaON\Desktop\фото для слайдов\врачи\физио\70893a10-e8d8-430c-8378-a1282d435f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107" y="1013987"/>
            <a:ext cx="3633457" cy="272509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 Грозненском районе пройдёт выездная диспансеризация взрослого и детского  населения - Здравоохран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685" y="4418442"/>
            <a:ext cx="4030573" cy="243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4" y="3894382"/>
            <a:ext cx="2141233" cy="285497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57" y="3894382"/>
            <a:ext cx="1897110" cy="285497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197" name="Picture 5" descr="C:\Users\TkachevaON\Desktop\фото для слайдов\врачи\физио\badc6ca0-38d9-404a-ad92-b100ccfe009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686" y="4336610"/>
            <a:ext cx="3535878" cy="241274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31651"/>
            <a:ext cx="997371" cy="97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60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Отделение медицинской реабилитации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90521" y="1729213"/>
            <a:ext cx="4906976" cy="444525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Отделение медицинской реабилитации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госпиталя – это специализированный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круглосуточный стационар для пациентов с тяжелыми ограничениями в передвижении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вследствие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повреждения спинного мозга, инсульта, ЧМТ,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ортопедических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или травматологических операций.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3" y="1724711"/>
            <a:ext cx="3563911" cy="4751882"/>
          </a:xfrm>
        </p:spPr>
      </p:pic>
      <p:pic>
        <p:nvPicPr>
          <p:cNvPr id="1027" name="Picture 3" descr="C:\Users\TkachevaON\Desktop\фото для слайдов\врачи\1000_F_177827773_7skqSn7EU6XJnSQFb78WqXoL9ggnCc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667" y="3869603"/>
            <a:ext cx="2806574" cy="280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1651"/>
            <a:ext cx="997371" cy="97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Отделение медицинской реабилитации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6819" y="1454419"/>
            <a:ext cx="4184035" cy="38807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Сочетание инновационных методик реабилитации, высокого профессионализма специалистов с уникальным опытом работы, новейшего оборудования и раннего начала реабилитации пациента делает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отделение госпиталя 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ведущим в России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восстановлению больных с различными неврологическими заболеваниями и травмами.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445" y="1471152"/>
            <a:ext cx="3191352" cy="4255137"/>
          </a:xfrm>
        </p:spPr>
      </p:pic>
      <p:pic>
        <p:nvPicPr>
          <p:cNvPr id="2050" name="Picture 2" descr="C:\Users\TkachevaON\Desktop\фото для слайдов\врачи\physiotherapy-cartoon-composition-vector-394584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19" y="4503899"/>
            <a:ext cx="2860470" cy="224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1651"/>
            <a:ext cx="997371" cy="97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5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Отделение медицинской реабилитации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Заведующая отделением медицинской реабилитации: </a:t>
            </a:r>
          </a:p>
          <a:p>
            <a:pPr marL="0" indent="0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Аракчаа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Эра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Маадыевна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Врач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физической и реабилитационной медицины, кандидат медицинских наук, высшая категория.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534" y="1752345"/>
            <a:ext cx="2854107" cy="40106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8"/>
            <a:ext cx="997371" cy="973044"/>
          </a:xfrm>
          <a:prstGeom prst="rect">
            <a:avLst/>
          </a:prstGeom>
        </p:spPr>
      </p:pic>
      <p:pic>
        <p:nvPicPr>
          <p:cNvPr id="2050" name="Picture 2" descr="C:\Users\TkachevaON\Desktop\фото для слайдов\врачи\133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5" y="4638155"/>
            <a:ext cx="2860151" cy="182149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85591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848</TotalTime>
  <Words>760</Words>
  <Application>Microsoft Office PowerPoint</Application>
  <PresentationFormat>Произвольный</PresentationFormat>
  <Paragraphs>115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Грань</vt:lpstr>
      <vt:lpstr>Презентация PowerPoint</vt:lpstr>
      <vt:lpstr>Красноярский краевой госпиталь для ветеранов войн</vt:lpstr>
      <vt:lpstr>Оплата труда          Врачебный персонал                    Заработная плата от 60 000,0  рублей  </vt:lpstr>
      <vt:lpstr>Наставничество </vt:lpstr>
      <vt:lpstr>Физиотерапевтическое отделение</vt:lpstr>
      <vt:lpstr>Физиотерапевтическое отделение</vt:lpstr>
      <vt:lpstr>Отделение медицинской реабилитации</vt:lpstr>
      <vt:lpstr>Отделение медицинской реабилитации</vt:lpstr>
      <vt:lpstr>Отделение медицинской реабилитации</vt:lpstr>
      <vt:lpstr>Стабилоанализатор компьютерный с биологической обратной связью «Стабилан-01-2» </vt:lpstr>
      <vt:lpstr>Беговая дорожка AlterG </vt:lpstr>
      <vt:lpstr>ТРЕНАЖЕР ДЛЯ ПАССИВНОЙ РАЗРАБОТКИ ТАЗОБЕДРЕННОГО/КОЛЕННОГО СУСТАВА </vt:lpstr>
      <vt:lpstr>НЕВРОЛОГИЧЕСКОЕ ОТДЕЛЕНИЕ</vt:lpstr>
      <vt:lpstr>НЕВРОЛОГИЧЕСКОЕ ОТДЕЛЕНИЕ</vt:lpstr>
      <vt:lpstr>НЕВРОЛОГИЧЕСКОЕ ОТДЕЛЕНИЕ</vt:lpstr>
      <vt:lpstr>НЕВРОЛОГИЧЕСКОЕ ОТДЕЛЕНИЕ</vt:lpstr>
      <vt:lpstr>Вакансии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Щекотова Юлия Юрьевна</dc:creator>
  <cp:lastModifiedBy>Ткачева Оксана Николаевна</cp:lastModifiedBy>
  <cp:revision>59</cp:revision>
  <dcterms:created xsi:type="dcterms:W3CDTF">2023-04-06T04:27:05Z</dcterms:created>
  <dcterms:modified xsi:type="dcterms:W3CDTF">2024-04-05T03:30:28Z</dcterms:modified>
</cp:coreProperties>
</file>