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9" r:id="rId5"/>
    <p:sldId id="258" r:id="rId6"/>
    <p:sldId id="260" r:id="rId7"/>
    <p:sldId id="273" r:id="rId8"/>
    <p:sldId id="262" r:id="rId9"/>
    <p:sldId id="268" r:id="rId10"/>
    <p:sldId id="270" r:id="rId11"/>
    <p:sldId id="271" r:id="rId12"/>
    <p:sldId id="272" r:id="rId13"/>
    <p:sldId id="276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A6FA-6ECC-47D1-B40E-430B2DCC359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03FD-E74E-40D1-BE90-12F04293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9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03FD-E74E-40D1-BE90-12F0429363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6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7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8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9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8D3C-70A3-4B61-A1AD-8952E83FBE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9F07-5C55-4606-9BF3-622C2401E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13" y="87085"/>
            <a:ext cx="11940559" cy="3995057"/>
          </a:xfrm>
          <a:noFill/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 Ф.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Тема: Отчет о прохождении производственной практики.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 и ее структурных подразделений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343" y="4234543"/>
            <a:ext cx="10319657" cy="141514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Ширяева Елена Анатольевна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Казакова Елена Николаевна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5905" y="5889562"/>
            <a:ext cx="2100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 2021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456" y="380087"/>
            <a:ext cx="11532198" cy="5235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армацевт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санитарной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одежде: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38.userapi.com/impg/5qodsST7LVrrtqSO-M_CGuDia0Mu8cKn3B1k9w/ZzztmX3SDE8.jpg?size=810x1080&amp;quality=95&amp;sign=a0ccaca455a7a75a1095f2156d2cd39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9" y="487664"/>
            <a:ext cx="4690334" cy="62537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" y="226777"/>
            <a:ext cx="11403106" cy="741411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дминистративно-бытовая зона (зона для приема пищи и отдыха сотрудников, рабочее место заведующей аптекой):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n9-78.userapi.com/impg/eJ6c7QedSYLtk8HKlbeqPqskCfBSoQJrwm7Msg/Aq4m5YmoDqg.jpg?size=810x1080&amp;quality=95&amp;sign=6903f2a0856fe48920e23b9a0d8851b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66" y="968188"/>
            <a:ext cx="4395487" cy="57445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31.userapi.com/impg/Ayzeh0C041epDLkmgjS8e8DjJn-6MhYyaP8o8Q/jhqxxjSmttA.jpg?size=810x1080&amp;quality=95&amp;sign=9fcba2c90844d1fe6dd5fda9fa726ca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/>
          <a:stretch/>
        </p:blipFill>
        <p:spPr bwMode="auto">
          <a:xfrm>
            <a:off x="1853696" y="968188"/>
            <a:ext cx="5247359" cy="57445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48" y="175381"/>
            <a:ext cx="9144000" cy="63144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верхней и санитарной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27.userapi.com/impg/-_BE_LabVMXCkkbI3aOsys__8xjDzF8uZ-r-Tg/ylym0f_26vA.jpg?size=810x1080&amp;quality=95&amp;sign=cdb95c4bedbd38cff02e735ea94b9a1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7" y="1834403"/>
            <a:ext cx="3429341" cy="45724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19.userapi.com/impg/zaldEY1F6QqYlEQJklWhv4xNRiPvi6tbb7ObXw/k005F0iqMmw.jpg?size=810x1080&amp;quality=95&amp;sign=0366e8ac1d3c7e8a80f384e9709eff6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5" y="1846247"/>
            <a:ext cx="3552944" cy="45938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85.userapi.com/impg/uTilOijkN1gwtzkUXO98qSFgPS2IuXizjJTgKA/-ud8BiI6SYk.jpg?size=810x1080&amp;quality=95&amp;sign=bb0cd6b76a8f837ab55827973dfcad60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12509"/>
          <a:stretch/>
        </p:blipFill>
        <p:spPr bwMode="auto">
          <a:xfrm>
            <a:off x="8690277" y="1801191"/>
            <a:ext cx="2990626" cy="46388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289823"/>
            <a:ext cx="11736593" cy="111943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комнаты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56.userapi.com/impg/kJWIn5pj7HSOdmzg_g67jIZF1f30l5QT1Zysdg/7sUPdJHxk5o.jpg?size=810x1080&amp;quality=95&amp;sign=4f97348afbbdb7f92c2ac740a113a4d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1" y="1409253"/>
            <a:ext cx="4001844" cy="53357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84.userapi.com/impg/KDWEU49EWLISQoX_ysJy7g1Ssa_81pH_AXvW8g/P4APuXCHOhA.jpg?size=810x1080&amp;quality=95&amp;sign=e232fd59b158956bde0d2106dda0742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r="12780"/>
          <a:stretch/>
        </p:blipFill>
        <p:spPr bwMode="auto">
          <a:xfrm>
            <a:off x="4066392" y="1409253"/>
            <a:ext cx="3395100" cy="53357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4" y="215153"/>
            <a:ext cx="11962503" cy="109728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наружных лекарственных препаратов, внутренних лекарственных препаратов, лекарственных препаратов для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инъекций: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n9-61.userapi.com/impg/ZD4wjmIZXFWtVnAcBoZDmJ9I5K58G093Xg1oaA/IpfOpLoDdgw.jpg?size=810x1080&amp;quality=95&amp;sign=ab563ecc42a0ad1bd6b495f4ecd8eb5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2246699"/>
            <a:ext cx="3474719" cy="44034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5.userapi.com/impg/46m9JmnIcvzmQWhGncObgNjoAEoZyl1zM7hy3A/XFVC5G1klDY.jpg?size=810x1080&amp;quality=95&amp;sign=cb3e1f2063882090de5475dff3018e2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 b="14882"/>
          <a:stretch/>
        </p:blipFill>
        <p:spPr bwMode="auto">
          <a:xfrm>
            <a:off x="3806424" y="2252221"/>
            <a:ext cx="4104467" cy="44034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37.userapi.com/impg/-3JG64x7WLqD3wRgO4yNhFfXNk5i1ByvyHKEWg/hJ3MhtNhdRc.jpg?size=810x1080&amp;quality=95&amp;sign=768b06a76851e1cdf8740919702b58a3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7089" b="9967"/>
          <a:stretch/>
        </p:blipFill>
        <p:spPr bwMode="auto">
          <a:xfrm>
            <a:off x="8064732" y="2246699"/>
            <a:ext cx="3973075" cy="44034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" y="139849"/>
            <a:ext cx="11715078" cy="1032735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перевязочного материала.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резиновых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83.userapi.com/impg/ukgDHtU3_XJUJRAkaKyVBGYxwhwVokPxpgMZbQ/PZKTGMsHRZI.jpg?size=810x1080&amp;quality=95&amp;sign=0e8a6074d68aa81ea1508613d259ed3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6" r="7208"/>
          <a:stretch/>
        </p:blipFill>
        <p:spPr bwMode="auto">
          <a:xfrm>
            <a:off x="7722779" y="2131900"/>
            <a:ext cx="4293514" cy="45235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sun9-84.userapi.com/impg/miJGKYfsCPiBi2OdINGTn3hC9XS5OVg4oL8izg/LTTM1IElbkI.jpg?size=810x1080&amp;quality=95&amp;sign=9443ad2054b317e9cbcf04cbfda3583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sun9-84.userapi.com/impg/miJGKYfsCPiBi2OdINGTn3hC9XS5OVg4oL8izg/LTTM1IElbkI.jpg?size=810x1080&amp;quality=95&amp;sign=9443ad2054b317e9cbcf04cbfda3583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3692268" y="2131900"/>
            <a:ext cx="3855992" cy="452170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3.userapi.com/impg/ISpGcGx_TTXC2IzK3-z6af7fJkhORFzfFrHCWA/rPM9PW6cn0A.jpg?size=810x1080&amp;quality=95&amp;sign=970df491e03cc0f506af3dd01d80751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" y="2135392"/>
            <a:ext cx="3388659" cy="45182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" y="182245"/>
            <a:ext cx="11715078" cy="91503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лекарственного растительного сырья:</a:t>
            </a:r>
          </a:p>
        </p:txBody>
      </p:sp>
      <p:pic>
        <p:nvPicPr>
          <p:cNvPr id="7170" name="Picture 2" descr="https://sun9-21.userapi.com/impg/p63VTSGBJDmxP_IbKI-duJ0xBbWVawjwH7bcyg/r3oP59EzvLw.jpg?size=810x1080&amp;quality=95&amp;sign=1c5c9d1923d9d81610252f7b91f4beb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1"/>
          <a:stretch/>
        </p:blipFill>
        <p:spPr bwMode="auto">
          <a:xfrm>
            <a:off x="6874136" y="1172707"/>
            <a:ext cx="4754881" cy="5400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9092"/>
            <a:ext cx="11930231" cy="8606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парафармацевтической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продукции: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26.userapi.com/impg/fpQ3ypFi0LEks9rVAG3kuIJf2ojnGBwUyrc_SA/yX1xhqB9jic.jpg?size=810x1080&amp;quality=95&amp;sign=b5120b1aa54c0825ffa277be69527db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/>
          <a:stretch/>
        </p:blipFill>
        <p:spPr bwMode="auto">
          <a:xfrm>
            <a:off x="6723530" y="989704"/>
            <a:ext cx="5099124" cy="58180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" y="261751"/>
            <a:ext cx="11718664" cy="91083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(снаружи и внутри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un9-47.userapi.com/impg/U7PHWwT-ut0wlzZh5aLd5bun7jqt558pMWnDqQ/BmhHHpxELyc.jpg?size=810x1080&amp;quality=95&amp;sign=5586833c7aadaf08137312a585bbac5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8759"/>
          <a:stretch/>
        </p:blipFill>
        <p:spPr bwMode="auto">
          <a:xfrm>
            <a:off x="122479" y="954040"/>
            <a:ext cx="3773768" cy="57831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5.userapi.com/impg/-UST8qzDDJAu_gS_EGINqKDj1gE-CM9Ew8LW5Q/beGadLdXDfk.jpg?size=810x1080&amp;quality=95&amp;sign=2d3df7cb4d57894eb39e5931941a4f3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" t="-321" r="-1" b="21154"/>
          <a:stretch/>
        </p:blipFill>
        <p:spPr bwMode="auto">
          <a:xfrm>
            <a:off x="4071244" y="918420"/>
            <a:ext cx="3870217" cy="57831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30.userapi.com/impg/mFEW6n1IDLWmRoIv2CUP3-hiBx_BVJFlPtKYHA/9nlVkwontD4.jpg?size=810x1080&amp;quality=95&amp;sign=85ec392f03de2a8e6fbc39c466506414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 bwMode="auto">
          <a:xfrm>
            <a:off x="8192657" y="918420"/>
            <a:ext cx="3848025" cy="581873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07" y="107576"/>
            <a:ext cx="11940988" cy="1818043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препаратов.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для хранения фальсифицированных, недоброкачественных,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контрафактных,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истекшим сроком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 ЛП: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un9-14.userapi.com/impg/U3eyuxj-mMgO_x_f7P31KOM22S7PkKRNMiE_gw/dVS7PCoWMQU.jpg?size=810x1080&amp;quality=95&amp;sign=2e80c951d71b2529db6d798d39da8f2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0" y="1560516"/>
            <a:ext cx="4163210" cy="51303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71" y="246792"/>
            <a:ext cx="11756572" cy="710639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2.userapi.com/impg/TgKlyKzZaZUNFuMX7Md92zeWKRB-QtvDy8te2Q/jKorsrvTPEY.jpg?size=810x1080&amp;quality=95&amp;sign=a563755ad4e56b6fb790db13aad6bba9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 r="6393" b="3533"/>
          <a:stretch/>
        </p:blipFill>
        <p:spPr bwMode="auto">
          <a:xfrm>
            <a:off x="6106757" y="1415809"/>
            <a:ext cx="5093214" cy="516249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0.userapi.com/impg/KQqNiUVfkYf7rgmyAS1MEkk-4CKWk2YctAEdvA/c_2ryM2v940.jpg?size=810x1080&amp;quality=95&amp;sign=8e81c13f812bc69f7d237d3d8ffa5cf1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t="20284" r="490" b="613"/>
          <a:stretch/>
        </p:blipFill>
        <p:spPr bwMode="auto">
          <a:xfrm>
            <a:off x="1097279" y="1415809"/>
            <a:ext cx="4894729" cy="51624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" y="150607"/>
            <a:ext cx="11235466" cy="87136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2833.ru/UserFiles/Image/Emkosti_-_kontejnery_dlya_sbora_i_utilizacii/1000010659_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77" y="1021976"/>
            <a:ext cx="5055113" cy="55029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sigma-med.ru/upload/iblock/78b/qajdrp8nzx8bv5l2neqse4my7cvzgt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7" y="1021976"/>
            <a:ext cx="5502948" cy="55029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852" y="2269863"/>
            <a:ext cx="10858948" cy="785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399" y="206830"/>
            <a:ext cx="11767073" cy="1030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аптеки: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sun9-68.userapi.com/impg/tn-X2mT9Wfzs59hSd_eMaSsPUb702vDs5gYlgw/8sRdM-uh1Lc.jpg?size=810x1080&amp;quality=95&amp;sign=e387481d0255d773d377a7deda10b04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/>
          <a:stretch/>
        </p:blipFill>
        <p:spPr bwMode="auto">
          <a:xfrm>
            <a:off x="152399" y="2763989"/>
            <a:ext cx="3083366" cy="3387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impg/fpQ3ypFi0LEks9rVAG3kuIJf2ojnGBwUyrc_SA/yX1xhqB9jic.jpg?size=810x1080&amp;quality=95&amp;sign=b5120b1aa54c0825ffa277be69527db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3"/>
          <a:stretch/>
        </p:blipFill>
        <p:spPr bwMode="auto">
          <a:xfrm>
            <a:off x="3374632" y="2767094"/>
            <a:ext cx="2947800" cy="33809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4.userapi.com/impg/GyUps36w07l2716IVZYFaroAula06qlWmTRGfg/YTCWBais_pg.jpg?size=810x1080&amp;quality=95&amp;sign=8d6a7eb90e0acf1c9fcaa5603a0c3e0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41" y="2772338"/>
            <a:ext cx="2893807" cy="3387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27.userapi.com/impg/GrZDlzc_E8neadySWwADwe7IbBFvX6MkWBiPOA/EYI5K3Xd7HU.jpg?size=810x1080&amp;quality=95&amp;sign=637d28ae6690e97327baf1b0a8e4fc2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89" y="2752535"/>
            <a:ext cx="2546595" cy="339545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6" y="370115"/>
            <a:ext cx="8120743" cy="115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312738"/>
            <a:ext cx="11551535" cy="666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аптеки: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s0.slide-share.ru/s_slide/26a2aa32118a0a52ba4e40a37158b435/6ee6ee37-8806-45f5-a474-4099dadb0c6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0.slide-share.ru/s_slide/26a2aa32118a0a52ba4e40a37158b435/6ee6ee37-8806-45f5-a474-4099dadb0c6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un9-30.userapi.com/impg/_9-qWKMt8eRpRWQcp23BdGj64QC9vKFKaj8o9g/x7hndq7FakQ.jpg?size=810x1080&amp;quality=95&amp;sign=e3356d3a2ae1e65f8d9cfd33baeae727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"/>
          <a:stretch/>
        </p:blipFill>
        <p:spPr bwMode="auto">
          <a:xfrm>
            <a:off x="307975" y="1188723"/>
            <a:ext cx="3693870" cy="513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3.userapi.com/impg/iLVRBxn9gULLUXGK1TtR38_gZuxR0v6y9UUnlg/9Vse3iIkGgo.jpg?size=810x1080&amp;quality=95&amp;sign=127b48a03606e3061711938ad87a5ba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40" y="1188723"/>
            <a:ext cx="3851238" cy="513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5.userapi.com/impg/pV27onEZw5TG-qSlqdGpgSPnwGUV1pUTN_V8ZQ/odVsvrQz-1s.jpg?size=810x1080&amp;quality=95&amp;sign=ee3a4ed973125a962b66ab0742e387f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05" y="1188723"/>
            <a:ext cx="3851238" cy="513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90455"/>
            <a:ext cx="11801139" cy="61318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(зоны) для хранения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4.userapi.com/impg/U3eyuxj-mMgO_x_f7P31KOM22S7PkKRNMiE_gw/dVS7PCoWMQU.jpg?size=810x1080&amp;quality=95&amp;sign=2e80c951d71b2529db6d798d39da8f2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92" y="2043951"/>
            <a:ext cx="3517751" cy="43349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6.userapi.com/impg/kJWIn5pj7HSOdmzg_g67jIZF1f30l5QT1Zysdg/7sUPdJHxk5o.jpg?size=810x1080&amp;quality=95&amp;sign=4f97348afbbdb7f92c2ac740a113a4d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1" y="2043950"/>
            <a:ext cx="3251233" cy="43349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7.userapi.com/impg/U7PHWwT-ut0wlzZh5aLd5bun7jqt558pMWnDqQ/BmhHHpxELyc.jpg?size=810x1080&amp;quality=95&amp;sign=5586833c7aadaf08137312a585bbac5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30" y="2043950"/>
            <a:ext cx="3445115" cy="43349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00" y="247426"/>
            <a:ext cx="11306286" cy="64545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49.userapi.com/impg/Fed4tNdGau-Wf8_E4clTXChL6iJ4E6yQzvssdw/kCmGeUQPRWo.jpg?size=810x1080&amp;quality=95&amp;sign=3bc1c1a3e096a7349bda3d90cc7ef60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95" y="375830"/>
            <a:ext cx="5282004" cy="62653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942" y="311972"/>
            <a:ext cx="10295068" cy="4948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(зона)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приемки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78.userapi.com/impg/EVAJ1jUm8BfdAds8INEj51-UlyKqfAqJ16GcEw/jRzD8lN0cgs.jpg?size=810x1080&amp;quality=95&amp;sign=cb7212e4f8b9ee641b5993cb6f748e6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81" y="559397"/>
            <a:ext cx="4636069" cy="61814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216674"/>
            <a:ext cx="11734545" cy="72999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s://lekoboz.ru/images/2018/18.03/89209502465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60338"/>
            <a:ext cx="11906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хранения уборочного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инвентаря,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инвентарь: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sun9-32.userapi.com/impg/TH2usjOZw-cs-yzJEmx5Gkpt3STYo3bbWgU17A/yCcfP2lQpCc.jpg?size=810x1080&amp;quality=95&amp;sign=ba2a014d9d844109265e2408d66891e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46" r="24582" b="-531"/>
          <a:stretch/>
        </p:blipFill>
        <p:spPr bwMode="auto">
          <a:xfrm>
            <a:off x="4499539" y="1258647"/>
            <a:ext cx="3218740" cy="545412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9.userapi.com/impg/0jWr1IgYpz7lJ9IdL5Z1HdcoCr-YIxXB2LBExA/WdxQ0rXTFe4.jpg?size=810x1080&amp;quality=95&amp;sign=89d03a8c54c5d8670d3f4344956964ac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3205"/>
          <a:stretch/>
        </p:blipFill>
        <p:spPr bwMode="auto">
          <a:xfrm>
            <a:off x="8230590" y="1258647"/>
            <a:ext cx="3193811" cy="54756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2" y="236669"/>
            <a:ext cx="11181678" cy="5486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24.userapi.com/impg/K5vgDwFWEXbsmQrb7KsV8FOmBAmYpIS3h--qGA/ETi7vjC2-3c.jpg?size=810x1080&amp;quality=95&amp;sign=cfa65596193019d6e5002ef79283e85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1" y="1085053"/>
            <a:ext cx="3831739" cy="51089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8.userapi.com/impg/3fLpS_f3l8wSKi9KVMAns6waQMYZgQC6c9I_dA/gIcUHKHvAq0.jpg?size=810x1080&amp;quality=95&amp;sign=4dae6fc378c57edb452609cbd8954423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26827" r="13902"/>
          <a:stretch/>
        </p:blipFill>
        <p:spPr bwMode="auto">
          <a:xfrm>
            <a:off x="4169209" y="1085053"/>
            <a:ext cx="3852012" cy="51089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4.userapi.com/impg/UuBMF_bcN8KHnI58EqAhLzNuhO9SUAmFKbL24g/etsMlSa815I.jpg?size=810x1080&amp;quality=95&amp;sign=37f3c1c590304f0a1fc638ce49a668c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69" y="1085053"/>
            <a:ext cx="3840480" cy="51206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167</Words>
  <Application>Microsoft Office PowerPoint</Application>
  <PresentationFormat>Широкоэкранный</PresentationFormat>
  <Paragraphs>28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 Фармацевтический колледж   Презентация  Тема: Отчет о прохождении производственной практики.  Организация деятельности аптеки и ее структурных подразделений по специальности 33.02.01 Фармация</vt:lpstr>
      <vt:lpstr>Вывеска аптеки:</vt:lpstr>
      <vt:lpstr>Презентация PowerPoint</vt:lpstr>
      <vt:lpstr>  </vt:lpstr>
      <vt:lpstr>Помещение (зоны) для хранения ЛП:</vt:lpstr>
      <vt:lpstr>Рабочее место фармацевта:</vt:lpstr>
      <vt:lpstr>Помещение (зона) для приемки товаров:</vt:lpstr>
      <vt:lpstr> </vt:lpstr>
      <vt:lpstr>Санузел:</vt:lpstr>
      <vt:lpstr>Фармацевт в санитарной одежде:</vt:lpstr>
      <vt:lpstr>Административно-бытовая зона (зона для приема пищи и отдыха сотрудников, рабочее место заведующей аптекой):</vt:lpstr>
      <vt:lpstr>Зона хранения верхней и санитарной одежды:</vt:lpstr>
      <vt:lpstr>Помещения для хранения аптечных товаров  (материальные комнаты): </vt:lpstr>
      <vt:lpstr>Шкафы для хранения наружных лекарственных препаратов, внутренних лекарственных препаратов, лекарственных препаратов для инъекций: </vt:lpstr>
      <vt:lpstr>Шкафы для хранения перевязочного материала. Шкафы для хранения резиновых изделий:</vt:lpstr>
      <vt:lpstr>Шкафы для хранения лекарственного растительного сырья:</vt:lpstr>
      <vt:lpstr>Шкафы для хранения парафармацевтической продукции: </vt:lpstr>
      <vt:lpstr>Холодильник (снаружи и внутри): </vt:lpstr>
      <vt:lpstr>Карантинные зоны хранения лекарственных препаратов. Зоны для хранения фальсифицированных, недоброкачественных, контрафактных, а также с истекшим сроком годности ЛП:</vt:lpstr>
      <vt:lpstr>Тара для сбора медицинских отходов: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 Фармацевтический колледж   ДОКЛАД  Тема: Осанка по специальности 33.02.01 Фармация</dc:title>
  <dc:creator>Admin</dc:creator>
  <cp:lastModifiedBy>Admin</cp:lastModifiedBy>
  <cp:revision>58</cp:revision>
  <dcterms:created xsi:type="dcterms:W3CDTF">2021-05-27T11:31:56Z</dcterms:created>
  <dcterms:modified xsi:type="dcterms:W3CDTF">2021-12-21T09:51:01Z</dcterms:modified>
</cp:coreProperties>
</file>