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63" r:id="rId5"/>
    <p:sldId id="257" r:id="rId6"/>
    <p:sldId id="258" r:id="rId7"/>
    <p:sldId id="265" r:id="rId8"/>
    <p:sldId id="266" r:id="rId9"/>
    <p:sldId id="267" r:id="rId10"/>
    <p:sldId id="268" r:id="rId11"/>
    <p:sldId id="270" r:id="rId12"/>
    <p:sldId id="260" r:id="rId13"/>
    <p:sldId id="271" r:id="rId14"/>
    <p:sldId id="272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medlib.ru/book/ISBN9785970416419.html" TargetMode="External"/><Relationship Id="rId2" Type="http://schemas.openxmlformats.org/officeDocument/2006/relationships/hyperlink" Target="http://webmed.irkutsk.ru/doc/pdf/fedhyper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udmedlib.ru/book/ISBN9785970414217.html" TargetMode="External"/><Relationship Id="rId4" Type="http://schemas.openxmlformats.org/officeDocument/2006/relationships/hyperlink" Target="https://doi.org/10.24884/1561-6274-2012-16-1-89-11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Поражение почек при гипертонической болезни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Выполнила: ординатор 1 года специальности терапия </a:t>
            </a:r>
            <a:r>
              <a:rPr lang="ru-RU" dirty="0" err="1"/>
              <a:t>Торгунакова</a:t>
            </a:r>
            <a:r>
              <a:rPr lang="ru-RU" dirty="0"/>
              <a:t> М.С.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2192" y="332656"/>
            <a:ext cx="76222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ФГБОУ ВО </a:t>
            </a:r>
            <a:r>
              <a:rPr lang="ru-RU" dirty="0" err="1"/>
              <a:t>КрасГМУ</a:t>
            </a:r>
            <a:r>
              <a:rPr lang="ru-RU" dirty="0"/>
              <a:t> им. проф. В.Ф. </a:t>
            </a:r>
            <a:r>
              <a:rPr lang="ru-RU" dirty="0" err="1"/>
              <a:t>Войно-Ясенецкого</a:t>
            </a:r>
            <a:r>
              <a:rPr lang="ru-RU" dirty="0"/>
              <a:t> Минздрава России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Кафедра внутренних болезней и иммунологии с курсом 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0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Клинические рекомендации Артериальная гипертензия у взрослых 2020г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Всем пациентам с АГ следует определять наличие белка в моче в утренней или суточной </a:t>
            </a:r>
            <a:r>
              <a:rPr lang="ru-RU" dirty="0" smtClean="0"/>
              <a:t>порции</a:t>
            </a:r>
          </a:p>
          <a:p>
            <a:r>
              <a:rPr lang="ru-RU" dirty="0" smtClean="0"/>
              <a:t>При </a:t>
            </a:r>
            <a:r>
              <a:rPr lang="ru-RU" dirty="0"/>
              <a:t>отрицательном результате теста на протеинурию и высоком риске поражения почек, особенно у пациентов с МС, СД, рекомендуется использование специальных количественных методов для выявления МАУ (30-300 мг/</a:t>
            </a:r>
            <a:r>
              <a:rPr lang="ru-RU" dirty="0" err="1"/>
              <a:t>сут</a:t>
            </a:r>
            <a:r>
              <a:rPr lang="ru-RU" dirty="0"/>
              <a:t> или мг/литре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микроскопии мочевого осадка необходимо для выявления эритроцитов, лейкоцитов, эпителиальных клеток, цилиндров, кристаллических и аморфных солей</a:t>
            </a:r>
          </a:p>
        </p:txBody>
      </p:sp>
    </p:spTree>
    <p:extLst>
      <p:ext uri="{BB962C8B-B14F-4D97-AF65-F5344CB8AC3E}">
        <p14:creationId xmlns:p14="http://schemas.microsoft.com/office/powerpoint/2010/main" val="218908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Цель </a:t>
            </a:r>
            <a:r>
              <a:rPr lang="ru-RU" dirty="0"/>
              <a:t>лечения пациентов с АГ и поражением почек: максимальное снижение сердечно-сосудистой и почечной заболеваемости и </a:t>
            </a:r>
            <a:r>
              <a:rPr lang="ru-RU" dirty="0" smtClean="0"/>
              <a:t>смертности</a:t>
            </a:r>
          </a:p>
          <a:p>
            <a:r>
              <a:rPr lang="ru-RU" dirty="0" smtClean="0"/>
              <a:t>Для </a:t>
            </a:r>
            <a:r>
              <a:rPr lang="ru-RU" dirty="0"/>
              <a:t>достижения этой цели необходим контроль факторов риска (курение, </a:t>
            </a:r>
            <a:r>
              <a:rPr lang="ru-RU" dirty="0" err="1"/>
              <a:t>дислипидемия</a:t>
            </a:r>
            <a:r>
              <a:rPr lang="ru-RU" dirty="0"/>
              <a:t>, сахарный диабет), лечение сопутствующих клинических состояний, лечение собственно повышенного АД (</a:t>
            </a:r>
            <a:r>
              <a:rPr lang="ru-RU" dirty="0" err="1"/>
              <a:t>антигипертензивная</a:t>
            </a:r>
            <a:r>
              <a:rPr lang="ru-RU" dirty="0"/>
              <a:t> </a:t>
            </a:r>
            <a:r>
              <a:rPr lang="ru-RU" dirty="0" smtClean="0"/>
              <a:t>терапия)</a:t>
            </a:r>
          </a:p>
          <a:p>
            <a:r>
              <a:rPr lang="ru-RU" dirty="0" smtClean="0"/>
              <a:t>Задачи </a:t>
            </a:r>
            <a:r>
              <a:rPr lang="ru-RU" dirty="0"/>
              <a:t>терапии: адекватный контроль </a:t>
            </a:r>
            <a:r>
              <a:rPr lang="ru-RU" dirty="0" smtClean="0"/>
              <a:t>АД, </a:t>
            </a:r>
            <a:r>
              <a:rPr lang="ru-RU" dirty="0" err="1" smtClean="0"/>
              <a:t>нефропротекция</a:t>
            </a:r>
            <a:r>
              <a:rPr lang="ru-RU" dirty="0" smtClean="0"/>
              <a:t>, уменьшение протеинурии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884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иАПФ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сартаны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Все </a:t>
            </a:r>
            <a:r>
              <a:rPr lang="ru-RU" dirty="0"/>
              <a:t>больные с ХБП должны получать ингибиторы АПФ или антагонисты рецепторов </a:t>
            </a:r>
            <a:r>
              <a:rPr lang="ru-RU" dirty="0" err="1"/>
              <a:t>ангиотензина</a:t>
            </a:r>
            <a:r>
              <a:rPr lang="ru-RU" dirty="0"/>
              <a:t> II, для которых доказана способность замедлять прогрессирование ХБП (при этом уровень АД не имеет значения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 </a:t>
            </a:r>
            <a:r>
              <a:rPr lang="ru-RU" dirty="0"/>
              <a:t>снижении СКФ менее </a:t>
            </a:r>
            <a:r>
              <a:rPr lang="ru-RU" dirty="0" smtClean="0"/>
              <a:t>30 требуется </a:t>
            </a:r>
            <a:r>
              <a:rPr lang="ru-RU" dirty="0"/>
              <a:t>коррекция стартовой дозы и АПФ, и некоторых антагонистов рецепторов </a:t>
            </a:r>
            <a:r>
              <a:rPr lang="ru-RU" dirty="0" err="1"/>
              <a:t>ангиотензина</a:t>
            </a:r>
            <a:r>
              <a:rPr lang="ru-RU" dirty="0"/>
              <a:t> (АРА) </a:t>
            </a:r>
            <a:r>
              <a:rPr lang="ru-RU" dirty="0" smtClean="0"/>
              <a:t>II</a:t>
            </a:r>
          </a:p>
          <a:p>
            <a:r>
              <a:rPr lang="ru-RU" dirty="0" smtClean="0"/>
              <a:t>Препараты:</a:t>
            </a:r>
          </a:p>
          <a:p>
            <a:pPr lvl="1"/>
            <a:r>
              <a:rPr lang="ru-RU" dirty="0" err="1"/>
              <a:t>Эналаприл</a:t>
            </a:r>
            <a:r>
              <a:rPr lang="ru-RU" dirty="0"/>
              <a:t> (</a:t>
            </a:r>
            <a:r>
              <a:rPr lang="ru-RU" dirty="0" err="1"/>
              <a:t>ренитек</a:t>
            </a:r>
            <a:r>
              <a:rPr lang="ru-RU" dirty="0"/>
              <a:t>) - 5; 10; 20 </a:t>
            </a:r>
            <a:r>
              <a:rPr lang="ru-RU" dirty="0" smtClean="0"/>
              <a:t>мг</a:t>
            </a:r>
          </a:p>
          <a:p>
            <a:pPr lvl="1"/>
            <a:r>
              <a:rPr lang="ru-RU" dirty="0" err="1" smtClean="0"/>
              <a:t>Периндоприл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престариум</a:t>
            </a:r>
            <a:r>
              <a:rPr lang="ru-RU" dirty="0"/>
              <a:t>)А – 5;10 </a:t>
            </a:r>
            <a:endParaRPr lang="ru-RU" dirty="0" smtClean="0"/>
          </a:p>
          <a:p>
            <a:pPr lvl="1"/>
            <a:r>
              <a:rPr lang="ru-RU" dirty="0" err="1" smtClean="0"/>
              <a:t>Спираприл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квадроприл</a:t>
            </a:r>
            <a:r>
              <a:rPr lang="ru-RU" dirty="0"/>
              <a:t>) – 6,21 мг </a:t>
            </a:r>
            <a:endParaRPr lang="ru-RU" dirty="0" smtClean="0"/>
          </a:p>
          <a:p>
            <a:pPr lvl="1"/>
            <a:r>
              <a:rPr lang="ru-RU" dirty="0" err="1" smtClean="0"/>
              <a:t>Лозартан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козаар</a:t>
            </a:r>
            <a:r>
              <a:rPr lang="ru-RU" dirty="0"/>
              <a:t>) – 25 мг </a:t>
            </a:r>
            <a:endParaRPr lang="ru-RU" dirty="0" smtClean="0"/>
          </a:p>
          <a:p>
            <a:pPr lvl="1"/>
            <a:r>
              <a:rPr lang="ru-RU" dirty="0" err="1" smtClean="0"/>
              <a:t>Эпросартан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теветен</a:t>
            </a:r>
            <a:r>
              <a:rPr lang="ru-RU" dirty="0"/>
              <a:t>) - 600 мг </a:t>
            </a:r>
            <a:endParaRPr lang="ru-RU" dirty="0" smtClean="0"/>
          </a:p>
          <a:p>
            <a:pPr lvl="1"/>
            <a:r>
              <a:rPr lang="ru-RU" dirty="0" err="1" smtClean="0"/>
              <a:t>Вальсартан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диован</a:t>
            </a:r>
            <a:r>
              <a:rPr lang="ru-RU" dirty="0"/>
              <a:t>) – 40 мг 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ru-RU" dirty="0" err="1"/>
              <a:t>Ирбесартан</a:t>
            </a:r>
            <a:r>
              <a:rPr lang="ru-RU" dirty="0"/>
              <a:t> (</a:t>
            </a:r>
            <a:r>
              <a:rPr lang="ru-RU" dirty="0" err="1"/>
              <a:t>апровель</a:t>
            </a:r>
            <a:r>
              <a:rPr lang="ru-RU" dirty="0"/>
              <a:t>)- 75-300 мг </a:t>
            </a:r>
            <a:endParaRPr lang="ru-RU" dirty="0" smtClean="0"/>
          </a:p>
          <a:p>
            <a:pPr lvl="1"/>
            <a:r>
              <a:rPr lang="ru-RU" dirty="0" err="1" smtClean="0"/>
              <a:t>Кандесартан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атаканд</a:t>
            </a:r>
            <a:r>
              <a:rPr lang="ru-RU" dirty="0"/>
              <a:t>) – 2-8 мг</a:t>
            </a:r>
          </a:p>
        </p:txBody>
      </p:sp>
    </p:spTree>
    <p:extLst>
      <p:ext uri="{BB962C8B-B14F-4D97-AF65-F5344CB8AC3E}">
        <p14:creationId xmlns:p14="http://schemas.microsoft.com/office/powerpoint/2010/main" val="73975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Диуретики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Диуретики </a:t>
            </a:r>
            <a:r>
              <a:rPr lang="ru-RU" dirty="0"/>
              <a:t>требуются большинству пациентов с ХБП для достижения целевого уровня </a:t>
            </a:r>
            <a:r>
              <a:rPr lang="ru-RU" dirty="0" smtClean="0"/>
              <a:t>АД</a:t>
            </a:r>
          </a:p>
          <a:p>
            <a:r>
              <a:rPr lang="ru-RU" dirty="0" smtClean="0"/>
              <a:t> </a:t>
            </a:r>
            <a:r>
              <a:rPr lang="ru-RU" dirty="0"/>
              <a:t>Больным со СКФ &gt;30 мл/мин/1,73 м² показано назначение </a:t>
            </a:r>
            <a:r>
              <a:rPr lang="ru-RU" dirty="0" err="1"/>
              <a:t>тиазидных</a:t>
            </a:r>
            <a:r>
              <a:rPr lang="ru-RU" dirty="0"/>
              <a:t> диуретиков однократно в сутки, при СКФ </a:t>
            </a:r>
            <a:endParaRPr lang="ru-RU" dirty="0" smtClean="0"/>
          </a:p>
          <a:p>
            <a:r>
              <a:rPr lang="ru-RU" dirty="0"/>
              <a:t>гипотиазид </a:t>
            </a:r>
            <a:r>
              <a:rPr lang="ru-RU" dirty="0" smtClean="0"/>
              <a:t>12,5 </a:t>
            </a:r>
            <a:r>
              <a:rPr lang="ru-RU" dirty="0"/>
              <a:t>мг в сутки </a:t>
            </a:r>
            <a:endParaRPr lang="ru-RU" dirty="0" smtClean="0"/>
          </a:p>
          <a:p>
            <a:r>
              <a:rPr lang="ru-RU" dirty="0" err="1" smtClean="0"/>
              <a:t>индапамид</a:t>
            </a:r>
            <a:r>
              <a:rPr lang="ru-RU" dirty="0" smtClean="0"/>
              <a:t>(</a:t>
            </a:r>
            <a:r>
              <a:rPr lang="ru-RU" dirty="0" err="1" smtClean="0"/>
              <a:t>арифон</a:t>
            </a:r>
            <a:r>
              <a:rPr lang="ru-RU" dirty="0" smtClean="0"/>
              <a:t> </a:t>
            </a:r>
            <a:r>
              <a:rPr lang="ru-RU" dirty="0"/>
              <a:t>2,5 мг, </a:t>
            </a:r>
            <a:r>
              <a:rPr lang="ru-RU" dirty="0" err="1" smtClean="0"/>
              <a:t>арифон-ретард</a:t>
            </a:r>
            <a:r>
              <a:rPr lang="ru-RU" dirty="0" smtClean="0"/>
              <a:t> </a:t>
            </a:r>
            <a:r>
              <a:rPr lang="ru-RU" dirty="0"/>
              <a:t>1,5 мг)</a:t>
            </a:r>
          </a:p>
        </p:txBody>
      </p:sp>
    </p:spTree>
    <p:extLst>
      <p:ext uri="{BB962C8B-B14F-4D97-AF65-F5344CB8AC3E}">
        <p14:creationId xmlns:p14="http://schemas.microsoft.com/office/powerpoint/2010/main" val="4198087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препараты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Показан </a:t>
            </a:r>
            <a:r>
              <a:rPr lang="ru-RU" dirty="0" err="1"/>
              <a:t>антипротеинурический</a:t>
            </a:r>
            <a:r>
              <a:rPr lang="ru-RU" dirty="0"/>
              <a:t> эффект антагонистов кальция, для которых не требуется снижения дозы при сниженной функции </a:t>
            </a:r>
            <a:r>
              <a:rPr lang="ru-RU" dirty="0" smtClean="0"/>
              <a:t>почек</a:t>
            </a:r>
          </a:p>
          <a:p>
            <a:r>
              <a:rPr lang="ru-RU" dirty="0" smtClean="0"/>
              <a:t>Бета-адреноблокаторы </a:t>
            </a:r>
            <a:r>
              <a:rPr lang="ru-RU" dirty="0"/>
              <a:t>могут быть назначены только при наличии показаний: перенесенный инфаркт миокарда, стабильная стенокардия, сердечная </a:t>
            </a:r>
            <a:r>
              <a:rPr lang="ru-RU" dirty="0" smtClean="0"/>
              <a:t>недостаточность</a:t>
            </a:r>
          </a:p>
          <a:p>
            <a:r>
              <a:rPr lang="ru-RU" dirty="0" smtClean="0"/>
              <a:t>Дополнительно </a:t>
            </a:r>
            <a:r>
              <a:rPr lang="ru-RU" dirty="0"/>
              <a:t>при ХБП к стандартной терапии можно использовать </a:t>
            </a:r>
            <a:r>
              <a:rPr lang="ru-RU" dirty="0" err="1"/>
              <a:t>моксонидин</a:t>
            </a:r>
            <a:r>
              <a:rPr lang="ru-RU" dirty="0"/>
              <a:t>. При ХБП 2–3-й стадий рекомендуется снижение ХС ЛПНП </a:t>
            </a:r>
            <a:r>
              <a:rPr lang="ru-RU" dirty="0" smtClean="0"/>
              <a:t>менее 100 мг/</a:t>
            </a:r>
            <a:r>
              <a:rPr lang="ru-RU" dirty="0" err="1" smtClean="0"/>
              <a:t>дл</a:t>
            </a:r>
            <a:r>
              <a:rPr lang="ru-RU" dirty="0" smtClean="0"/>
              <a:t> (назначение </a:t>
            </a:r>
            <a:r>
              <a:rPr lang="ru-RU" dirty="0" err="1"/>
              <a:t>симвастатина</a:t>
            </a:r>
            <a:r>
              <a:rPr lang="ru-RU" dirty="0"/>
              <a:t>, </a:t>
            </a:r>
            <a:r>
              <a:rPr lang="ru-RU" dirty="0" err="1"/>
              <a:t>аторвастатина</a:t>
            </a:r>
            <a:r>
              <a:rPr lang="ru-RU" dirty="0"/>
              <a:t>, </a:t>
            </a:r>
            <a:r>
              <a:rPr lang="ru-RU" dirty="0" err="1"/>
              <a:t>розувастатина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93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1. Клинические </a:t>
            </a:r>
            <a:r>
              <a:rPr lang="ru-RU" dirty="0"/>
              <a:t>рекомендации Артериальная гипертензия у </a:t>
            </a:r>
            <a:r>
              <a:rPr lang="ru-RU" dirty="0" smtClean="0"/>
              <a:t>взрослых.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webmed.irkutsk.ru/doc/pdf/fedhypert.pdf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/>
              <a:t>Шилов Е.М., Нефрология [Электронный ресурс] / Под ред. Е.М. Шилова. - 2-е изд., </a:t>
            </a:r>
            <a:r>
              <a:rPr lang="ru-RU" dirty="0" err="1"/>
              <a:t>испр</a:t>
            </a:r>
            <a:r>
              <a:rPr lang="ru-RU" dirty="0"/>
              <a:t>. и доп. - М. : ГЭОТАР-Медиа, 2010. - 696 с. (Серия "Библиотека врача-специалиста") - ISBN 978-5-9704-1641-9 - Режим доступа: </a:t>
            </a:r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www.studmedlib.ru/book/ISBN9785970416419.html</a:t>
            </a:r>
            <a:r>
              <a:rPr lang="ru-RU" dirty="0" smtClean="0"/>
              <a:t> </a:t>
            </a:r>
          </a:p>
          <a:p>
            <a:r>
              <a:rPr lang="ru-RU" dirty="0" smtClean="0"/>
              <a:t>3. </a:t>
            </a:r>
            <a:r>
              <a:rPr lang="ru-RU" dirty="0"/>
              <a:t>Смирнов А.В., Шилов Е.М., Добронравов В.А., Каюков И.Г., </a:t>
            </a:r>
            <a:r>
              <a:rPr lang="ru-RU" dirty="0" err="1"/>
              <a:t>Бобкова</a:t>
            </a:r>
            <a:r>
              <a:rPr lang="ru-RU" dirty="0"/>
              <a:t> И.Н., Швецов М.Ю., </a:t>
            </a:r>
            <a:r>
              <a:rPr lang="ru-RU" dirty="0" err="1"/>
              <a:t>Цыгин</a:t>
            </a:r>
            <a:r>
              <a:rPr lang="ru-RU" dirty="0"/>
              <a:t> А.Н., Шутов А.М. НАЦИОНАЛЬНЫЕ РЕКОМЕНДАЦИИ. ХРОНИЧЕСКАЯ БОЛЕЗНЬ ПОЧЕК: ОСНОВНЫЕ ПРИНЦИПЫ СКРИНИНГА, ДИАГНОСТИКИ, ПРОФИЛАКТИКИ И ПОДХОДЫ К ЛЕЧЕНИЮ. </a:t>
            </a:r>
            <a:r>
              <a:rPr lang="ru-RU" i="1" dirty="0"/>
              <a:t>Нефрология</a:t>
            </a:r>
            <a:r>
              <a:rPr lang="ru-RU" dirty="0"/>
              <a:t>. 2012;16(1):89-115. </a:t>
            </a:r>
            <a:r>
              <a:rPr lang="ru-RU" dirty="0">
                <a:hlinkClick r:id="rId4"/>
              </a:rPr>
              <a:t>https://</a:t>
            </a:r>
            <a:r>
              <a:rPr lang="ru-RU" dirty="0" smtClean="0">
                <a:hlinkClick r:id="rId4"/>
              </a:rPr>
              <a:t>doi.org/10.24884/1561-6274-2012-16-1-89-115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dirty="0"/>
              <a:t> Мухина Н.А., Внутренние болезни [Электронный ресурс] / Под ред. Н.А. Мухина, В.С. Моисеева, А.И. Мартынова - М. : ГЭОТАР-Медиа, 2010. - 1264 с. - ISBN 978-5-9704-1421-7 - Режим доступа: </a:t>
            </a:r>
            <a:r>
              <a:rPr lang="ru-RU" dirty="0">
                <a:hlinkClick r:id="rId5"/>
              </a:rPr>
              <a:t>http://</a:t>
            </a:r>
            <a:r>
              <a:rPr lang="ru-RU" dirty="0" smtClean="0">
                <a:hlinkClick r:id="rId5"/>
              </a:rPr>
              <a:t>www.studmedlib.ru/book/ISBN9785970414217.html</a:t>
            </a:r>
            <a:r>
              <a:rPr lang="ru-RU" dirty="0" smtClean="0"/>
              <a:t> </a:t>
            </a:r>
          </a:p>
          <a:p>
            <a:r>
              <a:rPr lang="ru-RU" dirty="0" smtClean="0"/>
              <a:t>5. Российские </a:t>
            </a:r>
            <a:r>
              <a:rPr lang="ru-RU" dirty="0"/>
              <a:t>рекомендации ВНОК: диагностика и лечение артериальной гипертензии. — М., 2010. — 34 с</a:t>
            </a:r>
          </a:p>
        </p:txBody>
      </p:sp>
    </p:spTree>
    <p:extLst>
      <p:ext uri="{BB962C8B-B14F-4D97-AF65-F5344CB8AC3E}">
        <p14:creationId xmlns:p14="http://schemas.microsoft.com/office/powerpoint/2010/main" val="317329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Гипертоническая нефропатия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- поражение </a:t>
            </a:r>
            <a:r>
              <a:rPr lang="ru-RU" sz="2400" dirty="0"/>
              <a:t>почек при </a:t>
            </a:r>
            <a:r>
              <a:rPr lang="ru-RU" sz="2400" dirty="0" err="1"/>
              <a:t>эссенциальной</a:t>
            </a:r>
            <a:r>
              <a:rPr lang="ru-RU" sz="2400" dirty="0"/>
              <a:t> АГ, подразумевающее нарастающие нарушения </a:t>
            </a:r>
            <a:r>
              <a:rPr lang="ru-RU" sz="2400" dirty="0" err="1"/>
              <a:t>внутрипочечной</a:t>
            </a:r>
            <a:r>
              <a:rPr lang="ru-RU" sz="2400" dirty="0"/>
              <a:t> гемодинамики, сопровождаемое глобальным фиброзом структур почечной ткани (в первую очередь клубочковых артериол), клинически характеризуется постепенным увеличением экскреции альбумина с мочой и ухудшением функции почек, прежде всего стойким снижением СКФ и </a:t>
            </a:r>
            <a:r>
              <a:rPr lang="ru-RU" sz="2400" dirty="0" err="1" smtClean="0"/>
              <a:t>гиперкреатининемией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220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Почечная форма гипертонической болезни </a:t>
            </a:r>
          </a:p>
          <a:p>
            <a:r>
              <a:rPr lang="ru-RU" dirty="0" smtClean="0"/>
              <a:t> </a:t>
            </a:r>
            <a:r>
              <a:rPr lang="ru-RU" dirty="0"/>
              <a:t>I13 — Гипертензивная [гипертоническая] болезнь с преимущественным поражением сердца и </a:t>
            </a:r>
            <a:r>
              <a:rPr lang="ru-RU" dirty="0" smtClean="0"/>
              <a:t>почек</a:t>
            </a:r>
          </a:p>
          <a:p>
            <a:r>
              <a:rPr lang="ru-RU" dirty="0" smtClean="0"/>
              <a:t> </a:t>
            </a:r>
            <a:r>
              <a:rPr lang="ru-RU" dirty="0"/>
              <a:t>I13.0 — Гипертензивная [гипертоническая] болезнь с преимущественным поражением сердца и почек с (застойной) сердечной </a:t>
            </a:r>
            <a:r>
              <a:rPr lang="ru-RU" dirty="0" smtClean="0"/>
              <a:t>недостаточностью</a:t>
            </a:r>
          </a:p>
          <a:p>
            <a:r>
              <a:rPr lang="ru-RU" dirty="0" smtClean="0"/>
              <a:t> </a:t>
            </a:r>
            <a:r>
              <a:rPr lang="ru-RU" dirty="0"/>
              <a:t>I13.1 — Гипертензивная [гипертоническая] болезнь с преимущественным поражением почек с почечной </a:t>
            </a:r>
            <a:r>
              <a:rPr lang="ru-RU" dirty="0" smtClean="0"/>
              <a:t>недостаточностью</a:t>
            </a:r>
          </a:p>
          <a:p>
            <a:r>
              <a:rPr lang="ru-RU" dirty="0" smtClean="0"/>
              <a:t> </a:t>
            </a:r>
            <a:r>
              <a:rPr lang="ru-RU" dirty="0"/>
              <a:t>I13.2 — Гипертензивная [гипертоническая] болезнь с преимущественным поражением сердца и почек с (застойной) сердечной недостаточностью и почечной </a:t>
            </a:r>
            <a:r>
              <a:rPr lang="ru-RU" dirty="0" smtClean="0"/>
              <a:t>недостаточностью</a:t>
            </a:r>
          </a:p>
          <a:p>
            <a:r>
              <a:rPr lang="ru-RU" dirty="0" smtClean="0"/>
              <a:t>I13.9 </a:t>
            </a:r>
            <a:r>
              <a:rPr lang="ru-RU" dirty="0"/>
              <a:t>— Гипертензивная [гипертоническая] болезнь с преимущественным поражением сердца и почек </a:t>
            </a:r>
            <a:r>
              <a:rPr lang="ru-RU" dirty="0" smtClean="0"/>
              <a:t>неуточненная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33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Патогенез гипертонического </a:t>
            </a:r>
            <a:r>
              <a:rPr lang="ru-RU" dirty="0" err="1"/>
              <a:t>нефроангиосклероза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/>
              <a:t>Ключевой </a:t>
            </a:r>
            <a:r>
              <a:rPr lang="ru-RU" sz="2000" dirty="0" err="1"/>
              <a:t>детерминантой</a:t>
            </a:r>
            <a:r>
              <a:rPr lang="ru-RU" sz="2000" dirty="0"/>
              <a:t> ухудшения функции почек является повышение систолического артериального давления </a:t>
            </a:r>
            <a:endParaRPr lang="ru-RU" sz="2000" dirty="0" smtClean="0"/>
          </a:p>
          <a:p>
            <a:r>
              <a:rPr lang="ru-RU" sz="2000" dirty="0" smtClean="0"/>
              <a:t>Первичным </a:t>
            </a:r>
            <a:r>
              <a:rPr lang="ru-RU" sz="2000" dirty="0"/>
              <a:t>звеном </a:t>
            </a:r>
            <a:r>
              <a:rPr lang="ru-RU" sz="2000" dirty="0" smtClean="0"/>
              <a:t>гипертонического </a:t>
            </a:r>
            <a:r>
              <a:rPr lang="ru-RU" sz="2000" dirty="0" err="1" smtClean="0"/>
              <a:t>нефроангиосклероза</a:t>
            </a:r>
            <a:r>
              <a:rPr lang="ru-RU" sz="2000" dirty="0" smtClean="0"/>
              <a:t> считается </a:t>
            </a:r>
            <a:r>
              <a:rPr lang="ru-RU" sz="2000" dirty="0"/>
              <a:t>повреждение </a:t>
            </a:r>
            <a:r>
              <a:rPr lang="ru-RU" sz="2000" i="1" dirty="0"/>
              <a:t>клубочковых </a:t>
            </a:r>
            <a:r>
              <a:rPr lang="ru-RU" sz="2000" i="1" dirty="0" err="1"/>
              <a:t>эндотелиоцитов</a:t>
            </a:r>
            <a:r>
              <a:rPr lang="ru-RU" sz="2000" dirty="0"/>
              <a:t>, что происходит следующим </a:t>
            </a:r>
            <a:r>
              <a:rPr lang="ru-RU" sz="2000" dirty="0" smtClean="0"/>
              <a:t>образом:</a:t>
            </a:r>
          </a:p>
          <a:p>
            <a:pPr lvl="1"/>
            <a:r>
              <a:rPr lang="ru-RU" sz="1800" dirty="0" smtClean="0"/>
              <a:t> При </a:t>
            </a:r>
            <a:r>
              <a:rPr lang="ru-RU" sz="1800" dirty="0"/>
              <a:t>повышении САД, активации симпатоадреналовой </a:t>
            </a:r>
            <a:r>
              <a:rPr lang="ru-RU" sz="1800" dirty="0" smtClean="0"/>
              <a:t>и </a:t>
            </a:r>
            <a:r>
              <a:rPr lang="ru-RU" sz="1800" dirty="0"/>
              <a:t>ренин-</a:t>
            </a:r>
            <a:r>
              <a:rPr lang="ru-RU" sz="1800" dirty="0" err="1"/>
              <a:t>ангиотензин</a:t>
            </a:r>
            <a:r>
              <a:rPr lang="ru-RU" sz="1800" dirty="0"/>
              <a:t>-</a:t>
            </a:r>
            <a:r>
              <a:rPr lang="ru-RU" sz="1800" dirty="0" err="1"/>
              <a:t>альдостероновой</a:t>
            </a:r>
            <a:r>
              <a:rPr lang="ru-RU" sz="1800" dirty="0"/>
              <a:t> системы </a:t>
            </a:r>
            <a:r>
              <a:rPr lang="ru-RU" sz="1800" dirty="0" smtClean="0"/>
              <a:t>происходит </a:t>
            </a:r>
            <a:r>
              <a:rPr lang="ru-RU" sz="1800" i="1" dirty="0" err="1"/>
              <a:t>констрикция</a:t>
            </a:r>
            <a:r>
              <a:rPr lang="ru-RU" sz="1800" i="1" dirty="0"/>
              <a:t> приносящей артерии клубочка </a:t>
            </a:r>
            <a:r>
              <a:rPr lang="ru-RU" sz="1800" dirty="0"/>
              <a:t>с уменьшением эффективного почечного кровотока </a:t>
            </a:r>
            <a:r>
              <a:rPr lang="ru-RU" sz="1800" dirty="0" smtClean="0"/>
              <a:t> и </a:t>
            </a:r>
            <a:r>
              <a:rPr lang="ru-RU" sz="1800" dirty="0"/>
              <a:t>образованием </a:t>
            </a:r>
            <a:r>
              <a:rPr lang="ru-RU" sz="1800" dirty="0" err="1"/>
              <a:t>ангиотензина</a:t>
            </a:r>
            <a:r>
              <a:rPr lang="ru-RU" sz="1800" dirty="0"/>
              <a:t> — АII (ведущий фактор</a:t>
            </a:r>
            <a:r>
              <a:rPr lang="ru-RU" sz="1800" dirty="0" smtClean="0"/>
              <a:t>)</a:t>
            </a:r>
          </a:p>
          <a:p>
            <a:pPr lvl="1"/>
            <a:r>
              <a:rPr lang="ru-RU" sz="1800" dirty="0" smtClean="0"/>
              <a:t> АI</a:t>
            </a:r>
            <a:r>
              <a:rPr lang="en-US" sz="1800" dirty="0" smtClean="0"/>
              <a:t>I</a:t>
            </a:r>
            <a:r>
              <a:rPr lang="ru-RU" sz="1800" dirty="0" smtClean="0"/>
              <a:t> </a:t>
            </a:r>
            <a:r>
              <a:rPr lang="ru-RU" sz="1800" dirty="0"/>
              <a:t>вызывает </a:t>
            </a:r>
            <a:r>
              <a:rPr lang="ru-RU" sz="1800" i="1" dirty="0"/>
              <a:t>спазм выносящей артерии клубочка </a:t>
            </a:r>
            <a:r>
              <a:rPr lang="ru-RU" sz="1800" dirty="0"/>
              <a:t>и способствует развитию </a:t>
            </a:r>
            <a:r>
              <a:rPr lang="ru-RU" sz="1800" i="1" dirty="0" err="1"/>
              <a:t>внутриклубочковой</a:t>
            </a:r>
            <a:r>
              <a:rPr lang="ru-RU" sz="1800" i="1" dirty="0"/>
              <a:t> гипертензи</a:t>
            </a:r>
            <a:r>
              <a:rPr lang="ru-RU" sz="1800" dirty="0"/>
              <a:t>и с последующей </a:t>
            </a:r>
            <a:r>
              <a:rPr lang="ru-RU" sz="1800" i="1" dirty="0" err="1"/>
              <a:t>гиперфильтрацией</a:t>
            </a:r>
            <a:r>
              <a:rPr lang="ru-RU" sz="1800" dirty="0"/>
              <a:t> и повышенной проницаемостью для </a:t>
            </a:r>
            <a:r>
              <a:rPr lang="ru-RU" sz="1800" dirty="0" smtClean="0"/>
              <a:t>белка</a:t>
            </a:r>
            <a:endParaRPr lang="en-US" sz="1800" dirty="0" smtClean="0"/>
          </a:p>
          <a:p>
            <a:pPr lvl="1"/>
            <a:r>
              <a:rPr lang="ru-RU" sz="1800" dirty="0" smtClean="0"/>
              <a:t>В </a:t>
            </a:r>
            <a:r>
              <a:rPr lang="ru-RU" sz="1800" dirty="0"/>
              <a:t>дальнейшем </a:t>
            </a:r>
            <a:r>
              <a:rPr lang="ru-RU" sz="1800" dirty="0" err="1"/>
              <a:t>гиперфильтрация</a:t>
            </a:r>
            <a:r>
              <a:rPr lang="ru-RU" sz="1800" dirty="0"/>
              <a:t> усугубляется, уменьшается приток крови в клубочковые капилляры, что сопровождается развитием </a:t>
            </a:r>
            <a:r>
              <a:rPr lang="ru-RU" sz="1800" i="1" dirty="0" err="1"/>
              <a:t>гломерулярной</a:t>
            </a:r>
            <a:r>
              <a:rPr lang="ru-RU" sz="1800" i="1" dirty="0"/>
              <a:t> ишемии</a:t>
            </a:r>
            <a:r>
              <a:rPr lang="ru-RU" sz="1800" dirty="0"/>
              <a:t>, длительное существование которой приводит к </a:t>
            </a:r>
            <a:r>
              <a:rPr lang="ru-RU" sz="1800" dirty="0" err="1"/>
              <a:t>апоптозу</a:t>
            </a:r>
            <a:r>
              <a:rPr lang="ru-RU" sz="1800" dirty="0"/>
              <a:t> </a:t>
            </a:r>
            <a:r>
              <a:rPr lang="ru-RU" sz="1800" dirty="0" err="1"/>
              <a:t>эндотелиоцитов</a:t>
            </a:r>
            <a:r>
              <a:rPr lang="ru-RU" sz="1800" dirty="0"/>
              <a:t> и в конечном итоге определяет развитие </a:t>
            </a:r>
            <a:r>
              <a:rPr lang="ru-RU" sz="1800" dirty="0" err="1" smtClean="0"/>
              <a:t>нефроангиосклероза</a:t>
            </a: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7065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Морфологические изменения почки при ГБ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7421" y="1617480"/>
            <a:ext cx="4762872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Артериолосклероз</a:t>
            </a:r>
            <a:r>
              <a:rPr lang="ru-RU" dirty="0" smtClean="0"/>
              <a:t> </a:t>
            </a:r>
            <a:r>
              <a:rPr lang="ru-RU" dirty="0"/>
              <a:t>приносящих сосудов клубочков </a:t>
            </a:r>
            <a:r>
              <a:rPr lang="ru-RU" dirty="0" smtClean="0"/>
              <a:t>почек, </a:t>
            </a:r>
            <a:r>
              <a:rPr lang="ru-RU" dirty="0" err="1" smtClean="0"/>
              <a:t>склерозирование</a:t>
            </a:r>
            <a:r>
              <a:rPr lang="ru-RU" dirty="0" smtClean="0"/>
              <a:t> </a:t>
            </a:r>
            <a:r>
              <a:rPr lang="ru-RU" dirty="0"/>
              <a:t>и гиалиноз части клубочков - </a:t>
            </a:r>
            <a:r>
              <a:rPr lang="ru-RU" i="1" dirty="0" err="1" smtClean="0"/>
              <a:t>гломерулосклероз</a:t>
            </a:r>
            <a:endParaRPr lang="ru-RU" i="1" dirty="0"/>
          </a:p>
          <a:p>
            <a:r>
              <a:rPr lang="ru-RU" dirty="0" smtClean="0"/>
              <a:t>Часть </a:t>
            </a:r>
            <a:r>
              <a:rPr lang="ru-RU" dirty="0"/>
              <a:t>нефронов перестает функционировать, наступает атрофия и замещение нефронов соединительной тканью. В этих участках ткань почки западает, её поверхность приобретает мелкозернистый </a:t>
            </a:r>
            <a:r>
              <a:rPr lang="ru-RU" dirty="0" smtClean="0"/>
              <a:t>вид</a:t>
            </a:r>
            <a:endParaRPr lang="ru-RU" dirty="0"/>
          </a:p>
          <a:p>
            <a:r>
              <a:rPr lang="ru-RU" dirty="0" smtClean="0"/>
              <a:t>Постепенно </a:t>
            </a:r>
            <a:r>
              <a:rPr lang="ru-RU" dirty="0"/>
              <a:t>потеря массы нефронов, замещение паренхимы и стромы почек соединительной тканью приводят к уменьшению и деформации почек </a:t>
            </a:r>
            <a:r>
              <a:rPr lang="ru-RU" dirty="0" smtClean="0"/>
              <a:t>(первично-сморщенная </a:t>
            </a:r>
            <a:r>
              <a:rPr lang="ru-RU" dirty="0"/>
              <a:t>почка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Эти </a:t>
            </a:r>
            <a:r>
              <a:rPr lang="ru-RU" dirty="0"/>
              <a:t>процессы происходят одновременно в обеих почках, поэтому исход первично-сморщенной почки - хроническая почечная </a:t>
            </a:r>
            <a:r>
              <a:rPr lang="ru-RU" dirty="0" smtClean="0"/>
              <a:t>недостаточность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04" y="5737397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err="1"/>
              <a:t>А</a:t>
            </a:r>
            <a:r>
              <a:rPr lang="ru-RU" sz="1400" dirty="0" err="1" smtClean="0"/>
              <a:t>ртериолосклеротический</a:t>
            </a:r>
            <a:r>
              <a:rPr lang="ru-RU" sz="1400" dirty="0" smtClean="0"/>
              <a:t> нефросклероз.</a:t>
            </a:r>
            <a:endParaRPr lang="ru-RU" sz="1400" dirty="0"/>
          </a:p>
          <a:p>
            <a:pPr algn="ctr"/>
            <a:r>
              <a:rPr lang="ru-RU" sz="1400" dirty="0" smtClean="0"/>
              <a:t>Гиалиноз </a:t>
            </a:r>
            <a:r>
              <a:rPr lang="ru-RU" sz="1400" dirty="0"/>
              <a:t>стенок приносящих артериол и клубочков, склероз и </a:t>
            </a:r>
            <a:r>
              <a:rPr lang="ru-RU" sz="1400" dirty="0" err="1"/>
              <a:t>лимфоцитарная</a:t>
            </a:r>
            <a:r>
              <a:rPr lang="ru-RU" sz="1400" dirty="0"/>
              <a:t> инфильтрация стромы, атрофия эпителия </a:t>
            </a:r>
            <a:r>
              <a:rPr lang="ru-RU" sz="1400" dirty="0" smtClean="0"/>
              <a:t>канальцев</a:t>
            </a:r>
            <a:endParaRPr lang="ru-RU" sz="1400" dirty="0"/>
          </a:p>
        </p:txBody>
      </p:sp>
      <p:pic>
        <p:nvPicPr>
          <p:cNvPr id="1026" name="Picture 2" descr="http://www.studmedlib.ru/cgi-bin/mb4x?usr_data=gd-image(doc,ISBN9785970412800-A010,10-09.jpg,-1,,00000000,)&amp;hide_Cookie=y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653064"/>
            <a:ext cx="4017908" cy="393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14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1. Анамнез: длительность </a:t>
            </a:r>
            <a:r>
              <a:rPr lang="ru-RU" dirty="0"/>
              <a:t>существования </a:t>
            </a:r>
            <a:r>
              <a:rPr lang="ru-RU" dirty="0" smtClean="0"/>
              <a:t>АГ, АГ </a:t>
            </a:r>
            <a:r>
              <a:rPr lang="ru-RU" dirty="0"/>
              <a:t>у молодых, тяжелая АГ у лиц старше 55 </a:t>
            </a:r>
            <a:r>
              <a:rPr lang="ru-RU" dirty="0" smtClean="0"/>
              <a:t>лет, поражение </a:t>
            </a:r>
            <a:r>
              <a:rPr lang="ru-RU" dirty="0"/>
              <a:t>других органов-мишеней (ГЛЖ, ХСН, цереброваскулярные болезни</a:t>
            </a:r>
            <a:r>
              <a:rPr lang="ru-RU" dirty="0" smtClean="0"/>
              <a:t>)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3.Микроальбуминурия (30-300 </a:t>
            </a:r>
            <a:r>
              <a:rPr lang="ru-RU" dirty="0">
                <a:solidFill>
                  <a:srgbClr val="FF0000"/>
                </a:solidFill>
              </a:rPr>
              <a:t>мг/</a:t>
            </a:r>
            <a:r>
              <a:rPr lang="ru-RU" dirty="0" err="1">
                <a:solidFill>
                  <a:srgbClr val="FF0000"/>
                </a:solidFill>
              </a:rPr>
              <a:t>сут</a:t>
            </a:r>
            <a:r>
              <a:rPr lang="ru-RU" dirty="0">
                <a:solidFill>
                  <a:srgbClr val="FF0000"/>
                </a:solidFill>
              </a:rPr>
              <a:t>)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4.Гиперкреатининемия </a:t>
            </a:r>
            <a:r>
              <a:rPr lang="ru-RU" dirty="0"/>
              <a:t>умеренная, темп увеличения ее невелик (&gt;115-133 </a:t>
            </a:r>
            <a:r>
              <a:rPr lang="ru-RU" dirty="0" err="1"/>
              <a:t>мкмоль</a:t>
            </a:r>
            <a:r>
              <a:rPr lang="ru-RU" dirty="0"/>
              <a:t>/л или &gt;1,3-1,5 мг/</a:t>
            </a:r>
            <a:r>
              <a:rPr lang="ru-RU" dirty="0" err="1"/>
              <a:t>дл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Отсутствие </a:t>
            </a:r>
            <a:r>
              <a:rPr lang="ru-RU" dirty="0"/>
              <a:t>изменений мочевого </a:t>
            </a:r>
            <a:r>
              <a:rPr lang="ru-RU" dirty="0" smtClean="0"/>
              <a:t>осадка</a:t>
            </a:r>
          </a:p>
          <a:p>
            <a:r>
              <a:rPr lang="ru-RU" dirty="0" smtClean="0"/>
              <a:t>6. Отношение </a:t>
            </a:r>
            <a:r>
              <a:rPr lang="ru-RU" dirty="0"/>
              <a:t>альбумин/</a:t>
            </a:r>
            <a:r>
              <a:rPr lang="ru-RU" dirty="0" err="1"/>
              <a:t>креатинин</a:t>
            </a:r>
            <a:r>
              <a:rPr lang="ru-RU" dirty="0"/>
              <a:t>, </a:t>
            </a:r>
            <a:r>
              <a:rPr lang="ru-RU" dirty="0" smtClean="0"/>
              <a:t>превышающие </a:t>
            </a:r>
            <a:r>
              <a:rPr lang="ru-RU" dirty="0"/>
              <a:t>30 мг альбумина на 1 г </a:t>
            </a:r>
            <a:r>
              <a:rPr lang="ru-RU" dirty="0" err="1" smtClean="0"/>
              <a:t>креатинина</a:t>
            </a:r>
            <a:endParaRPr lang="ru-RU" dirty="0" smtClean="0"/>
          </a:p>
          <a:p>
            <a:r>
              <a:rPr lang="ru-RU" dirty="0"/>
              <a:t>7</a:t>
            </a:r>
            <a:r>
              <a:rPr lang="ru-RU" dirty="0" smtClean="0"/>
              <a:t>. При </a:t>
            </a:r>
            <a:r>
              <a:rPr lang="ru-RU" dirty="0"/>
              <a:t>УЗДГ: Повышение индексов сопротивления и пульсации </a:t>
            </a:r>
            <a:endParaRPr lang="ru-RU" dirty="0" smtClean="0"/>
          </a:p>
          <a:p>
            <a:r>
              <a:rPr lang="ru-RU" dirty="0" smtClean="0"/>
              <a:t>8.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СКФ </a:t>
            </a:r>
            <a:r>
              <a:rPr lang="ru-RU" dirty="0" smtClean="0">
                <a:solidFill>
                  <a:srgbClr val="FF0000"/>
                </a:solidFill>
              </a:rPr>
              <a:t> менее 60 мл/мин/1,73 </a:t>
            </a:r>
            <a:r>
              <a:rPr lang="ru-RU" dirty="0">
                <a:solidFill>
                  <a:srgbClr val="FF0000"/>
                </a:solidFill>
              </a:rPr>
              <a:t>м2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9. Рекомендовано также СМАД, </a:t>
            </a:r>
            <a:r>
              <a:rPr lang="ru-RU" dirty="0" err="1" smtClean="0"/>
              <a:t>ЭхоКГ</a:t>
            </a:r>
            <a:r>
              <a:rPr lang="ru-RU" dirty="0" smtClean="0"/>
              <a:t>, СПБ, анализ мочи по </a:t>
            </a:r>
            <a:r>
              <a:rPr lang="ru-RU" dirty="0" err="1" smtClean="0"/>
              <a:t>Зимницкому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Микроальбуминурия</a:t>
            </a:r>
            <a:r>
              <a:rPr lang="ru-RU" dirty="0" smtClean="0"/>
              <a:t> </a:t>
            </a:r>
            <a:r>
              <a:rPr lang="ru-RU" dirty="0"/>
              <a:t>(30-300 мг/</a:t>
            </a:r>
            <a:r>
              <a:rPr lang="ru-RU" dirty="0" err="1"/>
              <a:t>сут</a:t>
            </a:r>
            <a:r>
              <a:rPr lang="ru-RU" dirty="0"/>
              <a:t>) </a:t>
            </a:r>
            <a:r>
              <a:rPr lang="ru-RU" dirty="0" smtClean="0"/>
              <a:t>и отношение </a:t>
            </a:r>
            <a:r>
              <a:rPr lang="ru-RU" dirty="0"/>
              <a:t>альбумин/</a:t>
            </a:r>
            <a:r>
              <a:rPr lang="ru-RU" dirty="0" err="1"/>
              <a:t>креатинин</a:t>
            </a:r>
            <a:r>
              <a:rPr lang="ru-RU" dirty="0"/>
              <a:t> - 30-300 мг/г, </a:t>
            </a:r>
            <a:r>
              <a:rPr lang="ru-RU" dirty="0" smtClean="0"/>
              <a:t>снижение </a:t>
            </a:r>
            <a:r>
              <a:rPr lang="ru-RU" dirty="0"/>
              <a:t>СКФ до 30-60 мл/мин/1,73 м2 у больных </a:t>
            </a:r>
            <a:r>
              <a:rPr lang="ru-RU" dirty="0" err="1"/>
              <a:t>эссенциальной</a:t>
            </a:r>
            <a:r>
              <a:rPr lang="ru-RU" dirty="0"/>
              <a:t> артериальной гипертензией рассматривают как бессимптомные органные </a:t>
            </a:r>
            <a:r>
              <a:rPr lang="ru-RU" dirty="0" smtClean="0"/>
              <a:t>поражения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22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АГ является фактором риска развития ХБП!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3" t="19039" r="28966" b="7692"/>
          <a:stretch/>
        </p:blipFill>
        <p:spPr bwMode="auto">
          <a:xfrm>
            <a:off x="2227982" y="1498210"/>
            <a:ext cx="4831838" cy="517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4932040" y="1988840"/>
            <a:ext cx="2127780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8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ХБП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411" y="4797152"/>
            <a:ext cx="8229600" cy="21602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Диагноз ХБП следует устанавливать на основании следующих критериев: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выявление </a:t>
            </a:r>
            <a:r>
              <a:rPr lang="ru-RU" dirty="0"/>
              <a:t>любых клинических маркеров повреждения почек, подтвержденных на протяжении периода длительностью не менее 3 месяцев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наличие </a:t>
            </a:r>
            <a:r>
              <a:rPr lang="ru-RU" dirty="0"/>
              <a:t>маркеров необратимых структурных изменений органа, выявленных однократно при прижизненном морфологическом исследовании органа или при его визуализации;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снижение </a:t>
            </a:r>
            <a:r>
              <a:rPr lang="ru-RU" dirty="0"/>
              <a:t>скорости клубочковой фильтрации (СКФ) &lt; 60 мл/мин/1,73 м2 , сохраняющееся в течение трех и более месяцев, вне зависимости от наличия других признаков повреждения </a:t>
            </a:r>
            <a:r>
              <a:rPr lang="ru-RU" dirty="0" smtClean="0"/>
              <a:t>почек</a:t>
            </a:r>
            <a:endParaRPr lang="ru-RU" dirty="0"/>
          </a:p>
        </p:txBody>
      </p:sp>
      <p:pic>
        <p:nvPicPr>
          <p:cNvPr id="3074" name="Picture 2" descr="Хроническая болезнь почек как общемедицинская проблем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55" y="1196752"/>
            <a:ext cx="837571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73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Клинические рекомендации Артериальная гипертензия у </a:t>
            </a:r>
            <a:r>
              <a:rPr lang="ru-RU" sz="3200" dirty="0" smtClean="0"/>
              <a:t>взрослых 2020г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Всем пациентам с АГ </a:t>
            </a:r>
            <a:r>
              <a:rPr lang="ru-RU" dirty="0" smtClean="0"/>
              <a:t>риска </a:t>
            </a:r>
            <a:r>
              <a:rPr lang="ru-RU" dirty="0"/>
              <a:t>рекомендуется проводить общий (клинический) анализ мочи с микроскопическим исследованием осадка мочи, количественной оценкой альбуминурии или отношения альбумин/</a:t>
            </a:r>
            <a:r>
              <a:rPr lang="ru-RU" dirty="0" err="1"/>
              <a:t>креатинин</a:t>
            </a:r>
            <a:r>
              <a:rPr lang="ru-RU" dirty="0"/>
              <a:t> (оптимально)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выявления поражения почек у всех оценивают протеинурию/альбуминурию, концентрационную функцию и мочевой осадок; при расширенном обследовании выполняется УЗИ почек и допплерография почечных </a:t>
            </a:r>
            <a:r>
              <a:rPr lang="ru-RU" dirty="0" smtClean="0"/>
              <a:t>артерий</a:t>
            </a:r>
          </a:p>
          <a:p>
            <a:r>
              <a:rPr lang="ru-RU" dirty="0"/>
              <a:t>АГ является важнейшим фактором риска развития и прогрессирования хронической болезни почек (ХБП) любой этиологии; адекватный контроль АД замедляет ее </a:t>
            </a:r>
            <a:r>
              <a:rPr lang="ru-RU" dirty="0" smtClean="0"/>
              <a:t>развитие</a:t>
            </a:r>
          </a:p>
          <a:p>
            <a:r>
              <a:rPr lang="ru-RU" dirty="0"/>
              <a:t>Суточная экскреция альбумина с мочой ≥30 мг/</a:t>
            </a:r>
            <a:r>
              <a:rPr lang="ru-RU" dirty="0" err="1"/>
              <a:t>сут</a:t>
            </a:r>
            <a:r>
              <a:rPr lang="ru-RU" dirty="0"/>
              <a:t> ассоциирована с повышенным риском осложнений </a:t>
            </a:r>
            <a:r>
              <a:rPr lang="ru-RU" dirty="0" smtClean="0"/>
              <a:t>ХБП</a:t>
            </a:r>
          </a:p>
          <a:p>
            <a:r>
              <a:rPr lang="ru-RU" dirty="0"/>
              <a:t>Соотношение альбумин/ </a:t>
            </a:r>
            <a:r>
              <a:rPr lang="ru-RU" dirty="0" err="1"/>
              <a:t>креатинин</a:t>
            </a:r>
            <a:r>
              <a:rPr lang="ru-RU" dirty="0"/>
              <a:t> в моче (предпочтительно в утренней порции) 30–300 мг/г; 3,4–34 мг/</a:t>
            </a:r>
            <a:r>
              <a:rPr lang="ru-RU" dirty="0" err="1"/>
              <a:t>ммоль</a:t>
            </a:r>
            <a:r>
              <a:rPr lang="ru-RU" dirty="0"/>
              <a:t> является маркером повреждения почек</a:t>
            </a:r>
          </a:p>
        </p:txBody>
      </p:sp>
    </p:spTree>
    <p:extLst>
      <p:ext uri="{BB962C8B-B14F-4D97-AF65-F5344CB8AC3E}">
        <p14:creationId xmlns:p14="http://schemas.microsoft.com/office/powerpoint/2010/main" val="3451707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1119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Поражение почек при гипертонической болезни</vt:lpstr>
      <vt:lpstr>Гипертоническая нефропатия</vt:lpstr>
      <vt:lpstr>МКБ</vt:lpstr>
      <vt:lpstr>Патогенез гипертонического нефроангиосклероза</vt:lpstr>
      <vt:lpstr>Морфологические изменения почки при ГБ</vt:lpstr>
      <vt:lpstr>Диагностика:</vt:lpstr>
      <vt:lpstr>АГ является фактором риска развития ХБП!</vt:lpstr>
      <vt:lpstr>Стадии ХБП</vt:lpstr>
      <vt:lpstr>Клинические рекомендации Артериальная гипертензия у взрослых 2020г </vt:lpstr>
      <vt:lpstr>Клинические рекомендации Артериальная гипертензия у взрослых 2020г </vt:lpstr>
      <vt:lpstr>Лечение </vt:lpstr>
      <vt:lpstr>иАПФ и сартаны</vt:lpstr>
      <vt:lpstr>Диуретики</vt:lpstr>
      <vt:lpstr>Другие препараты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Поражение почек при гипертонической болезни</dc:title>
  <dc:creator>ПЗ</dc:creator>
  <cp:lastModifiedBy>ПЗ</cp:lastModifiedBy>
  <cp:revision>16</cp:revision>
  <dcterms:created xsi:type="dcterms:W3CDTF">2020-04-27T04:16:01Z</dcterms:created>
  <dcterms:modified xsi:type="dcterms:W3CDTF">2020-04-27T07:17:01Z</dcterms:modified>
</cp:coreProperties>
</file>