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8" r:id="rId1"/>
  </p:sldMasterIdLst>
  <p:sldIdLst>
    <p:sldId id="256" r:id="rId2"/>
    <p:sldId id="260" r:id="rId3"/>
    <p:sldId id="360" r:id="rId4"/>
    <p:sldId id="357" r:id="rId5"/>
    <p:sldId id="358" r:id="rId6"/>
    <p:sldId id="263" r:id="rId7"/>
    <p:sldId id="264" r:id="rId8"/>
    <p:sldId id="265" r:id="rId9"/>
    <p:sldId id="267" r:id="rId10"/>
    <p:sldId id="266" r:id="rId11"/>
    <p:sldId id="268" r:id="rId12"/>
    <p:sldId id="269" r:id="rId13"/>
    <p:sldId id="361" r:id="rId14"/>
    <p:sldId id="270" r:id="rId15"/>
    <p:sldId id="271" r:id="rId16"/>
    <p:sldId id="362" r:id="rId17"/>
    <p:sldId id="272" r:id="rId18"/>
    <p:sldId id="367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66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9" r:id="rId79"/>
    <p:sldId id="340" r:id="rId80"/>
    <p:sldId id="341" r:id="rId81"/>
    <p:sldId id="342" r:id="rId82"/>
    <p:sldId id="345" r:id="rId83"/>
    <p:sldId id="346" r:id="rId84"/>
    <p:sldId id="347" r:id="rId85"/>
    <p:sldId id="35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3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102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30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03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817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7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90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82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96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3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52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6DCF10F-1FDA-45B3-A135-F49BE97A4C44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72F8544-DA46-4AD8-9F27-2199719C9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20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343261"/>
            <a:ext cx="7175351" cy="17931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Многоплодная беременность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3655"/>
            <a:ext cx="8856983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0" indent="-274320" algn="ctr">
              <a:spcBef>
                <a:spcPts val="1200"/>
              </a:spcBef>
              <a:spcAft>
                <a:spcPts val="0"/>
              </a:spcAft>
              <a:tabLst>
                <a:tab pos="640080" algn="l"/>
                <a:tab pos="449580" algn="l"/>
              </a:tabLst>
            </a:pPr>
            <a:r>
              <a:rPr lang="ru-RU" sz="2400" baseline="30000" dirty="0">
                <a:latin typeface="Times New Roman" panose="02020603050405020304" pitchFamily="18" charset="0"/>
              </a:rPr>
              <a:t>Федеральное государственное бюджетное образовательное учреждение</a:t>
            </a:r>
            <a:r>
              <a:rPr lang="ru-RU" sz="2800" b="1" i="1" baseline="30000" dirty="0">
                <a:latin typeface="Times New Roman" panose="02020603050405020304" pitchFamily="18" charset="0"/>
              </a:rPr>
              <a:t> </a:t>
            </a:r>
            <a:r>
              <a:rPr lang="ru-RU" sz="2400" baseline="30000" dirty="0">
                <a:latin typeface="Times New Roman" panose="02020603050405020304" pitchFamily="18" charset="0"/>
              </a:rPr>
              <a:t>высшего образования</a:t>
            </a:r>
            <a:r>
              <a:rPr lang="ru-RU" sz="2800" b="1" i="1" baseline="30000" dirty="0">
                <a:latin typeface="Times New Roman" panose="02020603050405020304" pitchFamily="18" charset="0"/>
              </a:rPr>
              <a:t> </a:t>
            </a:r>
            <a:r>
              <a:rPr lang="ru-RU" sz="2400" baseline="30000" dirty="0">
                <a:latin typeface="Times New Roman" panose="02020603050405020304" pitchFamily="18" charset="0"/>
              </a:rPr>
              <a:t>«Красноярский государственный медицинский университет </a:t>
            </a:r>
            <a:r>
              <a:rPr lang="ru-RU" sz="2800" b="1" i="1" baseline="30000" dirty="0">
                <a:latin typeface="Times New Roman" panose="02020603050405020304" pitchFamily="18" charset="0"/>
              </a:rPr>
              <a:t> </a:t>
            </a:r>
            <a:r>
              <a:rPr lang="ru-RU" sz="2400" baseline="30000" dirty="0">
                <a:latin typeface="Times New Roman" panose="02020603050405020304" pitchFamily="18" charset="0"/>
              </a:rPr>
              <a:t>имени профессора В.Ф. </a:t>
            </a:r>
            <a:r>
              <a:rPr lang="ru-RU" sz="2400" baseline="30000" dirty="0" err="1">
                <a:latin typeface="Times New Roman" panose="02020603050405020304" pitchFamily="18" charset="0"/>
              </a:rPr>
              <a:t>Войно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baseline="30000" dirty="0" err="1">
                <a:latin typeface="Times New Roman" panose="02020603050405020304" pitchFamily="18" charset="0"/>
              </a:rPr>
              <a:t>Ясенецкого</a:t>
            </a:r>
            <a:r>
              <a:rPr lang="ru-RU" sz="2400" baseline="30000" dirty="0">
                <a:latin typeface="Times New Roman" panose="02020603050405020304" pitchFamily="18" charset="0"/>
              </a:rPr>
              <a:t>»</a:t>
            </a:r>
            <a:r>
              <a:rPr lang="ru-RU" sz="2800" b="1" i="1" baseline="30000" dirty="0">
                <a:latin typeface="Times New Roman" panose="02020603050405020304" pitchFamily="18" charset="0"/>
              </a:rPr>
              <a:t> </a:t>
            </a:r>
            <a:r>
              <a:rPr lang="ru-RU" sz="2400" baseline="30000" dirty="0">
                <a:latin typeface="Times New Roman" panose="02020603050405020304" pitchFamily="18" charset="0"/>
              </a:rPr>
              <a:t>Министерства здравоохранения Российской Федерации</a:t>
            </a:r>
            <a:r>
              <a:rPr lang="ru-RU" sz="2800" b="1" i="1" baseline="30000" dirty="0">
                <a:latin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1775886"/>
            <a:ext cx="4240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Кафедра акушерства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гинекологии ИПО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76407" y="5599149"/>
            <a:ext cx="4960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Выполнила: ординатор 1 года </a:t>
            </a:r>
            <a:r>
              <a:rPr lang="ru-RU" dirty="0" err="1" smtClean="0"/>
              <a:t>Пфайфер</a:t>
            </a:r>
            <a:r>
              <a:rPr lang="ru-RU" dirty="0" smtClean="0"/>
              <a:t> А.В.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54168" y="5995236"/>
            <a:ext cx="4910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Проверила: д.м.н., профессор Егорова А.Т.</a:t>
            </a:r>
          </a:p>
        </p:txBody>
      </p:sp>
    </p:spTree>
    <p:extLst>
      <p:ext uri="{BB962C8B-B14F-4D97-AF65-F5344CB8AC3E}">
        <p14:creationId xmlns:p14="http://schemas.microsoft.com/office/powerpoint/2010/main" val="17424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5782"/>
            <a:ext cx="7164288" cy="734946"/>
          </a:xfrm>
        </p:spPr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dirty="0" smtClean="0"/>
              <a:t>Классификация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7632848" cy="5616624"/>
          </a:xfrm>
        </p:spPr>
        <p:txBody>
          <a:bodyPr/>
          <a:lstStyle/>
          <a:p>
            <a:pPr algn="l"/>
            <a:r>
              <a:rPr lang="ru-RU" dirty="0" smtClean="0"/>
              <a:t>Основывается </a:t>
            </a:r>
            <a:r>
              <a:rPr lang="ru-RU" dirty="0"/>
              <a:t>на количестве плодов, типе </a:t>
            </a:r>
            <a:r>
              <a:rPr lang="ru-RU" dirty="0" err="1"/>
              <a:t>хориальности</a:t>
            </a:r>
            <a:r>
              <a:rPr lang="ru-RU" dirty="0"/>
              <a:t> и количестве амниотических </a:t>
            </a:r>
            <a:r>
              <a:rPr lang="ru-RU" dirty="0" smtClean="0"/>
              <a:t>полостей: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/>
              <a:t>Двойни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err="1"/>
              <a:t>Дихориальная</a:t>
            </a:r>
            <a:r>
              <a:rPr lang="ru-RU" dirty="0"/>
              <a:t> </a:t>
            </a:r>
            <a:r>
              <a:rPr lang="ru-RU" dirty="0" err="1"/>
              <a:t>диамниотическая</a:t>
            </a:r>
            <a:r>
              <a:rPr lang="ru-RU" dirty="0"/>
              <a:t> двойня (ДХДА) — у каждого плода своя плацента и амниотическая полость.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err="1"/>
              <a:t>Монохориальная</a:t>
            </a:r>
            <a:r>
              <a:rPr lang="ru-RU" dirty="0"/>
              <a:t> </a:t>
            </a:r>
            <a:r>
              <a:rPr lang="ru-RU" dirty="0" err="1"/>
              <a:t>диамниотическая</a:t>
            </a:r>
            <a:r>
              <a:rPr lang="ru-RU" dirty="0"/>
              <a:t> двойня (МХДА) — плацента общая для плодов, две амниотические полости.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err="1" smtClean="0"/>
              <a:t>Монохориальная</a:t>
            </a:r>
            <a:r>
              <a:rPr lang="ru-RU" dirty="0" smtClean="0"/>
              <a:t> </a:t>
            </a:r>
            <a:r>
              <a:rPr lang="ru-RU" dirty="0" err="1" smtClean="0"/>
              <a:t>моноамниотическая</a:t>
            </a:r>
            <a:r>
              <a:rPr lang="ru-RU" dirty="0" smtClean="0"/>
              <a:t> двойня (МХМА) — у плодов общие плацента и амниотическая полость.</a:t>
            </a:r>
          </a:p>
          <a:p>
            <a:pPr marL="457200" indent="-457200" algn="l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7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04664"/>
            <a:ext cx="7776864" cy="6453336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+mj-lt"/>
              <a:buAutoNum type="arabicPeriod" startAt="2"/>
            </a:pPr>
            <a:r>
              <a:rPr lang="ru-RU" dirty="0"/>
              <a:t>Тройни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err="1"/>
              <a:t>Трихориальная</a:t>
            </a:r>
            <a:r>
              <a:rPr lang="ru-RU" dirty="0"/>
              <a:t> </a:t>
            </a:r>
            <a:r>
              <a:rPr lang="ru-RU" dirty="0" err="1"/>
              <a:t>триамниотическая</a:t>
            </a:r>
            <a:r>
              <a:rPr lang="ru-RU" dirty="0"/>
              <a:t> тройня (ТХТА) — каждый из плодов имеет собственную плаценту и амниотическую </a:t>
            </a:r>
            <a:r>
              <a:rPr lang="ru-RU" dirty="0" smtClean="0"/>
              <a:t>полость.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err="1" smtClean="0"/>
              <a:t>Дихориальная</a:t>
            </a:r>
            <a:r>
              <a:rPr lang="ru-RU" dirty="0" smtClean="0"/>
              <a:t> </a:t>
            </a:r>
            <a:r>
              <a:rPr lang="ru-RU" dirty="0" err="1"/>
              <a:t>триамниотическая</a:t>
            </a:r>
            <a:r>
              <a:rPr lang="ru-RU" dirty="0"/>
              <a:t> тройня (ДХТА) — у одного плода своя плацента, вторая плацента — общая для двух других плодов. У каждого из плодов собственная амниотическая </a:t>
            </a:r>
            <a:r>
              <a:rPr lang="ru-RU" dirty="0" smtClean="0"/>
              <a:t>полость.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err="1" smtClean="0"/>
              <a:t>Дихориальная</a:t>
            </a:r>
            <a:r>
              <a:rPr lang="ru-RU" dirty="0" smtClean="0"/>
              <a:t> </a:t>
            </a:r>
            <a:r>
              <a:rPr lang="ru-RU" dirty="0" err="1"/>
              <a:t>диамниотическая</a:t>
            </a:r>
            <a:r>
              <a:rPr lang="ru-RU" dirty="0"/>
              <a:t> тройня (ДХДАТ) — у одного плода своя плацента и своя амниотическая полость, другая плацента и амниотическая полость – общие для двух других </a:t>
            </a:r>
            <a:r>
              <a:rPr lang="ru-RU" dirty="0" smtClean="0"/>
              <a:t>плодов.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err="1" smtClean="0"/>
              <a:t>Монохориальная</a:t>
            </a:r>
            <a:r>
              <a:rPr lang="ru-RU" dirty="0" smtClean="0"/>
              <a:t> </a:t>
            </a:r>
            <a:r>
              <a:rPr lang="ru-RU" dirty="0" err="1"/>
              <a:t>триамниотическая</a:t>
            </a:r>
            <a:r>
              <a:rPr lang="ru-RU" dirty="0"/>
              <a:t> тройня (МХТА) — плацента общая для трёх плодов, но у каждого плода своя амниотическая </a:t>
            </a:r>
            <a:r>
              <a:rPr lang="ru-RU" dirty="0" smtClean="0"/>
              <a:t>полость.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err="1" smtClean="0"/>
              <a:t>Монохориальная</a:t>
            </a:r>
            <a:r>
              <a:rPr lang="ru-RU" dirty="0" smtClean="0"/>
              <a:t> </a:t>
            </a:r>
            <a:r>
              <a:rPr lang="ru-RU" dirty="0" err="1"/>
              <a:t>диамниотическая</a:t>
            </a:r>
            <a:r>
              <a:rPr lang="ru-RU" dirty="0"/>
              <a:t> тройня (МХДАТ) — </a:t>
            </a:r>
            <a:r>
              <a:rPr lang="ru-RU" dirty="0" smtClean="0"/>
              <a:t>плацента общая </a:t>
            </a:r>
            <a:r>
              <a:rPr lang="ru-RU" dirty="0"/>
              <a:t>для трёх плодов, у одного плода – отдельная амниотическая полость, два других находятся в общей амниотической </a:t>
            </a:r>
            <a:r>
              <a:rPr lang="ru-RU" dirty="0" smtClean="0"/>
              <a:t>полости.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err="1" smtClean="0"/>
              <a:t>Монохориальная</a:t>
            </a:r>
            <a:r>
              <a:rPr lang="ru-RU" dirty="0" smtClean="0"/>
              <a:t> </a:t>
            </a:r>
            <a:r>
              <a:rPr lang="ru-RU" dirty="0" err="1"/>
              <a:t>моноамниотическая</a:t>
            </a:r>
            <a:r>
              <a:rPr lang="ru-RU" dirty="0"/>
              <a:t> тройня (МХМАТ) — у всех трёх плодов общие плацента и амниотическая полость.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9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24935" cy="1584176"/>
          </a:xfrm>
        </p:spPr>
        <p:txBody>
          <a:bodyPr>
            <a:normAutofit/>
          </a:bodyPr>
          <a:lstStyle/>
          <a:p>
            <a:pPr algn="l"/>
            <a:r>
              <a:rPr lang="ru-RU" sz="3600" dirty="0"/>
              <a:t>Классификация </a:t>
            </a:r>
            <a:r>
              <a:rPr lang="ru-RU" sz="3600" dirty="0" smtClean="0"/>
              <a:t>ФФТС</a:t>
            </a:r>
            <a:br>
              <a:rPr lang="ru-RU" sz="3600" dirty="0" smtClean="0"/>
            </a:br>
            <a:r>
              <a:rPr lang="ru-RU" sz="3600" dirty="0" smtClean="0"/>
              <a:t>(</a:t>
            </a:r>
            <a:r>
              <a:rPr lang="ru-RU" sz="3600" dirty="0" err="1"/>
              <a:t>Фето</a:t>
            </a:r>
            <a:r>
              <a:rPr lang="ru-RU" sz="3600" dirty="0"/>
              <a:t>-фетальный </a:t>
            </a:r>
            <a:r>
              <a:rPr lang="ru-RU" sz="3600" dirty="0" err="1"/>
              <a:t>трансфузионный</a:t>
            </a:r>
            <a:r>
              <a:rPr lang="ru-RU" sz="3600" dirty="0"/>
              <a:t> </a:t>
            </a:r>
            <a:r>
              <a:rPr lang="ru-RU" sz="3600" dirty="0" smtClean="0"/>
              <a:t>синдром)</a:t>
            </a:r>
            <a:endParaRPr lang="ru-RU" sz="36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457915" y="1839429"/>
            <a:ext cx="8146534" cy="4351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000" kern="1200" spc="1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Фето</a:t>
            </a:r>
            <a:r>
              <a:rPr lang="ru-RU" dirty="0" smtClean="0"/>
              <a:t>-фетальный </a:t>
            </a:r>
            <a:r>
              <a:rPr lang="ru-RU" dirty="0" err="1" smtClean="0"/>
              <a:t>трансфузионный</a:t>
            </a:r>
            <a:r>
              <a:rPr lang="ru-RU" dirty="0" smtClean="0"/>
              <a:t> синдром – осложнение </a:t>
            </a:r>
            <a:r>
              <a:rPr lang="ru-RU" dirty="0" err="1" smtClean="0"/>
              <a:t>монохориальной</a:t>
            </a:r>
            <a:r>
              <a:rPr lang="ru-RU" dirty="0" smtClean="0"/>
              <a:t> многоплодной беременности, обусловленное наличием несбалансированных анастомозов плаценты, приводящих к развитию </a:t>
            </a:r>
            <a:r>
              <a:rPr lang="ru-RU" dirty="0" err="1" smtClean="0"/>
              <a:t>полигидрамниона</a:t>
            </a:r>
            <a:r>
              <a:rPr lang="ru-RU" dirty="0" smtClean="0"/>
              <a:t> у плода-реципиента и </a:t>
            </a:r>
            <a:r>
              <a:rPr lang="ru-RU" dirty="0" err="1" smtClean="0"/>
              <a:t>ангидрамниона</a:t>
            </a:r>
            <a:r>
              <a:rPr lang="ru-RU" dirty="0" smtClean="0"/>
              <a:t> у плода-донора.</a:t>
            </a:r>
            <a:endParaRPr lang="ru-RU" dirty="0"/>
          </a:p>
        </p:txBody>
      </p:sp>
      <p:pic>
        <p:nvPicPr>
          <p:cNvPr id="2050" name="Picture 2" descr="https://kakrodit.ru/wp-content/uploads/2019/12/f978adf8329db60846859637061dd392-identical-twins-what-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94" y="3383663"/>
            <a:ext cx="4632449" cy="34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9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idx="1"/>
          </p:nvPr>
        </p:nvSpPr>
        <p:spPr>
          <a:xfrm>
            <a:off x="323528" y="836712"/>
            <a:ext cx="7704856" cy="5343427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I стадия: маловодие у плода-донора (МВК менее 2 см) и многоводие у плода-реципиента (МВК более 8 см до 20 недель и более 10 см после 20 недель беременности) при сохраненной визуализации мочевого пузыря плода-донора.</a:t>
            </a:r>
          </a:p>
          <a:p>
            <a:pPr algn="l"/>
            <a:r>
              <a:rPr lang="ru-RU" sz="2400" dirty="0" smtClean="0"/>
              <a:t>II стадия: к описанным выше признакам присоединяется отсутствие визуализации наполнения мочевого пузыря плода-донора. </a:t>
            </a:r>
          </a:p>
          <a:p>
            <a:pPr algn="l"/>
            <a:endParaRPr lang="ru-RU" sz="2400" dirty="0" smtClean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53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908720"/>
            <a:ext cx="7920880" cy="5184576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III стадия: на фоне выявленного многоводия/маловодия диагностируются нарушения кровотока у одного или обоих плодов: в артериях пуповины выявляются нулевой или реверсный диастолический компонент, реверсная А-волна в венозном протоке или пульсирующий спектр в вене </a:t>
            </a:r>
            <a:r>
              <a:rPr lang="ru-RU" sz="2400" dirty="0" smtClean="0"/>
              <a:t>пуповины. </a:t>
            </a:r>
          </a:p>
          <a:p>
            <a:pPr algn="l"/>
            <a:r>
              <a:rPr lang="ru-RU" sz="2400" dirty="0" smtClean="0"/>
              <a:t>Как </a:t>
            </a:r>
            <a:r>
              <a:rPr lang="ru-RU" sz="2400" dirty="0"/>
              <a:t>правило, нарушения кровотока в артериях пуповины чаще выявляются у плода-донора, в то время как у плода-реципиента чаще определяют аномальный кровоток в венозном протоке или пульсирующий спектр в вене пуповины, что свидетельствует о развивающейся сердечной недостаточности. </a:t>
            </a:r>
          </a:p>
        </p:txBody>
      </p:sp>
    </p:spTree>
    <p:extLst>
      <p:ext uri="{BB962C8B-B14F-4D97-AF65-F5344CB8AC3E}">
        <p14:creationId xmlns:p14="http://schemas.microsoft.com/office/powerpoint/2010/main" val="34122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04664"/>
            <a:ext cx="8064896" cy="6120680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IV стадия: у плодов с ФФТС (чаще реципиента), возникает асцит, </a:t>
            </a:r>
            <a:r>
              <a:rPr lang="ru-RU" sz="2400" dirty="0" err="1"/>
              <a:t>гидроперикард</a:t>
            </a:r>
            <a:r>
              <a:rPr lang="ru-RU" sz="2400" dirty="0"/>
              <a:t>, плевральный выпот и отёк подкожно-жировой клетчатки головы и туловища. </a:t>
            </a:r>
          </a:p>
          <a:p>
            <a:pPr algn="l"/>
            <a:r>
              <a:rPr lang="ru-RU" sz="2400" dirty="0"/>
              <a:t>V стадия: гибель одного или обоих плодов. </a:t>
            </a:r>
          </a:p>
          <a:p>
            <a:pPr algn="l"/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5055" r="10850" b="5667"/>
          <a:stretch/>
        </p:blipFill>
        <p:spPr bwMode="auto">
          <a:xfrm>
            <a:off x="1547664" y="2636913"/>
            <a:ext cx="590465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6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760"/>
            <a:ext cx="7964364" cy="1325562"/>
          </a:xfrm>
        </p:spPr>
        <p:txBody>
          <a:bodyPr/>
          <a:lstStyle/>
          <a:p>
            <a:r>
              <a:rPr lang="ru-RU" dirty="0"/>
              <a:t>Синдром селективной задержки роста плода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7704856" cy="4351337"/>
          </a:xfrm>
        </p:spPr>
        <p:txBody>
          <a:bodyPr/>
          <a:lstStyle/>
          <a:p>
            <a:r>
              <a:rPr lang="ru-RU" sz="2400" dirty="0"/>
              <a:t>Синдром селективной задержки роста плода – осложнение </a:t>
            </a:r>
            <a:r>
              <a:rPr lang="ru-RU" sz="2400" dirty="0" err="1"/>
              <a:t>монохориальной</a:t>
            </a:r>
            <a:r>
              <a:rPr lang="ru-RU" sz="2400" dirty="0"/>
              <a:t> многоплодной </a:t>
            </a:r>
            <a:r>
              <a:rPr lang="ru-RU" sz="2400" dirty="0" smtClean="0"/>
              <a:t>беременности, </a:t>
            </a:r>
            <a:r>
              <a:rPr lang="ru-RU" sz="2400" dirty="0"/>
              <a:t>характеризующееся задержкой роста одного из плодов </a:t>
            </a:r>
            <a:r>
              <a:rPr lang="ru-RU" sz="2400" dirty="0" smtClean="0"/>
              <a:t>с </a:t>
            </a:r>
            <a:r>
              <a:rPr lang="ru-RU" sz="2400" dirty="0"/>
              <a:t>разницей предполагаемой массы плодов более 25%.</a:t>
            </a:r>
            <a:endParaRPr lang="en-US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02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33" y="0"/>
            <a:ext cx="7885383" cy="2160240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Классификация синдрома селективной задержки роста плода основывается на оценке кровотока в артерии пуповины плода с задержкой роста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033" y="2420888"/>
            <a:ext cx="8101407" cy="3960440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1 тип: положительный диастолический компонент кровотока в артерии пуповины плода с задержкой роста; </a:t>
            </a:r>
          </a:p>
          <a:p>
            <a:pPr algn="l"/>
            <a:r>
              <a:rPr lang="ru-RU" sz="2400" dirty="0"/>
              <a:t>2 тип: «нулевой» или «реверсный» кровоток в артерии пуповины; </a:t>
            </a:r>
          </a:p>
          <a:p>
            <a:pPr algn="l"/>
            <a:r>
              <a:rPr lang="ru-RU" sz="2400" dirty="0"/>
              <a:t>3 тип: </a:t>
            </a:r>
            <a:r>
              <a:rPr lang="ru-RU" sz="2400" dirty="0" err="1"/>
              <a:t>интермитентный</a:t>
            </a:r>
            <a:r>
              <a:rPr lang="ru-RU" sz="2400" dirty="0"/>
              <a:t> кровоток в артерии пуповины («нулевой» или «реверсный» кровоток в артерии пуповины, периодически сменяющийся положительным диастолическим).</a:t>
            </a:r>
          </a:p>
          <a:p>
            <a:pPr algn="l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006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806" y="404664"/>
            <a:ext cx="7820348" cy="998626"/>
          </a:xfrm>
        </p:spPr>
        <p:txBody>
          <a:bodyPr/>
          <a:lstStyle/>
          <a:p>
            <a:r>
              <a:rPr lang="ru-RU" dirty="0"/>
              <a:t>Синдром анемии-полицитемии</a:t>
            </a:r>
          </a:p>
        </p:txBody>
      </p:sp>
      <p:sp>
        <p:nvSpPr>
          <p:cNvPr id="4" name="Текст 2"/>
          <p:cNvSpPr>
            <a:spLocks noGrp="1"/>
          </p:cNvSpPr>
          <p:nvPr>
            <p:ph idx="1"/>
          </p:nvPr>
        </p:nvSpPr>
        <p:spPr>
          <a:xfrm>
            <a:off x="251520" y="1828801"/>
            <a:ext cx="8280920" cy="435133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Синдром </a:t>
            </a:r>
            <a:r>
              <a:rPr lang="ru-RU" sz="2400" dirty="0"/>
              <a:t>анемии-полицитемии – осложнение </a:t>
            </a:r>
            <a:r>
              <a:rPr lang="ru-RU" sz="2400" dirty="0" err="1"/>
              <a:t>монохориальной</a:t>
            </a:r>
            <a:r>
              <a:rPr lang="ru-RU" sz="2400" dirty="0"/>
              <a:t> многоплодной беременности, характеризуется наличием в плаценте однонаправленных анастомозов малого диаметра, приводящих к развитию хронической анемии у плода-донора и полицитемии у плода-реципиента, при отсутствии значимых различий величины АИ в их амниотических полостях.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39445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260648"/>
            <a:ext cx="7344816" cy="1152128"/>
          </a:xfrm>
        </p:spPr>
        <p:txBody>
          <a:bodyPr>
            <a:normAutofit/>
          </a:bodyPr>
          <a:lstStyle/>
          <a:p>
            <a:pPr algn="l"/>
            <a:r>
              <a:rPr lang="ru-RU" sz="3600" dirty="0"/>
              <a:t>Стадии синдрома анемии-полицитемии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7992888" cy="504056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400" dirty="0">
                <a:solidFill>
                  <a:srgbClr val="C00000"/>
                </a:solidFill>
              </a:rPr>
              <a:t>1 стадия: </a:t>
            </a:r>
            <a:r>
              <a:rPr lang="ru-RU" sz="2400" dirty="0"/>
              <a:t>увеличение МСК в СМА плода-донора более 1,5 МОМ и уменьшение МСК в СМА реципиента менее 1,0 MОM;</a:t>
            </a:r>
          </a:p>
          <a:p>
            <a:pPr algn="l"/>
            <a:r>
              <a:rPr lang="ru-RU" sz="2400" dirty="0">
                <a:solidFill>
                  <a:srgbClr val="C00000"/>
                </a:solidFill>
              </a:rPr>
              <a:t>2 стадия: </a:t>
            </a:r>
            <a:r>
              <a:rPr lang="ru-RU" sz="2400" dirty="0"/>
              <a:t>увеличение МСК в СМА плода-донора более 1,7 МОМ и уменьшение МСК в СМА реципиента менее 0,8 MОM;</a:t>
            </a:r>
          </a:p>
          <a:p>
            <a:pPr algn="l"/>
            <a:r>
              <a:rPr lang="ru-RU" sz="2400" dirty="0">
                <a:solidFill>
                  <a:srgbClr val="C00000"/>
                </a:solidFill>
              </a:rPr>
              <a:t>3 стадия: </a:t>
            </a:r>
            <a:r>
              <a:rPr lang="ru-RU" sz="2400" dirty="0"/>
              <a:t>признаки сердечной недостаточности у плода-донора (нулевой или реверсный кровоток в артерии пуповины, пульсация кровотока в пупочной вене, повышение пульсационного индекса или реверсный ток крови в венозном протоке); </a:t>
            </a:r>
          </a:p>
          <a:p>
            <a:pPr algn="l"/>
            <a:r>
              <a:rPr lang="ru-RU" sz="2400" dirty="0">
                <a:solidFill>
                  <a:srgbClr val="C00000"/>
                </a:solidFill>
              </a:rPr>
              <a:t>4 стадия:</a:t>
            </a:r>
            <a:r>
              <a:rPr lang="ru-RU" sz="2400" dirty="0"/>
              <a:t> водянка плода-донора;</a:t>
            </a:r>
          </a:p>
          <a:p>
            <a:pPr algn="l"/>
            <a:r>
              <a:rPr lang="ru-RU" sz="2400" dirty="0" smtClean="0">
                <a:solidFill>
                  <a:srgbClr val="C00000"/>
                </a:solidFill>
              </a:rPr>
              <a:t>5стадия</a:t>
            </a:r>
            <a:r>
              <a:rPr lang="ru-RU" sz="2400" dirty="0">
                <a:solidFill>
                  <a:srgbClr val="C00000"/>
                </a:solidFill>
              </a:rPr>
              <a:t>:</a:t>
            </a:r>
            <a:r>
              <a:rPr lang="ru-RU" sz="2400" dirty="0"/>
              <a:t> внутриутробная гибель одного или обоих плодов. 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0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685" y="764704"/>
            <a:ext cx="6951659" cy="792057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Определение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204864"/>
            <a:ext cx="7704856" cy="3384376"/>
          </a:xfrm>
        </p:spPr>
        <p:txBody>
          <a:bodyPr>
            <a:noAutofit/>
          </a:bodyPr>
          <a:lstStyle/>
          <a:p>
            <a:r>
              <a:rPr lang="ru-RU" sz="2800" i="1" dirty="0"/>
              <a:t>Многоплодной называют беременность, при которой в организме женщины развиваются два или более плодов</a:t>
            </a:r>
            <a:r>
              <a:rPr lang="ru-RU" sz="2800" i="1" dirty="0" smtClean="0"/>
              <a:t>.</a:t>
            </a:r>
            <a:endParaRPr lang="en-US" sz="2800" i="1" dirty="0" smtClean="0"/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125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4796013" cy="8789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Диагностика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8136904" cy="5544616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u="sng" dirty="0" smtClean="0"/>
              <a:t>Жалобы </a:t>
            </a:r>
            <a:r>
              <a:rPr lang="ru-RU" u="sng" dirty="0"/>
              <a:t>и анамнез</a:t>
            </a:r>
          </a:p>
          <a:p>
            <a:pPr algn="l"/>
            <a:r>
              <a:rPr lang="ru-RU" dirty="0"/>
              <a:t>Оценка жалоб и сбор общего и специального анамнеза у беременной с многоплодием проводится по схеме принятой при одноплодной </a:t>
            </a:r>
            <a:r>
              <a:rPr lang="ru-RU" dirty="0" smtClean="0"/>
              <a:t>беременности.</a:t>
            </a:r>
          </a:p>
          <a:p>
            <a:pPr marL="457200" indent="-457200" algn="l">
              <a:buFont typeface="+mj-lt"/>
              <a:buAutoNum type="arabicPeriod" startAt="2"/>
            </a:pPr>
            <a:r>
              <a:rPr lang="ru-RU" u="sng" dirty="0" err="1" smtClean="0"/>
              <a:t>Физикальное</a:t>
            </a:r>
            <a:r>
              <a:rPr lang="ru-RU" u="sng" dirty="0" smtClean="0"/>
              <a:t> обследование</a:t>
            </a:r>
          </a:p>
          <a:p>
            <a:pPr algn="l"/>
            <a:r>
              <a:rPr lang="ru-RU" dirty="0" smtClean="0"/>
              <a:t>Клиническое </a:t>
            </a:r>
            <a:r>
              <a:rPr lang="ru-RU" dirty="0"/>
              <a:t>обследование беременной с многоплодием проводится так же, как при нормальной одноплодной </a:t>
            </a:r>
            <a:r>
              <a:rPr lang="ru-RU" dirty="0" smtClean="0"/>
              <a:t>беременности.</a:t>
            </a:r>
            <a:endParaRPr lang="ru-RU" dirty="0"/>
          </a:p>
          <a:p>
            <a:pPr algn="l"/>
            <a:r>
              <a:rPr lang="ru-RU" dirty="0"/>
              <a:t>•	Рекомендована постановка диагноза многоплодной беременности при получении результатов УЗИ с визуализацией двух и более </a:t>
            </a:r>
            <a:r>
              <a:rPr lang="ru-RU" dirty="0" smtClean="0"/>
              <a:t>эмбрионов</a:t>
            </a:r>
          </a:p>
          <a:p>
            <a:pPr algn="l"/>
            <a:r>
              <a:rPr lang="ru-RU" dirty="0"/>
              <a:t>•	Беременным с многоплодием с целью установления срока беременности рекомендовано проведение УЗИ плодов в </a:t>
            </a:r>
            <a:r>
              <a:rPr lang="ru-RU" dirty="0" smtClean="0"/>
              <a:t>11-136 </a:t>
            </a:r>
            <a:r>
              <a:rPr lang="ru-RU" dirty="0"/>
              <a:t>недель беременности для сопоставления срока, определенного по дате первого дня последней менструации, и </a:t>
            </a:r>
            <a:r>
              <a:rPr lang="ru-RU" dirty="0" err="1"/>
              <a:t>копчико</a:t>
            </a:r>
            <a:r>
              <a:rPr lang="ru-RU" dirty="0"/>
              <a:t>-теменного размера (КТР) плодов </a:t>
            </a:r>
          </a:p>
          <a:p>
            <a:pPr marL="457200" indent="-457200" algn="l">
              <a:buFont typeface="+mj-lt"/>
              <a:buAutoNum type="arabicPeriod" startAt="2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8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83132" cy="545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4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9" y="152636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6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04664"/>
            <a:ext cx="8064896" cy="604867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400" dirty="0"/>
              <a:t>Если расхождение срока беременности по дате последней менструации и по данным КТР плодов составляет 5 дней и менее, его следует определять по дате последней менструации, если более 5 дней - по КТР. </a:t>
            </a:r>
            <a:endParaRPr lang="ru-RU" sz="2400" dirty="0" smtClean="0"/>
          </a:p>
          <a:p>
            <a:pPr algn="ctr"/>
            <a:r>
              <a:rPr lang="ru-RU" sz="2400" dirty="0" smtClean="0"/>
              <a:t>Для </a:t>
            </a:r>
            <a:r>
              <a:rPr lang="ru-RU" sz="2400" dirty="0"/>
              <a:t>определения срока беременности по данным УЗИ необходимо использовать наибольший из КТР эмбрионов, что позволяет избежать ошибок в связи с особенностями развития одного из </a:t>
            </a:r>
            <a:r>
              <a:rPr lang="ru-RU" sz="2400" dirty="0" smtClean="0"/>
              <a:t>плодов. </a:t>
            </a:r>
          </a:p>
          <a:p>
            <a:pPr algn="ctr"/>
            <a:r>
              <a:rPr lang="ru-RU" sz="2400" dirty="0" smtClean="0"/>
              <a:t>При </a:t>
            </a:r>
            <a:r>
              <a:rPr lang="ru-RU" sz="2400" dirty="0"/>
              <a:t>отсутствии данных УЗИ в I триместре для определения срока беременности следует использовать данные </a:t>
            </a:r>
            <a:r>
              <a:rPr lang="ru-RU" sz="2400" dirty="0" err="1"/>
              <a:t>фетометрии</a:t>
            </a:r>
            <a:r>
              <a:rPr lang="ru-RU" sz="2400" dirty="0"/>
              <a:t> большего плода при 2-м УЗИ в 18-22 недели </a:t>
            </a:r>
            <a:r>
              <a:rPr lang="ru-RU" sz="2400" dirty="0" smtClean="0"/>
              <a:t>беременности. </a:t>
            </a:r>
            <a:r>
              <a:rPr lang="ru-RU" sz="2400" dirty="0"/>
              <a:t>Если расхождение срока беременности по дате последней менструации с данными </a:t>
            </a:r>
            <a:r>
              <a:rPr lang="ru-RU" sz="2400" dirty="0" err="1"/>
              <a:t>фетометрии</a:t>
            </a:r>
            <a:r>
              <a:rPr lang="ru-RU" sz="2400" dirty="0"/>
              <a:t> составляет 7 и менее дней, срок беременности следует установить по дате последней менструации; если более 7 дней - по данным </a:t>
            </a:r>
            <a:r>
              <a:rPr lang="ru-RU" sz="2400" dirty="0" err="1"/>
              <a:t>фетометрии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02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980728"/>
            <a:ext cx="7920880" cy="5616624"/>
          </a:xfrm>
        </p:spPr>
        <p:txBody>
          <a:bodyPr/>
          <a:lstStyle/>
          <a:p>
            <a:pPr algn="ctr"/>
            <a:r>
              <a:rPr lang="ru-RU" sz="2400" dirty="0" smtClean="0"/>
              <a:t>При </a:t>
            </a:r>
            <a:r>
              <a:rPr lang="ru-RU" sz="2400" dirty="0"/>
              <a:t>наступлении беременности в результате ВРТ расчет срока родов должен быть сделан по дате переноса эмбрионов (дата переноса «плюс» 266 дней (38 недель) «минус» число дней, равное сроку культивирования эмбриона). </a:t>
            </a:r>
            <a:endParaRPr lang="ru-RU" sz="2400" dirty="0" smtClean="0"/>
          </a:p>
          <a:p>
            <a:pPr algn="ctr"/>
            <a:r>
              <a:rPr lang="ru-RU" sz="2400" dirty="0" smtClean="0"/>
              <a:t>При </a:t>
            </a:r>
            <a:r>
              <a:rPr lang="ru-RU" sz="2400" dirty="0"/>
              <a:t>ВРТ истинные даты первого дня последней менструации и данные КТР для расчёта срока беременности не учитываются.</a:t>
            </a:r>
          </a:p>
        </p:txBody>
      </p:sp>
    </p:spTree>
    <p:extLst>
      <p:ext uri="{BB962C8B-B14F-4D97-AF65-F5344CB8AC3E}">
        <p14:creationId xmlns:p14="http://schemas.microsoft.com/office/powerpoint/2010/main" val="2252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60648"/>
            <a:ext cx="7920880" cy="648072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 startAt="3"/>
            </a:pPr>
            <a:r>
              <a:rPr lang="ru-RU" u="sng" dirty="0" smtClean="0"/>
              <a:t>Лабораторные </a:t>
            </a:r>
            <a:r>
              <a:rPr lang="ru-RU" u="sng" dirty="0"/>
              <a:t>диагностические исследования</a:t>
            </a:r>
          </a:p>
          <a:p>
            <a:pPr algn="l"/>
            <a:r>
              <a:rPr lang="ru-RU" dirty="0"/>
              <a:t>Проведение лабораторного обследования беременной с многоплодием регламентировано клиническими рекомендациями «Нормальная беременность» </a:t>
            </a:r>
            <a:r>
              <a:rPr lang="ru-RU" dirty="0" smtClean="0"/>
              <a:t>.</a:t>
            </a:r>
          </a:p>
          <a:p>
            <a:pPr marL="457200" indent="-457200" algn="l">
              <a:buFont typeface="+mj-lt"/>
              <a:buAutoNum type="arabicPeriod" startAt="4"/>
            </a:pPr>
            <a:r>
              <a:rPr lang="ru-RU" u="sng" dirty="0" smtClean="0"/>
              <a:t>Инструментальные </a:t>
            </a:r>
            <a:r>
              <a:rPr lang="ru-RU" u="sng" dirty="0"/>
              <a:t>диагностические </a:t>
            </a:r>
            <a:r>
              <a:rPr lang="ru-RU" u="sng" dirty="0" smtClean="0"/>
              <a:t>исследования</a:t>
            </a:r>
          </a:p>
          <a:p>
            <a:pPr algn="l"/>
            <a:r>
              <a:rPr lang="ru-RU" dirty="0" smtClean="0"/>
              <a:t>•</a:t>
            </a:r>
            <a:r>
              <a:rPr lang="ru-RU" dirty="0"/>
              <a:t>	Рекомендовано направлять пациентку с многоплодной беременностью в 11-136 недель беременности в медицинскую организацию, осуществляющую экспертный уровень </a:t>
            </a:r>
            <a:r>
              <a:rPr lang="ru-RU" dirty="0" err="1"/>
              <a:t>пренатальной</a:t>
            </a:r>
            <a:r>
              <a:rPr lang="ru-RU" dirty="0"/>
              <a:t> диагностики , с целью проведения комбинированного скрининга 1-го триместра с последующим программным расчетом индивидуального риска рождения детей с хромосомной патологией</a:t>
            </a:r>
          </a:p>
          <a:p>
            <a:pPr marL="457200" indent="-457200" algn="l">
              <a:buFont typeface="+mj-lt"/>
              <a:buAutoNum type="arabicPeriod" startAt="4"/>
            </a:pPr>
            <a:endParaRPr lang="ru-RU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0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04664"/>
            <a:ext cx="8011019" cy="630932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При многоплодной беременности специалистом функциональной диагностики дополнительно устанавливается тип </a:t>
            </a:r>
            <a:r>
              <a:rPr lang="ru-RU" dirty="0" err="1"/>
              <a:t>хориальности</a:t>
            </a:r>
            <a:r>
              <a:rPr lang="ru-RU" dirty="0"/>
              <a:t> и </a:t>
            </a:r>
            <a:r>
              <a:rPr lang="ru-RU" dirty="0" err="1"/>
              <a:t>амниальности</a:t>
            </a:r>
            <a:r>
              <a:rPr lang="ru-RU" dirty="0"/>
              <a:t> (число хорионов и амниотических </a:t>
            </a:r>
            <a:r>
              <a:rPr lang="ru-RU" dirty="0" smtClean="0"/>
              <a:t>полостей).</a:t>
            </a:r>
          </a:p>
          <a:p>
            <a:pPr algn="ctr"/>
            <a:r>
              <a:rPr lang="ru-RU" dirty="0" smtClean="0"/>
              <a:t>При </a:t>
            </a:r>
            <a:r>
              <a:rPr lang="ru-RU" dirty="0"/>
              <a:t>помощи цветного допплеровского картирования (ЦДК) возможно диагностировать переплетение пуповин плодов, что является дополнительным </a:t>
            </a:r>
            <a:r>
              <a:rPr lang="ru-RU" dirty="0" smtClean="0"/>
              <a:t>подтверждением наличия </a:t>
            </a:r>
            <a:r>
              <a:rPr lang="ru-RU" dirty="0" err="1"/>
              <a:t>монохориальной</a:t>
            </a:r>
            <a:r>
              <a:rPr lang="ru-RU" dirty="0"/>
              <a:t> </a:t>
            </a:r>
            <a:r>
              <a:rPr lang="ru-RU" dirty="0" err="1"/>
              <a:t>моноамниотической</a:t>
            </a:r>
            <a:r>
              <a:rPr lang="ru-RU" dirty="0"/>
              <a:t> </a:t>
            </a:r>
            <a:r>
              <a:rPr lang="ru-RU" dirty="0" smtClean="0"/>
              <a:t>двойни. </a:t>
            </a:r>
            <a:r>
              <a:rPr lang="ru-RU" dirty="0"/>
              <a:t>Диагноз </a:t>
            </a:r>
            <a:r>
              <a:rPr lang="ru-RU" dirty="0" err="1"/>
              <a:t>неразделившихся</a:t>
            </a:r>
            <a:r>
              <a:rPr lang="ru-RU" dirty="0"/>
              <a:t> близнецов также устанавливается во время 1-го ультразвукового </a:t>
            </a:r>
            <a:r>
              <a:rPr lang="ru-RU" dirty="0" smtClean="0"/>
              <a:t>исследования</a:t>
            </a:r>
          </a:p>
          <a:p>
            <a:pPr algn="ctr"/>
            <a:r>
              <a:rPr lang="ru-RU" dirty="0"/>
              <a:t> Для исключения анеуплоидии плода пациентке может быть дополнительно предложено проведение </a:t>
            </a:r>
            <a:r>
              <a:rPr lang="ru-RU" dirty="0" err="1"/>
              <a:t>неинвазивного</a:t>
            </a:r>
            <a:r>
              <a:rPr lang="ru-RU" dirty="0"/>
              <a:t> </a:t>
            </a:r>
            <a:r>
              <a:rPr lang="ru-RU" dirty="0" err="1"/>
              <a:t>пренатального</a:t>
            </a:r>
            <a:r>
              <a:rPr lang="ru-RU" dirty="0"/>
              <a:t> скрининга (НИПС) после 10 недель беременности  </a:t>
            </a:r>
          </a:p>
        </p:txBody>
      </p:sp>
    </p:spTree>
    <p:extLst>
      <p:ext uri="{BB962C8B-B14F-4D97-AF65-F5344CB8AC3E}">
        <p14:creationId xmlns:p14="http://schemas.microsoft.com/office/powerpoint/2010/main" val="32973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7560840" cy="619268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•	При невозможности однозначного определения типа </a:t>
            </a:r>
            <a:r>
              <a:rPr lang="ru-RU" dirty="0" err="1"/>
              <a:t>хориальности</a:t>
            </a:r>
            <a:r>
              <a:rPr lang="ru-RU" dirty="0"/>
              <a:t>, многоплодную беременность рекомендовано вести как </a:t>
            </a:r>
            <a:r>
              <a:rPr lang="ru-RU" dirty="0" err="1"/>
              <a:t>монохориальную</a:t>
            </a:r>
            <a:r>
              <a:rPr lang="ru-RU" dirty="0"/>
              <a:t>, пока не будет подтверждено обратное </a:t>
            </a:r>
            <a:endParaRPr lang="ru-RU" dirty="0" smtClean="0"/>
          </a:p>
          <a:p>
            <a:pPr algn="l"/>
            <a:r>
              <a:rPr lang="ru-RU" dirty="0"/>
              <a:t>•	При беременности тремя и более плодами пациентку рекомендовано направлять на проведение экспертного УЗИ в 11‒136 недель с оценкой анатомии плодов, маркеров хромосомных аномалий, толщины воротникового пространства (ТВП) </a:t>
            </a:r>
            <a:endParaRPr lang="ru-RU" dirty="0" smtClean="0"/>
          </a:p>
          <a:p>
            <a:pPr algn="l"/>
            <a:r>
              <a:rPr lang="ru-RU" dirty="0"/>
              <a:t>•	</a:t>
            </a:r>
            <a:r>
              <a:rPr lang="ru-RU" dirty="0" smtClean="0"/>
              <a:t>При гибели одного из плодов после 10 недель беременности для скрининга хромосомных аномалий рекомендовано использовать только данные УЗИ плода с оценкой ТВП, так как уровни β-ХГЧ и PAPP-A не будут объективно отражать состояние живого плода</a:t>
            </a:r>
          </a:p>
          <a:p>
            <a:pPr algn="l"/>
            <a:r>
              <a:rPr lang="ru-RU" dirty="0" smtClean="0"/>
              <a:t>•	При гибели одного из плодов до 10 недель беременности для скрининга хромосомных аномалий рекомендовано использовать комбинацию результата УЗИ плода и исследования сыворотки крови на β-ХГЧ и PAPP-A, так же как и при одноплодной беременности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0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7992888" cy="5155940"/>
          </a:xfrm>
        </p:spPr>
        <p:txBody>
          <a:bodyPr/>
          <a:lstStyle/>
          <a:p>
            <a:pPr algn="l"/>
            <a:r>
              <a:rPr lang="ru-RU" dirty="0"/>
              <a:t>•	</a:t>
            </a:r>
            <a:r>
              <a:rPr lang="ru-RU" sz="2400" dirty="0"/>
              <a:t>Беременным с многоплодием и высоким риском хромосомной патологии плодов по результатам комбинированного скрининга, с целью исключения генетических аномалий, рекомендовано консультирование генетиком и возможно проведение инвазивной </a:t>
            </a:r>
            <a:r>
              <a:rPr lang="ru-RU" sz="2400" dirty="0" err="1"/>
              <a:t>пренатальной</a:t>
            </a:r>
            <a:r>
              <a:rPr lang="ru-RU" sz="2400" dirty="0"/>
              <a:t> диагностики. В этом случае исследование рекомендовано проводить у обоих плодов вне зависимости от типа </a:t>
            </a:r>
            <a:r>
              <a:rPr lang="ru-RU" sz="2400" dirty="0" err="1" smtClean="0"/>
              <a:t>плацентации</a:t>
            </a:r>
            <a:r>
              <a:rPr lang="ru-RU" sz="2400" dirty="0" smtClean="0"/>
              <a:t>.</a:t>
            </a:r>
          </a:p>
          <a:p>
            <a:pPr algn="l"/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6"/>
            <a:ext cx="5583943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7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6632"/>
            <a:ext cx="8208912" cy="648072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Методы исследования плодового материала после инвазивной </a:t>
            </a:r>
            <a:r>
              <a:rPr lang="ru-RU" dirty="0" err="1"/>
              <a:t>пренатальной</a:t>
            </a:r>
            <a:r>
              <a:rPr lang="ru-RU" dirty="0"/>
              <a:t> диагностики определяют цитогенетики.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настоящее время в клинической практике наиболее распространено цитогенетическое исследование (анализ кариотипа) плодного материала. </a:t>
            </a:r>
            <a:endParaRPr lang="ru-RU" dirty="0" smtClean="0"/>
          </a:p>
          <a:p>
            <a:pPr algn="ctr"/>
            <a:r>
              <a:rPr lang="ru-RU" dirty="0" smtClean="0"/>
              <a:t>Для </a:t>
            </a:r>
            <a:r>
              <a:rPr lang="ru-RU" dirty="0" err="1"/>
              <a:t>детекции</a:t>
            </a:r>
            <a:r>
              <a:rPr lang="ru-RU" dirty="0"/>
              <a:t> хромосомных нарушений меньшего размера применяется молекулярно-цитогенетический метод — </a:t>
            </a:r>
            <a:r>
              <a:rPr lang="ru-RU" dirty="0" err="1"/>
              <a:t>флюоресцентная</a:t>
            </a:r>
            <a:r>
              <a:rPr lang="ru-RU" dirty="0"/>
              <a:t> гибридизация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situ</a:t>
            </a:r>
            <a:r>
              <a:rPr lang="ru-RU" dirty="0"/>
              <a:t> (</a:t>
            </a:r>
            <a:r>
              <a:rPr lang="ru-RU" dirty="0" err="1"/>
              <a:t>Fluorescence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Situ</a:t>
            </a:r>
            <a:r>
              <a:rPr lang="ru-RU" dirty="0"/>
              <a:t> </a:t>
            </a:r>
            <a:r>
              <a:rPr lang="ru-RU" dirty="0" err="1"/>
              <a:t>Hybridization</a:t>
            </a:r>
            <a:r>
              <a:rPr lang="ru-RU" dirty="0"/>
              <a:t>, FISH). Хромосомный </a:t>
            </a:r>
            <a:r>
              <a:rPr lang="ru-RU" dirty="0" err="1"/>
              <a:t>микроматричный</a:t>
            </a:r>
            <a:r>
              <a:rPr lang="ru-RU" dirty="0"/>
              <a:t> </a:t>
            </a:r>
            <a:r>
              <a:rPr lang="ru-RU" dirty="0" err="1"/>
              <a:t>полногеномный</a:t>
            </a:r>
            <a:r>
              <a:rPr lang="ru-RU" dirty="0"/>
              <a:t> анализ с высокой разрешающей способностью позволяет анализировать как анеуплоидии, включая мозаичные формы, так и вариации числа копий хромосом (</a:t>
            </a:r>
            <a:r>
              <a:rPr lang="ru-RU" dirty="0" err="1"/>
              <a:t>copy</a:t>
            </a:r>
            <a:r>
              <a:rPr lang="ru-RU" dirty="0"/>
              <a:t> </a:t>
            </a:r>
            <a:r>
              <a:rPr lang="ru-RU" dirty="0" err="1"/>
              <a:t>number</a:t>
            </a:r>
            <a:r>
              <a:rPr lang="ru-RU" dirty="0"/>
              <a:t> </a:t>
            </a:r>
            <a:r>
              <a:rPr lang="ru-RU" dirty="0" err="1"/>
              <a:t>variations</a:t>
            </a:r>
            <a:r>
              <a:rPr lang="ru-RU" dirty="0"/>
              <a:t>, </a:t>
            </a:r>
            <a:r>
              <a:rPr lang="ru-RU" dirty="0" err="1"/>
              <a:t>CNVs</a:t>
            </a:r>
            <a:r>
              <a:rPr lang="ru-RU" dirty="0"/>
              <a:t>) — </a:t>
            </a:r>
            <a:r>
              <a:rPr lang="ru-RU" dirty="0" err="1"/>
              <a:t>микроделеции</a:t>
            </a:r>
            <a:r>
              <a:rPr lang="ru-RU" dirty="0"/>
              <a:t>, </a:t>
            </a:r>
            <a:r>
              <a:rPr lang="ru-RU" dirty="0" err="1"/>
              <a:t>микродупликации</a:t>
            </a:r>
            <a:r>
              <a:rPr lang="ru-RU" dirty="0"/>
              <a:t>, несбалансированные </a:t>
            </a:r>
            <a:r>
              <a:rPr lang="ru-RU" dirty="0" err="1"/>
              <a:t>транслокации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Риск потери беременности после проведения инвазивной </a:t>
            </a:r>
            <a:r>
              <a:rPr lang="ru-RU" dirty="0" err="1"/>
              <a:t>пренатальной</a:t>
            </a:r>
            <a:r>
              <a:rPr lang="ru-RU" dirty="0"/>
              <a:t> диагностики при многоплодной беременности выше, чем при одноплодной; после биопсии ворсин хориона при двойне он составляет 2-3,8%, после </a:t>
            </a:r>
            <a:r>
              <a:rPr lang="ru-RU" dirty="0" err="1"/>
              <a:t>амниоцентеза</a:t>
            </a:r>
            <a:r>
              <a:rPr lang="ru-RU" dirty="0"/>
              <a:t> – 1,5-3,1% </a:t>
            </a:r>
          </a:p>
        </p:txBody>
      </p:sp>
    </p:spTree>
    <p:extLst>
      <p:ext uri="{BB962C8B-B14F-4D97-AF65-F5344CB8AC3E}">
        <p14:creationId xmlns:p14="http://schemas.microsoft.com/office/powerpoint/2010/main" val="23236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036496" cy="1116673"/>
          </a:xfrm>
        </p:spPr>
        <p:txBody>
          <a:bodyPr>
            <a:noAutofit/>
          </a:bodyPr>
          <a:lstStyle/>
          <a:p>
            <a:r>
              <a:rPr lang="ru-RU" sz="2800" dirty="0"/>
              <a:t>1.4 Особенности кодирования заболевания или состояния (группы заболеваний или состояний) по Международной статистической классификации болезней и проблем, связанных со здоровьем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6404" y="1828801"/>
            <a:ext cx="6446520" cy="476855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O30 </a:t>
            </a:r>
            <a:r>
              <a:rPr lang="ru-RU" dirty="0"/>
              <a:t>- Многоплодная беременность </a:t>
            </a:r>
            <a:r>
              <a:rPr lang="ru-RU" dirty="0" smtClean="0"/>
              <a:t>O30.0 </a:t>
            </a:r>
            <a:r>
              <a:rPr lang="ru-RU" dirty="0"/>
              <a:t>- Беременность двойней </a:t>
            </a:r>
            <a:r>
              <a:rPr lang="ru-RU" dirty="0" smtClean="0"/>
              <a:t>O30.1 </a:t>
            </a:r>
            <a:r>
              <a:rPr lang="ru-RU" dirty="0"/>
              <a:t>- Беременность тройней </a:t>
            </a:r>
            <a:r>
              <a:rPr lang="ru-RU" dirty="0" smtClean="0"/>
              <a:t>O30.2 </a:t>
            </a:r>
            <a:r>
              <a:rPr lang="ru-RU" dirty="0"/>
              <a:t>- Беременность четырьмя плодами </a:t>
            </a:r>
            <a:r>
              <a:rPr lang="ru-RU" dirty="0" smtClean="0"/>
              <a:t>O30.8 </a:t>
            </a:r>
            <a:r>
              <a:rPr lang="ru-RU" dirty="0"/>
              <a:t>- Другие формы многоплодной беременности </a:t>
            </a:r>
            <a:r>
              <a:rPr lang="ru-RU" dirty="0" smtClean="0"/>
              <a:t>O30.9 </a:t>
            </a:r>
            <a:r>
              <a:rPr lang="ru-RU" dirty="0"/>
              <a:t>- Многоплодная беременность </a:t>
            </a:r>
            <a:r>
              <a:rPr lang="ru-RU" dirty="0" err="1"/>
              <a:t>неуточнѐнная</a:t>
            </a:r>
            <a:r>
              <a:rPr lang="ru-RU" dirty="0"/>
              <a:t> </a:t>
            </a:r>
            <a:r>
              <a:rPr lang="ru-RU" dirty="0" smtClean="0"/>
              <a:t>O31 </a:t>
            </a:r>
            <a:r>
              <a:rPr lang="ru-RU" dirty="0"/>
              <a:t>- Осложнения, характерные для многоплодной беременности О31.0 - Бумажный </a:t>
            </a:r>
            <a:r>
              <a:rPr lang="ru-RU" dirty="0" smtClean="0"/>
              <a:t>плод </a:t>
            </a:r>
            <a:r>
              <a:rPr lang="ru-RU" dirty="0"/>
              <a:t>O31.1 - Продолжающаяся беременность после аборта одного или более чем одного плода </a:t>
            </a:r>
            <a:r>
              <a:rPr lang="ru-RU" dirty="0" smtClean="0"/>
              <a:t>O31.2 </a:t>
            </a:r>
            <a:r>
              <a:rPr lang="ru-RU" dirty="0"/>
              <a:t>- Продолжающаяся беременность после внутриутробной гибели одного или более чем одного плода O31.8 - Другие осложнения, характерные для многоплодной беременности 8 O32.5 - Многоплодная беременность с неправильным </a:t>
            </a:r>
            <a:r>
              <a:rPr lang="ru-RU" dirty="0" err="1"/>
              <a:t>предлежанием</a:t>
            </a:r>
            <a:r>
              <a:rPr lang="ru-RU" dirty="0"/>
              <a:t> одного или нескольких плодов, требующая предоставления медицинской помощи матери О33.7 - Другие аномалии плода, приводящие к диспропорции, требующей предоставления медицинской помощи матери (сросшаяся двойня) O43.0 - Синдромы плацентарной трансфузии О63.2 - Задержка рождения второго плода из двойни, тройни и т.д. O84 - Роды многоплодные О84.0 - Роды многоплодные, полностью самопроизвольные О84.1 - Роды многоплодные, полностью с применением щипцов и </a:t>
            </a:r>
            <a:r>
              <a:rPr lang="ru-RU" dirty="0" err="1"/>
              <a:t>вакуумэкстрактора</a:t>
            </a:r>
            <a:r>
              <a:rPr lang="ru-RU" dirty="0"/>
              <a:t> O84.2 - Роды многоплодные, полностью путем кесарева сечения О84.8 - Другое </a:t>
            </a:r>
            <a:r>
              <a:rPr lang="ru-RU" dirty="0" err="1"/>
              <a:t>родоразрешение</a:t>
            </a:r>
            <a:r>
              <a:rPr lang="ru-RU" dirty="0"/>
              <a:t> при многоплодных родах О84.9 - Роды многоплодные, </a:t>
            </a:r>
            <a:r>
              <a:rPr lang="ru-RU" dirty="0" err="1"/>
              <a:t>неуточнѐнные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678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620688"/>
            <a:ext cx="7848872" cy="6237312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</a:t>
            </a:r>
            <a:r>
              <a:rPr lang="ru-RU" sz="2400" dirty="0"/>
              <a:t>	При необходимости выполнения инвазивной </a:t>
            </a:r>
            <a:r>
              <a:rPr lang="ru-RU" sz="2400" dirty="0" err="1"/>
              <a:t>пренатальной</a:t>
            </a:r>
            <a:r>
              <a:rPr lang="ru-RU" sz="2400" dirty="0"/>
              <a:t> диагностики беременным с многоплодием рекомендовано проведение биопсии хориона/плаценты в 11‒14 недель беременности, поскольку более ранняя диагностика хромосомной патологии позволяет выполнить прерывание беременности или селективную элиминацию плода с меньшим риском </a:t>
            </a:r>
            <a:endParaRPr lang="ru-RU" sz="2400" dirty="0" smtClean="0"/>
          </a:p>
          <a:p>
            <a:pPr algn="l"/>
            <a:r>
              <a:rPr lang="ru-RU" sz="2400" dirty="0"/>
              <a:t>•	Во II триместре с целью проведения скрининга аномалий развития, беременным с многоплодием рекомендовано проводить УЗИ плодов в сроках 18‒20+6 </a:t>
            </a:r>
            <a:r>
              <a:rPr lang="ru-RU" sz="2400" dirty="0" smtClean="0"/>
              <a:t>недели</a:t>
            </a:r>
          </a:p>
        </p:txBody>
      </p:sp>
    </p:spTree>
    <p:extLst>
      <p:ext uri="{BB962C8B-B14F-4D97-AF65-F5344CB8AC3E}">
        <p14:creationId xmlns:p14="http://schemas.microsoft.com/office/powerpoint/2010/main" val="3405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8136904" cy="6192688"/>
          </a:xfrm>
        </p:spPr>
        <p:txBody>
          <a:bodyPr/>
          <a:lstStyle/>
          <a:p>
            <a:pPr algn="l"/>
            <a:r>
              <a:rPr lang="ru-RU" dirty="0"/>
              <a:t>•</a:t>
            </a:r>
            <a:r>
              <a:rPr lang="ru-RU" sz="2400" dirty="0"/>
              <a:t>	С целью своевременной диагностики осложнений, УЗИ и ультразвуковую допплерографию маточно-плацентарного, </a:t>
            </a:r>
            <a:r>
              <a:rPr lang="ru-RU" sz="2400" dirty="0" err="1"/>
              <a:t>фето</a:t>
            </a:r>
            <a:r>
              <a:rPr lang="ru-RU" sz="2400" dirty="0"/>
              <a:t>-плацентарного и плодового кровотока рекомендовано проводить всем беременным с </a:t>
            </a:r>
            <a:r>
              <a:rPr lang="ru-RU" sz="2400" dirty="0" err="1"/>
              <a:t>монохориальным</a:t>
            </a:r>
            <a:r>
              <a:rPr lang="ru-RU" sz="2400" dirty="0"/>
              <a:t> многоплодием с 16 недель беременности – каждые 2 недели </a:t>
            </a:r>
          </a:p>
          <a:p>
            <a:pPr algn="ctr"/>
            <a:r>
              <a:rPr lang="ru-RU" sz="2400" dirty="0"/>
              <a:t>При проведении ультразвуковой допплерографии кровотока производится оценка кровотока в артерии пуповины, в венозном протоке, в среднемозговой артерии плода. </a:t>
            </a:r>
          </a:p>
        </p:txBody>
      </p:sp>
    </p:spTree>
    <p:extLst>
      <p:ext uri="{BB962C8B-B14F-4D97-AF65-F5344CB8AC3E}">
        <p14:creationId xmlns:p14="http://schemas.microsoft.com/office/powerpoint/2010/main" val="19280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064896" cy="6336703"/>
          </a:xfrm>
        </p:spPr>
        <p:txBody>
          <a:bodyPr/>
          <a:lstStyle/>
          <a:p>
            <a:pPr algn="l"/>
            <a:r>
              <a:rPr lang="ru-RU" dirty="0"/>
              <a:t>•	С целью своевременной диагностики осложнений рекомендовано проводить УЗИ плодов всем беременным с </a:t>
            </a:r>
            <a:r>
              <a:rPr lang="ru-RU" dirty="0" err="1"/>
              <a:t>ди</a:t>
            </a:r>
            <a:r>
              <a:rPr lang="ru-RU" dirty="0"/>
              <a:t>/три-</a:t>
            </a:r>
            <a:r>
              <a:rPr lang="ru-RU" dirty="0" err="1"/>
              <a:t>хориальным</a:t>
            </a:r>
            <a:r>
              <a:rPr lang="ru-RU" dirty="0"/>
              <a:t> многоплодием с 16 недель беременности – каждые 4 недели </a:t>
            </a:r>
            <a:endParaRPr lang="ru-RU" dirty="0" smtClean="0"/>
          </a:p>
          <a:p>
            <a:pPr algn="l"/>
            <a:r>
              <a:rPr lang="ru-RU" dirty="0"/>
              <a:t>•	Беременным с многоплодием, с целью своевременной диагностики осложнений, </a:t>
            </a:r>
            <a:r>
              <a:rPr lang="ru-RU" dirty="0" err="1"/>
              <a:t>дискордантность</a:t>
            </a:r>
            <a:r>
              <a:rPr lang="ru-RU" dirty="0"/>
              <a:t> ПМП рекомендовано документировать, начиная с 20 недель беременности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76" y="2708920"/>
            <a:ext cx="5937348" cy="39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48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282" y="-33567"/>
            <a:ext cx="8568951" cy="1094986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Диагностика </a:t>
            </a:r>
            <a:r>
              <a:rPr lang="ru-RU" sz="3200" dirty="0" err="1"/>
              <a:t>фето</a:t>
            </a:r>
            <a:r>
              <a:rPr lang="ru-RU" sz="3200" dirty="0"/>
              <a:t>-фетального </a:t>
            </a:r>
            <a:r>
              <a:rPr lang="ru-RU" sz="3200" dirty="0" err="1"/>
              <a:t>трансфузионного</a:t>
            </a:r>
            <a:r>
              <a:rPr lang="ru-RU" sz="3200" dirty="0"/>
              <a:t> синдрома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779" y="1556791"/>
            <a:ext cx="8208912" cy="4833219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С целью диагностики ФФТС беременным с </a:t>
            </a:r>
            <a:r>
              <a:rPr lang="ru-RU" dirty="0" err="1"/>
              <a:t>монохориальным</a:t>
            </a:r>
            <a:r>
              <a:rPr lang="ru-RU" dirty="0"/>
              <a:t> многоплодием при проведении УЗИ рекомендовано основываться на  наличие маловодия одного плода и многоводия другого, </a:t>
            </a:r>
            <a:r>
              <a:rPr lang="ru-RU" dirty="0" err="1"/>
              <a:t>фетометрические</a:t>
            </a:r>
            <a:r>
              <a:rPr lang="ru-RU" dirty="0"/>
              <a:t> параметры плодов при этом не </a:t>
            </a:r>
            <a:r>
              <a:rPr lang="ru-RU" dirty="0" smtClean="0"/>
              <a:t>имеют диагностического значения.</a:t>
            </a:r>
          </a:p>
          <a:p>
            <a:pPr algn="l"/>
            <a:r>
              <a:rPr lang="ru-RU" dirty="0"/>
              <a:t>Маловодие устанавливают при </a:t>
            </a:r>
            <a:r>
              <a:rPr lang="ru-RU" dirty="0"/>
              <a:t> </a:t>
            </a:r>
            <a:r>
              <a:rPr lang="ru-RU" dirty="0" smtClean="0"/>
              <a:t>уменьшении </a:t>
            </a:r>
            <a:r>
              <a:rPr lang="ru-RU" dirty="0"/>
              <a:t>максимального </a:t>
            </a:r>
            <a:r>
              <a:rPr lang="ru-RU" dirty="0"/>
              <a:t> </a:t>
            </a:r>
            <a:r>
              <a:rPr lang="ru-RU" dirty="0" smtClean="0"/>
              <a:t>вертикального кармана</a:t>
            </a:r>
            <a:r>
              <a:rPr lang="ru-RU" dirty="0" smtClean="0"/>
              <a:t> </a:t>
            </a:r>
            <a:r>
              <a:rPr lang="ru-RU" dirty="0" smtClean="0"/>
              <a:t>околоплодных </a:t>
            </a:r>
            <a:r>
              <a:rPr lang="ru-RU" dirty="0"/>
              <a:t>вод (МВК) </a:t>
            </a:r>
            <a:r>
              <a:rPr lang="ru-RU" dirty="0"/>
              <a:t> </a:t>
            </a:r>
            <a:r>
              <a:rPr lang="ru-RU" dirty="0" smtClean="0"/>
              <a:t>менее </a:t>
            </a:r>
            <a:r>
              <a:rPr lang="ru-RU" dirty="0"/>
              <a:t>2см у плода-донора. </a:t>
            </a:r>
            <a:endParaRPr lang="ru-RU" dirty="0" smtClean="0"/>
          </a:p>
          <a:p>
            <a:pPr algn="l"/>
            <a:r>
              <a:rPr lang="ru-RU" dirty="0" smtClean="0"/>
              <a:t>Многоводие </a:t>
            </a:r>
            <a:r>
              <a:rPr lang="ru-RU" dirty="0"/>
              <a:t>— при увеличении МВК </a:t>
            </a:r>
            <a:r>
              <a:rPr lang="ru-RU" dirty="0"/>
              <a:t> </a:t>
            </a:r>
            <a:r>
              <a:rPr lang="ru-RU" dirty="0" smtClean="0"/>
              <a:t>более </a:t>
            </a:r>
            <a:r>
              <a:rPr lang="ru-RU" dirty="0"/>
              <a:t>8см до 20 недель </a:t>
            </a:r>
            <a:r>
              <a:rPr lang="ru-RU" dirty="0" smtClean="0"/>
              <a:t>беременности и более </a:t>
            </a:r>
            <a:r>
              <a:rPr lang="ru-RU" dirty="0"/>
              <a:t>10см после 20 </a:t>
            </a:r>
            <a:r>
              <a:rPr lang="ru-RU" dirty="0" smtClean="0"/>
              <a:t>недель у </a:t>
            </a:r>
            <a:r>
              <a:rPr lang="ru-RU" dirty="0"/>
              <a:t>плода-реципиента </a:t>
            </a:r>
          </a:p>
        </p:txBody>
      </p:sp>
    </p:spTree>
    <p:extLst>
      <p:ext uri="{BB962C8B-B14F-4D97-AF65-F5344CB8AC3E}">
        <p14:creationId xmlns:p14="http://schemas.microsoft.com/office/powerpoint/2010/main" val="6072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8064896" cy="6120680"/>
          </a:xfrm>
        </p:spPr>
        <p:txBody>
          <a:bodyPr/>
          <a:lstStyle/>
          <a:p>
            <a:pPr algn="l"/>
            <a:r>
              <a:rPr lang="ru-RU" dirty="0"/>
              <a:t>•	</a:t>
            </a:r>
            <a:r>
              <a:rPr lang="ru-RU" sz="2400" dirty="0"/>
              <a:t>Беременным с </a:t>
            </a:r>
            <a:r>
              <a:rPr lang="ru-RU" sz="2400" dirty="0" err="1"/>
              <a:t>монохориальным</a:t>
            </a:r>
            <a:r>
              <a:rPr lang="ru-RU" sz="2400" dirty="0"/>
              <a:t> многоплодием в случае диагностики нормального количества вод у одного близнеца и многоводия (МВК более 8-10см) или маловодия (МВК менее 2см) у другого, с целью своевременной диагностики ФФТС, рекомендован еженедельный динамический ультразвуковой контроль количества околоплодных вод, а также показателей ультразвуковой допплерографии плодов до 26 недель </a:t>
            </a:r>
            <a:r>
              <a:rPr lang="ru-RU" sz="2400" dirty="0" smtClean="0"/>
              <a:t>беременности.</a:t>
            </a:r>
          </a:p>
          <a:p>
            <a:pPr algn="l"/>
            <a:r>
              <a:rPr lang="ru-RU" sz="2400" dirty="0"/>
              <a:t>Диагноз ФФТС в данном случае не выставляется. Риск развития ФФТС составляет 14</a:t>
            </a:r>
            <a:r>
              <a:rPr lang="ru-RU" sz="2400" dirty="0" smtClean="0"/>
              <a:t>%.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299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166994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Диагностика синдрома селективной задержки роста плода.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9298" y="1355634"/>
            <a:ext cx="7344816" cy="52565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/>
              <a:t>•	Беременным с </a:t>
            </a:r>
            <a:r>
              <a:rPr lang="ru-RU" dirty="0" err="1"/>
              <a:t>монохориальным</a:t>
            </a:r>
            <a:r>
              <a:rPr lang="ru-RU" dirty="0"/>
              <a:t> многоплодием, с целью оценки селективной задержки роста плода, </a:t>
            </a:r>
            <a:r>
              <a:rPr lang="ru-RU" dirty="0" err="1"/>
              <a:t>дискордантность</a:t>
            </a:r>
            <a:r>
              <a:rPr lang="ru-RU" dirty="0"/>
              <a:t> ПМП рекомендовано вычислять по формуле: (масса большего плода - масса меньшего плода) х 100/ масса большего </a:t>
            </a:r>
            <a:r>
              <a:rPr lang="ru-RU" dirty="0" smtClean="0"/>
              <a:t>плода.</a:t>
            </a:r>
          </a:p>
          <a:p>
            <a:pPr algn="ctr"/>
            <a:r>
              <a:rPr lang="ru-RU" dirty="0"/>
              <a:t>Диагноз задержки роста плода (ЗРП) может быть поставлен на основании УЗИ, при котором выявлено снижение предполагаемой массы одного или обоих плодов менее 10-й </a:t>
            </a:r>
            <a:r>
              <a:rPr lang="ru-RU" dirty="0" err="1"/>
              <a:t>процентили</a:t>
            </a:r>
            <a:r>
              <a:rPr lang="ru-RU" dirty="0"/>
              <a:t>. Если разница предполагаемой массы плодов (ПМП) плодов превышает 25%, то это селективная ЗРП. </a:t>
            </a:r>
            <a:endParaRPr lang="ru-RU" dirty="0" smtClean="0"/>
          </a:p>
          <a:p>
            <a:pPr algn="ctr"/>
            <a:r>
              <a:rPr lang="ru-RU" dirty="0" smtClean="0"/>
              <a:t>Синдром </a:t>
            </a:r>
            <a:r>
              <a:rPr lang="ru-RU" dirty="0"/>
              <a:t>селективной задержки роста плода (ССЗРП) может быть констатирован на основании двух последовательных </a:t>
            </a:r>
            <a:r>
              <a:rPr lang="ru-RU" dirty="0" err="1"/>
              <a:t>фетометрий</a:t>
            </a:r>
            <a:r>
              <a:rPr lang="ru-RU" dirty="0"/>
              <a:t>, выполненных с периодичностью 1 раз в 2 недели, при которых было выявлено отклонение предполагаемой массы одного из плодов менее 10-й </a:t>
            </a:r>
            <a:r>
              <a:rPr lang="ru-RU" dirty="0" err="1"/>
              <a:t>процентили</a:t>
            </a:r>
            <a:r>
              <a:rPr lang="ru-RU" dirty="0"/>
              <a:t>, разница в предполагаемой массе плодов более 25%, разница окружностей животов близнецов более 10%, изменения кровотока в артерии </a:t>
            </a:r>
            <a:r>
              <a:rPr lang="ru-RU" dirty="0" smtClean="0"/>
              <a:t>пуповины.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7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6"/>
            <a:ext cx="7992888" cy="6336704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</a:t>
            </a:r>
            <a:r>
              <a:rPr lang="ru-RU" sz="2400" dirty="0"/>
              <a:t>Пациенткам с </a:t>
            </a:r>
            <a:r>
              <a:rPr lang="ru-RU" sz="2400" dirty="0" err="1"/>
              <a:t>монохориальным</a:t>
            </a:r>
            <a:r>
              <a:rPr lang="ru-RU" sz="2400" dirty="0"/>
              <a:t> многоплодием и разницей в предполагаемой массе плодов более 25%, с целью верификации диагноза ССЗРП, рекомендована консультация в медицинском учреждении, имеющим в своей структуре подразделения, оказывающие акушерскую высокотехнологичную медицинскую помощь. </a:t>
            </a:r>
            <a:endParaRPr lang="ru-RU" sz="2400" dirty="0" smtClean="0"/>
          </a:p>
          <a:p>
            <a:pPr algn="l"/>
            <a:r>
              <a:rPr lang="ru-RU" sz="2400" dirty="0"/>
              <a:t>При выявлении на УЗИ уменьшения количества околоплодных вод, аномального кровотока в артериях пуповины и венозном протоке у плода с задержкой роста, беременная должна быть направлена на консультацию в медицинское учреждение 3 группы , либо проведена заочная консультация по каналу телемедицины в перинатальном центре.</a:t>
            </a:r>
          </a:p>
        </p:txBody>
      </p:sp>
    </p:spTree>
    <p:extLst>
      <p:ext uri="{BB962C8B-B14F-4D97-AF65-F5344CB8AC3E}">
        <p14:creationId xmlns:p14="http://schemas.microsoft.com/office/powerpoint/2010/main" val="32649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6"/>
            <a:ext cx="7920880" cy="640871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•	При </a:t>
            </a:r>
            <a:r>
              <a:rPr lang="ru-RU" dirty="0" err="1"/>
              <a:t>монохориальном</a:t>
            </a:r>
            <a:r>
              <a:rPr lang="ru-RU" dirty="0"/>
              <a:t> многоплодии, осложненным ССЗРП, с целью улучшения перинатальных исходов, </a:t>
            </a:r>
            <a:r>
              <a:rPr lang="ru-RU" dirty="0" err="1"/>
              <a:t>фетометрию</a:t>
            </a:r>
            <a:r>
              <a:rPr lang="ru-RU" dirty="0"/>
              <a:t> рекомендовано проводить 1 раз в 2 недели, допплерографию маточно-плацентарного, </a:t>
            </a:r>
            <a:r>
              <a:rPr lang="ru-RU" dirty="0" err="1"/>
              <a:t>фето</a:t>
            </a:r>
            <a:r>
              <a:rPr lang="ru-RU" dirty="0"/>
              <a:t>-плацентарного и плодового кровотока — </a:t>
            </a:r>
            <a:r>
              <a:rPr lang="ru-RU" dirty="0" smtClean="0"/>
              <a:t>еженедельно.</a:t>
            </a:r>
          </a:p>
          <a:p>
            <a:pPr algn="ctr"/>
            <a:r>
              <a:rPr lang="ru-RU" dirty="0"/>
              <a:t>Производится оценка кровотока в артерии пуповины, в венозном протоке, в среднемозговой артерии </a:t>
            </a:r>
            <a:r>
              <a:rPr lang="ru-RU" dirty="0" smtClean="0"/>
              <a:t>плода.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При </a:t>
            </a:r>
            <a:r>
              <a:rPr lang="ru-RU" dirty="0" err="1"/>
              <a:t>монохориальной</a:t>
            </a:r>
            <a:r>
              <a:rPr lang="ru-RU" dirty="0"/>
              <a:t> беременности, осложнённой </a:t>
            </a:r>
            <a:r>
              <a:rPr lang="ru-RU" dirty="0" smtClean="0"/>
              <a:t>ССЗРП, практически </a:t>
            </a:r>
            <a:r>
              <a:rPr lang="ru-RU" dirty="0"/>
              <a:t>всегда присутствуют артерио-артериальные анастомозы, которые влияют на спектр кровотока в пупочной артерии. Это способствует появлению уникального типа кровотока, встречающегося только при </a:t>
            </a:r>
            <a:r>
              <a:rPr lang="ru-RU" dirty="0" err="1"/>
              <a:t>монохориальной</a:t>
            </a:r>
            <a:r>
              <a:rPr lang="ru-RU" dirty="0"/>
              <a:t> двойне, который называют </a:t>
            </a:r>
            <a:r>
              <a:rPr lang="ru-RU" b="1" dirty="0"/>
              <a:t>прерывистым или </a:t>
            </a:r>
            <a:r>
              <a:rPr lang="ru-RU" b="1" dirty="0" err="1"/>
              <a:t>интермитентным</a:t>
            </a:r>
            <a:r>
              <a:rPr lang="ru-RU" b="1" dirty="0"/>
              <a:t>.</a:t>
            </a:r>
            <a:r>
              <a:rPr lang="ru-RU" dirty="0"/>
              <a:t> Он возникает при наличии артерио-артериального анастомоза большого диаметра и нарушении синхронности сердечных сокращений обоих плодов. </a:t>
            </a:r>
            <a:endParaRPr lang="ru-RU" dirty="0" smtClean="0"/>
          </a:p>
          <a:p>
            <a:pPr algn="ctr"/>
            <a:r>
              <a:rPr lang="ru-RU" b="1" dirty="0" smtClean="0"/>
              <a:t>Нулевой </a:t>
            </a:r>
            <a:r>
              <a:rPr lang="ru-RU" b="1" dirty="0"/>
              <a:t>или реверсный </a:t>
            </a:r>
            <a:r>
              <a:rPr lang="ru-RU" dirty="0"/>
              <a:t>кровоток в артерии пуповины является неблагоприятным прогностическим фактором для состояния плода в сравнении с положительным конечным диастолическим потоком. </a:t>
            </a:r>
          </a:p>
        </p:txBody>
      </p:sp>
    </p:spTree>
    <p:extLst>
      <p:ext uri="{BB962C8B-B14F-4D97-AF65-F5344CB8AC3E}">
        <p14:creationId xmlns:p14="http://schemas.microsoft.com/office/powerpoint/2010/main" val="3221217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6604"/>
            <a:ext cx="8280920" cy="1166994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Диагностика синдрома анемии-полицитемии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393598"/>
            <a:ext cx="8208912" cy="4968552"/>
          </a:xfrm>
        </p:spPr>
        <p:txBody>
          <a:bodyPr/>
          <a:lstStyle/>
          <a:p>
            <a:r>
              <a:rPr lang="ru-RU" dirty="0"/>
              <a:t>•	Синдром анемии-полицитемии (САП) при </a:t>
            </a:r>
            <a:r>
              <a:rPr lang="ru-RU" dirty="0" err="1"/>
              <a:t>монохориальном</a:t>
            </a:r>
            <a:r>
              <a:rPr lang="ru-RU" dirty="0"/>
              <a:t> многоплодии рекомендовано диагностировать при выявлении анемии у одного плода и полицитемии у другого при проведении </a:t>
            </a:r>
            <a:r>
              <a:rPr lang="ru-RU" dirty="0" err="1"/>
              <a:t>допплерографического</a:t>
            </a:r>
            <a:r>
              <a:rPr lang="ru-RU" dirty="0"/>
              <a:t> измерения МСК в СМА плодов 1 раз в две недели с 16 недель беременности </a:t>
            </a:r>
            <a:endParaRPr lang="ru-RU" dirty="0" smtClean="0"/>
          </a:p>
          <a:p>
            <a:r>
              <a:rPr lang="ru-RU" dirty="0"/>
              <a:t>Синдром анемии-полицитемии (САП) характеризуется наличием значительной разницы уровня гемоглобина близнецов, при отсутствии различий в </a:t>
            </a:r>
            <a:r>
              <a:rPr lang="ru-RU" dirty="0" err="1"/>
              <a:t>колСиндром</a:t>
            </a:r>
            <a:r>
              <a:rPr lang="ru-RU" dirty="0"/>
              <a:t> анемии-полицитемии </a:t>
            </a:r>
            <a:r>
              <a:rPr lang="ru-RU" dirty="0" err="1"/>
              <a:t>ичестве</a:t>
            </a:r>
            <a:r>
              <a:rPr lang="ru-RU" dirty="0"/>
              <a:t> амниотической </a:t>
            </a:r>
            <a:r>
              <a:rPr lang="ru-RU" dirty="0" smtClean="0"/>
              <a:t>жидкости.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69879"/>
            <a:ext cx="3886684" cy="238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753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836712"/>
            <a:ext cx="7920880" cy="525658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Диагностика основана на: отсутствии </a:t>
            </a:r>
            <a:r>
              <a:rPr lang="ru-RU" sz="2400" dirty="0" err="1"/>
              <a:t>эхографических</a:t>
            </a:r>
            <a:r>
              <a:rPr lang="ru-RU" sz="2400" dirty="0"/>
              <a:t> признаков ФФТС; увеличении МСК в СМА (более 1,5 МОМ) плода-донора указывает на анемию; снижение МСК в СМА (менее 1,0 МОМ) плода-реципиента указывает на полицитемию. Данное осложнение </a:t>
            </a:r>
            <a:r>
              <a:rPr lang="ru-RU" sz="2400" dirty="0" err="1"/>
              <a:t>монохориальной</a:t>
            </a:r>
            <a:r>
              <a:rPr lang="ru-RU" sz="2400" dirty="0"/>
              <a:t> многоплодной беременности может возникнуть спонтанно или как осложнение лазерной коагуляции сосудистых анастомозов плаценты при ФФТС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/>
              <a:t>Спонтанная форма САП встречается в 3‒5% </a:t>
            </a:r>
            <a:r>
              <a:rPr lang="ru-RU" sz="2400" dirty="0" err="1"/>
              <a:t>монохориальных</a:t>
            </a:r>
            <a:r>
              <a:rPr lang="ru-RU" sz="2400" dirty="0"/>
              <a:t> многоплодных беременностей, а ятрогенная форма — в 2‒13% случаев лазерной коагуляции анастомозов при </a:t>
            </a:r>
            <a:r>
              <a:rPr lang="ru-RU" sz="2400" dirty="0" smtClean="0"/>
              <a:t>ФФТС.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2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269480" cy="854610"/>
          </a:xfrm>
        </p:spPr>
        <p:txBody>
          <a:bodyPr/>
          <a:lstStyle/>
          <a:p>
            <a:r>
              <a:rPr lang="ru-RU" dirty="0"/>
              <a:t>Этиология и патогенез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064896" cy="4351337"/>
          </a:xfrm>
        </p:spPr>
        <p:txBody>
          <a:bodyPr/>
          <a:lstStyle/>
          <a:p>
            <a:r>
              <a:rPr lang="ru-RU" sz="2000" dirty="0"/>
              <a:t>Дизиготная многоплодная беременность – результат </a:t>
            </a:r>
            <a:r>
              <a:rPr lang="ru-RU" sz="2000" dirty="0" smtClean="0"/>
              <a:t>оплодотворения 2 и </a:t>
            </a:r>
            <a:r>
              <a:rPr lang="ru-RU" sz="2000" dirty="0"/>
              <a:t>более яйцеклеток, созревающих в течение одного менструального цикла; у каждого эмбриона формируются отдельная плацента и амниотическая полость.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4923340" cy="338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271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692696"/>
            <a:ext cx="7992888" cy="583264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Диагностика САП в раннем неонатальном периоде заключается в определении концентрации гемоглобина и </a:t>
            </a:r>
            <a:r>
              <a:rPr lang="ru-RU" dirty="0" err="1"/>
              <a:t>ретикулоцитов</a:t>
            </a:r>
            <a:r>
              <a:rPr lang="ru-RU" dirty="0"/>
              <a:t> близнецов. Оценивают разницу концентраций гемоглобина близнецов (не сравнение с нормативными показателями!); если она составляет более 80 г/л, это достоверно указывает на САП. </a:t>
            </a:r>
            <a:endParaRPr lang="ru-RU" dirty="0" smtClean="0"/>
          </a:p>
          <a:p>
            <a:pPr algn="ctr"/>
            <a:r>
              <a:rPr lang="ru-RU" dirty="0" smtClean="0"/>
              <a:t>При </a:t>
            </a:r>
            <a:r>
              <a:rPr lang="ru-RU" dirty="0"/>
              <a:t>неосложнённой </a:t>
            </a:r>
            <a:r>
              <a:rPr lang="ru-RU" dirty="0" err="1"/>
              <a:t>монохориальной</a:t>
            </a:r>
            <a:r>
              <a:rPr lang="ru-RU" dirty="0"/>
              <a:t> двойне возможно различие концентрации уровня гемоглобина новорождённых вследствие развития острой ФФТ в родах или острой плодово-плацентарной трансфузии после извлечения первого близнеца. </a:t>
            </a:r>
            <a:endParaRPr lang="ru-RU" dirty="0" smtClean="0"/>
          </a:p>
          <a:p>
            <a:pPr algn="ctr"/>
            <a:r>
              <a:rPr lang="ru-RU" dirty="0" smtClean="0"/>
              <a:t>Дополнительным </a:t>
            </a:r>
            <a:r>
              <a:rPr lang="ru-RU" dirty="0"/>
              <a:t>критерием дифференциальной диагностики САП и острой формы ФФТ в родах считают увеличение соотношения количества </a:t>
            </a:r>
            <a:r>
              <a:rPr lang="ru-RU" u="sng" dirty="0" err="1"/>
              <a:t>ретикулоцитов</a:t>
            </a:r>
            <a:r>
              <a:rPr lang="ru-RU" dirty="0"/>
              <a:t> между близнецами: если оно превышает 1,7, это считают патогномоничным признаком </a:t>
            </a:r>
            <a:r>
              <a:rPr lang="ru-RU" dirty="0" smtClean="0"/>
              <a:t>САП.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785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641292" y="188640"/>
            <a:ext cx="7992888" cy="936104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Диагностика синдрома </a:t>
            </a:r>
            <a:r>
              <a:rPr lang="ru-RU" sz="3200" dirty="0" smtClean="0"/>
              <a:t>обратной артериальной перфузии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252" y="1299306"/>
            <a:ext cx="8712968" cy="5040560"/>
          </a:xfrm>
        </p:spPr>
        <p:txBody>
          <a:bodyPr/>
          <a:lstStyle/>
          <a:p>
            <a:pPr algn="l"/>
            <a:r>
              <a:rPr lang="ru-RU" dirty="0" smtClean="0"/>
              <a:t>•</a:t>
            </a:r>
            <a:r>
              <a:rPr lang="ru-RU" dirty="0"/>
              <a:t> </a:t>
            </a:r>
            <a:r>
              <a:rPr lang="ru-RU" dirty="0" smtClean="0"/>
              <a:t>СОАП </a:t>
            </a:r>
            <a:r>
              <a:rPr lang="ru-RU" dirty="0"/>
              <a:t>беременным </a:t>
            </a:r>
            <a:r>
              <a:rPr lang="ru-RU" dirty="0" err="1"/>
              <a:t>монохориальным</a:t>
            </a:r>
            <a:r>
              <a:rPr lang="ru-RU" dirty="0"/>
              <a:t> многоплодием рекомендовано диагностировать при проведении УЗИ и визуализации грубых аномалий развития одного из плодов (недоразвитие головы и верхней части тела, отёк мягких тканей, отсутствие функционирующего сердца при наличии движений плода, рудиментарное сердце), обратного направления тока крови в артерии пуповины при ЦДК у плода с аномалиями развития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6" y="3818051"/>
            <a:ext cx="4105639" cy="307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891" y="3961205"/>
            <a:ext cx="4462759" cy="27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674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8008940" cy="6264696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Беременных с СОАП, с целью решения вопроса о дальнейшей тактики ведения беременности, рекомендовано направлять на проведение </a:t>
            </a:r>
            <a:r>
              <a:rPr lang="ru-RU" dirty="0" err="1"/>
              <a:t>эхокардиографического</a:t>
            </a:r>
            <a:r>
              <a:rPr lang="ru-RU" dirty="0"/>
              <a:t> исследования сердца плода-помпы (</a:t>
            </a:r>
            <a:r>
              <a:rPr lang="ru-RU" dirty="0" err="1"/>
              <a:t>кардио</a:t>
            </a:r>
            <a:r>
              <a:rPr lang="ru-RU" dirty="0"/>
              <a:t>-торакальное соотношение, толщина стенки желудочка, кровоток в венозном протоке) и измерения количества амниотической жидкости (нарастание степени многоводия) </a:t>
            </a:r>
            <a:r>
              <a:rPr lang="ru-RU" dirty="0" smtClean="0"/>
              <a:t>плода-помпы</a:t>
            </a:r>
          </a:p>
          <a:p>
            <a:pPr algn="ctr"/>
            <a:r>
              <a:rPr lang="ru-RU" dirty="0"/>
              <a:t>При увеличении массы плода с </a:t>
            </a:r>
            <a:r>
              <a:rPr lang="ru-RU" dirty="0" err="1"/>
              <a:t>акардией</a:t>
            </a:r>
            <a:r>
              <a:rPr lang="ru-RU" dirty="0"/>
              <a:t>, появлении </a:t>
            </a:r>
            <a:r>
              <a:rPr lang="ru-RU" dirty="0" err="1"/>
              <a:t>эхопризнаков</a:t>
            </a:r>
            <a:r>
              <a:rPr lang="ru-RU" dirty="0"/>
              <a:t> </a:t>
            </a:r>
            <a:r>
              <a:rPr lang="ru-RU" dirty="0" err="1"/>
              <a:t>кардиомиопатии</a:t>
            </a:r>
            <a:r>
              <a:rPr lang="ru-RU" dirty="0"/>
              <a:t> плода-помпы и многоводия пациентке рекомендована консультация в учреждении 3 группы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14461"/>
            <a:ext cx="4192516" cy="317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451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2022"/>
            <a:ext cx="8136903" cy="1599042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Диагностика осложнений </a:t>
            </a:r>
            <a:r>
              <a:rPr lang="ru-RU" sz="3200" dirty="0" err="1"/>
              <a:t>монохориального</a:t>
            </a:r>
            <a:r>
              <a:rPr lang="ru-RU" sz="3200" dirty="0"/>
              <a:t> </a:t>
            </a:r>
            <a:r>
              <a:rPr lang="ru-RU" sz="3200" dirty="0" err="1"/>
              <a:t>моноамниотического</a:t>
            </a:r>
            <a:r>
              <a:rPr lang="ru-RU" sz="3200" dirty="0"/>
              <a:t> многоплодия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881064"/>
            <a:ext cx="7776864" cy="460851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•	При </a:t>
            </a:r>
            <a:r>
              <a:rPr lang="ru-RU" dirty="0" err="1"/>
              <a:t>монохориальном</a:t>
            </a:r>
            <a:r>
              <a:rPr lang="ru-RU" dirty="0"/>
              <a:t> </a:t>
            </a:r>
            <a:r>
              <a:rPr lang="ru-RU" dirty="0" err="1"/>
              <a:t>моноамниотическом</a:t>
            </a:r>
            <a:r>
              <a:rPr lang="ru-RU" dirty="0"/>
              <a:t> многоплодии, с целью своевременной диагностики осложнений, рекомендовано проводить динамический контроль состояния плодов с 30 недель беременности с использованием КТГ каждые 3 </a:t>
            </a:r>
            <a:r>
              <a:rPr lang="ru-RU" dirty="0" smtClean="0"/>
              <a:t>дня, </a:t>
            </a:r>
            <a:r>
              <a:rPr lang="ru-RU" dirty="0"/>
              <a:t>ультразвуковой </a:t>
            </a:r>
            <a:r>
              <a:rPr lang="ru-RU" dirty="0" err="1"/>
              <a:t>допплерогорафии</a:t>
            </a:r>
            <a:r>
              <a:rPr lang="ru-RU" dirty="0"/>
              <a:t> маточно-плацентарного кровотока один раз в </a:t>
            </a:r>
            <a:r>
              <a:rPr lang="ru-RU" dirty="0" smtClean="0"/>
              <a:t>неделю.</a:t>
            </a:r>
          </a:p>
          <a:p>
            <a:pPr algn="ctr"/>
            <a:r>
              <a:rPr lang="ru-RU" dirty="0" err="1"/>
              <a:t>Моноамниотическая</a:t>
            </a:r>
            <a:r>
              <a:rPr lang="ru-RU" dirty="0"/>
              <a:t> двойня ассоциирована с наиболее высоким риском перинатальных осложнений. В большинстве случаев потеря беременности обусловлена самопроизвольным выкидышем, внутриутробной гибелью плодов (погибает от 15 до 40% плодов</a:t>
            </a:r>
            <a:r>
              <a:rPr lang="ru-RU" dirty="0" smtClean="0"/>
              <a:t>), </a:t>
            </a:r>
            <a:r>
              <a:rPr lang="ru-RU" dirty="0"/>
              <a:t>аномалиями развития (частота врождённых пороков 38-50</a:t>
            </a:r>
            <a:r>
              <a:rPr lang="ru-RU" dirty="0" smtClean="0"/>
              <a:t>%). </a:t>
            </a:r>
            <a:r>
              <a:rPr lang="ru-RU" dirty="0"/>
              <a:t>Из-за свободного перемещения плодов в одной амниотической полости, пуповины плодов в большинстве случаев переплетаются</a:t>
            </a:r>
          </a:p>
        </p:txBody>
      </p:sp>
    </p:spTree>
    <p:extLst>
      <p:ext uri="{BB962C8B-B14F-4D97-AF65-F5344CB8AC3E}">
        <p14:creationId xmlns:p14="http://schemas.microsoft.com/office/powerpoint/2010/main" val="188531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7992888" cy="6048672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Наблюдение третьего триместра у пациенток с </a:t>
            </a:r>
            <a:r>
              <a:rPr lang="ru-RU" dirty="0" err="1"/>
              <a:t>монохориальной</a:t>
            </a:r>
            <a:r>
              <a:rPr lang="ru-RU" dirty="0"/>
              <a:t> </a:t>
            </a:r>
            <a:r>
              <a:rPr lang="ru-RU" dirty="0" err="1"/>
              <a:t>моноамниотической</a:t>
            </a:r>
            <a:r>
              <a:rPr lang="ru-RU" dirty="0"/>
              <a:t> двойней рекомендовано проводить в медицинском учреждении, оказывающем специализированную и высокотехнологичную медицинскую помощь. </a:t>
            </a:r>
            <a:endParaRPr lang="ru-RU" dirty="0" smtClean="0"/>
          </a:p>
          <a:p>
            <a:r>
              <a:rPr lang="ru-RU" dirty="0"/>
              <a:t>Показано проведение </a:t>
            </a:r>
            <a:r>
              <a:rPr lang="ru-RU" dirty="0" smtClean="0"/>
              <a:t>профилактики РДС </a:t>
            </a:r>
            <a:r>
              <a:rPr lang="ru-RU" dirty="0"/>
              <a:t>плодов в 30-31 неделю (амбулаторно или в условиях стационара), если ранее не проводилась (#кортикостероиды назначают после проведения врачебной комиссии, предварительно необходимо взять согласие пациентки на </a:t>
            </a:r>
            <a:r>
              <a:rPr lang="ru-RU" dirty="0" smtClean="0"/>
              <a:t>применение</a:t>
            </a:r>
          </a:p>
          <a:p>
            <a:pPr algn="ctr"/>
            <a:r>
              <a:rPr lang="ru-RU" dirty="0" smtClean="0"/>
              <a:t>препарата.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21402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011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08912" cy="1055194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Диагностика внутриутробной гибели одного и более </a:t>
            </a:r>
            <a:r>
              <a:rPr lang="ru-RU" sz="3200" dirty="0" smtClean="0"/>
              <a:t>плодов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268468"/>
            <a:ext cx="7992888" cy="532859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•	Для диагностики внутриутробной гибели одного и более плодов при многоплодии и с целью исключения осложнений, </a:t>
            </a:r>
            <a:r>
              <a:rPr lang="ru-RU" dirty="0" smtClean="0"/>
              <a:t>рекомендовано </a:t>
            </a:r>
            <a:r>
              <a:rPr lang="ru-RU" dirty="0"/>
              <a:t>проведение экспертного УЗИ </a:t>
            </a:r>
            <a:r>
              <a:rPr lang="ru-RU" dirty="0" smtClean="0"/>
              <a:t>плодов.</a:t>
            </a:r>
          </a:p>
          <a:p>
            <a:pPr algn="ctr"/>
            <a:r>
              <a:rPr lang="ru-RU" dirty="0"/>
              <a:t>Внутриутробная гибель одного и более плодов при многоплодии встречается чаще, чем при одноплодной беременности — в 5‒7% случаев. </a:t>
            </a:r>
            <a:endParaRPr lang="ru-RU" dirty="0" smtClean="0"/>
          </a:p>
          <a:p>
            <a:pPr algn="ctr"/>
            <a:r>
              <a:rPr lang="ru-RU" dirty="0" smtClean="0"/>
              <a:t>При </a:t>
            </a:r>
            <a:r>
              <a:rPr lang="ru-RU" dirty="0" err="1"/>
              <a:t>дихориальном</a:t>
            </a:r>
            <a:r>
              <a:rPr lang="ru-RU" dirty="0"/>
              <a:t> типе </a:t>
            </a:r>
            <a:r>
              <a:rPr lang="ru-RU" dirty="0" err="1"/>
              <a:t>плацентации</a:t>
            </a:r>
            <a:r>
              <a:rPr lang="ru-RU" dirty="0"/>
              <a:t> беременность ведут как одноплодную (риск гибели второго плода составляет 3%, развития неврологической патологии — 2%). </a:t>
            </a:r>
            <a:endParaRPr lang="ru-RU" dirty="0" smtClean="0"/>
          </a:p>
          <a:p>
            <a:pPr algn="ctr"/>
            <a:r>
              <a:rPr lang="ru-RU" dirty="0" smtClean="0"/>
              <a:t>При </a:t>
            </a:r>
            <a:r>
              <a:rPr lang="ru-RU" dirty="0" err="1"/>
              <a:t>монохориальной</a:t>
            </a:r>
            <a:r>
              <a:rPr lang="ru-RU" dirty="0"/>
              <a:t> беременности риски повреждения второго плода существенно выше (за счёт функционирующих анастомозов плаценты). Внутриутробная гибель одного из плодов при </a:t>
            </a:r>
            <a:r>
              <a:rPr lang="ru-RU" dirty="0" err="1"/>
              <a:t>монохориальной</a:t>
            </a:r>
            <a:r>
              <a:rPr lang="ru-RU" dirty="0"/>
              <a:t> двойне может привести к смерти (15%) или неврологической патологии выжившего близнеца (26%)</a:t>
            </a:r>
          </a:p>
        </p:txBody>
      </p:sp>
    </p:spTree>
    <p:extLst>
      <p:ext uri="{BB962C8B-B14F-4D97-AF65-F5344CB8AC3E}">
        <p14:creationId xmlns:p14="http://schemas.microsoft.com/office/powerpoint/2010/main" val="918795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16632"/>
            <a:ext cx="8424936" cy="5326339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После диагностики внутриутробной гибели одного из плодов при МХДА двойне рекомендовано проведение оценки состояния выжившего плода с использованием </a:t>
            </a:r>
            <a:r>
              <a:rPr lang="ru-RU" dirty="0" err="1"/>
              <a:t>эхографии</a:t>
            </a:r>
            <a:r>
              <a:rPr lang="ru-RU" dirty="0"/>
              <a:t>, КТГ, допплерографии с оценкой МСК в СМА для диагностики возможной </a:t>
            </a:r>
            <a:r>
              <a:rPr lang="ru-RU" dirty="0" smtClean="0"/>
              <a:t>анемии.</a:t>
            </a:r>
          </a:p>
          <a:p>
            <a:pPr algn="l"/>
            <a:r>
              <a:rPr lang="ru-RU" dirty="0"/>
              <a:t>•	После диагностики внутриутробной гибели одного из плодов при МХДА двойне для исключения структурных повреждений головного мозга рекомендовано проведение </a:t>
            </a:r>
            <a:r>
              <a:rPr lang="ru-RU" dirty="0" err="1"/>
              <a:t>нейросонографии</a:t>
            </a:r>
            <a:r>
              <a:rPr lang="ru-RU" dirty="0"/>
              <a:t> плода, </a:t>
            </a:r>
            <a:r>
              <a:rPr lang="ru-RU" dirty="0" err="1"/>
              <a:t>допплерографической</a:t>
            </a:r>
            <a:r>
              <a:rPr lang="ru-RU" dirty="0"/>
              <a:t> оценки кровотока в СМА через 7 дней и в дальнейшем каждые 2 </a:t>
            </a:r>
            <a:r>
              <a:rPr lang="ru-RU" dirty="0" smtClean="0"/>
              <a:t>недели.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819639" cy="269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14174"/>
            <a:ext cx="4665915" cy="244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41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817" y="188640"/>
            <a:ext cx="8042185" cy="6264696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После диагностики внутриутробной гибели одного из плодов при МХДА двойне для исключения повреждения структур головного мозга рекомендовано рассмотреть возможность проведения магнитно-резонансной томографии головного мозга второго развивающегося плода после 32‒34 недели беременности, но не ранее 4 недель после гибели первого плода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7" y="2492896"/>
            <a:ext cx="7416824" cy="409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966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83" y="0"/>
            <a:ext cx="9145015" cy="878962"/>
          </a:xfrm>
        </p:spPr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sz="3200" dirty="0"/>
              <a:t>Иные диагностические исследования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052736"/>
            <a:ext cx="7704856" cy="5544616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Беременным с </a:t>
            </a:r>
            <a:r>
              <a:rPr lang="ru-RU" dirty="0" err="1"/>
              <a:t>монохориальным</a:t>
            </a:r>
            <a:r>
              <a:rPr lang="ru-RU" dirty="0"/>
              <a:t> многоплодием с целью своевременной диагностики осложнений, рекомендовано проведение консультации врача-акушер-гинеколога раз в 2 недели с 16 недель беременности (в том числе контроль артериального давления, прибавки массы тела, лабораторных показателей</a:t>
            </a:r>
            <a:r>
              <a:rPr lang="ru-RU" dirty="0" smtClean="0"/>
              <a:t>)</a:t>
            </a:r>
          </a:p>
          <a:p>
            <a:pPr algn="l"/>
            <a:r>
              <a:rPr lang="ru-RU" dirty="0"/>
              <a:t>•	Беременным с </a:t>
            </a:r>
            <a:r>
              <a:rPr lang="ru-RU" dirty="0" err="1"/>
              <a:t>дихориальным</a:t>
            </a:r>
            <a:r>
              <a:rPr lang="ru-RU" dirty="0"/>
              <a:t> многоплодием с целью своевременной диагностики осложнений, рекомендовано проведение консультации врача-акушер-гинеколога 1 раз в 4 недели с 16 по 34 неделю беременности, далее 1 раз в 2 недели (в том числе контроль артериального давления, прибавки массы тела, лабораторных показателей) </a:t>
            </a:r>
            <a:endParaRPr lang="ru-RU" dirty="0" smtClean="0"/>
          </a:p>
          <a:p>
            <a:pPr algn="l"/>
            <a:r>
              <a:rPr lang="ru-RU" dirty="0"/>
              <a:t>•	Рекомендовано направлять пациентку с многоплодной беременностью к врачу-генетику на медико-генетическое консультирование при выявлении факторов риска рождения детей с хромосомной патологией</a:t>
            </a:r>
          </a:p>
        </p:txBody>
      </p:sp>
    </p:spTree>
    <p:extLst>
      <p:ext uri="{BB962C8B-B14F-4D97-AF65-F5344CB8AC3E}">
        <p14:creationId xmlns:p14="http://schemas.microsoft.com/office/powerpoint/2010/main" val="2965295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5678634" cy="734946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Лечение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0122" y="1340768"/>
            <a:ext cx="7632848" cy="5271450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ru-RU" sz="2400" dirty="0"/>
              <a:t>Немедикаментозные методы коррекции жалоб</a:t>
            </a:r>
          </a:p>
          <a:p>
            <a:pPr algn="l"/>
            <a:r>
              <a:rPr lang="ru-RU" sz="2400" dirty="0"/>
              <a:t>А</a:t>
            </a:r>
            <a:r>
              <a:rPr lang="ru-RU" sz="2400" dirty="0" smtClean="0"/>
              <a:t>налогичны </a:t>
            </a:r>
            <a:r>
              <a:rPr lang="ru-RU" sz="2400" dirty="0"/>
              <a:t>у беременных с одноплодной беременностью и регламентированы клиническими рекомендациями «Нормальная беременность</a:t>
            </a:r>
            <a:r>
              <a:rPr lang="ru-RU" sz="2400" dirty="0" smtClean="0"/>
              <a:t>»</a:t>
            </a:r>
          </a:p>
          <a:p>
            <a:pPr marL="457200" indent="-457200" algn="l">
              <a:buFont typeface="+mj-lt"/>
              <a:buAutoNum type="arabicPeriod" startAt="2"/>
            </a:pPr>
            <a:r>
              <a:rPr lang="ru-RU" sz="2400" dirty="0"/>
              <a:t>Медикаментозные методы коррекции жалоб</a:t>
            </a:r>
          </a:p>
          <a:p>
            <a:pPr algn="l"/>
            <a:r>
              <a:rPr lang="ru-RU" sz="2400" dirty="0"/>
              <a:t>А</a:t>
            </a:r>
            <a:r>
              <a:rPr lang="ru-RU" sz="2400" dirty="0" smtClean="0"/>
              <a:t>налогичны </a:t>
            </a:r>
            <a:r>
              <a:rPr lang="ru-RU" sz="2400" dirty="0"/>
              <a:t>у беременных с одноплодной беременностью и регламентированы клиническими рекомендациями «Нормальная беременность</a:t>
            </a:r>
            <a:r>
              <a:rPr lang="ru-RU" sz="2400" dirty="0" smtClean="0"/>
              <a:t>»</a:t>
            </a:r>
          </a:p>
          <a:p>
            <a:pPr algn="l"/>
            <a:endParaRPr lang="ru-RU" dirty="0"/>
          </a:p>
          <a:p>
            <a:pPr marL="457200" indent="-457200" algn="l">
              <a:buFont typeface="+mj-lt"/>
              <a:buAutoNum type="arabicPeriod" startAt="2"/>
            </a:pPr>
            <a:endParaRPr lang="ru-RU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4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24" y="332656"/>
            <a:ext cx="7269480" cy="854610"/>
          </a:xfrm>
        </p:spPr>
        <p:txBody>
          <a:bodyPr/>
          <a:lstStyle/>
          <a:p>
            <a:r>
              <a:rPr lang="ru-RU" dirty="0"/>
              <a:t>Этиология и патогенез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8423920" cy="530120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Монозиготная </a:t>
            </a:r>
            <a:r>
              <a:rPr lang="ru-RU" dirty="0"/>
              <a:t>многоплодная беременность – результат оплодотворения одной яйцеклетки и </a:t>
            </a:r>
            <a:r>
              <a:rPr lang="ru-RU" dirty="0" err="1"/>
              <a:t>еѐ</a:t>
            </a:r>
            <a:r>
              <a:rPr lang="ru-RU" dirty="0"/>
              <a:t> последующего </a:t>
            </a:r>
            <a:r>
              <a:rPr lang="ru-RU" dirty="0" smtClean="0"/>
              <a:t>деления.</a:t>
            </a:r>
            <a:endParaRPr lang="ru-RU" dirty="0"/>
          </a:p>
          <a:p>
            <a:r>
              <a:rPr lang="ru-RU" dirty="0" smtClean="0"/>
              <a:t>Примерно </a:t>
            </a:r>
            <a:r>
              <a:rPr lang="ru-RU" dirty="0"/>
              <a:t>30% монозиготных двоен — </a:t>
            </a:r>
            <a:r>
              <a:rPr lang="ru-RU" b="1" dirty="0" err="1"/>
              <a:t>дихориальные</a:t>
            </a:r>
            <a:r>
              <a:rPr lang="ru-RU" dirty="0"/>
              <a:t>, 70% — </a:t>
            </a:r>
            <a:r>
              <a:rPr lang="ru-RU" b="1" dirty="0" err="1"/>
              <a:t>монохориальные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 </a:t>
            </a:r>
            <a:r>
              <a:rPr lang="ru-RU" dirty="0"/>
              <a:t>разделении на </a:t>
            </a:r>
            <a:r>
              <a:rPr lang="ru-RU" dirty="0">
                <a:solidFill>
                  <a:srgbClr val="C00000"/>
                </a:solidFill>
              </a:rPr>
              <a:t>стадии морулы </a:t>
            </a:r>
            <a:r>
              <a:rPr lang="ru-RU" dirty="0"/>
              <a:t>(0‒3 день после оплодотворения) формируется </a:t>
            </a:r>
            <a:r>
              <a:rPr lang="ru-RU" b="1" dirty="0" err="1"/>
              <a:t>дихориальная</a:t>
            </a:r>
            <a:r>
              <a:rPr lang="ru-RU" b="1" dirty="0"/>
              <a:t> </a:t>
            </a:r>
            <a:r>
              <a:rPr lang="ru-RU" b="1" dirty="0" err="1"/>
              <a:t>диамниотическая</a:t>
            </a:r>
            <a:r>
              <a:rPr lang="ru-RU" b="1" dirty="0"/>
              <a:t> (ДХДА</a:t>
            </a:r>
            <a:r>
              <a:rPr lang="ru-RU" dirty="0"/>
              <a:t>) двойня, на стадии </a:t>
            </a:r>
            <a:r>
              <a:rPr lang="ru-RU" dirty="0" err="1">
                <a:solidFill>
                  <a:srgbClr val="C00000"/>
                </a:solidFill>
              </a:rPr>
              <a:t>бластоцисты</a:t>
            </a:r>
            <a:r>
              <a:rPr lang="ru-RU" dirty="0"/>
              <a:t> (</a:t>
            </a:r>
            <a:r>
              <a:rPr lang="ru-RU" dirty="0">
                <a:solidFill>
                  <a:srgbClr val="C00000"/>
                </a:solidFill>
              </a:rPr>
              <a:t>4‒8 день </a:t>
            </a:r>
            <a:r>
              <a:rPr lang="ru-RU" dirty="0"/>
              <a:t>после оплодотворения) — </a:t>
            </a:r>
            <a:r>
              <a:rPr lang="ru-RU" b="1" dirty="0" err="1"/>
              <a:t>монохориальная</a:t>
            </a:r>
            <a:r>
              <a:rPr lang="ru-RU" b="1" dirty="0"/>
              <a:t> </a:t>
            </a:r>
            <a:r>
              <a:rPr lang="ru-RU" b="1" dirty="0" err="1"/>
              <a:t>диамниотическая</a:t>
            </a:r>
            <a:r>
              <a:rPr lang="ru-RU" b="1" dirty="0"/>
              <a:t> (МХДА</a:t>
            </a:r>
            <a:r>
              <a:rPr lang="ru-RU" dirty="0"/>
              <a:t>) двойня. При разделении эмбриона </a:t>
            </a:r>
            <a:r>
              <a:rPr lang="ru-RU" dirty="0">
                <a:solidFill>
                  <a:srgbClr val="C00000"/>
                </a:solidFill>
              </a:rPr>
              <a:t>на 9‒12 день </a:t>
            </a:r>
            <a:r>
              <a:rPr lang="ru-RU" dirty="0"/>
              <a:t>после оплодотворения оба зародыша развиваются в одном зародышевом мешке, т.е. имеют общую </a:t>
            </a:r>
            <a:r>
              <a:rPr lang="ru-RU" dirty="0" err="1"/>
              <a:t>хориальную</a:t>
            </a:r>
            <a:r>
              <a:rPr lang="ru-RU" dirty="0"/>
              <a:t> и </a:t>
            </a:r>
            <a:r>
              <a:rPr lang="ru-RU" dirty="0" err="1"/>
              <a:t>амниальную</a:t>
            </a:r>
            <a:r>
              <a:rPr lang="ru-RU" dirty="0"/>
              <a:t> оболочки – развивается </a:t>
            </a:r>
            <a:r>
              <a:rPr lang="ru-RU" b="1" dirty="0" err="1"/>
              <a:t>монохориальная</a:t>
            </a:r>
            <a:r>
              <a:rPr lang="ru-RU" b="1" dirty="0"/>
              <a:t> </a:t>
            </a:r>
            <a:r>
              <a:rPr lang="ru-RU" b="1" dirty="0" err="1"/>
              <a:t>моноамниотическая</a:t>
            </a:r>
            <a:r>
              <a:rPr lang="ru-RU" b="1" dirty="0"/>
              <a:t> (МХМА) двойня </a:t>
            </a:r>
            <a:r>
              <a:rPr lang="ru-RU" dirty="0"/>
              <a:t>(1‒5</a:t>
            </a:r>
            <a:r>
              <a:rPr lang="ru-RU" dirty="0" smtClean="0"/>
              <a:t>%)</a:t>
            </a:r>
          </a:p>
          <a:p>
            <a:r>
              <a:rPr lang="ru-RU" dirty="0" smtClean="0"/>
              <a:t>В </a:t>
            </a:r>
            <a:r>
              <a:rPr lang="ru-RU" dirty="0"/>
              <a:t>редких случаях разделение происходит </a:t>
            </a:r>
            <a:r>
              <a:rPr lang="ru-RU" dirty="0">
                <a:solidFill>
                  <a:srgbClr val="C00000"/>
                </a:solidFill>
              </a:rPr>
              <a:t>после 12 дня </a:t>
            </a:r>
            <a:r>
              <a:rPr lang="ru-RU" dirty="0"/>
              <a:t>эмбрионального развития, тогда развиваются </a:t>
            </a:r>
            <a:r>
              <a:rPr lang="ru-RU" b="1" dirty="0" err="1"/>
              <a:t>неразделившиеся</a:t>
            </a:r>
            <a:r>
              <a:rPr lang="ru-RU" b="1" dirty="0"/>
              <a:t> (сиамские) </a:t>
            </a:r>
            <a:r>
              <a:rPr lang="ru-RU" b="1" dirty="0" smtClean="0"/>
              <a:t>близнецы</a:t>
            </a:r>
          </a:p>
          <a:p>
            <a:r>
              <a:rPr lang="ru-RU" dirty="0"/>
              <a:t>Монозиготные близнецы, как правило, генетически идентичны, одного пола и часто похожи </a:t>
            </a:r>
            <a:r>
              <a:rPr lang="ru-RU" dirty="0" err="1"/>
              <a:t>фенотипически</a:t>
            </a:r>
            <a:r>
              <a:rPr lang="ru-RU" dirty="0"/>
              <a:t>; аномалии развития у них встречаются в 2 раза чаще, чем у дизиготных двоен.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42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916832"/>
            <a:ext cx="6646454" cy="1094986"/>
          </a:xfrm>
        </p:spPr>
        <p:txBody>
          <a:bodyPr>
            <a:noAutofit/>
          </a:bodyPr>
          <a:lstStyle/>
          <a:p>
            <a:pPr algn="l"/>
            <a:r>
              <a:rPr lang="ru-RU" sz="4400" dirty="0"/>
              <a:t>Лечение осложнений при многоплодной беременности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112818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Лечение </a:t>
            </a:r>
            <a:r>
              <a:rPr lang="ru-RU" dirty="0" err="1"/>
              <a:t>фето</a:t>
            </a:r>
            <a:r>
              <a:rPr lang="ru-RU" dirty="0"/>
              <a:t>-фетального </a:t>
            </a:r>
            <a:r>
              <a:rPr lang="ru-RU" dirty="0" err="1"/>
              <a:t>трансфузионного</a:t>
            </a:r>
            <a:r>
              <a:rPr lang="ru-RU" dirty="0"/>
              <a:t> синдрома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2"/>
          <p:cNvSpPr>
            <a:spLocks noGrp="1"/>
          </p:cNvSpPr>
          <p:nvPr>
            <p:ph idx="1"/>
          </p:nvPr>
        </p:nvSpPr>
        <p:spPr>
          <a:xfrm>
            <a:off x="323528" y="1556792"/>
            <a:ext cx="7992888" cy="4968551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Беременным </a:t>
            </a:r>
            <a:r>
              <a:rPr lang="ru-RU" dirty="0"/>
              <a:t>с ФФТС рекомендованы следующие методы лечения: серийная </a:t>
            </a:r>
            <a:r>
              <a:rPr lang="ru-RU" dirty="0" err="1"/>
              <a:t>амниоредукция</a:t>
            </a:r>
            <a:r>
              <a:rPr lang="ru-RU" dirty="0"/>
              <a:t>; лазерная коагуляция сосудистых анастомозов плаценты II‒IV стадии (селективная/ неселективная/ тактика Соломона), селективная элиминация плода; консервативное ведение на I стадии </a:t>
            </a:r>
            <a:r>
              <a:rPr lang="ru-RU" dirty="0" smtClean="0"/>
              <a:t>ФФТС</a:t>
            </a:r>
          </a:p>
          <a:p>
            <a:pPr algn="l"/>
            <a:r>
              <a:rPr lang="ru-RU" dirty="0"/>
              <a:t>	Беременным с ФФТС II-IV стадии в случае отсутствия противопоказаний, в сроке беременности 16-26 недель, рекомендовано проводить лазерную коагуляцию анастомозов плаценты. В случае успешного антенатального лечения — </a:t>
            </a:r>
            <a:r>
              <a:rPr lang="ru-RU" dirty="0" err="1"/>
              <a:t>родоразрешение</a:t>
            </a:r>
            <a:r>
              <a:rPr lang="ru-RU" dirty="0"/>
              <a:t> в сроках </a:t>
            </a:r>
            <a:r>
              <a:rPr lang="ru-RU" dirty="0" smtClean="0"/>
              <a:t>34‒36 </a:t>
            </a:r>
            <a:r>
              <a:rPr lang="ru-RU" dirty="0"/>
              <a:t>недель </a:t>
            </a:r>
          </a:p>
        </p:txBody>
      </p:sp>
    </p:spTree>
    <p:extLst>
      <p:ext uri="{BB962C8B-B14F-4D97-AF65-F5344CB8AC3E}">
        <p14:creationId xmlns:p14="http://schemas.microsoft.com/office/powerpoint/2010/main" val="1551277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7848872" cy="6408712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Беременным с ФФТС </a:t>
            </a:r>
            <a:r>
              <a:rPr lang="ru-RU" dirty="0" err="1"/>
              <a:t>фетоскопическую</a:t>
            </a:r>
            <a:r>
              <a:rPr lang="ru-RU" dirty="0"/>
              <a:t> лазерную коагуляцию сосудистых анастомозов плаценты рекомендовано проводить </a:t>
            </a:r>
            <a:r>
              <a:rPr lang="ru-RU" dirty="0" err="1"/>
              <a:t>трансабдоминальным</a:t>
            </a:r>
            <a:r>
              <a:rPr lang="ru-RU" dirty="0"/>
              <a:t> доступом под внутривенной, </a:t>
            </a:r>
            <a:r>
              <a:rPr lang="ru-RU" dirty="0" err="1"/>
              <a:t>местнои</a:t>
            </a:r>
            <a:r>
              <a:rPr lang="ru-RU" dirty="0"/>
              <a:t>̆ или </a:t>
            </a:r>
            <a:r>
              <a:rPr lang="ru-RU" dirty="0" err="1"/>
              <a:t>регионарнои</a:t>
            </a:r>
            <a:r>
              <a:rPr lang="ru-RU" dirty="0"/>
              <a:t>̆ </a:t>
            </a:r>
            <a:r>
              <a:rPr lang="ru-RU" dirty="0" err="1"/>
              <a:t>анестезиеи</a:t>
            </a:r>
            <a:r>
              <a:rPr lang="ru-RU" dirty="0"/>
              <a:t>̆, на фоне антибиотикопрофилактики (предпочтительны цефалоспорины II–III поколения) и </a:t>
            </a:r>
            <a:r>
              <a:rPr lang="ru-RU" dirty="0" err="1" smtClean="0"/>
              <a:t>токолиза</a:t>
            </a:r>
            <a:r>
              <a:rPr lang="ru-RU" dirty="0" smtClean="0"/>
              <a:t>. </a:t>
            </a:r>
            <a:r>
              <a:rPr lang="ru-RU" dirty="0"/>
              <a:t>Операцию завершают </a:t>
            </a:r>
            <a:r>
              <a:rPr lang="ru-RU" dirty="0" err="1"/>
              <a:t>амниоредукцией</a:t>
            </a:r>
            <a:r>
              <a:rPr lang="ru-RU" dirty="0"/>
              <a:t> до достижения нормального количества околоплодных вод (МВК 4‒6см</a:t>
            </a:r>
            <a:r>
              <a:rPr lang="ru-RU" dirty="0" smtClean="0"/>
              <a:t>).</a:t>
            </a:r>
          </a:p>
          <a:p>
            <a:r>
              <a:rPr lang="ru-RU" dirty="0"/>
              <a:t>Процент осложнений остаётся достаточно высокий: преждевременное излитие околоплодных вод — 34‒42%, прерывание беременности — 17%, рецидив ФФТС — 1,5-9%, развитие синдрома анемии-полицитемии — 3‒16%, отслойка плаценты — 1%, </a:t>
            </a:r>
            <a:r>
              <a:rPr lang="ru-RU" dirty="0" err="1"/>
              <a:t>септотомия</a:t>
            </a:r>
            <a:r>
              <a:rPr lang="ru-RU" dirty="0"/>
              <a:t> — 10‒15%, </a:t>
            </a:r>
            <a:r>
              <a:rPr lang="ru-RU" dirty="0" err="1"/>
              <a:t>хориоамнионит</a:t>
            </a:r>
            <a:r>
              <a:rPr lang="ru-RU" dirty="0"/>
              <a:t> — 0‒1%, расслоение плодных оболочек — 5‒10%, кровотечение при коагуляции — 2‒7%. Выживание одного или двух близнецов после поведённого лечения составляет 70‒88% </a:t>
            </a:r>
          </a:p>
        </p:txBody>
      </p:sp>
    </p:spTree>
    <p:extLst>
      <p:ext uri="{BB962C8B-B14F-4D97-AF65-F5344CB8AC3E}">
        <p14:creationId xmlns:p14="http://schemas.microsoft.com/office/powerpoint/2010/main" val="3282798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88640"/>
            <a:ext cx="7848872" cy="6480720"/>
          </a:xfrm>
        </p:spPr>
        <p:txBody>
          <a:bodyPr/>
          <a:lstStyle/>
          <a:p>
            <a:pPr algn="l"/>
            <a:r>
              <a:rPr lang="ru-RU" dirty="0"/>
              <a:t>•	Беременным с многоплодием селективную элиминацию плода (остановка сердечной деятельности) рекомендовано применять при наличии грубых аномалий развития одного из плодов, сочетания ФФТС с селективной задержкой роста одного из плодов при </a:t>
            </a:r>
            <a:r>
              <a:rPr lang="ru-RU" dirty="0" err="1"/>
              <a:t>дискордантности</a:t>
            </a:r>
            <a:r>
              <a:rPr lang="ru-RU" dirty="0"/>
              <a:t> более 40% (до 22 недель беременности), при IV стадии ФФТС в случае отсутствия технической возможности выполнения лазерной коагуляции. Проводят коагуляцию сосудов пуповины одного из плодов </a:t>
            </a:r>
            <a:r>
              <a:rPr lang="ru-RU" dirty="0" err="1"/>
              <a:t>фетоскопическим</a:t>
            </a:r>
            <a:r>
              <a:rPr lang="ru-RU" dirty="0"/>
              <a:t> или пункционным </a:t>
            </a:r>
            <a:r>
              <a:rPr lang="ru-RU" dirty="0" smtClean="0"/>
              <a:t>доступом.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16902" r="-1408" b="-1"/>
          <a:stretch/>
        </p:blipFill>
        <p:spPr bwMode="auto">
          <a:xfrm>
            <a:off x="2699792" y="3450392"/>
            <a:ext cx="5112568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560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8100392" cy="633670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•          Беременным </a:t>
            </a:r>
            <a:r>
              <a:rPr lang="ru-RU" dirty="0"/>
              <a:t>в случае внутриутробной гибели одного из плодов после проведения внутриутробного лечения, с целью </a:t>
            </a:r>
            <a:r>
              <a:rPr lang="ru-RU" dirty="0" err="1"/>
              <a:t>пролонгирования</a:t>
            </a:r>
            <a:r>
              <a:rPr lang="ru-RU" dirty="0"/>
              <a:t> беременности, рекомендовано продолжить выжидательную тактику ведения </a:t>
            </a:r>
          </a:p>
          <a:p>
            <a:r>
              <a:rPr lang="ru-RU" dirty="0" smtClean="0"/>
              <a:t>Беременность </a:t>
            </a:r>
            <a:r>
              <a:rPr lang="ru-RU" dirty="0"/>
              <a:t>ведут под контролем состояния беременной и плода, показателей УЗИ, допплерографии кровотока, клинического анализа крови, С-реактивного белка, показателей свертывающей системы крови. При отсутствии лейкоцитоза, повышения уровня С-реактивного белка проведение антибактериальной терапии не показано. При отсутствии нарушения состояния второго плода по данным функциональных методов обследования — </a:t>
            </a:r>
            <a:r>
              <a:rPr lang="ru-RU" dirty="0" err="1"/>
              <a:t>родоразрешение</a:t>
            </a:r>
            <a:r>
              <a:rPr lang="ru-RU" dirty="0"/>
              <a:t> в доношенном сроке. После любого вида оперативного вмешательства контроль показателей УЗИ и допплерографии кровотока осуществляется с интервалом 1-2 недели до срока </a:t>
            </a:r>
            <a:r>
              <a:rPr lang="ru-RU" dirty="0" err="1"/>
              <a:t>родоразрешения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1548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60840" cy="950970"/>
          </a:xfrm>
        </p:spPr>
        <p:txBody>
          <a:bodyPr>
            <a:normAutofit/>
          </a:bodyPr>
          <a:lstStyle/>
          <a:p>
            <a:r>
              <a:rPr lang="ru-RU" sz="3200" dirty="0"/>
              <a:t>Лечение синдрома селективной задержки роста плода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8136904" cy="566124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Ведение </a:t>
            </a:r>
            <a:r>
              <a:rPr lang="ru-RU" dirty="0" err="1"/>
              <a:t>монохориальной</a:t>
            </a:r>
            <a:r>
              <a:rPr lang="ru-RU" dirty="0"/>
              <a:t> многоплодной беременности, осложненной </a:t>
            </a:r>
            <a:r>
              <a:rPr lang="ru-RU" dirty="0" smtClean="0"/>
              <a:t>ССЗРП, </a:t>
            </a:r>
            <a:r>
              <a:rPr lang="ru-RU" dirty="0"/>
              <a:t>рекомендовано в перинатальном </a:t>
            </a:r>
            <a:r>
              <a:rPr lang="ru-RU" dirty="0" smtClean="0"/>
              <a:t>центре.</a:t>
            </a:r>
            <a:endParaRPr lang="ru-RU" dirty="0" smtClean="0"/>
          </a:p>
          <a:p>
            <a:pPr algn="l"/>
            <a:r>
              <a:rPr lang="ru-RU" dirty="0"/>
              <a:t>•	У беременных с </a:t>
            </a:r>
            <a:r>
              <a:rPr lang="ru-RU" dirty="0" err="1"/>
              <a:t>монохориальным</a:t>
            </a:r>
            <a:r>
              <a:rPr lang="ru-RU" dirty="0"/>
              <a:t> многоплодием, осложненным ССЗРП, декомпенсацию состояния плода с задержкой роста, визуализацию отрицательной А-волны в венозном протоке после 28 недель беременности, рекомендовано считать показанием к досрочному оперативному </a:t>
            </a:r>
            <a:r>
              <a:rPr lang="ru-RU" dirty="0" err="1"/>
              <a:t>родоразрешению</a:t>
            </a:r>
            <a:r>
              <a:rPr lang="ru-RU" dirty="0"/>
              <a:t> после проведения профилактики РДС </a:t>
            </a:r>
            <a:r>
              <a:rPr lang="ru-RU" dirty="0" smtClean="0"/>
              <a:t>плодов.</a:t>
            </a:r>
          </a:p>
          <a:p>
            <a:r>
              <a:rPr lang="ru-RU" dirty="0"/>
              <a:t>Вопрос о сроках </a:t>
            </a:r>
            <a:r>
              <a:rPr lang="ru-RU" dirty="0" err="1"/>
              <a:t>родоразрешения</a:t>
            </a:r>
            <a:r>
              <a:rPr lang="ru-RU" dirty="0"/>
              <a:t> решают индивидуально, после проведения профилактики РДС </a:t>
            </a:r>
            <a:r>
              <a:rPr lang="ru-RU" dirty="0" smtClean="0"/>
              <a:t>плодов, </a:t>
            </a:r>
            <a:r>
              <a:rPr lang="ru-RU" dirty="0"/>
              <a:t>в связи с длительным изменением кровотока плода с задержкой роста (ухудшение его состояния констатируют при уменьшении количества околоплодных вод, определении патологического кровотока в венозном протоке) </a:t>
            </a:r>
          </a:p>
        </p:txBody>
      </p:sp>
    </p:spTree>
    <p:extLst>
      <p:ext uri="{BB962C8B-B14F-4D97-AF65-F5344CB8AC3E}">
        <p14:creationId xmlns:p14="http://schemas.microsoft.com/office/powerpoint/2010/main" val="2358979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548680"/>
            <a:ext cx="7848872" cy="4757919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Беременным с </a:t>
            </a:r>
            <a:r>
              <a:rPr lang="ru-RU" dirty="0" err="1"/>
              <a:t>монохориальным</a:t>
            </a:r>
            <a:r>
              <a:rPr lang="ru-RU" dirty="0"/>
              <a:t> многоплодием осложненным ССЗРП, в связи с высоким риском внутриутробной гибели плодов, при I типе ССЗРП рекомендовано </a:t>
            </a:r>
            <a:r>
              <a:rPr lang="ru-RU" dirty="0" err="1"/>
              <a:t>родоразрешение</a:t>
            </a:r>
            <a:r>
              <a:rPr lang="ru-RU" dirty="0"/>
              <a:t> в 34-35 недель, при II и III типах – в сроке 30-32 недели беременности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5256584" cy="340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715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566"/>
            <a:ext cx="7848872" cy="1055194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Лечение синдрома анемии-полицитемии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7920880" cy="547260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/>
              <a:t>•	</a:t>
            </a:r>
            <a:r>
              <a:rPr lang="ru-RU" sz="2400" dirty="0"/>
              <a:t>Беременным с </a:t>
            </a:r>
            <a:r>
              <a:rPr lang="ru-RU" sz="2400" dirty="0" err="1"/>
              <a:t>монохориальным</a:t>
            </a:r>
            <a:r>
              <a:rPr lang="ru-RU" sz="2400" dirty="0"/>
              <a:t> многоплодием осложненным САП, при отсутствии признаков тяжёлой анемии плода-донора (МСК в СМА менее 1,6 МОМ, отсутствие водянки), беременность рекомендовано вести консервативно, с регулярным проведением </a:t>
            </a:r>
            <a:r>
              <a:rPr lang="ru-RU" sz="2400" dirty="0" err="1"/>
              <a:t>эхографического</a:t>
            </a:r>
            <a:r>
              <a:rPr lang="ru-RU" sz="2400" dirty="0"/>
              <a:t> обследования 1 раз в 7 дней </a:t>
            </a:r>
            <a:endParaRPr lang="ru-RU" sz="2400" dirty="0" smtClean="0"/>
          </a:p>
          <a:p>
            <a:pPr algn="l"/>
            <a:r>
              <a:rPr lang="ru-RU" sz="2400" dirty="0"/>
              <a:t>•	При диагностировании анемии плода тяжёлой степени в сроках от 16 до 28 недель рекомендовано выполнение </a:t>
            </a:r>
            <a:r>
              <a:rPr lang="ru-RU" sz="2400" dirty="0" err="1"/>
              <a:t>фетоскопической</a:t>
            </a:r>
            <a:r>
              <a:rPr lang="ru-RU" sz="2400" dirty="0"/>
              <a:t> лазерной коагуляции сосудистых анастомозов плаценты </a:t>
            </a:r>
            <a:endParaRPr lang="ru-RU" sz="2400" dirty="0" smtClean="0"/>
          </a:p>
          <a:p>
            <a:pPr algn="l"/>
            <a:r>
              <a:rPr lang="ru-RU" sz="2400" dirty="0"/>
              <a:t>•	При невозможности выполнения </a:t>
            </a:r>
            <a:r>
              <a:rPr lang="ru-RU" sz="2400" dirty="0" err="1"/>
              <a:t>фетоскопии</a:t>
            </a:r>
            <a:r>
              <a:rPr lang="ru-RU" sz="2400" dirty="0"/>
              <a:t> и лазерной коагуляции сосудистых анастомозов плаценты у беременных с САП тяжёлой степени в сроках от 16 до 32 недель, рекомендовано выполнение симптоматического внутриутробного хирургического лечения (переливание </a:t>
            </a:r>
            <a:r>
              <a:rPr lang="ru-RU" sz="2400" dirty="0" err="1"/>
              <a:t>эритроцитарной</a:t>
            </a:r>
            <a:r>
              <a:rPr lang="ru-RU" sz="2400" dirty="0"/>
              <a:t> массы обеднённой лейкоцитами и тромбоцитами плоду с анемией) </a:t>
            </a:r>
          </a:p>
        </p:txBody>
      </p:sp>
    </p:spTree>
    <p:extLst>
      <p:ext uri="{BB962C8B-B14F-4D97-AF65-F5344CB8AC3E}">
        <p14:creationId xmlns:p14="http://schemas.microsoft.com/office/powerpoint/2010/main" val="2744689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852" y="116632"/>
            <a:ext cx="8064896" cy="5182323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</a:t>
            </a:r>
            <a:r>
              <a:rPr lang="ru-RU" dirty="0" err="1"/>
              <a:t>Родоразрешение</a:t>
            </a:r>
            <a:r>
              <a:rPr lang="ru-RU" dirty="0"/>
              <a:t> </a:t>
            </a:r>
            <a:r>
              <a:rPr lang="ru-RU" dirty="0" err="1"/>
              <a:t>монохориальной</a:t>
            </a:r>
            <a:r>
              <a:rPr lang="ru-RU" dirty="0"/>
              <a:t> многоплодной беременности, осложненной САП рекомендовано проводить в 32-35 недель, после проведения профилактики РДС плодов в медицинском учреждении, оказывающем акушерскую высокотехнологичную медицинскую помощь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2" y="2204864"/>
            <a:ext cx="7902640" cy="44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751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116632"/>
            <a:ext cx="7992888" cy="1094986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Лечение синдрома обратной артериальной перфузии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5556" y="1340768"/>
            <a:ext cx="7740860" cy="5184576"/>
          </a:xfrm>
        </p:spPr>
        <p:txBody>
          <a:bodyPr>
            <a:normAutofit fontScale="92500"/>
          </a:bodyPr>
          <a:lstStyle/>
          <a:p>
            <a:pPr algn="l"/>
            <a:r>
              <a:rPr lang="ru-RU" dirty="0"/>
              <a:t>•	Рекомендована выжидательная тактика ведения </a:t>
            </a:r>
            <a:r>
              <a:rPr lang="ru-RU" dirty="0" err="1"/>
              <a:t>монохориальной</a:t>
            </a:r>
            <a:r>
              <a:rPr lang="ru-RU" dirty="0"/>
              <a:t> </a:t>
            </a:r>
            <a:r>
              <a:rPr lang="ru-RU" dirty="0" err="1"/>
              <a:t>диамниотической</a:t>
            </a:r>
            <a:r>
              <a:rPr lang="ru-RU" dirty="0"/>
              <a:t> двойни, осложнённой СОАП при отсутствии признаков прогрессирования заболевания (отсутствие роста и кровотока у плода с </a:t>
            </a:r>
            <a:r>
              <a:rPr lang="ru-RU" dirty="0" err="1"/>
              <a:t>акардией</a:t>
            </a:r>
            <a:r>
              <a:rPr lang="ru-RU" dirty="0"/>
              <a:t>), проведение УЗИ с допплерографией 1 раз в 14 дней с 16 до 26 недели; затем беременность ведут как </a:t>
            </a:r>
            <a:r>
              <a:rPr lang="ru-RU" dirty="0" smtClean="0"/>
              <a:t>одноплодную.</a:t>
            </a:r>
          </a:p>
          <a:p>
            <a:pPr algn="ctr"/>
            <a:r>
              <a:rPr lang="ru-RU" dirty="0" err="1"/>
              <a:t>Родоразрешение</a:t>
            </a:r>
            <a:r>
              <a:rPr lang="ru-RU" dirty="0"/>
              <a:t> в плановом порядке в доношенном сроке, в акушерском стационаре 3 </a:t>
            </a:r>
            <a:r>
              <a:rPr lang="ru-RU" dirty="0" smtClean="0"/>
              <a:t>группы</a:t>
            </a:r>
          </a:p>
          <a:p>
            <a:pPr algn="l"/>
            <a:r>
              <a:rPr lang="ru-RU" dirty="0"/>
              <a:t>•	При прогрессировании СОАП (диагностика нарастания массы плода с </a:t>
            </a:r>
            <a:r>
              <a:rPr lang="ru-RU" dirty="0" err="1"/>
              <a:t>акардией</a:t>
            </a:r>
            <a:r>
              <a:rPr lang="ru-RU" dirty="0"/>
              <a:t>; его размера, превышающего 50% плода-помпы; наличие кровотока в его сосудах; декомпенсации плода-помпы — </a:t>
            </a:r>
            <a:r>
              <a:rPr lang="ru-RU" dirty="0" err="1"/>
              <a:t>эхопризнаков</a:t>
            </a:r>
            <a:r>
              <a:rPr lang="ru-RU" dirty="0"/>
              <a:t> </a:t>
            </a:r>
            <a:r>
              <a:rPr lang="ru-RU" dirty="0" err="1"/>
              <a:t>кардиомиопатии</a:t>
            </a:r>
            <a:r>
              <a:rPr lang="ru-RU" dirty="0"/>
              <a:t> и многоводия), а также у беременных с </a:t>
            </a:r>
            <a:r>
              <a:rPr lang="ru-RU" dirty="0" err="1"/>
              <a:t>монохориальной</a:t>
            </a:r>
            <a:r>
              <a:rPr lang="ru-RU" dirty="0"/>
              <a:t> </a:t>
            </a:r>
            <a:r>
              <a:rPr lang="ru-RU" dirty="0" err="1"/>
              <a:t>моноамниотической</a:t>
            </a:r>
            <a:r>
              <a:rPr lang="ru-RU" dirty="0"/>
              <a:t> двойней, рекомендовано выполнение внутриутробного хирургического вмешательства, направленного на прекращение кровоснабжения плода с </a:t>
            </a:r>
            <a:r>
              <a:rPr lang="ru-RU" dirty="0" err="1" smtClean="0"/>
              <a:t>акардией</a:t>
            </a:r>
            <a:r>
              <a:rPr lang="ru-RU" dirty="0" smtClean="0"/>
              <a:t>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67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5846" y="692696"/>
            <a:ext cx="7704856" cy="4894291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стадии </a:t>
            </a:r>
            <a:r>
              <a:rPr lang="ru-RU" dirty="0" err="1"/>
              <a:t>бластоцисты</a:t>
            </a:r>
            <a:r>
              <a:rPr lang="ru-RU" dirty="0"/>
              <a:t> (4‒8 день после оплодотворения) — </a:t>
            </a:r>
            <a:r>
              <a:rPr lang="ru-RU" b="1" dirty="0" err="1"/>
              <a:t>монохориальная</a:t>
            </a:r>
            <a:r>
              <a:rPr lang="ru-RU" b="1" dirty="0"/>
              <a:t> </a:t>
            </a:r>
            <a:r>
              <a:rPr lang="ru-RU" b="1" dirty="0" err="1"/>
              <a:t>диамниотическая</a:t>
            </a:r>
            <a:r>
              <a:rPr lang="ru-RU" b="1" dirty="0"/>
              <a:t> (МХДА) двойня.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704856" cy="467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3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344" y="404664"/>
            <a:ext cx="7200800" cy="5182323"/>
          </a:xfrm>
        </p:spPr>
        <p:txBody>
          <a:bodyPr/>
          <a:lstStyle/>
          <a:p>
            <a:pPr algn="l"/>
            <a:r>
              <a:rPr lang="ru-RU" sz="2200" dirty="0"/>
              <a:t>•	Беременным с </a:t>
            </a:r>
            <a:r>
              <a:rPr lang="ru-RU" sz="2200" dirty="0" err="1"/>
              <a:t>монохориальным</a:t>
            </a:r>
            <a:r>
              <a:rPr lang="ru-RU" sz="2200" dirty="0"/>
              <a:t> многоплодием, осложненным СОАП, рекомендовано выполнение интерстициальной или </a:t>
            </a:r>
            <a:r>
              <a:rPr lang="ru-RU" sz="2200" dirty="0" err="1"/>
              <a:t>фетоскопической</a:t>
            </a:r>
            <a:r>
              <a:rPr lang="ru-RU" sz="2200" dirty="0"/>
              <a:t> лазерной коагуляции сосудов пуповины </a:t>
            </a:r>
            <a:r>
              <a:rPr lang="ru-RU" sz="2200" dirty="0" err="1"/>
              <a:t>акардиального</a:t>
            </a:r>
            <a:r>
              <a:rPr lang="ru-RU" sz="2200" dirty="0"/>
              <a:t> плода под контролем УЗИ; при </a:t>
            </a:r>
            <a:r>
              <a:rPr lang="ru-RU" sz="2200" dirty="0" err="1"/>
              <a:t>моноамниотической</a:t>
            </a:r>
            <a:r>
              <a:rPr lang="ru-RU" sz="2200" dirty="0"/>
              <a:t> двойне с целью профилактики спутывания пуповин — эндоскопическое отсечение пуповины плода с </a:t>
            </a:r>
            <a:r>
              <a:rPr lang="ru-RU" sz="2200" dirty="0" err="1" smtClean="0"/>
              <a:t>акардией</a:t>
            </a:r>
            <a:r>
              <a:rPr lang="ru-RU" sz="2200" dirty="0" smtClean="0"/>
              <a:t>.</a:t>
            </a:r>
          </a:p>
          <a:p>
            <a:pPr algn="ctr"/>
            <a:r>
              <a:rPr lang="ru-RU" sz="2200" dirty="0"/>
              <a:t>История родов при СОАП оформляется как роды одним новорождённым. </a:t>
            </a:r>
            <a:r>
              <a:rPr lang="ru-RU" sz="2200" dirty="0" err="1"/>
              <a:t>Акардиальный</a:t>
            </a:r>
            <a:r>
              <a:rPr lang="ru-RU" sz="2200" dirty="0"/>
              <a:t> плод оценивается как продукт </a:t>
            </a:r>
            <a:r>
              <a:rPr lang="ru-RU" sz="2200" dirty="0" smtClean="0"/>
              <a:t>зачатия.</a:t>
            </a:r>
          </a:p>
          <a:p>
            <a:pPr algn="l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695513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260648"/>
            <a:ext cx="7776864" cy="1094986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Лечение при внутриутробной гибели одного и более плодов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6245" y="1556792"/>
            <a:ext cx="7800172" cy="504056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/>
              <a:t>•	Беременным с </a:t>
            </a:r>
            <a:r>
              <a:rPr lang="ru-RU" dirty="0" err="1"/>
              <a:t>монохориальным</a:t>
            </a:r>
            <a:r>
              <a:rPr lang="ru-RU" dirty="0"/>
              <a:t> многоплодием и гибелью одного </a:t>
            </a:r>
            <a:r>
              <a:rPr lang="ru-RU" dirty="0" smtClean="0"/>
              <a:t>плода </a:t>
            </a:r>
            <a:r>
              <a:rPr lang="ru-RU" dirty="0"/>
              <a:t>не рекомендовано экстренное </a:t>
            </a:r>
            <a:r>
              <a:rPr lang="ru-RU" dirty="0" err="1"/>
              <a:t>родоразрешение</a:t>
            </a:r>
            <a:r>
              <a:rPr lang="ru-RU" dirty="0"/>
              <a:t> при отсутствии других акушерских показаний и данных о нарушении состояния второго </a:t>
            </a:r>
            <a:r>
              <a:rPr lang="ru-RU" dirty="0" smtClean="0"/>
              <a:t>плода.</a:t>
            </a:r>
          </a:p>
          <a:p>
            <a:r>
              <a:rPr lang="ru-RU" dirty="0"/>
              <a:t>При гибели одного плода из </a:t>
            </a:r>
            <a:r>
              <a:rPr lang="ru-RU" dirty="0" err="1"/>
              <a:t>монохориальной</a:t>
            </a:r>
            <a:r>
              <a:rPr lang="ru-RU" dirty="0"/>
              <a:t> двойни беременную рекомендовано наблюдать в стационаре в течение 7‒14 дней под строгим контролем клинико-лабораторных показателей (клинический анализ крови, С-реактивный белок, показатели свертывающей системы крови), состояния </a:t>
            </a:r>
            <a:r>
              <a:rPr lang="ru-RU" dirty="0" smtClean="0"/>
              <a:t>плода. </a:t>
            </a:r>
          </a:p>
          <a:p>
            <a:r>
              <a:rPr lang="ru-RU" dirty="0" smtClean="0"/>
              <a:t>При </a:t>
            </a:r>
            <a:r>
              <a:rPr lang="ru-RU" dirty="0"/>
              <a:t>отсутствии признаков воспаления (лейкоцитоза, повышения уровня С-реактивного белка) проведение антибактериальной терапии не </a:t>
            </a:r>
            <a:r>
              <a:rPr lang="ru-RU" dirty="0" smtClean="0"/>
              <a:t>рекомендовано. </a:t>
            </a:r>
          </a:p>
          <a:p>
            <a:pPr algn="ctr"/>
            <a:r>
              <a:rPr lang="ru-RU" dirty="0" smtClean="0"/>
              <a:t>Затем </a:t>
            </a:r>
            <a:r>
              <a:rPr lang="ru-RU" dirty="0"/>
              <a:t>пациентка наблюдается амбулаторно у врача акушер-гинеколога, контроль УЗИ плода проводят 1 раз в 2 недели</a:t>
            </a:r>
            <a:r>
              <a:rPr lang="ru-RU" dirty="0" smtClean="0"/>
              <a:t>.</a:t>
            </a:r>
          </a:p>
          <a:p>
            <a:r>
              <a:rPr lang="ru-RU" dirty="0"/>
              <a:t>	При гибели одного плода из </a:t>
            </a:r>
            <a:r>
              <a:rPr lang="ru-RU" dirty="0" err="1"/>
              <a:t>монохориальной</a:t>
            </a:r>
            <a:r>
              <a:rPr lang="ru-RU" dirty="0"/>
              <a:t> двойни </a:t>
            </a:r>
            <a:r>
              <a:rPr lang="ru-RU" dirty="0" err="1"/>
              <a:t>родоразрешение</a:t>
            </a:r>
            <a:r>
              <a:rPr lang="ru-RU" dirty="0"/>
              <a:t> беременной рекомендовано проводить в 34‒36 недель после проведения профилактики РДС плода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024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7992888" cy="633670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•</a:t>
            </a:r>
            <a:r>
              <a:rPr lang="ru-RU" dirty="0"/>
              <a:t>	При гибели одного плода из </a:t>
            </a:r>
            <a:r>
              <a:rPr lang="ru-RU" dirty="0" err="1"/>
              <a:t>дихориальной</a:t>
            </a:r>
            <a:r>
              <a:rPr lang="ru-RU" dirty="0"/>
              <a:t> двойни, в случае отсутствия других акушерских показаний и данных о нарушении состояния второго плода, беременность рекомендовано вести </a:t>
            </a:r>
            <a:r>
              <a:rPr lang="ru-RU" dirty="0" err="1"/>
              <a:t>выжидательно</a:t>
            </a:r>
            <a:r>
              <a:rPr lang="ru-RU" dirty="0"/>
              <a:t> под строгим контролем состояния плода по данным УЗИ и показателей лабораторного обследования </a:t>
            </a:r>
            <a:r>
              <a:rPr lang="ru-RU" dirty="0" smtClean="0"/>
              <a:t>беременной</a:t>
            </a:r>
          </a:p>
          <a:p>
            <a:r>
              <a:rPr lang="ru-RU" dirty="0"/>
              <a:t>Беременную рекомендовано наблюдать в условиях стационара в течение 7-14 дней, проводить контроль клинико-лабораторных показателей </a:t>
            </a:r>
            <a:r>
              <a:rPr lang="ru-RU" dirty="0" smtClean="0"/>
              <a:t>и </a:t>
            </a:r>
            <a:r>
              <a:rPr lang="ru-RU" dirty="0" smtClean="0"/>
              <a:t>состояния </a:t>
            </a:r>
            <a:r>
              <a:rPr lang="ru-RU" dirty="0"/>
              <a:t>плода. </a:t>
            </a:r>
            <a:endParaRPr lang="ru-RU" dirty="0" smtClean="0"/>
          </a:p>
          <a:p>
            <a:r>
              <a:rPr lang="ru-RU" dirty="0" smtClean="0"/>
              <a:t>Затем </a:t>
            </a:r>
            <a:r>
              <a:rPr lang="ru-RU" dirty="0"/>
              <a:t>у врача акушер-гинеколога, контроль УЗИ плода проводят 1 раз в 4 недели. При отсутствии лейкоцитоза, повышения уровня С-реактивного белка проведение антибактериальной терапии не показано. </a:t>
            </a:r>
            <a:endParaRPr lang="ru-RU" dirty="0" smtClean="0"/>
          </a:p>
          <a:p>
            <a:r>
              <a:rPr lang="ru-RU" dirty="0" err="1" smtClean="0"/>
              <a:t>Пролонгирование</a:t>
            </a:r>
            <a:r>
              <a:rPr lang="ru-RU" dirty="0" smtClean="0"/>
              <a:t> </a:t>
            </a:r>
            <a:r>
              <a:rPr lang="ru-RU" dirty="0"/>
              <a:t>беременности возможно до доношенного срока . Гибель одного из плодов при </a:t>
            </a:r>
            <a:r>
              <a:rPr lang="ru-RU" dirty="0" err="1"/>
              <a:t>дихориальной</a:t>
            </a:r>
            <a:r>
              <a:rPr lang="ru-RU" dirty="0"/>
              <a:t> двойне, как правило, не представляет угрозы для выжившего, так как при </a:t>
            </a:r>
            <a:r>
              <a:rPr lang="ru-RU" dirty="0" err="1"/>
              <a:t>дихориальном</a:t>
            </a:r>
            <a:r>
              <a:rPr lang="ru-RU" dirty="0"/>
              <a:t> типе </a:t>
            </a:r>
            <a:r>
              <a:rPr lang="ru-RU" dirty="0" err="1"/>
              <a:t>плацентации</a:t>
            </a:r>
            <a:r>
              <a:rPr lang="ru-RU" dirty="0"/>
              <a:t> отсутствуют сосудистые анастомозы между системами </a:t>
            </a:r>
            <a:r>
              <a:rPr lang="ru-RU" dirty="0" err="1"/>
              <a:t>гемоциркуляции</a:t>
            </a:r>
            <a:r>
              <a:rPr lang="ru-RU" dirty="0"/>
              <a:t> плодов. </a:t>
            </a:r>
          </a:p>
        </p:txBody>
      </p:sp>
    </p:spTree>
    <p:extLst>
      <p:ext uri="{BB962C8B-B14F-4D97-AF65-F5344CB8AC3E}">
        <p14:creationId xmlns:p14="http://schemas.microsoft.com/office/powerpoint/2010/main" val="1653499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19" cy="1094986"/>
          </a:xfrm>
        </p:spPr>
        <p:txBody>
          <a:bodyPr>
            <a:normAutofit/>
          </a:bodyPr>
          <a:lstStyle/>
          <a:p>
            <a:pPr algn="l"/>
            <a:r>
              <a:rPr lang="ru-RU" sz="3200" dirty="0" err="1"/>
              <a:t>Родоразрешение</a:t>
            </a:r>
            <a:r>
              <a:rPr lang="ru-RU" sz="3200" dirty="0"/>
              <a:t> при многоплодной беременности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053" y="1340768"/>
            <a:ext cx="7992888" cy="532859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 smtClean="0"/>
              <a:t>При </a:t>
            </a:r>
            <a:r>
              <a:rPr lang="ru-RU" sz="2400" dirty="0"/>
              <a:t>неосложнённой беременности </a:t>
            </a:r>
            <a:r>
              <a:rPr lang="ru-RU" sz="2400" dirty="0" err="1"/>
              <a:t>монохориальной</a:t>
            </a:r>
            <a:r>
              <a:rPr lang="ru-RU" sz="2400" dirty="0"/>
              <a:t> двойней рекомендовано </a:t>
            </a:r>
            <a:r>
              <a:rPr lang="ru-RU" sz="2400" dirty="0" err="1"/>
              <a:t>родоразрешение</a:t>
            </a:r>
            <a:r>
              <a:rPr lang="ru-RU" sz="2400" dirty="0"/>
              <a:t> в 36‒37 недель, </a:t>
            </a:r>
            <a:r>
              <a:rPr lang="ru-RU" sz="2400" dirty="0" err="1"/>
              <a:t>дихориальной</a:t>
            </a:r>
            <a:r>
              <a:rPr lang="ru-RU" sz="2400" dirty="0"/>
              <a:t> двойней в 37‒38 недель, тройней в 35‒36 </a:t>
            </a:r>
            <a:r>
              <a:rPr lang="ru-RU" sz="2400" dirty="0" smtClean="0"/>
              <a:t>недель.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 err="1" smtClean="0"/>
              <a:t>Пролонгирование</a:t>
            </a:r>
            <a:r>
              <a:rPr lang="ru-RU" sz="2400" dirty="0" smtClean="0"/>
              <a:t> </a:t>
            </a:r>
            <a:r>
              <a:rPr lang="ru-RU" sz="2400" dirty="0"/>
              <a:t>неосложненной беременности двойней свыше 38 недель повышает риск внутриутробной гибели плода. У беременных с тройней риски повышаются после 36 недель </a:t>
            </a:r>
            <a:r>
              <a:rPr lang="ru-RU" sz="2400" dirty="0" smtClean="0"/>
              <a:t>беременности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 smtClean="0"/>
              <a:t>При </a:t>
            </a:r>
            <a:r>
              <a:rPr lang="ru-RU" sz="2400" dirty="0"/>
              <a:t>неосложнённой беременности </a:t>
            </a:r>
            <a:r>
              <a:rPr lang="ru-RU" sz="2400" dirty="0" err="1"/>
              <a:t>монохориальной</a:t>
            </a:r>
            <a:r>
              <a:rPr lang="ru-RU" sz="2400" dirty="0"/>
              <a:t> </a:t>
            </a:r>
            <a:r>
              <a:rPr lang="ru-RU" sz="2400" dirty="0" err="1"/>
              <a:t>моноамниотической</a:t>
            </a:r>
            <a:r>
              <a:rPr lang="ru-RU" sz="2400" dirty="0"/>
              <a:t> двойней рекомендовано </a:t>
            </a:r>
            <a:r>
              <a:rPr lang="ru-RU" sz="2400" dirty="0" err="1"/>
              <a:t>родоразрешение</a:t>
            </a:r>
            <a:r>
              <a:rPr lang="ru-RU" sz="2400" dirty="0"/>
              <a:t> путем операции кесарево сечение в 32‒34 недели </a:t>
            </a:r>
          </a:p>
        </p:txBody>
      </p:sp>
    </p:spTree>
    <p:extLst>
      <p:ext uri="{BB962C8B-B14F-4D97-AF65-F5344CB8AC3E}">
        <p14:creationId xmlns:p14="http://schemas.microsoft.com/office/powerpoint/2010/main" val="1137484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86011" cy="44691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/>
              <a:t>Способ </a:t>
            </a:r>
            <a:r>
              <a:rPr lang="ru-RU" sz="3200" dirty="0" err="1"/>
              <a:t>родоразрешения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908720"/>
            <a:ext cx="7848872" cy="5616624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Для выбора метода </a:t>
            </a:r>
            <a:r>
              <a:rPr lang="ru-RU" dirty="0" err="1"/>
              <a:t>родоразрешения</a:t>
            </a:r>
            <a:r>
              <a:rPr lang="ru-RU" dirty="0"/>
              <a:t> необходимо учитывать следующие </a:t>
            </a:r>
            <a:r>
              <a:rPr lang="ru-RU" dirty="0" smtClean="0"/>
              <a:t>факторы: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срок </a:t>
            </a:r>
            <a:r>
              <a:rPr lang="ru-RU" dirty="0"/>
              <a:t>беременности;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количество </a:t>
            </a:r>
            <a:r>
              <a:rPr lang="ru-RU" dirty="0"/>
              <a:t>плодов;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err="1" smtClean="0"/>
              <a:t>хориальность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амниальность</a:t>
            </a:r>
            <a:r>
              <a:rPr lang="ru-RU" dirty="0"/>
              <a:t>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положение </a:t>
            </a:r>
            <a:r>
              <a:rPr lang="ru-RU" dirty="0"/>
              <a:t>и </a:t>
            </a:r>
            <a:r>
              <a:rPr lang="ru-RU" dirty="0" err="1"/>
              <a:t>предлежание</a:t>
            </a:r>
            <a:r>
              <a:rPr lang="ru-RU" dirty="0"/>
              <a:t> плодов;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предполагаемые </a:t>
            </a:r>
            <a:r>
              <a:rPr lang="ru-RU" dirty="0"/>
              <a:t>массы плодов;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наличие </a:t>
            </a:r>
            <a:r>
              <a:rPr lang="ru-RU" dirty="0"/>
              <a:t>осложнений;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состояние </a:t>
            </a:r>
            <a:r>
              <a:rPr lang="ru-RU" dirty="0"/>
              <a:t>матери (наличие </a:t>
            </a:r>
            <a:r>
              <a:rPr lang="ru-RU" dirty="0" err="1"/>
              <a:t>экстрагенитальных</a:t>
            </a:r>
            <a:r>
              <a:rPr lang="ru-RU" dirty="0"/>
              <a:t> заболеваний и/или осложнений беременности);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акушерский </a:t>
            </a:r>
            <a:r>
              <a:rPr lang="ru-RU" dirty="0"/>
              <a:t>анамнез (возраст, паритет, бесплодие);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наличие </a:t>
            </a:r>
            <a:r>
              <a:rPr lang="ru-RU" dirty="0"/>
              <a:t>информированного добровольного согласия пациентки.</a:t>
            </a:r>
          </a:p>
          <a:p>
            <a:pPr marL="457200" indent="-457200" algn="l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4808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064896" cy="640871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При </a:t>
            </a:r>
            <a:r>
              <a:rPr lang="ru-RU" dirty="0"/>
              <a:t>сроке беременности 32 недели и более, при наличии головного </a:t>
            </a:r>
            <a:r>
              <a:rPr lang="ru-RU" dirty="0" err="1"/>
              <a:t>предлежания</a:t>
            </a:r>
            <a:r>
              <a:rPr lang="ru-RU" dirty="0"/>
              <a:t> 1 плода пациентку рекомендовано информировать, что вагинальные роды не связаны с риском увеличения осложнений для матери и новорождённых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При неосложнённом течении беременности вагинальные роды двойней при головном </a:t>
            </a:r>
            <a:r>
              <a:rPr lang="ru-RU" dirty="0" err="1"/>
              <a:t>предлежании</a:t>
            </a:r>
            <a:r>
              <a:rPr lang="ru-RU" dirty="0"/>
              <a:t> первого плода, в сроке беременности 32‒38 недель не увеличивают риски перинатальных </a:t>
            </a:r>
            <a:r>
              <a:rPr lang="ru-RU" dirty="0" smtClean="0"/>
              <a:t>осложнений.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При </a:t>
            </a:r>
            <a:r>
              <a:rPr lang="ru-RU" dirty="0"/>
              <a:t>планировании вагинальных родов в 32 недели и более, частота их завершения через естественные родовые пути составляет 65%‒75%; вероятность кесарева сечения для извлечения второго плода после вагинальных родов зависит от опыта персонала и колеблется от 3% до 10</a:t>
            </a:r>
            <a:r>
              <a:rPr lang="ru-RU" dirty="0" smtClean="0"/>
              <a:t>%.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Вагинальные </a:t>
            </a:r>
            <a:r>
              <a:rPr lang="ru-RU" dirty="0"/>
              <a:t>роды двойней относятся к родам высокого риска, и пациентка должна быть об этом информирована. </a:t>
            </a:r>
            <a:endParaRPr lang="ru-RU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Пациентке </a:t>
            </a:r>
            <a:r>
              <a:rPr lang="ru-RU" dirty="0"/>
              <a:t>с многоплодием рекомендовано рассмотреть возможность проведения отсроченных родов второго плода при рождении первого до 28 недели беременности </a:t>
            </a:r>
          </a:p>
        </p:txBody>
      </p:sp>
    </p:spTree>
    <p:extLst>
      <p:ext uri="{BB962C8B-B14F-4D97-AF65-F5344CB8AC3E}">
        <p14:creationId xmlns:p14="http://schemas.microsoft.com/office/powerpoint/2010/main" val="30803029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7848872" cy="612068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Показания к операции кесарево сечение: </a:t>
            </a:r>
            <a:endParaRPr lang="ru-RU" sz="2800" b="1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err="1" smtClean="0"/>
              <a:t>моноамниотические</a:t>
            </a:r>
            <a:r>
              <a:rPr lang="ru-RU" dirty="0" smtClean="0"/>
              <a:t> </a:t>
            </a:r>
            <a:r>
              <a:rPr lang="ru-RU" dirty="0"/>
              <a:t>двойни;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err="1" smtClean="0"/>
              <a:t>неразделившиеся</a:t>
            </a:r>
            <a:r>
              <a:rPr lang="ru-RU" dirty="0" smtClean="0"/>
              <a:t> </a:t>
            </a:r>
            <a:r>
              <a:rPr lang="ru-RU" dirty="0"/>
              <a:t>близнецы при любом сроке беременности; </a:t>
            </a:r>
            <a:endParaRPr lang="ru-RU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/>
              <a:t>неголовное </a:t>
            </a:r>
            <a:r>
              <a:rPr lang="ru-RU" dirty="0" err="1"/>
              <a:t>предлежание</a:t>
            </a:r>
            <a:r>
              <a:rPr lang="ru-RU" dirty="0"/>
              <a:t> первого плода; </a:t>
            </a:r>
            <a:endParaRPr lang="ru-RU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/>
              <a:t>три </a:t>
            </a:r>
            <a:r>
              <a:rPr lang="ru-RU" dirty="0"/>
              <a:t>и более плода; </a:t>
            </a:r>
            <a:endParaRPr lang="ru-RU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/>
              <a:t>Стандартные </a:t>
            </a:r>
            <a:r>
              <a:rPr lang="ru-RU" dirty="0"/>
              <a:t>показания для одноплодной беременности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При </a:t>
            </a:r>
            <a:r>
              <a:rPr lang="ru-RU" dirty="0"/>
              <a:t>желании женщины рожать через естественные родовые пути необходимо провести консультирование о рисках, получить информированное добровольное </a:t>
            </a:r>
            <a:r>
              <a:rPr lang="ru-RU" dirty="0" smtClean="0"/>
              <a:t>согласие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9679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94121"/>
            <a:ext cx="5966666" cy="518922"/>
          </a:xfrm>
        </p:spPr>
        <p:txBody>
          <a:bodyPr>
            <a:noAutofit/>
          </a:bodyPr>
          <a:lstStyle/>
          <a:p>
            <a:pPr algn="l"/>
            <a:r>
              <a:rPr lang="ru-RU" sz="4000" dirty="0"/>
              <a:t>Вагинальные роды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424" y="813043"/>
            <a:ext cx="8064896" cy="59766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/>
              <a:t>Первый период родов</a:t>
            </a:r>
          </a:p>
          <a:p>
            <a:pPr algn="l"/>
            <a:r>
              <a:rPr lang="ru-RU" dirty="0"/>
              <a:t>	Для ведения многоплодных родов рекомендовано обеспечить выполнение стандартов базовой помощи (индивидуальный родовой зал, свободный выбор положения в родах).</a:t>
            </a:r>
          </a:p>
          <a:p>
            <a:pPr algn="l"/>
            <a:r>
              <a:rPr lang="ru-RU" dirty="0"/>
              <a:t>	</a:t>
            </a:r>
            <a:r>
              <a:rPr lang="ru-RU" dirty="0" err="1"/>
              <a:t>Партограмму</a:t>
            </a:r>
            <a:r>
              <a:rPr lang="ru-RU" dirty="0"/>
              <a:t> и мониторинг состояния плодов с помощью КТГ рекомендовано проводить в непрерывном режиме.</a:t>
            </a:r>
          </a:p>
          <a:p>
            <a:pPr algn="l"/>
            <a:r>
              <a:rPr lang="ru-RU" dirty="0"/>
              <a:t>	Индукцию и </a:t>
            </a:r>
            <a:r>
              <a:rPr lang="ru-RU" dirty="0" err="1"/>
              <a:t>родостимуляцию</a:t>
            </a:r>
            <a:r>
              <a:rPr lang="ru-RU" dirty="0"/>
              <a:t> окситоцином рекомендовано проводить по тем же показаниям и в том же режиме, что и при одноплодной беременности.</a:t>
            </a:r>
          </a:p>
          <a:p>
            <a:pPr algn="l"/>
            <a:r>
              <a:rPr lang="ru-RU" dirty="0"/>
              <a:t>	Рекомендовано обезболивание в родах с помощью </a:t>
            </a:r>
            <a:r>
              <a:rPr lang="ru-RU" dirty="0" err="1"/>
              <a:t>эпидуральной</a:t>
            </a:r>
            <a:r>
              <a:rPr lang="ru-RU" dirty="0"/>
              <a:t> анальгезии с учётом возможной необходимости акушерских пособий во 2 периоде родов. </a:t>
            </a:r>
          </a:p>
          <a:p>
            <a:pPr algn="l"/>
            <a:r>
              <a:rPr lang="ru-RU" dirty="0"/>
              <a:t>Оснащение родильного зала и организация родов:</a:t>
            </a:r>
          </a:p>
          <a:p>
            <a:pPr algn="l"/>
            <a:r>
              <a:rPr lang="ru-RU" dirty="0"/>
              <a:t>	Родовая кровать-</a:t>
            </a:r>
            <a:r>
              <a:rPr lang="ru-RU" dirty="0" err="1"/>
              <a:t>трансформер</a:t>
            </a:r>
            <a:r>
              <a:rPr lang="ru-RU" dirty="0"/>
              <a:t> (обеспечение возможности ведения родов в любом положении тела), ведение родов в одной палате (отсутствие перекладывания пациентки при необходимости экстренного перевода в операционную).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914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6"/>
            <a:ext cx="7812360" cy="619268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dirty="0"/>
              <a:t>	</a:t>
            </a:r>
            <a:r>
              <a:rPr lang="ru-RU" sz="2400" dirty="0"/>
              <a:t>КТГ-монитор с возможностью раздельной регистрацией кривых для каждого плода, возможно применение прямой КТГ для первого плода с целью исключения наложения сигнала при наружной КТГ.</a:t>
            </a:r>
          </a:p>
          <a:p>
            <a:pPr algn="l"/>
            <a:r>
              <a:rPr lang="ru-RU" sz="2400" dirty="0"/>
              <a:t>	Мобильный УЗ-аппарат (при наличии) </a:t>
            </a:r>
          </a:p>
          <a:p>
            <a:pPr algn="l"/>
            <a:r>
              <a:rPr lang="ru-RU" sz="2400" dirty="0"/>
              <a:t>	Возможность ведения родов в условиях </a:t>
            </a:r>
            <a:r>
              <a:rPr lang="ru-RU" sz="2400" dirty="0" err="1"/>
              <a:t>эпидуральной</a:t>
            </a:r>
            <a:r>
              <a:rPr lang="ru-RU" sz="2400" dirty="0"/>
              <a:t> анальгезии (обеспечение быстрой адекватной анестезии при выполнении акушерских операций).</a:t>
            </a:r>
          </a:p>
          <a:p>
            <a:pPr algn="l"/>
            <a:r>
              <a:rPr lang="ru-RU" sz="2400" dirty="0"/>
              <a:t>	Манипуляционный столик акушерки, анестезиолога, </a:t>
            </a:r>
            <a:r>
              <a:rPr lang="ru-RU" sz="2400" dirty="0" err="1"/>
              <a:t>анестезистки</a:t>
            </a:r>
            <a:r>
              <a:rPr lang="ru-RU" sz="2400" dirty="0"/>
              <a:t>.</a:t>
            </a:r>
          </a:p>
          <a:p>
            <a:pPr algn="l"/>
            <a:r>
              <a:rPr lang="ru-RU" sz="2400" dirty="0"/>
              <a:t>	Возможность немедленного проведения влагалищного оперативного </a:t>
            </a:r>
            <a:r>
              <a:rPr lang="ru-RU" sz="2400" dirty="0" err="1"/>
              <a:t>родоразрешения</a:t>
            </a:r>
            <a:r>
              <a:rPr lang="ru-RU" sz="2400" dirty="0"/>
              <a:t> (вакуум-экстракция, внутренний поворот на ножку, экстракция за тазовый конец, </a:t>
            </a:r>
            <a:r>
              <a:rPr lang="ru-RU" sz="2400" dirty="0" err="1"/>
              <a:t>заправление</a:t>
            </a:r>
            <a:r>
              <a:rPr lang="ru-RU" sz="2400" dirty="0"/>
              <a:t> пуповины при выпадении петель).</a:t>
            </a:r>
          </a:p>
          <a:p>
            <a:pPr algn="l"/>
            <a:r>
              <a:rPr lang="ru-RU" sz="2400" dirty="0"/>
              <a:t>	Возможность проведения острого </a:t>
            </a:r>
            <a:r>
              <a:rPr lang="ru-RU" sz="2400" dirty="0" err="1"/>
              <a:t>токолиза</a:t>
            </a:r>
            <a:r>
              <a:rPr lang="ru-RU" sz="2400" dirty="0"/>
              <a:t> (</a:t>
            </a:r>
            <a:r>
              <a:rPr lang="ru-RU" sz="2400" dirty="0" err="1"/>
              <a:t>гексопреналин</a:t>
            </a:r>
            <a:r>
              <a:rPr lang="ru-RU" sz="2400" dirty="0"/>
              <a:t>** 5 мкг внутривенно в течение 5 минут).</a:t>
            </a:r>
          </a:p>
          <a:p>
            <a:pPr algn="l"/>
            <a:r>
              <a:rPr lang="ru-RU" sz="2400" dirty="0"/>
              <a:t>	Наличие реанимационных систем для новорождённых.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5684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6632"/>
            <a:ext cx="7920880" cy="6408711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Второй период родов</a:t>
            </a:r>
          </a:p>
          <a:p>
            <a:pPr algn="l"/>
            <a:r>
              <a:rPr lang="ru-RU" sz="2400" dirty="0"/>
              <a:t>Подготовка включает в себя:</a:t>
            </a:r>
          </a:p>
          <a:p>
            <a:pPr algn="l"/>
            <a:r>
              <a:rPr lang="ru-RU" sz="2400" dirty="0"/>
              <a:t>	Сбор команды: два акушера-гинеколога, акушерка, анестезиолог, медсестра-</a:t>
            </a:r>
            <a:r>
              <a:rPr lang="ru-RU" sz="2400" dirty="0" err="1"/>
              <a:t>анестезистка</a:t>
            </a:r>
            <a:r>
              <a:rPr lang="ru-RU" sz="2400" dirty="0"/>
              <a:t>, два неонатолога.</a:t>
            </a:r>
          </a:p>
          <a:p>
            <a:pPr algn="l"/>
            <a:r>
              <a:rPr lang="ru-RU" sz="2400" dirty="0"/>
              <a:t>	Подготовка необходимого акушерского оборудования (заранее подготовить </a:t>
            </a:r>
            <a:r>
              <a:rPr lang="ru-RU" sz="2400" dirty="0" err="1"/>
              <a:t>инфузию</a:t>
            </a:r>
            <a:r>
              <a:rPr lang="ru-RU" sz="2400" dirty="0"/>
              <a:t> окситоцина). </a:t>
            </a:r>
          </a:p>
          <a:p>
            <a:pPr algn="l"/>
            <a:r>
              <a:rPr lang="ru-RU" sz="2400" dirty="0"/>
              <a:t>	Подготовить необходимое анестезиологическое </a:t>
            </a:r>
            <a:r>
              <a:rPr lang="ru-RU" sz="2400" dirty="0" smtClean="0"/>
              <a:t>оборудование. </a:t>
            </a:r>
            <a:endParaRPr lang="ru-RU" sz="2400" dirty="0"/>
          </a:p>
          <a:p>
            <a:pPr algn="l"/>
            <a:r>
              <a:rPr lang="ru-RU" sz="2400" dirty="0"/>
              <a:t>	Неонатальное оборудование должно быть приготовлено к рождению нескольких детей. </a:t>
            </a:r>
          </a:p>
          <a:p>
            <a:pPr algn="l"/>
            <a:r>
              <a:rPr lang="ru-RU" sz="2400" dirty="0"/>
              <a:t>	Ведение второго периода для первого плода не отличается от общепринятых подходов.</a:t>
            </a:r>
          </a:p>
          <a:p>
            <a:pPr algn="l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6554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8424936" cy="554461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При разделении </a:t>
            </a:r>
            <a:r>
              <a:rPr lang="ru-RU" dirty="0" err="1" smtClean="0"/>
              <a:t>бластоцисты</a:t>
            </a:r>
            <a:r>
              <a:rPr lang="ru-RU" dirty="0" smtClean="0"/>
              <a:t> (на 9‒12 день после оплодотворения) оба зародыша развиваются в одном зародышевом мешке, т.е. имеют общую </a:t>
            </a:r>
            <a:r>
              <a:rPr lang="ru-RU" dirty="0" err="1" smtClean="0"/>
              <a:t>хориальную</a:t>
            </a:r>
            <a:r>
              <a:rPr lang="ru-RU" dirty="0" smtClean="0"/>
              <a:t> и </a:t>
            </a:r>
            <a:r>
              <a:rPr lang="ru-RU" dirty="0" err="1" smtClean="0"/>
              <a:t>амниальную</a:t>
            </a:r>
            <a:r>
              <a:rPr lang="ru-RU" dirty="0" smtClean="0"/>
              <a:t> оболочки – </a:t>
            </a:r>
            <a:endParaRPr lang="ru-RU" dirty="0" smtClean="0"/>
          </a:p>
          <a:p>
            <a:pPr algn="l"/>
            <a:r>
              <a:rPr lang="ru-RU" b="1" dirty="0" err="1" smtClean="0"/>
              <a:t>монохориальная</a:t>
            </a:r>
            <a:r>
              <a:rPr lang="ru-RU" b="1" dirty="0" smtClean="0"/>
              <a:t> </a:t>
            </a:r>
            <a:r>
              <a:rPr lang="ru-RU" b="1" dirty="0" err="1" smtClean="0"/>
              <a:t>моноамниотическая</a:t>
            </a:r>
            <a:r>
              <a:rPr lang="ru-RU" b="1" dirty="0" smtClean="0"/>
              <a:t> (МХМА) </a:t>
            </a:r>
            <a:r>
              <a:rPr lang="ru-RU" b="1" dirty="0" smtClean="0"/>
              <a:t>двойня.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4104456" cy="346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0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620688"/>
            <a:ext cx="7992888" cy="5688632"/>
          </a:xfrm>
        </p:spPr>
        <p:txBody>
          <a:bodyPr>
            <a:normAutofit/>
          </a:bodyPr>
          <a:lstStyle/>
          <a:p>
            <a:pPr algn="l"/>
            <a:r>
              <a:rPr lang="ru-RU" u="sng" dirty="0"/>
              <a:t>После рождения первого плода: </a:t>
            </a:r>
          </a:p>
          <a:p>
            <a:pPr algn="l"/>
            <a:r>
              <a:rPr lang="ru-RU" dirty="0"/>
              <a:t>	Рекомендовано остановить </a:t>
            </a:r>
            <a:r>
              <a:rPr lang="ru-RU" dirty="0" err="1"/>
              <a:t>инфузию</a:t>
            </a:r>
            <a:r>
              <a:rPr lang="ru-RU" dirty="0"/>
              <a:t> окситоцина с целью определения </a:t>
            </a:r>
            <a:r>
              <a:rPr lang="ru-RU" dirty="0" err="1"/>
              <a:t>предлежания</a:t>
            </a:r>
            <a:r>
              <a:rPr lang="ru-RU" dirty="0"/>
              <a:t> и положения второго </a:t>
            </a:r>
            <a:r>
              <a:rPr lang="ru-RU" dirty="0" smtClean="0"/>
              <a:t>плода.</a:t>
            </a:r>
            <a:endParaRPr lang="ru-RU" dirty="0"/>
          </a:p>
          <a:p>
            <a:pPr algn="l"/>
            <a:r>
              <a:rPr lang="ru-RU" dirty="0"/>
              <a:t>	При </a:t>
            </a:r>
            <a:r>
              <a:rPr lang="ru-RU" dirty="0" err="1"/>
              <a:t>монохориальной</a:t>
            </a:r>
            <a:r>
              <a:rPr lang="ru-RU" dirty="0"/>
              <a:t> двойне пуповину первого плода рекомендовано пережать сразу после рождения для предотвращения возможной потери крови второго плода через существующие сосудистые анастомозы плаценты.</a:t>
            </a:r>
          </a:p>
          <a:p>
            <a:pPr algn="l"/>
            <a:r>
              <a:rPr lang="ru-RU" dirty="0"/>
              <a:t>	Рекомендовано провести наружное акушерское и влагалищное исследования для уточнения положения второго плода, </a:t>
            </a:r>
            <a:r>
              <a:rPr lang="ru-RU" dirty="0" err="1"/>
              <a:t>предлежания</a:t>
            </a:r>
            <a:r>
              <a:rPr lang="ru-RU" dirty="0"/>
              <a:t> и уровня стояния предлежащей части по отношению к входу в малый таз. При необходимости провести УЗИ.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643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620688"/>
            <a:ext cx="7992888" cy="5760640"/>
          </a:xfrm>
        </p:spPr>
        <p:txBody>
          <a:bodyPr>
            <a:normAutofit/>
          </a:bodyPr>
          <a:lstStyle/>
          <a:p>
            <a:pPr algn="l"/>
            <a:r>
              <a:rPr lang="ru-RU" u="sng" dirty="0"/>
              <a:t>Алгоритм активного ведения 2 периода родов 2-го плода:</a:t>
            </a:r>
          </a:p>
          <a:p>
            <a:pPr algn="l"/>
            <a:r>
              <a:rPr lang="ru-RU" dirty="0"/>
              <a:t>•	Рекомендовано активное ведение 2-го периода родов второго плода с оптимальным интервалом рождения близнецов не более 30-40 минут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По </a:t>
            </a:r>
            <a:r>
              <a:rPr lang="ru-RU" dirty="0"/>
              <a:t>истечении этого промежутка следует тщательно </a:t>
            </a:r>
            <a:r>
              <a:rPr lang="ru-RU" dirty="0" smtClean="0"/>
              <a:t>оценить акушерскую </a:t>
            </a:r>
            <a:r>
              <a:rPr lang="ru-RU" dirty="0"/>
              <a:t>ситуацию и принять решение о дальнейшей тактике ведения родов. При эффективной коррекции слабости родовой деятельности, наличия прогрессирующего продвижения предлежащей части, при удовлетворительном состояния матери и плода, роды можно продолжить вести консервативно. В случае неудовлетворительного прогресса родов следует рассмотреть вопрос о </a:t>
            </a:r>
            <a:r>
              <a:rPr lang="ru-RU" dirty="0" err="1"/>
              <a:t>родоразрешающей</a:t>
            </a:r>
            <a:r>
              <a:rPr lang="ru-RU" dirty="0"/>
              <a:t> 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15894128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332656"/>
            <a:ext cx="7813376" cy="63367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/>
              <a:t>Риск </a:t>
            </a:r>
            <a:r>
              <a:rPr lang="ru-RU" dirty="0" err="1"/>
              <a:t>интранатальных</a:t>
            </a:r>
            <a:r>
              <a:rPr lang="ru-RU" dirty="0"/>
              <a:t> осложнений для второго плода при родах через естественные родовые пути выше. </a:t>
            </a:r>
            <a:endParaRPr lang="ru-RU" dirty="0" smtClean="0"/>
          </a:p>
          <a:p>
            <a:pPr algn="ctr"/>
            <a:r>
              <a:rPr lang="ru-RU" dirty="0" smtClean="0"/>
              <a:t>Если </a:t>
            </a:r>
            <a:r>
              <a:rPr lang="ru-RU" dirty="0"/>
              <a:t>положение второго плода продольное при головном или тазовом </a:t>
            </a:r>
            <a:r>
              <a:rPr lang="ru-RU" dirty="0" err="1"/>
              <a:t>предлежании</a:t>
            </a:r>
            <a:r>
              <a:rPr lang="ru-RU" dirty="0"/>
              <a:t> рекомендовано применить следующий алгоритм действий</a:t>
            </a:r>
            <a:r>
              <a:rPr lang="ru-RU" dirty="0" smtClean="0"/>
              <a:t>:</a:t>
            </a:r>
          </a:p>
          <a:p>
            <a:pPr algn="l"/>
            <a:r>
              <a:rPr lang="ru-RU" dirty="0"/>
              <a:t>	При отсутствии схваток рекомендовано начать или продолжить внутривенную </a:t>
            </a:r>
            <a:r>
              <a:rPr lang="ru-RU" dirty="0" err="1"/>
              <a:t>инфузию</a:t>
            </a:r>
            <a:r>
              <a:rPr lang="ru-RU" dirty="0"/>
              <a:t> окситоцина** со скоростью 5 </a:t>
            </a:r>
            <a:r>
              <a:rPr lang="ru-RU" dirty="0" err="1"/>
              <a:t>мЕд</a:t>
            </a:r>
            <a:r>
              <a:rPr lang="ru-RU" dirty="0"/>
              <a:t>/мин (3 мл/час), постепенно увеличивая до возобновления схваток.</a:t>
            </a:r>
          </a:p>
          <a:p>
            <a:pPr algn="l"/>
            <a:r>
              <a:rPr lang="ru-RU" dirty="0"/>
              <a:t>	</a:t>
            </a:r>
            <a:r>
              <a:rPr lang="ru-RU" dirty="0" smtClean="0"/>
              <a:t>КТГ-мониторинг</a:t>
            </a:r>
            <a:r>
              <a:rPr lang="ru-RU" dirty="0"/>
              <a:t>.</a:t>
            </a:r>
          </a:p>
          <a:p>
            <a:pPr algn="l"/>
            <a:r>
              <a:rPr lang="ru-RU" dirty="0"/>
              <a:t>	Когда схватки станут регулярными, а предлежащая часть прижмётся к входу в малый таз, рекомендовано провести </a:t>
            </a:r>
            <a:r>
              <a:rPr lang="ru-RU" dirty="0" err="1"/>
              <a:t>амниотомию</a:t>
            </a:r>
            <a:r>
              <a:rPr lang="ru-RU" dirty="0"/>
              <a:t>.</a:t>
            </a:r>
          </a:p>
          <a:p>
            <a:pPr algn="l"/>
            <a:r>
              <a:rPr lang="ru-RU" dirty="0"/>
              <a:t>	При ослаблении схваток рекомендовано выполнить </a:t>
            </a:r>
            <a:r>
              <a:rPr lang="ru-RU" dirty="0" err="1"/>
              <a:t>амниотомию</a:t>
            </a:r>
            <a:r>
              <a:rPr lang="ru-RU" dirty="0"/>
              <a:t> сразу при установлении продольного положения 2-го плода при прижатой предлежащей части плода, затем начать дозированную индукцию окситоцином**. </a:t>
            </a:r>
            <a:endParaRPr lang="ru-RU" dirty="0" smtClean="0"/>
          </a:p>
          <a:p>
            <a:pPr algn="l"/>
            <a:r>
              <a:rPr lang="ru-RU" dirty="0"/>
              <a:t>	Если сердцебиение плода в пределах нормы, можно ждать самопроизвольного рождения плода. </a:t>
            </a:r>
          </a:p>
        </p:txBody>
      </p:sp>
    </p:spTree>
    <p:extLst>
      <p:ext uri="{BB962C8B-B14F-4D97-AF65-F5344CB8AC3E}">
        <p14:creationId xmlns:p14="http://schemas.microsoft.com/office/powerpoint/2010/main" val="38300439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24744"/>
            <a:ext cx="8136904" cy="511256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При косом или поперечном положении второго плода рекомендовано провести наружный акушерский поворот на головку плода под контролем УЗИ. </a:t>
            </a:r>
            <a:endParaRPr lang="ru-RU" dirty="0" smtClean="0"/>
          </a:p>
          <a:p>
            <a:pPr algn="ctr"/>
            <a:r>
              <a:rPr lang="ru-RU" dirty="0" smtClean="0"/>
              <a:t>Если </a:t>
            </a:r>
            <a:r>
              <a:rPr lang="ru-RU" dirty="0"/>
              <a:t>поворот успешен, далее роды ведутся как при продольном положении. </a:t>
            </a:r>
            <a:endParaRPr lang="ru-RU" dirty="0" smtClean="0"/>
          </a:p>
          <a:p>
            <a:pPr algn="ctr"/>
            <a:r>
              <a:rPr lang="ru-RU" dirty="0" smtClean="0"/>
              <a:t>Если </a:t>
            </a:r>
            <a:r>
              <a:rPr lang="ru-RU" dirty="0"/>
              <a:t>наружный поворот неэффективен, то в момент излития околоплодных вод/</a:t>
            </a:r>
            <a:r>
              <a:rPr lang="ru-RU" dirty="0" err="1"/>
              <a:t>амниотомии</a:t>
            </a:r>
            <a:r>
              <a:rPr lang="ru-RU" dirty="0"/>
              <a:t> рекомендовано предпринять однократную попытку наружно-внутреннего поворота на ножку и извлечения плода за тазовый конец. </a:t>
            </a:r>
            <a:endParaRPr lang="ru-RU" dirty="0" smtClean="0"/>
          </a:p>
          <a:p>
            <a:pPr algn="ctr"/>
            <a:r>
              <a:rPr lang="ru-RU" dirty="0" smtClean="0"/>
              <a:t>Для </a:t>
            </a:r>
            <a:r>
              <a:rPr lang="ru-RU" dirty="0"/>
              <a:t>данной манипуляции необходимо адекватное обезболивание (</a:t>
            </a:r>
            <a:r>
              <a:rPr lang="ru-RU" dirty="0" err="1"/>
              <a:t>эпидуральная</a:t>
            </a:r>
            <a:r>
              <a:rPr lang="ru-RU" dirty="0"/>
              <a:t>, спинальная или внутривенная анестезия) и расслабление матки, которое достигается проведением острого </a:t>
            </a:r>
            <a:r>
              <a:rPr lang="ru-RU" dirty="0" err="1"/>
              <a:t>токолиза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1863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41979" y="908720"/>
            <a:ext cx="3384376" cy="568863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При отсутствии опыта у врача ведущего роды, затруднении осуществления внутреннего поворота плода на ножку и экстракции плода за тазовый конец </a:t>
            </a:r>
            <a:r>
              <a:rPr lang="ru-RU" dirty="0" smtClean="0"/>
              <a:t>следует </a:t>
            </a:r>
            <a:r>
              <a:rPr lang="ru-RU" dirty="0"/>
              <a:t>выполнить </a:t>
            </a:r>
            <a:r>
              <a:rPr lang="ru-RU" b="1" dirty="0"/>
              <a:t>кесарево сечение.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Такие </a:t>
            </a:r>
            <a:r>
              <a:rPr lang="ru-RU" dirty="0"/>
              <a:t>роды будут </a:t>
            </a:r>
            <a:r>
              <a:rPr lang="ru-RU" dirty="0" smtClean="0"/>
              <a:t>называться </a:t>
            </a:r>
            <a:r>
              <a:rPr lang="ru-RU" b="1" dirty="0"/>
              <a:t>комбинированными.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3" y="20960"/>
            <a:ext cx="4445988" cy="512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036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692696"/>
            <a:ext cx="7920880" cy="5400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i="1" u="sng" dirty="0"/>
              <a:t>Показания к операции кесарева сечения для второго плода: </a:t>
            </a:r>
            <a:endParaRPr lang="ru-RU" sz="2400" i="1" u="sng" dirty="0" smtClean="0"/>
          </a:p>
          <a:p>
            <a:pPr algn="ctr"/>
            <a:endParaRPr lang="ru-RU" sz="2400" i="1" u="sng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dirty="0" smtClean="0"/>
              <a:t>Отсутствие </a:t>
            </a:r>
            <a:r>
              <a:rPr lang="ru-RU" sz="2400" dirty="0"/>
              <a:t>прогресса в продвижении предлежащей части вследствие слабости родовой деятельности, не поддающейся медикаментозной коррекции.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dirty="0" smtClean="0"/>
              <a:t>Неудачная </a:t>
            </a:r>
            <a:r>
              <a:rPr lang="ru-RU" sz="2400" dirty="0"/>
              <a:t>попытка наружного поворота на головку или наружно-внутреннего поворота на ножку и экстракции за тазовый конец.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dirty="0" smtClean="0"/>
              <a:t>Угрожающее </a:t>
            </a:r>
            <a:r>
              <a:rPr lang="ru-RU" sz="2400" dirty="0"/>
              <a:t>состояние плода и отсутствие условий для оперативного вагинального </a:t>
            </a:r>
            <a:r>
              <a:rPr lang="ru-RU" sz="2400" dirty="0" err="1"/>
              <a:t>родоразрешения</a:t>
            </a:r>
            <a:r>
              <a:rPr lang="ru-RU" sz="2400" dirty="0"/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6748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76672"/>
            <a:ext cx="8136904" cy="5038307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/>
              <a:t>Третий период родов:</a:t>
            </a:r>
          </a:p>
          <a:p>
            <a:pPr algn="l"/>
            <a:r>
              <a:rPr lang="ru-RU" dirty="0"/>
              <a:t>	После рождения второго плода </a:t>
            </a:r>
            <a:r>
              <a:rPr lang="ru-RU" dirty="0" smtClean="0"/>
              <a:t>- введение </a:t>
            </a:r>
            <a:r>
              <a:rPr lang="ru-RU" dirty="0"/>
              <a:t>окситоцина. </a:t>
            </a:r>
          </a:p>
          <a:p>
            <a:pPr algn="l"/>
            <a:r>
              <a:rPr lang="ru-RU" dirty="0"/>
              <a:t>	Рекомендовано активное ведение III периода родов.</a:t>
            </a:r>
          </a:p>
          <a:p>
            <a:pPr algn="l"/>
            <a:r>
              <a:rPr lang="ru-RU" dirty="0"/>
              <a:t>	В раннем послеродовом периоде целесообразно дополнительное применение </a:t>
            </a:r>
            <a:r>
              <a:rPr lang="ru-RU" dirty="0" err="1"/>
              <a:t>утеротоников</a:t>
            </a:r>
            <a:r>
              <a:rPr lang="ru-RU" dirty="0"/>
              <a:t> (продлённая </a:t>
            </a:r>
            <a:r>
              <a:rPr lang="ru-RU" dirty="0" err="1"/>
              <a:t>инфузия</a:t>
            </a:r>
            <a:r>
              <a:rPr lang="ru-RU" dirty="0"/>
              <a:t> окситоцина** 2,5 ЕД/ч 2 часа), так как частота кровотечений при многоплодной беременности в среднем в 3 раза выше, чем при родах одним плодом. </a:t>
            </a:r>
          </a:p>
          <a:p>
            <a:pPr algn="l"/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16977"/>
            <a:ext cx="5040560" cy="332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5259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7740352" cy="5832648"/>
          </a:xfrm>
        </p:spPr>
        <p:txBody>
          <a:bodyPr>
            <a:normAutofit/>
          </a:bodyPr>
          <a:lstStyle/>
          <a:p>
            <a:pPr algn="l"/>
            <a:endParaRPr lang="ru-RU" dirty="0"/>
          </a:p>
          <a:p>
            <a:pPr algn="l"/>
            <a:r>
              <a:rPr lang="ru-RU" sz="2400" b="1" u="sng" dirty="0"/>
              <a:t>Ведение раннего послеродового периода:</a:t>
            </a:r>
          </a:p>
          <a:p>
            <a:pPr algn="l"/>
            <a:r>
              <a:rPr lang="ru-RU" dirty="0"/>
              <a:t>	Осмотр шейки матки в зеркалах, осмотр влагалища, </a:t>
            </a:r>
            <a:r>
              <a:rPr lang="ru-RU" dirty="0" err="1"/>
              <a:t>ушивание</a:t>
            </a:r>
            <a:r>
              <a:rPr lang="ru-RU" dirty="0"/>
              <a:t> разрывов. </a:t>
            </a:r>
          </a:p>
          <a:p>
            <a:pPr algn="l"/>
            <a:r>
              <a:rPr lang="ru-RU" dirty="0"/>
              <a:t>	Тщательный контроль тонуса матки, количества выделений, пульса, АД, цвета кожи и жалоб пациентки.</a:t>
            </a:r>
          </a:p>
          <a:p>
            <a:pPr algn="l"/>
            <a:r>
              <a:rPr lang="ru-RU" dirty="0"/>
              <a:t>	Совместное пребывание матери и детей.</a:t>
            </a:r>
          </a:p>
          <a:p>
            <a:pPr algn="l"/>
            <a:r>
              <a:rPr lang="ru-RU" dirty="0"/>
              <a:t>	Раннее прикладывание к груди.</a:t>
            </a:r>
          </a:p>
          <a:p>
            <a:pPr algn="l"/>
            <a:r>
              <a:rPr lang="ru-RU" dirty="0"/>
              <a:t>	Обучение матери приёмам вскармливания двоих и более детей.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6197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980728"/>
            <a:ext cx="7848872" cy="5544616"/>
          </a:xfrm>
        </p:spPr>
        <p:txBody>
          <a:bodyPr/>
          <a:lstStyle/>
          <a:p>
            <a:pPr algn="ctr"/>
            <a:r>
              <a:rPr lang="ru-RU" dirty="0"/>
              <a:t>	</a:t>
            </a:r>
            <a:r>
              <a:rPr lang="ru-RU" sz="4800" dirty="0"/>
              <a:t>Медицинская реабилитация, медицинские показания и противопоказания к применению методов реабилитации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748464" y="260648"/>
            <a:ext cx="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8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1080120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	Профилактика и диспансерное наблюдение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340768"/>
            <a:ext cx="8568952" cy="54006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dirty="0" smtClean="0"/>
              <a:t>Профилактика </a:t>
            </a:r>
            <a:r>
              <a:rPr lang="ru-RU" sz="2400" dirty="0" err="1"/>
              <a:t>преэклампсии</a:t>
            </a:r>
            <a:endParaRPr lang="ru-RU" sz="2400" dirty="0"/>
          </a:p>
          <a:p>
            <a:pPr algn="l"/>
            <a:r>
              <a:rPr lang="ru-RU" sz="2400" dirty="0"/>
              <a:t>•	При наличии у пациентки ещё одного фактора риска (возраст 40 лет и старше, перерыв между беременностями более 10 лет, индекс массы тела 35 кг/м2 и более при первой явке, </a:t>
            </a:r>
            <a:r>
              <a:rPr lang="ru-RU" sz="2400" dirty="0" err="1"/>
              <a:t>преэклампсия</a:t>
            </a:r>
            <a:r>
              <a:rPr lang="ru-RU" sz="2400" dirty="0"/>
              <a:t> в анамнезе) рекомендовано назначение 150мг #ацетилсалициловой кислоты ежедневно с 12-16 до 36 недель </a:t>
            </a:r>
            <a:r>
              <a:rPr lang="ru-RU" sz="2400" dirty="0" smtClean="0"/>
              <a:t>беременности</a:t>
            </a:r>
          </a:p>
          <a:p>
            <a:pPr algn="l"/>
            <a:r>
              <a:rPr lang="ru-RU" sz="2400" dirty="0" smtClean="0"/>
              <a:t>Профилактика </a:t>
            </a:r>
            <a:r>
              <a:rPr lang="ru-RU" sz="2400" dirty="0"/>
              <a:t>преждевременных родов</a:t>
            </a:r>
          </a:p>
          <a:p>
            <a:pPr algn="l"/>
            <a:r>
              <a:rPr lang="ru-RU" sz="2400" dirty="0"/>
              <a:t>•	Пациенткам с многоплодием с целью профилактики преждевременных родов рекомендовано ультразвуковое измерение длины шейки матки в 18-20 недель </a:t>
            </a:r>
            <a:r>
              <a:rPr lang="ru-RU" sz="2400" dirty="0" smtClean="0"/>
              <a:t>беременности. </a:t>
            </a:r>
            <a:r>
              <a:rPr lang="ru-RU" sz="2400" dirty="0"/>
              <a:t>Уменьшение длины шейки матки менее 25 мм свидетельствует о риске прерывания беременности и очень ранних преждевременных родов 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3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3548" y="620688"/>
            <a:ext cx="7920880" cy="5326339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В редких случаях разделение происходит после 12 дня, тогда развиваются </a:t>
            </a:r>
            <a:r>
              <a:rPr lang="ru-RU" b="1" dirty="0" err="1" smtClean="0"/>
              <a:t>неразделившиеся</a:t>
            </a:r>
            <a:r>
              <a:rPr lang="ru-RU" b="1" dirty="0" smtClean="0"/>
              <a:t> (сиамские) близнецы. </a:t>
            </a:r>
          </a:p>
        </p:txBody>
      </p:sp>
      <p:pic>
        <p:nvPicPr>
          <p:cNvPr id="1026" name="Picture 2" descr="https://7sisters.ru/wp-content/uploads/posts/2015-09/1441556494_photographer-captures-beauty-conjoined-twins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63" y="1844824"/>
            <a:ext cx="6432649" cy="429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8408" y="260648"/>
            <a:ext cx="8856984" cy="6408712"/>
          </a:xfrm>
        </p:spPr>
        <p:txBody>
          <a:bodyPr>
            <a:noAutofit/>
          </a:bodyPr>
          <a:lstStyle/>
          <a:p>
            <a:pPr algn="l"/>
            <a:r>
              <a:rPr lang="ru-RU" sz="2400" dirty="0"/>
              <a:t>•	Элективный профилактический </a:t>
            </a:r>
            <a:r>
              <a:rPr lang="ru-RU" sz="2400" dirty="0" err="1"/>
              <a:t>серкляж</a:t>
            </a:r>
            <a:r>
              <a:rPr lang="ru-RU" sz="2400" dirty="0"/>
              <a:t> при многоплодной беременности не </a:t>
            </a:r>
            <a:r>
              <a:rPr lang="ru-RU" sz="2400" dirty="0" smtClean="0"/>
              <a:t>рекомендован.</a:t>
            </a:r>
          </a:p>
          <a:p>
            <a:pPr algn="ctr"/>
            <a:r>
              <a:rPr lang="ru-RU" sz="2400" dirty="0"/>
              <a:t>Необходимость проведения </a:t>
            </a:r>
            <a:r>
              <a:rPr lang="ru-RU" sz="2400" dirty="0" err="1"/>
              <a:t>серкляжа</a:t>
            </a:r>
            <a:r>
              <a:rPr lang="ru-RU" sz="2400" dirty="0"/>
              <a:t> может быть рассмотрена консультативно при укорочении шейки матки у пациенток с отягощенным акушерским анамнезом (потерями беременности, преждевременными родами), беременностью осложненной </a:t>
            </a:r>
            <a:r>
              <a:rPr lang="ru-RU" sz="2400" dirty="0" smtClean="0"/>
              <a:t>ФФТС</a:t>
            </a:r>
          </a:p>
          <a:p>
            <a:pPr algn="l"/>
            <a:r>
              <a:rPr lang="ru-RU" sz="2400" dirty="0"/>
              <a:t>•	Беременным с двойней рекомендовано рассмотрение возможности проведения </a:t>
            </a:r>
            <a:r>
              <a:rPr lang="ru-RU" sz="2400" dirty="0" err="1"/>
              <a:t>серкляжа</a:t>
            </a:r>
            <a:r>
              <a:rPr lang="ru-RU" sz="2400" dirty="0"/>
              <a:t> в случае укорочения шейки матки менее 15мм или расширения цервикального канала более 10мм по данным </a:t>
            </a:r>
            <a:r>
              <a:rPr lang="ru-RU" sz="2400" dirty="0" err="1"/>
              <a:t>трансвагинальной</a:t>
            </a:r>
            <a:r>
              <a:rPr lang="ru-RU" sz="2400" dirty="0"/>
              <a:t> </a:t>
            </a:r>
            <a:r>
              <a:rPr lang="ru-RU" sz="2400" dirty="0" err="1" smtClean="0"/>
              <a:t>эхографии</a:t>
            </a:r>
            <a:endParaRPr lang="ru-RU" sz="2400" dirty="0" smtClean="0"/>
          </a:p>
          <a:p>
            <a:pPr algn="l"/>
            <a:r>
              <a:rPr lang="ru-RU" sz="2400" dirty="0"/>
              <a:t>•	Рутинное применение акушерского пессария у беременных с двойней не рекомендовано, так как не уменьшает число спонтанных преждевременных родов.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2776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8568952" cy="5326339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•	</a:t>
            </a:r>
            <a:r>
              <a:rPr lang="ru-RU" sz="2400" dirty="0"/>
              <a:t> В случае укорочения шейки матки пациенткам с многоплодием рекомендовано применение акушерского пессария, так как это снижает частоту спонтанных преждевременных родов до 34 недель беременности </a:t>
            </a:r>
          </a:p>
          <a:p>
            <a:pPr algn="l"/>
            <a:r>
              <a:rPr lang="ru-RU" sz="2400" dirty="0" smtClean="0"/>
              <a:t>•</a:t>
            </a:r>
            <a:r>
              <a:rPr lang="ru-RU" sz="2400" dirty="0"/>
              <a:t>	Рекомендовано проведение профилактики РДС плодов при многоплодной беременности в случае </a:t>
            </a:r>
            <a:r>
              <a:rPr lang="ru-RU" sz="2400" dirty="0" err="1"/>
              <a:t>родоразрешения</a:t>
            </a:r>
            <a:r>
              <a:rPr lang="ru-RU" sz="2400" dirty="0"/>
              <a:t> до 34 недель (#кортикостероиды назначают после проведения врачебной комиссии, предварительно необходимо взять согласие пациентки на применение препарата </a:t>
            </a:r>
            <a:r>
              <a:rPr lang="ru-RU" sz="2400" dirty="0" err="1" smtClean="0"/>
              <a:t>off-label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17032"/>
            <a:ext cx="1935544" cy="286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8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712968" cy="576064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	Организация медицинской помощи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836712"/>
            <a:ext cx="7992888" cy="583264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Беременным </a:t>
            </a:r>
            <a:r>
              <a:rPr lang="ru-RU" dirty="0"/>
              <a:t>с неосложненной многоплодной беременностью рекомендовано </a:t>
            </a:r>
            <a:r>
              <a:rPr lang="ru-RU" dirty="0" err="1"/>
              <a:t>родоразрешение</a:t>
            </a:r>
            <a:r>
              <a:rPr lang="ru-RU" dirty="0"/>
              <a:t> в акушерском стационаре 2-й или 3-й группы.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Беременным </a:t>
            </a:r>
            <a:r>
              <a:rPr lang="ru-RU" dirty="0"/>
              <a:t>с МХМА беременностью рекомендована госпитализация в акушерский стационар 2-й или 3-й группы в 30-32 недели </a:t>
            </a:r>
            <a:r>
              <a:rPr lang="ru-RU" dirty="0" smtClean="0"/>
              <a:t>беременности.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Пациенткам </a:t>
            </a:r>
            <a:r>
              <a:rPr lang="ru-RU" dirty="0"/>
              <a:t>с </a:t>
            </a:r>
            <a:r>
              <a:rPr lang="ru-RU" dirty="0" err="1"/>
              <a:t>монохориальным</a:t>
            </a:r>
            <a:r>
              <a:rPr lang="ru-RU" dirty="0"/>
              <a:t> многоплодием, осложненным ФФТС, ССЗРП, САП, СОАП, рекомендовано консультирование (в том числе по каналу телемедицины) и лечение в акушерском стационаре 3-й группы; при ССЗРП, гибели одного или более плодов при </a:t>
            </a:r>
            <a:r>
              <a:rPr lang="ru-RU" dirty="0" err="1"/>
              <a:t>монохориальном</a:t>
            </a:r>
            <a:r>
              <a:rPr lang="ru-RU" dirty="0"/>
              <a:t> многоплодии, при необходимости проведения редукции эмбриона(</a:t>
            </a:r>
            <a:r>
              <a:rPr lang="ru-RU" dirty="0" err="1"/>
              <a:t>ов</a:t>
            </a:r>
            <a:r>
              <a:rPr lang="ru-RU" dirty="0"/>
              <a:t>) в 1-м триместре - </a:t>
            </a:r>
            <a:r>
              <a:rPr lang="ru-RU" dirty="0" err="1"/>
              <a:t>родоразрешение</a:t>
            </a:r>
            <a:r>
              <a:rPr lang="ru-RU" dirty="0"/>
              <a:t> или редукция эмбриона(</a:t>
            </a:r>
            <a:r>
              <a:rPr lang="ru-RU" dirty="0" err="1"/>
              <a:t>ов</a:t>
            </a:r>
            <a:r>
              <a:rPr lang="ru-RU" dirty="0"/>
              <a:t>)в акушерском стационаре 3-й группы; при ФФТС, СОАП, САП – </a:t>
            </a:r>
            <a:r>
              <a:rPr lang="ru-RU" dirty="0" err="1"/>
              <a:t>родоразрешение</a:t>
            </a:r>
            <a:r>
              <a:rPr lang="ru-RU" dirty="0"/>
              <a:t> в акушерском стационаре 3-й группы, обладающего возможностями и материально-технической базой для </a:t>
            </a:r>
            <a:r>
              <a:rPr lang="ru-RU" dirty="0" err="1"/>
              <a:t>фетоскопических</a:t>
            </a:r>
            <a:r>
              <a:rPr lang="ru-RU" dirty="0"/>
              <a:t> операций.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4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7992888" cy="6264696"/>
          </a:xfrm>
        </p:spPr>
        <p:txBody>
          <a:bodyPr/>
          <a:lstStyle/>
          <a:p>
            <a:pPr algn="l"/>
            <a:r>
              <a:rPr lang="ru-RU" sz="2400" b="1" i="1" u="sng" dirty="0"/>
              <a:t>Показания к госпитализации в акушерско-гинекологический стационар:</a:t>
            </a:r>
          </a:p>
          <a:p>
            <a:pPr algn="l"/>
            <a:r>
              <a:rPr lang="ru-RU" sz="2400" dirty="0" smtClean="0"/>
              <a:t>	Клинические проявления угрожающего выкидыша .</a:t>
            </a:r>
          </a:p>
          <a:p>
            <a:pPr algn="l"/>
            <a:r>
              <a:rPr lang="ru-RU" sz="2400" dirty="0" smtClean="0"/>
              <a:t>	Укорочение шейки матки менее 25мм по данным </a:t>
            </a:r>
            <a:r>
              <a:rPr lang="ru-RU" sz="2400" dirty="0" err="1" smtClean="0"/>
              <a:t>трансвагинальной</a:t>
            </a:r>
            <a:r>
              <a:rPr lang="ru-RU" sz="2400" dirty="0" smtClean="0"/>
              <a:t> </a:t>
            </a:r>
            <a:r>
              <a:rPr lang="ru-RU" sz="2400" dirty="0" err="1" smtClean="0"/>
              <a:t>эхографии</a:t>
            </a:r>
            <a:r>
              <a:rPr lang="ru-RU" sz="2400" dirty="0" smtClean="0"/>
              <a:t>.</a:t>
            </a:r>
          </a:p>
          <a:p>
            <a:pPr algn="l"/>
            <a:r>
              <a:rPr lang="ru-RU" sz="2400" dirty="0" smtClean="0"/>
              <a:t>	Развитие специфических осложнений </a:t>
            </a:r>
            <a:r>
              <a:rPr lang="ru-RU" sz="2400" dirty="0" err="1" smtClean="0"/>
              <a:t>монохориальной</a:t>
            </a:r>
            <a:r>
              <a:rPr lang="ru-RU" sz="2400" dirty="0" smtClean="0"/>
              <a:t> многоплодной беременности, требующих проведения внутриутробных вмешательств (</a:t>
            </a:r>
            <a:r>
              <a:rPr lang="ru-RU" sz="2400" dirty="0" err="1" smtClean="0"/>
              <a:t>фето</a:t>
            </a:r>
            <a:r>
              <a:rPr lang="ru-RU" sz="2400" dirty="0" smtClean="0"/>
              <a:t>-фетальный </a:t>
            </a:r>
            <a:r>
              <a:rPr lang="ru-RU" sz="2400" dirty="0" err="1" smtClean="0"/>
              <a:t>трансфузионный</a:t>
            </a:r>
            <a:r>
              <a:rPr lang="ru-RU" sz="2400" dirty="0" smtClean="0"/>
              <a:t> синдром, синдром обратной артериальной перфузии, синдром анемии-полицитемии).</a:t>
            </a:r>
          </a:p>
          <a:p>
            <a:pPr algn="l"/>
            <a:r>
              <a:rPr lang="ru-RU" sz="2400" dirty="0" smtClean="0"/>
              <a:t>	Пациентки с синдромом селективной задержки роста плода, I тип – в 33-34 недели, II, III тип в 29-30 недель.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2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730394"/>
            <a:ext cx="7992888" cy="6120679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	</a:t>
            </a:r>
            <a:r>
              <a:rPr lang="ru-RU" sz="2400" dirty="0"/>
              <a:t>Антенатальная гибель одного или обоих плодов.</a:t>
            </a:r>
          </a:p>
          <a:p>
            <a:pPr algn="l"/>
            <a:r>
              <a:rPr lang="ru-RU" sz="2400" dirty="0"/>
              <a:t>	Клинические проявления угрожающих преждевременных родов.</a:t>
            </a:r>
          </a:p>
          <a:p>
            <a:pPr algn="l"/>
            <a:r>
              <a:rPr lang="ru-RU" sz="2400" dirty="0"/>
              <a:t>	Излитие или </a:t>
            </a:r>
            <a:r>
              <a:rPr lang="ru-RU" sz="2400" dirty="0" err="1"/>
              <a:t>подтекание</a:t>
            </a:r>
            <a:r>
              <a:rPr lang="ru-RU" sz="2400" dirty="0"/>
              <a:t> околоплодных вод.</a:t>
            </a:r>
          </a:p>
          <a:p>
            <a:pPr algn="l"/>
            <a:r>
              <a:rPr lang="ru-RU" sz="2400" dirty="0"/>
              <a:t>	Клинические проявления преждевременной отслойки нормально расположенной плаценты.</a:t>
            </a:r>
          </a:p>
          <a:p>
            <a:pPr algn="l"/>
            <a:r>
              <a:rPr lang="ru-RU" sz="2400" dirty="0"/>
              <a:t>	Клинические проявления </a:t>
            </a:r>
            <a:r>
              <a:rPr lang="ru-RU" sz="2400" dirty="0" err="1"/>
              <a:t>преэклампсии</a:t>
            </a:r>
            <a:r>
              <a:rPr lang="ru-RU" sz="2400" dirty="0"/>
              <a:t>.</a:t>
            </a:r>
          </a:p>
          <a:p>
            <a:pPr algn="l"/>
            <a:r>
              <a:rPr lang="ru-RU" sz="2400" dirty="0"/>
              <a:t>	Пациентки с </a:t>
            </a:r>
            <a:r>
              <a:rPr lang="ru-RU" sz="2400" dirty="0" err="1"/>
              <a:t>монохориальной</a:t>
            </a:r>
            <a:r>
              <a:rPr lang="ru-RU" sz="2400" dirty="0"/>
              <a:t> многоплодной беременностью, осложненной ФФТС, САП, после внутриутробного оперативного лечения в сроке 34-35 недель беременности.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74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941" y="836712"/>
            <a:ext cx="5966666" cy="1933002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</a:t>
            </a:r>
            <a:r>
              <a:rPr lang="ru-RU" sz="6000" dirty="0" smtClean="0"/>
              <a:t>внимание!!!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6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350" y="404664"/>
            <a:ext cx="7992888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	Эпидемиология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340768"/>
            <a:ext cx="7704678" cy="551723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последние десятилетия частота многоплодия значительно увеличилась и варьирует от 3 до 40 случаев на 1000 родов в зависимости от региона мира, преобладающей расы населения, распространенности методов ВРТ и регулирования количества переносимых эмбрионов в циклах ЭКО. </a:t>
            </a:r>
          </a:p>
          <a:p>
            <a:pPr algn="l"/>
            <a:r>
              <a:rPr lang="ru-RU" dirty="0"/>
              <a:t>Для спонтанного многоплодия (без ВРТ) действует правило </a:t>
            </a:r>
            <a:r>
              <a:rPr lang="ru-RU" dirty="0" err="1"/>
              <a:t>Хеллина</a:t>
            </a:r>
            <a:r>
              <a:rPr lang="ru-RU" dirty="0"/>
              <a:t> (</a:t>
            </a:r>
            <a:r>
              <a:rPr lang="ru-RU" dirty="0" err="1"/>
              <a:t>Hellin’s</a:t>
            </a:r>
            <a:r>
              <a:rPr lang="ru-RU" dirty="0"/>
              <a:t> </a:t>
            </a:r>
            <a:r>
              <a:rPr lang="ru-RU" dirty="0" err="1"/>
              <a:t>law</a:t>
            </a:r>
            <a:r>
              <a:rPr lang="ru-RU" dirty="0"/>
              <a:t>): частота двойни — 1:89, тройни — 1:892= 1:7910, четверни — 1:893 = 1:704969 и т.д</a:t>
            </a:r>
            <a:r>
              <a:rPr lang="ru-RU" dirty="0" smtClean="0"/>
              <a:t>.)</a:t>
            </a:r>
          </a:p>
          <a:p>
            <a:pPr algn="l"/>
            <a:r>
              <a:rPr lang="ru-RU" dirty="0"/>
              <a:t>Естественное наступление беременности тройней возникает в 1 случае на 7000‒10000 родов, четырьмя плодами — 1 на 700000 родов. </a:t>
            </a:r>
            <a:endParaRPr lang="ru-RU" dirty="0" smtClean="0"/>
          </a:p>
          <a:p>
            <a:pPr algn="l"/>
            <a:r>
              <a:rPr lang="ru-RU" dirty="0" err="1" smtClean="0"/>
              <a:t>Моноамниотическая</a:t>
            </a:r>
            <a:r>
              <a:rPr lang="ru-RU" dirty="0" smtClean="0"/>
              <a:t> </a:t>
            </a:r>
            <a:r>
              <a:rPr lang="ru-RU" dirty="0"/>
              <a:t>двойня встречается достаточно редко — 1 на 10000 беременностей. </a:t>
            </a:r>
            <a:r>
              <a:rPr lang="ru-RU" dirty="0" err="1" smtClean="0"/>
              <a:t>Неразделившиеся</a:t>
            </a:r>
            <a:r>
              <a:rPr lang="ru-RU" dirty="0" smtClean="0"/>
              <a:t> </a:t>
            </a:r>
            <a:r>
              <a:rPr lang="ru-RU" dirty="0"/>
              <a:t>(сиамские) близнецы характерны только для МХМА двойни, частота встречаемости составляет 1 на 200 МХМА (1 на 50000 беременностей). </a:t>
            </a:r>
            <a:endParaRPr lang="ru-RU" dirty="0" smtClean="0"/>
          </a:p>
          <a:p>
            <a:pPr algn="l"/>
            <a:r>
              <a:rPr lang="ru-RU" dirty="0" smtClean="0"/>
              <a:t>Частота </a:t>
            </a:r>
            <a:r>
              <a:rPr lang="ru-RU" dirty="0"/>
              <a:t>дизиготной двойни достигает 70% всех многоплодных </a:t>
            </a:r>
            <a:r>
              <a:rPr lang="ru-RU" dirty="0" smtClean="0"/>
              <a:t>беременностей. Дизиготные </a:t>
            </a:r>
            <a:r>
              <a:rPr lang="ru-RU" dirty="0"/>
              <a:t>близнецы могут быть одного (в 75% случаев) или разного пола.</a:t>
            </a:r>
          </a:p>
        </p:txBody>
      </p:sp>
    </p:spTree>
    <p:extLst>
      <p:ext uri="{BB962C8B-B14F-4D97-AF65-F5344CB8AC3E}">
        <p14:creationId xmlns:p14="http://schemas.microsoft.com/office/powerpoint/2010/main" val="27522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1107</TotalTime>
  <Words>6404</Words>
  <Application>Microsoft Office PowerPoint</Application>
  <PresentationFormat>Экран (4:3)</PresentationFormat>
  <Paragraphs>299</Paragraphs>
  <Slides>85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1" baseType="lpstr">
      <vt:lpstr>Arial</vt:lpstr>
      <vt:lpstr>Century Schoolbook</vt:lpstr>
      <vt:lpstr>Times New Roman</vt:lpstr>
      <vt:lpstr>Wingdings</vt:lpstr>
      <vt:lpstr>Wingdings 2</vt:lpstr>
      <vt:lpstr>View</vt:lpstr>
      <vt:lpstr>Многоплодная беременность</vt:lpstr>
      <vt:lpstr>Определение</vt:lpstr>
      <vt:lpstr>1.4 Особенности кодирования заболевания или состояния (группы заболеваний или состояний) по Международной статистической классификации болезней и проблем, связанных со здоровьем </vt:lpstr>
      <vt:lpstr>Этиология и патогенез </vt:lpstr>
      <vt:lpstr>Этиология и патогенез </vt:lpstr>
      <vt:lpstr>Презентация PowerPoint</vt:lpstr>
      <vt:lpstr>Презентация PowerPoint</vt:lpstr>
      <vt:lpstr>Презентация PowerPoint</vt:lpstr>
      <vt:lpstr> Эпидемиология</vt:lpstr>
      <vt:lpstr> Классификация</vt:lpstr>
      <vt:lpstr>Презентация PowerPoint</vt:lpstr>
      <vt:lpstr>Классификация ФФТС (Фето-фетальный трансфузионный синдром)</vt:lpstr>
      <vt:lpstr>Презентация PowerPoint</vt:lpstr>
      <vt:lpstr>Презентация PowerPoint</vt:lpstr>
      <vt:lpstr>Презентация PowerPoint</vt:lpstr>
      <vt:lpstr>Синдром селективной задержки роста плода</vt:lpstr>
      <vt:lpstr>Классификация синдрома селективной задержки роста плода основывается на оценке кровотока в артерии пуповины плода с задержкой роста </vt:lpstr>
      <vt:lpstr>Синдром анемии-полицитемии</vt:lpstr>
      <vt:lpstr>Стадии синдрома анемии-полицитемии </vt:lpstr>
      <vt:lpstr>Диагностика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 фето-фетального трансфузионного синдрома</vt:lpstr>
      <vt:lpstr>Презентация PowerPoint</vt:lpstr>
      <vt:lpstr>Диагностика синдрома селективной задержки роста плода.</vt:lpstr>
      <vt:lpstr>Презентация PowerPoint</vt:lpstr>
      <vt:lpstr>Презентация PowerPoint</vt:lpstr>
      <vt:lpstr>Диагностика синдрома анемии-полицитемии</vt:lpstr>
      <vt:lpstr>Презентация PowerPoint</vt:lpstr>
      <vt:lpstr>Презентация PowerPoint</vt:lpstr>
      <vt:lpstr>Диагностика синдрома обратной артериальной перфузии</vt:lpstr>
      <vt:lpstr>Презентация PowerPoint</vt:lpstr>
      <vt:lpstr>Диагностика осложнений монохориального моноамниотического многоплодия</vt:lpstr>
      <vt:lpstr>Презентация PowerPoint</vt:lpstr>
      <vt:lpstr>Диагностика внутриутробной гибели одного и более плодов</vt:lpstr>
      <vt:lpstr>Презентация PowerPoint</vt:lpstr>
      <vt:lpstr>Презентация PowerPoint</vt:lpstr>
      <vt:lpstr> Иные диагностические исследования</vt:lpstr>
      <vt:lpstr>Лечение</vt:lpstr>
      <vt:lpstr>Лечение осложнений при многоплодной беременности</vt:lpstr>
      <vt:lpstr>Лечение фето-фетального трансфузионного синдрома </vt:lpstr>
      <vt:lpstr>Презентация PowerPoint</vt:lpstr>
      <vt:lpstr>Презентация PowerPoint</vt:lpstr>
      <vt:lpstr>Презентация PowerPoint</vt:lpstr>
      <vt:lpstr>Лечение синдрома селективной задержки роста плода</vt:lpstr>
      <vt:lpstr>Презентация PowerPoint</vt:lpstr>
      <vt:lpstr>Лечение синдрома анемии-полицитемии</vt:lpstr>
      <vt:lpstr>Презентация PowerPoint</vt:lpstr>
      <vt:lpstr>Лечение синдрома обратной артериальной перфузии</vt:lpstr>
      <vt:lpstr> </vt:lpstr>
      <vt:lpstr>Лечение при внутриутробной гибели одного и более плодов</vt:lpstr>
      <vt:lpstr>Презентация PowerPoint</vt:lpstr>
      <vt:lpstr>Родоразрешение при многоплодной беременности</vt:lpstr>
      <vt:lpstr>Способ родоразрешения</vt:lpstr>
      <vt:lpstr>Презентация PowerPoint</vt:lpstr>
      <vt:lpstr>Презентация PowerPoint</vt:lpstr>
      <vt:lpstr>Вагинальные роды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Профилактика и диспансерное наблюдение</vt:lpstr>
      <vt:lpstr>Презентация PowerPoint</vt:lpstr>
      <vt:lpstr>Презентация PowerPoint</vt:lpstr>
      <vt:lpstr> Организация медицинской помощи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Многоплодная беременность</dc:title>
  <dc:creator>pavel</dc:creator>
  <cp:lastModifiedBy>1</cp:lastModifiedBy>
  <cp:revision>52</cp:revision>
  <dcterms:created xsi:type="dcterms:W3CDTF">2020-11-21T03:44:08Z</dcterms:created>
  <dcterms:modified xsi:type="dcterms:W3CDTF">2021-10-04T16:25:28Z</dcterms:modified>
</cp:coreProperties>
</file>