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2" r:id="rId4"/>
    <p:sldId id="271" r:id="rId5"/>
    <p:sldId id="281" r:id="rId6"/>
    <p:sldId id="274" r:id="rId7"/>
    <p:sldId id="273" r:id="rId8"/>
    <p:sldId id="280" r:id="rId9"/>
    <p:sldId id="276" r:id="rId10"/>
    <p:sldId id="279" r:id="rId11"/>
    <p:sldId id="282" r:id="rId12"/>
    <p:sldId id="283" r:id="rId13"/>
    <p:sldId id="277" r:id="rId14"/>
    <p:sldId id="286" r:id="rId15"/>
    <p:sldId id="285" r:id="rId16"/>
    <p:sldId id="258" r:id="rId17"/>
    <p:sldId id="278" r:id="rId18"/>
    <p:sldId id="259" r:id="rId19"/>
    <p:sldId id="260" r:id="rId20"/>
    <p:sldId id="284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A43E2-7BC4-4D50-9BB2-C2676E75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2DBA6C-F5C2-460A-8959-8E630456D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7AB08-BA33-484A-9757-54D76F59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EAF11-7EFA-4D50-A960-1982AC05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D5DFB-7A92-444F-A64E-8B483C28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2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FF53-1BE0-442B-913B-03D210F3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49E3E0-B128-4329-A39A-B5263CCAD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9FB60-BB69-4472-ACC2-23E5D8E8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8D836-AEB9-470A-8974-8ACCB69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B4E8B-C14F-4FEF-9428-2F7DE95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4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47ECEA-3A23-40C2-BA4D-D9A7DDC6C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123F1-0A5B-474A-9034-D8F58B2AE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17F21-327D-484C-ACF4-B22530CF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4467-E164-45E2-A522-E87467E9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F76D10-CE7D-458E-9E1B-DD11C277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8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E8837-D301-4D57-9448-25549024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12539220-C92E-4316-B67A-5D8FF26F5C4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B10A9-E4B7-4137-986D-AAD15E62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472D95-A0CE-48EA-9DD3-09028986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D7FCB-441C-4AF8-81A2-3242FBBE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34237EC-2BD8-408D-B711-343A44C7A9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68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61A7A-FFFD-4CBE-8D2B-0923DFFB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44CDA-7536-4F75-BBA6-B55918C68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903D57-4553-4800-B7E3-03DDECEDD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024BBE-0294-4CFB-8402-B9EAC394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78D661-43A6-4F23-BF40-C02A128A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913D11-B2FC-45BF-9026-12BF92C9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C95CA8A-8C7F-43C9-993B-EB12300C0D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1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63F62-2E9D-44FE-AEFC-2CE995D1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67C4A1-0B9C-4273-9FB3-6AA178EA081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C33242-4E9C-47FB-8493-8B5BDD07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EA572-2821-49FF-8F73-3C386A79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FD42D8-1453-48FD-A3D9-91588E64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3A1152-6A85-420D-898A-35FC370C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37DBA0F-EA56-4FF4-B00B-960DB7152F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2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39719-C608-4BED-9743-E400AD53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51FA6-91F5-4726-8E61-92A62D757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E1DAE-842B-4E4A-99AF-FCC2F635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A6662-ADD2-46F7-B5F5-5B064E64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DA447-A916-463D-B4F2-CC4DB738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2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D831C-428D-4AD5-BB90-B2B5709E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158C7-9561-4A74-86EB-2509137BC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E51243-0726-47A6-892B-6F3EEDF0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44C12-3FF5-4127-AF05-522AC3EC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05EA8-7476-4B07-B854-E533C6C7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05EF2-FA9B-4979-A47B-5BB0BE7E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BB5F8-660F-43C1-B421-D3C4D0C31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2E10E2-3AD8-48E5-B9DB-8FABDC259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E7D0E3-7AEC-4B9E-A4A2-439D1C97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64623A-FB72-41CF-AEC8-50EF81ED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9CF56C-2CBB-47A9-A542-68734066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4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6E7D7-17F8-4C4D-846C-802A47D7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1B90FD-FD8F-4EAA-8EC6-5FBE57ECE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EFD54-ACBF-487C-9AE1-D27A11B9E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6C5041-3453-4DF8-AE03-D4859638B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877AC-E674-46D3-8090-D98567725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C4574C-B1A6-496C-B26E-E89C85B3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699872-CACA-45FE-BDFA-8365DB34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B0D57-7602-49CD-8A56-B778FCA9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2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3A406-1BAF-40B2-9D94-5FE10861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CFB27D-CFC0-454E-8CA1-6ABEBE7C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0E4BC-B2F0-44F3-ACC5-EC984903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78CAD1-3D15-462C-A445-A7CE31E7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6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FCB3DE-611C-4295-B2C6-C9E5F1BA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8EDE2B-5BAD-466F-89E3-5F220F73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F4824C-EE84-40E5-B3CF-82B76F52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D4EF5-CDBD-45C0-A9A4-A7FEA8B2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C4879-D799-41E3-998F-BEE360731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7EA518-AB47-42B0-854D-EAD1E049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B28E58-DCEF-4DA9-ABB9-6D54644B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01E1AC-278F-4BAB-8CBD-0DF07D18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B2B866-0D5F-44E2-97D8-0DE80774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5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C80EB-CBF9-42C8-A6B9-09CDFB95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0867E2-6EC9-42A4-AE75-AE0213D95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EB2814-F479-41C2-8221-850B7A4BD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74B685-1FF1-4332-88D6-D3B03088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FED3D2-41CD-49B9-9733-84660548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88B1B-7A21-4385-80A1-524033CB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7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49795-EFB7-4DD2-A64C-97C93C8F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6AE03-434F-4800-A8CA-527F54CB3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B648A-642A-4BC1-A9E7-97A16A0F6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6271-56B8-4B73-A437-99C12E9DA1C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31802-70C7-42D8-8144-DC5CFE254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92A8A5-F387-468D-96C8-24EA3DAFA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6FA2-0E78-4BAB-AAB3-1FC169CE5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1E5A6DB-D786-4C79-BBB1-D57F7E2589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152400"/>
            <a:ext cx="7772400" cy="1676400"/>
          </a:xfrm>
        </p:spPr>
        <p:txBody>
          <a:bodyPr/>
          <a:lstStyle/>
          <a:p>
            <a:pPr algn="l"/>
            <a:br>
              <a:rPr lang="ru-RU" altLang="ru-RU" sz="4000" b="1" i="1" dirty="0">
                <a:solidFill>
                  <a:srgbClr val="FF33CC"/>
                </a:solidFill>
              </a:rPr>
            </a:br>
            <a:endParaRPr lang="ru-RU" altLang="ru-RU" sz="4000" b="1" i="1" dirty="0">
              <a:solidFill>
                <a:srgbClr val="FF33CC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371B16D-33B3-45D7-BD75-D5F3F0F9D3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24000"/>
            <a:ext cx="8153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4000" b="1" dirty="0" err="1">
                <a:solidFill>
                  <a:schemeClr val="hlink"/>
                </a:solidFill>
              </a:rPr>
              <a:t>Сенсоневральная</a:t>
            </a:r>
            <a:r>
              <a:rPr lang="ru-RU" altLang="ru-RU" sz="4000" b="1" dirty="0">
                <a:solidFill>
                  <a:schemeClr val="hlink"/>
                </a:solidFill>
              </a:rPr>
              <a:t> тугоухость</a:t>
            </a:r>
          </a:p>
          <a:p>
            <a:pPr>
              <a:lnSpc>
                <a:spcPct val="80000"/>
              </a:lnSpc>
            </a:pPr>
            <a:endParaRPr lang="ru-RU" altLang="ru-RU" sz="1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chemeClr val="hlink"/>
                </a:solidFill>
              </a:rPr>
              <a:t>Проф. Л.А. </a:t>
            </a:r>
            <a:r>
              <a:rPr lang="ru-RU" altLang="ru-RU" sz="2000" b="1" dirty="0" err="1">
                <a:solidFill>
                  <a:schemeClr val="hlink"/>
                </a:solidFill>
              </a:rPr>
              <a:t>Лучихин</a:t>
            </a:r>
            <a:r>
              <a:rPr lang="ru-RU" altLang="ru-RU" sz="2000" b="1" dirty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ru-RU" altLang="ru-RU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chemeClr val="hlink"/>
                </a:solidFill>
              </a:rPr>
              <a:t>Кафедра ЛОР-болезней  (зав. — член-корр. РАМН проф. В.Т. </a:t>
            </a:r>
            <a:r>
              <a:rPr lang="ru-RU" altLang="ru-RU" sz="2000" b="1" dirty="0" err="1">
                <a:solidFill>
                  <a:schemeClr val="hlink"/>
                </a:solidFill>
              </a:rPr>
              <a:t>Пальчун</a:t>
            </a:r>
            <a:r>
              <a:rPr lang="ru-RU" altLang="ru-RU" sz="2000" b="1" dirty="0">
                <a:solidFill>
                  <a:schemeClr val="hlink"/>
                </a:solidFill>
              </a:rPr>
              <a:t>) лечебного факультета ООО ВПО РГМУ</a:t>
            </a:r>
          </a:p>
          <a:p>
            <a:pPr>
              <a:lnSpc>
                <a:spcPct val="80000"/>
              </a:lnSpc>
            </a:pPr>
            <a:endParaRPr lang="ru-RU" altLang="ru-RU" sz="2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chemeClr val="hlink"/>
                </a:solidFill>
              </a:rPr>
              <a:t>Москва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chemeClr val="hlink"/>
                </a:solidFill>
              </a:rPr>
              <a:t>2008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BCA3DDA-5505-4491-8F4E-746E70F48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63587"/>
          </a:xfrm>
        </p:spPr>
        <p:txBody>
          <a:bodyPr/>
          <a:lstStyle/>
          <a:p>
            <a:r>
              <a:rPr lang="ru-RU" altLang="ru-RU" sz="4000" b="1" i="1">
                <a:solidFill>
                  <a:srgbClr val="CC0000"/>
                </a:solidFill>
              </a:rPr>
              <a:t>Лечение СНТ (1):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3D805AB-194E-4534-A358-28CA7198E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89154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 dirty="0"/>
              <a:t>Пациенты, у которых  диагностирована внезапная или острая СНТ, </a:t>
            </a:r>
            <a:r>
              <a:rPr lang="ru-RU" altLang="ru-RU" sz="2400" i="1" dirty="0"/>
              <a:t>являются ургентными больными и подлежат </a:t>
            </a:r>
            <a:r>
              <a:rPr lang="ru-RU" altLang="ru-RU" sz="2400" i="1" dirty="0">
                <a:solidFill>
                  <a:srgbClr val="0070C0"/>
                </a:solidFill>
              </a:rPr>
              <a:t>экстренной госпитализации</a:t>
            </a:r>
            <a:r>
              <a:rPr lang="ru-RU" altLang="ru-RU" sz="2400" dirty="0">
                <a:solidFill>
                  <a:srgbClr val="0070C0"/>
                </a:solidFill>
              </a:rPr>
              <a:t>.</a:t>
            </a:r>
            <a:r>
              <a:rPr lang="ru-RU" altLang="ru-RU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ru-RU" altLang="ru-RU" sz="2400" dirty="0"/>
              <a:t>Детоксикация (гемодез по 250 мл внутривенно </a:t>
            </a:r>
            <a:r>
              <a:rPr lang="ru-RU" altLang="ru-RU" sz="2400" dirty="0" err="1"/>
              <a:t>капельно</a:t>
            </a:r>
            <a:r>
              <a:rPr lang="ru-RU" altLang="ru-RU" sz="2400" dirty="0"/>
              <a:t> в течение 3-х первых дней).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ru-RU" altLang="ru-RU" sz="2400" dirty="0"/>
              <a:t>Для достижения противоотечного и противовоспалительного эффекта назначают внутривенно </a:t>
            </a:r>
            <a:r>
              <a:rPr lang="ru-RU" altLang="ru-RU" sz="2400" dirty="0" err="1"/>
              <a:t>капельно</a:t>
            </a:r>
            <a:r>
              <a:rPr lang="ru-RU" altLang="ru-RU" sz="2400" dirty="0"/>
              <a:t> 500 мл 0,9%-</a:t>
            </a:r>
            <a:r>
              <a:rPr lang="ru-RU" altLang="ru-RU" sz="2400" dirty="0" err="1"/>
              <a:t>ного</a:t>
            </a:r>
            <a:r>
              <a:rPr lang="ru-RU" altLang="ru-RU" sz="2400" dirty="0"/>
              <a:t> раствора натрия хлорида с добавлением  в него 60 мг преднизолона, 5 мл 5%-ной аскорбиновой кислоты, 4 мл </a:t>
            </a:r>
            <a:r>
              <a:rPr lang="ru-RU" altLang="ru-RU" sz="2400" dirty="0" err="1"/>
              <a:t>солкосерила</a:t>
            </a:r>
            <a:r>
              <a:rPr lang="ru-RU" altLang="ru-RU" sz="2400" dirty="0"/>
              <a:t>, 50 мг </a:t>
            </a:r>
            <a:r>
              <a:rPr lang="ru-RU" altLang="ru-RU" sz="2400" dirty="0" err="1"/>
              <a:t>кокарбоксилазы</a:t>
            </a:r>
            <a:r>
              <a:rPr lang="ru-RU" altLang="ru-RU" sz="2400" dirty="0"/>
              <a:t>, 10 мл </a:t>
            </a:r>
            <a:r>
              <a:rPr lang="ru-RU" altLang="ru-RU" sz="2400" dirty="0" err="1"/>
              <a:t>панангина</a:t>
            </a:r>
            <a:r>
              <a:rPr lang="ru-RU" altLang="ru-RU" dirty="0"/>
              <a:t>. 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0C58C93-3401-4AE7-BEBB-84CB95843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574675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>
                <a:solidFill>
                  <a:srgbClr val="CC0000"/>
                </a:solidFill>
              </a:rPr>
              <a:t>Лечение СНТ (2):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7B2A36C-ABFE-4C25-9BEF-779494AB4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000"/>
              <a:t>Введение кортикостероидных гормонов (дексаметазон, преднизолон, гидрокортизон и др) в барабанную полость  транстубарно или через шунт барабанной перепонки.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000"/>
              <a:t>Для улучшения кровоснабжения  внутреннего уха назначается ежедневно 2%-ный трентал по 5 мл внутривенно капельно (кавинтон, вазобрал) в 250 мл физиологического раствора или 5%-ный раствора глюкозы.</a:t>
            </a:r>
            <a:r>
              <a:rPr lang="ru-RU" altLang="ru-RU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000"/>
              <a:t>Нормализация метаболизма нервных клеток при гипоксии и ишемии (предуктал, милдронат).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000"/>
              <a:t>Безлекарственные методы (гипербарическая оксигенация, лазеровоздействие, стимуляция флюктуирующими токами, квантовая гемотерапия, плазмаферез, иглорефлексотерапия).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000"/>
              <a:t>При ушном шуме — интрамеатальные или заушные новокаиновые (или лидокаиновые) блокады.</a:t>
            </a:r>
            <a:r>
              <a:rPr lang="ru-RU" altLang="ru-RU" sz="2400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42CBE03-0E44-4E52-99EF-09A6738A7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865188"/>
          </a:xfrm>
        </p:spPr>
        <p:txBody>
          <a:bodyPr/>
          <a:lstStyle/>
          <a:p>
            <a:r>
              <a:rPr lang="ru-RU" altLang="ru-RU" sz="3600" b="1" i="1">
                <a:solidFill>
                  <a:srgbClr val="CC0000"/>
                </a:solidFill>
              </a:rPr>
              <a:t>Слухопротезирование.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EF5AD71-A725-4552-9DC9-73B9855DD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84582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folHlink"/>
                </a:solidFill>
              </a:rPr>
              <a:t>Слуховые аппараты</a:t>
            </a:r>
            <a:r>
              <a:rPr lang="ru-RU" altLang="ru-RU" sz="2400"/>
              <a:t> — </a:t>
            </a:r>
            <a:r>
              <a:rPr lang="ru-RU" altLang="ru-RU" sz="1600" b="1"/>
              <a:t>это электроакустические устройства, предназначенные для приема звуковых сигналов, их преобразования, усиления и передачи человеку.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i="1">
                <a:solidFill>
                  <a:srgbClr val="CC0000"/>
                </a:solidFill>
              </a:rPr>
              <a:t>Показания к слухопротезированию: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1800" b="1"/>
              <a:t>Двусторонняя тугоухость со средней потерей слуха на речевых частотах 35 дБ и более, а также все случаи, когда затруднено речевое общение.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ru-RU" altLang="ru-RU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1800" b="1"/>
              <a:t>Невозможность улучшить слух с помощью медикаментозного или хирургического лечения.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ru-RU" altLang="ru-RU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1800" b="1"/>
              <a:t>Подбор слухового аппарата должен быть проведен как можно раньше, пока человек может адекватно слышать.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ru-RU" altLang="ru-RU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1800" b="1"/>
              <a:t>У детей следует стремиться к максимально раннему выявлению нарушений слуха и раннему (в первые месяцы жизни) слухопротезированию.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ru-RU" altLang="ru-RU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1800" b="1"/>
              <a:t>При двусторонней потере слуха показано бинауральное слухопротезирование.</a:t>
            </a:r>
          </a:p>
          <a:p>
            <a:pPr>
              <a:lnSpc>
                <a:spcPct val="80000"/>
              </a:lnSpc>
            </a:pPr>
            <a:endParaRPr lang="ru-RU" altLang="ru-RU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20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>
            <a:extLst>
              <a:ext uri="{FF2B5EF4-FFF2-40B4-BE49-F238E27FC236}">
                <a16:creationId xmlns:a16="http://schemas.microsoft.com/office/drawing/2014/main" id="{82E30FB2-0F63-4F70-A27A-8469C4B22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229600" cy="1447800"/>
          </a:xfrm>
        </p:spPr>
        <p:txBody>
          <a:bodyPr/>
          <a:lstStyle/>
          <a:p>
            <a:r>
              <a:rPr lang="ru-RU" altLang="ru-RU" sz="3600" b="1" i="1">
                <a:solidFill>
                  <a:srgbClr val="CC0000"/>
                </a:solidFill>
              </a:rPr>
              <a:t>Образцы слуховых аппаратов: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3B033786-BC47-43C2-9057-F89F62D35CA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600200"/>
            <a:ext cx="60198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6C4A44D-11E1-40FE-B21A-EC6321367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52401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altLang="ru-RU" sz="3200" b="1" i="1" dirty="0">
                <a:solidFill>
                  <a:srgbClr val="CC0000"/>
                </a:solidFill>
              </a:rPr>
              <a:t>Кохлеарная имплантация  (КИ) — </a:t>
            </a:r>
            <a:r>
              <a:rPr lang="ru-RU" altLang="ru-RU" sz="3200" dirty="0">
                <a:solidFill>
                  <a:srgbClr val="0070C0"/>
                </a:solidFill>
              </a:rPr>
              <a:t>это современный метод реабилитации глухих детей и взрослых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22692B6-D5B0-4752-96EE-6D67817D7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4479" y="1079292"/>
            <a:ext cx="10747947" cy="51278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rgbClr val="CC0000"/>
                </a:solidFill>
              </a:rPr>
              <a:t>Критерии для КИ: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i="1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— Пороги слуха на речевых частотах — не менее 90 дБ.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— Разборчивость речи с оптимально подобранным слуховым аппаратом — не более 30%.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— Гибель рецепторного аппарата улитки при нормальной функции слухового нерва.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— Нормальной состояние среднего уха и свободный просвет лестниц улитки (по данным КТ).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— Отсутствие нарушений со стороны ЦНС.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— Высокая мотивация пациента и его родителей, возможность заниматься с сурдопедагогом (не менее 8 мес.).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b="1" dirty="0"/>
          </a:p>
          <a:p>
            <a:pPr>
              <a:lnSpc>
                <a:spcPct val="80000"/>
              </a:lnSpc>
            </a:pPr>
            <a:endParaRPr lang="ru-RU" alt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3686F85-42BD-4387-B1C3-566EA5A7C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3200" b="1" i="1">
                <a:solidFill>
                  <a:srgbClr val="CC0000"/>
                </a:solidFill>
              </a:rPr>
            </a:br>
            <a:r>
              <a:rPr lang="ru-RU" altLang="ru-RU" sz="3200" b="1" i="1">
                <a:solidFill>
                  <a:srgbClr val="CC0000"/>
                </a:solidFill>
              </a:rPr>
              <a:t>Кохлеарная имплантация — это система мероприятий, которая включает: </a:t>
            </a:r>
            <a:br>
              <a:rPr lang="ru-RU" altLang="ru-RU" sz="3200" b="1" i="1">
                <a:solidFill>
                  <a:srgbClr val="CC0000"/>
                </a:solidFill>
              </a:rPr>
            </a:br>
            <a:endParaRPr lang="ru-RU" altLang="ru-RU" sz="3200" b="1" i="1">
              <a:solidFill>
                <a:srgbClr val="CC0000"/>
              </a:solidFill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EAAF142-7295-42F3-9A2C-6285F55AA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— обследование пациента;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— хирургическое вмешательство, в процессе которого в улитку пациента вводится система электродов, позволяющая воспринимать звуковую информацию посредством электрической стимуляции сохранившихся волокон слухового нерва;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— послеоперационную слухоречевую реабилитацию пациентов.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69A1932-85F7-4002-8CE7-A35B0EA61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>
                <a:solidFill>
                  <a:srgbClr val="CC0000"/>
                </a:solidFill>
              </a:rPr>
              <a:t>Система кохлеарной имплантации: </a:t>
            </a:r>
            <a:br>
              <a:rPr lang="ru-RU" altLang="ru-RU" sz="3600" b="1" i="1">
                <a:solidFill>
                  <a:srgbClr val="CC0000"/>
                </a:solidFill>
              </a:rPr>
            </a:br>
            <a:endParaRPr lang="ru-RU" altLang="ru-RU" sz="2800" b="1" i="1">
              <a:solidFill>
                <a:schemeClr val="hlink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3367C23-D3CC-4004-A761-A9F4D8F8D0C9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56388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Rectangle 6">
            <a:extLst>
              <a:ext uri="{FF2B5EF4-FFF2-40B4-BE49-F238E27FC236}">
                <a16:creationId xmlns:a16="http://schemas.microsoft.com/office/drawing/2014/main" id="{1877E194-0C57-4F73-8453-3B829460033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467600" y="1905000"/>
            <a:ext cx="3200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hlink"/>
                </a:solidFill>
              </a:rPr>
              <a:t>а) микрофон;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hlink"/>
                </a:solidFill>
              </a:rPr>
              <a:t>б) речевой процессор;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hlink"/>
                </a:solidFill>
              </a:rPr>
              <a:t>в) передающая антенна;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hlink"/>
                </a:solidFill>
              </a:rPr>
              <a:t>г) кожа;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hlink"/>
                </a:solidFill>
              </a:rPr>
              <a:t>д) приемник;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hlink"/>
                </a:solidFill>
              </a:rPr>
              <a:t>е) стимулятор;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hlink"/>
                </a:solidFill>
              </a:rPr>
              <a:t>ж) электроды;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i="1">
                <a:solidFill>
                  <a:schemeClr val="hlink"/>
                </a:solidFill>
              </a:rPr>
              <a:t>з) слуховой нерв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>
            <a:extLst>
              <a:ext uri="{FF2B5EF4-FFF2-40B4-BE49-F238E27FC236}">
                <a16:creationId xmlns:a16="http://schemas.microsoft.com/office/drawing/2014/main" id="{962E4BC6-A027-4C15-86A3-78B11358F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63587"/>
          </a:xfrm>
        </p:spPr>
        <p:txBody>
          <a:bodyPr>
            <a:normAutofit fontScale="90000"/>
          </a:bodyPr>
          <a:lstStyle/>
          <a:p>
            <a:r>
              <a:rPr lang="ru-RU" altLang="ru-RU" sz="3600" b="1" i="1">
                <a:solidFill>
                  <a:srgbClr val="CC0000"/>
                </a:solidFill>
              </a:rPr>
              <a:t>Расположение элементов кохлеарного импланта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7D87015E-B5C1-4596-9EAF-DD17150546A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447800"/>
            <a:ext cx="54864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DBC58F0-523D-49DC-B7C1-2822B3005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917700"/>
          </a:xfrm>
        </p:spPr>
        <p:txBody>
          <a:bodyPr/>
          <a:lstStyle/>
          <a:p>
            <a:r>
              <a:rPr lang="ru-RU" altLang="ru-RU" sz="2800" b="1" i="1">
                <a:solidFill>
                  <a:srgbClr val="CC0000"/>
                </a:solidFill>
              </a:rPr>
              <a:t>Речевой процессор </a:t>
            </a:r>
            <a:r>
              <a:rPr lang="en-US" altLang="ru-RU" sz="2800" b="1" i="1">
                <a:solidFill>
                  <a:srgbClr val="CC0000"/>
                </a:solidFill>
              </a:rPr>
              <a:t>Freedom</a:t>
            </a:r>
            <a:r>
              <a:rPr lang="ru-RU" altLang="ru-RU" sz="2800" b="1" i="1">
                <a:solidFill>
                  <a:srgbClr val="CC0000"/>
                </a:solidFill>
              </a:rPr>
              <a:t> и передающая антенна: </a:t>
            </a:r>
            <a:br>
              <a:rPr lang="ru-RU" altLang="ru-RU" sz="2800" b="1" i="1">
                <a:solidFill>
                  <a:srgbClr val="CC0000"/>
                </a:solidFill>
              </a:rPr>
            </a:br>
            <a:r>
              <a:rPr lang="ru-RU" altLang="ru-RU" sz="2800" i="1">
                <a:solidFill>
                  <a:schemeClr val="hlink"/>
                </a:solidFill>
              </a:rPr>
              <a:t>слева — конфигурация с заушным контроллером, справа — конфигурация с карманным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93534B3-2FF0-4FFC-97E6-D53D157FA76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667000"/>
            <a:ext cx="36576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074A12D0-C01C-4DD3-8485-96189F43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" b="2029"/>
          <a:stretch>
            <a:fillRect/>
          </a:stretch>
        </p:blipFill>
        <p:spPr bwMode="auto">
          <a:xfrm>
            <a:off x="6477000" y="2667000"/>
            <a:ext cx="3657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2B695FB-BA5B-410E-A801-0729418BC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1841500"/>
          </a:xfrm>
        </p:spPr>
        <p:txBody>
          <a:bodyPr/>
          <a:lstStyle/>
          <a:p>
            <a:r>
              <a:rPr lang="ru-RU" altLang="ru-RU" sz="2800" b="1" i="1">
                <a:solidFill>
                  <a:srgbClr val="CC0000"/>
                </a:solidFill>
              </a:rPr>
              <a:t>Многоканальная электродная система Contour </a:t>
            </a:r>
            <a:r>
              <a:rPr lang="en-AU" altLang="ru-RU" sz="2800" b="1" i="1">
                <a:solidFill>
                  <a:srgbClr val="CC0000"/>
                </a:solidFill>
              </a:rPr>
              <a:t>Advance</a:t>
            </a:r>
            <a:r>
              <a:rPr lang="ru-RU" altLang="ru-RU" sz="2800" b="1" i="1">
                <a:solidFill>
                  <a:schemeClr val="hlink"/>
                </a:solidFill>
              </a:rPr>
              <a:t> </a:t>
            </a:r>
            <a:br>
              <a:rPr lang="ru-RU" altLang="ru-RU" sz="2800" b="1" i="1">
                <a:solidFill>
                  <a:schemeClr val="hlink"/>
                </a:solidFill>
              </a:rPr>
            </a:br>
            <a:r>
              <a:rPr lang="ru-RU" altLang="ru-RU" sz="2800" b="1" i="1">
                <a:solidFill>
                  <a:schemeClr val="hlink"/>
                </a:solidFill>
              </a:rPr>
              <a:t>(принимающая антенна, электронный блок, электродная решетка и заземляющий электрод)</a:t>
            </a:r>
            <a:r>
              <a:rPr lang="ru-RU" altLang="ru-RU" sz="4000"/>
              <a:t> 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7C372CC8-7D66-4E5B-9362-FDA7E1EFF70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2075" y="2362200"/>
            <a:ext cx="438785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C05EE8-6301-4CE0-B0D7-5FF901158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5400" b="1" i="1">
                <a:solidFill>
                  <a:srgbClr val="CC0000"/>
                </a:solidFill>
              </a:rPr>
              <a:t>Сенсоневральная тугоухость (СНТ) —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63BAB81-E0E5-4901-9BE7-956AEEFC0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i="1" dirty="0"/>
              <a:t>   поражение различных отделов слухового анализатора — от кохлеарных рецепторов до слуховой зоны </a:t>
            </a:r>
            <a:r>
              <a:rPr lang="ru-RU" altLang="ru-RU" i="1" dirty="0" err="1"/>
              <a:t>коры</a:t>
            </a:r>
            <a:r>
              <a:rPr lang="ru-RU" altLang="ru-RU" i="1" dirty="0"/>
              <a:t> головного мозга.</a:t>
            </a:r>
            <a:r>
              <a:rPr lang="ru-RU" altLang="ru-RU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i="1" dirty="0">
                <a:solidFill>
                  <a:srgbClr val="0070C0"/>
                </a:solidFill>
              </a:rPr>
              <a:t>Эпидемиология: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ru-RU" altLang="ru-RU" dirty="0"/>
              <a:t>— Нарушение слуха наблюдается у 6% населения, при этом у 80% — СНТ.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ru-RU" altLang="ru-RU" dirty="0"/>
              <a:t>— На долю гриппа и ОРВИ приходится от  21  до 37,4% СНТ.  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ru-RU" altLang="ru-RU" dirty="0"/>
              <a:t>— </a:t>
            </a:r>
            <a:r>
              <a:rPr lang="ru-RU" altLang="ru-RU" dirty="0" err="1"/>
              <a:t>Ототоксические</a:t>
            </a:r>
            <a:r>
              <a:rPr lang="ru-RU" altLang="ru-RU" dirty="0"/>
              <a:t> антибиотики — 29,7% СНТ.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0DC68C1-7843-4E1A-BBB8-A7931E092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ru-RU" altLang="ru-RU" sz="3600" b="1" i="1">
                <a:solidFill>
                  <a:srgbClr val="CC0000"/>
                </a:solidFill>
              </a:rPr>
              <a:t>Эффективность кохлеарной имплантации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519837A-02BF-4086-B040-C721DC4FF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9253" y="1219200"/>
            <a:ext cx="1008838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ru-RU" altLang="ru-RU" sz="2400" dirty="0"/>
              <a:t>Эффективность системы определяется  количеством и локализацией активированных электродов, методом передачи токов, скоростью стимуляции и стратегией кодирования речи, используемой в системе. </a:t>
            </a:r>
          </a:p>
          <a:p>
            <a:pPr>
              <a:buFont typeface="Wingdings" panose="05000000000000000000" pitchFamily="2" charset="2"/>
              <a:buChar char="l"/>
            </a:pPr>
            <a:endParaRPr lang="ru-RU" altLang="ru-RU" sz="2400" dirty="0"/>
          </a:p>
          <a:p>
            <a:pPr>
              <a:buFont typeface="Wingdings" panose="05000000000000000000" pitchFamily="2" charset="2"/>
              <a:buChar char="l"/>
            </a:pPr>
            <a:r>
              <a:rPr lang="ru-RU" altLang="ru-RU" sz="2400" dirty="0"/>
              <a:t>Она зависит от возраста, в котором наступила глухота, длительности глухоты, способности к обучению, интеллектуального развития пациента. </a:t>
            </a:r>
          </a:p>
          <a:p>
            <a:pPr>
              <a:buFont typeface="Wingdings" panose="05000000000000000000" pitchFamily="2" charset="2"/>
              <a:buChar char="l"/>
            </a:pPr>
            <a:endParaRPr lang="ru-RU" altLang="ru-RU" sz="2400" dirty="0"/>
          </a:p>
          <a:p>
            <a:pPr>
              <a:buFont typeface="Wingdings" panose="05000000000000000000" pitchFamily="2" charset="2"/>
              <a:buChar char="l"/>
            </a:pPr>
            <a:r>
              <a:rPr lang="ru-RU" altLang="ru-RU" sz="2400" dirty="0"/>
              <a:t>Лучшие результаты обычно достигаются у взрослых и детей, у которых глухота наступила после развития речи (</a:t>
            </a:r>
            <a:r>
              <a:rPr lang="ru-RU" altLang="ru-RU" sz="2400" dirty="0" err="1"/>
              <a:t>постлингвальная</a:t>
            </a:r>
            <a:r>
              <a:rPr lang="ru-RU" altLang="ru-RU" sz="2400" dirty="0"/>
              <a:t> глухота). У детей с </a:t>
            </a:r>
            <a:r>
              <a:rPr lang="ru-RU" altLang="ru-RU" sz="2400" dirty="0" err="1"/>
              <a:t>прелингвальной</a:t>
            </a:r>
            <a:r>
              <a:rPr lang="ru-RU" altLang="ru-RU" sz="2400" dirty="0"/>
              <a:t> глухотой эффект может быть достигнут лишь при проведении интенсивной работы по развитию слухового восприятия и разговорного языка. </a:t>
            </a:r>
          </a:p>
          <a:p>
            <a:pPr>
              <a:buFont typeface="Wingdings" panose="05000000000000000000" pitchFamily="2" charset="2"/>
              <a:buChar char="l"/>
            </a:pPr>
            <a:endParaRPr lang="ru-RU" alt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FD3921B-141E-4AFD-9D91-36D0FD03A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1"/>
            <a:ext cx="8229600" cy="1139825"/>
          </a:xfrm>
        </p:spPr>
        <p:txBody>
          <a:bodyPr/>
          <a:lstStyle/>
          <a:p>
            <a:r>
              <a:rPr lang="ru-RU" altLang="ru-RU" sz="3200" b="1" i="1">
                <a:solidFill>
                  <a:srgbClr val="CC0000"/>
                </a:solidFill>
              </a:rPr>
              <a:t>Профилактика нарушений слуха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931BF7E-090F-4FB0-99B8-536EEDA21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715" y="959370"/>
            <a:ext cx="11227633" cy="55938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 b="1" dirty="0"/>
              <a:t>При планировании ребенка показано медико-генетическое консультирование.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 b="1" dirty="0"/>
              <a:t>Следует учитывать, что перенесенные инфекции (грипп, корь, краснуха), а также прием лекарств беременной женщиной могут оказать влияние на слух новорожденного.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 b="1" dirty="0"/>
              <a:t>У всех пациентов, но особенно у детей младшего возраста должны быть полностью исключены </a:t>
            </a:r>
            <a:r>
              <a:rPr lang="ru-RU" altLang="ru-RU" sz="2400" b="1" dirty="0" err="1"/>
              <a:t>ототоксичные</a:t>
            </a:r>
            <a:r>
              <a:rPr lang="ru-RU" altLang="ru-RU" sz="2400" b="1" dirty="0"/>
              <a:t> препараты.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 b="1" dirty="0"/>
              <a:t>При появлении </a:t>
            </a:r>
            <a:r>
              <a:rPr lang="ru-RU" altLang="ru-RU" sz="2400" b="1" dirty="0" err="1"/>
              <a:t>кохлеовестибулярных</a:t>
            </a:r>
            <a:r>
              <a:rPr lang="ru-RU" altLang="ru-RU" sz="2400" b="1" dirty="0"/>
              <a:t> нарушений у больного с респираторной инфекцией необходимо срочное проведение ему интенсивной комплексной медикаментозной терапии, чаще в условиях стационара.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 b="1" dirty="0"/>
              <a:t>Адекватное медикаментозное лечение пациентов с сосудистыми нарушениями и лиц пожилого возраста позволяет остановить прогрессирование ухудшения слуха.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 b="1" dirty="0"/>
              <a:t>Больного с хроническим гнойным средним отитом следует в ранние сроки направлять на хирургическое лечение.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06556E0-BE8C-49AF-B0D0-0AFE9B60D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8229600" cy="914400"/>
          </a:xfrm>
        </p:spPr>
        <p:txBody>
          <a:bodyPr/>
          <a:lstStyle/>
          <a:p>
            <a:r>
              <a:rPr lang="ru-RU" altLang="ru-RU" sz="4000" b="1" i="1">
                <a:solidFill>
                  <a:srgbClr val="CC0000"/>
                </a:solidFill>
              </a:rPr>
              <a:t>Этиология СНТ: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4408C75-B230-461E-B3A6-9C848D82B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инфекционные заболевания</a:t>
            </a:r>
            <a:r>
              <a:rPr lang="ru-RU" altLang="ru-RU" sz="2400"/>
              <a:t> (грипп, паротит, корь, краснуха, герпетическое поражение, скарлатина, менингит и др.);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интоксикации</a:t>
            </a:r>
            <a:r>
              <a:rPr lang="ru-RU" altLang="ru-RU" sz="2400"/>
              <a:t> (ототоксичные антибиотики, петлевые диуретики, цитостатики, хинин и его производные и др.);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расстройство кровообращения</a:t>
            </a:r>
            <a:r>
              <a:rPr lang="ru-RU" altLang="ru-RU" sz="2400"/>
              <a:t> в сосудах,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питающих внутреннее ухо;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лабиринтит</a:t>
            </a:r>
            <a:r>
              <a:rPr lang="ru-RU" altLang="ru-RU" sz="2400"/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травма</a:t>
            </a:r>
            <a:r>
              <a:rPr lang="ru-RU" altLang="ru-RU" sz="2400"/>
              <a:t>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возрастные изменения</a:t>
            </a:r>
            <a:r>
              <a:rPr lang="ru-RU" altLang="ru-RU" sz="2400"/>
              <a:t> слухового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анализатора;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невринома </a:t>
            </a:r>
            <a:r>
              <a:rPr lang="en-US" altLang="ru-RU" sz="2400">
                <a:solidFill>
                  <a:schemeClr val="hlink"/>
                </a:solidFill>
              </a:rPr>
              <a:t>VIII</a:t>
            </a:r>
            <a:r>
              <a:rPr lang="ru-RU" altLang="ru-RU" sz="2400">
                <a:solidFill>
                  <a:schemeClr val="hlink"/>
                </a:solidFill>
              </a:rPr>
              <a:t>  черепного нерва</a:t>
            </a:r>
            <a:r>
              <a:rPr lang="ru-RU" altLang="ru-RU" sz="2400"/>
              <a:t>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общесоматические заболевания</a:t>
            </a:r>
            <a:r>
              <a:rPr lang="ru-RU" altLang="ru-RU" sz="2400"/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>
                <a:solidFill>
                  <a:schemeClr val="hlink"/>
                </a:solidFill>
              </a:rPr>
              <a:t>аллергия</a:t>
            </a:r>
            <a:r>
              <a:rPr lang="ru-RU" altLang="ru-RU" sz="2400"/>
              <a:t> и др.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4FB527D-6F26-42F9-B1CE-2CD563FF3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63587"/>
          </a:xfrm>
        </p:spPr>
        <p:txBody>
          <a:bodyPr/>
          <a:lstStyle/>
          <a:p>
            <a:r>
              <a:rPr lang="ru-RU" altLang="ru-RU" sz="3600" b="1" i="1">
                <a:solidFill>
                  <a:srgbClr val="CC0000"/>
                </a:solidFill>
              </a:rPr>
              <a:t>Классификация СНТ: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AC48F0B-FE30-4465-ADF9-9AA2D48D0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В зависимости от </a:t>
            </a:r>
            <a:r>
              <a:rPr lang="ru-RU" altLang="ru-RU" sz="2400">
                <a:solidFill>
                  <a:srgbClr val="CC0000"/>
                </a:solidFill>
              </a:rPr>
              <a:t>уровня поражения</a:t>
            </a:r>
            <a:r>
              <a:rPr lang="ru-RU" altLang="ru-RU" sz="2400"/>
              <a:t> слухового анализатора: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— </a:t>
            </a:r>
            <a:r>
              <a:rPr lang="ru-RU" altLang="ru-RU" sz="2400">
                <a:solidFill>
                  <a:schemeClr val="hlink"/>
                </a:solidFill>
              </a:rPr>
              <a:t>кохлеарная</a:t>
            </a:r>
            <a:r>
              <a:rPr lang="ru-RU" altLang="ru-RU" sz="2400"/>
              <a:t> (рецепторная, периферическая);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— </a:t>
            </a:r>
            <a:r>
              <a:rPr lang="ru-RU" altLang="ru-RU" sz="2400">
                <a:solidFill>
                  <a:schemeClr val="hlink"/>
                </a:solidFill>
              </a:rPr>
              <a:t>ретрокохлеарная</a:t>
            </a:r>
            <a:r>
              <a:rPr lang="ru-RU" altLang="ru-RU" sz="2400"/>
              <a:t> (поражение спирального</a:t>
            </a:r>
            <a:br>
              <a:rPr lang="ru-RU" altLang="ru-RU" sz="2400"/>
            </a:br>
            <a:r>
              <a:rPr lang="ru-RU" altLang="ru-RU" sz="2400"/>
              <a:t>   ганглия или </a:t>
            </a:r>
            <a:r>
              <a:rPr lang="en-US" altLang="ru-RU" sz="2400"/>
              <a:t>VIII</a:t>
            </a:r>
            <a:r>
              <a:rPr lang="ru-RU" altLang="ru-RU" sz="2400"/>
              <a:t> нерва);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— </a:t>
            </a:r>
            <a:r>
              <a:rPr lang="ru-RU" altLang="ru-RU" sz="2400">
                <a:solidFill>
                  <a:schemeClr val="hlink"/>
                </a:solidFill>
              </a:rPr>
              <a:t>центральная</a:t>
            </a:r>
            <a:r>
              <a:rPr lang="ru-RU" altLang="ru-RU" sz="2400"/>
              <a:t>  (стволовая, подкорковая и </a:t>
            </a:r>
            <a:br>
              <a:rPr lang="ru-RU" altLang="ru-RU" sz="2400"/>
            </a:br>
            <a:r>
              <a:rPr lang="ru-RU" altLang="ru-RU" sz="2400"/>
              <a:t>   корковая).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 С учетом </a:t>
            </a:r>
            <a:r>
              <a:rPr lang="ru-RU" altLang="ru-RU" sz="2400">
                <a:solidFill>
                  <a:srgbClr val="CC0000"/>
                </a:solidFill>
              </a:rPr>
              <a:t>сроков развития СНТ: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— </a:t>
            </a:r>
            <a:r>
              <a:rPr lang="ru-RU" altLang="ru-RU" sz="2400">
                <a:solidFill>
                  <a:schemeClr val="hlink"/>
                </a:solidFill>
              </a:rPr>
              <a:t>внезапная</a:t>
            </a:r>
            <a:r>
              <a:rPr lang="ru-RU" altLang="ru-RU" sz="2400"/>
              <a:t> ( с начала возникновения СНТ</a:t>
            </a:r>
            <a:br>
              <a:rPr lang="ru-RU" altLang="ru-RU" sz="2400"/>
            </a:br>
            <a:r>
              <a:rPr lang="ru-RU" altLang="ru-RU" sz="2400"/>
              <a:t>     прошло не более 12 часов);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— </a:t>
            </a:r>
            <a:r>
              <a:rPr lang="ru-RU" altLang="ru-RU" sz="2400">
                <a:solidFill>
                  <a:schemeClr val="hlink"/>
                </a:solidFill>
              </a:rPr>
              <a:t>острая</a:t>
            </a:r>
            <a:r>
              <a:rPr lang="ru-RU" altLang="ru-RU" sz="2400"/>
              <a:t> (до 1 месяца);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— </a:t>
            </a:r>
            <a:r>
              <a:rPr lang="ru-RU" altLang="ru-RU" sz="2400">
                <a:solidFill>
                  <a:schemeClr val="hlink"/>
                </a:solidFill>
              </a:rPr>
              <a:t>хроническая</a:t>
            </a:r>
            <a:r>
              <a:rPr lang="ru-RU" altLang="ru-RU" sz="2400"/>
              <a:t> (более 1 месяца).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С учетом </a:t>
            </a:r>
            <a:r>
              <a:rPr lang="ru-RU" altLang="ru-RU" sz="2400">
                <a:solidFill>
                  <a:srgbClr val="CC0000"/>
                </a:solidFill>
              </a:rPr>
              <a:t>выраженности тугоухости.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2077DDB-D300-4CAE-9C62-6B9C3B436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>
                <a:solidFill>
                  <a:srgbClr val="CC0000"/>
                </a:solidFill>
              </a:rPr>
              <a:t>Международная классификация тугоухости.</a:t>
            </a:r>
          </a:p>
        </p:txBody>
      </p:sp>
      <p:graphicFrame>
        <p:nvGraphicFramePr>
          <p:cNvPr id="52292" name="Group 68">
            <a:extLst>
              <a:ext uri="{FF2B5EF4-FFF2-40B4-BE49-F238E27FC236}">
                <a16:creationId xmlns:a16="http://schemas.microsoft.com/office/drawing/2014/main" id="{F78B61ED-EE8D-4ED8-8025-D3E758757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112076"/>
              </p:ext>
            </p:extLst>
          </p:nvPr>
        </p:nvGraphicFramePr>
        <p:xfrm>
          <a:off x="1981200" y="1676401"/>
          <a:ext cx="8229600" cy="4303713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78237345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3901444867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Степень тугоухости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Средние значения порогов слышимости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на речевых частотах (дБ)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8542"/>
                  </a:ext>
                </a:extLst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I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26</a:t>
                      </a: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–</a:t>
                      </a: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40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036027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II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41–55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419884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III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56–70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2433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IV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71–90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01431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Глухота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&gt;</a:t>
                      </a: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</a:rPr>
                        <a:t> 90</a:t>
                      </a:r>
                      <a:endParaRPr kumimoji="0" lang="en-US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6689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ACB335A-B3A6-42FE-9C82-6A183EA0A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638175"/>
          </a:xfrm>
        </p:spPr>
        <p:txBody>
          <a:bodyPr/>
          <a:lstStyle/>
          <a:p>
            <a:r>
              <a:rPr lang="ru-RU" altLang="ru-RU" sz="3600" b="1" i="1">
                <a:solidFill>
                  <a:srgbClr val="CC0000"/>
                </a:solidFill>
              </a:rPr>
              <a:t>Патогенез СНТ: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845FA23-4E54-407F-AD3C-5C15C0455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ru-RU" altLang="ru-RU"/>
              <a:t>Нарушение гемодинамики во внутреннем ухе.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ru-RU" altLang="ru-RU"/>
              <a:t>Интоксикация различными продуктами распада.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ru-RU" altLang="ru-RU"/>
              <a:t>Воспаление и сенсибилизация при инфекционных заболеваниях.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ru-RU" altLang="ru-RU"/>
              <a:t>Метаболические нарушения.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ru-RU" altLang="ru-RU"/>
              <a:t>Отек структур внутреннего уха.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9A32B66-BE94-4D06-A4F6-0505E5AC1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825500"/>
          </a:xfrm>
        </p:spPr>
        <p:txBody>
          <a:bodyPr/>
          <a:lstStyle/>
          <a:p>
            <a:r>
              <a:rPr lang="ru-RU" altLang="ru-RU" sz="3600" b="1" i="1">
                <a:solidFill>
                  <a:srgbClr val="CC0000"/>
                </a:solidFill>
              </a:rPr>
              <a:t>Клиника и диагностика СНТ: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146AE58-A25B-4485-8DB3-F3646B91A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Жалобы больного на снижение слуха: нарушено восприятие преимущественно высоких частот при воздушном и костном проведении: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 — при кохлеарной форме тугоухости наблюдается ФУНГ;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 — при ретролабиринтном поражении нарушено восприятие также низких и средних частот.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 — корковая тугоухость характеризуется нарушением разборчивости речи.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ru-RU" altLang="ru-RU" sz="2400"/>
              <a:t>Субъективный шум в ушах, преимущественно высокочастотного спектра.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4129B10-DCCF-4A50-9BFA-7511ABD11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744" y="292100"/>
            <a:ext cx="10964056" cy="1384300"/>
          </a:xfrm>
        </p:spPr>
        <p:txBody>
          <a:bodyPr/>
          <a:lstStyle/>
          <a:p>
            <a:pPr algn="ctr"/>
            <a:r>
              <a:rPr lang="ru-RU" altLang="ru-RU" sz="3200" b="1" i="1" dirty="0">
                <a:solidFill>
                  <a:srgbClr val="CC0000"/>
                </a:solidFill>
              </a:rPr>
              <a:t>Слуховой паспорт больного с </a:t>
            </a:r>
            <a:r>
              <a:rPr lang="ru-RU" altLang="ru-RU" sz="3200" b="1" i="1" dirty="0">
                <a:solidFill>
                  <a:srgbClr val="0070C0"/>
                </a:solidFill>
              </a:rPr>
              <a:t>правосторонней </a:t>
            </a:r>
            <a:r>
              <a:rPr lang="ru-RU" altLang="ru-RU" sz="3200" b="1" i="1" dirty="0">
                <a:solidFill>
                  <a:srgbClr val="CC0000"/>
                </a:solidFill>
              </a:rPr>
              <a:t>СНТ</a:t>
            </a:r>
            <a:endParaRPr lang="ru-RU" altLang="ru-RU" sz="4000" dirty="0">
              <a:solidFill>
                <a:srgbClr val="CC0000"/>
              </a:solidFill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DEA84D5-6538-450E-8E9A-8527783A6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dirty="0"/>
              <a:t>Правое ухо (</a:t>
            </a:r>
            <a:r>
              <a:rPr lang="en-US" altLang="ru-RU" sz="1800" b="1" dirty="0"/>
              <a:t>AD</a:t>
            </a:r>
            <a:r>
              <a:rPr lang="ru-RU" altLang="ru-RU" sz="1800" b="1" dirty="0"/>
              <a:t>)                    Тесты                      Левое ухо (</a:t>
            </a:r>
            <a:r>
              <a:rPr lang="en-US" altLang="ru-RU" sz="1800" b="1" dirty="0"/>
              <a:t>AS</a:t>
            </a:r>
            <a:r>
              <a:rPr lang="ru-RU" altLang="ru-RU" sz="1800" b="1" dirty="0"/>
              <a:t>)</a:t>
            </a:r>
            <a:r>
              <a:rPr lang="ru-RU" altLang="ru-RU" sz="1800" dirty="0"/>
              <a:t>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   +                                 СШ                              -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   1 м                               ШР                              6 м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   5 м                               РР                             </a:t>
            </a:r>
            <a:r>
              <a:rPr lang="ru-RU" altLang="ru-RU" sz="1800" dirty="0">
                <a:sym typeface="Symbol" panose="05050102010706020507" pitchFamily="18" charset="2"/>
              </a:rPr>
              <a:t></a:t>
            </a:r>
            <a:r>
              <a:rPr lang="ru-RU" altLang="ru-RU" sz="1800" dirty="0"/>
              <a:t> 6 м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   35 с                             С128 (В = 90 с)              90 с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   25 с                             С128 (К = 50 с)              50 с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   17 с                             </a:t>
            </a:r>
            <a:r>
              <a:rPr lang="ru-RU" altLang="ru-RU" sz="1800" dirty="0" err="1"/>
              <a:t>С</a:t>
            </a:r>
            <a:r>
              <a:rPr lang="ru-RU" altLang="ru-RU" sz="1800" dirty="0"/>
              <a:t> 2048 (40 с )               37с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</a:t>
            </a:r>
            <a:r>
              <a:rPr lang="ru-RU" altLang="ru-RU" sz="1800" b="1" dirty="0"/>
              <a:t>+</a:t>
            </a:r>
            <a:r>
              <a:rPr lang="ru-RU" altLang="ru-RU" sz="1800" dirty="0"/>
              <a:t> (положит.)              </a:t>
            </a:r>
            <a:r>
              <a:rPr lang="ru-RU" altLang="ru-RU" sz="1800" b="1" dirty="0"/>
              <a:t>Опыт </a:t>
            </a:r>
            <a:r>
              <a:rPr lang="ru-RU" altLang="ru-RU" sz="1800" b="1" dirty="0" err="1"/>
              <a:t>Ринне</a:t>
            </a:r>
            <a:r>
              <a:rPr lang="ru-RU" altLang="ru-RU" sz="1800" dirty="0"/>
              <a:t>   </a:t>
            </a:r>
            <a:r>
              <a:rPr lang="ru-RU" altLang="ru-RU" sz="1800" b="1" dirty="0"/>
              <a:t>(</a:t>
            </a:r>
            <a:r>
              <a:rPr lang="en-US" altLang="ru-RU" sz="1800" b="1" dirty="0"/>
              <a:t>R</a:t>
            </a:r>
            <a:r>
              <a:rPr lang="ru-RU" altLang="ru-RU" sz="1800" b="1" dirty="0"/>
              <a:t>)     +</a:t>
            </a:r>
            <a:r>
              <a:rPr lang="ru-RU" altLang="ru-RU" sz="1800" dirty="0"/>
              <a:t> (положит.)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                                                                      </a:t>
            </a:r>
            <a:endParaRPr lang="ru-RU" altLang="ru-RU" sz="18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dirty="0"/>
              <a:t>        </a:t>
            </a:r>
            <a:r>
              <a:rPr lang="ru-RU" altLang="ru-RU" sz="1800" b="1" dirty="0"/>
              <a:t>+</a:t>
            </a:r>
            <a:r>
              <a:rPr lang="ru-RU" altLang="ru-RU" sz="1800" dirty="0"/>
              <a:t> (положит</a:t>
            </a:r>
            <a:r>
              <a:rPr lang="ru-RU" altLang="ru-RU" sz="1800" b="1" dirty="0"/>
              <a:t>.</a:t>
            </a:r>
            <a:r>
              <a:rPr lang="ru-RU" altLang="ru-RU" sz="1800" dirty="0"/>
              <a:t>)</a:t>
            </a:r>
            <a:r>
              <a:rPr lang="ru-RU" altLang="ru-RU" sz="1800" b="1" dirty="0"/>
              <a:t>             Опыт </a:t>
            </a:r>
            <a:r>
              <a:rPr lang="ru-RU" altLang="ru-RU" sz="1800" b="1" dirty="0" err="1"/>
              <a:t>Федериче</a:t>
            </a:r>
            <a:r>
              <a:rPr lang="ru-RU" altLang="ru-RU" sz="1800" b="1" dirty="0"/>
              <a:t> (</a:t>
            </a:r>
            <a:r>
              <a:rPr lang="en-US" altLang="ru-RU" sz="1800" b="1" dirty="0"/>
              <a:t>Fe</a:t>
            </a:r>
            <a:r>
              <a:rPr lang="ru-RU" altLang="ru-RU" sz="1800" b="1" dirty="0"/>
              <a:t>)  +</a:t>
            </a:r>
            <a:r>
              <a:rPr lang="ru-RU" altLang="ru-RU" sz="1800" dirty="0"/>
              <a:t> (положит.)</a:t>
            </a:r>
            <a:endParaRPr lang="ru-RU" altLang="ru-RU" sz="18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dirty="0"/>
              <a:t>        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dirty="0"/>
              <a:t>                                             Опыт Вебера</a:t>
            </a:r>
            <a:r>
              <a:rPr lang="ru-RU" altLang="ru-RU" sz="1800" dirty="0"/>
              <a:t> </a:t>
            </a:r>
            <a:r>
              <a:rPr lang="ru-RU" altLang="ru-RU" sz="1800" b="1" dirty="0"/>
              <a:t>(</a:t>
            </a:r>
            <a:r>
              <a:rPr lang="en-US" altLang="ru-RU" sz="1800" b="1" dirty="0"/>
              <a:t>W</a:t>
            </a:r>
            <a:r>
              <a:rPr lang="ru-RU" altLang="ru-RU" sz="1800" b="1" dirty="0"/>
              <a:t>)</a:t>
            </a:r>
            <a:endParaRPr lang="ru-RU" altLang="ru-RU" sz="1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 b="1" dirty="0"/>
              <a:t>    Заключение:  </a:t>
            </a:r>
            <a:r>
              <a:rPr lang="ru-RU" altLang="ru-RU" sz="1800" dirty="0"/>
              <a:t>имеется снижение слуха справа по типу нарушения звуковосприятия.</a:t>
            </a:r>
          </a:p>
        </p:txBody>
      </p:sp>
      <p:sp>
        <p:nvSpPr>
          <p:cNvPr id="51210" name="AutoShape 10">
            <a:extLst>
              <a:ext uri="{FF2B5EF4-FFF2-40B4-BE49-F238E27FC236}">
                <a16:creationId xmlns:a16="http://schemas.microsoft.com/office/drawing/2014/main" id="{E3B72B16-9009-4D91-8FB9-DB99CFE2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029200"/>
            <a:ext cx="762000" cy="76200"/>
          </a:xfrm>
          <a:prstGeom prst="notchedRightArrow">
            <a:avLst>
              <a:gd name="adj1" fmla="val 50000"/>
              <a:gd name="adj2" fmla="val 2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8DFF38A-C87F-4CC0-879E-D24B70C82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>
                <a:solidFill>
                  <a:srgbClr val="FF0000"/>
                </a:solidFill>
              </a:rPr>
              <a:t>Образец аудиограммы больного с  СНТ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9C00094F-53B6-42B3-BB36-8AC5B00F262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286000"/>
            <a:ext cx="54864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2C7D0DBB-7E89-47FA-ABEB-5874F907BD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6600" y="2286000"/>
            <a:ext cx="3581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2000"/>
              <a:t>Воздушная и костная проводимость нарушены в одинаковой степени;    костно-воздушный разрыв отсутствует.</a:t>
            </a:r>
            <a:endParaRPr lang="en-US" alt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ru-RU" alt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ru-RU" altLang="ru-RU" sz="2000"/>
              <a:t>Нарушено восприятие преимущественно высоких тонов — нисходящая кривая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1239</Words>
  <Application>Microsoft Office PowerPoint</Application>
  <PresentationFormat>Широкоэкранный</PresentationFormat>
  <Paragraphs>154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Verdana</vt:lpstr>
      <vt:lpstr>Wingdings</vt:lpstr>
      <vt:lpstr>Тема Office</vt:lpstr>
      <vt:lpstr> </vt:lpstr>
      <vt:lpstr>Сенсоневральная тугоухость (СНТ) —</vt:lpstr>
      <vt:lpstr>Этиология СНТ:</vt:lpstr>
      <vt:lpstr>Классификация СНТ:</vt:lpstr>
      <vt:lpstr>Международная классификация тугоухости.</vt:lpstr>
      <vt:lpstr>Патогенез СНТ:</vt:lpstr>
      <vt:lpstr>Клиника и диагностика СНТ:</vt:lpstr>
      <vt:lpstr>Слуховой паспорт больного с правосторонней СНТ</vt:lpstr>
      <vt:lpstr>Образец аудиограммы больного с  СНТ</vt:lpstr>
      <vt:lpstr>Лечение СНТ (1):</vt:lpstr>
      <vt:lpstr>Лечение СНТ (2):</vt:lpstr>
      <vt:lpstr>Слухопротезирование.</vt:lpstr>
      <vt:lpstr>Образцы слуховых аппаратов:</vt:lpstr>
      <vt:lpstr>Кохлеарная имплантация  (КИ) — это современный метод реабилитации глухих детей и взрослых</vt:lpstr>
      <vt:lpstr> Кохлеарная имплантация — это система мероприятий, которая включает:  </vt:lpstr>
      <vt:lpstr>Система кохлеарной имплантации:  </vt:lpstr>
      <vt:lpstr>Расположение элементов кохлеарного импланта</vt:lpstr>
      <vt:lpstr>Речевой процессор Freedom и передающая антенна:  слева — конфигурация с заушным контроллером, справа — конфигурация с карманным</vt:lpstr>
      <vt:lpstr>Многоканальная электродная система Contour Advance  (принимающая антенна, электронный блок, электродная решетка и заземляющий электрод) </vt:lpstr>
      <vt:lpstr>Эффективность кохлеарной имплантации</vt:lpstr>
      <vt:lpstr>Профилактика нарушений слуха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Людмила Торопова</dc:creator>
  <cp:lastModifiedBy>Людмила Торопова</cp:lastModifiedBy>
  <cp:revision>2</cp:revision>
  <dcterms:created xsi:type="dcterms:W3CDTF">2020-03-25T03:41:22Z</dcterms:created>
  <dcterms:modified xsi:type="dcterms:W3CDTF">2020-03-25T03:52:13Z</dcterms:modified>
</cp:coreProperties>
</file>