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57" r:id="rId4"/>
    <p:sldId id="261" r:id="rId5"/>
    <p:sldId id="262" r:id="rId6"/>
    <p:sldId id="273" r:id="rId7"/>
    <p:sldId id="267" r:id="rId8"/>
    <p:sldId id="269" r:id="rId9"/>
    <p:sldId id="270" r:id="rId10"/>
    <p:sldId id="271" r:id="rId11"/>
    <p:sldId id="272" r:id="rId12"/>
    <p:sldId id="260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D0E7C4-7B0E-4E06-B780-D480DADC8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73FA46C-1E2E-4693-A725-CA48F7E10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9C79C6-486D-4592-9AAC-01D527C7A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EB7AA-D246-4234-AA7B-D4D3506703A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162322-271E-49A6-889C-B024F4DFA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3D35DC-CCE8-4E5B-A843-2FAC5E83F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FF9D-4FC7-47D1-90A7-454B5243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5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7B7AAD-2FF9-4EB2-977F-70DB6B61F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CD5E9AA-745D-4D03-B02E-F0875A9C9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F65E87-0190-4F07-9E0A-FDF950191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EB7AA-D246-4234-AA7B-D4D3506703A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1AFFAA-BC50-46DC-95D7-A340A6F1D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3A0B39-290D-4C2E-A535-F58D899CF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FF9D-4FC7-47D1-90A7-454B5243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06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C02C136-DFA0-442D-BB9A-E4C69BE504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1DB6431-BC04-48BB-B1BC-FA2D6BBBC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16647B-D681-4572-B8CE-67F5E5878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EB7AA-D246-4234-AA7B-D4D3506703A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983C24-0A76-4CAE-80B4-36FFF7EE1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457268-2B04-4CA3-B231-317352334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FF9D-4FC7-47D1-90A7-454B5243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9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C904F-3D20-4DDE-ACB2-31B64FFD8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7306CD-3DE7-4B7A-B6F1-8622FC069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E136E3-F494-4856-A056-43700797E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EB7AA-D246-4234-AA7B-D4D3506703A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78B62A-F1B7-4491-AF01-FEE513437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FDBA7F-EB84-4AC2-A9AA-739C5DDD0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FF9D-4FC7-47D1-90A7-454B5243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2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FF1A6B-2E0C-48CD-A24D-9809FF707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6AB45F-672E-4DD6-A450-D78D743CA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4062C9-9C13-4A62-96D7-28E6F9B3D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EB7AA-D246-4234-AA7B-D4D3506703A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E9A7AC-D490-4DBA-BFF3-746CF9A24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9EB16D-F57C-4E83-86C6-2F91244C3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FF9D-4FC7-47D1-90A7-454B5243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82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E62FDE-7F33-41D1-8417-2E40F6D21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56153B-284A-4E79-B64B-6D5D776DF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822530-B2ED-48C7-B4FA-336B99285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60BC67-73F9-4F6A-B315-A4A123CC8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EB7AA-D246-4234-AA7B-D4D3506703A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F6715D-B4D5-4ACB-914C-C783FD45F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D14E8C-E3A5-4308-B950-BDE1B49F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FF9D-4FC7-47D1-90A7-454B5243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8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ACCDFB-D25C-4EAA-9B9D-D17460874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D63BA4-6190-486E-B1EF-1BCBB6F59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844950-ED38-47CD-AAFD-BECB84693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4E5CA9F-F3C5-4C8C-86F7-F7B1EAA35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A8A4F03-1C5B-4E86-B83D-864FA24BFD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3FA5658-7313-486A-A5F7-4C7FC1AC7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EB7AA-D246-4234-AA7B-D4D3506703A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E15E381-F487-4504-B832-6E2DB4A95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9B9353-2793-4F08-B884-E09298C3E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FF9D-4FC7-47D1-90A7-454B5243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5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1C3B2E-9756-4319-85B4-86B446395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0636646-08E6-43E7-BAAB-D9F85991E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EB7AA-D246-4234-AA7B-D4D3506703A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63070D9-93AA-4145-8F94-5DD6F2022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065F9B-3412-4EF9-8912-12ACFB54C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FF9D-4FC7-47D1-90A7-454B5243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06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AD28180-160F-4C39-B161-57439FC8B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EB7AA-D246-4234-AA7B-D4D3506703A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6FDCBB1-1830-46D9-B989-1C105712D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92BF828-3039-41F6-81A6-8E373AEF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FF9D-4FC7-47D1-90A7-454B5243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39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CC34B5-5852-475A-A95C-E02B6F4FF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BA78A7-4ABA-441E-8BDE-786448C35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81DF3F9-E7AA-456A-94B1-1FA085D06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62395F-3CE5-4190-BDB5-6FB91BB0F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EB7AA-D246-4234-AA7B-D4D3506703A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15DDF4-BE03-44FA-923E-5D099A80F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30BD8D-18D0-4F9F-8703-FD3590F05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FF9D-4FC7-47D1-90A7-454B5243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010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8EEF7-0FAC-405F-9DEB-B7D1A3C5F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CAE7C6C-311A-449F-884E-E905098596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CBC57E-CC8F-49CC-BE97-C43CF5662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1D5136-7F8B-490F-929E-5809548E0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EB7AA-D246-4234-AA7B-D4D3506703A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649C34-790D-44FC-B1CD-3941399DF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E577EE-8A2B-4A62-B124-9310FCCC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8FF9D-4FC7-47D1-90A7-454B5243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68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837D84-EC68-4266-9AE9-20A73D48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816222-E1A4-477C-A12A-B91552F41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47834F-FCD4-4B14-950B-1678DE25D8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EB7AA-D246-4234-AA7B-D4D3506703A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697199-A8E7-4DAB-B99C-8019E63B52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3FDE26-8B8D-4D30-B4AA-22CCB45B5A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8FF9D-4FC7-47D1-90A7-454B5243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5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28A237-ADCF-4DD8-923A-DD0040BA2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124" y="548640"/>
            <a:ext cx="11282289" cy="400694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 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 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Требование к лицензированию деятельности, связанной с оборотом наркотических и психотропных лекарственных препаратов.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27FD0D3-4A72-4CA4-9E2F-A752BD6D71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3755" y="5715226"/>
            <a:ext cx="8825658" cy="861420"/>
          </a:xfrm>
        </p:spPr>
        <p:txBody>
          <a:bodyPr>
            <a:normAutofit lnSpcReduction="10000"/>
          </a:bodyPr>
          <a:lstStyle/>
          <a:p>
            <a:pPr algn="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Жусуева Б. М.</a:t>
            </a: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Проверила: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Казакова Е. Н.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475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40AF8E7-F5F5-4167-97D1-53041C646815}"/>
              </a:ext>
            </a:extLst>
          </p:cNvPr>
          <p:cNvSpPr/>
          <p:nvPr/>
        </p:nvSpPr>
        <p:spPr>
          <a:xfrm>
            <a:off x="525193" y="1028343"/>
            <a:ext cx="1114161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AutoNum type="arabicPeriod" startAt="3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лицензиатом, осуществляющим деятельность по обороту наркотических средств и психотропных веществ, внесенных в списки I - III перечня, прекурсоров, внесенных в список I перечня статей 5 и 10 Федерального закона "О наркотических средствах и психотропных веществах</a:t>
            </a:r>
          </a:p>
          <a:p>
            <a:pPr marL="914400" lvl="1" indent="-457200" algn="just">
              <a:buAutoNum type="arabicPeriod" startAt="3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AutoNum type="arabicPeriod" startAt="3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соблюдение лицензиатом, осуществляющим хранение наркотических средств и психотропных веществ, внесенных в списки I - III перечня, прекурсоров, внесенных в список I перечня, требований статьи 20 Федерального закона "О наркотических средствах и психотропных веществах" и порядка их хранения, установленного Постановлением Правительства Российской Федерации от 31 декабря 2009 г. N 1148; 71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884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A97EA3B-67DC-4E2D-9661-4697CA326450}"/>
              </a:ext>
            </a:extLst>
          </p:cNvPr>
          <p:cNvSpPr/>
          <p:nvPr/>
        </p:nvSpPr>
        <p:spPr>
          <a:xfrm>
            <a:off x="1091419" y="428178"/>
            <a:ext cx="1000916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5"/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соискателем лицензии, имеющим намерение осуществлять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по обороту прекурсоров наркотических средств и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психотропных веществ, внесенных в таблицу I списка IV перечня,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пунктов 5 - 7 и 11 статьи 30 Федерального закона "О наркотических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средствах и психотропных веществах";</a:t>
            </a:r>
          </a:p>
          <a:p>
            <a:pPr marL="342900" indent="-342900">
              <a:buAutoNum type="arabicPeriod" startAt="5"/>
            </a:pPr>
            <a:endParaRPr lang="ru-RU" sz="24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5"/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наличие в штате соискателя лицензии, имеющего намерение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деятельность по обороту наркотических средств и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психотропных веществ, внесенных в списки I - III перечня, и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прекурсоров, внесенных в список I перечня, работников, имеющих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профессиональное, высшее профессиональное, дополнительное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образование и (или) специальную подготовку в сфере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оборота наркотических средств, психотропных веществ и их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прекурсоров, соответствующие требованиям и характеру выполняемых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989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057094-3417-4338-AE47-0113304C7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0" i="0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Санкции и ответственность за нарушение лицензионных требований при осуществлении деятельности по обороту НС и ПВ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AE3CBCC-9EBC-472B-82A6-A469BAB712CD}"/>
              </a:ext>
            </a:extLst>
          </p:cNvPr>
          <p:cNvSpPr/>
          <p:nvPr/>
        </p:nvSpPr>
        <p:spPr>
          <a:xfrm>
            <a:off x="838201" y="1895181"/>
            <a:ext cx="1051559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rgbClr val="444444"/>
              </a:solidFill>
              <a:latin typeface="Open Sans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b="0" i="0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Административная ответственность (Кодекс об АП ст. 68, 10.4, 14.1);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0" i="0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0" i="0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Уголовная ответственность (Уголовный кодекс Российской Федерации ст. 169, 171, 228, 229, 231, 233, 235, 293);</a:t>
            </a:r>
          </a:p>
          <a:p>
            <a:pPr marL="342900" indent="-342900">
              <a:buFont typeface="+mj-lt"/>
              <a:buAutoNum type="arabicPeriod"/>
            </a:pPr>
            <a:endParaRPr lang="ru-RU" sz="2400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b="0" i="0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правил хранения, учета, отпуска, реализации, перевозки, приобретения, использования и уничтожения влечет наложение административного штрафа на юридических лиц в размере от до рублей либо административная приостановление деятельности на срок до 90 суток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13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71F9E8-6524-470B-A547-9B51CBFA2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390" y="2793395"/>
            <a:ext cx="7560213" cy="1271209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981254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AB0B4F4-1F84-4304-833E-A087197ED20F}"/>
              </a:ext>
            </a:extLst>
          </p:cNvPr>
          <p:cNvSpPr/>
          <p:nvPr/>
        </p:nvSpPr>
        <p:spPr>
          <a:xfrm>
            <a:off x="8567633" y="219668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49787A36-A429-4527-826B-09286D160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187"/>
            <a:ext cx="10515600" cy="830997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A49DDC2-B94E-4CAF-BBE7-551A4304AC2A}"/>
              </a:ext>
            </a:extLst>
          </p:cNvPr>
          <p:cNvSpPr/>
          <p:nvPr/>
        </p:nvSpPr>
        <p:spPr>
          <a:xfrm>
            <a:off x="1770183" y="4549303"/>
            <a:ext cx="8651630" cy="83099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i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О лицензировании отдельных видов деятельности» от 04.05.2011 №99 ФЗ</a:t>
            </a:r>
            <a:r>
              <a:rPr lang="ru-RU" sz="2400" b="0" i="1" u="none" strike="noStrike" dirty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2FBD4CD-8FE8-4CEF-B5FF-6F20D41A575F}"/>
              </a:ext>
            </a:extLst>
          </p:cNvPr>
          <p:cNvSpPr/>
          <p:nvPr/>
        </p:nvSpPr>
        <p:spPr>
          <a:xfrm>
            <a:off x="922226" y="410284"/>
            <a:ext cx="104315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Российской Федерации</a:t>
            </a:r>
            <a:endParaRPr lang="ru-RU" sz="3200" b="1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4C11FA1-0C9C-4305-AEA9-C0FEA6DA1602}"/>
              </a:ext>
            </a:extLst>
          </p:cNvPr>
          <p:cNvSpPr/>
          <p:nvPr/>
        </p:nvSpPr>
        <p:spPr>
          <a:xfrm>
            <a:off x="4078842" y="3488767"/>
            <a:ext cx="4034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endParaRPr lang="ru-RU" sz="32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80B965C-5FDB-48A1-AABD-E92E6235EC79}"/>
              </a:ext>
            </a:extLst>
          </p:cNvPr>
          <p:cNvSpPr/>
          <p:nvPr/>
        </p:nvSpPr>
        <p:spPr>
          <a:xfrm>
            <a:off x="1770182" y="1457083"/>
            <a:ext cx="8651631" cy="156966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i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лицензировании деятельности по обороту наркотических средств, психотропных веществ и их прекурсоров, культивированию </a:t>
            </a:r>
            <a:r>
              <a:rPr lang="ru-RU" sz="2400" i="1" dirty="0" err="1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наркосодержащих</a:t>
            </a:r>
            <a:r>
              <a:rPr lang="ru-RU" sz="2400" i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растений» 1085 от 22.12.2011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264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955F9E9-7C3B-4629-AA4F-499BD5086ED0}"/>
              </a:ext>
            </a:extLst>
          </p:cNvPr>
          <p:cNvSpPr/>
          <p:nvPr/>
        </p:nvSpPr>
        <p:spPr>
          <a:xfrm>
            <a:off x="745587" y="681037"/>
            <a:ext cx="111134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A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Лицензирование</a:t>
            </a:r>
            <a:r>
              <a:rPr lang="ru-RU" sz="2400" dirty="0">
                <a:solidFill>
                  <a:srgbClr val="00000A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— это одна из форм регулирования государством предпринимательской деятельности, которое выражается в запрете осуществлять ту или иную хозяйственную деятельностью без получения на то лицензии.</a:t>
            </a:r>
            <a:endParaRPr lang="ru-RU" sz="2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79F2767-6459-458A-BBAD-58105DA876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672" y="2285707"/>
            <a:ext cx="5923671" cy="4113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246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8DA66EE-2086-4544-9ECB-C2B461FDEE0A}"/>
              </a:ext>
            </a:extLst>
          </p:cNvPr>
          <p:cNvSpPr/>
          <p:nvPr/>
        </p:nvSpPr>
        <p:spPr>
          <a:xfrm>
            <a:off x="422032" y="374085"/>
            <a:ext cx="1176996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ru-RU" dirty="0"/>
            </a:b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Лицензирующие органы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уполномоченные федеральные органы исполнительной власти и (или) их территориальные органы, а в случае передачи осуществления полномочий Российской Федерации в области лицензирования органам государственной власти субъектов Российской Федерации органы исполнительной власти субъектов Российской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 осуществляющие лицензирование.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Лицензиат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юридическое лицо или индивидуальный предприниматель, имеющие лицензию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Лицензионные требования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совокупность требований, которые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положениями о лицензировании конкретных видов деятельности,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основаны на соответствующих требованиях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 Российской Федерации и направлены на обеспечение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целей лицензирования</a:t>
            </a:r>
            <a:endParaRPr lang="ru-RU" b="1" i="0" u="none" strike="noStrike" dirty="0"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451657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ADA563-8409-4AEA-97FF-CB33129A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4669" y="438211"/>
            <a:ext cx="8255879" cy="75754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Лицензирующие органы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7C55AB-AFC2-4EB2-8012-5D7D24FBD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6749" y="2021275"/>
            <a:ext cx="9698502" cy="176913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 по надзору в сфере здравоохранения (РОСДРАВНАДЗОР)</a:t>
            </a:r>
          </a:p>
          <a:p>
            <a:pPr algn="ctr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органы исполнительной власти субъектов РФ </a:t>
            </a:r>
          </a:p>
          <a:p>
            <a:pPr algn="ctr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01.01.2008г. – по спискам 1.2.3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8F99E9A-2D2D-4CF7-8549-0A62FFB051A8}"/>
              </a:ext>
            </a:extLst>
          </p:cNvPr>
          <p:cNvSpPr/>
          <p:nvPr/>
        </p:nvSpPr>
        <p:spPr>
          <a:xfrm>
            <a:off x="3318558" y="5191399"/>
            <a:ext cx="6096000" cy="70788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t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РФ  от 21.11.2011 №957, от 22.12.2011 №1085</a:t>
            </a:r>
          </a:p>
        </p:txBody>
      </p:sp>
    </p:spTree>
    <p:extLst>
      <p:ext uri="{BB962C8B-B14F-4D97-AF65-F5344CB8AC3E}">
        <p14:creationId xmlns:p14="http://schemas.microsoft.com/office/powerpoint/2010/main" val="3818515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2ED4AD3-2440-4D12-9C79-A02BF34F0692}"/>
              </a:ext>
            </a:extLst>
          </p:cNvPr>
          <p:cNvSpPr/>
          <p:nvPr/>
        </p:nvSpPr>
        <p:spPr>
          <a:xfrm>
            <a:off x="987082" y="337625"/>
            <a:ext cx="102178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Условия к соискателю лицензии 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04E5905-5200-4394-825F-EEB10E29061D}"/>
              </a:ext>
            </a:extLst>
          </p:cNvPr>
          <p:cNvSpPr/>
          <p:nvPr/>
        </p:nvSpPr>
        <p:spPr>
          <a:xfrm>
            <a:off x="679939" y="1102177"/>
            <a:ext cx="10832122" cy="5565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000" lvl="0" indent="-450000" algn="just">
              <a:lnSpc>
                <a:spcPct val="150000"/>
              </a:lnSpc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лицензиата законного права на использование помещения</a:t>
            </a:r>
          </a:p>
          <a:p>
            <a:pPr marL="450000" lvl="0" indent="-450000" algn="just">
              <a:lnSpc>
                <a:spcPct val="150000"/>
              </a:lnSpc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лицензиатом закона «Об обращении лекарственных средств»</a:t>
            </a:r>
          </a:p>
          <a:p>
            <a:pPr marL="450000" lvl="0" indent="-450000" algn="just">
              <a:lnSpc>
                <a:spcPct val="150000"/>
              </a:lnSpc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руководителя лицензиата средне-специального или высшего фармацевтического образования</a:t>
            </a:r>
          </a:p>
          <a:p>
            <a:pPr marL="450000" lvl="0" indent="-450000" algn="just">
              <a:lnSpc>
                <a:spcPct val="150000"/>
              </a:lnSpc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сотрудников аптечной организации средне-специального или высшего образования</a:t>
            </a:r>
          </a:p>
          <a:p>
            <a:pPr marL="450000" lvl="0" indent="-450000" algn="just">
              <a:lnSpc>
                <a:spcPct val="150000"/>
              </a:lnSpc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специалистов с фармацевтическим или ветеринарным образованием не реже одного раза в 5 лет</a:t>
            </a:r>
          </a:p>
          <a:p>
            <a:pPr marL="450000" lvl="0" indent="-450000" algn="just">
              <a:lnSpc>
                <a:spcPct val="150000"/>
              </a:lnSpc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лицензиатом, осуществляющим изготовление лекарственных средств, правил изготовления лекарственных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1672673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1FD89EF-A789-4A23-AFF1-5B39E6399B83}"/>
              </a:ext>
            </a:extLst>
          </p:cNvPr>
          <p:cNvSpPr/>
          <p:nvPr/>
        </p:nvSpPr>
        <p:spPr>
          <a:xfrm>
            <a:off x="239153" y="1083213"/>
            <a:ext cx="78075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лицензирующего органа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юр. лиц – наименование, форма собственности, юр. адрес и место нахождения предприятия, номер государственной регистрации юр. Лица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физ. лиц – ФИО, паспортные данные, местожительство, адреса места осуществления фармацевтической деятельности, номер записи о государственной регистрации индивидуального предпринимателя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деятельности, на осуществление которой выдается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лицензия, с указанием работ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действия лицензии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Регистрационный номер лицензии, дата начала и окончания действия лицензии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6EFCC01-95D0-40A3-AC3A-FCBD36033250}"/>
              </a:ext>
            </a:extLst>
          </p:cNvPr>
          <p:cNvSpPr/>
          <p:nvPr/>
        </p:nvSpPr>
        <p:spPr>
          <a:xfrm>
            <a:off x="4142937" y="219420"/>
            <a:ext cx="46723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лицензии указываются:</a:t>
            </a:r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D880489-6B4C-4F8C-BF29-A028376481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147" y="3530992"/>
            <a:ext cx="4037997" cy="302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01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CB3B34C-7F7B-4F75-AAA7-04EC276DFACB}"/>
              </a:ext>
            </a:extLst>
          </p:cNvPr>
          <p:cNvSpPr/>
          <p:nvPr/>
        </p:nvSpPr>
        <p:spPr>
          <a:xfrm>
            <a:off x="363414" y="1383898"/>
            <a:ext cx="114651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и прилагаемые к нему документы принимаются лицензирующим органом по описи, копия которой с отметкой о дате приема указанных заявления и документов в день приема вручается лицензиату или направляется ему заказным почтовым отправлением с уведомлением о вручении.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4C44F4A-5152-4223-9CCB-3F9AF379ABF5}"/>
              </a:ext>
            </a:extLst>
          </p:cNvPr>
          <p:cNvSpPr/>
          <p:nvPr/>
        </p:nvSpPr>
        <p:spPr>
          <a:xfrm>
            <a:off x="2166980" y="353172"/>
            <a:ext cx="83269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заявления лицензирующим органом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6F67271-A5B5-4829-8D28-EA71FF4B407A}"/>
              </a:ext>
            </a:extLst>
          </p:cNvPr>
          <p:cNvSpPr/>
          <p:nvPr/>
        </p:nvSpPr>
        <p:spPr>
          <a:xfrm>
            <a:off x="363414" y="3609021"/>
            <a:ext cx="11465171" cy="156966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latin typeface="Times New Roman"/>
                <a:ea typeface="SimSun"/>
                <a:cs typeface="Times New Roman"/>
              </a:rPr>
              <a:t>В течение 3-х дней принимается решение о правильности поданных документов. Если есть несоответствия, то соискателю лицензии дается 30 дней на исправление. В течение 45 рабочих дней орган, осуществляющий проверку принимает решение о предоставлении лицензии.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23737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DBF5E5D-B776-4B9A-8A31-6E1DACC2E77E}"/>
              </a:ext>
            </a:extLst>
          </p:cNvPr>
          <p:cNvSpPr/>
          <p:nvPr/>
        </p:nvSpPr>
        <p:spPr>
          <a:xfrm>
            <a:off x="447821" y="1522827"/>
            <a:ext cx="11296357" cy="3812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dirty="0">
                <a:solidFill>
                  <a:srgbClr val="3366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принадлежащих ему на праве собственности или на ином законном основании и соответствующих установленным требованиям: помещений и оборудования, необходимых для осуществления деятельности по обороту наркотических средств. 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порядка допуска лиц к работе с наркотическими средствами и психотропными веществами, а также к деятельности, связанной с оборотом прекурсоров наркотических средств и психотропных веществ, установленного Постановлением Правительства Российской Федерации от 6 августа 1998 г. N 892; 62.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6132CC-2CDF-4C34-9929-95049EB4278A}"/>
              </a:ext>
            </a:extLst>
          </p:cNvPr>
          <p:cNvSpPr/>
          <p:nvPr/>
        </p:nvSpPr>
        <p:spPr>
          <a:xfrm>
            <a:off x="3569186" y="264719"/>
            <a:ext cx="51690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Лицензионные требования</a:t>
            </a:r>
          </a:p>
        </p:txBody>
      </p:sp>
    </p:spTree>
    <p:extLst>
      <p:ext uri="{BB962C8B-B14F-4D97-AF65-F5344CB8AC3E}">
        <p14:creationId xmlns:p14="http://schemas.microsoft.com/office/powerpoint/2010/main" val="9963522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</TotalTime>
  <Words>900</Words>
  <Application>Microsoft Office PowerPoint</Application>
  <PresentationFormat>Широкоэкранный</PresentationFormat>
  <Paragraphs>51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SimSun</vt:lpstr>
      <vt:lpstr>Arial</vt:lpstr>
      <vt:lpstr>Calibri</vt:lpstr>
      <vt:lpstr>Calibri Light</vt:lpstr>
      <vt:lpstr>inherit</vt:lpstr>
      <vt:lpstr>Open Sans</vt:lpstr>
      <vt:lpstr>Times New Roman</vt:lpstr>
      <vt:lpstr>Тема Office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Министерства здравоохранения Российской Федерации  Фармацевтический колледж     Тема: Требование к лицензированию деятельности, связанной с оборотом наркотических и психотропных лекарственных препаратов.   </vt:lpstr>
      <vt:lpstr> </vt:lpstr>
      <vt:lpstr>Презентация PowerPoint</vt:lpstr>
      <vt:lpstr>Презентация PowerPoint</vt:lpstr>
      <vt:lpstr>Лицензирующие органы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Санкции и ответственность за нарушение лицензионных требований при осуществлении деятельности по обороту НС и ПВ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Министерства здравоохранения Российской Федерации  Фармацевтический колледж     Тема: Требование к лицензированию деятельности, связанной с оборотом наркотических и психотропных лекарственных препаратов.   </dc:title>
  <dc:creator>Бегимай Жусуева</dc:creator>
  <cp:lastModifiedBy>Бегимай Жусуева</cp:lastModifiedBy>
  <cp:revision>20</cp:revision>
  <dcterms:created xsi:type="dcterms:W3CDTF">2020-06-03T15:00:30Z</dcterms:created>
  <dcterms:modified xsi:type="dcterms:W3CDTF">2020-06-04T16:10:49Z</dcterms:modified>
</cp:coreProperties>
</file>