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0" r:id="rId3"/>
    <p:sldId id="268" r:id="rId4"/>
    <p:sldId id="262" r:id="rId5"/>
    <p:sldId id="261" r:id="rId6"/>
    <p:sldId id="269" r:id="rId7"/>
    <p:sldId id="287" r:id="rId8"/>
    <p:sldId id="271" r:id="rId9"/>
    <p:sldId id="289" r:id="rId10"/>
    <p:sldId id="273" r:id="rId11"/>
    <p:sldId id="290" r:id="rId12"/>
    <p:sldId id="291" r:id="rId13"/>
    <p:sldId id="293" r:id="rId14"/>
    <p:sldId id="294" r:id="rId15"/>
    <p:sldId id="295" r:id="rId16"/>
    <p:sldId id="296" r:id="rId17"/>
    <p:sldId id="297" r:id="rId18"/>
    <p:sldId id="263" r:id="rId19"/>
    <p:sldId id="303" r:id="rId20"/>
    <p:sldId id="298" r:id="rId21"/>
    <p:sldId id="299" r:id="rId22"/>
    <p:sldId id="300" r:id="rId23"/>
    <p:sldId id="301" r:id="rId24"/>
    <p:sldId id="302" r:id="rId25"/>
    <p:sldId id="285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9" autoAdjust="0"/>
    <p:restoredTop sz="94660"/>
  </p:normalViewPr>
  <p:slideViewPr>
    <p:cSldViewPr>
      <p:cViewPr>
        <p:scale>
          <a:sx n="50" d="100"/>
          <a:sy n="50" d="100"/>
        </p:scale>
        <p:origin x="-774" y="-13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ln w="63500">
              <a:solidFill>
                <a:srgbClr val="C00000"/>
              </a:solidFill>
            </a:ln>
          </c:spPr>
          <c:marker>
            <c:symbol val="circle"/>
            <c:size val="9"/>
            <c:spPr>
              <a:solidFill>
                <a:schemeClr val="accent2"/>
              </a:soli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3.1220960818923355E-2"/>
                  <c:y val="5.979153473665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9734248398974616E-3"/>
                  <c:y val="-4.24543902582217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9202745196923314E-3"/>
                  <c:y val="-6.36815853873325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867124199487312E-3"/>
                  <c:y val="-2.9187393302527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Лист1!$A$2:$A$8</c:f>
              <c:numCache>
                <c:formatCode>Основной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Лист1!$B$2:$B$8</c:f>
              <c:numCache>
                <c:formatCode>Основной</c:formatCode>
                <c:ptCount val="7"/>
                <c:pt idx="0">
                  <c:v>99</c:v>
                </c:pt>
                <c:pt idx="1">
                  <c:v>98</c:v>
                </c:pt>
                <c:pt idx="2">
                  <c:v>93</c:v>
                </c:pt>
                <c:pt idx="3">
                  <c:v>98</c:v>
                </c:pt>
                <c:pt idx="4">
                  <c:v>97</c:v>
                </c:pt>
                <c:pt idx="5">
                  <c:v>81</c:v>
                </c:pt>
                <c:pt idx="6">
                  <c:v>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714240"/>
        <c:axId val="63344640"/>
      </c:lineChart>
      <c:catAx>
        <c:axId val="22714240"/>
        <c:scaling>
          <c:orientation val="minMax"/>
        </c:scaling>
        <c:delete val="0"/>
        <c:axPos val="b"/>
        <c:numFmt formatCode="Основной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63344640"/>
        <c:crosses val="autoZero"/>
        <c:auto val="1"/>
        <c:lblAlgn val="ctr"/>
        <c:lblOffset val="100"/>
        <c:noMultiLvlLbl val="0"/>
      </c:catAx>
      <c:valAx>
        <c:axId val="63344640"/>
        <c:scaling>
          <c:orientation val="minMax"/>
          <c:max val="100"/>
          <c:min val="70"/>
        </c:scaling>
        <c:delete val="0"/>
        <c:axPos val="l"/>
        <c:numFmt formatCode="Основной" sourceLinked="1"/>
        <c:majorTickMark val="out"/>
        <c:minorTickMark val="none"/>
        <c:tickLblPos val="nextTo"/>
        <c:txPr>
          <a:bodyPr/>
          <a:lstStyle/>
          <a:p>
            <a:pPr>
              <a:defRPr sz="1397" baseline="0"/>
            </a:pPr>
            <a:endParaRPr lang="ru-RU"/>
          </a:p>
        </c:txPr>
        <c:crossAx val="227142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795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-4.7702555235206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588085694703015E-3"/>
                  <c:y val="1.96422286262614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6764257084109884E-3"/>
                  <c:y val="-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7940428473516482E-3"/>
                  <c:y val="-0.101017175792201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6.2352342778813161E-3"/>
                  <c:y val="-5.89266858787842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Лист1!$A$2:$A$8</c:f>
              <c:numCache>
                <c:formatCode>Основной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Лист1!$B$2:$B$8</c:f>
              <c:numCache>
                <c:formatCode>Основной</c:formatCode>
                <c:ptCount val="7"/>
                <c:pt idx="0">
                  <c:v>82</c:v>
                </c:pt>
                <c:pt idx="1">
                  <c:v>82</c:v>
                </c:pt>
                <c:pt idx="2">
                  <c:v>89</c:v>
                </c:pt>
                <c:pt idx="3">
                  <c:v>78</c:v>
                </c:pt>
                <c:pt idx="4">
                  <c:v>64</c:v>
                </c:pt>
                <c:pt idx="5">
                  <c:v>60</c:v>
                </c:pt>
                <c:pt idx="6">
                  <c:v>62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Неизменились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layout>
                <c:manualLayout>
                  <c:x val="-9.3528514168219699E-3"/>
                  <c:y val="-6.17327185396787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2274083221318043E-7"/>
                  <c:y val="-5.6120653217889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6764257084109884E-3"/>
                  <c:y val="-5.33146205569953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8970214236758227E-2"/>
                  <c:y val="-4.48965225743119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9881996963882791E-2"/>
                  <c:y val="-4.20904899134173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4029277125232961E-2"/>
                  <c:y val="-4.7702555235206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Лист1!$A$2:$A$8</c:f>
              <c:numCache>
                <c:formatCode>Основной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Лист1!$C$2:$C$8</c:f>
              <c:numCache>
                <c:formatCode>Основной</c:formatCode>
                <c:ptCount val="7"/>
                <c:pt idx="0">
                  <c:v>18</c:v>
                </c:pt>
                <c:pt idx="1">
                  <c:v>18</c:v>
                </c:pt>
                <c:pt idx="2">
                  <c:v>11</c:v>
                </c:pt>
                <c:pt idx="3">
                  <c:v>21</c:v>
                </c:pt>
                <c:pt idx="4">
                  <c:v>31</c:v>
                </c:pt>
                <c:pt idx="5">
                  <c:v>21</c:v>
                </c:pt>
                <c:pt idx="6">
                  <c:v>24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Нет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layout>
                <c:manualLayout>
                  <c:x val="-4.6764257084109884E-3"/>
                  <c:y val="-2.24482612871559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6764257084109884E-3"/>
                  <c:y val="-5.05085878961008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2999491361991211E-2"/>
                  <c:y val="-4.4896743521765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940937111525278E-2"/>
                  <c:y val="-4.77025552352063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0529145547060781E-2"/>
                  <c:y val="-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0264511403114284E-2"/>
                  <c:y val="5.8926685878784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Лист1!$A$2:$A$8</c:f>
              <c:numCache>
                <c:formatCode>Основной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Лист1!$D$2:$D$8</c:f>
              <c:numCache>
                <c:formatCode>Основной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5</c:v>
                </c:pt>
                <c:pt idx="5">
                  <c:v>19</c:v>
                </c:pt>
                <c:pt idx="6">
                  <c:v>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58912"/>
        <c:axId val="20760448"/>
      </c:lineChart>
      <c:catAx>
        <c:axId val="20758912"/>
        <c:scaling>
          <c:orientation val="minMax"/>
        </c:scaling>
        <c:delete val="0"/>
        <c:axPos val="b"/>
        <c:numFmt formatCode="Основной" sourceLinked="1"/>
        <c:majorTickMark val="out"/>
        <c:minorTickMark val="none"/>
        <c:tickLblPos val="nextTo"/>
        <c:crossAx val="20760448"/>
        <c:crosses val="autoZero"/>
        <c:auto val="1"/>
        <c:lblAlgn val="ctr"/>
        <c:lblOffset val="100"/>
        <c:noMultiLvlLbl val="0"/>
      </c:catAx>
      <c:valAx>
        <c:axId val="20760448"/>
        <c:scaling>
          <c:orientation val="minMax"/>
        </c:scaling>
        <c:delete val="0"/>
        <c:axPos val="l"/>
        <c:numFmt formatCode="Основной" sourceLinked="1"/>
        <c:majorTickMark val="out"/>
        <c:minorTickMark val="none"/>
        <c:tickLblPos val="nextTo"/>
        <c:crossAx val="207589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-4.77025552352063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2352342778813161E-3"/>
                  <c:y val="-5.33146205569952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6764257084109884E-3"/>
                  <c:y val="-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7940428473516491E-3"/>
                  <c:y val="-0.101017175792201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6.2352342778813161E-3"/>
                  <c:y val="-5.89266858787842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Лист1!$A$2:$A$8</c:f>
              <c:numCache>
                <c:formatCode>Основной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Лист1!$B$2:$B$8</c:f>
              <c:numCache>
                <c:formatCode>Основной</c:formatCode>
                <c:ptCount val="7"/>
                <c:pt idx="0">
                  <c:v>76</c:v>
                </c:pt>
                <c:pt idx="1">
                  <c:v>81</c:v>
                </c:pt>
                <c:pt idx="2">
                  <c:v>77</c:v>
                </c:pt>
                <c:pt idx="3">
                  <c:v>77</c:v>
                </c:pt>
                <c:pt idx="4">
                  <c:v>66</c:v>
                </c:pt>
                <c:pt idx="5">
                  <c:v>70</c:v>
                </c:pt>
                <c:pt idx="6">
                  <c:v>78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Неизменились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layout>
                <c:manualLayout>
                  <c:x val="-9.3528514168219751E-3"/>
                  <c:y val="-6.1732718539678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2274083221318046E-7"/>
                  <c:y val="-5.6120653217889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6764257084109884E-3"/>
                  <c:y val="-5.33146205569953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8970214236758227E-2"/>
                  <c:y val="-4.48965225743119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9881996963882798E-2"/>
                  <c:y val="-4.2090489913417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4029277125232959E-2"/>
                  <c:y val="-4.77025552352063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Лист1!$A$2:$A$8</c:f>
              <c:numCache>
                <c:formatCode>Основной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Лист1!$C$2:$C$8</c:f>
              <c:numCache>
                <c:formatCode>Основной</c:formatCode>
                <c:ptCount val="7"/>
                <c:pt idx="0">
                  <c:v>22</c:v>
                </c:pt>
                <c:pt idx="1">
                  <c:v>14</c:v>
                </c:pt>
                <c:pt idx="2">
                  <c:v>20</c:v>
                </c:pt>
                <c:pt idx="3">
                  <c:v>19</c:v>
                </c:pt>
                <c:pt idx="4">
                  <c:v>29</c:v>
                </c:pt>
                <c:pt idx="5">
                  <c:v>16</c:v>
                </c:pt>
                <c:pt idx="6">
                  <c:v>16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Нет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layout>
                <c:manualLayout>
                  <c:x val="-4.6764257084109884E-3"/>
                  <c:y val="-2.24482612871559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6764257084109884E-3"/>
                  <c:y val="-5.0508587896100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2999491361991224E-2"/>
                  <c:y val="-4.4896743521765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940937111525285E-2"/>
                  <c:y val="-4.7702555235206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0529145547060767E-2"/>
                  <c:y val="-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0264511403114277E-2"/>
                  <c:y val="-5.0508587896100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Лист1!$A$2:$A$8</c:f>
              <c:numCache>
                <c:formatCode>Основной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Лист1!$D$2:$D$8</c:f>
              <c:numCache>
                <c:formatCode>Основной</c:formatCode>
                <c:ptCount val="7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5</c:v>
                </c:pt>
                <c:pt idx="6">
                  <c:v>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7273856"/>
        <c:axId val="87275392"/>
      </c:lineChart>
      <c:catAx>
        <c:axId val="87273856"/>
        <c:scaling>
          <c:orientation val="minMax"/>
        </c:scaling>
        <c:delete val="0"/>
        <c:axPos val="b"/>
        <c:numFmt formatCode="Основной" sourceLinked="1"/>
        <c:majorTickMark val="out"/>
        <c:minorTickMark val="none"/>
        <c:tickLblPos val="nextTo"/>
        <c:crossAx val="87275392"/>
        <c:crosses val="autoZero"/>
        <c:auto val="1"/>
        <c:lblAlgn val="ctr"/>
        <c:lblOffset val="100"/>
        <c:noMultiLvlLbl val="0"/>
      </c:catAx>
      <c:valAx>
        <c:axId val="87275392"/>
        <c:scaling>
          <c:orientation val="minMax"/>
        </c:scaling>
        <c:delete val="0"/>
        <c:axPos val="l"/>
        <c:numFmt formatCode="Основной" sourceLinked="1"/>
        <c:majorTickMark val="out"/>
        <c:minorTickMark val="none"/>
        <c:tickLblPos val="nextTo"/>
        <c:crossAx val="872738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-4.7702555235206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2352342778813161E-3"/>
                  <c:y val="-5.3314620556995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6764257084109884E-3"/>
                  <c:y val="-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7940428473516499E-3"/>
                  <c:y val="-0.101017175792201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6.2352342778813161E-3"/>
                  <c:y val="-5.89266858787842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Лист1!$A$2:$A$8</c:f>
              <c:numCache>
                <c:formatCode>Основной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Лист1!$B$2:$B$8</c:f>
              <c:numCache>
                <c:formatCode>Основной</c:formatCode>
                <c:ptCount val="7"/>
                <c:pt idx="0">
                  <c:v>76</c:v>
                </c:pt>
                <c:pt idx="1">
                  <c:v>81</c:v>
                </c:pt>
                <c:pt idx="2">
                  <c:v>77</c:v>
                </c:pt>
                <c:pt idx="3">
                  <c:v>77</c:v>
                </c:pt>
                <c:pt idx="4">
                  <c:v>66</c:v>
                </c:pt>
                <c:pt idx="5">
                  <c:v>70</c:v>
                </c:pt>
                <c:pt idx="6">
                  <c:v>78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Неизменились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layout>
                <c:manualLayout>
                  <c:x val="-9.3528514168219785E-3"/>
                  <c:y val="-6.17327185396787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2274083221318051E-7"/>
                  <c:y val="-5.6120653217889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6764257084109884E-3"/>
                  <c:y val="-5.33146205569953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8970214236758227E-2"/>
                  <c:y val="-4.48965225743119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9881996963882805E-2"/>
                  <c:y val="-4.2090489913417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4029277125232959E-2"/>
                  <c:y val="-4.7702555235206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Лист1!$A$2:$A$8</c:f>
              <c:numCache>
                <c:formatCode>Основной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Лист1!$C$2:$C$8</c:f>
              <c:numCache>
                <c:formatCode>Основной</c:formatCode>
                <c:ptCount val="7"/>
                <c:pt idx="0">
                  <c:v>22</c:v>
                </c:pt>
                <c:pt idx="1">
                  <c:v>14</c:v>
                </c:pt>
                <c:pt idx="2">
                  <c:v>20</c:v>
                </c:pt>
                <c:pt idx="3">
                  <c:v>19</c:v>
                </c:pt>
                <c:pt idx="4">
                  <c:v>29</c:v>
                </c:pt>
                <c:pt idx="5">
                  <c:v>16</c:v>
                </c:pt>
                <c:pt idx="6">
                  <c:v>16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Нет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layout>
                <c:manualLayout>
                  <c:x val="-4.6764257084109884E-3"/>
                  <c:y val="-2.2448261287155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6764257084109884E-3"/>
                  <c:y val="-5.0508587896100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2999491361991231E-2"/>
                  <c:y val="-4.4896743521765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940937111525289E-2"/>
                  <c:y val="-4.77025552352063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0529145547060753E-2"/>
                  <c:y val="-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6499745680995595E-2"/>
                  <c:y val="4.77025552352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Лист1!$A$2:$A$8</c:f>
              <c:numCache>
                <c:formatCode>Основной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Лист1!$D$2:$D$8</c:f>
              <c:numCache>
                <c:formatCode>Основной</c:formatCode>
                <c:ptCount val="7"/>
                <c:pt idx="0">
                  <c:v>2</c:v>
                </c:pt>
                <c:pt idx="1">
                  <c:v>5</c:v>
                </c:pt>
                <c:pt idx="2">
                  <c:v>2</c:v>
                </c:pt>
                <c:pt idx="3">
                  <c:v>4</c:v>
                </c:pt>
                <c:pt idx="4">
                  <c:v>5</c:v>
                </c:pt>
                <c:pt idx="5">
                  <c:v>14</c:v>
                </c:pt>
                <c:pt idx="6">
                  <c:v>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548416"/>
        <c:axId val="81549952"/>
      </c:lineChart>
      <c:catAx>
        <c:axId val="81548416"/>
        <c:scaling>
          <c:orientation val="minMax"/>
        </c:scaling>
        <c:delete val="0"/>
        <c:axPos val="b"/>
        <c:numFmt formatCode="Основной" sourceLinked="1"/>
        <c:majorTickMark val="out"/>
        <c:minorTickMark val="none"/>
        <c:tickLblPos val="nextTo"/>
        <c:crossAx val="81549952"/>
        <c:crosses val="autoZero"/>
        <c:auto val="1"/>
        <c:lblAlgn val="ctr"/>
        <c:lblOffset val="100"/>
        <c:noMultiLvlLbl val="0"/>
      </c:catAx>
      <c:valAx>
        <c:axId val="81549952"/>
        <c:scaling>
          <c:orientation val="minMax"/>
        </c:scaling>
        <c:delete val="0"/>
        <c:axPos val="l"/>
        <c:numFmt formatCode="Основной" sourceLinked="1"/>
        <c:majorTickMark val="out"/>
        <c:minorTickMark val="none"/>
        <c:tickLblPos val="nextTo"/>
        <c:crossAx val="815484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-4.7702555235206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3382128542054938E-2"/>
                  <c:y val="-9.25990778095181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6764257084109884E-3"/>
                  <c:y val="-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7940428473516508E-3"/>
                  <c:y val="-0.101017175792201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6.2352342778813161E-3"/>
                  <c:y val="-5.8926685878784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Лист1!$A$2:$A$8</c:f>
              <c:numCache>
                <c:formatCode>Основной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Лист1!$B$2:$B$8</c:f>
              <c:numCache>
                <c:formatCode>Основной</c:formatCode>
                <c:ptCount val="7"/>
                <c:pt idx="0">
                  <c:v>80</c:v>
                </c:pt>
                <c:pt idx="1">
                  <c:v>60</c:v>
                </c:pt>
                <c:pt idx="2">
                  <c:v>77</c:v>
                </c:pt>
                <c:pt idx="3">
                  <c:v>83</c:v>
                </c:pt>
                <c:pt idx="4">
                  <c:v>52</c:v>
                </c:pt>
                <c:pt idx="5">
                  <c:v>59</c:v>
                </c:pt>
                <c:pt idx="6">
                  <c:v>69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Неизменились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layout>
                <c:manualLayout>
                  <c:x val="-9.352851416821982E-3"/>
                  <c:y val="-6.1732718539678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2274083221318056E-7"/>
                  <c:y val="-5.6120653217889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6764257084109884E-3"/>
                  <c:y val="-5.33146205569953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8970214236758227E-2"/>
                  <c:y val="-4.4896522574311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9881996963882819E-2"/>
                  <c:y val="-4.209048991341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4029277125232959E-2"/>
                  <c:y val="-4.77025552352063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Лист1!$A$2:$A$8</c:f>
              <c:numCache>
                <c:formatCode>Основной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Лист1!$C$2:$C$8</c:f>
              <c:numCache>
                <c:formatCode>Основной</c:formatCode>
                <c:ptCount val="7"/>
                <c:pt idx="0">
                  <c:v>15</c:v>
                </c:pt>
                <c:pt idx="1">
                  <c:v>30</c:v>
                </c:pt>
                <c:pt idx="2">
                  <c:v>22</c:v>
                </c:pt>
                <c:pt idx="3">
                  <c:v>17</c:v>
                </c:pt>
                <c:pt idx="4">
                  <c:v>29</c:v>
                </c:pt>
                <c:pt idx="5">
                  <c:v>26</c:v>
                </c:pt>
                <c:pt idx="6">
                  <c:v>22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Нет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layout>
                <c:manualLayout>
                  <c:x val="-4.6764257084109884E-3"/>
                  <c:y val="-2.2448261287155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6764257084109884E-3"/>
                  <c:y val="-5.0508587896100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2999491361991245E-2"/>
                  <c:y val="-4.4896743521765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940937111525296E-2"/>
                  <c:y val="-4.7702555235206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9.3529741576541588E-3"/>
                  <c:y val="6.17327185396787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6499745680995605E-2"/>
                  <c:y val="4.7702555235206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Лист1!$A$2:$A$8</c:f>
              <c:numCache>
                <c:formatCode>Основной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Лист1!$D$2:$D$8</c:f>
              <c:numCache>
                <c:formatCode>Основной</c:formatCode>
                <c:ptCount val="7"/>
                <c:pt idx="0">
                  <c:v>5</c:v>
                </c:pt>
                <c:pt idx="1">
                  <c:v>10</c:v>
                </c:pt>
                <c:pt idx="2">
                  <c:v>1</c:v>
                </c:pt>
                <c:pt idx="3">
                  <c:v>0</c:v>
                </c:pt>
                <c:pt idx="4">
                  <c:v>19</c:v>
                </c:pt>
                <c:pt idx="5">
                  <c:v>15</c:v>
                </c:pt>
                <c:pt idx="6">
                  <c:v>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463168"/>
        <c:axId val="81464704"/>
      </c:lineChart>
      <c:catAx>
        <c:axId val="81463168"/>
        <c:scaling>
          <c:orientation val="minMax"/>
        </c:scaling>
        <c:delete val="0"/>
        <c:axPos val="b"/>
        <c:numFmt formatCode="Основной" sourceLinked="1"/>
        <c:majorTickMark val="out"/>
        <c:minorTickMark val="none"/>
        <c:tickLblPos val="nextTo"/>
        <c:crossAx val="81464704"/>
        <c:crosses val="autoZero"/>
        <c:auto val="1"/>
        <c:lblAlgn val="ctr"/>
        <c:lblOffset val="100"/>
        <c:noMultiLvlLbl val="0"/>
      </c:catAx>
      <c:valAx>
        <c:axId val="81464704"/>
        <c:scaling>
          <c:orientation val="minMax"/>
        </c:scaling>
        <c:delete val="0"/>
        <c:axPos val="l"/>
        <c:numFmt formatCode="Основной" sourceLinked="1"/>
        <c:majorTickMark val="out"/>
        <c:minorTickMark val="none"/>
        <c:tickLblPos val="nextTo"/>
        <c:crossAx val="814631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Продолжение обучения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Лист1!$A$2:$A$8</c:f>
              <c:numCache>
                <c:formatCode>Основной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Лист1!$B$2:$B$8</c:f>
              <c:numCache>
                <c:formatCode>Основной</c:formatCode>
                <c:ptCount val="7"/>
                <c:pt idx="0">
                  <c:v>45</c:v>
                </c:pt>
                <c:pt idx="1">
                  <c:v>53</c:v>
                </c:pt>
                <c:pt idx="2">
                  <c:v>68</c:v>
                </c:pt>
                <c:pt idx="3">
                  <c:v>56</c:v>
                </c:pt>
                <c:pt idx="4">
                  <c:v>38</c:v>
                </c:pt>
                <c:pt idx="5">
                  <c:v>35</c:v>
                </c:pt>
                <c:pt idx="6">
                  <c:v>48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Консультации с преподавателями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Лист1!$A$2:$A$8</c:f>
              <c:numCache>
                <c:formatCode>Основной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Лист1!$C$2:$C$8</c:f>
              <c:numCache>
                <c:formatCode>Основной</c:formatCode>
                <c:ptCount val="7"/>
                <c:pt idx="0">
                  <c:v>53</c:v>
                </c:pt>
                <c:pt idx="1">
                  <c:v>40</c:v>
                </c:pt>
                <c:pt idx="2">
                  <c:v>48</c:v>
                </c:pt>
                <c:pt idx="3">
                  <c:v>29</c:v>
                </c:pt>
                <c:pt idx="4">
                  <c:v>25</c:v>
                </c:pt>
                <c:pt idx="5">
                  <c:v>31</c:v>
                </c:pt>
                <c:pt idx="6">
                  <c:v>24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Совместная работа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Лист1!$A$2:$A$8</c:f>
              <c:numCache>
                <c:formatCode>Основной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Лист1!$D$2:$D$8</c:f>
              <c:numCache>
                <c:formatCode>Основной</c:formatCode>
                <c:ptCount val="7"/>
                <c:pt idx="0">
                  <c:v>22</c:v>
                </c:pt>
                <c:pt idx="1">
                  <c:v>18</c:v>
                </c:pt>
                <c:pt idx="2">
                  <c:v>34</c:v>
                </c:pt>
                <c:pt idx="3">
                  <c:v>6</c:v>
                </c:pt>
                <c:pt idx="4">
                  <c:v>21</c:v>
                </c:pt>
                <c:pt idx="5">
                  <c:v>18</c:v>
                </c:pt>
                <c:pt idx="6">
                  <c:v>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Работа на кафедре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Лист1!$A$2:$A$8</c:f>
              <c:numCache>
                <c:formatCode>Основной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Лист1!$E$2:$E$8</c:f>
              <c:numCache>
                <c:formatCode>Основной</c:formatCode>
                <c:ptCount val="7"/>
                <c:pt idx="0">
                  <c:v>8</c:v>
                </c:pt>
                <c:pt idx="1">
                  <c:v>4</c:v>
                </c:pt>
                <c:pt idx="2">
                  <c:v>11</c:v>
                </c:pt>
                <c:pt idx="3">
                  <c:v>2</c:v>
                </c:pt>
                <c:pt idx="4">
                  <c:v>11</c:v>
                </c:pt>
                <c:pt idx="5">
                  <c:v>5</c:v>
                </c:pt>
                <c:pt idx="6">
                  <c:v>12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Работа ассоциации выпускников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Лист1!$A$2:$A$8</c:f>
              <c:numCache>
                <c:formatCode>Основной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Лист1!$F$2:$F$8</c:f>
              <c:numCache>
                <c:formatCode>Основной</c:formatCode>
                <c:ptCount val="7"/>
                <c:pt idx="0">
                  <c:v>5</c:v>
                </c:pt>
                <c:pt idx="1">
                  <c:v>4</c:v>
                </c:pt>
                <c:pt idx="2">
                  <c:v>2</c:v>
                </c:pt>
                <c:pt idx="3">
                  <c:v>2</c:v>
                </c:pt>
                <c:pt idx="4">
                  <c:v>5</c:v>
                </c:pt>
                <c:pt idx="5">
                  <c:v>3</c:v>
                </c:pt>
                <c:pt idx="6">
                  <c:v>3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Не заинтересован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Лист1!$A$2:$A$8</c:f>
              <c:numCache>
                <c:formatCode>Основной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Лист1!$G$2:$G$8</c:f>
              <c:numCache>
                <c:formatCode>Основной</c:formatCode>
                <c:ptCount val="7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8</c:v>
                </c:pt>
                <c:pt idx="6">
                  <c:v>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618432"/>
        <c:axId val="87232896"/>
      </c:lineChart>
      <c:catAx>
        <c:axId val="81618432"/>
        <c:scaling>
          <c:orientation val="minMax"/>
        </c:scaling>
        <c:delete val="0"/>
        <c:axPos val="b"/>
        <c:numFmt formatCode="Основной" sourceLinked="1"/>
        <c:majorTickMark val="out"/>
        <c:minorTickMark val="none"/>
        <c:tickLblPos val="nextTo"/>
        <c:crossAx val="87232896"/>
        <c:crosses val="autoZero"/>
        <c:auto val="1"/>
        <c:lblAlgn val="ctr"/>
        <c:lblOffset val="100"/>
        <c:noMultiLvlLbl val="0"/>
      </c:catAx>
      <c:valAx>
        <c:axId val="87232896"/>
        <c:scaling>
          <c:orientation val="minMax"/>
        </c:scaling>
        <c:delete val="0"/>
        <c:axPos val="l"/>
        <c:numFmt formatCode="Основной" sourceLinked="1"/>
        <c:majorTickMark val="out"/>
        <c:minorTickMark val="none"/>
        <c:tickLblPos val="nextTo"/>
        <c:crossAx val="816184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744396144563166"/>
          <c:y val="0.14918747678670816"/>
          <c:w val="0.33320318713754632"/>
          <c:h val="0.6847886295137631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Вопрос решен с помощью КрасГМУ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Лист1!$A$2:$A$8</c:f>
              <c:numCache>
                <c:formatCode>Основной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Лист1!$B$2:$B$8</c:f>
              <c:numCache>
                <c:formatCode>Основной</c:formatCode>
                <c:ptCount val="7"/>
                <c:pt idx="0">
                  <c:v>42</c:v>
                </c:pt>
                <c:pt idx="1">
                  <c:v>21</c:v>
                </c:pt>
                <c:pt idx="2">
                  <c:v>20</c:v>
                </c:pt>
                <c:pt idx="3">
                  <c:v>40</c:v>
                </c:pt>
                <c:pt idx="4">
                  <c:v>29</c:v>
                </c:pt>
                <c:pt idx="5">
                  <c:v>24</c:v>
                </c:pt>
                <c:pt idx="6">
                  <c:v>31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Вопрос решен самостоятельно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Лист1!$A$2:$A$8</c:f>
              <c:numCache>
                <c:formatCode>Основной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Лист1!$C$2:$C$8</c:f>
              <c:numCache>
                <c:formatCode>Основной</c:formatCode>
                <c:ptCount val="7"/>
                <c:pt idx="0">
                  <c:v>60</c:v>
                </c:pt>
                <c:pt idx="1">
                  <c:v>67</c:v>
                </c:pt>
                <c:pt idx="2">
                  <c:v>62</c:v>
                </c:pt>
                <c:pt idx="3">
                  <c:v>45</c:v>
                </c:pt>
                <c:pt idx="4">
                  <c:v>59</c:v>
                </c:pt>
                <c:pt idx="5">
                  <c:v>60</c:v>
                </c:pt>
                <c:pt idx="6">
                  <c:v>58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Трудоустроен не по специальности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Лист1!$A$2:$A$8</c:f>
              <c:numCache>
                <c:formatCode>Основной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Лист1!$D$2:$D$8</c:f>
              <c:numCache>
                <c:formatCode>Основной</c:formatCode>
                <c:ptCount val="7"/>
                <c:pt idx="0">
                  <c:v>2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12</c:v>
                </c:pt>
                <c:pt idx="6">
                  <c:v>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Вопрос не решен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Лист1!$A$2:$A$8</c:f>
              <c:numCache>
                <c:formatCode>Основной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Лист1!$E$2:$E$8</c:f>
              <c:numCache>
                <c:formatCode>Основной</c:formatCode>
                <c:ptCount val="7"/>
                <c:pt idx="0">
                  <c:v>24</c:v>
                </c:pt>
                <c:pt idx="1">
                  <c:v>9</c:v>
                </c:pt>
                <c:pt idx="2">
                  <c:v>5</c:v>
                </c:pt>
                <c:pt idx="3">
                  <c:v>13</c:v>
                </c:pt>
                <c:pt idx="4">
                  <c:v>11</c:v>
                </c:pt>
                <c:pt idx="5">
                  <c:v>4</c:v>
                </c:pt>
                <c:pt idx="6">
                  <c:v>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Целевое направление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Лист1!$A$2:$A$8</c:f>
              <c:numCache>
                <c:formatCode>Основной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Лист1!$F$2:$F$8</c:f>
              <c:numCache>
                <c:formatCode>Основной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  <c:pt idx="6">
                  <c:v>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159616"/>
        <c:axId val="114161152"/>
      </c:lineChart>
      <c:catAx>
        <c:axId val="114159616"/>
        <c:scaling>
          <c:orientation val="minMax"/>
        </c:scaling>
        <c:delete val="0"/>
        <c:axPos val="b"/>
        <c:numFmt formatCode="Основной" sourceLinked="1"/>
        <c:majorTickMark val="out"/>
        <c:minorTickMark val="none"/>
        <c:tickLblPos val="nextTo"/>
        <c:crossAx val="114161152"/>
        <c:crosses val="autoZero"/>
        <c:auto val="1"/>
        <c:lblAlgn val="ctr"/>
        <c:lblOffset val="100"/>
        <c:noMultiLvlLbl val="0"/>
      </c:catAx>
      <c:valAx>
        <c:axId val="114161152"/>
        <c:scaling>
          <c:orientation val="minMax"/>
        </c:scaling>
        <c:delete val="0"/>
        <c:axPos val="l"/>
        <c:numFmt formatCode="Основной" sourceLinked="1"/>
        <c:majorTickMark val="out"/>
        <c:minorTickMark val="none"/>
        <c:tickLblPos val="nextTo"/>
        <c:crossAx val="1141596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744396144563166"/>
          <c:y val="0.14918747678670818"/>
          <c:w val="0.33320318713754637"/>
          <c:h val="0.6847886295137632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 10 т.р.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Лист1!$A$2:$A$7</c:f>
              <c:numCache>
                <c:formatCode>Основной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Лист1!$B$2:$B$7</c:f>
              <c:numCache>
                <c:formatCode>Основной</c:formatCode>
                <c:ptCount val="6"/>
                <c:pt idx="0">
                  <c:v>38</c:v>
                </c:pt>
                <c:pt idx="1">
                  <c:v>19</c:v>
                </c:pt>
                <c:pt idx="2">
                  <c:v>21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10 - 15 т.р.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Лист1!$A$2:$A$7</c:f>
              <c:numCache>
                <c:formatCode>Основной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Лист1!$C$2:$C$7</c:f>
              <c:numCache>
                <c:formatCode>Основной</c:formatCode>
                <c:ptCount val="6"/>
                <c:pt idx="0">
                  <c:v>50</c:v>
                </c:pt>
                <c:pt idx="1">
                  <c:v>30</c:v>
                </c:pt>
                <c:pt idx="2">
                  <c:v>6</c:v>
                </c:pt>
                <c:pt idx="3">
                  <c:v>8</c:v>
                </c:pt>
                <c:pt idx="4">
                  <c:v>6</c:v>
                </c:pt>
                <c:pt idx="5">
                  <c:v>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15 - 20 т.р.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Лист1!$A$2:$A$7</c:f>
              <c:numCache>
                <c:formatCode>Основной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Лист1!$D$2:$D$7</c:f>
              <c:numCache>
                <c:formatCode>Основной</c:formatCode>
                <c:ptCount val="6"/>
                <c:pt idx="0">
                  <c:v>60</c:v>
                </c:pt>
                <c:pt idx="1">
                  <c:v>21</c:v>
                </c:pt>
                <c:pt idx="2">
                  <c:v>12</c:v>
                </c:pt>
                <c:pt idx="3">
                  <c:v>10</c:v>
                </c:pt>
                <c:pt idx="4">
                  <c:v>6</c:v>
                </c:pt>
                <c:pt idx="5">
                  <c:v>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20 - 25 т.р.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Лист1!$A$2:$A$7</c:f>
              <c:numCache>
                <c:formatCode>Основной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Лист1!$E$2:$E$7</c:f>
              <c:numCache>
                <c:formatCode>Основной</c:formatCode>
                <c:ptCount val="6"/>
                <c:pt idx="0">
                  <c:v>18</c:v>
                </c:pt>
                <c:pt idx="1">
                  <c:v>9</c:v>
                </c:pt>
                <c:pt idx="2">
                  <c:v>10</c:v>
                </c:pt>
                <c:pt idx="3">
                  <c:v>28</c:v>
                </c:pt>
                <c:pt idx="4">
                  <c:v>12</c:v>
                </c:pt>
                <c:pt idx="5">
                  <c:v>37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25 - 30 т.р.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Лист1!$A$2:$A$7</c:f>
              <c:numCache>
                <c:formatCode>Основной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Лист1!$F$2:$F$7</c:f>
              <c:numCache>
                <c:formatCode>Основной</c:formatCode>
                <c:ptCount val="6"/>
                <c:pt idx="0">
                  <c:v>25</c:v>
                </c:pt>
                <c:pt idx="1">
                  <c:v>11</c:v>
                </c:pt>
                <c:pt idx="2">
                  <c:v>0</c:v>
                </c:pt>
                <c:pt idx="3">
                  <c:v>34</c:v>
                </c:pt>
                <c:pt idx="4">
                  <c:v>35</c:v>
                </c:pt>
                <c:pt idx="5">
                  <c:v>47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30 - 50 т.р.</c:v>
                </c:pt>
              </c:strCache>
            </c:strRef>
          </c:tx>
          <c:marker>
            <c:symbol val="none"/>
          </c:marker>
          <c:cat>
            <c:numRef>
              <c:f>Лист1!$A$2:$A$7</c:f>
              <c:numCache>
                <c:formatCode>Основной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Лист1!$G$2:$G$7</c:f>
              <c:numCache>
                <c:formatCode>Основной</c:formatCode>
                <c:ptCount val="6"/>
                <c:pt idx="0">
                  <c:v>18</c:v>
                </c:pt>
                <c:pt idx="1">
                  <c:v>7</c:v>
                </c:pt>
                <c:pt idx="2">
                  <c:v>6</c:v>
                </c:pt>
                <c:pt idx="3">
                  <c:v>15</c:v>
                </c:pt>
                <c:pt idx="4">
                  <c:v>7</c:v>
                </c:pt>
                <c:pt idx="5">
                  <c:v>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356864"/>
        <c:axId val="122358400"/>
      </c:lineChart>
      <c:catAx>
        <c:axId val="122356864"/>
        <c:scaling>
          <c:orientation val="minMax"/>
        </c:scaling>
        <c:delete val="0"/>
        <c:axPos val="b"/>
        <c:numFmt formatCode="Основной" sourceLinked="1"/>
        <c:majorTickMark val="out"/>
        <c:minorTickMark val="none"/>
        <c:tickLblPos val="nextTo"/>
        <c:crossAx val="122358400"/>
        <c:crosses val="autoZero"/>
        <c:auto val="1"/>
        <c:lblAlgn val="ctr"/>
        <c:lblOffset val="100"/>
        <c:noMultiLvlLbl val="0"/>
      </c:catAx>
      <c:valAx>
        <c:axId val="122358400"/>
        <c:scaling>
          <c:orientation val="minMax"/>
        </c:scaling>
        <c:delete val="0"/>
        <c:axPos val="l"/>
        <c:numFmt formatCode="Основной" sourceLinked="1"/>
        <c:majorTickMark val="out"/>
        <c:minorTickMark val="none"/>
        <c:tickLblPos val="nextTo"/>
        <c:crossAx val="1223568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203131167726815"/>
          <c:y val="0.10429095421239633"/>
          <c:w val="0.16989454598657117"/>
          <c:h val="0.4672919332305632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ln w="50800"/>
          </c:spPr>
          <c:explosion val="25"/>
          <c:dLbls>
            <c:dLbl>
              <c:idx val="0"/>
              <c:layout>
                <c:manualLayout>
                  <c:x val="0"/>
                  <c:y val="-4.77025552352063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3528514168219751E-3"/>
                  <c:y val="4.77025552352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6764257084109884E-3"/>
                  <c:y val="-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7.015081652236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15-25 т.р.</c:v>
                </c:pt>
                <c:pt idx="1">
                  <c:v>25-40 т.р.</c:v>
                </c:pt>
                <c:pt idx="2">
                  <c:v>40-50 т.р.</c:v>
                </c:pt>
                <c:pt idx="3">
                  <c:v>50-70 т.р.</c:v>
                </c:pt>
                <c:pt idx="4">
                  <c:v>более 70 т.р.</c:v>
                </c:pt>
              </c:strCache>
            </c:strRef>
          </c:cat>
          <c:val>
            <c:numRef>
              <c:f>Лист1!$B$2:$B$6</c:f>
              <c:numCache>
                <c:formatCode>Основной</c:formatCode>
                <c:ptCount val="5"/>
                <c:pt idx="0">
                  <c:v>21.1</c:v>
                </c:pt>
                <c:pt idx="1">
                  <c:v>43.8</c:v>
                </c:pt>
                <c:pt idx="2">
                  <c:v>26</c:v>
                </c:pt>
                <c:pt idx="3">
                  <c:v>6.7</c:v>
                </c:pt>
                <c:pt idx="4">
                  <c:v>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Есть договоренность с работодателем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1"/>
              <c:layout>
                <c:manualLayout>
                  <c:x val="-1.5588085694703291E-2"/>
                  <c:y val="-5.0508587896100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74114056672879E-2"/>
                  <c:y val="-4.77025552352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7940428473516456E-3"/>
                  <c:y val="-3.3672391930733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1823319972584607E-2"/>
                  <c:y val="-7.57628818441510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Лист1!$A$2:$A$8</c:f>
              <c:numCache>
                <c:formatCode>Основной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Лист1!$B$2:$B$8</c:f>
              <c:numCache>
                <c:formatCode>Основной</c:formatCode>
                <c:ptCount val="7"/>
                <c:pt idx="0">
                  <c:v>25</c:v>
                </c:pt>
                <c:pt idx="1">
                  <c:v>9</c:v>
                </c:pt>
                <c:pt idx="2">
                  <c:v>16</c:v>
                </c:pt>
                <c:pt idx="3">
                  <c:v>21</c:v>
                </c:pt>
                <c:pt idx="4">
                  <c:v>9</c:v>
                </c:pt>
                <c:pt idx="5">
                  <c:v>1</c:v>
                </c:pt>
                <c:pt idx="6">
                  <c:v>22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Уверен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layout>
                <c:manualLayout>
                  <c:x val="-2.0264511403114277E-2"/>
                  <c:y val="-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499745680995595E-2"/>
                  <c:y val="-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558808569470329E-3"/>
                  <c:y val="-4.7702555235206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4029277125232963E-2"/>
                  <c:y val="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9.3528514168219751E-3"/>
                  <c:y val="3.6478424591628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Лист1!$A$2:$A$8</c:f>
              <c:numCache>
                <c:formatCode>Основной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Лист1!$C$2:$C$8</c:f>
              <c:numCache>
                <c:formatCode>Основной</c:formatCode>
                <c:ptCount val="7"/>
                <c:pt idx="0">
                  <c:v>32</c:v>
                </c:pt>
                <c:pt idx="1">
                  <c:v>34</c:v>
                </c:pt>
                <c:pt idx="2">
                  <c:v>7</c:v>
                </c:pt>
                <c:pt idx="3">
                  <c:v>13</c:v>
                </c:pt>
                <c:pt idx="4">
                  <c:v>8</c:v>
                </c:pt>
                <c:pt idx="5">
                  <c:v>3</c:v>
                </c:pt>
                <c:pt idx="6">
                  <c:v>28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 уверен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2"/>
              <c:layout>
                <c:manualLayout>
                  <c:x val="-1.558808569470329E-3"/>
                  <c:y val="-5.0508587896100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6764257084109875E-3"/>
                  <c:y val="-5.33146205569952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Лист1!$A$2:$A$8</c:f>
              <c:numCache>
                <c:formatCode>Основной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Лист1!$D$2:$D$8</c:f>
              <c:numCache>
                <c:formatCode>Основной</c:formatCode>
                <c:ptCount val="7"/>
                <c:pt idx="0">
                  <c:v>96</c:v>
                </c:pt>
                <c:pt idx="1">
                  <c:v>53</c:v>
                </c:pt>
                <c:pt idx="2">
                  <c:v>34</c:v>
                </c:pt>
                <c:pt idx="3">
                  <c:v>38</c:v>
                </c:pt>
                <c:pt idx="4">
                  <c:v>43</c:v>
                </c:pt>
                <c:pt idx="5">
                  <c:v>65</c:v>
                </c:pt>
                <c:pt idx="6">
                  <c:v>44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Реанльна з/п будет ниже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layout>
                <c:manualLayout>
                  <c:x val="-3.8970214236758227E-2"/>
                  <c:y val="9.54051104704125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2352342778813161E-3"/>
                  <c:y val="-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029277125232963E-2"/>
                  <c:y val="-2.5254293948050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9.3528514168219751E-3"/>
                  <c:y val="5.33146205569952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1176171389406581E-3"/>
                  <c:y val="-4.4896522574311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Лист1!$A$2:$A$8</c:f>
              <c:numCache>
                <c:formatCode>Основной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Лист1!$E$2:$E$8</c:f>
              <c:numCache>
                <c:formatCode>Основной</c:formatCode>
                <c:ptCount val="7"/>
                <c:pt idx="0">
                  <c:v>82</c:v>
                </c:pt>
                <c:pt idx="1">
                  <c:v>32</c:v>
                </c:pt>
                <c:pt idx="2">
                  <c:v>26</c:v>
                </c:pt>
                <c:pt idx="3">
                  <c:v>28</c:v>
                </c:pt>
                <c:pt idx="4">
                  <c:v>40</c:v>
                </c:pt>
                <c:pt idx="5">
                  <c:v>30</c:v>
                </c:pt>
                <c:pt idx="6">
                  <c:v>32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082368"/>
        <c:axId val="75096448"/>
      </c:lineChart>
      <c:catAx>
        <c:axId val="75082368"/>
        <c:scaling>
          <c:orientation val="minMax"/>
        </c:scaling>
        <c:delete val="0"/>
        <c:axPos val="b"/>
        <c:numFmt formatCode="Основной" sourceLinked="1"/>
        <c:majorTickMark val="out"/>
        <c:minorTickMark val="none"/>
        <c:tickLblPos val="nextTo"/>
        <c:crossAx val="75096448"/>
        <c:crosses val="autoZero"/>
        <c:auto val="1"/>
        <c:lblAlgn val="ctr"/>
        <c:lblOffset val="100"/>
        <c:noMultiLvlLbl val="0"/>
      </c:catAx>
      <c:valAx>
        <c:axId val="75096448"/>
        <c:scaling>
          <c:orientation val="minMax"/>
        </c:scaling>
        <c:delete val="0"/>
        <c:axPos val="l"/>
        <c:numFmt formatCode="Основной" sourceLinked="1"/>
        <c:majorTickMark val="out"/>
        <c:minorTickMark val="none"/>
        <c:tickLblPos val="nextTo"/>
        <c:crossAx val="75082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500254319004399"/>
          <c:y val="0.10429095421239634"/>
          <c:w val="0.26499745680995596"/>
          <c:h val="0.6651464008875017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Усилилась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1"/>
              <c:layout>
                <c:manualLayout>
                  <c:x val="-4.6764257084109875E-3"/>
                  <c:y val="-1.9642228626261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Лист1!$A$2:$A$8</c:f>
              <c:numCache>
                <c:formatCode>Основной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Лист1!$B$2:$B$8</c:f>
              <c:numCache>
                <c:formatCode>Основной</c:formatCode>
                <c:ptCount val="7"/>
                <c:pt idx="0">
                  <c:v>61</c:v>
                </c:pt>
                <c:pt idx="1">
                  <c:v>54</c:v>
                </c:pt>
                <c:pt idx="2">
                  <c:v>53</c:v>
                </c:pt>
                <c:pt idx="3">
                  <c:v>41</c:v>
                </c:pt>
                <c:pt idx="4">
                  <c:v>34</c:v>
                </c:pt>
                <c:pt idx="5">
                  <c:v>37</c:v>
                </c:pt>
                <c:pt idx="6">
                  <c:v>49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изменилась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1"/>
              <c:layout>
                <c:manualLayout>
                  <c:x val="1.558808569470329E-3"/>
                  <c:y val="5.61206532178897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Лист1!$A$2:$A$8</c:f>
              <c:numCache>
                <c:formatCode>Основной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Лист1!$C$2:$C$8</c:f>
              <c:numCache>
                <c:formatCode>Основной</c:formatCode>
                <c:ptCount val="7"/>
                <c:pt idx="0">
                  <c:v>34</c:v>
                </c:pt>
                <c:pt idx="1">
                  <c:v>42</c:v>
                </c:pt>
                <c:pt idx="2">
                  <c:v>43</c:v>
                </c:pt>
                <c:pt idx="3">
                  <c:v>53</c:v>
                </c:pt>
                <c:pt idx="4">
                  <c:v>46</c:v>
                </c:pt>
                <c:pt idx="5">
                  <c:v>54</c:v>
                </c:pt>
                <c:pt idx="6">
                  <c:v>36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Уменьшилась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layout>
                <c:manualLayout>
                  <c:x val="-4.6764257084109875E-3"/>
                  <c:y val="-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6764257084109875E-3"/>
                  <c:y val="-5.0508587896100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4029277125232963E-2"/>
                  <c:y val="-5.33146205569953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6.2352342778813161E-3"/>
                  <c:y val="2.5254293948050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Лист1!$A$2:$A$8</c:f>
              <c:numCache>
                <c:formatCode>Основной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Лист1!$D$2:$D$8</c:f>
              <c:numCache>
                <c:formatCode>Основной</c:formatCode>
                <c:ptCount val="7"/>
                <c:pt idx="0">
                  <c:v>5</c:v>
                </c:pt>
                <c:pt idx="1">
                  <c:v>4</c:v>
                </c:pt>
                <c:pt idx="2">
                  <c:v>1</c:v>
                </c:pt>
                <c:pt idx="3">
                  <c:v>4</c:v>
                </c:pt>
                <c:pt idx="4">
                  <c:v>14</c:v>
                </c:pt>
                <c:pt idx="5">
                  <c:v>9</c:v>
                </c:pt>
                <c:pt idx="6">
                  <c:v>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789184"/>
        <c:axId val="25790720"/>
      </c:lineChart>
      <c:catAx>
        <c:axId val="25789184"/>
        <c:scaling>
          <c:orientation val="minMax"/>
        </c:scaling>
        <c:delete val="0"/>
        <c:axPos val="b"/>
        <c:numFmt formatCode="Основной" sourceLinked="1"/>
        <c:majorTickMark val="out"/>
        <c:minorTickMark val="none"/>
        <c:tickLblPos val="nextTo"/>
        <c:crossAx val="25790720"/>
        <c:crosses val="autoZero"/>
        <c:auto val="1"/>
        <c:lblAlgn val="ctr"/>
        <c:lblOffset val="100"/>
        <c:noMultiLvlLbl val="0"/>
      </c:catAx>
      <c:valAx>
        <c:axId val="25790720"/>
        <c:scaling>
          <c:orientation val="minMax"/>
        </c:scaling>
        <c:delete val="0"/>
        <c:axPos val="l"/>
        <c:numFmt formatCode="Основной" sourceLinked="1"/>
        <c:majorTickMark val="out"/>
        <c:minorTickMark val="none"/>
        <c:tickLblPos val="nextTo"/>
        <c:crossAx val="257891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2015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Значительно</c:v>
                </c:pt>
                <c:pt idx="1">
                  <c:v>Да</c:v>
                </c:pt>
                <c:pt idx="2">
                  <c:v>Не достаточно</c:v>
                </c:pt>
                <c:pt idx="3">
                  <c:v>Нет</c:v>
                </c:pt>
              </c:strCache>
            </c:strRef>
          </c:cat>
          <c:val>
            <c:numRef>
              <c:f>Лист1!$B$2:$B$5</c:f>
              <c:numCache>
                <c:formatCode>Основной</c:formatCode>
                <c:ptCount val="4"/>
                <c:pt idx="0">
                  <c:v>36</c:v>
                </c:pt>
                <c:pt idx="1">
                  <c:v>53</c:v>
                </c:pt>
                <c:pt idx="2">
                  <c:v>9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2014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Значительно</c:v>
                </c:pt>
                <c:pt idx="1">
                  <c:v>Да</c:v>
                </c:pt>
                <c:pt idx="2">
                  <c:v>Не достаточно</c:v>
                </c:pt>
                <c:pt idx="3">
                  <c:v>Нет</c:v>
                </c:pt>
              </c:strCache>
            </c:strRef>
          </c:cat>
          <c:val>
            <c:numRef>
              <c:f>Лист1!$B$2:$B$5</c:f>
              <c:numCache>
                <c:formatCode>Основной</c:formatCode>
                <c:ptCount val="4"/>
                <c:pt idx="0">
                  <c:v>27</c:v>
                </c:pt>
                <c:pt idx="1">
                  <c:v>53</c:v>
                </c:pt>
                <c:pt idx="2">
                  <c:v>16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2016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Значительно</c:v>
                </c:pt>
                <c:pt idx="1">
                  <c:v>Да</c:v>
                </c:pt>
                <c:pt idx="2">
                  <c:v>Не достаточно</c:v>
                </c:pt>
                <c:pt idx="3">
                  <c:v>Нет</c:v>
                </c:pt>
              </c:strCache>
            </c:strRef>
          </c:cat>
          <c:val>
            <c:numRef>
              <c:f>Лист1!$B$2:$B$5</c:f>
              <c:numCache>
                <c:formatCode>Основной</c:formatCode>
                <c:ptCount val="4"/>
                <c:pt idx="0">
                  <c:v>37</c:v>
                </c:pt>
                <c:pt idx="1">
                  <c:v>49</c:v>
                </c:pt>
                <c:pt idx="2">
                  <c:v>11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407885460219201E-2"/>
          <c:y val="3.9249326607398251E-2"/>
          <c:w val="0.73960753373409038"/>
          <c:h val="0.8431732650045967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layout>
                <c:manualLayout>
                  <c:x val="-1.4288913486730099E-17"/>
                  <c:y val="-3.92844572525228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58808569470329E-3"/>
                  <c:y val="1.9642228626261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3.08663592698393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4029277125232963E-2"/>
                  <c:y val="-8.13749471659401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Лист1!$A$2:$A$8</c:f>
              <c:numCache>
                <c:formatCode>Основной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Лист1!$B$2:$B$8</c:f>
              <c:numCache>
                <c:formatCode>Основной</c:formatCode>
                <c:ptCount val="7"/>
                <c:pt idx="0">
                  <c:v>64</c:v>
                </c:pt>
                <c:pt idx="1">
                  <c:v>62</c:v>
                </c:pt>
                <c:pt idx="2">
                  <c:v>77</c:v>
                </c:pt>
                <c:pt idx="3">
                  <c:v>65</c:v>
                </c:pt>
                <c:pt idx="4">
                  <c:v>58</c:v>
                </c:pt>
                <c:pt idx="5">
                  <c:v>47</c:v>
                </c:pt>
                <c:pt idx="6">
                  <c:v>61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совсем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layout>
                <c:manualLayout>
                  <c:x val="-1.5588085694703305E-2"/>
                  <c:y val="4.4896522574311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588085694703295E-3"/>
                  <c:y val="5.6120653217889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2352342778813161E-3"/>
                  <c:y val="3.6478424591628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4029277125232963E-2"/>
                  <c:y val="5.33146205569952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Лист1!$A$2:$A$8</c:f>
              <c:numCache>
                <c:formatCode>Основной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Лист1!$C$2:$C$8</c:f>
              <c:numCache>
                <c:formatCode>Основной</c:formatCode>
                <c:ptCount val="7"/>
                <c:pt idx="0">
                  <c:v>32</c:v>
                </c:pt>
                <c:pt idx="1">
                  <c:v>33</c:v>
                </c:pt>
                <c:pt idx="2">
                  <c:v>23</c:v>
                </c:pt>
                <c:pt idx="3">
                  <c:v>31</c:v>
                </c:pt>
                <c:pt idx="4">
                  <c:v>33</c:v>
                </c:pt>
                <c:pt idx="5">
                  <c:v>43</c:v>
                </c:pt>
                <c:pt idx="6">
                  <c:v>35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Нет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layout>
                <c:manualLayout>
                  <c:x val="-4.6764257084109884E-3"/>
                  <c:y val="-2.24482612871559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6764257084109884E-3"/>
                  <c:y val="-5.05085878961007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4029277125232961E-2"/>
                  <c:y val="-5.33146205569953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5588085694703291E-2"/>
                  <c:y val="-5.33146205569952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6764257084109875E-3"/>
                  <c:y val="-2.2448261287156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6.2352342778813161E-3"/>
                  <c:y val="2.5254293948050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Лист1!$A$2:$A$8</c:f>
              <c:numCache>
                <c:formatCode>Основной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Лист1!$D$2:$D$8</c:f>
              <c:numCache>
                <c:formatCode>Основной</c:formatCode>
                <c:ptCount val="7"/>
                <c:pt idx="0">
                  <c:v>4</c:v>
                </c:pt>
                <c:pt idx="1">
                  <c:v>5</c:v>
                </c:pt>
                <c:pt idx="2">
                  <c:v>1</c:v>
                </c:pt>
                <c:pt idx="3">
                  <c:v>4</c:v>
                </c:pt>
                <c:pt idx="4">
                  <c:v>9</c:v>
                </c:pt>
                <c:pt idx="5">
                  <c:v>10</c:v>
                </c:pt>
                <c:pt idx="6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764928"/>
        <c:axId val="22787200"/>
      </c:lineChart>
      <c:catAx>
        <c:axId val="22764928"/>
        <c:scaling>
          <c:orientation val="minMax"/>
        </c:scaling>
        <c:delete val="0"/>
        <c:axPos val="b"/>
        <c:numFmt formatCode="Основной" sourceLinked="1"/>
        <c:majorTickMark val="out"/>
        <c:minorTickMark val="none"/>
        <c:tickLblPos val="nextTo"/>
        <c:crossAx val="22787200"/>
        <c:crosses val="autoZero"/>
        <c:auto val="1"/>
        <c:lblAlgn val="ctr"/>
        <c:lblOffset val="100"/>
        <c:noMultiLvlLbl val="0"/>
      </c:catAx>
      <c:valAx>
        <c:axId val="22787200"/>
        <c:scaling>
          <c:orientation val="minMax"/>
        </c:scaling>
        <c:delete val="0"/>
        <c:axPos val="l"/>
        <c:numFmt formatCode="Основной" sourceLinked="1"/>
        <c:majorTickMark val="out"/>
        <c:minorTickMark val="none"/>
        <c:tickLblPos val="nextTo"/>
        <c:crossAx val="227649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-4.77025552352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6764257084109884E-3"/>
                  <c:y val="-1.96422286262614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6764257084109875E-3"/>
                  <c:y val="-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7.015081652236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Лист1!$A$2:$A$8</c:f>
              <c:numCache>
                <c:formatCode>Основной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Лист1!$B$2:$B$8</c:f>
              <c:numCache>
                <c:formatCode>Основной</c:formatCode>
                <c:ptCount val="7"/>
                <c:pt idx="0">
                  <c:v>57</c:v>
                </c:pt>
                <c:pt idx="1">
                  <c:v>49</c:v>
                </c:pt>
                <c:pt idx="2">
                  <c:v>88</c:v>
                </c:pt>
                <c:pt idx="3">
                  <c:v>84</c:v>
                </c:pt>
                <c:pt idx="4">
                  <c:v>39</c:v>
                </c:pt>
                <c:pt idx="5">
                  <c:v>50</c:v>
                </c:pt>
                <c:pt idx="6">
                  <c:v>72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изменилось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1"/>
              <c:layout>
                <c:manualLayout>
                  <c:x val="1.7146771523341379E-2"/>
                  <c:y val="1.1224130643577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6764257084109875E-3"/>
                  <c:y val="-5.33146205569952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8970214236758227E-2"/>
                  <c:y val="-4.4896522574311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4558299931461517E-2"/>
                  <c:y val="-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1440682792520863E-2"/>
                  <c:y val="4.4896522574311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Лист1!$A$2:$A$8</c:f>
              <c:numCache>
                <c:formatCode>Основной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Лист1!$C$2:$C$8</c:f>
              <c:numCache>
                <c:formatCode>Основной</c:formatCode>
                <c:ptCount val="7"/>
                <c:pt idx="0">
                  <c:v>30</c:v>
                </c:pt>
                <c:pt idx="1">
                  <c:v>43</c:v>
                </c:pt>
                <c:pt idx="2">
                  <c:v>11</c:v>
                </c:pt>
                <c:pt idx="3">
                  <c:v>10</c:v>
                </c:pt>
                <c:pt idx="4">
                  <c:v>35</c:v>
                </c:pt>
                <c:pt idx="5">
                  <c:v>23</c:v>
                </c:pt>
                <c:pt idx="6">
                  <c:v>19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Ухудшилось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layout>
                <c:manualLayout>
                  <c:x val="-4.6764257084109884E-3"/>
                  <c:y val="-2.2448261287155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6764257084109884E-3"/>
                  <c:y val="-5.0508587896100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4029277125232959E-2"/>
                  <c:y val="-5.3314620556995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870570283364395E-2"/>
                  <c:y val="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Лист1!$A$2:$A$8</c:f>
              <c:numCache>
                <c:formatCode>Основной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Лист1!$D$2:$D$8</c:f>
              <c:numCache>
                <c:formatCode>Основной</c:formatCode>
                <c:ptCount val="7"/>
                <c:pt idx="0">
                  <c:v>13</c:v>
                </c:pt>
                <c:pt idx="1">
                  <c:v>8</c:v>
                </c:pt>
                <c:pt idx="2">
                  <c:v>0</c:v>
                </c:pt>
                <c:pt idx="3">
                  <c:v>4</c:v>
                </c:pt>
                <c:pt idx="4">
                  <c:v>26</c:v>
                </c:pt>
                <c:pt idx="5">
                  <c:v>27</c:v>
                </c:pt>
                <c:pt idx="6">
                  <c:v>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6351360"/>
        <c:axId val="76352896"/>
      </c:lineChart>
      <c:catAx>
        <c:axId val="76351360"/>
        <c:scaling>
          <c:orientation val="minMax"/>
        </c:scaling>
        <c:delete val="0"/>
        <c:axPos val="b"/>
        <c:numFmt formatCode="Основной" sourceLinked="1"/>
        <c:majorTickMark val="out"/>
        <c:minorTickMark val="none"/>
        <c:tickLblPos val="nextTo"/>
        <c:crossAx val="76352896"/>
        <c:crosses val="autoZero"/>
        <c:auto val="1"/>
        <c:lblAlgn val="ctr"/>
        <c:lblOffset val="100"/>
        <c:noMultiLvlLbl val="0"/>
      </c:catAx>
      <c:valAx>
        <c:axId val="76352896"/>
        <c:scaling>
          <c:orientation val="minMax"/>
        </c:scaling>
        <c:delete val="0"/>
        <c:axPos val="l"/>
        <c:numFmt formatCode="Основной" sourceLinked="1"/>
        <c:majorTickMark val="out"/>
        <c:minorTickMark val="none"/>
        <c:tickLblPos val="nextTo"/>
        <c:crossAx val="763513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-4.7702555235206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588085694703006E-3"/>
                  <c:y val="1.9642228626261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6764257084109884E-3"/>
                  <c:y val="-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7940428473516456E-3"/>
                  <c:y val="-0.101017175792201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6.2352342778813161E-3"/>
                  <c:y val="-5.89266858787842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Лист1!$A$2:$A$8</c:f>
              <c:numCache>
                <c:formatCode>Основной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Лист1!$B$2:$B$8</c:f>
              <c:numCache>
                <c:formatCode>Основной</c:formatCode>
                <c:ptCount val="7"/>
                <c:pt idx="0">
                  <c:v>70</c:v>
                </c:pt>
                <c:pt idx="1">
                  <c:v>67</c:v>
                </c:pt>
                <c:pt idx="2">
                  <c:v>93</c:v>
                </c:pt>
                <c:pt idx="3">
                  <c:v>82</c:v>
                </c:pt>
                <c:pt idx="4">
                  <c:v>43</c:v>
                </c:pt>
                <c:pt idx="5">
                  <c:v>65</c:v>
                </c:pt>
                <c:pt idx="6">
                  <c:v>70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достаточно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layout>
                <c:manualLayout>
                  <c:x val="-9.3528514168219612E-3"/>
                  <c:y val="-6.17327185396787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146771523341379E-2"/>
                  <c:y val="1.12241306435779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6764257084109884E-3"/>
                  <c:y val="-5.3314620556995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8970214236758227E-2"/>
                  <c:y val="-4.48965225743119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4558299931461531E-2"/>
                  <c:y val="-8.41809798268346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1440682792520856E-2"/>
                  <c:y val="4.48965225743118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Лист1!$A$2:$A$8</c:f>
              <c:numCache>
                <c:formatCode>Основной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Лист1!$C$2:$C$8</c:f>
              <c:numCache>
                <c:formatCode>Основной</c:formatCode>
                <c:ptCount val="7"/>
                <c:pt idx="0">
                  <c:v>25</c:v>
                </c:pt>
                <c:pt idx="1">
                  <c:v>28</c:v>
                </c:pt>
                <c:pt idx="2">
                  <c:v>6</c:v>
                </c:pt>
                <c:pt idx="3">
                  <c:v>17</c:v>
                </c:pt>
                <c:pt idx="4">
                  <c:v>41</c:v>
                </c:pt>
                <c:pt idx="5">
                  <c:v>27</c:v>
                </c:pt>
                <c:pt idx="6">
                  <c:v>24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Нет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layout>
                <c:manualLayout>
                  <c:x val="-4.6764257084109884E-3"/>
                  <c:y val="-2.2448261287155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6764257084109884E-3"/>
                  <c:y val="-5.0508587896100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299949136199119E-2"/>
                  <c:y val="-4.48967435217654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940937111525265E-2"/>
                  <c:y val="-4.77025552352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870570283364395E-2"/>
                  <c:y val="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Лист1!$A$2:$A$8</c:f>
              <c:numCache>
                <c:formatCode>Основной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Лист1!$D$2:$D$8</c:f>
              <c:numCache>
                <c:formatCode>Основной</c:formatCode>
                <c:ptCount val="7"/>
                <c:pt idx="0">
                  <c:v>5</c:v>
                </c:pt>
                <c:pt idx="1">
                  <c:v>7</c:v>
                </c:pt>
                <c:pt idx="2">
                  <c:v>1</c:v>
                </c:pt>
                <c:pt idx="3">
                  <c:v>2</c:v>
                </c:pt>
                <c:pt idx="4">
                  <c:v>16</c:v>
                </c:pt>
                <c:pt idx="5">
                  <c:v>8</c:v>
                </c:pt>
                <c:pt idx="6">
                  <c:v>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6413952"/>
        <c:axId val="79135488"/>
      </c:lineChart>
      <c:catAx>
        <c:axId val="76413952"/>
        <c:scaling>
          <c:orientation val="minMax"/>
        </c:scaling>
        <c:delete val="0"/>
        <c:axPos val="b"/>
        <c:numFmt formatCode="Основной" sourceLinked="1"/>
        <c:majorTickMark val="out"/>
        <c:minorTickMark val="none"/>
        <c:tickLblPos val="nextTo"/>
        <c:crossAx val="79135488"/>
        <c:crosses val="autoZero"/>
        <c:auto val="1"/>
        <c:lblAlgn val="ctr"/>
        <c:lblOffset val="100"/>
        <c:noMultiLvlLbl val="0"/>
      </c:catAx>
      <c:valAx>
        <c:axId val="79135488"/>
        <c:scaling>
          <c:orientation val="minMax"/>
        </c:scaling>
        <c:delete val="0"/>
        <c:axPos val="l"/>
        <c:numFmt formatCode="Основной" sourceLinked="1"/>
        <c:majorTickMark val="out"/>
        <c:minorTickMark val="none"/>
        <c:tickLblPos val="nextTo"/>
        <c:crossAx val="764139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-4.77025552352063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588085694703011E-3"/>
                  <c:y val="1.9642228626261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6764257084109884E-3"/>
                  <c:y val="-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7940428473516473E-3"/>
                  <c:y val="-0.101017175792201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6.2352342778813161E-3"/>
                  <c:y val="-5.8926685878784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Лист1!$A$2:$A$8</c:f>
              <c:numCache>
                <c:formatCode>Основной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Лист1!$B$2:$B$8</c:f>
              <c:numCache>
                <c:formatCode>Основной</c:formatCode>
                <c:ptCount val="7"/>
                <c:pt idx="0">
                  <c:v>82</c:v>
                </c:pt>
                <c:pt idx="1">
                  <c:v>82</c:v>
                </c:pt>
                <c:pt idx="2">
                  <c:v>89</c:v>
                </c:pt>
                <c:pt idx="3">
                  <c:v>78</c:v>
                </c:pt>
                <c:pt idx="4">
                  <c:v>64</c:v>
                </c:pt>
                <c:pt idx="5">
                  <c:v>60</c:v>
                </c:pt>
                <c:pt idx="6">
                  <c:v>62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Неизменились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layout>
                <c:manualLayout>
                  <c:x val="-9.3528514168219664E-3"/>
                  <c:y val="-6.1732718539678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2274083221318038E-7"/>
                  <c:y val="-5.6120653217889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6764257084109884E-3"/>
                  <c:y val="-5.33146205569953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8970214236758227E-2"/>
                  <c:y val="-4.4896522574311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9881996963882777E-2"/>
                  <c:y val="-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4029277125232963E-2"/>
                  <c:y val="-4.77025552352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Лист1!$A$2:$A$8</c:f>
              <c:numCache>
                <c:formatCode>Основной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Лист1!$C$2:$C$8</c:f>
              <c:numCache>
                <c:formatCode>Основной</c:formatCode>
                <c:ptCount val="7"/>
                <c:pt idx="0">
                  <c:v>18</c:v>
                </c:pt>
                <c:pt idx="1">
                  <c:v>18</c:v>
                </c:pt>
                <c:pt idx="2">
                  <c:v>11</c:v>
                </c:pt>
                <c:pt idx="3">
                  <c:v>21</c:v>
                </c:pt>
                <c:pt idx="4">
                  <c:v>31</c:v>
                </c:pt>
                <c:pt idx="5">
                  <c:v>21</c:v>
                </c:pt>
                <c:pt idx="6">
                  <c:v>24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Нет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layout>
                <c:manualLayout>
                  <c:x val="-4.6764257084109884E-3"/>
                  <c:y val="-2.24482612871559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6764257084109884E-3"/>
                  <c:y val="-5.05085878961008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2999491361991197E-2"/>
                  <c:y val="-4.4896743521765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940937111525271E-2"/>
                  <c:y val="-4.7702555235206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0529145547060802E-2"/>
                  <c:y val="-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0264511403114277E-2"/>
                  <c:y val="5.8926685878784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Лист1!$A$2:$A$8</c:f>
              <c:numCache>
                <c:formatCode>Основной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Лист1!$D$2:$D$8</c:f>
              <c:numCache>
                <c:formatCode>Основной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5</c:v>
                </c:pt>
                <c:pt idx="5">
                  <c:v>19</c:v>
                </c:pt>
                <c:pt idx="6">
                  <c:v>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465856"/>
        <c:axId val="79475840"/>
      </c:lineChart>
      <c:catAx>
        <c:axId val="79465856"/>
        <c:scaling>
          <c:orientation val="minMax"/>
        </c:scaling>
        <c:delete val="0"/>
        <c:axPos val="b"/>
        <c:numFmt formatCode="Основной" sourceLinked="1"/>
        <c:majorTickMark val="out"/>
        <c:minorTickMark val="none"/>
        <c:tickLblPos val="nextTo"/>
        <c:crossAx val="79475840"/>
        <c:crosses val="autoZero"/>
        <c:auto val="1"/>
        <c:lblAlgn val="ctr"/>
        <c:lblOffset val="100"/>
        <c:noMultiLvlLbl val="0"/>
      </c:catAx>
      <c:valAx>
        <c:axId val="79475840"/>
        <c:scaling>
          <c:orientation val="minMax"/>
        </c:scaling>
        <c:delete val="0"/>
        <c:axPos val="l"/>
        <c:numFmt formatCode="Основной" sourceLinked="1"/>
        <c:majorTickMark val="out"/>
        <c:minorTickMark val="none"/>
        <c:tickLblPos val="nextTo"/>
        <c:crossAx val="794658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3663" y="712788"/>
            <a:ext cx="8974137" cy="25908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4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ru-RU" altLang="ru-RU" sz="2400" dirty="0" smtClean="0">
                <a:solidFill>
                  <a:srgbClr val="0070C0"/>
                </a:solidFill>
                <a:latin typeface="+mn-lt"/>
              </a:rPr>
            </a:br>
            <a:r>
              <a:rPr lang="ru-RU" altLang="ru-RU" sz="3600" dirty="0" smtClean="0">
                <a:solidFill>
                  <a:srgbClr val="0070C0"/>
                </a:solidFill>
                <a:latin typeface="+mn-lt"/>
              </a:rPr>
              <a:t>РЕЗУЛЬТАТЫ АНКЕТИРОВАНИЯ ВЫПУСКНИКОВ ЛЕЧЕБНОГО ФАКУЛЬТЕТА 2016 ГОДА</a:t>
            </a:r>
            <a:r>
              <a:rPr lang="ru-RU" altLang="ru-RU" sz="28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ru-RU" altLang="ru-RU" sz="2800" dirty="0" smtClean="0">
                <a:solidFill>
                  <a:srgbClr val="0070C0"/>
                </a:solidFill>
                <a:latin typeface="+mn-lt"/>
              </a:rPr>
            </a:br>
            <a:endParaRPr lang="ru-RU" altLang="ru-RU" sz="2400" dirty="0" smtClean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2051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4624"/>
            <a:ext cx="85693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5" descr="C:\Users\shtegman\Documents\Деканат\ИГА\ГИА 2015\Фото\1-й этап\4603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8163" y="2873375"/>
            <a:ext cx="5715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400" dirty="0" smtClean="0">
                <a:solidFill>
                  <a:schemeClr val="hlink"/>
                </a:solidFill>
                <a:latin typeface="+mn-lt"/>
              </a:rPr>
              <a:t>8. Сформировалась ли ответственность за качество результата своей работы?</a:t>
            </a:r>
          </a:p>
        </p:txBody>
      </p:sp>
      <p:sp>
        <p:nvSpPr>
          <p:cNvPr id="11267" name="Содержимое 5"/>
          <p:cNvSpPr>
            <a:spLocks noGrp="1"/>
          </p:cNvSpPr>
          <p:nvPr>
            <p:ph sz="half" idx="1"/>
          </p:nvPr>
        </p:nvSpPr>
        <p:spPr>
          <a:xfrm>
            <a:off x="179512" y="2780928"/>
            <a:ext cx="3672408" cy="144016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ru-RU" sz="2000" i="1" dirty="0" smtClean="0"/>
              <a:t>1 – да – </a:t>
            </a:r>
            <a:r>
              <a:rPr lang="ru-RU" sz="2000" i="1" dirty="0" smtClean="0">
                <a:solidFill>
                  <a:srgbClr val="FF0000"/>
                </a:solidFill>
              </a:rPr>
              <a:t>93%</a:t>
            </a:r>
            <a:r>
              <a:rPr lang="ru-RU" sz="2000" i="1" dirty="0" smtClean="0"/>
              <a:t> (91%); </a:t>
            </a:r>
            <a:endParaRPr lang="ru-RU" sz="2000" dirty="0" smtClean="0"/>
          </a:p>
          <a:p>
            <a:pPr>
              <a:buFontTx/>
              <a:buNone/>
              <a:defRPr/>
            </a:pPr>
            <a:r>
              <a:rPr lang="ru-RU" sz="2000" i="1" dirty="0" smtClean="0"/>
              <a:t>2 – не изменилась – </a:t>
            </a:r>
            <a:r>
              <a:rPr lang="ru-RU" sz="2000" i="1" dirty="0" smtClean="0">
                <a:solidFill>
                  <a:srgbClr val="FF0000"/>
                </a:solidFill>
              </a:rPr>
              <a:t>6%</a:t>
            </a:r>
            <a:r>
              <a:rPr lang="ru-RU" sz="2000" i="1" dirty="0" smtClean="0"/>
              <a:t> (6%);</a:t>
            </a:r>
            <a:endParaRPr lang="ru-RU" sz="2000" dirty="0" smtClean="0"/>
          </a:p>
          <a:p>
            <a:pPr>
              <a:buFontTx/>
              <a:buNone/>
              <a:defRPr/>
            </a:pPr>
            <a:r>
              <a:rPr lang="ru-RU" sz="2000" i="1" dirty="0" smtClean="0"/>
              <a:t>3 – ухудшилась – </a:t>
            </a:r>
            <a:r>
              <a:rPr lang="ru-RU" sz="2000" i="1" dirty="0" smtClean="0">
                <a:solidFill>
                  <a:srgbClr val="FF0000"/>
                </a:solidFill>
              </a:rPr>
              <a:t>1%</a:t>
            </a:r>
            <a:r>
              <a:rPr lang="ru-RU" sz="2000" i="1" dirty="0" smtClean="0"/>
              <a:t> (3%).</a:t>
            </a:r>
            <a:endParaRPr lang="ru-RU" sz="2000" dirty="0" smtClean="0"/>
          </a:p>
          <a:p>
            <a:pPr marL="0" indent="0">
              <a:buFontTx/>
              <a:buNone/>
              <a:defRPr/>
            </a:pPr>
            <a:endParaRPr lang="ru-RU" dirty="0" smtClean="0"/>
          </a:p>
        </p:txBody>
      </p:sp>
      <p:pic>
        <p:nvPicPr>
          <p:cNvPr id="11268" name="Picture 5" descr="C:\Users\shtegman\Documents\Деканат\ИГА\ГИА 2015\Фото\3-й этап\SAM_28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3412" y="1412776"/>
            <a:ext cx="5280587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72008" y="2348880"/>
            <a:ext cx="3563888" cy="2160240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14724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400" dirty="0" smtClean="0">
                <a:solidFill>
                  <a:schemeClr val="hlink"/>
                </a:solidFill>
                <a:latin typeface="+mn-lt"/>
              </a:rPr>
              <a:t>9. Усилилось ли оптимистическое отношение к миру, </a:t>
            </a:r>
            <a:br>
              <a:rPr lang="ru-RU" altLang="ru-RU" sz="2400" dirty="0" smtClean="0">
                <a:solidFill>
                  <a:schemeClr val="hlink"/>
                </a:solidFill>
                <a:latin typeface="+mn-lt"/>
              </a:rPr>
            </a:br>
            <a:r>
              <a:rPr lang="ru-RU" altLang="ru-RU" sz="2400" dirty="0" smtClean="0">
                <a:solidFill>
                  <a:schemeClr val="hlink"/>
                </a:solidFill>
                <a:latin typeface="+mn-lt"/>
              </a:rPr>
              <a:t> своему будущему?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14724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1156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10. Появилось ли желание и умение активно вмешиваться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 трудовую и общественную жизнь коллектива?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14724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680" y="0"/>
            <a:ext cx="86868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2400" dirty="0" smtClean="0">
                <a:solidFill>
                  <a:schemeClr val="hlink"/>
                </a:solidFill>
              </a:rPr>
              <a:t>11. Улучшились ли отношения с товарищами, способность находить с ними контакт, компромиссы, совместные решения?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14724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j-lt"/>
                <a:ea typeface="+mj-ea"/>
                <a:cs typeface="Rod" pitchFamily="49" charset="-79"/>
              </a:rPr>
              <a:t>12. Улучшились ли деловитость, умение оперативно работать?</a:t>
            </a:r>
            <a:endParaRPr kumimoji="0" lang="ru-RU" alt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+mj-lt"/>
              <a:ea typeface="+mj-ea"/>
              <a:cs typeface="Rod" pitchFamily="49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14724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ru-RU" altLang="ru-RU" sz="2400" dirty="0" smtClean="0">
                <a:solidFill>
                  <a:schemeClr val="hlink"/>
                </a:solidFill>
              </a:rPr>
              <a:t>13. Улучшились ли организаторские качества?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14724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14. Усилился ли авторитет учебного заведения, престиж учебного заведения?</a:t>
            </a:r>
            <a:endParaRPr kumimoji="0" lang="ru-RU" alt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14724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686800" cy="1143000"/>
          </a:xfrm>
        </p:spPr>
        <p:txBody>
          <a:bodyPr/>
          <a:lstStyle/>
          <a:p>
            <a:pPr eaLnBrk="1" hangingPunct="1"/>
            <a:r>
              <a:rPr lang="ru-RU" altLang="ru-RU" sz="2400" dirty="0" smtClean="0">
                <a:solidFill>
                  <a:schemeClr val="hlink"/>
                </a:solidFill>
              </a:rPr>
              <a:t>15. Усилился ли авторитет выбранной специальности?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2400" dirty="0" smtClean="0">
                <a:solidFill>
                  <a:schemeClr val="hlink"/>
                </a:solidFill>
              </a:rPr>
              <a:t>16. Кто из преподавателей оказал наибольшее положительное влияние на формирование Вашей нравственности, духовной культуры?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644008" y="1628800"/>
            <a:ext cx="4191000" cy="4968552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ru-RU" altLang="ru-RU" sz="2200" b="1" i="1" dirty="0" smtClean="0">
                <a:solidFill>
                  <a:srgbClr val="FF0000"/>
                </a:solidFill>
              </a:rPr>
              <a:t>2016</a:t>
            </a:r>
          </a:p>
          <a:p>
            <a:pPr>
              <a:buFontTx/>
              <a:buNone/>
            </a:pPr>
            <a:r>
              <a:rPr lang="en-US" altLang="ru-RU" sz="2200" dirty="0" smtClean="0">
                <a:solidFill>
                  <a:srgbClr val="FF0000"/>
                </a:solidFill>
              </a:rPr>
              <a:t>1</a:t>
            </a:r>
            <a:r>
              <a:rPr lang="ru-RU" altLang="ru-RU" sz="2200" dirty="0" smtClean="0">
                <a:solidFill>
                  <a:srgbClr val="FF0000"/>
                </a:solidFill>
              </a:rPr>
              <a:t> </a:t>
            </a:r>
            <a:r>
              <a:rPr lang="en-US" altLang="ru-RU" sz="2200" dirty="0" smtClean="0">
                <a:solidFill>
                  <a:srgbClr val="FF0000"/>
                </a:solidFill>
              </a:rPr>
              <a:t>- </a:t>
            </a:r>
            <a:r>
              <a:rPr lang="ru-RU" altLang="ru-RU" sz="2200" dirty="0" smtClean="0">
                <a:solidFill>
                  <a:srgbClr val="FF0000"/>
                </a:solidFill>
              </a:rPr>
              <a:t>Шестерня П.А. – </a:t>
            </a:r>
            <a:r>
              <a:rPr lang="ru-RU" altLang="ru-RU" sz="2200" b="1" dirty="0" smtClean="0">
                <a:solidFill>
                  <a:srgbClr val="FF0000"/>
                </a:solidFill>
              </a:rPr>
              <a:t>16 (7,6 %);</a:t>
            </a:r>
            <a:endParaRPr lang="ru-RU" altLang="ru-RU" sz="2200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ru-RU" altLang="ru-RU" sz="2200" dirty="0" smtClean="0">
                <a:solidFill>
                  <a:srgbClr val="FF0000"/>
                </a:solidFill>
              </a:rPr>
              <a:t>2 – Перьянова О.В. – </a:t>
            </a:r>
            <a:r>
              <a:rPr lang="ru-RU" altLang="ru-RU" sz="2200" b="1" dirty="0" smtClean="0">
                <a:solidFill>
                  <a:srgbClr val="FF0000"/>
                </a:solidFill>
              </a:rPr>
              <a:t>13 (6,2 %);</a:t>
            </a:r>
            <a:endParaRPr lang="ru-RU" altLang="ru-RU" sz="2200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ru-RU" altLang="ru-RU" sz="2200" dirty="0" smtClean="0">
                <a:solidFill>
                  <a:srgbClr val="FF0000"/>
                </a:solidFill>
              </a:rPr>
              <a:t>3 – Вырва П. В. – </a:t>
            </a:r>
            <a:r>
              <a:rPr lang="ru-RU" altLang="ru-RU" sz="2200" b="1" dirty="0" smtClean="0">
                <a:solidFill>
                  <a:srgbClr val="FF0000"/>
                </a:solidFill>
              </a:rPr>
              <a:t>13 (6,2 %);</a:t>
            </a:r>
            <a:endParaRPr lang="ru-RU" altLang="ru-RU" sz="2200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ru-RU" altLang="ru-RU" sz="2200" dirty="0" smtClean="0">
                <a:solidFill>
                  <a:srgbClr val="FF0000"/>
                </a:solidFill>
              </a:rPr>
              <a:t>4 – Колмаков В.Ю. – </a:t>
            </a:r>
            <a:r>
              <a:rPr lang="ru-RU" altLang="ru-RU" sz="2200" b="1" dirty="0" smtClean="0">
                <a:solidFill>
                  <a:srgbClr val="FF0000"/>
                </a:solidFill>
              </a:rPr>
              <a:t>10 (4,8 %);</a:t>
            </a:r>
            <a:endParaRPr lang="ru-RU" altLang="ru-RU" sz="2200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ru-RU" altLang="ru-RU" sz="2200" dirty="0" smtClean="0">
                <a:solidFill>
                  <a:srgbClr val="FF0000"/>
                </a:solidFill>
              </a:rPr>
              <a:t>5 – Балашова Н.А. – </a:t>
            </a:r>
            <a:r>
              <a:rPr lang="ru-RU" altLang="ru-RU" sz="2200" b="1" dirty="0" smtClean="0">
                <a:solidFill>
                  <a:srgbClr val="FF0000"/>
                </a:solidFill>
              </a:rPr>
              <a:t>7 (3,3 %);</a:t>
            </a:r>
            <a:endParaRPr lang="ru-RU" altLang="ru-RU" sz="2200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ru-RU" altLang="ru-RU" sz="2200" dirty="0" smtClean="0">
                <a:solidFill>
                  <a:srgbClr val="FF0000"/>
                </a:solidFill>
              </a:rPr>
              <a:t>6 – Первова О.В. – </a:t>
            </a:r>
            <a:r>
              <a:rPr lang="ru-RU" altLang="ru-RU" sz="2200" b="1" dirty="0" smtClean="0">
                <a:solidFill>
                  <a:srgbClr val="FF0000"/>
                </a:solidFill>
              </a:rPr>
              <a:t>7 (3,3 %);</a:t>
            </a:r>
            <a:endParaRPr lang="ru-RU" altLang="ru-RU" sz="2200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ru-RU" altLang="ru-RU" sz="2200" dirty="0" smtClean="0">
                <a:solidFill>
                  <a:srgbClr val="FF0000"/>
                </a:solidFill>
              </a:rPr>
              <a:t>7 – Турчина Т.К. – </a:t>
            </a:r>
            <a:r>
              <a:rPr lang="ru-RU" altLang="ru-RU" sz="2200" b="1" dirty="0" smtClean="0">
                <a:solidFill>
                  <a:srgbClr val="FF0000"/>
                </a:solidFill>
              </a:rPr>
              <a:t>6 (2,9 %);</a:t>
            </a:r>
            <a:endParaRPr lang="ru-RU" altLang="ru-RU" sz="2200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ru-RU" altLang="ru-RU" sz="2200" dirty="0" smtClean="0">
                <a:solidFill>
                  <a:srgbClr val="FF0000"/>
                </a:solidFill>
              </a:rPr>
              <a:t>8 – Барон И.И. – </a:t>
            </a:r>
            <a:r>
              <a:rPr lang="ru-RU" altLang="ru-RU" sz="2200" b="1" dirty="0" smtClean="0">
                <a:solidFill>
                  <a:srgbClr val="FF0000"/>
                </a:solidFill>
              </a:rPr>
              <a:t>6 (2,9 %);</a:t>
            </a:r>
            <a:endParaRPr lang="ru-RU" altLang="ru-RU" sz="2200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ru-RU" altLang="ru-RU" sz="2200" dirty="0" smtClean="0">
                <a:solidFill>
                  <a:srgbClr val="FF0000"/>
                </a:solidFill>
              </a:rPr>
              <a:t>9 – Верещагина  Т.Д. – </a:t>
            </a:r>
            <a:r>
              <a:rPr lang="ru-RU" altLang="ru-RU" sz="2200" b="1" dirty="0" smtClean="0">
                <a:solidFill>
                  <a:srgbClr val="FF0000"/>
                </a:solidFill>
              </a:rPr>
              <a:t>5 (2,4%);</a:t>
            </a:r>
          </a:p>
          <a:p>
            <a:pPr>
              <a:buFontTx/>
              <a:buNone/>
            </a:pPr>
            <a:r>
              <a:rPr lang="ru-RU" altLang="ru-RU" sz="2200" dirty="0" smtClean="0">
                <a:solidFill>
                  <a:srgbClr val="FF0000"/>
                </a:solidFill>
              </a:rPr>
              <a:t>10 – Подгрушная Т.С. – </a:t>
            </a:r>
            <a:r>
              <a:rPr lang="ru-RU" altLang="ru-RU" sz="2200" b="1" dirty="0" smtClean="0">
                <a:solidFill>
                  <a:srgbClr val="FF0000"/>
                </a:solidFill>
              </a:rPr>
              <a:t>4 (1,9%);</a:t>
            </a:r>
          </a:p>
          <a:p>
            <a:pPr>
              <a:buFontTx/>
              <a:buNone/>
            </a:pPr>
            <a:r>
              <a:rPr lang="ru-RU" altLang="ru-RU" sz="2200" dirty="0" smtClean="0">
                <a:solidFill>
                  <a:srgbClr val="FF0000"/>
                </a:solidFill>
              </a:rPr>
              <a:t>11 – Головенкин С. Е</a:t>
            </a:r>
            <a:r>
              <a:rPr lang="ru-RU" altLang="ru-RU" sz="2200" b="1" dirty="0" smtClean="0">
                <a:solidFill>
                  <a:srgbClr val="FF0000"/>
                </a:solidFill>
              </a:rPr>
              <a:t>. – 4 (1,9%)</a:t>
            </a:r>
            <a:endParaRPr lang="ru-RU" altLang="ru-RU" sz="2200" dirty="0" smtClean="0">
              <a:solidFill>
                <a:srgbClr val="FF0000"/>
              </a:solidFill>
            </a:endParaRPr>
          </a:p>
        </p:txBody>
      </p:sp>
      <p:sp>
        <p:nvSpPr>
          <p:cNvPr id="19460" name="Содержимое 3"/>
          <p:cNvSpPr>
            <a:spLocks noGrp="1"/>
          </p:cNvSpPr>
          <p:nvPr>
            <p:ph sz="half" idx="2"/>
          </p:nvPr>
        </p:nvSpPr>
        <p:spPr>
          <a:xfrm>
            <a:off x="323528" y="1628800"/>
            <a:ext cx="4038600" cy="4896544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altLang="ru-RU" sz="2200" b="1" i="1" dirty="0" smtClean="0">
                <a:solidFill>
                  <a:srgbClr val="002060"/>
                </a:solidFill>
              </a:rPr>
              <a:t>2015</a:t>
            </a:r>
          </a:p>
          <a:p>
            <a:pPr>
              <a:buFontTx/>
              <a:buNone/>
            </a:pPr>
            <a:r>
              <a:rPr lang="ru-RU" altLang="ru-RU" sz="2200" dirty="0" smtClean="0">
                <a:solidFill>
                  <a:srgbClr val="002060"/>
                </a:solidFill>
              </a:rPr>
              <a:t>1- Штегман О.А. - </a:t>
            </a:r>
            <a:r>
              <a:rPr lang="ru-RU" altLang="ru-RU" sz="2200" b="1" dirty="0" smtClean="0">
                <a:solidFill>
                  <a:srgbClr val="002060"/>
                </a:solidFill>
              </a:rPr>
              <a:t>27 (12,3%);</a:t>
            </a:r>
            <a:endParaRPr lang="ru-RU" altLang="ru-RU" sz="2200" dirty="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r>
              <a:rPr lang="ru-RU" altLang="ru-RU" sz="2200" dirty="0" smtClean="0">
                <a:solidFill>
                  <a:srgbClr val="002060"/>
                </a:solidFill>
              </a:rPr>
              <a:t>2 – Турчина Т.К. - </a:t>
            </a:r>
            <a:r>
              <a:rPr lang="ru-RU" altLang="ru-RU" sz="2200" b="1" dirty="0" smtClean="0">
                <a:solidFill>
                  <a:srgbClr val="002060"/>
                </a:solidFill>
              </a:rPr>
              <a:t>24 (11%);</a:t>
            </a:r>
            <a:endParaRPr lang="ru-RU" altLang="ru-RU" sz="2200" dirty="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r>
              <a:rPr lang="ru-RU" altLang="ru-RU" sz="2200" dirty="0" smtClean="0">
                <a:solidFill>
                  <a:srgbClr val="002060"/>
                </a:solidFill>
              </a:rPr>
              <a:t>3 – Барон И.И. - </a:t>
            </a:r>
            <a:r>
              <a:rPr lang="ru-RU" altLang="ru-RU" sz="2200" b="1" dirty="0" smtClean="0">
                <a:solidFill>
                  <a:srgbClr val="002060"/>
                </a:solidFill>
              </a:rPr>
              <a:t>23 (10,5%);</a:t>
            </a:r>
            <a:endParaRPr lang="ru-RU" altLang="ru-RU" sz="2200" dirty="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r>
              <a:rPr lang="ru-RU" altLang="ru-RU" sz="2200" dirty="0" smtClean="0">
                <a:solidFill>
                  <a:srgbClr val="002060"/>
                </a:solidFill>
              </a:rPr>
              <a:t>4 – Балашова Н.А.</a:t>
            </a:r>
            <a:r>
              <a:rPr lang="ru-RU" altLang="ru-RU" sz="2200" b="1" dirty="0" smtClean="0">
                <a:solidFill>
                  <a:srgbClr val="002060"/>
                </a:solidFill>
              </a:rPr>
              <a:t> – 20 (9%);</a:t>
            </a:r>
            <a:endParaRPr lang="ru-RU" altLang="ru-RU" sz="2200" dirty="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r>
              <a:rPr lang="ru-RU" altLang="ru-RU" sz="2200" dirty="0" smtClean="0">
                <a:solidFill>
                  <a:srgbClr val="002060"/>
                </a:solidFill>
              </a:rPr>
              <a:t>5 –</a:t>
            </a:r>
            <a:r>
              <a:rPr lang="ru-RU" altLang="ru-RU" sz="2200" b="1" dirty="0" smtClean="0">
                <a:solidFill>
                  <a:srgbClr val="002060"/>
                </a:solidFill>
              </a:rPr>
              <a:t> </a:t>
            </a:r>
            <a:r>
              <a:rPr lang="ru-RU" altLang="ru-RU" sz="2200" dirty="0" smtClean="0">
                <a:solidFill>
                  <a:srgbClr val="002060"/>
                </a:solidFill>
              </a:rPr>
              <a:t>Черданцев Д.В. – </a:t>
            </a:r>
            <a:r>
              <a:rPr lang="ru-RU" altLang="ru-RU" sz="2200" b="1" dirty="0" smtClean="0">
                <a:solidFill>
                  <a:srgbClr val="002060"/>
                </a:solidFill>
              </a:rPr>
              <a:t>18 (8%);</a:t>
            </a:r>
            <a:endParaRPr lang="ru-RU" altLang="ru-RU" sz="2200" dirty="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r>
              <a:rPr lang="ru-RU" altLang="ru-RU" sz="2200" dirty="0" smtClean="0">
                <a:solidFill>
                  <a:srgbClr val="002060"/>
                </a:solidFill>
              </a:rPr>
              <a:t>6 –</a:t>
            </a:r>
            <a:r>
              <a:rPr lang="ru-RU" altLang="ru-RU" sz="2200" b="1" dirty="0" smtClean="0">
                <a:solidFill>
                  <a:srgbClr val="002060"/>
                </a:solidFill>
              </a:rPr>
              <a:t> </a:t>
            </a:r>
            <a:r>
              <a:rPr lang="ru-RU" altLang="ru-RU" sz="2200" dirty="0" smtClean="0">
                <a:solidFill>
                  <a:srgbClr val="002060"/>
                </a:solidFill>
              </a:rPr>
              <a:t>Дробот Д.Б. - </a:t>
            </a:r>
            <a:r>
              <a:rPr lang="ru-RU" altLang="ru-RU" sz="2200" b="1" dirty="0" smtClean="0">
                <a:solidFill>
                  <a:srgbClr val="002060"/>
                </a:solidFill>
              </a:rPr>
              <a:t>17 (7,5%).</a:t>
            </a:r>
            <a:endParaRPr lang="ru-RU" altLang="ru-RU" sz="2200" dirty="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r>
              <a:rPr lang="ru-RU" altLang="ru-RU" sz="2200" dirty="0" smtClean="0">
                <a:solidFill>
                  <a:srgbClr val="002060"/>
                </a:solidFill>
              </a:rPr>
              <a:t>7 – Перьянова О.В. – </a:t>
            </a:r>
            <a:r>
              <a:rPr lang="ru-RU" altLang="ru-RU" sz="2200" b="1" dirty="0" smtClean="0">
                <a:solidFill>
                  <a:srgbClr val="002060"/>
                </a:solidFill>
              </a:rPr>
              <a:t>17 (7,5%);</a:t>
            </a:r>
            <a:endParaRPr lang="ru-RU" altLang="ru-RU" sz="2200" dirty="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r>
              <a:rPr lang="ru-RU" altLang="ru-RU" sz="2200" dirty="0" smtClean="0">
                <a:solidFill>
                  <a:srgbClr val="002060"/>
                </a:solidFill>
              </a:rPr>
              <a:t>8 – </a:t>
            </a:r>
            <a:r>
              <a:rPr lang="ru-RU" altLang="ru-RU" sz="2200" dirty="0" err="1" smtClean="0">
                <a:solidFill>
                  <a:srgbClr val="002060"/>
                </a:solidFill>
              </a:rPr>
              <a:t>Демко</a:t>
            </a:r>
            <a:r>
              <a:rPr lang="ru-RU" altLang="ru-RU" sz="2200" dirty="0" smtClean="0">
                <a:solidFill>
                  <a:srgbClr val="002060"/>
                </a:solidFill>
              </a:rPr>
              <a:t> И.В.- </a:t>
            </a:r>
            <a:r>
              <a:rPr lang="ru-RU" altLang="ru-RU" sz="2200" b="1" dirty="0" smtClean="0">
                <a:solidFill>
                  <a:srgbClr val="002060"/>
                </a:solidFill>
              </a:rPr>
              <a:t>11 (5%);</a:t>
            </a:r>
            <a:endParaRPr lang="ru-RU" altLang="ru-RU" sz="2200" dirty="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r>
              <a:rPr lang="ru-RU" altLang="ru-RU" sz="2200" dirty="0" smtClean="0">
                <a:solidFill>
                  <a:srgbClr val="002060"/>
                </a:solidFill>
              </a:rPr>
              <a:t>9 – Первова О.В. – </a:t>
            </a:r>
            <a:r>
              <a:rPr lang="ru-RU" altLang="ru-RU" sz="2200" b="1" dirty="0" smtClean="0">
                <a:solidFill>
                  <a:srgbClr val="002060"/>
                </a:solidFill>
              </a:rPr>
              <a:t>7 (3,1%);</a:t>
            </a:r>
          </a:p>
          <a:p>
            <a:pPr>
              <a:buFontTx/>
              <a:buNone/>
            </a:pPr>
            <a:r>
              <a:rPr lang="ru-RU" altLang="ru-RU" sz="2200" dirty="0" smtClean="0">
                <a:solidFill>
                  <a:srgbClr val="002060"/>
                </a:solidFill>
              </a:rPr>
              <a:t>10 – Соловьёва И.А. </a:t>
            </a:r>
            <a:r>
              <a:rPr lang="ru-RU" altLang="ru-RU" sz="2200" b="1" dirty="0" smtClean="0">
                <a:solidFill>
                  <a:srgbClr val="002060"/>
                </a:solidFill>
              </a:rPr>
              <a:t>– 7 (3,1%)</a:t>
            </a:r>
            <a:endParaRPr lang="ru-RU" altLang="ru-RU" sz="2200" dirty="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endParaRPr lang="ru-RU" altLang="ru-RU" sz="2200" dirty="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endParaRPr lang="ru-RU" altLang="ru-RU" sz="2200" dirty="0" smtClean="0">
              <a:solidFill>
                <a:srgbClr val="00206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1520" y="1484784"/>
            <a:ext cx="3960440" cy="5112568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72000" y="1484784"/>
            <a:ext cx="3960440" cy="5112568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500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500"/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0" y="1052736"/>
            <a:ext cx="4191000" cy="5805264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ru-RU" altLang="ru-RU" sz="2200" b="1" i="1" dirty="0" smtClean="0">
                <a:solidFill>
                  <a:srgbClr val="FF0000"/>
                </a:solidFill>
              </a:rPr>
              <a:t>2016</a:t>
            </a:r>
          </a:p>
          <a:p>
            <a:pPr>
              <a:buFontTx/>
              <a:buNone/>
            </a:pPr>
            <a:r>
              <a:rPr lang="ru-RU" altLang="ru-RU" sz="2200" i="1" dirty="0" smtClean="0">
                <a:solidFill>
                  <a:srgbClr val="FF0000"/>
                </a:solidFill>
              </a:rPr>
              <a:t>1 – Коновалов В.Н. – </a:t>
            </a:r>
            <a:r>
              <a:rPr lang="ru-RU" altLang="ru-RU" sz="2200" b="1" i="1" dirty="0" smtClean="0">
                <a:solidFill>
                  <a:srgbClr val="FF0000"/>
                </a:solidFill>
              </a:rPr>
              <a:t>14 (6,7%);</a:t>
            </a:r>
            <a:endParaRPr lang="ru-RU" altLang="ru-RU" sz="2200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ru-RU" altLang="ru-RU" sz="2200" i="1" dirty="0" smtClean="0">
                <a:solidFill>
                  <a:srgbClr val="FF0000"/>
                </a:solidFill>
              </a:rPr>
              <a:t>2 – </a:t>
            </a:r>
            <a:r>
              <a:rPr lang="ru-RU" altLang="ru-RU" sz="2200" i="1" dirty="0" err="1" smtClean="0">
                <a:solidFill>
                  <a:srgbClr val="FF0000"/>
                </a:solidFill>
              </a:rPr>
              <a:t>Вырва</a:t>
            </a:r>
            <a:r>
              <a:rPr lang="ru-RU" altLang="ru-RU" sz="2200" i="1" dirty="0" smtClean="0">
                <a:solidFill>
                  <a:srgbClr val="FF0000"/>
                </a:solidFill>
              </a:rPr>
              <a:t> П. В. – </a:t>
            </a:r>
            <a:r>
              <a:rPr lang="ru-RU" altLang="ru-RU" sz="2200" b="1" i="1" dirty="0" smtClean="0">
                <a:solidFill>
                  <a:srgbClr val="FF0000"/>
                </a:solidFill>
              </a:rPr>
              <a:t>14 (6,7 %);</a:t>
            </a:r>
            <a:endParaRPr lang="ru-RU" altLang="ru-RU" sz="2200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ru-RU" altLang="ru-RU" sz="2200" i="1" dirty="0" smtClean="0">
                <a:solidFill>
                  <a:srgbClr val="FF0000"/>
                </a:solidFill>
              </a:rPr>
              <a:t>3 – Шестерня П.А. – </a:t>
            </a:r>
            <a:r>
              <a:rPr lang="ru-RU" altLang="ru-RU" sz="2200" b="1" i="1" dirty="0" smtClean="0">
                <a:solidFill>
                  <a:srgbClr val="FF0000"/>
                </a:solidFill>
              </a:rPr>
              <a:t>12 (5,7 %);</a:t>
            </a:r>
            <a:endParaRPr lang="ru-RU" altLang="ru-RU" sz="2200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ru-RU" altLang="ru-RU" sz="2200" i="1" dirty="0" smtClean="0">
                <a:solidFill>
                  <a:srgbClr val="FF0000"/>
                </a:solidFill>
              </a:rPr>
              <a:t>4 – Первова О.В. – </a:t>
            </a:r>
            <a:r>
              <a:rPr lang="ru-RU" altLang="ru-RU" sz="2200" b="1" i="1" dirty="0" smtClean="0">
                <a:solidFill>
                  <a:srgbClr val="FF0000"/>
                </a:solidFill>
              </a:rPr>
              <a:t>9 (4,3 %);</a:t>
            </a:r>
            <a:endParaRPr lang="ru-RU" altLang="ru-RU" sz="2200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ru-RU" altLang="ru-RU" sz="2200" i="1" dirty="0" smtClean="0">
                <a:solidFill>
                  <a:srgbClr val="FF0000"/>
                </a:solidFill>
              </a:rPr>
              <a:t>5 – </a:t>
            </a:r>
            <a:r>
              <a:rPr lang="ru-RU" altLang="ru-RU" sz="2200" i="1" dirty="0" err="1" smtClean="0">
                <a:solidFill>
                  <a:srgbClr val="FF0000"/>
                </a:solidFill>
              </a:rPr>
              <a:t>Головенкин</a:t>
            </a:r>
            <a:r>
              <a:rPr lang="ru-RU" altLang="ru-RU" sz="2200" i="1" dirty="0" smtClean="0">
                <a:solidFill>
                  <a:srgbClr val="FF0000"/>
                </a:solidFill>
              </a:rPr>
              <a:t> С.Е. – </a:t>
            </a:r>
            <a:r>
              <a:rPr lang="ru-RU" altLang="ru-RU" sz="2200" b="1" i="1" dirty="0" smtClean="0">
                <a:solidFill>
                  <a:srgbClr val="FF0000"/>
                </a:solidFill>
              </a:rPr>
              <a:t>8 (3,8%);</a:t>
            </a:r>
            <a:endParaRPr lang="ru-RU" altLang="ru-RU" sz="2200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ru-RU" altLang="ru-RU" sz="2200" i="1" dirty="0" smtClean="0">
                <a:solidFill>
                  <a:srgbClr val="FF0000"/>
                </a:solidFill>
              </a:rPr>
              <a:t>6 – </a:t>
            </a:r>
            <a:r>
              <a:rPr lang="ru-RU" altLang="ru-RU" sz="2200" i="1" dirty="0" err="1" smtClean="0">
                <a:solidFill>
                  <a:srgbClr val="FF0000"/>
                </a:solidFill>
              </a:rPr>
              <a:t>Цхай</a:t>
            </a:r>
            <a:r>
              <a:rPr lang="ru-RU" altLang="ru-RU" sz="2200" i="1" dirty="0" smtClean="0">
                <a:solidFill>
                  <a:srgbClr val="FF0000"/>
                </a:solidFill>
              </a:rPr>
              <a:t> В.Б. – </a:t>
            </a:r>
            <a:r>
              <a:rPr lang="ru-RU" altLang="ru-RU" sz="2200" b="1" i="1" dirty="0" smtClean="0">
                <a:solidFill>
                  <a:srgbClr val="FF0000"/>
                </a:solidFill>
              </a:rPr>
              <a:t>7 (3,3%);</a:t>
            </a:r>
            <a:endParaRPr lang="ru-RU" altLang="ru-RU" sz="2200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ru-RU" altLang="ru-RU" sz="2200" i="1" dirty="0" smtClean="0">
                <a:solidFill>
                  <a:srgbClr val="FF0000"/>
                </a:solidFill>
              </a:rPr>
              <a:t>7 – Барон И.И. – </a:t>
            </a:r>
            <a:r>
              <a:rPr lang="ru-RU" altLang="ru-RU" sz="2200" b="1" i="1" dirty="0" smtClean="0">
                <a:solidFill>
                  <a:srgbClr val="FF0000"/>
                </a:solidFill>
              </a:rPr>
              <a:t>7 (3,3%);</a:t>
            </a:r>
            <a:endParaRPr lang="ru-RU" altLang="ru-RU" sz="2200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altLang="ru-RU" sz="2200" i="1" dirty="0" smtClean="0">
                <a:solidFill>
                  <a:srgbClr val="FF0000"/>
                </a:solidFill>
              </a:rPr>
              <a:t>8 – Осетрова  Н.Б. – </a:t>
            </a:r>
            <a:r>
              <a:rPr lang="ru-RU" altLang="ru-RU" sz="2200" b="1" i="1" dirty="0" smtClean="0">
                <a:solidFill>
                  <a:srgbClr val="FF0000"/>
                </a:solidFill>
              </a:rPr>
              <a:t>6 (2,9%);</a:t>
            </a:r>
            <a:endParaRPr lang="ru-RU" altLang="ru-RU" sz="2200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altLang="ru-RU" sz="2200" i="1" dirty="0" smtClean="0">
                <a:solidFill>
                  <a:srgbClr val="FF0000"/>
                </a:solidFill>
              </a:rPr>
              <a:t>9 – </a:t>
            </a:r>
            <a:r>
              <a:rPr lang="ru-RU" altLang="ru-RU" sz="2200" i="1" dirty="0" err="1" smtClean="0">
                <a:solidFill>
                  <a:srgbClr val="FF0000"/>
                </a:solidFill>
              </a:rPr>
              <a:t>Демко</a:t>
            </a:r>
            <a:r>
              <a:rPr lang="ru-RU" altLang="ru-RU" sz="2200" i="1" dirty="0" smtClean="0">
                <a:solidFill>
                  <a:srgbClr val="FF0000"/>
                </a:solidFill>
              </a:rPr>
              <a:t> И. В. –</a:t>
            </a:r>
            <a:r>
              <a:rPr lang="ru-RU" altLang="ru-RU" sz="2200" b="1" i="1" dirty="0" smtClean="0">
                <a:solidFill>
                  <a:srgbClr val="FF0000"/>
                </a:solidFill>
              </a:rPr>
              <a:t> 5 (2,4%);</a:t>
            </a:r>
            <a:endParaRPr lang="ru-RU" altLang="ru-RU" sz="2200" i="1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ru-RU" altLang="ru-RU" sz="2200" i="1" dirty="0" smtClean="0">
                <a:solidFill>
                  <a:srgbClr val="FF0000"/>
                </a:solidFill>
              </a:rPr>
              <a:t>10 – Балашова Н.А. – </a:t>
            </a:r>
            <a:r>
              <a:rPr lang="ru-RU" altLang="ru-RU" sz="2200" b="1" i="1" dirty="0" smtClean="0">
                <a:solidFill>
                  <a:srgbClr val="FF0000"/>
                </a:solidFill>
              </a:rPr>
              <a:t>5 (2,4%);</a:t>
            </a:r>
            <a:endParaRPr lang="ru-RU" altLang="ru-RU" sz="2200" i="1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ru-RU" altLang="ru-RU" sz="2200" i="1" dirty="0" smtClean="0">
                <a:solidFill>
                  <a:srgbClr val="FF0000"/>
                </a:solidFill>
              </a:rPr>
              <a:t>11 – </a:t>
            </a:r>
            <a:r>
              <a:rPr lang="ru-RU" altLang="ru-RU" sz="2200" i="1" dirty="0" err="1" smtClean="0">
                <a:solidFill>
                  <a:srgbClr val="FF0000"/>
                </a:solidFill>
              </a:rPr>
              <a:t>Домрачева</a:t>
            </a:r>
            <a:r>
              <a:rPr lang="ru-RU" altLang="ru-RU" sz="2200" i="1" dirty="0" smtClean="0">
                <a:solidFill>
                  <a:srgbClr val="FF0000"/>
                </a:solidFill>
              </a:rPr>
              <a:t> М.Я. – </a:t>
            </a:r>
            <a:r>
              <a:rPr lang="ru-RU" altLang="ru-RU" sz="2200" b="1" i="1" dirty="0" smtClean="0">
                <a:solidFill>
                  <a:srgbClr val="FF0000"/>
                </a:solidFill>
              </a:rPr>
              <a:t>5 (2,4%);</a:t>
            </a:r>
            <a:endParaRPr lang="ru-RU" altLang="ru-RU" sz="2200" i="1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ru-RU" altLang="ru-RU" sz="2200" i="1" dirty="0" smtClean="0">
                <a:solidFill>
                  <a:srgbClr val="FF0000"/>
                </a:solidFill>
              </a:rPr>
              <a:t>12 – Карпухина Е.О. – </a:t>
            </a:r>
            <a:r>
              <a:rPr lang="ru-RU" altLang="ru-RU" sz="2200" b="1" i="1" dirty="0" smtClean="0">
                <a:solidFill>
                  <a:srgbClr val="FF0000"/>
                </a:solidFill>
              </a:rPr>
              <a:t>5 (2,4%);</a:t>
            </a:r>
            <a:endParaRPr lang="ru-RU" altLang="ru-RU" sz="2200" i="1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ru-RU" altLang="ru-RU" sz="2200" i="1" dirty="0" smtClean="0">
                <a:solidFill>
                  <a:srgbClr val="FF0000"/>
                </a:solidFill>
              </a:rPr>
              <a:t>13 – </a:t>
            </a:r>
            <a:r>
              <a:rPr lang="ru-RU" altLang="ru-RU" sz="2200" i="1" dirty="0" err="1" smtClean="0">
                <a:solidFill>
                  <a:srgbClr val="FF0000"/>
                </a:solidFill>
              </a:rPr>
              <a:t>Чупахина</a:t>
            </a:r>
            <a:r>
              <a:rPr lang="ru-RU" altLang="ru-RU" sz="2200" i="1" dirty="0" smtClean="0">
                <a:solidFill>
                  <a:srgbClr val="FF0000"/>
                </a:solidFill>
              </a:rPr>
              <a:t> В.А. – </a:t>
            </a:r>
            <a:r>
              <a:rPr lang="ru-RU" altLang="ru-RU" sz="2200" b="1" i="1" dirty="0" smtClean="0">
                <a:solidFill>
                  <a:srgbClr val="FF0000"/>
                </a:solidFill>
              </a:rPr>
              <a:t>5 (2,4%).</a:t>
            </a:r>
            <a:endParaRPr lang="ru-RU" altLang="ru-RU" sz="2200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ru-RU" altLang="ru-RU" sz="2200" dirty="0" smtClean="0">
              <a:solidFill>
                <a:srgbClr val="FF0000"/>
              </a:solidFill>
            </a:endParaRPr>
          </a:p>
        </p:txBody>
      </p:sp>
      <p:sp>
        <p:nvSpPr>
          <p:cNvPr id="19460" name="Содержимое 3"/>
          <p:cNvSpPr>
            <a:spLocks noGrp="1"/>
          </p:cNvSpPr>
          <p:nvPr>
            <p:ph sz="half" idx="2"/>
          </p:nvPr>
        </p:nvSpPr>
        <p:spPr>
          <a:xfrm>
            <a:off x="251520" y="980728"/>
            <a:ext cx="4038600" cy="4896544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altLang="ru-RU" sz="2200" b="1" i="1" dirty="0" smtClean="0">
                <a:solidFill>
                  <a:srgbClr val="002060"/>
                </a:solidFill>
              </a:rPr>
              <a:t>2015</a:t>
            </a:r>
          </a:p>
          <a:p>
            <a:pPr>
              <a:buFontTx/>
              <a:buNone/>
            </a:pPr>
            <a:r>
              <a:rPr lang="ru-RU" altLang="ru-RU" sz="2200" i="1" dirty="0" smtClean="0">
                <a:solidFill>
                  <a:srgbClr val="002060"/>
                </a:solidFill>
              </a:rPr>
              <a:t>1 – Коновалов В.Н. – </a:t>
            </a:r>
            <a:r>
              <a:rPr lang="ru-RU" altLang="ru-RU" sz="2200" b="1" i="1" dirty="0" smtClean="0">
                <a:solidFill>
                  <a:srgbClr val="002060"/>
                </a:solidFill>
              </a:rPr>
              <a:t>24 (11%);	</a:t>
            </a:r>
            <a:endParaRPr lang="ru-RU" altLang="ru-RU" sz="2200" dirty="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r>
              <a:rPr lang="ru-RU" altLang="ru-RU" sz="2200" i="1" dirty="0" smtClean="0">
                <a:solidFill>
                  <a:srgbClr val="002060"/>
                </a:solidFill>
              </a:rPr>
              <a:t>2 – </a:t>
            </a:r>
            <a:r>
              <a:rPr lang="ru-RU" altLang="ru-RU" sz="2200" i="1" dirty="0" err="1" smtClean="0">
                <a:solidFill>
                  <a:srgbClr val="002060"/>
                </a:solidFill>
              </a:rPr>
              <a:t>Черданцев</a:t>
            </a:r>
            <a:r>
              <a:rPr lang="ru-RU" altLang="ru-RU" sz="2200" i="1" dirty="0" smtClean="0">
                <a:solidFill>
                  <a:srgbClr val="002060"/>
                </a:solidFill>
              </a:rPr>
              <a:t> Д.В. – </a:t>
            </a:r>
            <a:r>
              <a:rPr lang="ru-RU" altLang="ru-RU" sz="2200" b="1" i="1" dirty="0" smtClean="0">
                <a:solidFill>
                  <a:srgbClr val="002060"/>
                </a:solidFill>
              </a:rPr>
              <a:t>15 (6,8%);</a:t>
            </a:r>
            <a:endParaRPr lang="ru-RU" altLang="ru-RU" sz="2200" dirty="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r>
              <a:rPr lang="ru-RU" altLang="ru-RU" sz="2200" i="1" dirty="0" smtClean="0">
                <a:solidFill>
                  <a:srgbClr val="002060"/>
                </a:solidFill>
              </a:rPr>
              <a:t>3 – </a:t>
            </a:r>
            <a:r>
              <a:rPr lang="ru-RU" altLang="ru-RU" sz="2200" i="1" dirty="0" err="1" smtClean="0">
                <a:solidFill>
                  <a:srgbClr val="002060"/>
                </a:solidFill>
              </a:rPr>
              <a:t>Демко</a:t>
            </a:r>
            <a:r>
              <a:rPr lang="ru-RU" altLang="ru-RU" sz="2200" i="1" dirty="0" smtClean="0">
                <a:solidFill>
                  <a:srgbClr val="002060"/>
                </a:solidFill>
              </a:rPr>
              <a:t> И.В. – </a:t>
            </a:r>
            <a:r>
              <a:rPr lang="ru-RU" altLang="ru-RU" sz="2200" b="1" i="1" dirty="0" smtClean="0">
                <a:solidFill>
                  <a:srgbClr val="002060"/>
                </a:solidFill>
              </a:rPr>
              <a:t>10 (4,5%);</a:t>
            </a:r>
            <a:endParaRPr lang="ru-RU" altLang="ru-RU" sz="2200" dirty="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r>
              <a:rPr lang="ru-RU" altLang="ru-RU" sz="2200" i="1" dirty="0" smtClean="0">
                <a:solidFill>
                  <a:srgbClr val="002060"/>
                </a:solidFill>
              </a:rPr>
              <a:t>4 – </a:t>
            </a:r>
            <a:r>
              <a:rPr lang="ru-RU" altLang="ru-RU" sz="2200" i="1" dirty="0" err="1" smtClean="0">
                <a:solidFill>
                  <a:srgbClr val="002060"/>
                </a:solidFill>
              </a:rPr>
              <a:t>Дробот</a:t>
            </a:r>
            <a:r>
              <a:rPr lang="ru-RU" altLang="ru-RU" sz="2200" i="1" dirty="0" smtClean="0">
                <a:solidFill>
                  <a:srgbClr val="002060"/>
                </a:solidFill>
              </a:rPr>
              <a:t> Д.Б. – </a:t>
            </a:r>
            <a:r>
              <a:rPr lang="ru-RU" altLang="ru-RU" sz="2200" b="1" i="1" dirty="0" smtClean="0">
                <a:solidFill>
                  <a:srgbClr val="002060"/>
                </a:solidFill>
              </a:rPr>
              <a:t>8 (3,1%);</a:t>
            </a:r>
            <a:endParaRPr lang="ru-RU" altLang="ru-RU" sz="2200" dirty="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r>
              <a:rPr lang="ru-RU" altLang="ru-RU" sz="2200" i="1" dirty="0" smtClean="0">
                <a:solidFill>
                  <a:srgbClr val="002060"/>
                </a:solidFill>
              </a:rPr>
              <a:t>5 – Шестерня П.А.– </a:t>
            </a:r>
            <a:r>
              <a:rPr lang="ru-RU" altLang="ru-RU" sz="2200" b="1" i="1" dirty="0" smtClean="0">
                <a:solidFill>
                  <a:srgbClr val="002060"/>
                </a:solidFill>
              </a:rPr>
              <a:t>7 (3,1%);</a:t>
            </a:r>
            <a:endParaRPr lang="ru-RU" altLang="ru-RU" sz="2200" dirty="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r>
              <a:rPr lang="ru-RU" altLang="ru-RU" sz="2200" i="1" dirty="0" smtClean="0">
                <a:solidFill>
                  <a:srgbClr val="002060"/>
                </a:solidFill>
              </a:rPr>
              <a:t>6 – Большакова Т.Ю. – </a:t>
            </a:r>
            <a:r>
              <a:rPr lang="ru-RU" altLang="ru-RU" sz="2200" b="1" i="1" dirty="0" smtClean="0">
                <a:solidFill>
                  <a:srgbClr val="002060"/>
                </a:solidFill>
              </a:rPr>
              <a:t>7 (3,1%);</a:t>
            </a:r>
            <a:endParaRPr lang="ru-RU" altLang="ru-RU" sz="2200" dirty="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r>
              <a:rPr lang="ru-RU" altLang="ru-RU" sz="2200" i="1" dirty="0" smtClean="0">
                <a:solidFill>
                  <a:srgbClr val="002060"/>
                </a:solidFill>
              </a:rPr>
              <a:t>7 – Никулина С.Ю. – </a:t>
            </a:r>
            <a:r>
              <a:rPr lang="ru-RU" altLang="ru-RU" sz="2200" b="1" i="1" dirty="0" smtClean="0">
                <a:solidFill>
                  <a:srgbClr val="002060"/>
                </a:solidFill>
              </a:rPr>
              <a:t>6 (2,7%);</a:t>
            </a:r>
          </a:p>
          <a:p>
            <a:pPr>
              <a:buFontTx/>
              <a:buNone/>
            </a:pPr>
            <a:r>
              <a:rPr lang="ru-RU" altLang="ru-RU" sz="2200" i="1" dirty="0" smtClean="0">
                <a:solidFill>
                  <a:srgbClr val="002060"/>
                </a:solidFill>
              </a:rPr>
              <a:t>8 – Балашова Н.А. </a:t>
            </a:r>
            <a:r>
              <a:rPr lang="ru-RU" altLang="ru-RU" sz="2200" b="1" i="1" dirty="0" smtClean="0">
                <a:solidFill>
                  <a:srgbClr val="002060"/>
                </a:solidFill>
              </a:rPr>
              <a:t>– 6 (2,7%);</a:t>
            </a:r>
          </a:p>
          <a:p>
            <a:pPr>
              <a:buFontTx/>
              <a:buNone/>
            </a:pPr>
            <a:r>
              <a:rPr lang="ru-RU" altLang="ru-RU" sz="2200" i="1" dirty="0" smtClean="0">
                <a:solidFill>
                  <a:srgbClr val="002060"/>
                </a:solidFill>
              </a:rPr>
              <a:t>9 – Верещагина Т.Д. </a:t>
            </a:r>
            <a:r>
              <a:rPr lang="ru-RU" altLang="ru-RU" sz="2200" b="1" i="1" dirty="0" smtClean="0">
                <a:solidFill>
                  <a:srgbClr val="002060"/>
                </a:solidFill>
              </a:rPr>
              <a:t>– 4 (1,8%)</a:t>
            </a:r>
          </a:p>
          <a:p>
            <a:pPr>
              <a:buFontTx/>
              <a:buNone/>
            </a:pPr>
            <a:r>
              <a:rPr lang="ru-RU" altLang="ru-RU" sz="2200" i="1" dirty="0" smtClean="0">
                <a:solidFill>
                  <a:srgbClr val="002060"/>
                </a:solidFill>
              </a:rPr>
              <a:t>10 – Осетрова Н.Б. </a:t>
            </a:r>
            <a:r>
              <a:rPr lang="ru-RU" altLang="ru-RU" sz="2200" b="1" i="1" dirty="0" smtClean="0">
                <a:solidFill>
                  <a:srgbClr val="002060"/>
                </a:solidFill>
              </a:rPr>
              <a:t>– 4 (1,8%)</a:t>
            </a:r>
            <a:endParaRPr lang="ru-RU" altLang="ru-RU" sz="2200" dirty="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endParaRPr lang="ru-RU" altLang="ru-RU" sz="2200" dirty="0" smtClean="0">
              <a:solidFill>
                <a:srgbClr val="00206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7504" y="980728"/>
            <a:ext cx="3960440" cy="4608512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72000" y="908720"/>
            <a:ext cx="3960440" cy="5949280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" y="11113"/>
            <a:ext cx="8915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2400" dirty="0" smtClean="0">
                <a:solidFill>
                  <a:schemeClr val="hlink"/>
                </a:solidFill>
              </a:rPr>
              <a:t>17. Кто из преподавателей оказал наибольшее положительное влияние на Вашу профессиональную и естественную подготовку?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500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500"/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19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500"/>
                                        <p:tgtEl>
                                          <p:spTgt spid="194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7620000" cy="5821363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altLang="ru-RU" dirty="0" smtClean="0">
                <a:solidFill>
                  <a:srgbClr val="0070C0"/>
                </a:solidFill>
              </a:rPr>
              <a:t>Проанкетировано 210 выпускников </a:t>
            </a:r>
            <a:r>
              <a:rPr lang="en-US" altLang="ru-RU" dirty="0" smtClean="0">
                <a:solidFill>
                  <a:srgbClr val="0070C0"/>
                </a:solidFill>
              </a:rPr>
              <a:t>(</a:t>
            </a:r>
            <a:r>
              <a:rPr lang="ru-RU" altLang="ru-RU" dirty="0" smtClean="0">
                <a:solidFill>
                  <a:srgbClr val="0070C0"/>
                </a:solidFill>
              </a:rPr>
              <a:t>67,5</a:t>
            </a:r>
            <a:r>
              <a:rPr lang="en-US" altLang="ru-RU" dirty="0" smtClean="0">
                <a:solidFill>
                  <a:srgbClr val="0070C0"/>
                </a:solidFill>
              </a:rPr>
              <a:t>%)</a:t>
            </a:r>
            <a:endParaRPr lang="ru-RU" altLang="ru-RU" dirty="0" smtClean="0">
              <a:solidFill>
                <a:srgbClr val="0070C0"/>
              </a:solidFill>
            </a:endParaRPr>
          </a:p>
          <a:p>
            <a:pPr eaLnBrk="1" hangingPunct="1">
              <a:buFontTx/>
              <a:buNone/>
            </a:pPr>
            <a:endParaRPr lang="ru-RU" altLang="ru-RU" dirty="0" smtClean="0"/>
          </a:p>
          <a:p>
            <a:pPr eaLnBrk="1" hangingPunct="1">
              <a:buFontTx/>
              <a:buNone/>
            </a:pPr>
            <a:endParaRPr lang="ru-RU" altLang="ru-RU" dirty="0" smtClean="0"/>
          </a:p>
          <a:p>
            <a:pPr eaLnBrk="1" hangingPunct="1">
              <a:buFontTx/>
              <a:buNone/>
            </a:pPr>
            <a:endParaRPr lang="ru-RU" altLang="ru-RU" dirty="0" smtClean="0"/>
          </a:p>
          <a:p>
            <a:pPr eaLnBrk="1" hangingPunct="1">
              <a:buFontTx/>
              <a:buNone/>
            </a:pPr>
            <a:endParaRPr lang="ru-RU" altLang="ru-RU" dirty="0" smtClean="0"/>
          </a:p>
          <a:p>
            <a:pPr eaLnBrk="1" hangingPunct="1">
              <a:buFontTx/>
              <a:buNone/>
            </a:pPr>
            <a:endParaRPr lang="ru-RU" altLang="ru-RU" dirty="0" smtClean="0"/>
          </a:p>
          <a:p>
            <a:pPr eaLnBrk="1" hangingPunct="1">
              <a:buFontTx/>
              <a:buNone/>
            </a:pPr>
            <a:endParaRPr lang="ru-RU" altLang="ru-RU" dirty="0" smtClean="0"/>
          </a:p>
          <a:p>
            <a:pPr eaLnBrk="1" hangingPunct="1"/>
            <a:endParaRPr lang="ru-RU" altLang="ru-RU" dirty="0" smtClean="0"/>
          </a:p>
          <a:p>
            <a:pPr eaLnBrk="1" hangingPunct="1">
              <a:buFontTx/>
              <a:buNone/>
            </a:pPr>
            <a:endParaRPr lang="ru-RU" altLang="ru-RU" dirty="0" smtClean="0"/>
          </a:p>
        </p:txBody>
      </p:sp>
      <p:pic>
        <p:nvPicPr>
          <p:cNvPr id="307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524000"/>
            <a:ext cx="7101408" cy="4853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14724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18. Насколько и в какой форме заинтересованы Вы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в продолжении контактов с </a:t>
            </a:r>
            <a:r>
              <a:rPr kumimoji="0" lang="ru-RU" alt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КрасГМУ</a:t>
            </a: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14724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38138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altLang="ru-RU" sz="2400" dirty="0" smtClean="0">
                <a:solidFill>
                  <a:schemeClr val="hlink"/>
                </a:solidFill>
                <a:latin typeface="+mn-lt"/>
              </a:rPr>
              <a:t>19. Как Вы оцениваете возможности Вашего трудоустройства по полученной в учебном заведении специальности?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14724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20. Какой уровень зарплаты Вы считаете приемлемым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 начале Вашей трудовой деятельности?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20. Какой уровень зарплаты Вы считаете приемлемым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 начале Вашей трудовой деятельности?</a:t>
            </a:r>
          </a:p>
        </p:txBody>
      </p:sp>
      <p:graphicFrame>
        <p:nvGraphicFramePr>
          <p:cNvPr id="6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14724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14724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686800" cy="994122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2400" dirty="0" smtClean="0">
                <a:solidFill>
                  <a:schemeClr val="hlink"/>
                </a:solidFill>
              </a:rPr>
              <a:t>21. Насколько Вы уверены в получении такого – приемлемого уровня зарплаты в начале вашей трудовой деятельности?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altLang="ru-RU" sz="4000" dirty="0" smtClean="0">
                <a:solidFill>
                  <a:srgbClr val="C00000"/>
                </a:solidFill>
              </a:rPr>
              <a:t>Проект решения Ученого совета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65103"/>
          </a:xfrm>
        </p:spPr>
        <p:txBody>
          <a:bodyPr>
            <a:noAutofit/>
          </a:bodyPr>
          <a:lstStyle/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ru-RU" altLang="ru-RU" sz="2800" dirty="0" smtClean="0">
                <a:solidFill>
                  <a:srgbClr val="002060"/>
                </a:solidFill>
              </a:rPr>
              <a:t>Итоги анкетирования принять к сведению и донести до сотрудников </a:t>
            </a:r>
            <a:r>
              <a:rPr lang="ru-RU" altLang="ru-RU" sz="2800" dirty="0" smtClean="0">
                <a:solidFill>
                  <a:srgbClr val="002060"/>
                </a:solidFill>
              </a:rPr>
              <a:t>кафедр.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ru-RU" altLang="ru-RU" sz="2800" b="1" dirty="0" smtClean="0">
                <a:solidFill>
                  <a:srgbClr val="0070C0"/>
                </a:solidFill>
              </a:rPr>
              <a:t>До ноября 2017г</a:t>
            </a:r>
            <a:r>
              <a:rPr lang="ru-RU" altLang="ru-RU" sz="2800" b="1" dirty="0" smtClean="0">
                <a:solidFill>
                  <a:srgbClr val="0070C0"/>
                </a:solidFill>
              </a:rPr>
              <a:t>. </a:t>
            </a:r>
            <a:r>
              <a:rPr lang="ru-RU" altLang="ru-RU" sz="2800" dirty="0" smtClean="0">
                <a:solidFill>
                  <a:srgbClr val="0070C0"/>
                </a:solidFill>
              </a:rPr>
              <a:t>переработать анкету выпускника, для получения более актуальной для Факультета </a:t>
            </a:r>
            <a:r>
              <a:rPr lang="ru-RU" altLang="ru-RU" sz="2800" dirty="0" smtClean="0">
                <a:solidFill>
                  <a:srgbClr val="0070C0"/>
                </a:solidFill>
              </a:rPr>
              <a:t>информации.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ru-RU" altLang="ru-RU" sz="2800" dirty="0" smtClean="0">
                <a:solidFill>
                  <a:srgbClr val="002060"/>
                </a:solidFill>
              </a:rPr>
              <a:t>3</a:t>
            </a:r>
            <a:r>
              <a:rPr lang="ru-RU" altLang="ru-RU" sz="2800" dirty="0" smtClean="0">
                <a:solidFill>
                  <a:srgbClr val="002060"/>
                </a:solidFill>
              </a:rPr>
              <a:t>. Уделять внимание повышению имиджа врачебных </a:t>
            </a:r>
            <a:r>
              <a:rPr lang="ru-RU" altLang="ru-RU" sz="2800" dirty="0" smtClean="0">
                <a:solidFill>
                  <a:srgbClr val="002060"/>
                </a:solidFill>
              </a:rPr>
              <a:t>специальностей.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ru-RU" altLang="ru-RU" sz="2800" dirty="0" smtClean="0">
                <a:solidFill>
                  <a:srgbClr val="0070C0"/>
                </a:solidFill>
              </a:rPr>
              <a:t>Преподавателям</a:t>
            </a:r>
            <a:r>
              <a:rPr lang="ru-RU" altLang="ru-RU" sz="2800" dirty="0" smtClean="0">
                <a:solidFill>
                  <a:srgbClr val="0070C0"/>
                </a:solidFill>
              </a:rPr>
              <a:t>, оказавшим наибольшее влияние на формирование профессиональных навыков и духовной культуры выпускников объявить благодарность.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altLang="ru-RU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648"/>
            <a:ext cx="9144000" cy="157504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altLang="ru-RU" sz="3100" dirty="0" smtClean="0">
                <a:solidFill>
                  <a:schemeClr val="hlink"/>
                </a:solidFill>
                <a:latin typeface="+mn-lt"/>
              </a:rPr>
              <a:t>1. Насколько Вы  знакомы с задачами (и проблемами) Вашей профессиональной деятельности?</a:t>
            </a:r>
            <a:r>
              <a:rPr lang="ru-RU" altLang="ru-RU" sz="2400" dirty="0" smtClean="0">
                <a:solidFill>
                  <a:schemeClr val="hlink"/>
                </a:solidFill>
                <a:latin typeface="+mn-lt"/>
              </a:rPr>
              <a:t/>
            </a:r>
            <a:br>
              <a:rPr lang="ru-RU" altLang="ru-RU" sz="2400" dirty="0" smtClean="0">
                <a:solidFill>
                  <a:schemeClr val="hlink"/>
                </a:solidFill>
                <a:latin typeface="+mn-lt"/>
              </a:rPr>
            </a:br>
            <a:r>
              <a:rPr lang="ru-RU" altLang="ru-RU" sz="2400" dirty="0" smtClean="0">
                <a:solidFill>
                  <a:schemeClr val="hlink"/>
                </a:solidFill>
                <a:latin typeface="+mn-lt"/>
              </a:rPr>
              <a:t/>
            </a:r>
            <a:br>
              <a:rPr lang="ru-RU" altLang="ru-RU" sz="2400" dirty="0" smtClean="0">
                <a:solidFill>
                  <a:schemeClr val="hlink"/>
                </a:solidFill>
                <a:latin typeface="+mn-lt"/>
              </a:rPr>
            </a:br>
            <a:r>
              <a:rPr lang="ru-RU" altLang="ru-RU" sz="2400" dirty="0" smtClean="0">
                <a:solidFill>
                  <a:srgbClr val="C00000"/>
                </a:solidFill>
                <a:latin typeface="+mn-lt"/>
              </a:rPr>
              <a:t>Знакомы (% ответивших)</a:t>
            </a:r>
          </a:p>
        </p:txBody>
      </p:sp>
      <p:graphicFrame>
        <p:nvGraphicFramePr>
          <p:cNvPr id="4" name="Содержимое 9"/>
          <p:cNvGraphicFramePr>
            <a:graphicFrameLocks noGrp="1"/>
          </p:cNvGraphicFramePr>
          <p:nvPr>
            <p:ph sz="half" idx="2"/>
          </p:nvPr>
        </p:nvGraphicFramePr>
        <p:xfrm>
          <a:off x="683568" y="2204864"/>
          <a:ext cx="774035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altLang="ru-RU" sz="2400" dirty="0" smtClean="0">
                <a:solidFill>
                  <a:schemeClr val="hlink"/>
                </a:solidFill>
                <a:latin typeface="+mn-lt"/>
              </a:rPr>
              <a:t>2. Освоение Вами каких дисциплин или курсов содействовало формированию Ваших способностей решать задачи предстоящей профессиональной деятельности?</a:t>
            </a:r>
            <a:endParaRPr lang="ru-RU" altLang="ru-RU" sz="2400" dirty="0" smtClean="0">
              <a:latin typeface="+mn-lt"/>
            </a:endParaRPr>
          </a:p>
        </p:txBody>
      </p:sp>
      <p:sp>
        <p:nvSpPr>
          <p:cNvPr id="5123" name="Содержимое 7"/>
          <p:cNvSpPr>
            <a:spLocks noGrp="1"/>
          </p:cNvSpPr>
          <p:nvPr>
            <p:ph sz="half" idx="1"/>
          </p:nvPr>
        </p:nvSpPr>
        <p:spPr>
          <a:xfrm>
            <a:off x="4853880" y="1628800"/>
            <a:ext cx="4038600" cy="4525963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ru-RU" altLang="ru-RU" sz="2400" b="1" i="1" dirty="0" smtClean="0">
                <a:solidFill>
                  <a:srgbClr val="C00000"/>
                </a:solidFill>
              </a:rPr>
              <a:t>2016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altLang="ru-RU" sz="2400" dirty="0" smtClean="0">
                <a:solidFill>
                  <a:srgbClr val="C00000"/>
                </a:solidFill>
              </a:rPr>
              <a:t>Внутренние болезни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altLang="ru-RU" sz="2400" dirty="0" smtClean="0">
                <a:solidFill>
                  <a:srgbClr val="C00000"/>
                </a:solidFill>
              </a:rPr>
              <a:t>Хирургические болезни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altLang="ru-RU" sz="2400" dirty="0" smtClean="0">
                <a:solidFill>
                  <a:srgbClr val="C00000"/>
                </a:solidFill>
              </a:rPr>
              <a:t>Анатомия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altLang="ru-RU" sz="2400" dirty="0" smtClean="0">
                <a:solidFill>
                  <a:srgbClr val="C00000"/>
                </a:solidFill>
              </a:rPr>
              <a:t>Акушерство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altLang="ru-RU" sz="2400" dirty="0" smtClean="0">
                <a:solidFill>
                  <a:srgbClr val="C00000"/>
                </a:solidFill>
              </a:rPr>
              <a:t>Пропедевтика внутренних болезней</a:t>
            </a:r>
          </a:p>
          <a:p>
            <a:pPr marL="457200" indent="-457200">
              <a:buFontTx/>
              <a:buAutoNum type="arabicPeriod"/>
              <a:defRPr/>
            </a:pPr>
            <a:endParaRPr lang="ru-RU" altLang="ru-RU" sz="2400" dirty="0" smtClean="0">
              <a:solidFill>
                <a:srgbClr val="C00000"/>
              </a:solidFill>
            </a:endParaRPr>
          </a:p>
          <a:p>
            <a:pPr marL="457200" indent="-457200">
              <a:buFontTx/>
              <a:buAutoNum type="arabicPeriod"/>
              <a:defRPr/>
            </a:pPr>
            <a:endParaRPr lang="ru-RU" altLang="ru-RU" sz="2400" dirty="0" smtClean="0">
              <a:solidFill>
                <a:srgbClr val="C00000"/>
              </a:solidFill>
            </a:endParaRPr>
          </a:p>
        </p:txBody>
      </p:sp>
      <p:sp>
        <p:nvSpPr>
          <p:cNvPr id="5124" name="Содержимое 3"/>
          <p:cNvSpPr>
            <a:spLocks noGrp="1"/>
          </p:cNvSpPr>
          <p:nvPr>
            <p:ph sz="half" idx="2"/>
          </p:nvPr>
        </p:nvSpPr>
        <p:spPr>
          <a:xfrm>
            <a:off x="395536" y="1628800"/>
            <a:ext cx="4536504" cy="4536503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ru-RU" altLang="ru-RU" sz="2400" b="1" i="1" dirty="0" smtClean="0">
                <a:solidFill>
                  <a:srgbClr val="002060"/>
                </a:solidFill>
              </a:rPr>
              <a:t>2015</a:t>
            </a:r>
          </a:p>
          <a:p>
            <a:pPr>
              <a:buFontTx/>
              <a:buAutoNum type="arabicPeriod"/>
            </a:pPr>
            <a:r>
              <a:rPr lang="ru-RU" altLang="ru-RU" sz="2400" dirty="0" smtClean="0">
                <a:solidFill>
                  <a:srgbClr val="002060"/>
                </a:solidFill>
              </a:rPr>
              <a:t>Внутренние болезни </a:t>
            </a:r>
            <a:endParaRPr lang="ru-RU" altLang="ru-RU" sz="2400" b="1" dirty="0" smtClean="0">
              <a:solidFill>
                <a:srgbClr val="002060"/>
              </a:solidFill>
            </a:endParaRPr>
          </a:p>
          <a:p>
            <a:pPr>
              <a:buFontTx/>
              <a:buAutoNum type="arabicPeriod"/>
            </a:pPr>
            <a:r>
              <a:rPr lang="ru-RU" altLang="ru-RU" sz="2400" dirty="0" smtClean="0">
                <a:solidFill>
                  <a:srgbClr val="002060"/>
                </a:solidFill>
              </a:rPr>
              <a:t>Акушерство  </a:t>
            </a:r>
          </a:p>
          <a:p>
            <a:pPr>
              <a:buFontTx/>
              <a:buAutoNum type="arabicPeriod"/>
            </a:pPr>
            <a:r>
              <a:rPr lang="ru-RU" altLang="ru-RU" sz="2400" dirty="0" smtClean="0">
                <a:solidFill>
                  <a:srgbClr val="002060"/>
                </a:solidFill>
              </a:rPr>
              <a:t>Хирургия</a:t>
            </a:r>
            <a:endParaRPr lang="ru-RU" altLang="ru-RU" sz="2400" b="1" dirty="0" smtClean="0">
              <a:solidFill>
                <a:srgbClr val="002060"/>
              </a:solidFill>
            </a:endParaRPr>
          </a:p>
          <a:p>
            <a:pPr>
              <a:buFontTx/>
              <a:buAutoNum type="arabicPeriod"/>
            </a:pPr>
            <a:r>
              <a:rPr lang="ru-RU" altLang="ru-RU" sz="2400" dirty="0" smtClean="0">
                <a:solidFill>
                  <a:srgbClr val="002060"/>
                </a:solidFill>
              </a:rPr>
              <a:t>Отоларингология  </a:t>
            </a:r>
          </a:p>
          <a:p>
            <a:pPr>
              <a:buFontTx/>
              <a:buAutoNum type="arabicPeriod"/>
            </a:pPr>
            <a:r>
              <a:rPr lang="ru-RU" altLang="ru-RU" sz="2400" dirty="0" smtClean="0">
                <a:solidFill>
                  <a:srgbClr val="002060"/>
                </a:solidFill>
              </a:rPr>
              <a:t>Анатомия  </a:t>
            </a:r>
          </a:p>
          <a:p>
            <a:pPr>
              <a:buNone/>
            </a:pPr>
            <a:r>
              <a:rPr lang="ru-RU" altLang="ru-RU" sz="2400" dirty="0" smtClean="0">
                <a:solidFill>
                  <a:srgbClr val="002060"/>
                </a:solidFill>
              </a:rPr>
              <a:t>	Пропедевтика  </a:t>
            </a:r>
          </a:p>
          <a:p>
            <a:pPr>
              <a:buNone/>
            </a:pPr>
            <a:r>
              <a:rPr lang="ru-RU" altLang="ru-RU" sz="2400" dirty="0" smtClean="0">
                <a:solidFill>
                  <a:srgbClr val="002060"/>
                </a:solidFill>
              </a:rPr>
              <a:t>	Поликлиническая терапия</a:t>
            </a:r>
          </a:p>
          <a:p>
            <a:pPr>
              <a:buNone/>
            </a:pPr>
            <a:r>
              <a:rPr lang="ru-RU" altLang="ru-RU" sz="2400" dirty="0" smtClean="0">
                <a:solidFill>
                  <a:srgbClr val="002060"/>
                </a:solidFill>
              </a:rPr>
              <a:t>	Биохимия </a:t>
            </a:r>
            <a:endParaRPr lang="ru-RU" altLang="ru-RU" sz="3200" dirty="0" smtClean="0">
              <a:solidFill>
                <a:srgbClr val="00206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1484784"/>
            <a:ext cx="4032448" cy="439248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16016" y="1484784"/>
            <a:ext cx="4032448" cy="439248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  <p:bldP spid="5124" grpId="0" uiExpand="1" build="p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79512" y="620688"/>
            <a:ext cx="6408712" cy="3600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200" dirty="0" smtClean="0"/>
              <a:t>Не ответили – </a:t>
            </a:r>
            <a:r>
              <a:rPr lang="ru-RU" sz="2200" b="1" dirty="0" smtClean="0">
                <a:solidFill>
                  <a:srgbClr val="FF0000"/>
                </a:solidFill>
              </a:rPr>
              <a:t>4,3% </a:t>
            </a:r>
            <a:r>
              <a:rPr lang="ru-RU" sz="2200" dirty="0" smtClean="0"/>
              <a:t>(37%)</a:t>
            </a:r>
          </a:p>
          <a:p>
            <a:pPr>
              <a:defRPr/>
            </a:pPr>
            <a:r>
              <a:rPr lang="ru-RU" sz="2200" dirty="0" smtClean="0"/>
              <a:t>Знания – </a:t>
            </a:r>
            <a:r>
              <a:rPr lang="ru-RU" sz="2200" b="1" dirty="0" smtClean="0">
                <a:solidFill>
                  <a:srgbClr val="FF0000"/>
                </a:solidFill>
              </a:rPr>
              <a:t>54,3%</a:t>
            </a:r>
            <a:r>
              <a:rPr lang="ru-RU" sz="2200" dirty="0" smtClean="0"/>
              <a:t> (26%)</a:t>
            </a:r>
          </a:p>
          <a:p>
            <a:pPr>
              <a:defRPr/>
            </a:pPr>
            <a:r>
              <a:rPr lang="ru-RU" sz="2200" dirty="0" smtClean="0"/>
              <a:t>Профессия</a:t>
            </a:r>
            <a:r>
              <a:rPr lang="ru-RU" sz="2200" b="1" dirty="0" smtClean="0"/>
              <a:t> – </a:t>
            </a:r>
            <a:r>
              <a:rPr lang="ru-RU" sz="2200" b="1" dirty="0" smtClean="0">
                <a:solidFill>
                  <a:srgbClr val="FF0000"/>
                </a:solidFill>
              </a:rPr>
              <a:t>11,9%</a:t>
            </a:r>
            <a:r>
              <a:rPr lang="ru-RU" sz="2200" b="1" dirty="0" smtClean="0"/>
              <a:t>  </a:t>
            </a:r>
            <a:r>
              <a:rPr lang="ru-RU" sz="2200" dirty="0" smtClean="0"/>
              <a:t>(22%)</a:t>
            </a:r>
          </a:p>
          <a:p>
            <a:pPr>
              <a:defRPr/>
            </a:pPr>
            <a:r>
              <a:rPr lang="ru-RU" sz="2200" dirty="0" smtClean="0"/>
              <a:t>Диплом </a:t>
            </a:r>
            <a:r>
              <a:rPr lang="ru-RU" sz="2200" dirty="0"/>
              <a:t>о высшем </a:t>
            </a:r>
            <a:r>
              <a:rPr lang="ru-RU" sz="2200" dirty="0" smtClean="0"/>
              <a:t>образовании </a:t>
            </a:r>
            <a:r>
              <a:rPr lang="ru-RU" sz="2200" dirty="0"/>
              <a:t>– </a:t>
            </a:r>
            <a:r>
              <a:rPr lang="ru-RU" sz="2200" b="1" dirty="0" smtClean="0">
                <a:solidFill>
                  <a:srgbClr val="FF0000"/>
                </a:solidFill>
              </a:rPr>
              <a:t>9,5% </a:t>
            </a:r>
            <a:r>
              <a:rPr lang="ru-RU" sz="2200" dirty="0" smtClean="0"/>
              <a:t>(15%) </a:t>
            </a:r>
            <a:endParaRPr lang="ru-RU" sz="2200" dirty="0"/>
          </a:p>
          <a:p>
            <a:pPr>
              <a:defRPr/>
            </a:pPr>
            <a:r>
              <a:rPr lang="ru-RU" sz="2200" dirty="0" smtClean="0"/>
              <a:t>Друзей – </a:t>
            </a:r>
            <a:r>
              <a:rPr lang="ru-RU" sz="2200" b="1" dirty="0" smtClean="0">
                <a:solidFill>
                  <a:srgbClr val="FF0000"/>
                </a:solidFill>
              </a:rPr>
              <a:t>2,9% </a:t>
            </a:r>
            <a:r>
              <a:rPr lang="ru-RU" sz="2200" dirty="0" smtClean="0"/>
              <a:t>(13%)</a:t>
            </a:r>
          </a:p>
          <a:p>
            <a:pPr>
              <a:defRPr/>
            </a:pPr>
            <a:r>
              <a:rPr lang="ru-RU" sz="2200" dirty="0" smtClean="0"/>
              <a:t>Дисциплина/упорство – </a:t>
            </a:r>
            <a:r>
              <a:rPr lang="ru-RU" sz="2200" b="1" dirty="0" smtClean="0">
                <a:solidFill>
                  <a:srgbClr val="FF0000"/>
                </a:solidFill>
              </a:rPr>
              <a:t>2,4% </a:t>
            </a:r>
            <a:r>
              <a:rPr lang="ru-RU" sz="2200" dirty="0" smtClean="0"/>
              <a:t>(12%)</a:t>
            </a:r>
          </a:p>
          <a:p>
            <a:pPr>
              <a:defRPr/>
            </a:pPr>
            <a:r>
              <a:rPr lang="ru-RU" sz="2200" dirty="0" smtClean="0"/>
              <a:t>Опыт </a:t>
            </a:r>
            <a:r>
              <a:rPr lang="ru-RU" sz="2200" dirty="0"/>
              <a:t>– </a:t>
            </a:r>
            <a:r>
              <a:rPr lang="ru-RU" sz="2200" b="1" dirty="0" smtClean="0">
                <a:solidFill>
                  <a:srgbClr val="FF0000"/>
                </a:solidFill>
              </a:rPr>
              <a:t>1,4% </a:t>
            </a:r>
            <a:r>
              <a:rPr lang="ru-RU" sz="2200" dirty="0" smtClean="0"/>
              <a:t>(3%)</a:t>
            </a:r>
            <a:endParaRPr lang="ru-RU" sz="2200" dirty="0"/>
          </a:p>
          <a:p>
            <a:pPr>
              <a:defRPr/>
            </a:pPr>
            <a:r>
              <a:rPr lang="ru-RU" sz="2200" dirty="0" smtClean="0"/>
              <a:t>Разное – </a:t>
            </a:r>
            <a:r>
              <a:rPr lang="ru-RU" sz="2200" b="1" dirty="0" smtClean="0">
                <a:solidFill>
                  <a:srgbClr val="FF0000"/>
                </a:solidFill>
              </a:rPr>
              <a:t>7,6%</a:t>
            </a:r>
            <a:r>
              <a:rPr lang="ru-RU" sz="2200" b="1" dirty="0" smtClean="0"/>
              <a:t> </a:t>
            </a:r>
            <a:r>
              <a:rPr lang="ru-RU" sz="2200" dirty="0" smtClean="0"/>
              <a:t>(3%)</a:t>
            </a:r>
            <a:endParaRPr lang="ru-RU" sz="2200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778098"/>
          </a:xfrm>
        </p:spPr>
        <p:txBody>
          <a:bodyPr/>
          <a:lstStyle/>
          <a:p>
            <a:pPr eaLnBrk="1" hangingPunct="1"/>
            <a:r>
              <a:rPr lang="ru-RU" altLang="ru-RU" sz="2400" dirty="0" smtClean="0">
                <a:solidFill>
                  <a:schemeClr val="hlink"/>
                </a:solidFill>
              </a:rPr>
              <a:t>3. Что дало Вам обучение в КрасГМУ?</a:t>
            </a:r>
          </a:p>
        </p:txBody>
      </p:sp>
      <p:pic>
        <p:nvPicPr>
          <p:cNvPr id="6148" name="Содержимое 4" descr="book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479704" y="692696"/>
            <a:ext cx="2664296" cy="2548047"/>
          </a:xfrm>
        </p:spPr>
      </p:pic>
      <p:sp>
        <p:nvSpPr>
          <p:cNvPr id="6" name="Скругленный прямоугольник 5"/>
          <p:cNvSpPr/>
          <p:nvPr/>
        </p:nvSpPr>
        <p:spPr>
          <a:xfrm>
            <a:off x="2411760" y="3861048"/>
            <a:ext cx="6660232" cy="2924944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627784" y="3933056"/>
            <a:ext cx="65162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Разное: 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solidFill>
                  <a:srgbClr val="002060"/>
                </a:solidFill>
              </a:rPr>
              <a:t>Умение оказывать помощь человеку в любой ситуации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solidFill>
                  <a:srgbClr val="002060"/>
                </a:solidFill>
              </a:rPr>
              <a:t>Место в жизни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solidFill>
                  <a:srgbClr val="002060"/>
                </a:solidFill>
              </a:rPr>
              <a:t>Организаторские способности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solidFill>
                  <a:srgbClr val="002060"/>
                </a:solidFill>
              </a:rPr>
              <a:t>Понимание того, что медицина – лучшая профессия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solidFill>
                  <a:srgbClr val="002060"/>
                </a:solidFill>
              </a:rPr>
              <a:t>Работу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solidFill>
                  <a:srgbClr val="002060"/>
                </a:solidFill>
              </a:rPr>
              <a:t>Достаточно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solidFill>
                  <a:srgbClr val="002060"/>
                </a:solidFill>
              </a:rPr>
              <a:t>Недосып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solidFill>
                  <a:srgbClr val="002060"/>
                </a:solidFill>
              </a:rPr>
              <a:t>Власть над человеческим умом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2400" dirty="0" smtClean="0">
                <a:solidFill>
                  <a:schemeClr val="hlink"/>
                </a:solidFill>
                <a:cs typeface="Sakkal Majalla" pitchFamily="2" charset="-78"/>
              </a:rPr>
              <a:t>4. Чувствуете ли себя подготовленным для самостоятельной работы по Вашей специальности на уровне специалиста с высшим профессиональным образованием?</a:t>
            </a:r>
          </a:p>
        </p:txBody>
      </p:sp>
      <p:pic>
        <p:nvPicPr>
          <p:cNvPr id="15362" name="Picture 2" descr="C:\Users\1\Documents\Деканат\tеrapеv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780928"/>
            <a:ext cx="5742360" cy="3825848"/>
          </a:xfrm>
          <a:prstGeom prst="rect">
            <a:avLst/>
          </a:prstGeom>
          <a:noFill/>
        </p:spPr>
      </p:pic>
      <p:sp>
        <p:nvSpPr>
          <p:cNvPr id="7171" name="Содержимое 4"/>
          <p:cNvSpPr>
            <a:spLocks noGrp="1"/>
          </p:cNvSpPr>
          <p:nvPr>
            <p:ph sz="half" idx="1"/>
          </p:nvPr>
        </p:nvSpPr>
        <p:spPr>
          <a:xfrm>
            <a:off x="4716016" y="1556792"/>
            <a:ext cx="4038600" cy="1152128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altLang="ru-RU" sz="2400" i="1" dirty="0" smtClean="0"/>
              <a:t>3 – частично – </a:t>
            </a:r>
            <a:r>
              <a:rPr lang="ru-RU" altLang="ru-RU" sz="2400" i="1" dirty="0" smtClean="0">
                <a:solidFill>
                  <a:srgbClr val="FF0000"/>
                </a:solidFill>
              </a:rPr>
              <a:t>35%</a:t>
            </a:r>
            <a:r>
              <a:rPr lang="ru-RU" altLang="ru-RU" sz="2400" i="1" dirty="0" smtClean="0"/>
              <a:t> (41%)</a:t>
            </a:r>
            <a:endParaRPr lang="ru-RU" altLang="ru-RU" sz="2400" dirty="0" smtClean="0"/>
          </a:p>
          <a:p>
            <a:pPr>
              <a:buFontTx/>
              <a:buNone/>
            </a:pPr>
            <a:r>
              <a:rPr lang="ru-RU" altLang="ru-RU" sz="2400" i="1" dirty="0" smtClean="0"/>
              <a:t>4 – не чувствую – </a:t>
            </a:r>
            <a:r>
              <a:rPr lang="ru-RU" altLang="ru-RU" sz="2400" i="1" dirty="0" smtClean="0">
                <a:solidFill>
                  <a:srgbClr val="FF0000"/>
                </a:solidFill>
              </a:rPr>
              <a:t>16%</a:t>
            </a:r>
            <a:r>
              <a:rPr lang="ru-RU" altLang="ru-RU" sz="2400" i="1" dirty="0" smtClean="0"/>
              <a:t> (17%).</a:t>
            </a:r>
            <a:endParaRPr lang="ru-RU" altLang="ru-RU" sz="2400" dirty="0" smtClean="0"/>
          </a:p>
          <a:p>
            <a:endParaRPr lang="ru-RU" altLang="ru-RU" sz="3200" dirty="0" smtClean="0"/>
          </a:p>
        </p:txBody>
      </p:sp>
      <p:sp>
        <p:nvSpPr>
          <p:cNvPr id="6" name="Содержимое 4"/>
          <p:cNvSpPr>
            <a:spLocks noGrp="1"/>
          </p:cNvSpPr>
          <p:nvPr>
            <p:ph sz="half" idx="1"/>
          </p:nvPr>
        </p:nvSpPr>
        <p:spPr>
          <a:xfrm>
            <a:off x="611560" y="1556792"/>
            <a:ext cx="4038600" cy="1008112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altLang="ru-RU" sz="2400" i="1" dirty="0" smtClean="0"/>
              <a:t>1 – да, вполне – </a:t>
            </a:r>
            <a:r>
              <a:rPr lang="ru-RU" altLang="ru-RU" sz="2400" i="1" dirty="0" smtClean="0">
                <a:solidFill>
                  <a:srgbClr val="FF0000"/>
                </a:solidFill>
              </a:rPr>
              <a:t>25%</a:t>
            </a:r>
            <a:r>
              <a:rPr lang="ru-RU" altLang="ru-RU" sz="2400" i="1" dirty="0" smtClean="0"/>
              <a:t> (28%);</a:t>
            </a:r>
            <a:endParaRPr lang="ru-RU" altLang="ru-RU" sz="2400" dirty="0" smtClean="0"/>
          </a:p>
          <a:p>
            <a:pPr>
              <a:buFontTx/>
              <a:buNone/>
            </a:pPr>
            <a:r>
              <a:rPr lang="ru-RU" altLang="ru-RU" sz="2400" i="1" dirty="0" smtClean="0"/>
              <a:t>2 –  да – </a:t>
            </a:r>
            <a:r>
              <a:rPr lang="ru-RU" altLang="ru-RU" sz="2400" i="1" dirty="0" smtClean="0">
                <a:solidFill>
                  <a:srgbClr val="FF0000"/>
                </a:solidFill>
              </a:rPr>
              <a:t>14% </a:t>
            </a:r>
            <a:r>
              <a:rPr lang="ru-RU" altLang="ru-RU" sz="2400" i="1" dirty="0" smtClean="0"/>
              <a:t>(11%);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536" y="1556792"/>
            <a:ext cx="8352928" cy="1008112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14724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6868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altLang="ru-RU" sz="2400" dirty="0" smtClean="0">
                <a:solidFill>
                  <a:schemeClr val="hlink"/>
                </a:solidFill>
                <a:latin typeface="+mn-lt"/>
              </a:rPr>
              <a:t>5. Появилась (усилилась) ли способность к творчеству, к рационализаторской, изобретательской, научной деятельности?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2400" dirty="0" smtClean="0">
                <a:solidFill>
                  <a:schemeClr val="hlink"/>
                </a:solidFill>
              </a:rPr>
              <a:t>6. Усилились (сформировались) ли </a:t>
            </a:r>
            <a:r>
              <a:rPr lang="ru-RU" altLang="ru-RU" sz="2400" dirty="0" err="1" smtClean="0">
                <a:solidFill>
                  <a:schemeClr val="hlink"/>
                </a:solidFill>
              </a:rPr>
              <a:t>общеинтеллектуальные</a:t>
            </a:r>
            <a:r>
              <a:rPr lang="ru-RU" altLang="ru-RU" sz="2400" dirty="0" smtClean="0">
                <a:solidFill>
                  <a:schemeClr val="hlink"/>
                </a:solidFill>
              </a:rPr>
              <a:t> способности, умения?</a:t>
            </a:r>
          </a:p>
        </p:txBody>
      </p:sp>
      <p:sp>
        <p:nvSpPr>
          <p:cNvPr id="9219" name="Содержимое 4"/>
          <p:cNvSpPr>
            <a:spLocks noGrp="1"/>
          </p:cNvSpPr>
          <p:nvPr>
            <p:ph sz="half" idx="1"/>
          </p:nvPr>
        </p:nvSpPr>
        <p:spPr>
          <a:xfrm>
            <a:off x="899592" y="4509120"/>
            <a:ext cx="4038600" cy="2088233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ru-RU" altLang="ru-RU" sz="2400" dirty="0" smtClean="0"/>
              <a:t>	</a:t>
            </a:r>
          </a:p>
          <a:p>
            <a:pPr>
              <a:buNone/>
            </a:pPr>
            <a:r>
              <a:rPr lang="ru-RU" altLang="ru-RU" sz="2400" dirty="0" smtClean="0"/>
              <a:t>Значительно</a:t>
            </a:r>
          </a:p>
          <a:p>
            <a:pPr>
              <a:buNone/>
            </a:pPr>
            <a:r>
              <a:rPr lang="ru-RU" altLang="ru-RU" sz="2400" dirty="0" smtClean="0"/>
              <a:t>Да</a:t>
            </a:r>
          </a:p>
          <a:p>
            <a:pPr>
              <a:buNone/>
            </a:pPr>
            <a:r>
              <a:rPr lang="ru-RU" altLang="ru-RU" sz="2400" dirty="0" smtClean="0"/>
              <a:t>Не достаточно</a:t>
            </a:r>
          </a:p>
          <a:p>
            <a:pPr>
              <a:buNone/>
            </a:pPr>
            <a:r>
              <a:rPr lang="ru-RU" altLang="ru-RU" sz="2400" dirty="0" smtClean="0"/>
              <a:t>Не усилилась</a:t>
            </a:r>
          </a:p>
          <a:p>
            <a:endParaRPr lang="ru-RU" altLang="ru-RU" sz="2400" dirty="0" smtClean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771800" y="2636912"/>
          <a:ext cx="360040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0" y="1196752"/>
          <a:ext cx="360040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5543600" y="4409728"/>
          <a:ext cx="360040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611560" y="5445224"/>
            <a:ext cx="216024" cy="2160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11560" y="5013176"/>
            <a:ext cx="216024" cy="21602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11560" y="5877272"/>
            <a:ext cx="216024" cy="2160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11560" y="6237312"/>
            <a:ext cx="216024" cy="21602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14724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-273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7. Стали ли лучше разбираться в сложных социальных</a:t>
            </a:r>
            <a:br>
              <a:rPr kumimoji="0" lang="ru-RU" alt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alt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 экономических проблемах нашего общества?</a:t>
            </a:r>
            <a:endParaRPr kumimoji="0" lang="ru-RU" alt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</TotalTime>
  <Words>1064</Words>
  <Application>Microsoft Office PowerPoint</Application>
  <PresentationFormat>Экран (4:3)</PresentationFormat>
  <Paragraphs>296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 РЕЗУЛЬТАТЫ АНКЕТИРОВАНИЯ ВЫПУСКНИКОВ ЛЕЧЕБНОГО ФАКУЛЬТЕТА 2016 ГОДА </vt:lpstr>
      <vt:lpstr>Презентация PowerPoint</vt:lpstr>
      <vt:lpstr>1. Насколько Вы  знакомы с задачами (и проблемами) Вашей профессиональной деятельности?  Знакомы (% ответивших)</vt:lpstr>
      <vt:lpstr>2. Освоение Вами каких дисциплин или курсов содействовало формированию Ваших способностей решать задачи предстоящей профессиональной деятельности?</vt:lpstr>
      <vt:lpstr>3. Что дало Вам обучение в КрасГМУ?</vt:lpstr>
      <vt:lpstr>4. Чувствуете ли себя подготовленным для самостоятельной работы по Вашей специальности на уровне специалиста с высшим профессиональным образованием?</vt:lpstr>
      <vt:lpstr>5. Появилась (усилилась) ли способность к творчеству, к рационализаторской, изобретательской, научной деятельности?</vt:lpstr>
      <vt:lpstr>6. Усилились (сформировались) ли общеинтеллектуальные способности, умения?</vt:lpstr>
      <vt:lpstr>Презентация PowerPoint</vt:lpstr>
      <vt:lpstr>8. Сформировалась ли ответственность за качество результата своей работы?</vt:lpstr>
      <vt:lpstr>9. Усилилось ли оптимистическое отношение к миру,   своему будущему?</vt:lpstr>
      <vt:lpstr>Презентация PowerPoint</vt:lpstr>
      <vt:lpstr>11. Улучшились ли отношения с товарищами, способность находить с ними контакт, компромиссы, совместные решения?</vt:lpstr>
      <vt:lpstr>Презентация PowerPoint</vt:lpstr>
      <vt:lpstr>13. Улучшились ли организаторские качества?</vt:lpstr>
      <vt:lpstr>Презентация PowerPoint</vt:lpstr>
      <vt:lpstr>15. Усилился ли авторитет выбранной специальности?</vt:lpstr>
      <vt:lpstr>16. Кто из преподавателей оказал наибольшее положительное влияние на формирование Вашей нравственности, духовной культуры?</vt:lpstr>
      <vt:lpstr>17. Кто из преподавателей оказал наибольшее положительное влияние на Вашу профессиональную и естественную подготовку?</vt:lpstr>
      <vt:lpstr>Презентация PowerPoint</vt:lpstr>
      <vt:lpstr>19. Как Вы оцениваете возможности Вашего трудоустройства по полученной в учебном заведении специальности?</vt:lpstr>
      <vt:lpstr>Презентация PowerPoint</vt:lpstr>
      <vt:lpstr>Презентация PowerPoint</vt:lpstr>
      <vt:lpstr>21. Насколько Вы уверены в получении такого – приемлемого уровня зарплаты в начале вашей трудовой деятельности?</vt:lpstr>
      <vt:lpstr>Проект решения Ученого совета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Владелец</cp:lastModifiedBy>
  <cp:revision>75</cp:revision>
  <dcterms:created xsi:type="dcterms:W3CDTF">2016-09-18T03:16:30Z</dcterms:created>
  <dcterms:modified xsi:type="dcterms:W3CDTF">2016-09-18T17:06:47Z</dcterms:modified>
</cp:coreProperties>
</file>