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64" r:id="rId5"/>
    <p:sldId id="265" r:id="rId6"/>
    <p:sldId id="278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9" r:id="rId16"/>
    <p:sldId id="277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76" r:id="rId27"/>
    <p:sldId id="289" r:id="rId28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571" autoAdjust="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57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D2B2CE9-30F4-479F-BF3B-E4947A723047}" type="datetime1">
              <a:rPr lang="ru-RU" noProof="1" smtClean="0"/>
              <a:t>12.08.2023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38B8688-7032-443B-A932-E8346A356BAA}" type="slidenum">
              <a:rPr lang="ru-RU" noProof="1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9814365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40A2426-9776-4664-B633-635D9A19E263}" type="datetime1">
              <a:rPr lang="ru-RU" noProof="1" smtClean="0"/>
              <a:t>12.08.2023</a:t>
            </a:fld>
            <a:endParaRPr lang="ru-RU" noProof="1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1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17142BC-A7BD-4276-975D-6351998F7C85}" type="slidenum">
              <a:rPr lang="ru-RU" noProof="1" dirty="0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3444892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 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noProof="1" smtClean="0"/>
              <a:t>Образец подзаголовка</a:t>
            </a:r>
            <a:endParaRPr lang="ru-RU" noProof="1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68DB8203-2979-4ADC-911C-8D077905525F}" type="datetime1">
              <a:rPr lang="ru-RU" noProof="1" smtClean="0"/>
              <a:t>12.08.2023</a:t>
            </a:fld>
            <a:endParaRPr lang="ru-RU" noProof="1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ru-RU" noProof="1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 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Заголовок 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DE83CF-68F2-4422-A95B-3BA77BC6D18A}" type="datetime1">
              <a:rPr lang="ru-RU" noProof="1" smtClean="0"/>
              <a:t>12.08.2023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774923" y="675726"/>
            <a:ext cx="7896279" cy="5183073"/>
          </a:xfrm>
        </p:spPr>
        <p:txBody>
          <a:bodyPr vert="eaVert" rtlCol="0" anchor="t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FD64A4E-C3A2-42B9-98ED-6D5FB662692F}" type="datetime1">
              <a:rPr lang="ru-RU" noProof="1" smtClean="0"/>
              <a:t>12.08.2023</a:t>
            </a:fld>
            <a:endParaRPr lang="ru-RU" noProof="1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 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581192" y="2180496"/>
            <a:ext cx="11029615" cy="3678303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3C09915-25F4-4EEC-872C-E8EA34BCE2F9}" type="datetime1">
              <a:rPr lang="ru-RU" noProof="1" smtClean="0"/>
              <a:t>12.08.2023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rtlCol="0"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581192" y="4541417"/>
            <a:ext cx="11029615" cy="600556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3323ABE-4DD6-49D3-8175-A7E97556BA1D}" type="datetime1">
              <a:rPr lang="ru-RU" noProof="1" smtClean="0"/>
              <a:t>12.08.2023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 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581193" y="2228003"/>
            <a:ext cx="5422390" cy="3633047"/>
          </a:xfrm>
        </p:spPr>
        <p:txBody>
          <a:bodyPr rtlCol="0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6188417" y="2228003"/>
            <a:ext cx="5422392" cy="3633047"/>
          </a:xfrm>
        </p:spPr>
        <p:txBody>
          <a:bodyPr rtlCol="0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F0C783B-E254-4465-AAF0-B6B0762A2D49}" type="datetime1">
              <a:rPr lang="ru-RU" noProof="1" smtClean="0"/>
              <a:t>12.08.2023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 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Заголовок 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87219" y="2250892"/>
            <a:ext cx="5087075" cy="536005"/>
          </a:xfrm>
        </p:spPr>
        <p:txBody>
          <a:bodyPr rtlCol="0"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581194" y="2926052"/>
            <a:ext cx="5393100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6523735" y="2250892"/>
            <a:ext cx="5087073" cy="553373"/>
          </a:xfrm>
        </p:spPr>
        <p:txBody>
          <a:bodyPr rtlCol="0"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6217709" y="2926052"/>
            <a:ext cx="5393100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A912D5C-F387-4299-BD11-B0638026859A}" type="datetime1">
              <a:rPr lang="ru-RU" noProof="1" smtClean="0"/>
              <a:t>12.08.2023</a:t>
            </a:fld>
            <a:endParaRPr lang="ru-RU" noProof="1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 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Заголовок 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DB8B98E-BB69-4571-AAE0-E850C11E18BF}" type="datetime1">
              <a:rPr lang="ru-RU" noProof="1" smtClean="0"/>
              <a:t>12.08.2023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1CF2658-0586-4B4F-88D3-5AB9AD2654E3}" type="datetime1">
              <a:rPr lang="ru-RU" noProof="1" smtClean="0"/>
              <a:t>12.08.2023</a:t>
            </a:fld>
            <a:endParaRPr lang="ru-RU" noProof="1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 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rtlCol="0"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447816" y="601200"/>
            <a:ext cx="11292840" cy="4204800"/>
          </a:xfrm>
        </p:spPr>
        <p:txBody>
          <a:bodyPr rtlCol="0"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5740823" y="5262296"/>
            <a:ext cx="5869987" cy="689515"/>
          </a:xfrm>
        </p:spPr>
        <p:txBody>
          <a:bodyPr rtlCol="0"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D025484-910C-4E8C-B6F5-B3A0214B3F9F}" type="datetime1">
              <a:rPr lang="ru-RU" noProof="1" smtClean="0"/>
              <a:t>12.08.2023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47817" y="599725"/>
            <a:ext cx="11290859" cy="3557252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581192" y="5260127"/>
            <a:ext cx="11029617" cy="598671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EC6721F-4630-4DBE-93FD-E953C7D88E47}" type="datetime1">
              <a:rPr lang="ru-RU" noProof="1" smtClean="0"/>
              <a:t>12.08.2023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1"/>
              <a:t>Стиль образца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  <a:latin typeface="Calibri" panose="020F0502020204030204" pitchFamily="34" charset="0"/>
              </a:defRPr>
            </a:lvl1pPr>
          </a:lstStyle>
          <a:p>
            <a:fld id="{8B732905-7268-4EC6-B4F9-7E7321763719}" type="datetime1">
              <a:rPr lang="ru-RU" noProof="1" smtClean="0"/>
              <a:pPr/>
              <a:t>12.08.2023</a:t>
            </a:fld>
            <a:endParaRPr lang="ru-RU" noProof="1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  <a:latin typeface="Calibri" panose="020F0502020204030204" pitchFamily="34" charset="0"/>
              </a:defRPr>
            </a:lvl1pPr>
          </a:lstStyle>
          <a:p>
            <a:endParaRPr lang="ru-RU" noProof="1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  <a:latin typeface="Calibri" panose="020F0502020204030204" pitchFamily="34" charset="0"/>
              </a:defRPr>
            </a:lvl1pPr>
          </a:lstStyle>
          <a:p>
            <a:fld id="{D57F1E4F-1CFF-5643-939E-217C01CDF565}" type="slidenum">
              <a:rPr lang="ru-RU" noProof="1" smtClean="0"/>
              <a:pPr/>
              <a:t>‹#›</a:t>
            </a:fld>
            <a:endParaRPr lang="ru-RU" noProof="1"/>
          </a:p>
        </p:txBody>
      </p:sp>
      <p:sp>
        <p:nvSpPr>
          <p:cNvPr id="9" name="Прямоугольник 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Прямоугольник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Прямоугольник 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Calibri" panose="020F0502020204030204" pitchFamily="34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39982" y="4406900"/>
            <a:ext cx="6096000" cy="10452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Руководитель :Зав. кафедрой: ДМН, проф. Петрова М.М.</a:t>
            </a:r>
          </a:p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ординатор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года,212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группы, </a:t>
            </a:r>
          </a:p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специальности «Общая врачебная практика» Никитина Т.А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30600" y="472628"/>
            <a:ext cx="84126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АТЕРОСКЛЕРОЗ И ДИСЛИПИДЕМИИ СЕГОДНЯ И ЗАВТРА </a:t>
            </a:r>
            <a:endParaRPr lang="ru-RU" sz="3200" dirty="0"/>
          </a:p>
        </p:txBody>
      </p:sp>
      <p:sp>
        <p:nvSpPr>
          <p:cNvPr id="4" name="AutoShape 2" descr="https://osteokeen.ru/wp-content/uploads/2017/11/ateroskleroz.jpg"/>
          <p:cNvSpPr>
            <a:spLocks noChangeAspect="1" noChangeArrowheads="1"/>
          </p:cNvSpPr>
          <p:nvPr/>
        </p:nvSpPr>
        <p:spPr bwMode="auto">
          <a:xfrm flipH="1">
            <a:off x="752475" y="1011237"/>
            <a:ext cx="3395652" cy="339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osteokeen.ru/wp-content/uploads/2017/11/ateroskleroz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osteokeen.ru/wp-content/uploads/2017/11/ateroskleroz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1684337"/>
            <a:ext cx="5984407" cy="448830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07975" y="6222872"/>
            <a:ext cx="114701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1A1A1A"/>
                </a:solidFill>
                <a:latin typeface="YS Text"/>
              </a:rPr>
              <a:t>Клинические рекомендации – Нарушения липидного обмена </a:t>
            </a:r>
            <a:r>
              <a:rPr lang="ru-RU" sz="1100" dirty="0" smtClean="0">
                <a:solidFill>
                  <a:srgbClr val="1A1A1A"/>
                </a:solidFill>
                <a:latin typeface="YS Text"/>
              </a:rPr>
              <a:t>–2023-2024-2025 </a:t>
            </a:r>
            <a:r>
              <a:rPr lang="ru-RU" sz="1100" dirty="0">
                <a:solidFill>
                  <a:srgbClr val="1A1A1A"/>
                </a:solidFill>
                <a:latin typeface="YS Text"/>
              </a:rPr>
              <a:t>(15.02.2023) – Утверждены Минздрава РФ</a:t>
            </a:r>
            <a:endParaRPr lang="ru-RU" sz="1100" b="0" i="0" dirty="0">
              <a:solidFill>
                <a:srgbClr val="1A1A1A"/>
              </a:solidFill>
              <a:effectLst/>
              <a:latin typeface="YS Tex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2775" y="6484482"/>
            <a:ext cx="537734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solidFill>
                  <a:srgbClr val="000000"/>
                </a:solidFill>
                <a:latin typeface="PT Root Medium"/>
              </a:rPr>
              <a:t>СИМПОЗИУМ«АТЕРОСКЛЕРОЗ </a:t>
            </a:r>
            <a:r>
              <a:rPr lang="ru-RU" sz="1100" dirty="0">
                <a:solidFill>
                  <a:srgbClr val="000000"/>
                </a:solidFill>
                <a:latin typeface="PT Root Medium"/>
              </a:rPr>
              <a:t>И ДИСЛИПИДЕМИИ СЕГОДНЯ И ЗАВТРА»</a:t>
            </a:r>
            <a:endParaRPr lang="ru-RU" sz="1100" i="0" dirty="0">
              <a:solidFill>
                <a:srgbClr val="000000"/>
              </a:solidFill>
              <a:effectLst/>
              <a:latin typeface="PT Root Medium"/>
            </a:endParaRPr>
          </a:p>
        </p:txBody>
      </p:sp>
    </p:spTree>
    <p:extLst>
      <p:ext uri="{BB962C8B-B14F-4D97-AF65-F5344CB8AC3E}">
        <p14:creationId xmlns:p14="http://schemas.microsoft.com/office/powerpoint/2010/main" val="3651646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753652"/>
              </p:ext>
            </p:extLst>
          </p:nvPr>
        </p:nvGraphicFramePr>
        <p:xfrm>
          <a:off x="880611" y="555218"/>
          <a:ext cx="9779000" cy="6077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79000">
                  <a:extLst>
                    <a:ext uri="{9D8B030D-6E8A-4147-A177-3AD203B41FA5}">
                      <a16:colId xmlns:a16="http://schemas.microsoft.com/office/drawing/2014/main" val="299263253"/>
                    </a:ext>
                  </a:extLst>
                </a:gridCol>
              </a:tblGrid>
              <a:tr h="646219"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Пациентам</a:t>
                      </a:r>
                      <a:r>
                        <a:rPr lang="ru-RU" sz="1800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 </a:t>
                      </a:r>
                      <a:r>
                        <a:rPr lang="ru-RU" sz="1800" b="0" i="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дислипидемией</a:t>
                      </a:r>
                      <a:r>
                        <a:rPr lang="ru-RU" sz="1800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рекомендуется</a:t>
                      </a:r>
                      <a:r>
                        <a:rPr lang="ru-RU" sz="1800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лабораторное</a:t>
                      </a:r>
                      <a:r>
                        <a:rPr lang="ru-RU" sz="1800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исследование</a:t>
                      </a:r>
                    </a:p>
                    <a:p>
                      <a:r>
                        <a:rPr lang="ru-RU" sz="1800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определением: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8591946"/>
                  </a:ext>
                </a:extLst>
              </a:tr>
              <a:tr h="276951">
                <a:tc>
                  <a:txBody>
                    <a:bodyPr/>
                    <a:lstStyle/>
                    <a:p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уровня глюкозы, мочевины ,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креатинина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о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билирубина 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АЛТ, АСТ, КФК в крови 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163549"/>
                  </a:ext>
                </a:extLst>
              </a:tr>
              <a:tr h="27695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КАК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7051085"/>
                  </a:ext>
                </a:extLst>
              </a:tr>
              <a:tr h="646219">
                <a:tc>
                  <a:txBody>
                    <a:bodyPr/>
                    <a:lstStyle/>
                    <a:p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Определение </a:t>
                      </a: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уровня </a:t>
                      </a: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ХС ЛВП в крови рекомендовано всем пациентам для</a:t>
                      </a:r>
                    </a:p>
                    <a:p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дополнительной оценки риска в системе SCORE2</a:t>
                      </a:r>
                    </a:p>
                    <a:p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9801266"/>
                  </a:ext>
                </a:extLst>
              </a:tr>
              <a:tr h="646219">
                <a:tc>
                  <a:txBody>
                    <a:bodyPr/>
                    <a:lstStyle/>
                    <a:p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 всех пациентов старше 40 лет рекомендовано определять уровень ХС ЛНП как</a:t>
                      </a:r>
                    </a:p>
                    <a:p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главный показатель оценки сердечно-сосудистого риска</a:t>
                      </a:r>
                    </a:p>
                    <a:p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1377743"/>
                  </a:ext>
                </a:extLst>
              </a:tr>
              <a:tr h="646219">
                <a:tc>
                  <a:txBody>
                    <a:bodyPr/>
                    <a:lstStyle/>
                    <a:p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Пациентам высокого/очень высокого риска рекомендуется, кроме уровня ХС ЛНП,</a:t>
                      </a:r>
                    </a:p>
                    <a:p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ХС </a:t>
                      </a:r>
                      <a:r>
                        <a:rPr lang="ru-RU" sz="12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неЛВП</a:t>
                      </a: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в крови</a:t>
                      </a:r>
                    </a:p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110037"/>
                  </a:ext>
                </a:extLst>
              </a:tr>
              <a:tr h="83085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Пациентам высокого/очень высокого риска рекомендуется, кроме уровня ХС ЛНП,</a:t>
                      </a:r>
                    </a:p>
                    <a:p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ХС </a:t>
                      </a:r>
                      <a:r>
                        <a:rPr lang="ru-RU" sz="12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неЛВП</a:t>
                      </a: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в крови</a:t>
                      </a:r>
                    </a:p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1494884"/>
                  </a:ext>
                </a:extLst>
              </a:tr>
              <a:tr h="646219">
                <a:tc>
                  <a:txBody>
                    <a:bodyPr/>
                    <a:lstStyle/>
                    <a:p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2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случаях , когда</a:t>
                      </a:r>
                      <a:r>
                        <a:rPr lang="ru-RU" sz="12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трактовка</a:t>
                      </a:r>
                      <a:r>
                        <a:rPr lang="ru-RU" sz="12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ССР </a:t>
                      </a: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вызывает</a:t>
                      </a:r>
                      <a:r>
                        <a:rPr lang="ru-RU" sz="12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затруднения(сомнения) в особенности у пациентов с ГТГ, СД, ожирением, метаболическим</a:t>
                      </a:r>
                      <a:r>
                        <a:rPr lang="ru-RU" sz="12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синдромом</a:t>
                      </a:r>
                      <a:r>
                        <a:rPr lang="ru-RU" sz="12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рекомендовано</a:t>
                      </a:r>
                    </a:p>
                    <a:p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Лабораторное</a:t>
                      </a:r>
                      <a:r>
                        <a:rPr lang="ru-RU" sz="12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исследование</a:t>
                      </a:r>
                      <a:r>
                        <a:rPr lang="ru-RU" sz="12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уровня </a:t>
                      </a:r>
                      <a:r>
                        <a:rPr lang="ru-RU" sz="12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Иатерогенного</a:t>
                      </a:r>
                      <a:r>
                        <a:rPr lang="ru-RU" sz="12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аполипопротеина</a:t>
                      </a: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В100 </a:t>
                      </a:r>
                    </a:p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5572871"/>
                  </a:ext>
                </a:extLst>
              </a:tr>
              <a:tr h="461585">
                <a:tc>
                  <a:txBody>
                    <a:bodyPr/>
                    <a:lstStyle/>
                    <a:p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Хотя бы раз в жизни у любого взрослого рекомендовано измерить уровень </a:t>
                      </a:r>
                      <a:r>
                        <a:rPr lang="ru-RU" sz="12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Лп</a:t>
                      </a: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(а) в</a:t>
                      </a:r>
                    </a:p>
                    <a:p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крови. При значении </a:t>
                      </a:r>
                      <a:r>
                        <a:rPr lang="ru-RU" sz="12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Лп</a:t>
                      </a: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(а) &gt; 180 мг/</a:t>
                      </a:r>
                      <a:r>
                        <a:rPr lang="ru-RU" sz="12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дл</a:t>
                      </a: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риск эквивалентен гетерозиготной СГХС</a:t>
                      </a:r>
                      <a:endParaRPr lang="ru-RU" sz="1200" b="0" i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0370587"/>
                  </a:ext>
                </a:extLst>
              </a:tr>
              <a:tr h="798791">
                <a:tc>
                  <a:txBody>
                    <a:bodyPr/>
                    <a:lstStyle/>
                    <a:p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У пациентов с отягощенным семейным анамнезом рекомендовано измерять уровень</a:t>
                      </a:r>
                    </a:p>
                    <a:p>
                      <a:r>
                        <a:rPr lang="ru-RU" sz="12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Лп</a:t>
                      </a: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(а) в крови. Уровень </a:t>
                      </a:r>
                      <a:r>
                        <a:rPr lang="ru-RU" sz="12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Лп</a:t>
                      </a: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(а) &gt; 50 мг/</a:t>
                      </a:r>
                      <a:r>
                        <a:rPr lang="ru-RU" sz="12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дл</a:t>
                      </a: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ассоциируется с увеличением сердечно-сосудистого</a:t>
                      </a:r>
                    </a:p>
                    <a:p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риска. </a:t>
                      </a:r>
                    </a:p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87670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8080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96743" y="851208"/>
            <a:ext cx="88825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YS Text"/>
              </a:rPr>
              <a:t>Инструментальные диагностические </a:t>
            </a:r>
            <a:r>
              <a:rPr lang="ru-RU" sz="2800" dirty="0" smtClean="0">
                <a:solidFill>
                  <a:srgbClr val="FF0000"/>
                </a:solidFill>
                <a:latin typeface="YS Text"/>
              </a:rPr>
              <a:t>исследования: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1301" y="1752600"/>
            <a:ext cx="586739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(КТ) сердца </a:t>
            </a:r>
            <a:r>
              <a:rPr lang="ru-RU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сонных артерий методом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дуплексного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сканирования экстракраниальных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отделов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брахиоцефальных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артерий являются информативными в выявлении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атеросклеротического.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скрининга атеросклероза коронарных артерий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использоваться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кальциевый индекс (КИ), определяемый при КТ по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Agatston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атеросклеротических бляшек в сонной или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бедренной артерии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ультразвука.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26" name="Picture 2" descr="https://vseglisty.ru/wp-content/uploads/d/b/1/db1d46544e5153a0dd573696be64257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672" y="1981200"/>
            <a:ext cx="6030451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6327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7100" y="959535"/>
            <a:ext cx="101473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классы препаратов для лечения </a:t>
            </a:r>
            <a:r>
              <a:rPr lang="ru-RU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дислипидемий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36525" y="2286864"/>
            <a:ext cx="2247900" cy="110403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rgbClr val="1A1A1A"/>
                </a:solidFill>
                <a:latin typeface="YS Text"/>
              </a:rPr>
              <a:t>Статины</a:t>
            </a:r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9185275" y="2013382"/>
            <a:ext cx="2590800" cy="1270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rgbClr val="1A1A1A"/>
                </a:solidFill>
                <a:latin typeface="YS Text"/>
              </a:rPr>
              <a:t>алирокумаб</a:t>
            </a: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1720850" y="3728070"/>
            <a:ext cx="2590800" cy="1270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rgbClr val="1A1A1A"/>
                </a:solidFill>
                <a:latin typeface="YS Text"/>
              </a:rPr>
              <a:t>фибраты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4756150" y="3811052"/>
            <a:ext cx="2590800" cy="1270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1A1A1A"/>
                </a:solidFill>
                <a:latin typeface="YS Text"/>
              </a:rPr>
              <a:t>омега-3 триглицериды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7791450" y="3674311"/>
            <a:ext cx="2590800" cy="1270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rgbClr val="1A1A1A"/>
                </a:solidFill>
                <a:latin typeface="YS Text"/>
              </a:rPr>
              <a:t>эволокумаб</a:t>
            </a:r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641350" y="5335240"/>
            <a:ext cx="2590800" cy="1270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rgbClr val="1A1A1A"/>
                </a:solidFill>
                <a:latin typeface="YS Text"/>
              </a:rPr>
              <a:t>эзетимиб</a:t>
            </a:r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9309100" y="5335240"/>
            <a:ext cx="2590800" cy="1270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rgbClr val="1A1A1A"/>
                </a:solidFill>
                <a:latin typeface="YS Text"/>
              </a:rPr>
              <a:t>инклисиран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7421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7613823"/>
              </p:ext>
            </p:extLst>
          </p:nvPr>
        </p:nvGraphicFramePr>
        <p:xfrm>
          <a:off x="1714500" y="833967"/>
          <a:ext cx="8483600" cy="58208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83600">
                  <a:extLst>
                    <a:ext uri="{9D8B030D-6E8A-4147-A177-3AD203B41FA5}">
                      <a16:colId xmlns:a16="http://schemas.microsoft.com/office/drawing/2014/main" val="1261881284"/>
                    </a:ext>
                  </a:extLst>
                </a:gridCol>
              </a:tblGrid>
              <a:tr h="505355"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уровни ХС ЛНП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3698302"/>
                  </a:ext>
                </a:extLst>
              </a:tr>
              <a:tr h="1619904"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У пациентов очень высокого риска с СГХС рекомендовано достижение целевого</a:t>
                      </a:r>
                      <a:r>
                        <a:rPr lang="ru-RU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уровня ХС ЛНП &lt; 1,4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ммоль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/л и снижение по меньшей мере на 50% от исходного для</a:t>
                      </a:r>
                      <a:r>
                        <a:rPr lang="ru-RU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первичной профилактики ССО.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0069082"/>
                  </a:ext>
                </a:extLst>
              </a:tr>
              <a:tr h="2006169"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У пациентов очень высокого риска с СГХС и АССЗ рекомендовано достижение</a:t>
                      </a:r>
                    </a:p>
                    <a:p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целевого уровня ХС ЛНП &lt; 1,4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ммоль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/л и снижение по меньшей мере на 50% от исходного</a:t>
                      </a:r>
                    </a:p>
                    <a:p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для вторичной профилактики ССО.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7043468"/>
                  </a:ext>
                </a:extLst>
              </a:tr>
              <a:tr h="1689405"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У пациентов высокого риска с СГХС рекомендовано достижение целевого уровня ХС</a:t>
                      </a:r>
                    </a:p>
                    <a:p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ЛНП &lt; 1,8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ммоль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/л и его снижение по меньшей мере на 50% от исходного.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3161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6639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345397"/>
              </p:ext>
            </p:extLst>
          </p:nvPr>
        </p:nvGraphicFramePr>
        <p:xfrm>
          <a:off x="2032000" y="575081"/>
          <a:ext cx="7874000" cy="6094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0">
                  <a:extLst>
                    <a:ext uri="{9D8B030D-6E8A-4147-A177-3AD203B41FA5}">
                      <a16:colId xmlns:a16="http://schemas.microsoft.com/office/drawing/2014/main" val="1925197536"/>
                    </a:ext>
                  </a:extLst>
                </a:gridCol>
              </a:tblGrid>
              <a:tr h="390462"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Медикаментозная терапия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7661717"/>
                  </a:ext>
                </a:extLst>
              </a:tr>
              <a:tr h="1444855"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Пациентам, не достигшим целевого уровня ХС ЛНП на фоне максимально</a:t>
                      </a:r>
                    </a:p>
                    <a:p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переносимых доз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статина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рекомендуется комбинированная терапия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статином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эзетимибом</a:t>
                      </a:r>
                      <a:r>
                        <a:rPr lang="ru-RU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предпочтительно</a:t>
                      </a:r>
                      <a:r>
                        <a:rPr lang="ru-RU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</a:t>
                      </a:r>
                      <a:r>
                        <a:rPr lang="ru-RU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одной таблетке (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аторвастатин+эзетимиб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3047148"/>
                  </a:ext>
                </a:extLst>
              </a:tr>
              <a:tr h="1540454"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 пациентов с очень высоким риском и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недостижением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целевого уровня ХС ЛНП на</a:t>
                      </a:r>
                      <a:r>
                        <a:rPr lang="ru-RU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фоне максимально переносимых доз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статина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 комбинации с</a:t>
                      </a:r>
                      <a:r>
                        <a:rPr lang="ru-RU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эзетимибом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рекомендовано</a:t>
                      </a:r>
                      <a:r>
                        <a:rPr lang="ru-RU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добавить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алирокумаб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инклисиран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или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эволокумаб</a:t>
                      </a:r>
                      <a:r>
                        <a:rPr lang="ru-RU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 целью вторичной профилактики ССЗ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2612066"/>
                  </a:ext>
                </a:extLst>
              </a:tr>
              <a:tr h="962783"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Пациентам с непереносимостью любой дозы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статина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рекомендован прием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эзетимиба</a:t>
                      </a:r>
                      <a:r>
                        <a:rPr lang="ru-RU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для достижения целевого уровня ХС ЛНП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1077899"/>
                  </a:ext>
                </a:extLst>
              </a:tr>
              <a:tr h="1715766"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Пациентам очень высокого риска с СГХС, если не достигнут целевой уровень ХСЛНП</a:t>
                      </a:r>
                      <a:r>
                        <a:rPr lang="ru-RU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</a:t>
                      </a:r>
                      <a:r>
                        <a:rPr lang="ru-RU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максимально</a:t>
                      </a:r>
                      <a:r>
                        <a:rPr lang="ru-RU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переносимых</a:t>
                      </a:r>
                      <a:r>
                        <a:rPr lang="ru-RU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дозах</a:t>
                      </a:r>
                      <a:r>
                        <a:rPr lang="ru-RU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статина</a:t>
                      </a:r>
                      <a:r>
                        <a:rPr lang="ru-RU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</a:t>
                      </a:r>
                      <a:r>
                        <a:rPr lang="ru-RU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комбинации</a:t>
                      </a:r>
                      <a:r>
                        <a:rPr lang="ru-RU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</a:t>
                      </a:r>
                    </a:p>
                    <a:p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эзетимибом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ru-RU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рекомендовано добавление к терапии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алирокумаба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ru-RU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инклисирана</a:t>
                      </a:r>
                      <a:endParaRPr lang="ru-RU" sz="18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или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эволокумаба</a:t>
                      </a:r>
                      <a:endParaRPr lang="ru-RU" sz="18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8627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99830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mpic/986077/img_id5602150282704315437.jpeg/600x6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018" y="690638"/>
            <a:ext cx="4862082" cy="328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93351" y="882134"/>
            <a:ext cx="38840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ДЛП и сахарный диабет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1300" y="168910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A1A1A"/>
                </a:solidFill>
                <a:latin typeface="YS Text"/>
              </a:rPr>
              <a:t>очень высокого риска рекомендовано</a:t>
            </a:r>
          </a:p>
          <a:p>
            <a:r>
              <a:rPr lang="ru-RU" dirty="0" smtClean="0">
                <a:solidFill>
                  <a:srgbClr val="1A1A1A"/>
                </a:solidFill>
                <a:latin typeface="YS Text"/>
              </a:rPr>
              <a:t>    снижение 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ХС ЛНП </a:t>
            </a:r>
            <a:r>
              <a:rPr lang="ru-RU" dirty="0" smtClean="0">
                <a:solidFill>
                  <a:srgbClr val="1A1A1A"/>
                </a:solidFill>
                <a:latin typeface="YS Text"/>
              </a:rPr>
              <a:t> 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50% и &lt; 1,4 </a:t>
            </a:r>
            <a:r>
              <a:rPr lang="ru-RU" dirty="0" err="1">
                <a:solidFill>
                  <a:srgbClr val="1A1A1A"/>
                </a:solidFill>
                <a:latin typeface="YS Text"/>
              </a:rPr>
              <a:t>ммоль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/л </a:t>
            </a:r>
            <a:endParaRPr lang="ru-RU" b="0" i="0" dirty="0">
              <a:solidFill>
                <a:srgbClr val="1A1A1A"/>
              </a:solidFill>
              <a:effectLst/>
              <a:latin typeface="YS Tex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1450" y="298758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1A1A1A"/>
                </a:solidFill>
                <a:latin typeface="YS Text"/>
              </a:rPr>
              <a:t>высокого 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риска рекомендовано снижение ХС</a:t>
            </a:r>
          </a:p>
          <a:p>
            <a:r>
              <a:rPr lang="ru-RU" dirty="0" smtClean="0">
                <a:solidFill>
                  <a:srgbClr val="1A1A1A"/>
                </a:solidFill>
                <a:latin typeface="YS Text"/>
              </a:rPr>
              <a:t>    ЛНП  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50% и &lt; 1,8 </a:t>
            </a:r>
            <a:r>
              <a:rPr lang="ru-RU" dirty="0" err="1" smtClean="0">
                <a:solidFill>
                  <a:srgbClr val="1A1A1A"/>
                </a:solidFill>
                <a:latin typeface="YS Text"/>
              </a:rPr>
              <a:t>ммоль</a:t>
            </a:r>
            <a:r>
              <a:rPr lang="ru-RU" dirty="0" smtClean="0">
                <a:solidFill>
                  <a:srgbClr val="1A1A1A"/>
                </a:solidFill>
                <a:latin typeface="YS Text"/>
              </a:rPr>
              <a:t>/л.</a:t>
            </a:r>
            <a:endParaRPr lang="ru-RU" b="0" i="0" dirty="0">
              <a:solidFill>
                <a:srgbClr val="1A1A1A"/>
              </a:solidFill>
              <a:effectLst/>
              <a:latin typeface="YS Tex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1300" y="6146225"/>
            <a:ext cx="12052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1A1A1A"/>
                </a:solidFill>
                <a:latin typeface="YS Text"/>
              </a:rPr>
              <a:t>Пациентам </a:t>
            </a:r>
            <a:r>
              <a:rPr lang="ru-RU" sz="1600" dirty="0">
                <a:solidFill>
                  <a:srgbClr val="1A1A1A"/>
                </a:solidFill>
                <a:latin typeface="YS Text"/>
              </a:rPr>
              <a:t>с СД2, на фоне терапии </a:t>
            </a:r>
            <a:r>
              <a:rPr lang="ru-RU" sz="1600" dirty="0" err="1">
                <a:solidFill>
                  <a:srgbClr val="1A1A1A"/>
                </a:solidFill>
                <a:latin typeface="YS Text"/>
              </a:rPr>
              <a:t>статином</a:t>
            </a:r>
            <a:r>
              <a:rPr lang="ru-RU" sz="1600" dirty="0">
                <a:solidFill>
                  <a:srgbClr val="1A1A1A"/>
                </a:solidFill>
                <a:latin typeface="YS Text"/>
              </a:rPr>
              <a:t>, но с уровнем ТГ </a:t>
            </a:r>
            <a:r>
              <a:rPr lang="ru-RU" sz="1600" dirty="0" smtClean="0">
                <a:solidFill>
                  <a:srgbClr val="1A1A1A"/>
                </a:solidFill>
                <a:latin typeface="YS Text"/>
              </a:rPr>
              <a:t> </a:t>
            </a:r>
            <a:r>
              <a:rPr lang="ru-RU" sz="1600" dirty="0">
                <a:solidFill>
                  <a:srgbClr val="1A1A1A"/>
                </a:solidFill>
                <a:latin typeface="YS Text"/>
              </a:rPr>
              <a:t>2,3 </a:t>
            </a:r>
            <a:r>
              <a:rPr lang="ru-RU" sz="1600" dirty="0" err="1" smtClean="0">
                <a:solidFill>
                  <a:srgbClr val="1A1A1A"/>
                </a:solidFill>
                <a:latin typeface="YS Text"/>
              </a:rPr>
              <a:t>ммоль</a:t>
            </a:r>
            <a:r>
              <a:rPr lang="ru-RU" sz="1600" dirty="0" smtClean="0">
                <a:solidFill>
                  <a:srgbClr val="1A1A1A"/>
                </a:solidFill>
                <a:latin typeface="YS Text"/>
              </a:rPr>
              <a:t>/</a:t>
            </a:r>
            <a:r>
              <a:rPr lang="ru-RU" sz="1600" dirty="0" err="1" smtClean="0">
                <a:solidFill>
                  <a:srgbClr val="1A1A1A"/>
                </a:solidFill>
                <a:latin typeface="YS Text"/>
              </a:rPr>
              <a:t>л,рекомендовано</a:t>
            </a:r>
            <a:r>
              <a:rPr lang="ru-RU" sz="1600" dirty="0" smtClean="0">
                <a:solidFill>
                  <a:srgbClr val="1A1A1A"/>
                </a:solidFill>
                <a:latin typeface="YS Text"/>
              </a:rPr>
              <a:t> </a:t>
            </a:r>
            <a:r>
              <a:rPr lang="ru-RU" sz="1600" dirty="0">
                <a:solidFill>
                  <a:srgbClr val="1A1A1A"/>
                </a:solidFill>
                <a:latin typeface="YS Text"/>
              </a:rPr>
              <a:t>добавление </a:t>
            </a:r>
            <a:r>
              <a:rPr lang="ru-RU" sz="1600" dirty="0" err="1">
                <a:solidFill>
                  <a:srgbClr val="1A1A1A"/>
                </a:solidFill>
                <a:latin typeface="YS Text"/>
              </a:rPr>
              <a:t>фенофибрата</a:t>
            </a:r>
            <a:r>
              <a:rPr lang="ru-RU" sz="1600" dirty="0">
                <a:solidFill>
                  <a:srgbClr val="1A1A1A"/>
                </a:solidFill>
                <a:latin typeface="YS Text"/>
              </a:rPr>
              <a:t>** к терапии </a:t>
            </a:r>
            <a:r>
              <a:rPr lang="ru-RU" sz="1600" dirty="0" err="1" smtClean="0">
                <a:solidFill>
                  <a:srgbClr val="1A1A1A"/>
                </a:solidFill>
                <a:latin typeface="YS Text"/>
              </a:rPr>
              <a:t>статинами</a:t>
            </a:r>
            <a:r>
              <a:rPr lang="ru-RU" sz="1600" dirty="0" smtClean="0">
                <a:solidFill>
                  <a:srgbClr val="1A1A1A"/>
                </a:solidFill>
                <a:latin typeface="YS Text"/>
              </a:rPr>
              <a:t> </a:t>
            </a:r>
            <a:r>
              <a:rPr lang="ru-RU" sz="1600" dirty="0">
                <a:solidFill>
                  <a:srgbClr val="1A1A1A"/>
                </a:solidFill>
                <a:latin typeface="YS Text"/>
              </a:rPr>
              <a:t>(зарегистрирован </a:t>
            </a:r>
            <a:r>
              <a:rPr lang="ru-RU" sz="1600" dirty="0" err="1">
                <a:solidFill>
                  <a:srgbClr val="1A1A1A"/>
                </a:solidFill>
                <a:latin typeface="YS Text"/>
              </a:rPr>
              <a:t>розувастатин+фенофибрат</a:t>
            </a:r>
            <a:r>
              <a:rPr lang="ru-RU" sz="1600" dirty="0">
                <a:solidFill>
                  <a:srgbClr val="1A1A1A"/>
                </a:solidFill>
                <a:latin typeface="YS Text"/>
              </a:rPr>
              <a:t>)</a:t>
            </a:r>
            <a:endParaRPr lang="ru-RU" sz="1600" b="0" i="0" dirty="0">
              <a:solidFill>
                <a:srgbClr val="1A1A1A"/>
              </a:solidFill>
              <a:effectLst/>
              <a:latin typeface="YS Tex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5720" y="3755828"/>
            <a:ext cx="2923460" cy="218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510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2378" y="971034"/>
            <a:ext cx="74171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YS Text"/>
              </a:rPr>
              <a:t>ДЛП и хроническая болезнь почек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2600" y="16719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1A1A1A"/>
                </a:solidFill>
                <a:latin typeface="YS Text"/>
              </a:rPr>
              <a:t>У диализ-независимых пациентов ХБП 3-5-й стадии рекомендуется применение</a:t>
            </a:r>
          </a:p>
          <a:p>
            <a:r>
              <a:rPr lang="ru-RU" dirty="0" err="1">
                <a:solidFill>
                  <a:srgbClr val="1A1A1A"/>
                </a:solidFill>
                <a:latin typeface="YS Text"/>
              </a:rPr>
              <a:t>статина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 или комбинации </a:t>
            </a:r>
            <a:r>
              <a:rPr lang="ru-RU" dirty="0" err="1">
                <a:solidFill>
                  <a:srgbClr val="1A1A1A"/>
                </a:solidFill>
                <a:latin typeface="YS Text"/>
              </a:rPr>
              <a:t>статин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/</a:t>
            </a:r>
            <a:r>
              <a:rPr lang="ru-RU" dirty="0" err="1">
                <a:solidFill>
                  <a:srgbClr val="1A1A1A"/>
                </a:solidFill>
                <a:latin typeface="YS Text"/>
              </a:rPr>
              <a:t>эзетимиб</a:t>
            </a:r>
            <a:endParaRPr lang="ru-RU" b="0" i="0" dirty="0">
              <a:solidFill>
                <a:srgbClr val="1A1A1A"/>
              </a:solidFill>
              <a:effectLst/>
              <a:latin typeface="YS Tex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2600" y="277294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1A1A1A"/>
                </a:solidFill>
                <a:latin typeface="YS Text"/>
              </a:rPr>
              <a:t>У 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пациентов с ХБП 5-й стадии с атеросклеротическим ССЗ, уже получающих </a:t>
            </a:r>
            <a:r>
              <a:rPr lang="ru-RU" dirty="0" err="1" smtClean="0">
                <a:solidFill>
                  <a:srgbClr val="1A1A1A"/>
                </a:solidFill>
                <a:latin typeface="YS Text"/>
              </a:rPr>
              <a:t>статин</a:t>
            </a:r>
            <a:r>
              <a:rPr lang="ru-RU" dirty="0" smtClean="0">
                <a:solidFill>
                  <a:srgbClr val="1A1A1A"/>
                </a:solidFill>
                <a:latin typeface="YS Text"/>
              </a:rPr>
              <a:t>, </a:t>
            </a:r>
            <a:r>
              <a:rPr lang="ru-RU" dirty="0" err="1" smtClean="0">
                <a:solidFill>
                  <a:srgbClr val="1A1A1A"/>
                </a:solidFill>
                <a:latin typeface="YS Text"/>
              </a:rPr>
              <a:t>эзетимиб,или</a:t>
            </a:r>
            <a:r>
              <a:rPr lang="ru-RU" dirty="0" smtClean="0">
                <a:solidFill>
                  <a:srgbClr val="1A1A1A"/>
                </a:solidFill>
                <a:latin typeface="YS Text"/>
              </a:rPr>
              <a:t> </a:t>
            </a:r>
            <a:r>
              <a:rPr lang="ru-RU" dirty="0" smtClean="0">
                <a:solidFill>
                  <a:srgbClr val="1A1A1A"/>
                </a:solidFill>
                <a:latin typeface="YS Text"/>
              </a:rPr>
              <a:t>комбинацию </a:t>
            </a:r>
            <a:r>
              <a:rPr lang="ru-RU" dirty="0" err="1" smtClean="0">
                <a:solidFill>
                  <a:srgbClr val="1A1A1A"/>
                </a:solidFill>
                <a:latin typeface="YS Text"/>
              </a:rPr>
              <a:t>статин</a:t>
            </a:r>
            <a:r>
              <a:rPr lang="ru-RU" dirty="0" smtClean="0">
                <a:solidFill>
                  <a:srgbClr val="1A1A1A"/>
                </a:solidFill>
                <a:latin typeface="YS Text"/>
              </a:rPr>
              <a:t>/</a:t>
            </a:r>
            <a:r>
              <a:rPr lang="ru-RU" dirty="0" err="1" smtClean="0">
                <a:solidFill>
                  <a:srgbClr val="1A1A1A"/>
                </a:solidFill>
                <a:latin typeface="YS Text"/>
              </a:rPr>
              <a:t>эзетимиб,при</a:t>
            </a:r>
            <a:r>
              <a:rPr lang="ru-RU" dirty="0" smtClean="0">
                <a:solidFill>
                  <a:srgbClr val="1A1A1A"/>
                </a:solidFill>
                <a:latin typeface="YS Text"/>
              </a:rPr>
              <a:t> начале диализа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,</a:t>
            </a:r>
          </a:p>
          <a:p>
            <a:r>
              <a:rPr lang="ru-RU" dirty="0">
                <a:solidFill>
                  <a:srgbClr val="1A1A1A"/>
                </a:solidFill>
                <a:latin typeface="YS Text"/>
              </a:rPr>
              <a:t>продолжить исходную </a:t>
            </a:r>
            <a:r>
              <a:rPr lang="ru-RU" dirty="0" err="1">
                <a:solidFill>
                  <a:srgbClr val="1A1A1A"/>
                </a:solidFill>
                <a:latin typeface="YS Text"/>
              </a:rPr>
              <a:t>гиполипидемическую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 </a:t>
            </a:r>
            <a:r>
              <a:rPr lang="ru-RU" dirty="0" smtClean="0">
                <a:solidFill>
                  <a:srgbClr val="1A1A1A"/>
                </a:solidFill>
                <a:latin typeface="YS Text"/>
              </a:rPr>
              <a:t>терапию</a:t>
            </a:r>
            <a:endParaRPr lang="ru-RU" b="0" i="0" dirty="0">
              <a:solidFill>
                <a:srgbClr val="1A1A1A"/>
              </a:solidFill>
              <a:effectLst/>
              <a:latin typeface="YS Tex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2600" y="415095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1A1A1A"/>
                </a:solidFill>
                <a:latin typeface="YS Text"/>
              </a:rPr>
              <a:t>Пациентам с ХБП 1-4 стадии и уровнем ТГ &gt; 1,7 </a:t>
            </a:r>
            <a:r>
              <a:rPr lang="ru-RU" dirty="0" err="1">
                <a:solidFill>
                  <a:srgbClr val="1A1A1A"/>
                </a:solidFill>
                <a:latin typeface="YS Text"/>
              </a:rPr>
              <a:t>ммоль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/л рекомендовано рассмотреть</a:t>
            </a:r>
          </a:p>
          <a:p>
            <a:r>
              <a:rPr lang="ru-RU" dirty="0">
                <a:solidFill>
                  <a:srgbClr val="1A1A1A"/>
                </a:solidFill>
                <a:latin typeface="YS Text"/>
              </a:rPr>
              <a:t>назначение омега-3 ПНЖК с целью снижения уровня ТГ</a:t>
            </a:r>
            <a:endParaRPr lang="ru-RU" b="0" i="0" dirty="0">
              <a:solidFill>
                <a:srgbClr val="1A1A1A"/>
              </a:solidFill>
              <a:effectLst/>
              <a:latin typeface="YS Tex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2600" y="552896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1A1A1A"/>
                </a:solidFill>
                <a:latin typeface="YS Text"/>
              </a:rPr>
              <a:t>У пациентов с диализ-зависимой ХБП и не имеющих атеросклеротических ССЗ, не</a:t>
            </a:r>
          </a:p>
          <a:p>
            <a:r>
              <a:rPr lang="ru-RU" dirty="0">
                <a:solidFill>
                  <a:srgbClr val="1A1A1A"/>
                </a:solidFill>
                <a:latin typeface="YS Text"/>
              </a:rPr>
              <a:t>рекомендуется начало терапии </a:t>
            </a:r>
            <a:r>
              <a:rPr lang="ru-RU" dirty="0" err="1">
                <a:solidFill>
                  <a:srgbClr val="1A1A1A"/>
                </a:solidFill>
                <a:latin typeface="YS Text"/>
              </a:rPr>
              <a:t>статином</a:t>
            </a:r>
            <a:endParaRPr lang="ru-RU" b="0" i="0" dirty="0">
              <a:solidFill>
                <a:srgbClr val="1A1A1A"/>
              </a:solidFill>
              <a:effectLst/>
              <a:latin typeface="YS Tex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2277765"/>
            <a:ext cx="2794000" cy="402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72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73269" y="907534"/>
            <a:ext cx="77299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YS Text"/>
              </a:rPr>
              <a:t>ДЛП и ОКС/</a:t>
            </a:r>
            <a:r>
              <a:rPr lang="ru-RU" sz="2400" dirty="0" err="1">
                <a:solidFill>
                  <a:srgbClr val="FF0000"/>
                </a:solidFill>
                <a:latin typeface="YS Text"/>
              </a:rPr>
              <a:t>чрескожные</a:t>
            </a:r>
            <a:r>
              <a:rPr lang="ru-RU" sz="2400" dirty="0">
                <a:solidFill>
                  <a:srgbClr val="FF0000"/>
                </a:solidFill>
                <a:latin typeface="YS Text"/>
              </a:rPr>
              <a:t> коронарные вмешательства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0200" y="1549400"/>
            <a:ext cx="11061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A1A1A"/>
                </a:solidFill>
                <a:latin typeface="YS Text"/>
              </a:rPr>
              <a:t>Ч</a:t>
            </a:r>
            <a:r>
              <a:rPr lang="ru-RU" dirty="0" smtClean="0">
                <a:solidFill>
                  <a:srgbClr val="1A1A1A"/>
                </a:solidFill>
                <a:latin typeface="YS Text"/>
              </a:rPr>
              <a:t>ерез 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4-6 недель после ОКС </a:t>
            </a:r>
            <a:r>
              <a:rPr lang="ru-RU" dirty="0" smtClean="0">
                <a:solidFill>
                  <a:srgbClr val="1A1A1A"/>
                </a:solidFill>
                <a:latin typeface="YS Text"/>
              </a:rPr>
              <a:t> 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ХС ЛНП (снижение на 50% от исходного и &lt; 1,4 </a:t>
            </a:r>
            <a:r>
              <a:rPr lang="ru-RU" dirty="0" err="1">
                <a:solidFill>
                  <a:srgbClr val="1A1A1A"/>
                </a:solidFill>
                <a:latin typeface="YS Text"/>
              </a:rPr>
              <a:t>ммоль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/л),</a:t>
            </a:r>
          </a:p>
          <a:p>
            <a:r>
              <a:rPr lang="ru-RU" dirty="0">
                <a:solidFill>
                  <a:srgbClr val="1A1A1A"/>
                </a:solidFill>
                <a:latin typeface="YS Text"/>
              </a:rPr>
              <a:t>безопасность терапии </a:t>
            </a:r>
            <a:r>
              <a:rPr lang="ru-RU" dirty="0" err="1" smtClean="0">
                <a:solidFill>
                  <a:srgbClr val="1A1A1A"/>
                </a:solidFill>
                <a:latin typeface="YS Text"/>
              </a:rPr>
              <a:t>статином</a:t>
            </a:r>
            <a:r>
              <a:rPr lang="ru-RU" dirty="0" smtClean="0">
                <a:solidFill>
                  <a:srgbClr val="1A1A1A"/>
                </a:solidFill>
                <a:latin typeface="YS Text"/>
              </a:rPr>
              <a:t>.</a:t>
            </a:r>
            <a:endParaRPr lang="ru-RU" b="0" i="0" dirty="0">
              <a:solidFill>
                <a:srgbClr val="1A1A1A"/>
              </a:solidFill>
              <a:effectLst/>
              <a:latin typeface="YS Tex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0200" y="2375932"/>
            <a:ext cx="8813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A1A1A"/>
                </a:solidFill>
                <a:latin typeface="YS Text"/>
              </a:rPr>
              <a:t>Ч</a:t>
            </a:r>
            <a:r>
              <a:rPr lang="ru-RU" dirty="0" smtClean="0">
                <a:solidFill>
                  <a:srgbClr val="1A1A1A"/>
                </a:solidFill>
                <a:latin typeface="YS Text"/>
              </a:rPr>
              <a:t>ерез 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4-6 недель после ОКС не достигшим целевых уровней ХС ЛНП на</a:t>
            </a:r>
          </a:p>
          <a:p>
            <a:r>
              <a:rPr lang="ru-RU" dirty="0">
                <a:solidFill>
                  <a:srgbClr val="1A1A1A"/>
                </a:solidFill>
                <a:latin typeface="YS Text"/>
              </a:rPr>
              <a:t>фоне максимально переносимых доз </a:t>
            </a:r>
            <a:r>
              <a:rPr lang="ru-RU" dirty="0" err="1">
                <a:solidFill>
                  <a:srgbClr val="1A1A1A"/>
                </a:solidFill>
                <a:latin typeface="YS Text"/>
              </a:rPr>
              <a:t>статином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, рекомендована комбинация </a:t>
            </a:r>
            <a:r>
              <a:rPr lang="ru-RU" dirty="0" err="1">
                <a:solidFill>
                  <a:srgbClr val="1A1A1A"/>
                </a:solidFill>
                <a:latin typeface="YS Text"/>
              </a:rPr>
              <a:t>статина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 </a:t>
            </a:r>
            <a:r>
              <a:rPr lang="ru-RU" dirty="0" smtClean="0">
                <a:solidFill>
                  <a:srgbClr val="1A1A1A"/>
                </a:solidFill>
                <a:latin typeface="YS Text"/>
              </a:rPr>
              <a:t>с </a:t>
            </a:r>
            <a:r>
              <a:rPr lang="ru-RU" dirty="0" err="1" smtClean="0">
                <a:solidFill>
                  <a:srgbClr val="1A1A1A"/>
                </a:solidFill>
                <a:latin typeface="YS Text"/>
              </a:rPr>
              <a:t>эзетимибом</a:t>
            </a:r>
            <a:r>
              <a:rPr lang="ru-RU" dirty="0" smtClean="0">
                <a:solidFill>
                  <a:srgbClr val="1A1A1A"/>
                </a:solidFill>
                <a:latin typeface="YS Text"/>
              </a:rPr>
              <a:t>. </a:t>
            </a:r>
            <a:endParaRPr lang="ru-RU" b="0" i="0" dirty="0">
              <a:solidFill>
                <a:srgbClr val="1A1A1A"/>
              </a:solidFill>
              <a:effectLst/>
              <a:latin typeface="YS Tex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0500" y="3474064"/>
            <a:ext cx="11493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A1A1A"/>
                </a:solidFill>
                <a:latin typeface="YS Text"/>
              </a:rPr>
              <a:t>П</a:t>
            </a:r>
            <a:r>
              <a:rPr lang="ru-RU" dirty="0" smtClean="0">
                <a:solidFill>
                  <a:srgbClr val="1A1A1A"/>
                </a:solidFill>
                <a:latin typeface="YS Text"/>
              </a:rPr>
              <a:t>ри </a:t>
            </a:r>
            <a:r>
              <a:rPr lang="ru-RU" dirty="0" err="1" smtClean="0">
                <a:solidFill>
                  <a:srgbClr val="1A1A1A"/>
                </a:solidFill>
                <a:latin typeface="YS Text"/>
              </a:rPr>
              <a:t>недостижении</a:t>
            </a:r>
            <a:r>
              <a:rPr lang="ru-RU" dirty="0" smtClean="0">
                <a:solidFill>
                  <a:srgbClr val="1A1A1A"/>
                </a:solidFill>
                <a:latin typeface="YS Text"/>
              </a:rPr>
              <a:t> 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целевых уровней ХС ЛНП через 4-6 </a:t>
            </a:r>
            <a:r>
              <a:rPr lang="ru-RU" dirty="0" smtClean="0">
                <a:solidFill>
                  <a:srgbClr val="1A1A1A"/>
                </a:solidFill>
                <a:latin typeface="YS Text"/>
              </a:rPr>
              <a:t>недель на 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фоне </a:t>
            </a:r>
            <a:r>
              <a:rPr lang="ru-RU" dirty="0" smtClean="0">
                <a:solidFill>
                  <a:srgbClr val="1A1A1A"/>
                </a:solidFill>
                <a:latin typeface="YS Text"/>
              </a:rPr>
              <a:t> </a:t>
            </a:r>
            <a:r>
              <a:rPr lang="ru-RU" dirty="0" err="1">
                <a:solidFill>
                  <a:srgbClr val="1A1A1A"/>
                </a:solidFill>
                <a:latin typeface="YS Text"/>
              </a:rPr>
              <a:t>статином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 с и без </a:t>
            </a:r>
            <a:r>
              <a:rPr lang="ru-RU" dirty="0" err="1">
                <a:solidFill>
                  <a:srgbClr val="1A1A1A"/>
                </a:solidFill>
                <a:latin typeface="YS Text"/>
              </a:rPr>
              <a:t>эзетимиба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 </a:t>
            </a:r>
            <a:r>
              <a:rPr lang="ru-RU" dirty="0" smtClean="0">
                <a:solidFill>
                  <a:srgbClr val="1A1A1A"/>
                </a:solidFill>
                <a:latin typeface="YS Text"/>
              </a:rPr>
              <a:t>рекомендовано присоединение </a:t>
            </a:r>
            <a:r>
              <a:rPr lang="ru-RU" dirty="0" err="1">
                <a:solidFill>
                  <a:srgbClr val="1A1A1A"/>
                </a:solidFill>
                <a:latin typeface="YS Text"/>
              </a:rPr>
              <a:t>алирокумаба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** или </a:t>
            </a:r>
            <a:r>
              <a:rPr lang="ru-RU" dirty="0" err="1">
                <a:solidFill>
                  <a:srgbClr val="1A1A1A"/>
                </a:solidFill>
                <a:latin typeface="YS Text"/>
              </a:rPr>
              <a:t>эволокумаба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**</a:t>
            </a:r>
            <a:endParaRPr lang="ru-RU" b="0" i="0" dirty="0">
              <a:solidFill>
                <a:srgbClr val="1A1A1A"/>
              </a:solidFill>
              <a:effectLst/>
              <a:latin typeface="YS Text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8115300" y="3479463"/>
            <a:ext cx="25400" cy="329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330200" y="4393865"/>
            <a:ext cx="11353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A1A1A"/>
                </a:solidFill>
                <a:latin typeface="YS Text"/>
              </a:rPr>
              <a:t>У пациентов с ОКС, которые при поступлении имеют уровень ХС ЛНП выше</a:t>
            </a:r>
          </a:p>
          <a:p>
            <a:r>
              <a:rPr lang="ru-RU" dirty="0">
                <a:solidFill>
                  <a:srgbClr val="1A1A1A"/>
                </a:solidFill>
                <a:latin typeface="YS Text"/>
              </a:rPr>
              <a:t>целевого, несмотря на терапию  </a:t>
            </a:r>
            <a:r>
              <a:rPr lang="ru-RU" dirty="0" err="1" smtClean="0">
                <a:solidFill>
                  <a:srgbClr val="1A1A1A"/>
                </a:solidFill>
                <a:latin typeface="YS Text"/>
              </a:rPr>
              <a:t>статина</a:t>
            </a:r>
            <a:r>
              <a:rPr lang="ru-RU" dirty="0" smtClean="0">
                <a:solidFill>
                  <a:srgbClr val="1A1A1A"/>
                </a:solidFill>
                <a:latin typeface="YS Text"/>
              </a:rPr>
              <a:t> 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и </a:t>
            </a:r>
            <a:r>
              <a:rPr lang="ru-RU" dirty="0" err="1">
                <a:solidFill>
                  <a:srgbClr val="1A1A1A"/>
                </a:solidFill>
                <a:latin typeface="YS Text"/>
              </a:rPr>
              <a:t>эзетимибом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,</a:t>
            </a:r>
          </a:p>
          <a:p>
            <a:r>
              <a:rPr lang="ru-RU" dirty="0">
                <a:solidFill>
                  <a:srgbClr val="1A1A1A"/>
                </a:solidFill>
                <a:latin typeface="YS Text"/>
              </a:rPr>
              <a:t>рекомендовано раннее назначение (во время госпитализации в связи с коронарным</a:t>
            </a:r>
          </a:p>
          <a:p>
            <a:r>
              <a:rPr lang="ru-RU" dirty="0">
                <a:solidFill>
                  <a:srgbClr val="1A1A1A"/>
                </a:solidFill>
                <a:latin typeface="YS Text"/>
              </a:rPr>
              <a:t>событием) </a:t>
            </a:r>
            <a:r>
              <a:rPr lang="ru-RU" dirty="0" err="1">
                <a:solidFill>
                  <a:srgbClr val="1A1A1A"/>
                </a:solidFill>
                <a:latin typeface="YS Text"/>
              </a:rPr>
              <a:t>алирокумаба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** или </a:t>
            </a:r>
            <a:r>
              <a:rPr lang="ru-RU" dirty="0" err="1">
                <a:solidFill>
                  <a:srgbClr val="1A1A1A"/>
                </a:solidFill>
                <a:latin typeface="YS Text"/>
              </a:rPr>
              <a:t>эволокумаба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**</a:t>
            </a:r>
            <a:endParaRPr lang="ru-RU" b="0" i="0" dirty="0">
              <a:solidFill>
                <a:srgbClr val="1A1A1A"/>
              </a:solidFill>
              <a:effectLst/>
              <a:latin typeface="YS Tex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1545" y="4582995"/>
            <a:ext cx="158510" cy="4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54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98883" y="971034"/>
            <a:ext cx="24061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YS Text"/>
              </a:rPr>
              <a:t>ДЛП у пожилых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6400" y="1625601"/>
            <a:ext cx="10896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A1A1A"/>
                </a:solidFill>
                <a:latin typeface="YS Text"/>
              </a:rPr>
              <a:t>У пожилых лиц с АССЗ рекомендована терапия </a:t>
            </a:r>
            <a:r>
              <a:rPr lang="ru-RU" dirty="0" err="1">
                <a:solidFill>
                  <a:srgbClr val="1A1A1A"/>
                </a:solidFill>
                <a:latin typeface="YS Text"/>
              </a:rPr>
              <a:t>статином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 так же, как и у </a:t>
            </a:r>
            <a:r>
              <a:rPr lang="ru-RU" dirty="0" smtClean="0">
                <a:solidFill>
                  <a:srgbClr val="1A1A1A"/>
                </a:solidFill>
                <a:latin typeface="YS Text"/>
              </a:rPr>
              <a:t>более молодых 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пациентов</a:t>
            </a:r>
            <a:endParaRPr lang="ru-RU" b="0" i="0" dirty="0">
              <a:solidFill>
                <a:srgbClr val="1A1A1A"/>
              </a:solidFill>
              <a:effectLst/>
              <a:latin typeface="YS Tex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6400" y="2324101"/>
            <a:ext cx="1112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A1A1A"/>
                </a:solidFill>
                <a:latin typeface="YS Text"/>
              </a:rPr>
              <a:t>Пациентам старше 75 лет при наличии высокого и очень высокого риска </a:t>
            </a:r>
            <a:r>
              <a:rPr lang="ru-RU" dirty="0" smtClean="0">
                <a:solidFill>
                  <a:srgbClr val="1A1A1A"/>
                </a:solidFill>
                <a:latin typeface="YS Text"/>
              </a:rPr>
              <a:t>для первичной 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профилактики рекомендована терапия </a:t>
            </a:r>
            <a:r>
              <a:rPr lang="ru-RU" dirty="0" err="1">
                <a:solidFill>
                  <a:srgbClr val="1A1A1A"/>
                </a:solidFill>
                <a:latin typeface="YS Text"/>
              </a:rPr>
              <a:t>статином</a:t>
            </a:r>
            <a:endParaRPr lang="ru-RU" b="0" i="0" dirty="0">
              <a:solidFill>
                <a:srgbClr val="1A1A1A"/>
              </a:solidFill>
              <a:effectLst/>
              <a:latin typeface="YS Tex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4200" y="3238500"/>
            <a:ext cx="11226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A1A1A"/>
                </a:solidFill>
                <a:latin typeface="YS Text"/>
              </a:rPr>
              <a:t>При необходимости достижения </a:t>
            </a:r>
            <a:r>
              <a:rPr lang="ru-RU" dirty="0" smtClean="0">
                <a:solidFill>
                  <a:srgbClr val="1A1A1A"/>
                </a:solidFill>
                <a:latin typeface="YS Text"/>
              </a:rPr>
              <a:t>более низкого 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целевого уровня ХС ЛНП у пациентов очень высокого и экстремального </a:t>
            </a:r>
            <a:r>
              <a:rPr lang="ru-RU" dirty="0" smtClean="0">
                <a:solidFill>
                  <a:srgbClr val="1A1A1A"/>
                </a:solidFill>
                <a:latin typeface="YS Text"/>
              </a:rPr>
              <a:t>риска рассмотреть 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возможность комбинированной терапии низкими дозами </a:t>
            </a:r>
            <a:r>
              <a:rPr lang="ru-RU" dirty="0" err="1">
                <a:solidFill>
                  <a:srgbClr val="1A1A1A"/>
                </a:solidFill>
                <a:latin typeface="YS Text"/>
              </a:rPr>
              <a:t>статина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 и </a:t>
            </a:r>
            <a:r>
              <a:rPr lang="ru-RU" dirty="0" err="1" smtClean="0">
                <a:solidFill>
                  <a:srgbClr val="1A1A1A"/>
                </a:solidFill>
                <a:latin typeface="YS Text"/>
              </a:rPr>
              <a:t>эзетимибом</a:t>
            </a:r>
            <a:r>
              <a:rPr lang="ru-RU" dirty="0" smtClean="0">
                <a:solidFill>
                  <a:srgbClr val="1A1A1A"/>
                </a:solidFill>
                <a:latin typeface="YS Text"/>
              </a:rPr>
              <a:t>.</a:t>
            </a:r>
            <a:endParaRPr lang="ru-RU" b="0" i="0" dirty="0">
              <a:solidFill>
                <a:srgbClr val="1A1A1A"/>
              </a:solidFill>
              <a:effectLst/>
              <a:latin typeface="YS Text"/>
            </a:endParaRPr>
          </a:p>
        </p:txBody>
      </p:sp>
      <p:pic>
        <p:nvPicPr>
          <p:cNvPr id="2050" name="Picture 2" descr="https://avatars.mds.yandex.net/i?id=5c33af17d8651bae27bc2145df4298d3c493d8ba-9156331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3809999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2212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36700" y="876300"/>
            <a:ext cx="65686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YS Text"/>
              </a:rPr>
              <a:t>ДЛП и цереброваскулярная болезнь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0200" y="1337967"/>
            <a:ext cx="11137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A1A1A"/>
                </a:solidFill>
                <a:latin typeface="YS Text"/>
              </a:rPr>
              <a:t>Пациентам с перенесенным ишемическим инсультом рекомендована интенсивная</a:t>
            </a:r>
          </a:p>
          <a:p>
            <a:r>
              <a:rPr lang="ru-RU" dirty="0" err="1">
                <a:solidFill>
                  <a:srgbClr val="1A1A1A"/>
                </a:solidFill>
                <a:latin typeface="YS Text"/>
              </a:rPr>
              <a:t>липидснижающая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 терапия для достижения целевого уровня ХС ЛНП менее 1,4 </a:t>
            </a:r>
            <a:r>
              <a:rPr lang="ru-RU" dirty="0" err="1">
                <a:solidFill>
                  <a:srgbClr val="1A1A1A"/>
                </a:solidFill>
                <a:latin typeface="YS Text"/>
              </a:rPr>
              <a:t>ммоль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/л</a:t>
            </a:r>
            <a:endParaRPr lang="ru-RU" b="0" i="0" dirty="0">
              <a:solidFill>
                <a:srgbClr val="1A1A1A"/>
              </a:solidFill>
              <a:effectLst/>
              <a:latin typeface="YS Tex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0200" y="2260600"/>
            <a:ext cx="9994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A1A1A"/>
                </a:solidFill>
                <a:latin typeface="YS Text"/>
              </a:rPr>
              <a:t>Рекомендуется пациентам старше 75 лет, перенесшим ИИ или ТИА, начинать</a:t>
            </a:r>
          </a:p>
          <a:p>
            <a:r>
              <a:rPr lang="ru-RU" dirty="0">
                <a:solidFill>
                  <a:srgbClr val="1A1A1A"/>
                </a:solidFill>
                <a:latin typeface="YS Text"/>
              </a:rPr>
              <a:t>умеренно-интенсивную терапию </a:t>
            </a:r>
            <a:r>
              <a:rPr lang="ru-RU" dirty="0" err="1">
                <a:solidFill>
                  <a:srgbClr val="1A1A1A"/>
                </a:solidFill>
                <a:latin typeface="YS Text"/>
              </a:rPr>
              <a:t>статинами</a:t>
            </a:r>
            <a:endParaRPr lang="ru-RU" b="0" i="0" dirty="0">
              <a:solidFill>
                <a:srgbClr val="1A1A1A"/>
              </a:solidFill>
              <a:effectLst/>
              <a:latin typeface="YS Tex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0200" y="3183233"/>
            <a:ext cx="11861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A1A1A"/>
                </a:solidFill>
                <a:latin typeface="YS Text"/>
              </a:rPr>
              <a:t>П</a:t>
            </a:r>
            <a:r>
              <a:rPr lang="ru-RU" dirty="0" smtClean="0">
                <a:solidFill>
                  <a:srgbClr val="1A1A1A"/>
                </a:solidFill>
                <a:latin typeface="YS Text"/>
              </a:rPr>
              <a:t>ациентам 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с ИИ или ТИА, не достигшим целевых значений ХС </a:t>
            </a:r>
            <a:r>
              <a:rPr lang="ru-RU" dirty="0" smtClean="0">
                <a:solidFill>
                  <a:srgbClr val="1A1A1A"/>
                </a:solidFill>
                <a:latin typeface="YS Text"/>
              </a:rPr>
              <a:t>ЛНП на 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фоне </a:t>
            </a:r>
            <a:r>
              <a:rPr lang="ru-RU" dirty="0" smtClean="0">
                <a:solidFill>
                  <a:srgbClr val="1A1A1A"/>
                </a:solidFill>
                <a:latin typeface="YS Text"/>
              </a:rPr>
              <a:t>терапии максимально переносимыми 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дозами </a:t>
            </a:r>
            <a:r>
              <a:rPr lang="ru-RU" dirty="0" err="1">
                <a:solidFill>
                  <a:srgbClr val="1A1A1A"/>
                </a:solidFill>
                <a:latin typeface="YS Text"/>
              </a:rPr>
              <a:t>статинами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 в течение 4-12 </a:t>
            </a:r>
            <a:r>
              <a:rPr lang="ru-RU" dirty="0" err="1" smtClean="0">
                <a:solidFill>
                  <a:srgbClr val="1A1A1A"/>
                </a:solidFill>
                <a:latin typeface="YS Text"/>
              </a:rPr>
              <a:t>недель,добавление</a:t>
            </a:r>
            <a:r>
              <a:rPr lang="ru-RU" dirty="0" smtClean="0">
                <a:solidFill>
                  <a:srgbClr val="1A1A1A"/>
                </a:solidFill>
                <a:latin typeface="YS Text"/>
              </a:rPr>
              <a:t> 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к терапии </a:t>
            </a:r>
            <a:r>
              <a:rPr lang="ru-RU" dirty="0" err="1" smtClean="0">
                <a:solidFill>
                  <a:srgbClr val="1A1A1A"/>
                </a:solidFill>
                <a:latin typeface="YS Text"/>
              </a:rPr>
              <a:t>эзетимиба</a:t>
            </a:r>
            <a:r>
              <a:rPr lang="ru-RU" dirty="0" smtClean="0">
                <a:solidFill>
                  <a:srgbClr val="1A1A1A"/>
                </a:solidFill>
                <a:latin typeface="YS Text"/>
              </a:rPr>
              <a:t>.</a:t>
            </a:r>
            <a:endParaRPr lang="ru-RU" b="0" i="0" dirty="0">
              <a:solidFill>
                <a:srgbClr val="1A1A1A"/>
              </a:solidFill>
              <a:effectLst/>
              <a:latin typeface="YS Tex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4500" y="4105169"/>
            <a:ext cx="11226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A1A1A"/>
                </a:solidFill>
                <a:latin typeface="YS Text"/>
              </a:rPr>
              <a:t>Рекомендуется пациентам с ИИ или ТИА добавление к проводимой терапии</a:t>
            </a:r>
          </a:p>
          <a:p>
            <a:r>
              <a:rPr lang="ru-RU" dirty="0" err="1">
                <a:solidFill>
                  <a:srgbClr val="1A1A1A"/>
                </a:solidFill>
                <a:latin typeface="YS Text"/>
              </a:rPr>
              <a:t>статинами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 и </a:t>
            </a:r>
            <a:r>
              <a:rPr lang="ru-RU" dirty="0" err="1">
                <a:solidFill>
                  <a:srgbClr val="1A1A1A"/>
                </a:solidFill>
                <a:latin typeface="YS Text"/>
              </a:rPr>
              <a:t>эзетимибом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 </a:t>
            </a:r>
            <a:r>
              <a:rPr lang="ru-RU" dirty="0" err="1">
                <a:solidFill>
                  <a:srgbClr val="1A1A1A"/>
                </a:solidFill>
                <a:latin typeface="YS Text"/>
              </a:rPr>
              <a:t>алирокумаба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**, </a:t>
            </a:r>
            <a:r>
              <a:rPr lang="ru-RU" dirty="0" err="1">
                <a:solidFill>
                  <a:srgbClr val="1A1A1A"/>
                </a:solidFill>
                <a:latin typeface="YS Text"/>
              </a:rPr>
              <a:t>инклисирана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** или </a:t>
            </a:r>
            <a:r>
              <a:rPr lang="ru-RU" dirty="0" err="1">
                <a:solidFill>
                  <a:srgbClr val="1A1A1A"/>
                </a:solidFill>
                <a:latin typeface="YS Text"/>
              </a:rPr>
              <a:t>эволокумаба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**, с целью</a:t>
            </a:r>
          </a:p>
          <a:p>
            <a:r>
              <a:rPr lang="ru-RU" dirty="0">
                <a:solidFill>
                  <a:srgbClr val="1A1A1A"/>
                </a:solidFill>
                <a:latin typeface="YS Text"/>
              </a:rPr>
              <a:t>достижения целевого значения ХС ЛНП</a:t>
            </a:r>
            <a:endParaRPr lang="ru-RU" b="0" i="0" dirty="0">
              <a:solidFill>
                <a:srgbClr val="1A1A1A"/>
              </a:solidFill>
              <a:effectLst/>
              <a:latin typeface="YS Text"/>
            </a:endParaRPr>
          </a:p>
        </p:txBody>
      </p:sp>
    </p:spTree>
    <p:extLst>
      <p:ext uri="{BB962C8B-B14F-4D97-AF65-F5344CB8AC3E}">
        <p14:creationId xmlns:p14="http://schemas.microsoft.com/office/powerpoint/2010/main" val="619016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87" y="1220787"/>
            <a:ext cx="9801225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185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9100" y="5080114"/>
            <a:ext cx="88842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Вводят п/к в область живота. Рекомендуемая разовая доза составляет 284 мг. После первой п/к инъекции вводят повторно через 3 месяца, а затем каждые 6 месяцев.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281" y="898715"/>
            <a:ext cx="6203744" cy="372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2895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535" t="19824" r="46013" b="30664"/>
          <a:stretch/>
        </p:blipFill>
        <p:spPr>
          <a:xfrm>
            <a:off x="891611" y="940038"/>
            <a:ext cx="10211421" cy="563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8636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770" t="20073" r="45996" b="29917"/>
          <a:stretch/>
        </p:blipFill>
        <p:spPr>
          <a:xfrm>
            <a:off x="927806" y="807537"/>
            <a:ext cx="10362478" cy="580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682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638" t="13661" r="46010" b="43211"/>
          <a:stretch/>
        </p:blipFill>
        <p:spPr>
          <a:xfrm>
            <a:off x="1163898" y="1477178"/>
            <a:ext cx="9731719" cy="468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185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f2.ppt-online.org/files2/slide/q/QqenBosuTKJZLwCOhtdMY480NPEvjyi9SlbkIczfA/slide-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380" y="1271456"/>
            <a:ext cx="6664676" cy="49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911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780" t="13287" r="45868" b="43145"/>
          <a:stretch/>
        </p:blipFill>
        <p:spPr>
          <a:xfrm>
            <a:off x="571500" y="911359"/>
            <a:ext cx="11351570" cy="552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71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1300" y="772636"/>
            <a:ext cx="116967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rgbClr val="FF0000"/>
                </a:solidFill>
                <a:latin typeface="YS Text"/>
              </a:rPr>
              <a:t>Дислипидемии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 </a:t>
            </a:r>
            <a:r>
              <a:rPr lang="ru-RU" sz="2000" dirty="0">
                <a:solidFill>
                  <a:srgbClr val="1A1A1A"/>
                </a:solidFill>
                <a:latin typeface="YS Text"/>
              </a:rPr>
              <a:t>(ДЛП) – состояния, когда концентрации липидов и липопротеидов</a:t>
            </a:r>
          </a:p>
          <a:p>
            <a:r>
              <a:rPr lang="ru-RU" sz="2000" dirty="0">
                <a:solidFill>
                  <a:srgbClr val="1A1A1A"/>
                </a:solidFill>
                <a:latin typeface="YS Text"/>
              </a:rPr>
              <a:t>крови выходят за пределы нормы, могут быть вызваны как приобретенными (вторичными),</a:t>
            </a:r>
          </a:p>
          <a:p>
            <a:r>
              <a:rPr lang="ru-RU" sz="2000" dirty="0">
                <a:solidFill>
                  <a:srgbClr val="1A1A1A"/>
                </a:solidFill>
                <a:latin typeface="YS Text"/>
              </a:rPr>
              <a:t>так и наследственными (первичными) </a:t>
            </a:r>
            <a:r>
              <a:rPr lang="ru-RU" sz="2000" dirty="0" smtClean="0">
                <a:solidFill>
                  <a:srgbClr val="1A1A1A"/>
                </a:solidFill>
                <a:latin typeface="YS Text"/>
              </a:rPr>
              <a:t>причинами.</a:t>
            </a:r>
            <a:endParaRPr lang="ru-RU" sz="2000" b="0" i="0" dirty="0">
              <a:solidFill>
                <a:srgbClr val="1A1A1A"/>
              </a:solidFill>
              <a:effectLst/>
              <a:latin typeface="YS Text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8969273"/>
              </p:ext>
            </p:extLst>
          </p:nvPr>
        </p:nvGraphicFramePr>
        <p:xfrm>
          <a:off x="241300" y="1964157"/>
          <a:ext cx="11696700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48350">
                  <a:extLst>
                    <a:ext uri="{9D8B030D-6E8A-4147-A177-3AD203B41FA5}">
                      <a16:colId xmlns:a16="http://schemas.microsoft.com/office/drawing/2014/main" val="1297544649"/>
                    </a:ext>
                  </a:extLst>
                </a:gridCol>
                <a:gridCol w="5848350">
                  <a:extLst>
                    <a:ext uri="{9D8B030D-6E8A-4147-A177-3AD203B41FA5}">
                      <a16:colId xmlns:a16="http://schemas.microsoft.com/office/drawing/2014/main" val="2174895847"/>
                    </a:ext>
                  </a:extLst>
                </a:gridCol>
              </a:tblGrid>
              <a:tr h="1464540"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Первичные </a:t>
                      </a:r>
                      <a:r>
                        <a:rPr lang="ru-RU" sz="1800" b="0" i="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дислипидемии</a:t>
                      </a:r>
                      <a:endParaRPr lang="ru-RU" sz="1800" b="0" i="0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имеют генетическую природу, развиваются в результате</a:t>
                      </a:r>
                    </a:p>
                    <a:p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аномалий генов, которые регулируют функции рецепторов, ферментов или транспортных</a:t>
                      </a:r>
                    </a:p>
                    <a:p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белков, участвующих в липидном обмене.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Вторичная ГТГ встречается значительно чаще первичной и может быть обусловлена, в</a:t>
                      </a:r>
                    </a:p>
                    <a:p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первую очередь, </a:t>
                      </a:r>
                      <a:r>
                        <a:rPr lang="ru-RU" sz="1800" b="0" i="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инсулинорезистентностью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 связанными с ней состояниями: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7879392"/>
                  </a:ext>
                </a:extLst>
              </a:tr>
              <a:tr h="328782"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курением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СД 2 типа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147075"/>
                  </a:ext>
                </a:extLst>
              </a:tr>
              <a:tr h="328782"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нарушением диеты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метаболическим синдромом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9050881"/>
                  </a:ext>
                </a:extLst>
              </a:tr>
              <a:tr h="328782"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малоподвижным образом жизни.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ожирением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9273325"/>
                  </a:ext>
                </a:extLst>
              </a:tr>
              <a:tr h="328782"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избыточное потребление 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алкоголя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гипотиреоз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2261644"/>
                  </a:ext>
                </a:extLst>
              </a:tr>
              <a:tr h="770810"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длительный прием ряда</a:t>
                      </a:r>
                    </a:p>
                    <a:p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лекарств, в первую очередь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глюкокортикоидов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неселективных бета-адреноблокаторов.</a:t>
                      </a:r>
                      <a:endParaRPr lang="ru-RU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хроническая болезнь почек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55879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6823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0700" y="716886"/>
            <a:ext cx="114427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YS Text"/>
              </a:rPr>
              <a:t>Наиболее актуальные данные о распространенности нарушений липидного обмена в </a:t>
            </a:r>
            <a:r>
              <a:rPr lang="ru-RU" sz="2400" dirty="0" smtClean="0">
                <a:solidFill>
                  <a:srgbClr val="FF0000"/>
                </a:solidFill>
                <a:latin typeface="YS Text"/>
              </a:rPr>
              <a:t>РФ получены </a:t>
            </a:r>
            <a:r>
              <a:rPr lang="ru-RU" sz="2400" dirty="0">
                <a:solidFill>
                  <a:srgbClr val="FF0000"/>
                </a:solidFill>
                <a:latin typeface="YS Text"/>
              </a:rPr>
              <a:t>в ходе многоцентрового исследования </a:t>
            </a:r>
            <a:r>
              <a:rPr lang="ru-RU" sz="2400" dirty="0" smtClean="0">
                <a:solidFill>
                  <a:srgbClr val="FF0000"/>
                </a:solidFill>
                <a:latin typeface="YS Text"/>
              </a:rPr>
              <a:t>ЭССЕ-РФ</a:t>
            </a:r>
            <a:endParaRPr lang="ru-RU" sz="2400" b="0" i="0" dirty="0">
              <a:solidFill>
                <a:srgbClr val="FF0000"/>
              </a:solidFill>
              <a:effectLst/>
              <a:latin typeface="YS Tex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3385" y="1951871"/>
            <a:ext cx="3886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75000"/>
                    <a:lumOff val="25000"/>
                  </a:schemeClr>
                </a:solidFill>
                <a:latin typeface="YS Text"/>
              </a:rPr>
              <a:t>проведенного в 13 регионах РФ</a:t>
            </a:r>
            <a:endParaRPr lang="ru-RU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857048" y="1951871"/>
            <a:ext cx="3420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75000"/>
                    <a:lumOff val="25000"/>
                  </a:schemeClr>
                </a:solidFill>
                <a:latin typeface="YS Text"/>
              </a:rPr>
              <a:t>включением 21048 человек</a:t>
            </a:r>
            <a:endParaRPr lang="ru-RU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4800" y="2984500"/>
            <a:ext cx="1176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A1A1A"/>
                </a:solidFill>
                <a:latin typeface="YS Text"/>
              </a:rPr>
              <a:t>Распространенность ГХС (уровень общего </a:t>
            </a:r>
            <a:r>
              <a:rPr lang="ru-RU" dirty="0" smtClean="0">
                <a:solidFill>
                  <a:srgbClr val="1A1A1A"/>
                </a:solidFill>
                <a:latin typeface="YS Text"/>
              </a:rPr>
              <a:t>холестерина(ОХС) 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5,0 </a:t>
            </a:r>
            <a:r>
              <a:rPr lang="ru-RU" dirty="0" err="1">
                <a:solidFill>
                  <a:srgbClr val="1A1A1A"/>
                </a:solidFill>
                <a:latin typeface="YS Text"/>
              </a:rPr>
              <a:t>ммоль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/л) в среднем составила </a:t>
            </a:r>
            <a:r>
              <a:rPr lang="ru-RU" u="sng" dirty="0">
                <a:solidFill>
                  <a:srgbClr val="1A1A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S Text"/>
              </a:rPr>
              <a:t>58,4 %</a:t>
            </a:r>
            <a:endParaRPr lang="ru-RU" b="0" i="0" u="sng" dirty="0">
              <a:solidFill>
                <a:srgbClr val="1A1A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4800" y="3856335"/>
            <a:ext cx="11658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1A1A1A"/>
                </a:solidFill>
                <a:latin typeface="YS Text"/>
              </a:rPr>
              <a:t> 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Существенных различий </a:t>
            </a:r>
            <a:r>
              <a:rPr lang="ru-RU" dirty="0" smtClean="0">
                <a:solidFill>
                  <a:srgbClr val="1A1A1A"/>
                </a:solidFill>
                <a:latin typeface="YS Text"/>
              </a:rPr>
              <a:t>уровня ХС 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у мужчин и женщин не выявлено. </a:t>
            </a:r>
            <a:endParaRPr lang="ru-RU" b="0" i="0" dirty="0">
              <a:solidFill>
                <a:srgbClr val="1A1A1A"/>
              </a:solidFill>
              <a:effectLst/>
              <a:latin typeface="YS Tex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4800" y="4531141"/>
            <a:ext cx="1165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A1A1A"/>
                </a:solidFill>
                <a:latin typeface="YS Text"/>
              </a:rPr>
              <a:t>С возрастом распространенность ГХС</a:t>
            </a:r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S Text"/>
              </a:rPr>
              <a:t> </a:t>
            </a:r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S Text"/>
              </a:rPr>
              <a:t>увеличивается </a:t>
            </a:r>
            <a:r>
              <a:rPr lang="ru-RU" dirty="0" smtClean="0">
                <a:solidFill>
                  <a:srgbClr val="1A1A1A"/>
                </a:solidFill>
                <a:latin typeface="YS Text"/>
              </a:rPr>
              <a:t>практически 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в 2 раза: от 37,7 </a:t>
            </a:r>
            <a:r>
              <a:rPr lang="ru-RU" dirty="0" smtClean="0">
                <a:solidFill>
                  <a:srgbClr val="1A1A1A"/>
                </a:solidFill>
                <a:latin typeface="YS Text"/>
              </a:rPr>
              <a:t>- 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0,73% в возрастной группе </a:t>
            </a:r>
            <a:r>
              <a:rPr lang="ru-RU" u="sng" dirty="0">
                <a:solidFill>
                  <a:srgbClr val="1A1A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S Text"/>
              </a:rPr>
              <a:t>25-34 года 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до 74,5 </a:t>
            </a:r>
            <a:r>
              <a:rPr lang="ru-RU" dirty="0" smtClean="0">
                <a:solidFill>
                  <a:srgbClr val="1A1A1A"/>
                </a:solidFill>
                <a:latin typeface="YS Text"/>
              </a:rPr>
              <a:t> среди 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лиц в возрасте от </a:t>
            </a:r>
            <a:r>
              <a:rPr lang="ru-RU" u="sng" dirty="0">
                <a:solidFill>
                  <a:srgbClr val="1A1A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S Text"/>
              </a:rPr>
              <a:t>55 до 64 </a:t>
            </a:r>
            <a:r>
              <a:rPr lang="ru-RU" u="sng" dirty="0" smtClean="0">
                <a:solidFill>
                  <a:srgbClr val="1A1A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S Text"/>
              </a:rPr>
              <a:t>года 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(p &lt; 0,01).</a:t>
            </a:r>
            <a:endParaRPr lang="ru-RU" b="0" i="0" dirty="0">
              <a:solidFill>
                <a:srgbClr val="1A1A1A"/>
              </a:solidFill>
              <a:effectLst/>
              <a:latin typeface="YS Text"/>
            </a:endParaRPr>
          </a:p>
        </p:txBody>
      </p:sp>
    </p:spTree>
    <p:extLst>
      <p:ext uri="{BB962C8B-B14F-4D97-AF65-F5344CB8AC3E}">
        <p14:creationId xmlns:p14="http://schemas.microsoft.com/office/powerpoint/2010/main" val="2905705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900" y="977900"/>
            <a:ext cx="5650688" cy="447040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6612" y="977900"/>
            <a:ext cx="621006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1A1A1A"/>
                </a:solidFill>
                <a:latin typeface="YS Text"/>
              </a:rPr>
              <a:t>Липидная теория атеросклероза 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п</a:t>
            </a:r>
            <a:r>
              <a:rPr lang="ru-RU" dirty="0" smtClean="0">
                <a:solidFill>
                  <a:srgbClr val="1A1A1A"/>
                </a:solidFill>
                <a:latin typeface="YS Text"/>
              </a:rPr>
              <a:t>редполагает 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п</a:t>
            </a:r>
            <a:r>
              <a:rPr lang="ru-RU" dirty="0" smtClean="0">
                <a:solidFill>
                  <a:srgbClr val="1A1A1A"/>
                </a:solidFill>
                <a:latin typeface="YS Text"/>
              </a:rPr>
              <a:t>усковым моментом в развитии атеросклероза 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инфильтрацию интимы и </a:t>
            </a:r>
            <a:r>
              <a:rPr lang="ru-RU" dirty="0" err="1">
                <a:solidFill>
                  <a:srgbClr val="1A1A1A"/>
                </a:solidFill>
                <a:latin typeface="YS Text"/>
              </a:rPr>
              <a:t>субэндотелия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 липидами и липопротеидами. По </a:t>
            </a:r>
            <a:r>
              <a:rPr lang="ru-RU" dirty="0" smtClean="0">
                <a:solidFill>
                  <a:srgbClr val="1A1A1A"/>
                </a:solidFill>
                <a:latin typeface="YS Text"/>
              </a:rPr>
              <a:t>мере накопления 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липидов в сердцевине </a:t>
            </a:r>
            <a:r>
              <a:rPr lang="ru-RU" dirty="0" smtClean="0">
                <a:solidFill>
                  <a:srgbClr val="1A1A1A"/>
                </a:solidFill>
                <a:latin typeface="YS Text"/>
              </a:rPr>
              <a:t>бляшки, происходит 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увеличение ее размеров, в </a:t>
            </a:r>
            <a:r>
              <a:rPr lang="ru-RU" dirty="0" smtClean="0">
                <a:solidFill>
                  <a:srgbClr val="1A1A1A"/>
                </a:solidFill>
                <a:latin typeface="YS Text"/>
              </a:rPr>
              <a:t>результате чего 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фиброзная покрышка бляшки под действием специфических </a:t>
            </a:r>
            <a:r>
              <a:rPr lang="ru-RU" dirty="0" err="1">
                <a:solidFill>
                  <a:srgbClr val="1A1A1A"/>
                </a:solidFill>
                <a:latin typeface="YS Text"/>
              </a:rPr>
              <a:t>энзимов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 (</a:t>
            </a:r>
            <a:r>
              <a:rPr lang="ru-RU" dirty="0" err="1" smtClean="0">
                <a:solidFill>
                  <a:srgbClr val="1A1A1A"/>
                </a:solidFill>
                <a:latin typeface="YS Text"/>
              </a:rPr>
              <a:t>эластаз</a:t>
            </a:r>
            <a:r>
              <a:rPr lang="ru-RU" dirty="0" smtClean="0">
                <a:solidFill>
                  <a:srgbClr val="1A1A1A"/>
                </a:solidFill>
                <a:latin typeface="YS Text"/>
              </a:rPr>
              <a:t>, </a:t>
            </a:r>
            <a:r>
              <a:rPr lang="ru-RU" dirty="0" err="1" smtClean="0">
                <a:solidFill>
                  <a:srgbClr val="1A1A1A"/>
                </a:solidFill>
                <a:latin typeface="YS Text"/>
              </a:rPr>
              <a:t>металлопротеиназ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) истончается и при определенных условиях (повышение </a:t>
            </a:r>
            <a:r>
              <a:rPr lang="ru-RU" dirty="0" smtClean="0">
                <a:solidFill>
                  <a:srgbClr val="1A1A1A"/>
                </a:solidFill>
                <a:latin typeface="YS Text"/>
              </a:rPr>
              <a:t>артериального давления</a:t>
            </a:r>
            <a:r>
              <a:rPr lang="ru-RU" dirty="0" smtClean="0">
                <a:solidFill>
                  <a:srgbClr val="1A1A1A"/>
                </a:solidFill>
                <a:latin typeface="YS Text"/>
              </a:rPr>
              <a:t>, значительная</a:t>
            </a:r>
            <a:endParaRPr lang="ru-RU" dirty="0" smtClean="0">
              <a:solidFill>
                <a:srgbClr val="1A1A1A"/>
              </a:solidFill>
              <a:latin typeface="YS Text"/>
            </a:endParaRPr>
          </a:p>
          <a:p>
            <a:r>
              <a:rPr lang="ru-RU" dirty="0" smtClean="0">
                <a:solidFill>
                  <a:srgbClr val="1A1A1A"/>
                </a:solidFill>
                <a:latin typeface="YS Text"/>
              </a:rPr>
              <a:t>Физическая нагрузка)разрывается. Разрыв сопровождается активацией 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каскада коагуляции крови, агрегации тромбоцитов с образованием </a:t>
            </a:r>
            <a:r>
              <a:rPr lang="ru-RU" dirty="0" smtClean="0">
                <a:solidFill>
                  <a:srgbClr val="1A1A1A"/>
                </a:solidFill>
                <a:latin typeface="YS Text"/>
              </a:rPr>
              <a:t>тромба</a:t>
            </a:r>
            <a:r>
              <a:rPr lang="ru-RU" dirty="0" smtClean="0">
                <a:solidFill>
                  <a:srgbClr val="1A1A1A"/>
                </a:solidFill>
                <a:latin typeface="YS Text"/>
              </a:rPr>
              <a:t>, блокирующего 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просвет сосуда. </a:t>
            </a:r>
            <a:endParaRPr lang="ru-RU" b="0" i="0" dirty="0">
              <a:solidFill>
                <a:srgbClr val="1A1A1A"/>
              </a:solidFill>
              <a:effectLst/>
              <a:latin typeface="YS Text"/>
            </a:endParaRPr>
          </a:p>
        </p:txBody>
      </p:sp>
    </p:spTree>
    <p:extLst>
      <p:ext uri="{BB962C8B-B14F-4D97-AF65-F5344CB8AC3E}">
        <p14:creationId xmlns:p14="http://schemas.microsoft.com/office/powerpoint/2010/main" val="1749143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8800" y="749300"/>
            <a:ext cx="113665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YS Text"/>
              </a:rPr>
              <a:t>Диагноз ДЛП на основании значения липидных параметров устанавливается в</a:t>
            </a:r>
          </a:p>
          <a:p>
            <a:r>
              <a:rPr lang="ru-RU" sz="2000" dirty="0">
                <a:solidFill>
                  <a:srgbClr val="FF0000"/>
                </a:solidFill>
                <a:latin typeface="YS Text"/>
              </a:rPr>
              <a:t>соответствии с пороговыми </a:t>
            </a:r>
            <a:r>
              <a:rPr lang="ru-RU" sz="2000" dirty="0" smtClean="0">
                <a:solidFill>
                  <a:srgbClr val="FF0000"/>
                </a:solidFill>
                <a:latin typeface="YS Text"/>
              </a:rPr>
              <a:t>значениями.</a:t>
            </a:r>
            <a:endParaRPr lang="ru-RU" sz="2000" b="0" i="0" dirty="0">
              <a:solidFill>
                <a:srgbClr val="FF0000"/>
              </a:solidFill>
              <a:effectLst/>
              <a:latin typeface="YS Tex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998" y="1441201"/>
            <a:ext cx="7830103" cy="541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405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6972" y="728870"/>
            <a:ext cx="7165028" cy="55526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8296" y="728870"/>
            <a:ext cx="551290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YS Text"/>
              </a:rPr>
              <a:t>Современный алгоритм обследования состоит из следующих основных этапов</a:t>
            </a:r>
            <a:r>
              <a:rPr lang="ru-RU" sz="2800" dirty="0" smtClean="0">
                <a:solidFill>
                  <a:srgbClr val="FF0000"/>
                </a:solidFill>
                <a:latin typeface="YS Text"/>
              </a:rPr>
              <a:t>:</a:t>
            </a:r>
          </a:p>
          <a:p>
            <a:endParaRPr lang="ru-RU" sz="2800" dirty="0">
              <a:solidFill>
                <a:srgbClr val="FF0000"/>
              </a:solidFill>
              <a:latin typeface="YS Text"/>
            </a:endParaRPr>
          </a:p>
          <a:p>
            <a:endParaRPr lang="ru-RU" sz="2800" dirty="0">
              <a:solidFill>
                <a:srgbClr val="FF0000"/>
              </a:solidFill>
              <a:latin typeface="YS Text"/>
            </a:endParaRPr>
          </a:p>
          <a:p>
            <a:r>
              <a:rPr lang="ru-RU" dirty="0">
                <a:solidFill>
                  <a:srgbClr val="1A1A1A"/>
                </a:solidFill>
                <a:latin typeface="YS Text"/>
              </a:rPr>
              <a:t>- выявление основных факторов риска (ФР) </a:t>
            </a:r>
          </a:p>
          <a:p>
            <a:r>
              <a:rPr lang="ru-RU" dirty="0">
                <a:solidFill>
                  <a:srgbClr val="1A1A1A"/>
                </a:solidFill>
                <a:latin typeface="YS Text"/>
              </a:rPr>
              <a:t>- выявление клинических симптомов атеросклероза (данные опроса и осмотра);</a:t>
            </a:r>
          </a:p>
          <a:p>
            <a:r>
              <a:rPr lang="ru-RU" dirty="0">
                <a:solidFill>
                  <a:srgbClr val="1A1A1A"/>
                </a:solidFill>
                <a:latin typeface="YS Text"/>
              </a:rPr>
              <a:t>- определение липидного профиля (венозная кровь) с расчетом ХС ЛНП, ХС </a:t>
            </a:r>
            <a:r>
              <a:rPr lang="ru-RU" dirty="0" err="1">
                <a:solidFill>
                  <a:srgbClr val="1A1A1A"/>
                </a:solidFill>
                <a:latin typeface="YS Text"/>
              </a:rPr>
              <a:t>неЛВП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;</a:t>
            </a:r>
          </a:p>
          <a:p>
            <a:r>
              <a:rPr lang="ru-RU" dirty="0">
                <a:solidFill>
                  <a:srgbClr val="1A1A1A"/>
                </a:solidFill>
                <a:latin typeface="YS Text"/>
              </a:rPr>
              <a:t>- оценка сердечно-сосудистого риска по шкале SCORE2;</a:t>
            </a:r>
          </a:p>
          <a:p>
            <a:r>
              <a:rPr lang="ru-RU" dirty="0">
                <a:solidFill>
                  <a:srgbClr val="1A1A1A"/>
                </a:solidFill>
                <a:latin typeface="YS Text"/>
              </a:rPr>
              <a:t>- исключение/верификация субклинического и клинически значимого атеросклероза</a:t>
            </a:r>
          </a:p>
          <a:p>
            <a:r>
              <a:rPr lang="ru-RU" dirty="0">
                <a:solidFill>
                  <a:srgbClr val="1A1A1A"/>
                </a:solidFill>
                <a:latin typeface="YS Text"/>
              </a:rPr>
              <a:t>(инструментальные методы обследования).</a:t>
            </a:r>
            <a:endParaRPr lang="ru-RU" b="0" i="0" dirty="0">
              <a:solidFill>
                <a:srgbClr val="1A1A1A"/>
              </a:solidFill>
              <a:effectLst/>
              <a:latin typeface="YS Text"/>
            </a:endParaRPr>
          </a:p>
        </p:txBody>
      </p:sp>
    </p:spTree>
    <p:extLst>
      <p:ext uri="{BB962C8B-B14F-4D97-AF65-F5344CB8AC3E}">
        <p14:creationId xmlns:p14="http://schemas.microsoft.com/office/powerpoint/2010/main" val="711850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1258" y="3354554"/>
            <a:ext cx="2430742" cy="292248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10817" y="742122"/>
            <a:ext cx="112477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YS Text"/>
              </a:rPr>
              <a:t>Всем пациентам для выявления клинических признаков нарушений липидного обмена</a:t>
            </a:r>
          </a:p>
          <a:p>
            <a:r>
              <a:rPr lang="ru-RU" sz="2000" dirty="0">
                <a:solidFill>
                  <a:srgbClr val="FF0000"/>
                </a:solidFill>
                <a:latin typeface="YS Text"/>
              </a:rPr>
              <a:t>и признаков состояний/заболеваний, обусловленных нарушениями липидного обмена,</a:t>
            </a:r>
          </a:p>
          <a:p>
            <a:r>
              <a:rPr lang="ru-RU" sz="2000" dirty="0">
                <a:solidFill>
                  <a:srgbClr val="FF0000"/>
                </a:solidFill>
                <a:latin typeface="YS Text"/>
              </a:rPr>
              <a:t>рекомендовано проводить </a:t>
            </a:r>
            <a:r>
              <a:rPr lang="ru-RU" sz="2000" dirty="0" err="1">
                <a:solidFill>
                  <a:srgbClr val="FF0000"/>
                </a:solidFill>
                <a:latin typeface="YS Text"/>
              </a:rPr>
              <a:t>физикальное</a:t>
            </a:r>
            <a:r>
              <a:rPr lang="ru-RU" sz="2000" dirty="0">
                <a:solidFill>
                  <a:srgbClr val="FF0000"/>
                </a:solidFill>
                <a:latin typeface="YS Text"/>
              </a:rPr>
              <a:t> обследование в объеме:</a:t>
            </a:r>
            <a:endParaRPr lang="ru-RU" sz="2000" b="0" i="0" dirty="0">
              <a:solidFill>
                <a:srgbClr val="FF0000"/>
              </a:solidFill>
              <a:effectLst/>
              <a:latin typeface="YS Tex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9600" y="2107096"/>
            <a:ext cx="633453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1A1A1A"/>
                </a:solidFill>
                <a:latin typeface="YS Text"/>
              </a:rPr>
              <a:t>осмотр (липоидная </a:t>
            </a:r>
            <a:r>
              <a:rPr lang="ru-RU" sz="2400" dirty="0" smtClean="0">
                <a:solidFill>
                  <a:srgbClr val="1A1A1A"/>
                </a:solidFill>
                <a:latin typeface="YS Text"/>
              </a:rPr>
              <a:t>дуга роговицы </a:t>
            </a:r>
            <a:r>
              <a:rPr lang="ru-RU" sz="2400" dirty="0">
                <a:solidFill>
                  <a:srgbClr val="1A1A1A"/>
                </a:solidFill>
                <a:latin typeface="YS Text"/>
              </a:rPr>
              <a:t>у лиц моложе 45 лет, </a:t>
            </a:r>
            <a:r>
              <a:rPr lang="ru-RU" sz="2400" dirty="0" err="1">
                <a:solidFill>
                  <a:srgbClr val="1A1A1A"/>
                </a:solidFill>
                <a:latin typeface="YS Text"/>
              </a:rPr>
              <a:t>ксантелазмы</a:t>
            </a:r>
            <a:r>
              <a:rPr lang="ru-RU" sz="2400" dirty="0">
                <a:solidFill>
                  <a:srgbClr val="1A1A1A"/>
                </a:solidFill>
                <a:latin typeface="YS Text"/>
              </a:rPr>
              <a:t>, </a:t>
            </a:r>
            <a:r>
              <a:rPr lang="ru-RU" sz="2400" dirty="0" err="1">
                <a:solidFill>
                  <a:srgbClr val="1A1A1A"/>
                </a:solidFill>
                <a:latin typeface="YS Text"/>
              </a:rPr>
              <a:t>ксантомы</a:t>
            </a:r>
            <a:r>
              <a:rPr lang="ru-RU" sz="2400" dirty="0">
                <a:solidFill>
                  <a:srgbClr val="1A1A1A"/>
                </a:solidFill>
                <a:latin typeface="YS Text"/>
              </a:rPr>
              <a:t>); </a:t>
            </a:r>
            <a:endParaRPr lang="ru-RU" sz="2400" dirty="0" smtClean="0">
              <a:solidFill>
                <a:srgbClr val="1A1A1A"/>
              </a:solidFill>
              <a:latin typeface="YS Tex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1A1A1A"/>
                </a:solidFill>
                <a:latin typeface="YS Text"/>
              </a:rPr>
              <a:t>пальпация </a:t>
            </a:r>
            <a:r>
              <a:rPr lang="ru-RU" sz="2400" dirty="0">
                <a:solidFill>
                  <a:srgbClr val="1A1A1A"/>
                </a:solidFill>
                <a:latin typeface="YS Text"/>
              </a:rPr>
              <a:t>основных </a:t>
            </a:r>
            <a:r>
              <a:rPr lang="ru-RU" sz="2400" dirty="0" smtClean="0">
                <a:solidFill>
                  <a:srgbClr val="1A1A1A"/>
                </a:solidFill>
                <a:latin typeface="YS Text"/>
              </a:rPr>
              <a:t>магистральных артерий </a:t>
            </a:r>
            <a:r>
              <a:rPr lang="ru-RU" sz="2400" dirty="0">
                <a:solidFill>
                  <a:srgbClr val="1A1A1A"/>
                </a:solidFill>
                <a:latin typeface="YS Text"/>
              </a:rPr>
              <a:t>верхних и нижних конечностей, сонных артерий; определение характера пульса;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1A1A1A"/>
                </a:solidFill>
                <a:latin typeface="YS Text"/>
              </a:rPr>
              <a:t>аускультация сердца и магистральных сосудов; </a:t>
            </a:r>
            <a:endParaRPr lang="ru-RU" sz="2400" dirty="0" smtClean="0">
              <a:solidFill>
                <a:srgbClr val="1A1A1A"/>
              </a:solidFill>
              <a:latin typeface="YS Tex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1A1A1A"/>
                </a:solidFill>
                <a:latin typeface="YS Text"/>
              </a:rPr>
              <a:t>измерение </a:t>
            </a:r>
            <a:r>
              <a:rPr lang="ru-RU" sz="2400" dirty="0">
                <a:solidFill>
                  <a:srgbClr val="1A1A1A"/>
                </a:solidFill>
                <a:latin typeface="YS Text"/>
              </a:rPr>
              <a:t>окружности талии</a:t>
            </a:r>
            <a:endParaRPr lang="ru-RU" sz="2400" b="0" i="0" dirty="0">
              <a:solidFill>
                <a:srgbClr val="1A1A1A"/>
              </a:solidFill>
              <a:effectLst/>
              <a:latin typeface="YS Tex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139" y="2553251"/>
            <a:ext cx="2737607" cy="412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039035"/>
      </p:ext>
    </p:extLst>
  </p:cSld>
  <p:clrMapOvr>
    <a:masterClrMapping/>
  </p:clrMapOvr>
</p:sld>
</file>

<file path=ppt/theme/theme1.xml><?xml version="1.0" encoding="utf-8"?>
<a:theme xmlns:a="http://schemas.openxmlformats.org/drawingml/2006/main" name="Дивиденд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6603_TF45205285.potx" id="{137D041A-8094-4DEB-B2B6-2AE5BB15421E}" vid="{78179B71-566C-4BBD-9BA5-E578DAE14F20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A7F0652-397B-4F71-B75E-207A80EB2786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16c05727-aa75-4e4a-9b5f-8a80a1165891"/>
    <ds:schemaRef ds:uri="http://purl.org/dc/elements/1.1/"/>
    <ds:schemaRef ds:uri="http://purl.org/dc/dcmitype/"/>
    <ds:schemaRef ds:uri="http://schemas.microsoft.com/office/infopath/2007/PartnerControls"/>
    <ds:schemaRef ds:uri="71af3243-3dd4-4a8d-8c0d-dd76da1f02a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5A32ED2-6DBA-4E14-851E-DE5772C902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1CAB62D-49E5-4271-85C6-1466970BAB6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Оформление Дивиденд</Template>
  <TotalTime>0</TotalTime>
  <Words>1365</Words>
  <Application>Microsoft Office PowerPoint</Application>
  <PresentationFormat>Широкоэкранный</PresentationFormat>
  <Paragraphs>141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2" baseType="lpstr">
      <vt:lpstr>Arial</vt:lpstr>
      <vt:lpstr>Calibri</vt:lpstr>
      <vt:lpstr>Corbel</vt:lpstr>
      <vt:lpstr>PT Root Medium</vt:lpstr>
      <vt:lpstr>Times New Roman</vt:lpstr>
      <vt:lpstr>Wingdings 2</vt:lpstr>
      <vt:lpstr>YS Text</vt:lpstr>
      <vt:lpstr>Дивиденд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2023-08-09T10:27:05Z</dcterms:created>
  <dcterms:modified xsi:type="dcterms:W3CDTF">2023-08-12T16:04:27Z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