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12192000" cy="6858000"/>
  <p:notesSz cx="12192000" cy="6858000"/>
  <p:embeddedFontLst>
    <p:embeddedFont>
      <p:font typeface="Calibri" pitchFamily="34" charset="0"/>
      <p:regular r:id="rId81"/>
      <p:bold r:id="rId82"/>
      <p:italic r:id="rId83"/>
      <p:boldItalic r:id="rId84"/>
    </p:embeddedFont>
    <p:embeddedFont>
      <p:font typeface="Arial Narrow" pitchFamily="34" charset="0"/>
      <p:regular r:id="rId85"/>
      <p:bold r:id="rId86"/>
      <p:italic r:id="rId87"/>
      <p:boldItalic r:id="rId8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4.fntdata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92787" y="2250141"/>
            <a:ext cx="9699210" cy="46078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88799" y="21843"/>
            <a:ext cx="9414400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2064511"/>
            <a:ext cx="10326370" cy="4565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39" Type="http://schemas.openxmlformats.org/officeDocument/2006/relationships/image" Target="../media/image139.png"/><Relationship Id="rId21" Type="http://schemas.openxmlformats.org/officeDocument/2006/relationships/image" Target="../media/image121.png"/><Relationship Id="rId34" Type="http://schemas.openxmlformats.org/officeDocument/2006/relationships/image" Target="../media/image134.png"/><Relationship Id="rId42" Type="http://schemas.openxmlformats.org/officeDocument/2006/relationships/image" Target="../media/image142.png"/><Relationship Id="rId47" Type="http://schemas.openxmlformats.org/officeDocument/2006/relationships/image" Target="../media/image147.png"/><Relationship Id="rId50" Type="http://schemas.openxmlformats.org/officeDocument/2006/relationships/image" Target="../media/image150.png"/><Relationship Id="rId55" Type="http://schemas.openxmlformats.org/officeDocument/2006/relationships/image" Target="../media/image155.png"/><Relationship Id="rId63" Type="http://schemas.openxmlformats.org/officeDocument/2006/relationships/image" Target="../media/image16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29" Type="http://schemas.openxmlformats.org/officeDocument/2006/relationships/image" Target="../media/image129.png"/><Relationship Id="rId41" Type="http://schemas.openxmlformats.org/officeDocument/2006/relationships/image" Target="../media/image141.png"/><Relationship Id="rId54" Type="http://schemas.openxmlformats.org/officeDocument/2006/relationships/image" Target="../media/image154.png"/><Relationship Id="rId6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4.png"/><Relationship Id="rId32" Type="http://schemas.openxmlformats.org/officeDocument/2006/relationships/image" Target="../media/image132.png"/><Relationship Id="rId37" Type="http://schemas.openxmlformats.org/officeDocument/2006/relationships/image" Target="../media/image137.png"/><Relationship Id="rId40" Type="http://schemas.openxmlformats.org/officeDocument/2006/relationships/image" Target="../media/image140.png"/><Relationship Id="rId45" Type="http://schemas.openxmlformats.org/officeDocument/2006/relationships/image" Target="../media/image145.png"/><Relationship Id="rId53" Type="http://schemas.openxmlformats.org/officeDocument/2006/relationships/image" Target="../media/image153.png"/><Relationship Id="rId58" Type="http://schemas.openxmlformats.org/officeDocument/2006/relationships/image" Target="../media/image158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28" Type="http://schemas.openxmlformats.org/officeDocument/2006/relationships/image" Target="../media/image128.png"/><Relationship Id="rId36" Type="http://schemas.openxmlformats.org/officeDocument/2006/relationships/image" Target="../media/image136.png"/><Relationship Id="rId49" Type="http://schemas.openxmlformats.org/officeDocument/2006/relationships/image" Target="../media/image149.png"/><Relationship Id="rId57" Type="http://schemas.openxmlformats.org/officeDocument/2006/relationships/image" Target="../media/image157.png"/><Relationship Id="rId61" Type="http://schemas.openxmlformats.org/officeDocument/2006/relationships/image" Target="../media/image161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31" Type="http://schemas.openxmlformats.org/officeDocument/2006/relationships/image" Target="../media/image131.png"/><Relationship Id="rId44" Type="http://schemas.openxmlformats.org/officeDocument/2006/relationships/image" Target="../media/image144.png"/><Relationship Id="rId52" Type="http://schemas.openxmlformats.org/officeDocument/2006/relationships/image" Target="../media/image152.png"/><Relationship Id="rId60" Type="http://schemas.openxmlformats.org/officeDocument/2006/relationships/image" Target="../media/image16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Relationship Id="rId30" Type="http://schemas.openxmlformats.org/officeDocument/2006/relationships/image" Target="../media/image130.png"/><Relationship Id="rId35" Type="http://schemas.openxmlformats.org/officeDocument/2006/relationships/image" Target="../media/image135.png"/><Relationship Id="rId43" Type="http://schemas.openxmlformats.org/officeDocument/2006/relationships/image" Target="../media/image143.png"/><Relationship Id="rId48" Type="http://schemas.openxmlformats.org/officeDocument/2006/relationships/image" Target="../media/image148.png"/><Relationship Id="rId56" Type="http://schemas.openxmlformats.org/officeDocument/2006/relationships/image" Target="../media/image156.png"/><Relationship Id="rId8" Type="http://schemas.openxmlformats.org/officeDocument/2006/relationships/image" Target="../media/image108.png"/><Relationship Id="rId51" Type="http://schemas.openxmlformats.org/officeDocument/2006/relationships/image" Target="../media/image151.png"/><Relationship Id="rId3" Type="http://schemas.openxmlformats.org/officeDocument/2006/relationships/image" Target="../media/image103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33" Type="http://schemas.openxmlformats.org/officeDocument/2006/relationships/image" Target="../media/image133.png"/><Relationship Id="rId38" Type="http://schemas.openxmlformats.org/officeDocument/2006/relationships/image" Target="../media/image138.png"/><Relationship Id="rId46" Type="http://schemas.openxmlformats.org/officeDocument/2006/relationships/image" Target="../media/image146.png"/><Relationship Id="rId59" Type="http://schemas.openxmlformats.org/officeDocument/2006/relationships/image" Target="../media/image1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g"/><Relationship Id="rId5" Type="http://schemas.openxmlformats.org/officeDocument/2006/relationships/image" Target="../media/image168.jpg"/><Relationship Id="rId4" Type="http://schemas.openxmlformats.org/officeDocument/2006/relationships/image" Target="../media/image1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18" Type="http://schemas.openxmlformats.org/officeDocument/2006/relationships/image" Target="../media/image186.png"/><Relationship Id="rId3" Type="http://schemas.openxmlformats.org/officeDocument/2006/relationships/image" Target="../media/image171.png"/><Relationship Id="rId21" Type="http://schemas.openxmlformats.org/officeDocument/2006/relationships/image" Target="../media/image189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17" Type="http://schemas.openxmlformats.org/officeDocument/2006/relationships/image" Target="../media/image185.png"/><Relationship Id="rId25" Type="http://schemas.openxmlformats.org/officeDocument/2006/relationships/image" Target="../media/image193.png"/><Relationship Id="rId2" Type="http://schemas.openxmlformats.org/officeDocument/2006/relationships/image" Target="../media/image170.png"/><Relationship Id="rId16" Type="http://schemas.openxmlformats.org/officeDocument/2006/relationships/image" Target="../media/image184.png"/><Relationship Id="rId20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24" Type="http://schemas.openxmlformats.org/officeDocument/2006/relationships/image" Target="../media/image192.png"/><Relationship Id="rId5" Type="http://schemas.openxmlformats.org/officeDocument/2006/relationships/image" Target="../media/image173.png"/><Relationship Id="rId15" Type="http://schemas.openxmlformats.org/officeDocument/2006/relationships/image" Target="../media/image183.png"/><Relationship Id="rId23" Type="http://schemas.openxmlformats.org/officeDocument/2006/relationships/image" Target="../media/image191.png"/><Relationship Id="rId10" Type="http://schemas.openxmlformats.org/officeDocument/2006/relationships/image" Target="../media/image178.png"/><Relationship Id="rId19" Type="http://schemas.openxmlformats.org/officeDocument/2006/relationships/image" Target="../media/image187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Relationship Id="rId22" Type="http://schemas.openxmlformats.org/officeDocument/2006/relationships/image" Target="../media/image1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image" Target="../media/image199.jp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chranelibrary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jpg"/><Relationship Id="rId4" Type="http://schemas.openxmlformats.org/officeDocument/2006/relationships/image" Target="../media/image2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jpg"/><Relationship Id="rId7" Type="http://schemas.openxmlformats.org/officeDocument/2006/relationships/image" Target="../media/image222.jp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1.png"/><Relationship Id="rId5" Type="http://schemas.openxmlformats.org/officeDocument/2006/relationships/image" Target="../media/image220.jpg"/><Relationship Id="rId4" Type="http://schemas.openxmlformats.org/officeDocument/2006/relationships/image" Target="../media/image219.png"/><Relationship Id="rId9" Type="http://schemas.openxmlformats.org/officeDocument/2006/relationships/image" Target="../media/image22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rehabrus.ru/" TargetMode="External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9.jpg"/><Relationship Id="rId4" Type="http://schemas.openxmlformats.org/officeDocument/2006/relationships/image" Target="../media/image2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3.jpg"/><Relationship Id="rId4" Type="http://schemas.openxmlformats.org/officeDocument/2006/relationships/image" Target="../media/image2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7.jpg"/><Relationship Id="rId4" Type="http://schemas.openxmlformats.org/officeDocument/2006/relationships/image" Target="../media/image2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1.jpg"/><Relationship Id="rId4" Type="http://schemas.openxmlformats.org/officeDocument/2006/relationships/image" Target="../media/image2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5.png"/><Relationship Id="rId18" Type="http://schemas.openxmlformats.org/officeDocument/2006/relationships/image" Target="../media/image260.png"/><Relationship Id="rId26" Type="http://schemas.openxmlformats.org/officeDocument/2006/relationships/image" Target="../media/image268.png"/><Relationship Id="rId3" Type="http://schemas.openxmlformats.org/officeDocument/2006/relationships/image" Target="../media/image245.jpg"/><Relationship Id="rId21" Type="http://schemas.openxmlformats.org/officeDocument/2006/relationships/image" Target="../media/image263.png"/><Relationship Id="rId7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image" Target="../media/image259.png"/><Relationship Id="rId25" Type="http://schemas.openxmlformats.org/officeDocument/2006/relationships/image" Target="../media/image267.png"/><Relationship Id="rId2" Type="http://schemas.openxmlformats.org/officeDocument/2006/relationships/image" Target="../media/image244.png"/><Relationship Id="rId16" Type="http://schemas.openxmlformats.org/officeDocument/2006/relationships/image" Target="../media/image258.png"/><Relationship Id="rId20" Type="http://schemas.openxmlformats.org/officeDocument/2006/relationships/image" Target="../media/image262.png"/><Relationship Id="rId29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24" Type="http://schemas.openxmlformats.org/officeDocument/2006/relationships/image" Target="../media/image266.png"/><Relationship Id="rId5" Type="http://schemas.openxmlformats.org/officeDocument/2006/relationships/image" Target="../media/image247.png"/><Relationship Id="rId15" Type="http://schemas.openxmlformats.org/officeDocument/2006/relationships/image" Target="../media/image257.png"/><Relationship Id="rId23" Type="http://schemas.openxmlformats.org/officeDocument/2006/relationships/image" Target="../media/image265.png"/><Relationship Id="rId28" Type="http://schemas.openxmlformats.org/officeDocument/2006/relationships/image" Target="../media/image270.png"/><Relationship Id="rId10" Type="http://schemas.openxmlformats.org/officeDocument/2006/relationships/image" Target="../media/image252.png"/><Relationship Id="rId19" Type="http://schemas.openxmlformats.org/officeDocument/2006/relationships/image" Target="../media/image261.png"/><Relationship Id="rId4" Type="http://schemas.openxmlformats.org/officeDocument/2006/relationships/image" Target="../media/image246.png"/><Relationship Id="rId9" Type="http://schemas.openxmlformats.org/officeDocument/2006/relationships/image" Target="../media/image251.png"/><Relationship Id="rId14" Type="http://schemas.openxmlformats.org/officeDocument/2006/relationships/image" Target="../media/image256.png"/><Relationship Id="rId22" Type="http://schemas.openxmlformats.org/officeDocument/2006/relationships/image" Target="../media/image264.png"/><Relationship Id="rId27" Type="http://schemas.openxmlformats.org/officeDocument/2006/relationships/image" Target="../media/image2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3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2" Type="http://schemas.openxmlformats.org/officeDocument/2006/relationships/image" Target="../media/image272.png"/><Relationship Id="rId16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png"/><Relationship Id="rId15" Type="http://schemas.openxmlformats.org/officeDocument/2006/relationships/image" Target="../media/image285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298.jpg"/><Relationship Id="rId18" Type="http://schemas.openxmlformats.org/officeDocument/2006/relationships/image" Target="../media/image303.jpg"/><Relationship Id="rId26" Type="http://schemas.openxmlformats.org/officeDocument/2006/relationships/image" Target="../media/image311.jpg"/><Relationship Id="rId3" Type="http://schemas.openxmlformats.org/officeDocument/2006/relationships/image" Target="../media/image288.jpg"/><Relationship Id="rId21" Type="http://schemas.openxmlformats.org/officeDocument/2006/relationships/image" Target="../media/image306.png"/><Relationship Id="rId7" Type="http://schemas.openxmlformats.org/officeDocument/2006/relationships/image" Target="../media/image292.jpg"/><Relationship Id="rId12" Type="http://schemas.openxmlformats.org/officeDocument/2006/relationships/image" Target="../media/image297.png"/><Relationship Id="rId17" Type="http://schemas.openxmlformats.org/officeDocument/2006/relationships/image" Target="../media/image302.png"/><Relationship Id="rId25" Type="http://schemas.openxmlformats.org/officeDocument/2006/relationships/image" Target="../media/image310.png"/><Relationship Id="rId2" Type="http://schemas.openxmlformats.org/officeDocument/2006/relationships/image" Target="../media/image287.png"/><Relationship Id="rId16" Type="http://schemas.openxmlformats.org/officeDocument/2006/relationships/image" Target="../media/image301.jpg"/><Relationship Id="rId20" Type="http://schemas.openxmlformats.org/officeDocument/2006/relationships/image" Target="../media/image3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11" Type="http://schemas.openxmlformats.org/officeDocument/2006/relationships/image" Target="../media/image296.jpg"/><Relationship Id="rId24" Type="http://schemas.openxmlformats.org/officeDocument/2006/relationships/image" Target="../media/image309.jpg"/><Relationship Id="rId5" Type="http://schemas.openxmlformats.org/officeDocument/2006/relationships/image" Target="../media/image290.jpg"/><Relationship Id="rId15" Type="http://schemas.openxmlformats.org/officeDocument/2006/relationships/image" Target="../media/image300.jpg"/><Relationship Id="rId23" Type="http://schemas.openxmlformats.org/officeDocument/2006/relationships/image" Target="../media/image308.png"/><Relationship Id="rId10" Type="http://schemas.openxmlformats.org/officeDocument/2006/relationships/image" Target="../media/image295.png"/><Relationship Id="rId19" Type="http://schemas.openxmlformats.org/officeDocument/2006/relationships/image" Target="../media/image304.png"/><Relationship Id="rId4" Type="http://schemas.openxmlformats.org/officeDocument/2006/relationships/image" Target="../media/image289.png"/><Relationship Id="rId9" Type="http://schemas.openxmlformats.org/officeDocument/2006/relationships/image" Target="../media/image294.jpg"/><Relationship Id="rId14" Type="http://schemas.openxmlformats.org/officeDocument/2006/relationships/image" Target="../media/image299.png"/><Relationship Id="rId22" Type="http://schemas.openxmlformats.org/officeDocument/2006/relationships/image" Target="../media/image30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4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13" Type="http://schemas.openxmlformats.org/officeDocument/2006/relationships/image" Target="../media/image326.png"/><Relationship Id="rId3" Type="http://schemas.openxmlformats.org/officeDocument/2006/relationships/image" Target="../media/image316.png"/><Relationship Id="rId7" Type="http://schemas.openxmlformats.org/officeDocument/2006/relationships/image" Target="../media/image320.png"/><Relationship Id="rId12" Type="http://schemas.openxmlformats.org/officeDocument/2006/relationships/image" Target="../media/image325.png"/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image" Target="../media/image324.png"/><Relationship Id="rId5" Type="http://schemas.openxmlformats.org/officeDocument/2006/relationships/image" Target="../media/image318.png"/><Relationship Id="rId10" Type="http://schemas.openxmlformats.org/officeDocument/2006/relationships/image" Target="../media/image323.png"/><Relationship Id="rId4" Type="http://schemas.openxmlformats.org/officeDocument/2006/relationships/image" Target="../media/image317.png"/><Relationship Id="rId9" Type="http://schemas.openxmlformats.org/officeDocument/2006/relationships/image" Target="../media/image322.png"/><Relationship Id="rId14" Type="http://schemas.openxmlformats.org/officeDocument/2006/relationships/image" Target="../media/image3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7" Type="http://schemas.openxmlformats.org/officeDocument/2006/relationships/image" Target="../media/image337.jpg"/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6.jpg"/><Relationship Id="rId5" Type="http://schemas.openxmlformats.org/officeDocument/2006/relationships/image" Target="../media/image335.png"/><Relationship Id="rId4" Type="http://schemas.openxmlformats.org/officeDocument/2006/relationships/image" Target="../media/image334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13" Type="http://schemas.openxmlformats.org/officeDocument/2006/relationships/image" Target="../media/image349.png"/><Relationship Id="rId18" Type="http://schemas.openxmlformats.org/officeDocument/2006/relationships/image" Target="../media/image354.png"/><Relationship Id="rId26" Type="http://schemas.openxmlformats.org/officeDocument/2006/relationships/image" Target="../media/image362.png"/><Relationship Id="rId3" Type="http://schemas.openxmlformats.org/officeDocument/2006/relationships/image" Target="../media/image339.png"/><Relationship Id="rId21" Type="http://schemas.openxmlformats.org/officeDocument/2006/relationships/image" Target="../media/image357.png"/><Relationship Id="rId7" Type="http://schemas.openxmlformats.org/officeDocument/2006/relationships/image" Target="../media/image343.png"/><Relationship Id="rId12" Type="http://schemas.openxmlformats.org/officeDocument/2006/relationships/image" Target="../media/image348.png"/><Relationship Id="rId17" Type="http://schemas.openxmlformats.org/officeDocument/2006/relationships/image" Target="../media/image353.png"/><Relationship Id="rId25" Type="http://schemas.openxmlformats.org/officeDocument/2006/relationships/image" Target="../media/image361.png"/><Relationship Id="rId2" Type="http://schemas.openxmlformats.org/officeDocument/2006/relationships/image" Target="../media/image338.png"/><Relationship Id="rId16" Type="http://schemas.openxmlformats.org/officeDocument/2006/relationships/image" Target="../media/image352.png"/><Relationship Id="rId20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png"/><Relationship Id="rId11" Type="http://schemas.openxmlformats.org/officeDocument/2006/relationships/image" Target="../media/image347.png"/><Relationship Id="rId24" Type="http://schemas.openxmlformats.org/officeDocument/2006/relationships/image" Target="../media/image360.png"/><Relationship Id="rId5" Type="http://schemas.openxmlformats.org/officeDocument/2006/relationships/image" Target="../media/image341.png"/><Relationship Id="rId15" Type="http://schemas.openxmlformats.org/officeDocument/2006/relationships/image" Target="../media/image351.png"/><Relationship Id="rId23" Type="http://schemas.openxmlformats.org/officeDocument/2006/relationships/image" Target="../media/image359.png"/><Relationship Id="rId10" Type="http://schemas.openxmlformats.org/officeDocument/2006/relationships/image" Target="../media/image346.png"/><Relationship Id="rId19" Type="http://schemas.openxmlformats.org/officeDocument/2006/relationships/image" Target="../media/image355.png"/><Relationship Id="rId4" Type="http://schemas.openxmlformats.org/officeDocument/2006/relationships/image" Target="../media/image340.png"/><Relationship Id="rId9" Type="http://schemas.openxmlformats.org/officeDocument/2006/relationships/image" Target="../media/image345.png"/><Relationship Id="rId14" Type="http://schemas.openxmlformats.org/officeDocument/2006/relationships/image" Target="../media/image350.png"/><Relationship Id="rId22" Type="http://schemas.openxmlformats.org/officeDocument/2006/relationships/image" Target="../media/image358.png"/><Relationship Id="rId27" Type="http://schemas.openxmlformats.org/officeDocument/2006/relationships/image" Target="../media/image3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13" Type="http://schemas.openxmlformats.org/officeDocument/2006/relationships/image" Target="../media/image377.png"/><Relationship Id="rId18" Type="http://schemas.openxmlformats.org/officeDocument/2006/relationships/image" Target="../media/image382.png"/><Relationship Id="rId3" Type="http://schemas.openxmlformats.org/officeDocument/2006/relationships/image" Target="../media/image367.png"/><Relationship Id="rId21" Type="http://schemas.openxmlformats.org/officeDocument/2006/relationships/image" Target="../media/image385.png"/><Relationship Id="rId7" Type="http://schemas.openxmlformats.org/officeDocument/2006/relationships/image" Target="../media/image371.png"/><Relationship Id="rId12" Type="http://schemas.openxmlformats.org/officeDocument/2006/relationships/image" Target="../media/image376.png"/><Relationship Id="rId17" Type="http://schemas.openxmlformats.org/officeDocument/2006/relationships/image" Target="../media/image381.png"/><Relationship Id="rId2" Type="http://schemas.openxmlformats.org/officeDocument/2006/relationships/image" Target="../media/image366.png"/><Relationship Id="rId16" Type="http://schemas.openxmlformats.org/officeDocument/2006/relationships/image" Target="../media/image380.png"/><Relationship Id="rId20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375.png"/><Relationship Id="rId5" Type="http://schemas.openxmlformats.org/officeDocument/2006/relationships/image" Target="../media/image369.png"/><Relationship Id="rId15" Type="http://schemas.openxmlformats.org/officeDocument/2006/relationships/image" Target="../media/image379.png"/><Relationship Id="rId10" Type="http://schemas.openxmlformats.org/officeDocument/2006/relationships/image" Target="../media/image374.png"/><Relationship Id="rId19" Type="http://schemas.openxmlformats.org/officeDocument/2006/relationships/image" Target="../media/image383.png"/><Relationship Id="rId4" Type="http://schemas.openxmlformats.org/officeDocument/2006/relationships/image" Target="../media/image368.png"/><Relationship Id="rId9" Type="http://schemas.openxmlformats.org/officeDocument/2006/relationships/image" Target="../media/image373.png"/><Relationship Id="rId14" Type="http://schemas.openxmlformats.org/officeDocument/2006/relationships/image" Target="../media/image378.png"/><Relationship Id="rId22" Type="http://schemas.openxmlformats.org/officeDocument/2006/relationships/image" Target="../media/image38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13" Type="http://schemas.openxmlformats.org/officeDocument/2006/relationships/image" Target="../media/image398.png"/><Relationship Id="rId18" Type="http://schemas.openxmlformats.org/officeDocument/2006/relationships/image" Target="../media/image403.png"/><Relationship Id="rId3" Type="http://schemas.openxmlformats.org/officeDocument/2006/relationships/image" Target="../media/image388.png"/><Relationship Id="rId21" Type="http://schemas.openxmlformats.org/officeDocument/2006/relationships/image" Target="../media/image406.png"/><Relationship Id="rId7" Type="http://schemas.openxmlformats.org/officeDocument/2006/relationships/image" Target="../media/image392.png"/><Relationship Id="rId12" Type="http://schemas.openxmlformats.org/officeDocument/2006/relationships/image" Target="../media/image397.png"/><Relationship Id="rId17" Type="http://schemas.openxmlformats.org/officeDocument/2006/relationships/image" Target="../media/image402.png"/><Relationship Id="rId25" Type="http://schemas.openxmlformats.org/officeDocument/2006/relationships/image" Target="../media/image410.png"/><Relationship Id="rId2" Type="http://schemas.openxmlformats.org/officeDocument/2006/relationships/image" Target="../media/image387.png"/><Relationship Id="rId16" Type="http://schemas.openxmlformats.org/officeDocument/2006/relationships/image" Target="../media/image401.png"/><Relationship Id="rId20" Type="http://schemas.openxmlformats.org/officeDocument/2006/relationships/image" Target="../media/image4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1.png"/><Relationship Id="rId11" Type="http://schemas.openxmlformats.org/officeDocument/2006/relationships/image" Target="../media/image396.png"/><Relationship Id="rId24" Type="http://schemas.openxmlformats.org/officeDocument/2006/relationships/image" Target="../media/image409.png"/><Relationship Id="rId5" Type="http://schemas.openxmlformats.org/officeDocument/2006/relationships/image" Target="../media/image390.png"/><Relationship Id="rId15" Type="http://schemas.openxmlformats.org/officeDocument/2006/relationships/image" Target="../media/image400.png"/><Relationship Id="rId23" Type="http://schemas.openxmlformats.org/officeDocument/2006/relationships/image" Target="../media/image408.png"/><Relationship Id="rId10" Type="http://schemas.openxmlformats.org/officeDocument/2006/relationships/image" Target="../media/image395.png"/><Relationship Id="rId19" Type="http://schemas.openxmlformats.org/officeDocument/2006/relationships/image" Target="../media/image404.png"/><Relationship Id="rId4" Type="http://schemas.openxmlformats.org/officeDocument/2006/relationships/image" Target="../media/image389.png"/><Relationship Id="rId9" Type="http://schemas.openxmlformats.org/officeDocument/2006/relationships/image" Target="../media/image394.png"/><Relationship Id="rId14" Type="http://schemas.openxmlformats.org/officeDocument/2006/relationships/image" Target="../media/image399.png"/><Relationship Id="rId22" Type="http://schemas.openxmlformats.org/officeDocument/2006/relationships/image" Target="../media/image40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13" Type="http://schemas.openxmlformats.org/officeDocument/2006/relationships/image" Target="../media/image422.png"/><Relationship Id="rId3" Type="http://schemas.openxmlformats.org/officeDocument/2006/relationships/image" Target="../media/image412.png"/><Relationship Id="rId7" Type="http://schemas.openxmlformats.org/officeDocument/2006/relationships/image" Target="../media/image416.png"/><Relationship Id="rId12" Type="http://schemas.openxmlformats.org/officeDocument/2006/relationships/image" Target="../media/image421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5.png"/><Relationship Id="rId11" Type="http://schemas.openxmlformats.org/officeDocument/2006/relationships/image" Target="../media/image420.png"/><Relationship Id="rId5" Type="http://schemas.openxmlformats.org/officeDocument/2006/relationships/image" Target="../media/image414.png"/><Relationship Id="rId15" Type="http://schemas.openxmlformats.org/officeDocument/2006/relationships/image" Target="../media/image424.png"/><Relationship Id="rId10" Type="http://schemas.openxmlformats.org/officeDocument/2006/relationships/image" Target="../media/image419.png"/><Relationship Id="rId4" Type="http://schemas.openxmlformats.org/officeDocument/2006/relationships/image" Target="../media/image413.png"/><Relationship Id="rId9" Type="http://schemas.openxmlformats.org/officeDocument/2006/relationships/image" Target="../media/image418.png"/><Relationship Id="rId14" Type="http://schemas.openxmlformats.org/officeDocument/2006/relationships/image" Target="../media/image4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g"/><Relationship Id="rId2" Type="http://schemas.openxmlformats.org/officeDocument/2006/relationships/image" Target="../media/image4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7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13" Type="http://schemas.openxmlformats.org/officeDocument/2006/relationships/image" Target="../media/image439.png"/><Relationship Id="rId3" Type="http://schemas.openxmlformats.org/officeDocument/2006/relationships/image" Target="../media/image429.png"/><Relationship Id="rId7" Type="http://schemas.openxmlformats.org/officeDocument/2006/relationships/image" Target="../media/image433.png"/><Relationship Id="rId12" Type="http://schemas.openxmlformats.org/officeDocument/2006/relationships/image" Target="../media/image438.png"/><Relationship Id="rId2" Type="http://schemas.openxmlformats.org/officeDocument/2006/relationships/image" Target="../media/image428.png"/><Relationship Id="rId16" Type="http://schemas.openxmlformats.org/officeDocument/2006/relationships/image" Target="../media/image4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2.png"/><Relationship Id="rId11" Type="http://schemas.openxmlformats.org/officeDocument/2006/relationships/image" Target="../media/image437.png"/><Relationship Id="rId5" Type="http://schemas.openxmlformats.org/officeDocument/2006/relationships/image" Target="../media/image431.png"/><Relationship Id="rId15" Type="http://schemas.openxmlformats.org/officeDocument/2006/relationships/image" Target="../media/image441.png"/><Relationship Id="rId10" Type="http://schemas.openxmlformats.org/officeDocument/2006/relationships/image" Target="../media/image436.png"/><Relationship Id="rId4" Type="http://schemas.openxmlformats.org/officeDocument/2006/relationships/image" Target="../media/image430.png"/><Relationship Id="rId9" Type="http://schemas.openxmlformats.org/officeDocument/2006/relationships/image" Target="../media/image435.png"/><Relationship Id="rId14" Type="http://schemas.openxmlformats.org/officeDocument/2006/relationships/image" Target="../media/image44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9.png"/><Relationship Id="rId3" Type="http://schemas.openxmlformats.org/officeDocument/2006/relationships/image" Target="../media/image444.jpg"/><Relationship Id="rId7" Type="http://schemas.openxmlformats.org/officeDocument/2006/relationships/image" Target="../media/image448.png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7.png"/><Relationship Id="rId11" Type="http://schemas.openxmlformats.org/officeDocument/2006/relationships/image" Target="../media/image452.png"/><Relationship Id="rId5" Type="http://schemas.openxmlformats.org/officeDocument/2006/relationships/image" Target="../media/image446.jpg"/><Relationship Id="rId10" Type="http://schemas.openxmlformats.org/officeDocument/2006/relationships/image" Target="../media/image451.png"/><Relationship Id="rId4" Type="http://schemas.openxmlformats.org/officeDocument/2006/relationships/image" Target="../media/image445.png"/><Relationship Id="rId9" Type="http://schemas.openxmlformats.org/officeDocument/2006/relationships/image" Target="../media/image450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7.png"/><Relationship Id="rId5" Type="http://schemas.openxmlformats.org/officeDocument/2006/relationships/image" Target="../media/image456.png"/><Relationship Id="rId4" Type="http://schemas.openxmlformats.org/officeDocument/2006/relationships/image" Target="../media/image4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jpg"/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2.png"/><Relationship Id="rId5" Type="http://schemas.openxmlformats.org/officeDocument/2006/relationships/image" Target="../media/image461.jpg"/><Relationship Id="rId4" Type="http://schemas.openxmlformats.org/officeDocument/2006/relationships/image" Target="../media/image4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jpg"/><Relationship Id="rId2" Type="http://schemas.openxmlformats.org/officeDocument/2006/relationships/image" Target="../media/image46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image" Target="../media/image46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3.png"/><Relationship Id="rId4" Type="http://schemas.openxmlformats.org/officeDocument/2006/relationships/image" Target="../media/image4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png"/><Relationship Id="rId2" Type="http://schemas.openxmlformats.org/officeDocument/2006/relationships/image" Target="../media/image47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8.jpg"/><Relationship Id="rId5" Type="http://schemas.openxmlformats.org/officeDocument/2006/relationships/image" Target="../media/image477.png"/><Relationship Id="rId4" Type="http://schemas.openxmlformats.org/officeDocument/2006/relationships/image" Target="../media/image47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jpg"/><Relationship Id="rId7" Type="http://schemas.openxmlformats.org/officeDocument/2006/relationships/image" Target="../media/image484.png"/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3.png"/><Relationship Id="rId5" Type="http://schemas.openxmlformats.org/officeDocument/2006/relationships/image" Target="../media/image482.jpg"/><Relationship Id="rId4" Type="http://schemas.openxmlformats.org/officeDocument/2006/relationships/image" Target="../media/image48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7.png"/><Relationship Id="rId2" Type="http://schemas.openxmlformats.org/officeDocument/2006/relationships/image" Target="../media/image486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9.png"/><Relationship Id="rId2" Type="http://schemas.openxmlformats.org/officeDocument/2006/relationships/image" Target="../media/image4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2.jpg"/><Relationship Id="rId5" Type="http://schemas.openxmlformats.org/officeDocument/2006/relationships/image" Target="../media/image491.png"/><Relationship Id="rId4" Type="http://schemas.openxmlformats.org/officeDocument/2006/relationships/image" Target="../media/image490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jpg"/><Relationship Id="rId2" Type="http://schemas.openxmlformats.org/officeDocument/2006/relationships/image" Target="../media/image496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198" y="6266297"/>
            <a:ext cx="538143" cy="4806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2133600"/>
            <a:ext cx="11506200" cy="709168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906905" marR="5080" indent="-1894839" algn="l">
              <a:lnSpc>
                <a:spcPts val="5210"/>
              </a:lnSpc>
              <a:spcBef>
                <a:spcPts val="330"/>
              </a:spcBef>
            </a:pPr>
            <a:r>
              <a:rPr sz="4400" spc="-390" dirty="0" err="1">
                <a:latin typeface="+mj-lt"/>
              </a:rPr>
              <a:t>Организация</a:t>
            </a:r>
            <a:r>
              <a:rPr sz="4400" spc="-390" dirty="0">
                <a:latin typeface="+mj-lt"/>
              </a:rPr>
              <a:t> </a:t>
            </a:r>
            <a:r>
              <a:rPr lang="ru-RU" sz="4400" spc="-390" dirty="0" smtClean="0">
                <a:latin typeface="+mj-lt"/>
              </a:rPr>
              <a:t>  </a:t>
            </a:r>
            <a:r>
              <a:rPr sz="4400" spc="-409" dirty="0" err="1" smtClean="0">
                <a:latin typeface="+mj-lt"/>
              </a:rPr>
              <a:t>реабилитации</a:t>
            </a:r>
            <a:r>
              <a:rPr sz="4400" spc="-409" dirty="0" smtClean="0">
                <a:latin typeface="+mj-lt"/>
              </a:rPr>
              <a:t> </a:t>
            </a:r>
            <a:r>
              <a:rPr lang="ru-RU" sz="4400" spc="-409" dirty="0" smtClean="0">
                <a:latin typeface="+mj-lt"/>
              </a:rPr>
              <a:t>  </a:t>
            </a:r>
            <a:r>
              <a:rPr sz="4400" spc="-335" dirty="0" smtClean="0">
                <a:latin typeface="+mj-lt"/>
              </a:rPr>
              <a:t>в</a:t>
            </a:r>
            <a:r>
              <a:rPr lang="ru-RU" sz="4400" spc="-335" dirty="0" smtClean="0">
                <a:latin typeface="+mj-lt"/>
              </a:rPr>
              <a:t> </a:t>
            </a:r>
            <a:r>
              <a:rPr sz="4400" spc="-335" dirty="0" smtClean="0">
                <a:latin typeface="+mj-lt"/>
              </a:rPr>
              <a:t> </a:t>
            </a:r>
            <a:r>
              <a:rPr sz="4400" spc="-405" dirty="0" err="1" smtClean="0">
                <a:latin typeface="+mj-lt"/>
              </a:rPr>
              <a:t>интенсивно</a:t>
            </a:r>
            <a:r>
              <a:rPr lang="ru-RU" sz="4400" spc="-405" dirty="0" smtClean="0">
                <a:latin typeface="+mj-lt"/>
              </a:rPr>
              <a:t>й</a:t>
            </a:r>
            <a:r>
              <a:rPr lang="ru-RU" sz="4400" spc="-405" dirty="0">
                <a:latin typeface="+mj-lt"/>
              </a:rPr>
              <a:t> </a:t>
            </a:r>
            <a:r>
              <a:rPr lang="ru-RU" sz="4400" spc="-405" dirty="0" smtClean="0">
                <a:latin typeface="+mj-lt"/>
              </a:rPr>
              <a:t>  </a:t>
            </a:r>
            <a:r>
              <a:rPr sz="4400" spc="-400" dirty="0" err="1" smtClean="0">
                <a:latin typeface="+mj-lt"/>
              </a:rPr>
              <a:t>терапии</a:t>
            </a:r>
            <a:endParaRPr sz="4400" dirty="0">
              <a:latin typeface="+mj-l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24400" y="338327"/>
            <a:ext cx="2682240" cy="1655445"/>
            <a:chOff x="4724400" y="338327"/>
            <a:chExt cx="2682240" cy="165544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4400" y="338327"/>
              <a:ext cx="2682240" cy="16550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18543" y="531995"/>
              <a:ext cx="2095836" cy="10700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733" y="0"/>
            <a:ext cx="11010265" cy="16687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algn="ctr">
              <a:lnSpc>
                <a:spcPct val="99700"/>
              </a:lnSpc>
              <a:spcBef>
                <a:spcPts val="110"/>
              </a:spcBef>
            </a:pPr>
            <a:r>
              <a:rPr sz="3600" spc="-630" dirty="0"/>
              <a:t>Мы </a:t>
            </a:r>
            <a:r>
              <a:rPr sz="3600" spc="-320" dirty="0"/>
              <a:t>установили </a:t>
            </a:r>
            <a:r>
              <a:rPr sz="3600" spc="-385" dirty="0"/>
              <a:t>один </a:t>
            </a:r>
            <a:r>
              <a:rPr sz="3600" spc="-320" dirty="0"/>
              <a:t>из приоритетных </a:t>
            </a:r>
            <a:r>
              <a:rPr sz="3600" spc="-335" dirty="0"/>
              <a:t>объектов реабилитации:  </a:t>
            </a:r>
            <a:r>
              <a:rPr sz="3600" b="1" spc="-310" dirty="0">
                <a:latin typeface="Calibri"/>
                <a:cs typeface="Calibri"/>
              </a:rPr>
              <a:t>пациентов </a:t>
            </a:r>
            <a:r>
              <a:rPr sz="3600" b="1" spc="-280" dirty="0">
                <a:latin typeface="Calibri"/>
                <a:cs typeface="Calibri"/>
              </a:rPr>
              <a:t>в </a:t>
            </a:r>
            <a:r>
              <a:rPr sz="3600" b="1" spc="-290" dirty="0">
                <a:latin typeface="Calibri"/>
                <a:cs typeface="Calibri"/>
              </a:rPr>
              <a:t>отделениях </a:t>
            </a:r>
            <a:r>
              <a:rPr sz="3600" b="1" spc="-325" dirty="0">
                <a:latin typeface="Calibri"/>
                <a:cs typeface="Calibri"/>
              </a:rPr>
              <a:t>интенсивной </a:t>
            </a:r>
            <a:r>
              <a:rPr sz="3600" b="1" spc="-310" dirty="0">
                <a:latin typeface="Calibri"/>
                <a:cs typeface="Calibri"/>
              </a:rPr>
              <a:t>терапии </a:t>
            </a:r>
            <a:r>
              <a:rPr sz="3600" b="1" spc="-229" dirty="0">
                <a:latin typeface="Calibri"/>
                <a:cs typeface="Calibri"/>
              </a:rPr>
              <a:t>(ОРИТ) </a:t>
            </a:r>
            <a:r>
              <a:rPr sz="3600" b="1" spc="-280" dirty="0">
                <a:latin typeface="Calibri"/>
                <a:cs typeface="Calibri"/>
              </a:rPr>
              <a:t>становится  </a:t>
            </a:r>
            <a:r>
              <a:rPr sz="3600" b="1" spc="-345" dirty="0">
                <a:latin typeface="Calibri"/>
                <a:cs typeface="Calibri"/>
              </a:rPr>
              <a:t>больше </a:t>
            </a:r>
            <a:r>
              <a:rPr sz="3600" b="1" spc="-385" dirty="0">
                <a:latin typeface="Calibri"/>
                <a:cs typeface="Calibri"/>
              </a:rPr>
              <a:t>и </a:t>
            </a:r>
            <a:r>
              <a:rPr sz="3600" b="1" spc="-285" dirty="0">
                <a:latin typeface="Calibri"/>
                <a:cs typeface="Calibri"/>
              </a:rPr>
              <a:t>летальность</a:t>
            </a:r>
            <a:r>
              <a:rPr sz="3600" b="1" spc="-405" dirty="0">
                <a:latin typeface="Calibri"/>
                <a:cs typeface="Calibri"/>
              </a:rPr>
              <a:t> </a:t>
            </a:r>
            <a:r>
              <a:rPr sz="3600" b="1" spc="-315" dirty="0">
                <a:latin typeface="Calibri"/>
                <a:cs typeface="Calibri"/>
              </a:rPr>
              <a:t>снижается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4911" y="1767839"/>
            <a:ext cx="7836408" cy="40934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09394" y="3655567"/>
            <a:ext cx="2183130" cy="1293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500" spc="-90" dirty="0">
                <a:latin typeface="Calibri"/>
                <a:cs typeface="Calibri"/>
              </a:rPr>
              <a:t>45458</a:t>
            </a:r>
            <a:endParaRPr sz="1500">
              <a:latin typeface="Calibri"/>
              <a:cs typeface="Calibri"/>
            </a:endParaRPr>
          </a:p>
          <a:p>
            <a:pPr marL="120014" algn="ctr">
              <a:lnSpc>
                <a:spcPct val="100000"/>
              </a:lnSpc>
              <a:spcBef>
                <a:spcPts val="1295"/>
              </a:spcBef>
            </a:pPr>
            <a:r>
              <a:rPr sz="1500" spc="-90" dirty="0">
                <a:latin typeface="Calibri"/>
                <a:cs typeface="Calibri"/>
              </a:rPr>
              <a:t>41834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500" spc="-90" dirty="0">
                <a:latin typeface="Calibri"/>
                <a:cs typeface="Calibri"/>
              </a:rPr>
              <a:t>37543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31977" y="2564384"/>
            <a:ext cx="1258570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6610">
              <a:lnSpc>
                <a:spcPts val="1630"/>
              </a:lnSpc>
              <a:spcBef>
                <a:spcPts val="100"/>
              </a:spcBef>
            </a:pPr>
            <a:r>
              <a:rPr sz="1500" spc="-90" dirty="0">
                <a:latin typeface="Calibri"/>
                <a:cs typeface="Calibri"/>
              </a:rPr>
              <a:t>57082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630"/>
              </a:lnSpc>
            </a:pPr>
            <a:r>
              <a:rPr sz="1500" spc="-90" dirty="0">
                <a:latin typeface="Calibri"/>
                <a:cs typeface="Calibri"/>
              </a:rPr>
              <a:t>53042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0031" y="1829815"/>
            <a:ext cx="45465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90" dirty="0">
                <a:latin typeface="Calibri"/>
                <a:cs typeface="Calibri"/>
              </a:rPr>
              <a:t>61571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4712" y="1717040"/>
            <a:ext cx="45465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90" dirty="0">
                <a:latin typeface="Calibri"/>
                <a:cs typeface="Calibri"/>
              </a:rPr>
              <a:t>62435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18644" y="1680464"/>
            <a:ext cx="45465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5" dirty="0">
                <a:latin typeface="Calibri"/>
                <a:cs typeface="Calibri"/>
              </a:rPr>
              <a:t>62924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40509" y="6309216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3C8D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56220" y="6229603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05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41030" y="6309216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CC7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656742" y="6229603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06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41551" y="6309216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457262" y="6229603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07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42073" y="6309216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257783" y="6229603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42593" y="6309216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058304" y="6229603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743114" y="6309216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58825" y="6229603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3636" y="6309216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659346" y="6229603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344156" y="6309216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459868" y="6229603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02739" y="6604507"/>
            <a:ext cx="538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20" dirty="0">
                <a:latin typeface="Calibri"/>
                <a:cs typeface="Calibri"/>
              </a:rPr>
              <a:t>А.Л.Левит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97527" y="1618594"/>
            <a:ext cx="8695055" cy="4740275"/>
            <a:chOff x="3497527" y="1618594"/>
            <a:chExt cx="8695055" cy="4740275"/>
          </a:xfrm>
        </p:grpSpPr>
        <p:sp>
          <p:nvSpPr>
            <p:cNvPr id="3" name="object 3"/>
            <p:cNvSpPr/>
            <p:nvPr/>
          </p:nvSpPr>
          <p:spPr>
            <a:xfrm>
              <a:off x="3497527" y="1618594"/>
              <a:ext cx="8695055" cy="4740275"/>
            </a:xfrm>
            <a:custGeom>
              <a:avLst/>
              <a:gdLst/>
              <a:ahLst/>
              <a:cxnLst/>
              <a:rect l="l" t="t" r="r" b="b"/>
              <a:pathLst>
                <a:path w="8695055" h="4740275">
                  <a:moveTo>
                    <a:pt x="0" y="4740273"/>
                  </a:moveTo>
                  <a:lnTo>
                    <a:pt x="8694472" y="4740273"/>
                  </a:lnTo>
                  <a:lnTo>
                    <a:pt x="8694472" y="0"/>
                  </a:lnTo>
                  <a:lnTo>
                    <a:pt x="0" y="0"/>
                  </a:lnTo>
                  <a:lnTo>
                    <a:pt x="0" y="4740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6216" y="1752599"/>
              <a:ext cx="6958584" cy="358749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544266" y="5461508"/>
            <a:ext cx="1670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средний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койко-день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45910" y="5461508"/>
            <a:ext cx="995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0" dirty="0">
                <a:latin typeface="Calibri"/>
                <a:cs typeface="Calibri"/>
              </a:rPr>
              <a:t>летальность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65813" y="4220971"/>
            <a:ext cx="371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5</a:t>
            </a:r>
            <a:r>
              <a:rPr sz="1800" spc="-9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82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29764" y="2075179"/>
            <a:ext cx="371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latin typeface="Calibri"/>
                <a:cs typeface="Calibri"/>
              </a:rPr>
              <a:t>26</a:t>
            </a:r>
            <a:r>
              <a:rPr sz="1800" spc="-80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83343" y="4358132"/>
            <a:ext cx="268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4</a:t>
            </a:r>
            <a:r>
              <a:rPr sz="1800" spc="-9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65804" y="2032508"/>
            <a:ext cx="231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Calibri"/>
                <a:cs typeface="Calibri"/>
              </a:rPr>
              <a:t>27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861826" y="1794764"/>
            <a:ext cx="371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Calibri"/>
                <a:cs typeface="Calibri"/>
              </a:rPr>
              <a:t>29</a:t>
            </a:r>
            <a:r>
              <a:rPr sz="1800" spc="-16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49439" y="4175252"/>
            <a:ext cx="986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6745" algn="l"/>
              </a:tabLst>
            </a:pPr>
            <a:r>
              <a:rPr sz="1800" spc="-175" dirty="0">
                <a:latin typeface="Calibri"/>
                <a:cs typeface="Calibri"/>
              </a:rPr>
              <a:t>6</a:t>
            </a:r>
            <a:r>
              <a:rPr sz="1800" spc="-9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3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75" dirty="0">
                <a:latin typeface="Calibri"/>
                <a:cs typeface="Calibri"/>
              </a:rPr>
              <a:t>6</a:t>
            </a:r>
            <a:r>
              <a:rPr sz="1800" spc="-9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26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27921" y="2559811"/>
            <a:ext cx="371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latin typeface="Calibri"/>
                <a:cs typeface="Calibri"/>
              </a:rPr>
              <a:t>21</a:t>
            </a:r>
            <a:r>
              <a:rPr sz="1800" spc="-80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060326" y="2764283"/>
            <a:ext cx="2976880" cy="142875"/>
            <a:chOff x="4060326" y="2764283"/>
            <a:chExt cx="2976880" cy="142875"/>
          </a:xfrm>
        </p:grpSpPr>
        <p:sp>
          <p:nvSpPr>
            <p:cNvPr id="15" name="object 15"/>
            <p:cNvSpPr/>
            <p:nvPr/>
          </p:nvSpPr>
          <p:spPr>
            <a:xfrm>
              <a:off x="4065089" y="2769046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187" y="0"/>
                  </a:moveTo>
                  <a:lnTo>
                    <a:pt x="0" y="0"/>
                  </a:lnTo>
                  <a:lnTo>
                    <a:pt x="0" y="133187"/>
                  </a:lnTo>
                  <a:lnTo>
                    <a:pt x="133187" y="133187"/>
                  </a:lnTo>
                  <a:lnTo>
                    <a:pt x="13318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65089" y="276904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188" y="0"/>
                  </a:lnTo>
                  <a:lnTo>
                    <a:pt x="133188" y="133188"/>
                  </a:lnTo>
                  <a:lnTo>
                    <a:pt x="0" y="1331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45B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09780" y="2769046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187" y="0"/>
                  </a:moveTo>
                  <a:lnTo>
                    <a:pt x="0" y="0"/>
                  </a:lnTo>
                  <a:lnTo>
                    <a:pt x="0" y="133187"/>
                  </a:lnTo>
                  <a:lnTo>
                    <a:pt x="133187" y="133187"/>
                  </a:lnTo>
                  <a:lnTo>
                    <a:pt x="13318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09780" y="276904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188" y="0"/>
                  </a:lnTo>
                  <a:lnTo>
                    <a:pt x="133188" y="133188"/>
                  </a:lnTo>
                  <a:lnTo>
                    <a:pt x="0" y="1331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8B35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54469" y="2769046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187" y="0"/>
                  </a:moveTo>
                  <a:lnTo>
                    <a:pt x="0" y="0"/>
                  </a:lnTo>
                  <a:lnTo>
                    <a:pt x="0" y="133187"/>
                  </a:lnTo>
                  <a:lnTo>
                    <a:pt x="133187" y="133187"/>
                  </a:lnTo>
                  <a:lnTo>
                    <a:pt x="133187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54469" y="276904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188" y="0"/>
                  </a:lnTo>
                  <a:lnTo>
                    <a:pt x="133188" y="133188"/>
                  </a:lnTo>
                  <a:lnTo>
                    <a:pt x="0" y="1331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6F87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99159" y="2769046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187" y="0"/>
                  </a:moveTo>
                  <a:lnTo>
                    <a:pt x="0" y="0"/>
                  </a:lnTo>
                  <a:lnTo>
                    <a:pt x="0" y="133187"/>
                  </a:lnTo>
                  <a:lnTo>
                    <a:pt x="133187" y="133187"/>
                  </a:lnTo>
                  <a:lnTo>
                    <a:pt x="133187" y="0"/>
                  </a:lnTo>
                  <a:close/>
                </a:path>
              </a:pathLst>
            </a:custGeom>
            <a:solidFill>
              <a:srgbClr val="8064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99159" y="276904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188" y="0"/>
                  </a:lnTo>
                  <a:lnTo>
                    <a:pt x="133188" y="133188"/>
                  </a:lnTo>
                  <a:lnTo>
                    <a:pt x="0" y="1331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5A44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247409" y="2657347"/>
            <a:ext cx="43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2014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92098" y="2657347"/>
            <a:ext cx="43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36788" y="2657347"/>
            <a:ext cx="43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2016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81479" y="2657347"/>
            <a:ext cx="43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2017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27481" y="6077203"/>
            <a:ext cx="5332095" cy="748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45"/>
              </a:lnSpc>
              <a:spcBef>
                <a:spcPts val="100"/>
              </a:spcBef>
              <a:tabLst>
                <a:tab pos="4036060" algn="l"/>
              </a:tabLst>
            </a:pPr>
            <a:r>
              <a:rPr sz="2400" spc="-225" dirty="0">
                <a:latin typeface="Calibri"/>
                <a:cs typeface="Calibri"/>
              </a:rPr>
              <a:t>Средняя  длительность</a:t>
            </a:r>
            <a:r>
              <a:rPr sz="2400" spc="-145" dirty="0">
                <a:latin typeface="Calibri"/>
                <a:cs typeface="Calibri"/>
              </a:rPr>
              <a:t> </a:t>
            </a:r>
            <a:r>
              <a:rPr sz="2400" spc="-220" dirty="0">
                <a:latin typeface="Calibri"/>
                <a:cs typeface="Calibri"/>
              </a:rPr>
              <a:t>/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летальность	</a:t>
            </a:r>
            <a:r>
              <a:rPr sz="2400" spc="-200" dirty="0">
                <a:latin typeface="Calibri"/>
                <a:cs typeface="Calibri"/>
              </a:rPr>
              <a:t>случая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235" dirty="0">
                <a:latin typeface="Calibri"/>
                <a:cs typeface="Calibri"/>
              </a:rPr>
              <a:t>ОЦН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845"/>
              </a:lnSpc>
            </a:pPr>
            <a:r>
              <a:rPr sz="2400" spc="-150" dirty="0">
                <a:latin typeface="Calibri"/>
                <a:cs typeface="Calibri"/>
              </a:rPr>
              <a:t>(2014 </a:t>
            </a:r>
            <a:r>
              <a:rPr sz="2400" spc="-40" dirty="0">
                <a:latin typeface="Calibri"/>
                <a:cs typeface="Calibri"/>
              </a:rPr>
              <a:t>- </a:t>
            </a:r>
            <a:r>
              <a:rPr sz="2400" spc="-145" dirty="0">
                <a:latin typeface="Calibri"/>
                <a:cs typeface="Calibri"/>
              </a:rPr>
              <a:t>2017</a:t>
            </a:r>
            <a:r>
              <a:rPr sz="2400" spc="-175" dirty="0">
                <a:latin typeface="Calibri"/>
                <a:cs typeface="Calibri"/>
              </a:rPr>
              <a:t> </a:t>
            </a:r>
            <a:r>
              <a:rPr sz="2400" spc="-135" dirty="0">
                <a:latin typeface="Calibri"/>
                <a:cs typeface="Calibri"/>
              </a:rPr>
              <a:t>гг)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5486813" y="188976"/>
            <a:ext cx="5963920" cy="114744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378075" marR="5080" indent="-2366010">
              <a:lnSpc>
                <a:spcPct val="79500"/>
              </a:lnSpc>
              <a:spcBef>
                <a:spcPts val="1105"/>
              </a:spcBef>
            </a:pPr>
            <a:r>
              <a:rPr sz="4100" spc="-395" dirty="0"/>
              <a:t>Особенно </a:t>
            </a:r>
            <a:r>
              <a:rPr sz="4100" spc="-315" dirty="0"/>
              <a:t>в </a:t>
            </a:r>
            <a:r>
              <a:rPr sz="4100" spc="-330" dirty="0"/>
              <a:t>ОРИТ </a:t>
            </a:r>
            <a:r>
              <a:rPr sz="4100" spc="-365" dirty="0"/>
              <a:t>хорошо </a:t>
            </a:r>
            <a:r>
              <a:rPr sz="4100" spc="-340" dirty="0"/>
              <a:t>лечат  </a:t>
            </a:r>
            <a:r>
              <a:rPr sz="4100" spc="-420" dirty="0"/>
              <a:t>Голову</a:t>
            </a:r>
            <a:endParaRPr sz="4100"/>
          </a:p>
        </p:txBody>
      </p:sp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07903" cy="33068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2568" y="189483"/>
            <a:ext cx="40989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0" dirty="0"/>
              <a:t>Число </a:t>
            </a:r>
            <a:r>
              <a:rPr sz="2800" spc="-280" dirty="0"/>
              <a:t>выживших</a:t>
            </a:r>
            <a:r>
              <a:rPr sz="2800" spc="-285" dirty="0"/>
              <a:t> </a:t>
            </a:r>
            <a:r>
              <a:rPr sz="2800" spc="-235" dirty="0"/>
              <a:t>увеличивается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4063415" y="1211146"/>
            <a:ext cx="7084695" cy="3455035"/>
            <a:chOff x="4063415" y="1211146"/>
            <a:chExt cx="7084695" cy="3455035"/>
          </a:xfrm>
        </p:grpSpPr>
        <p:sp>
          <p:nvSpPr>
            <p:cNvPr id="4" name="object 4"/>
            <p:cNvSpPr/>
            <p:nvPr/>
          </p:nvSpPr>
          <p:spPr>
            <a:xfrm>
              <a:off x="4063415" y="1211146"/>
              <a:ext cx="7084695" cy="3455035"/>
            </a:xfrm>
            <a:custGeom>
              <a:avLst/>
              <a:gdLst/>
              <a:ahLst/>
              <a:cxnLst/>
              <a:rect l="l" t="t" r="r" b="b"/>
              <a:pathLst>
                <a:path w="7084695" h="3455035">
                  <a:moveTo>
                    <a:pt x="7084305" y="0"/>
                  </a:moveTo>
                  <a:lnTo>
                    <a:pt x="0" y="0"/>
                  </a:lnTo>
                  <a:lnTo>
                    <a:pt x="0" y="3454918"/>
                  </a:lnTo>
                  <a:lnTo>
                    <a:pt x="7084305" y="3454918"/>
                  </a:lnTo>
                  <a:lnTo>
                    <a:pt x="7084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1737" y="1549864"/>
              <a:ext cx="5494176" cy="27774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37166" y="1665996"/>
              <a:ext cx="877313" cy="44517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781032" y="1687168"/>
            <a:ext cx="782955" cy="3511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r>
              <a:rPr sz="2100" b="1" spc="8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2100" b="1" spc="229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66706" y="2711182"/>
            <a:ext cx="877313" cy="44517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910573" y="2732354"/>
            <a:ext cx="782955" cy="3511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r>
              <a:rPr sz="2100" b="1" spc="8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2100" b="1" spc="229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8001" y="3214419"/>
            <a:ext cx="877313" cy="44517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201867" y="3235591"/>
            <a:ext cx="782955" cy="3511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r>
              <a:rPr sz="2100" b="1" spc="8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100" b="1" spc="229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62588" y="2780742"/>
            <a:ext cx="627380" cy="3511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2100" b="1" spc="8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2100" b="1" spc="229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72326" y="2101490"/>
            <a:ext cx="877313" cy="44517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116192" y="1576842"/>
            <a:ext cx="1252220" cy="896619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624840">
              <a:lnSpc>
                <a:spcPct val="100000"/>
              </a:lnSpc>
              <a:spcBef>
                <a:spcPts val="1000"/>
              </a:spcBef>
            </a:pP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2100" b="1" spc="8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2100" b="1" spc="229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10"/>
              </a:spcBef>
            </a:pP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15,3%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51416" y="1590391"/>
            <a:ext cx="627380" cy="3511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2100" b="1" spc="8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100" b="1" spc="15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2100" b="1" spc="229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818690" y="2159424"/>
            <a:ext cx="108585" cy="1713230"/>
            <a:chOff x="10818690" y="2159424"/>
            <a:chExt cx="108585" cy="1713230"/>
          </a:xfrm>
        </p:grpSpPr>
        <p:sp>
          <p:nvSpPr>
            <p:cNvPr id="17" name="object 17"/>
            <p:cNvSpPr/>
            <p:nvPr/>
          </p:nvSpPr>
          <p:spPr>
            <a:xfrm>
              <a:off x="10818690" y="2159424"/>
              <a:ext cx="108585" cy="95885"/>
            </a:xfrm>
            <a:custGeom>
              <a:avLst/>
              <a:gdLst/>
              <a:ahLst/>
              <a:cxnLst/>
              <a:rect l="l" t="t" r="r" b="b"/>
              <a:pathLst>
                <a:path w="108584" h="95885">
                  <a:moveTo>
                    <a:pt x="108395" y="0"/>
                  </a:moveTo>
                  <a:lnTo>
                    <a:pt x="0" y="0"/>
                  </a:lnTo>
                  <a:lnTo>
                    <a:pt x="0" y="95655"/>
                  </a:lnTo>
                  <a:lnTo>
                    <a:pt x="108395" y="95655"/>
                  </a:lnTo>
                  <a:lnTo>
                    <a:pt x="108395" y="0"/>
                  </a:lnTo>
                  <a:close/>
                </a:path>
              </a:pathLst>
            </a:custGeom>
            <a:solidFill>
              <a:srgbClr val="558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818690" y="2429015"/>
              <a:ext cx="108585" cy="95885"/>
            </a:xfrm>
            <a:custGeom>
              <a:avLst/>
              <a:gdLst/>
              <a:ahLst/>
              <a:cxnLst/>
              <a:rect l="l" t="t" r="r" b="b"/>
              <a:pathLst>
                <a:path w="108584" h="95885">
                  <a:moveTo>
                    <a:pt x="108395" y="0"/>
                  </a:moveTo>
                  <a:lnTo>
                    <a:pt x="0" y="0"/>
                  </a:lnTo>
                  <a:lnTo>
                    <a:pt x="0" y="95655"/>
                  </a:lnTo>
                  <a:lnTo>
                    <a:pt x="108395" y="95655"/>
                  </a:lnTo>
                  <a:lnTo>
                    <a:pt x="108395" y="0"/>
                  </a:lnTo>
                  <a:close/>
                </a:path>
              </a:pathLst>
            </a:custGeom>
            <a:solidFill>
              <a:srgbClr val="BA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818690" y="2698605"/>
              <a:ext cx="108585" cy="95885"/>
            </a:xfrm>
            <a:custGeom>
              <a:avLst/>
              <a:gdLst/>
              <a:ahLst/>
              <a:cxnLst/>
              <a:rect l="l" t="t" r="r" b="b"/>
              <a:pathLst>
                <a:path w="108584" h="95885">
                  <a:moveTo>
                    <a:pt x="108395" y="0"/>
                  </a:moveTo>
                  <a:lnTo>
                    <a:pt x="0" y="0"/>
                  </a:lnTo>
                  <a:lnTo>
                    <a:pt x="0" y="95655"/>
                  </a:lnTo>
                  <a:lnTo>
                    <a:pt x="108395" y="95655"/>
                  </a:lnTo>
                  <a:lnTo>
                    <a:pt x="108395" y="0"/>
                  </a:lnTo>
                  <a:close/>
                </a:path>
              </a:pathLst>
            </a:custGeom>
            <a:solidFill>
              <a:srgbClr val="9A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818690" y="2968195"/>
              <a:ext cx="108585" cy="95885"/>
            </a:xfrm>
            <a:custGeom>
              <a:avLst/>
              <a:gdLst/>
              <a:ahLst/>
              <a:cxnLst/>
              <a:rect l="l" t="t" r="r" b="b"/>
              <a:pathLst>
                <a:path w="108584" h="95885">
                  <a:moveTo>
                    <a:pt x="108395" y="0"/>
                  </a:moveTo>
                  <a:lnTo>
                    <a:pt x="0" y="0"/>
                  </a:lnTo>
                  <a:lnTo>
                    <a:pt x="0" y="95656"/>
                  </a:lnTo>
                  <a:lnTo>
                    <a:pt x="108395" y="95656"/>
                  </a:lnTo>
                  <a:lnTo>
                    <a:pt x="108395" y="0"/>
                  </a:lnTo>
                  <a:close/>
                </a:path>
              </a:pathLst>
            </a:custGeom>
            <a:solidFill>
              <a:srgbClr val="856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818690" y="3237785"/>
              <a:ext cx="108585" cy="95885"/>
            </a:xfrm>
            <a:custGeom>
              <a:avLst/>
              <a:gdLst/>
              <a:ahLst/>
              <a:cxnLst/>
              <a:rect l="l" t="t" r="r" b="b"/>
              <a:pathLst>
                <a:path w="108584" h="95885">
                  <a:moveTo>
                    <a:pt x="108395" y="0"/>
                  </a:moveTo>
                  <a:lnTo>
                    <a:pt x="0" y="0"/>
                  </a:lnTo>
                  <a:lnTo>
                    <a:pt x="0" y="95656"/>
                  </a:lnTo>
                  <a:lnTo>
                    <a:pt x="108395" y="95656"/>
                  </a:lnTo>
                  <a:lnTo>
                    <a:pt x="108395" y="0"/>
                  </a:lnTo>
                  <a:close/>
                </a:path>
              </a:pathLst>
            </a:custGeom>
            <a:solidFill>
              <a:srgbClr val="4F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818690" y="3507375"/>
              <a:ext cx="108585" cy="95885"/>
            </a:xfrm>
            <a:custGeom>
              <a:avLst/>
              <a:gdLst/>
              <a:ahLst/>
              <a:cxnLst/>
              <a:rect l="l" t="t" r="r" b="b"/>
              <a:pathLst>
                <a:path w="108584" h="95885">
                  <a:moveTo>
                    <a:pt x="108395" y="0"/>
                  </a:moveTo>
                  <a:lnTo>
                    <a:pt x="0" y="0"/>
                  </a:lnTo>
                  <a:lnTo>
                    <a:pt x="0" y="95656"/>
                  </a:lnTo>
                  <a:lnTo>
                    <a:pt x="108395" y="95656"/>
                  </a:lnTo>
                  <a:lnTo>
                    <a:pt x="108395" y="0"/>
                  </a:lnTo>
                  <a:close/>
                </a:path>
              </a:pathLst>
            </a:custGeom>
            <a:solidFill>
              <a:srgbClr val="E39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818690" y="3776966"/>
              <a:ext cx="108585" cy="95885"/>
            </a:xfrm>
            <a:custGeom>
              <a:avLst/>
              <a:gdLst/>
              <a:ahLst/>
              <a:cxnLst/>
              <a:rect l="l" t="t" r="r" b="b"/>
              <a:pathLst>
                <a:path w="108584" h="95885">
                  <a:moveTo>
                    <a:pt x="108395" y="0"/>
                  </a:moveTo>
                  <a:lnTo>
                    <a:pt x="0" y="0"/>
                  </a:lnTo>
                  <a:lnTo>
                    <a:pt x="0" y="95656"/>
                  </a:lnTo>
                  <a:lnTo>
                    <a:pt x="108395" y="95656"/>
                  </a:lnTo>
                  <a:lnTo>
                    <a:pt x="108395" y="0"/>
                  </a:lnTo>
                  <a:close/>
                </a:path>
              </a:pathLst>
            </a:custGeom>
            <a:solidFill>
              <a:srgbClr val="A3B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0975799" y="2027716"/>
            <a:ext cx="113030" cy="191262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95"/>
              </a:spcBef>
            </a:pPr>
            <a:r>
              <a:rPr sz="1350" spc="100" dirty="0">
                <a:latin typeface="Calibri"/>
                <a:cs typeface="Calibri"/>
              </a:rPr>
              <a:t>0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r>
              <a:rPr sz="1350" spc="100" dirty="0">
                <a:latin typeface="Calibri"/>
                <a:cs typeface="Calibri"/>
              </a:rPr>
              <a:t>1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sz="1350" spc="100" dirty="0">
                <a:latin typeface="Calibri"/>
                <a:cs typeface="Calibri"/>
              </a:rPr>
              <a:t>2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r>
              <a:rPr sz="1350" spc="100" dirty="0">
                <a:latin typeface="Calibri"/>
                <a:cs typeface="Calibri"/>
              </a:rPr>
              <a:t>3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r>
              <a:rPr sz="1350" spc="100" dirty="0">
                <a:latin typeface="Calibri"/>
                <a:cs typeface="Calibri"/>
              </a:rPr>
              <a:t>4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sz="1350" spc="100" dirty="0">
                <a:latin typeface="Calibri"/>
                <a:cs typeface="Calibri"/>
              </a:rPr>
              <a:t>5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r>
              <a:rPr sz="1350" spc="100" dirty="0">
                <a:latin typeface="Calibri"/>
                <a:cs typeface="Calibri"/>
              </a:rPr>
              <a:t>6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063415" y="1211146"/>
            <a:ext cx="7084695" cy="3455035"/>
          </a:xfrm>
          <a:custGeom>
            <a:avLst/>
            <a:gdLst/>
            <a:ahLst/>
            <a:cxnLst/>
            <a:rect l="l" t="t" r="r" b="b"/>
            <a:pathLst>
              <a:path w="7084695" h="3455035">
                <a:moveTo>
                  <a:pt x="0" y="0"/>
                </a:moveTo>
                <a:lnTo>
                  <a:pt x="7084306" y="0"/>
                </a:lnTo>
                <a:lnTo>
                  <a:pt x="7084306" y="3454917"/>
                </a:lnTo>
                <a:lnTo>
                  <a:pt x="0" y="3454917"/>
                </a:lnTo>
                <a:lnTo>
                  <a:pt x="0" y="0"/>
                </a:lnTo>
                <a:close/>
              </a:path>
            </a:pathLst>
          </a:custGeom>
          <a:ln w="9925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957031" y="1334006"/>
          <a:ext cx="2216150" cy="2313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4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71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68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2016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2017</a:t>
                      </a:r>
                      <a:r>
                        <a:rPr sz="18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algn="ctr">
                        <a:lnSpc>
                          <a:spcPts val="212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25"/>
                        </a:lnSpc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2956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25"/>
                        </a:lnSpc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2610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  <a:spcBef>
                          <a:spcPts val="5"/>
                        </a:spcBef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4299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  <a:spcBef>
                          <a:spcPts val="5"/>
                        </a:spcBef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4470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2789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2873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algn="ctr">
                        <a:lnSpc>
                          <a:spcPts val="215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0"/>
                        </a:lnSpc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1355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0"/>
                        </a:lnSpc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1459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  <a:spcBef>
                          <a:spcPts val="10"/>
                        </a:spcBef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3298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  <a:spcBef>
                          <a:spcPts val="10"/>
                        </a:spcBef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3578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990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1256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1789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1845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957031" y="5331777"/>
            <a:ext cx="10035540" cy="108712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5400" rIns="0" bIns="0" rtlCol="0">
            <a:spAutoFit/>
          </a:bodyPr>
          <a:lstStyle/>
          <a:p>
            <a:pPr marR="4069715" algn="ctr">
              <a:lnSpc>
                <a:spcPct val="100000"/>
              </a:lnSpc>
              <a:spcBef>
                <a:spcPts val="200"/>
              </a:spcBef>
            </a:pPr>
            <a:r>
              <a:rPr sz="3200" spc="-330" dirty="0">
                <a:latin typeface="Calibri"/>
                <a:cs typeface="Calibri"/>
              </a:rPr>
              <a:t>Чем </a:t>
            </a:r>
            <a:r>
              <a:rPr sz="3200" spc="-265" dirty="0">
                <a:latin typeface="Calibri"/>
                <a:cs typeface="Calibri"/>
              </a:rPr>
              <a:t>эффективнее </a:t>
            </a:r>
            <a:r>
              <a:rPr sz="3200" spc="-290" dirty="0">
                <a:latin typeface="Calibri"/>
                <a:cs typeface="Calibri"/>
              </a:rPr>
              <a:t>интенсивная</a:t>
            </a:r>
            <a:r>
              <a:rPr sz="3200" spc="-395" dirty="0">
                <a:latin typeface="Calibri"/>
                <a:cs typeface="Calibri"/>
              </a:rPr>
              <a:t> </a:t>
            </a:r>
            <a:r>
              <a:rPr sz="3200" spc="-285" dirty="0">
                <a:latin typeface="Calibri"/>
                <a:cs typeface="Calibri"/>
              </a:rPr>
              <a:t>терапия,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3200" spc="-330" dirty="0">
                <a:latin typeface="Calibri"/>
                <a:cs typeface="Calibri"/>
              </a:rPr>
              <a:t>тем больше </a:t>
            </a:r>
            <a:r>
              <a:rPr sz="3200" spc="-290" dirty="0">
                <a:latin typeface="Calibri"/>
                <a:cs typeface="Calibri"/>
              </a:rPr>
              <a:t>пациентов </a:t>
            </a:r>
            <a:r>
              <a:rPr sz="3200" spc="-215" dirty="0">
                <a:latin typeface="Calibri"/>
                <a:cs typeface="Calibri"/>
              </a:rPr>
              <a:t>с </a:t>
            </a:r>
            <a:r>
              <a:rPr sz="3200" spc="-315" dirty="0">
                <a:latin typeface="Calibri"/>
                <a:cs typeface="Calibri"/>
              </a:rPr>
              <a:t>уровнем </a:t>
            </a:r>
            <a:r>
              <a:rPr sz="3200" spc="-145" dirty="0">
                <a:latin typeface="Calibri"/>
                <a:cs typeface="Calibri"/>
              </a:rPr>
              <a:t>4-5 </a:t>
            </a:r>
            <a:r>
              <a:rPr sz="3200" spc="-300" dirty="0">
                <a:latin typeface="Calibri"/>
                <a:cs typeface="Calibri"/>
              </a:rPr>
              <a:t>по</a:t>
            </a:r>
            <a:r>
              <a:rPr sz="3200" spc="-340" dirty="0">
                <a:latin typeface="Calibri"/>
                <a:cs typeface="Calibri"/>
              </a:rPr>
              <a:t> </a:t>
            </a:r>
            <a:r>
              <a:rPr sz="3200" spc="-285" dirty="0">
                <a:latin typeface="Calibri"/>
                <a:cs typeface="Calibri"/>
              </a:rPr>
              <a:t>Рэнкин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57031" y="3041904"/>
            <a:ext cx="2211705" cy="664845"/>
            <a:chOff x="957031" y="3041904"/>
            <a:chExt cx="2211705" cy="664845"/>
          </a:xfrm>
        </p:grpSpPr>
        <p:sp>
          <p:nvSpPr>
            <p:cNvPr id="29" name="object 29"/>
            <p:cNvSpPr/>
            <p:nvPr/>
          </p:nvSpPr>
          <p:spPr>
            <a:xfrm>
              <a:off x="1013387" y="3066373"/>
              <a:ext cx="2098675" cy="571500"/>
            </a:xfrm>
            <a:custGeom>
              <a:avLst/>
              <a:gdLst/>
              <a:ahLst/>
              <a:cxnLst/>
              <a:rect l="l" t="t" r="r" b="b"/>
              <a:pathLst>
                <a:path w="2098675" h="571500">
                  <a:moveTo>
                    <a:pt x="2003490" y="0"/>
                  </a:moveTo>
                  <a:lnTo>
                    <a:pt x="95183" y="0"/>
                  </a:lnTo>
                  <a:lnTo>
                    <a:pt x="58134" y="7479"/>
                  </a:lnTo>
                  <a:lnTo>
                    <a:pt x="27878" y="27878"/>
                  </a:lnTo>
                  <a:lnTo>
                    <a:pt x="7480" y="58133"/>
                  </a:lnTo>
                  <a:lnTo>
                    <a:pt x="0" y="95183"/>
                  </a:lnTo>
                  <a:lnTo>
                    <a:pt x="0" y="475913"/>
                  </a:lnTo>
                  <a:lnTo>
                    <a:pt x="7480" y="512963"/>
                  </a:lnTo>
                  <a:lnTo>
                    <a:pt x="27878" y="543218"/>
                  </a:lnTo>
                  <a:lnTo>
                    <a:pt x="58134" y="563617"/>
                  </a:lnTo>
                  <a:lnTo>
                    <a:pt x="95183" y="571097"/>
                  </a:lnTo>
                  <a:lnTo>
                    <a:pt x="2003490" y="571097"/>
                  </a:lnTo>
                  <a:lnTo>
                    <a:pt x="2040540" y="563617"/>
                  </a:lnTo>
                  <a:lnTo>
                    <a:pt x="2070796" y="543218"/>
                  </a:lnTo>
                  <a:lnTo>
                    <a:pt x="2091194" y="512963"/>
                  </a:lnTo>
                  <a:lnTo>
                    <a:pt x="2098674" y="475913"/>
                  </a:lnTo>
                  <a:lnTo>
                    <a:pt x="2098674" y="95183"/>
                  </a:lnTo>
                  <a:lnTo>
                    <a:pt x="2091194" y="58133"/>
                  </a:lnTo>
                  <a:lnTo>
                    <a:pt x="2070796" y="27878"/>
                  </a:lnTo>
                  <a:lnTo>
                    <a:pt x="2040540" y="7479"/>
                  </a:lnTo>
                  <a:lnTo>
                    <a:pt x="2003490" y="0"/>
                  </a:lnTo>
                  <a:close/>
                </a:path>
              </a:pathLst>
            </a:custGeom>
            <a:solidFill>
              <a:srgbClr val="FF0000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13387" y="3066373"/>
              <a:ext cx="2098675" cy="571500"/>
            </a:xfrm>
            <a:custGeom>
              <a:avLst/>
              <a:gdLst/>
              <a:ahLst/>
              <a:cxnLst/>
              <a:rect l="l" t="t" r="r" b="b"/>
              <a:pathLst>
                <a:path w="2098675" h="571500">
                  <a:moveTo>
                    <a:pt x="0" y="95184"/>
                  </a:moveTo>
                  <a:lnTo>
                    <a:pt x="7480" y="58134"/>
                  </a:lnTo>
                  <a:lnTo>
                    <a:pt x="27878" y="27878"/>
                  </a:lnTo>
                  <a:lnTo>
                    <a:pt x="58134" y="7480"/>
                  </a:lnTo>
                  <a:lnTo>
                    <a:pt x="95184" y="0"/>
                  </a:lnTo>
                  <a:lnTo>
                    <a:pt x="2003491" y="0"/>
                  </a:lnTo>
                  <a:lnTo>
                    <a:pt x="2040541" y="7480"/>
                  </a:lnTo>
                  <a:lnTo>
                    <a:pt x="2070796" y="27878"/>
                  </a:lnTo>
                  <a:lnTo>
                    <a:pt x="2091195" y="58134"/>
                  </a:lnTo>
                  <a:lnTo>
                    <a:pt x="2098675" y="95184"/>
                  </a:lnTo>
                  <a:lnTo>
                    <a:pt x="2098675" y="475913"/>
                  </a:lnTo>
                  <a:lnTo>
                    <a:pt x="2091195" y="512963"/>
                  </a:lnTo>
                  <a:lnTo>
                    <a:pt x="2070796" y="543219"/>
                  </a:lnTo>
                  <a:lnTo>
                    <a:pt x="2040541" y="563617"/>
                  </a:lnTo>
                  <a:lnTo>
                    <a:pt x="2003491" y="571098"/>
                  </a:lnTo>
                  <a:lnTo>
                    <a:pt x="95184" y="571098"/>
                  </a:lnTo>
                  <a:lnTo>
                    <a:pt x="58134" y="563617"/>
                  </a:lnTo>
                  <a:lnTo>
                    <a:pt x="27878" y="543219"/>
                  </a:lnTo>
                  <a:lnTo>
                    <a:pt x="7480" y="512963"/>
                  </a:lnTo>
                  <a:lnTo>
                    <a:pt x="0" y="475913"/>
                  </a:lnTo>
                  <a:lnTo>
                    <a:pt x="0" y="951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031" y="3041904"/>
              <a:ext cx="2211387" cy="6644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9834" y="373380"/>
            <a:ext cx="87141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05" dirty="0"/>
              <a:t>Осознали </a:t>
            </a:r>
            <a:r>
              <a:rPr sz="4400" spc="-470" dirty="0"/>
              <a:t>проблемы </a:t>
            </a:r>
            <a:r>
              <a:rPr sz="4400" spc="-415" dirty="0"/>
              <a:t>улучшения </a:t>
            </a:r>
            <a:r>
              <a:rPr sz="4400" spc="-365" dirty="0"/>
              <a:t>исходов</a:t>
            </a:r>
            <a:r>
              <a:rPr sz="4400" spc="-680" dirty="0"/>
              <a:t> </a:t>
            </a:r>
            <a:r>
              <a:rPr sz="4400" spc="-310" dirty="0"/>
              <a:t>ИТ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855" y="1219200"/>
            <a:ext cx="10381488" cy="10546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91192" y="1466596"/>
            <a:ext cx="366902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45" dirty="0">
                <a:solidFill>
                  <a:srgbClr val="FFFFFF"/>
                </a:solidFill>
                <a:latin typeface="Calibri"/>
                <a:cs typeface="Calibri"/>
              </a:rPr>
              <a:t>Успехи </a:t>
            </a:r>
            <a:r>
              <a:rPr sz="2800" spc="-260" dirty="0">
                <a:solidFill>
                  <a:srgbClr val="FFFFFF"/>
                </a:solidFill>
                <a:latin typeface="Calibri"/>
                <a:cs typeface="Calibri"/>
              </a:rPr>
              <a:t>интенсивной </a:t>
            </a:r>
            <a:r>
              <a:rPr sz="2800" spc="-254" dirty="0">
                <a:solidFill>
                  <a:srgbClr val="FFFFFF"/>
                </a:solidFill>
                <a:latin typeface="Calibri"/>
                <a:cs typeface="Calibri"/>
              </a:rPr>
              <a:t>терапии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0808" y="2670048"/>
            <a:ext cx="3791712" cy="17708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01180" y="3129788"/>
            <a:ext cx="2849880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569595" marR="5080" indent="-557530">
              <a:lnSpc>
                <a:spcPts val="2810"/>
              </a:lnSpc>
              <a:spcBef>
                <a:spcPts val="250"/>
              </a:spcBef>
            </a:pPr>
            <a:r>
              <a:rPr sz="2400" spc="-195" dirty="0">
                <a:solidFill>
                  <a:srgbClr val="FFFFFF"/>
                </a:solidFill>
                <a:latin typeface="Calibri"/>
                <a:cs typeface="Calibri"/>
              </a:rPr>
              <a:t>Хроническое </a:t>
            </a:r>
            <a:r>
              <a:rPr sz="2400" spc="-204" dirty="0">
                <a:solidFill>
                  <a:srgbClr val="FFFFFF"/>
                </a:solidFill>
                <a:latin typeface="Calibri"/>
                <a:cs typeface="Calibri"/>
              </a:rPr>
              <a:t>критическое  состояние </a:t>
            </a:r>
            <a:r>
              <a:rPr sz="2400" spc="-150" dirty="0">
                <a:solidFill>
                  <a:srgbClr val="FFFFFF"/>
                </a:solidFill>
                <a:latin typeface="Calibri"/>
                <a:cs typeface="Calibri"/>
              </a:rPr>
              <a:t>(CCI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3623" y="4751832"/>
            <a:ext cx="1795272" cy="167030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392302" y="5234940"/>
            <a:ext cx="1378585" cy="6197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208279">
              <a:lnSpc>
                <a:spcPts val="2280"/>
              </a:lnSpc>
              <a:spcBef>
                <a:spcPts val="275"/>
              </a:spcBef>
            </a:pPr>
            <a:r>
              <a:rPr sz="2000" spc="-190" dirty="0">
                <a:solidFill>
                  <a:srgbClr val="FFFFFF"/>
                </a:solidFill>
                <a:latin typeface="Calibri"/>
                <a:cs typeface="Calibri"/>
              </a:rPr>
              <a:t>Страдание  </a:t>
            </a:r>
            <a:r>
              <a:rPr sz="2000" spc="-180" dirty="0">
                <a:solidFill>
                  <a:srgbClr val="FFFFFF"/>
                </a:solidFill>
                <a:latin typeface="Calibri"/>
                <a:cs typeface="Calibri"/>
              </a:rPr>
              <a:t>родственников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84976" y="4730495"/>
            <a:ext cx="2033016" cy="185013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714803" y="4845811"/>
            <a:ext cx="1173480" cy="14579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ct val="97200"/>
              </a:lnSpc>
              <a:spcBef>
                <a:spcPts val="180"/>
              </a:spcBef>
            </a:pPr>
            <a:r>
              <a:rPr sz="2400" spc="-245" dirty="0">
                <a:solidFill>
                  <a:srgbClr val="FFFFFF"/>
                </a:solidFill>
                <a:latin typeface="Calibri"/>
                <a:cs typeface="Calibri"/>
              </a:rPr>
              <a:t>Снижение  </a:t>
            </a: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качества  </a:t>
            </a:r>
            <a:r>
              <a:rPr sz="2400" spc="-254" dirty="0">
                <a:solidFill>
                  <a:srgbClr val="FFFFFF"/>
                </a:solidFill>
                <a:latin typeface="Calibri"/>
                <a:cs typeface="Calibri"/>
              </a:rPr>
              <a:t>жизни  </a:t>
            </a:r>
            <a:r>
              <a:rPr sz="2400" spc="-19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spc="-31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2400" spc="-365" dirty="0">
                <a:solidFill>
                  <a:srgbClr val="FFFFFF"/>
                </a:solidFill>
                <a:latin typeface="Calibri"/>
                <a:cs typeface="Calibri"/>
              </a:rPr>
              <a:t>ж</a:t>
            </a:r>
            <a:r>
              <a:rPr sz="2400" spc="-229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400" spc="-210" dirty="0">
                <a:solidFill>
                  <a:srgbClr val="FFFFFF"/>
                </a:solidFill>
                <a:latin typeface="Calibri"/>
                <a:cs typeface="Calibri"/>
              </a:rPr>
              <a:t>вших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89576" y="2621279"/>
            <a:ext cx="3489960" cy="166725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382860" y="3029203"/>
            <a:ext cx="2703830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538480" marR="5080" indent="-526415">
              <a:lnSpc>
                <a:spcPts val="2810"/>
              </a:lnSpc>
              <a:spcBef>
                <a:spcPts val="250"/>
              </a:spcBef>
            </a:pPr>
            <a:r>
              <a:rPr sz="2400" spc="-195" dirty="0">
                <a:solidFill>
                  <a:srgbClr val="FFFFFF"/>
                </a:solidFill>
                <a:latin typeface="Calibri"/>
                <a:cs typeface="Calibri"/>
              </a:rPr>
              <a:t>Хроническое </a:t>
            </a:r>
            <a:r>
              <a:rPr sz="2400" spc="-229" dirty="0">
                <a:solidFill>
                  <a:srgbClr val="FFFFFF"/>
                </a:solidFill>
                <a:latin typeface="Calibri"/>
                <a:cs typeface="Calibri"/>
              </a:rPr>
              <a:t>нарушение  </a:t>
            </a:r>
            <a:r>
              <a:rPr sz="2400" spc="-215" dirty="0">
                <a:solidFill>
                  <a:srgbClr val="FFFFFF"/>
                </a:solidFill>
                <a:latin typeface="Calibri"/>
                <a:cs typeface="Calibri"/>
              </a:rPr>
              <a:t>сознания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95" dirty="0">
                <a:solidFill>
                  <a:srgbClr val="FFFFFF"/>
                </a:solidFill>
                <a:latin typeface="Calibri"/>
                <a:cs typeface="Calibri"/>
              </a:rPr>
              <a:t>(UAS)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7015" y="4840223"/>
            <a:ext cx="2279904" cy="158496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807805" y="5131308"/>
            <a:ext cx="1774189" cy="91566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64769" algn="just">
              <a:lnSpc>
                <a:spcPts val="2300"/>
              </a:lnSpc>
              <a:spcBef>
                <a:spcPts val="259"/>
              </a:spcBef>
            </a:pPr>
            <a:r>
              <a:rPr sz="2000" spc="-190" dirty="0">
                <a:solidFill>
                  <a:srgbClr val="FFFFFF"/>
                </a:solidFill>
                <a:latin typeface="Calibri"/>
                <a:cs typeface="Calibri"/>
              </a:rPr>
              <a:t>Увеличение </a:t>
            </a:r>
            <a:r>
              <a:rPr sz="2000" spc="-170" dirty="0">
                <a:solidFill>
                  <a:srgbClr val="FFFFFF"/>
                </a:solidFill>
                <a:latin typeface="Calibri"/>
                <a:cs typeface="Calibri"/>
              </a:rPr>
              <a:t>числа  </a:t>
            </a:r>
            <a:r>
              <a:rPr sz="2000" spc="-190" dirty="0">
                <a:solidFill>
                  <a:srgbClr val="FFFFFF"/>
                </a:solidFill>
                <a:latin typeface="Calibri"/>
                <a:cs typeface="Calibri"/>
              </a:rPr>
              <a:t>инвалидов </a:t>
            </a:r>
            <a:r>
              <a:rPr sz="2000" spc="-204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затрат  </a:t>
            </a:r>
            <a:r>
              <a:rPr sz="2000" spc="-180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2000" spc="-125" dirty="0">
                <a:solidFill>
                  <a:srgbClr val="FFFFFF"/>
                </a:solidFill>
                <a:latin typeface="Calibri"/>
                <a:cs typeface="Calibri"/>
              </a:rPr>
              <a:t>их</a:t>
            </a:r>
            <a:r>
              <a:rPr sz="200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95" dirty="0">
                <a:solidFill>
                  <a:srgbClr val="FFFFFF"/>
                </a:solidFill>
                <a:latin typeface="Calibri"/>
                <a:cs typeface="Calibri"/>
              </a:rPr>
              <a:t>содержание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22247" y="4806695"/>
            <a:ext cx="1880615" cy="161848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447360" y="5113020"/>
            <a:ext cx="1402715" cy="91566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065" marR="5080" algn="ctr">
              <a:lnSpc>
                <a:spcPts val="2300"/>
              </a:lnSpc>
              <a:spcBef>
                <a:spcPts val="259"/>
              </a:spcBef>
            </a:pP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Занятость  </a:t>
            </a:r>
            <a:r>
              <a:rPr sz="2000" spc="-170" dirty="0">
                <a:solidFill>
                  <a:srgbClr val="FFFFFF"/>
                </a:solidFill>
                <a:latin typeface="Calibri"/>
                <a:cs typeface="Calibri"/>
              </a:rPr>
              <a:t>дорогостоящей  </a:t>
            </a:r>
            <a:r>
              <a:rPr sz="2000" spc="-185" dirty="0">
                <a:solidFill>
                  <a:srgbClr val="FFFFFF"/>
                </a:solidFill>
                <a:latin typeface="Calibri"/>
                <a:cs typeface="Calibri"/>
              </a:rPr>
              <a:t>койки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14231" y="2630423"/>
            <a:ext cx="2816352" cy="158800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8939524" y="2843784"/>
            <a:ext cx="2305685" cy="10617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ctr">
              <a:lnSpc>
                <a:spcPct val="97800"/>
              </a:lnSpc>
              <a:spcBef>
                <a:spcPts val="160"/>
              </a:spcBef>
            </a:pPr>
            <a:r>
              <a:rPr sz="2300" spc="-245" dirty="0">
                <a:solidFill>
                  <a:srgbClr val="FFFFFF"/>
                </a:solidFill>
                <a:latin typeface="Calibri"/>
                <a:cs typeface="Calibri"/>
              </a:rPr>
              <a:t>Синдром </a:t>
            </a:r>
            <a:r>
              <a:rPr sz="2300" spc="-204" dirty="0">
                <a:solidFill>
                  <a:srgbClr val="FFFFFF"/>
                </a:solidFill>
                <a:latin typeface="Calibri"/>
                <a:cs typeface="Calibri"/>
              </a:rPr>
              <a:t>последствий  </a:t>
            </a:r>
            <a:r>
              <a:rPr sz="2300" spc="-215" dirty="0">
                <a:solidFill>
                  <a:srgbClr val="FFFFFF"/>
                </a:solidFill>
                <a:latin typeface="Calibri"/>
                <a:cs typeface="Calibri"/>
              </a:rPr>
              <a:t>интенсивной </a:t>
            </a:r>
            <a:r>
              <a:rPr sz="2300" spc="-204" dirty="0">
                <a:solidFill>
                  <a:srgbClr val="FFFFFF"/>
                </a:solidFill>
                <a:latin typeface="Calibri"/>
                <a:cs typeface="Calibri"/>
              </a:rPr>
              <a:t>терапии  </a:t>
            </a:r>
            <a:r>
              <a:rPr sz="2300" spc="-130" dirty="0">
                <a:solidFill>
                  <a:srgbClr val="FFFFFF"/>
                </a:solidFill>
                <a:latin typeface="Calibri"/>
                <a:cs typeface="Calibri"/>
              </a:rPr>
              <a:t>(PICS)</a:t>
            </a:r>
            <a:endParaRPr sz="23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89176" y="4523232"/>
            <a:ext cx="807719" cy="38709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76928" y="4535423"/>
            <a:ext cx="810768" cy="38709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82383" y="4532376"/>
            <a:ext cx="810768" cy="38709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643871" y="4462271"/>
            <a:ext cx="807720" cy="384048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2548127" y="1892807"/>
            <a:ext cx="7620000" cy="585470"/>
            <a:chOff x="2548127" y="1892807"/>
            <a:chExt cx="7620000" cy="585470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48127" y="1929383"/>
              <a:ext cx="807720" cy="5486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98463" y="1929383"/>
              <a:ext cx="807719" cy="5151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60408" y="1892807"/>
              <a:ext cx="807720" cy="5151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250094" y="989556"/>
          <a:ext cx="9704070" cy="4747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16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74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73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02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814">
                <a:tc>
                  <a:txBody>
                    <a:bodyPr/>
                    <a:lstStyle/>
                    <a:p>
                      <a:pPr marL="162560">
                        <a:lnSpc>
                          <a:spcPts val="1614"/>
                        </a:lnSpc>
                      </a:pPr>
                      <a:r>
                        <a:rPr sz="1400" b="1" spc="-114" dirty="0">
                          <a:latin typeface="Calibri"/>
                          <a:cs typeface="Calibri"/>
                        </a:rPr>
                        <a:t>Тип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35" dirty="0">
                          <a:latin typeface="Calibri"/>
                          <a:cs typeface="Calibri"/>
                        </a:rPr>
                        <a:t>осложнений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14"/>
                        </a:lnSpc>
                      </a:pPr>
                      <a:r>
                        <a:rPr sz="1400" b="1" spc="-145" dirty="0">
                          <a:latin typeface="Calibri"/>
                          <a:cs typeface="Calibri"/>
                        </a:rPr>
                        <a:t>Вид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2815">
                        <a:lnSpc>
                          <a:spcPts val="1614"/>
                        </a:lnSpc>
                      </a:pPr>
                      <a:r>
                        <a:rPr sz="1400" b="1" spc="-120" dirty="0">
                          <a:latin typeface="Calibri"/>
                          <a:cs typeface="Calibri"/>
                        </a:rPr>
                        <a:t>Факторы</a:t>
                      </a:r>
                      <a:r>
                        <a:rPr sz="14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30" dirty="0">
                          <a:latin typeface="Calibri"/>
                          <a:cs typeface="Calibri"/>
                        </a:rPr>
                        <a:t>риска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ts val="1614"/>
                        </a:lnSpc>
                      </a:pPr>
                      <a:r>
                        <a:rPr sz="1400" b="1" spc="-125" dirty="0">
                          <a:latin typeface="Calibri"/>
                          <a:cs typeface="Calibri"/>
                        </a:rPr>
                        <a:t>Прогноз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629">
                <a:tc>
                  <a:txBody>
                    <a:bodyPr/>
                    <a:lstStyle/>
                    <a:p>
                      <a:pPr marL="131445">
                        <a:lnSpc>
                          <a:spcPts val="1614"/>
                        </a:lnSpc>
                      </a:pPr>
                      <a:r>
                        <a:rPr sz="1400" b="1" spc="-120" dirty="0">
                          <a:latin typeface="Calibri"/>
                          <a:cs typeface="Calibri"/>
                        </a:rPr>
                        <a:t>Когнитивные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614"/>
                        </a:lnSpc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Нарушение памяти,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внима-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ния,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управляющих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функций,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614"/>
                        </a:lnSpc>
                      </a:pPr>
                      <a:r>
                        <a:rPr sz="1400" b="1" spc="-125" dirty="0">
                          <a:latin typeface="Calibri"/>
                          <a:cs typeface="Calibri"/>
                        </a:rPr>
                        <a:t>Анальгоседация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614"/>
                        </a:lnSpc>
                      </a:pPr>
                      <a:r>
                        <a:rPr sz="1400" spc="-125" dirty="0">
                          <a:latin typeface="Calibri"/>
                          <a:cs typeface="Calibri"/>
                        </a:rPr>
                        <a:t>Существенное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улучшение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через 1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год</a:t>
                      </a:r>
                      <a:r>
                        <a:rPr sz="1400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с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49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spc="-140" dirty="0">
                          <a:latin typeface="Calibri"/>
                          <a:cs typeface="Calibri"/>
                        </a:rPr>
                        <a:t>резидуальными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явлениями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течение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лет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814">
                <a:tc rowSpan="3">
                  <a:txBody>
                    <a:bodyPr/>
                    <a:lstStyle/>
                    <a:p>
                      <a:pPr marL="131445">
                        <a:lnSpc>
                          <a:spcPts val="1614"/>
                        </a:lnSpc>
                      </a:pPr>
                      <a:r>
                        <a:rPr sz="1400" b="1" spc="-114" dirty="0">
                          <a:latin typeface="Calibri"/>
                          <a:cs typeface="Calibri"/>
                        </a:rPr>
                        <a:t>Психиатрические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614"/>
                        </a:lnSpc>
                      </a:pPr>
                      <a:r>
                        <a:rPr sz="1400" spc="-125" dirty="0">
                          <a:latin typeface="Calibri"/>
                          <a:cs typeface="Calibri"/>
                        </a:rPr>
                        <a:t>Депрессия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614"/>
                        </a:lnSpc>
                      </a:pPr>
                      <a:r>
                        <a:rPr sz="1400" b="1" spc="-125" dirty="0">
                          <a:latin typeface="Calibri"/>
                          <a:cs typeface="Calibri"/>
                        </a:rPr>
                        <a:t>Анальгоседация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614"/>
                        </a:lnSpc>
                      </a:pPr>
                      <a:r>
                        <a:rPr sz="1400" spc="-120" dirty="0">
                          <a:latin typeface="Calibri"/>
                          <a:cs typeface="Calibri"/>
                        </a:rPr>
                        <a:t>Ослабевает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течение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года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81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-120" dirty="0">
                          <a:latin typeface="Calibri"/>
                          <a:cs typeface="Calibri"/>
                        </a:rPr>
                        <a:t>Посттравматический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стресс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1" spc="-120" dirty="0">
                          <a:latin typeface="Calibri"/>
                          <a:cs typeface="Calibri"/>
                        </a:rPr>
                        <a:t>Анальгоседация,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-125" dirty="0">
                          <a:latin typeface="Calibri"/>
                          <a:cs typeface="Calibri"/>
                        </a:rPr>
                        <a:t>Незначительное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улучшение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год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81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-125" dirty="0">
                          <a:latin typeface="Calibri"/>
                          <a:cs typeface="Calibri"/>
                        </a:rPr>
                        <a:t>Тревожность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1" spc="-120" dirty="0">
                          <a:latin typeface="Calibri"/>
                          <a:cs typeface="Calibri"/>
                        </a:rPr>
                        <a:t>Длительная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45" dirty="0">
                          <a:latin typeface="Calibri"/>
                          <a:cs typeface="Calibri"/>
                        </a:rPr>
                        <a:t>ИВЛ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-125" dirty="0">
                          <a:latin typeface="Calibri"/>
                          <a:cs typeface="Calibri"/>
                        </a:rPr>
                        <a:t>Персистирование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течение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года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43259">
                <a:tc rowSpan="2"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1" spc="-110" dirty="0">
                          <a:latin typeface="Calibri"/>
                          <a:cs typeface="Calibri"/>
                        </a:rPr>
                        <a:t>Вегетативные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Нарушение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циркадных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ритмов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1" spc="-125" dirty="0">
                          <a:latin typeface="Calibri"/>
                          <a:cs typeface="Calibri"/>
                        </a:rPr>
                        <a:t>Анальгоседация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1445" marR="152400">
                        <a:lnSpc>
                          <a:spcPct val="110000"/>
                        </a:lnSpc>
                        <a:spcBef>
                          <a:spcPts val="204"/>
                        </a:spcBef>
                      </a:pPr>
                      <a:r>
                        <a:rPr sz="1400" b="1" spc="-114" dirty="0">
                          <a:latin typeface="Calibri"/>
                          <a:cs typeface="Calibri"/>
                        </a:rPr>
                        <a:t>Когнитивно 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400" b="1" spc="-125" dirty="0">
                          <a:latin typeface="Calibri"/>
                          <a:cs typeface="Calibri"/>
                        </a:rPr>
                        <a:t>афферентный диссонанс  </a:t>
                      </a:r>
                      <a:r>
                        <a:rPr sz="1400" b="1" spc="-114" dirty="0">
                          <a:latin typeface="Calibri"/>
                          <a:cs typeface="Calibri"/>
                        </a:rPr>
                        <a:t>ОРИТ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145" dirty="0">
                          <a:latin typeface="Calibri"/>
                          <a:cs typeface="Calibri"/>
                        </a:rPr>
                        <a:t>Иммобилизация/ </a:t>
                      </a:r>
                      <a:r>
                        <a:rPr sz="1400" b="1" spc="-125" dirty="0">
                          <a:latin typeface="Calibri"/>
                          <a:cs typeface="Calibri"/>
                        </a:rPr>
                        <a:t>постельный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65" dirty="0">
                          <a:latin typeface="Calibri"/>
                          <a:cs typeface="Calibri"/>
                        </a:rPr>
                        <a:t>режим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-105" dirty="0">
                          <a:latin typeface="Calibri"/>
                          <a:cs typeface="Calibri"/>
                        </a:rPr>
                        <a:t>Регресс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течение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года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неосложненном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49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spc="-120" dirty="0">
                          <a:latin typeface="Calibri"/>
                          <a:cs typeface="Calibri"/>
                        </a:rPr>
                        <a:t>варианте (без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депрессии)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636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614"/>
                        </a:lnSpc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Нарушение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гравитационного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spc="-125" dirty="0">
                          <a:latin typeface="Calibri"/>
                          <a:cs typeface="Calibri"/>
                        </a:rPr>
                        <a:t>градиента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614"/>
                        </a:lnSpc>
                      </a:pPr>
                      <a:r>
                        <a:rPr sz="1400" b="1" spc="-135" dirty="0">
                          <a:latin typeface="Calibri"/>
                          <a:cs typeface="Calibri"/>
                        </a:rPr>
                        <a:t>Иммобилизация/постельный</a:t>
                      </a:r>
                      <a:r>
                        <a:rPr sz="14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65" dirty="0">
                          <a:latin typeface="Calibri"/>
                          <a:cs typeface="Calibri"/>
                        </a:rPr>
                        <a:t>режим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145" dirty="0">
                          <a:latin typeface="Calibri"/>
                          <a:cs typeface="Calibri"/>
                        </a:rPr>
                        <a:t>Опущенный </a:t>
                      </a:r>
                      <a:r>
                        <a:rPr sz="1400" b="1" spc="-125" dirty="0">
                          <a:latin typeface="Calibri"/>
                          <a:cs typeface="Calibri"/>
                        </a:rPr>
                        <a:t>головной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35" dirty="0">
                          <a:latin typeface="Calibri"/>
                          <a:cs typeface="Calibri"/>
                        </a:rPr>
                        <a:t>конец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614"/>
                        </a:lnSpc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Длительность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восстановления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пропорцио-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4940" marR="514350">
                        <a:lnSpc>
                          <a:spcPct val="122200"/>
                        </a:lnSpc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нальна продолжительности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постельного 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режима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9874"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1" spc="-145" dirty="0">
                          <a:latin typeface="Calibri"/>
                          <a:cs typeface="Calibri"/>
                        </a:rPr>
                        <a:t>Нейромышечные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Полимионейропатия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крити-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spc="-105" dirty="0">
                          <a:latin typeface="Calibri"/>
                          <a:cs typeface="Calibri"/>
                        </a:rPr>
                        <a:t>ческих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состояний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(ПМКС)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1" spc="-145" dirty="0">
                          <a:latin typeface="Calibri"/>
                          <a:cs typeface="Calibri"/>
                        </a:rPr>
                        <a:t>Иммобилизация/ </a:t>
                      </a:r>
                      <a:r>
                        <a:rPr sz="1400" b="1" spc="-125" dirty="0">
                          <a:latin typeface="Calibri"/>
                          <a:cs typeface="Calibri"/>
                        </a:rPr>
                        <a:t>постельный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65" dirty="0">
                          <a:latin typeface="Calibri"/>
                          <a:cs typeface="Calibri"/>
                        </a:rPr>
                        <a:t>режим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125" dirty="0">
                          <a:latin typeface="Calibri"/>
                          <a:cs typeface="Calibri"/>
                        </a:rPr>
                        <a:t>Анальгоседация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-120" dirty="0">
                          <a:latin typeface="Calibri"/>
                          <a:cs typeface="Calibri"/>
                        </a:rPr>
                        <a:t>Восстановление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полинейропатии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медленнее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49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миопатии,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более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лет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56362">
                <a:tc>
                  <a:txBody>
                    <a:bodyPr/>
                    <a:lstStyle/>
                    <a:p>
                      <a:pPr marL="131445">
                        <a:lnSpc>
                          <a:spcPts val="1614"/>
                        </a:lnSpc>
                      </a:pPr>
                      <a:r>
                        <a:rPr sz="1400" b="1" spc="-125" dirty="0">
                          <a:latin typeface="Calibri"/>
                          <a:cs typeface="Calibri"/>
                        </a:rPr>
                        <a:t>Легочные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614"/>
                        </a:lnSpc>
                      </a:pPr>
                      <a:r>
                        <a:rPr sz="1400" spc="-145" dirty="0">
                          <a:latin typeface="Calibri"/>
                          <a:cs typeface="Calibri"/>
                        </a:rPr>
                        <a:t>Снижение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дыхательного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1445" marR="165100">
                        <a:lnSpc>
                          <a:spcPct val="122200"/>
                        </a:lnSpc>
                      </a:pPr>
                      <a:r>
                        <a:rPr sz="1400" spc="-155" dirty="0">
                          <a:latin typeface="Calibri"/>
                          <a:cs typeface="Calibri"/>
                        </a:rPr>
                        <a:t>объема </a:t>
                      </a:r>
                      <a:r>
                        <a:rPr sz="1400" spc="-18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жизненной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емкости 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легких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614"/>
                        </a:lnSpc>
                      </a:pPr>
                      <a:r>
                        <a:rPr sz="1400" b="1" spc="-114" dirty="0">
                          <a:latin typeface="Calibri"/>
                          <a:cs typeface="Calibri"/>
                        </a:rPr>
                        <a:t>Искусственная </a:t>
                      </a:r>
                      <a:r>
                        <a:rPr sz="1400" b="1" spc="-125" dirty="0">
                          <a:latin typeface="Calibri"/>
                          <a:cs typeface="Calibri"/>
                        </a:rPr>
                        <a:t>вентиляция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5" dirty="0">
                          <a:latin typeface="Calibri"/>
                          <a:cs typeface="Calibri"/>
                        </a:rPr>
                        <a:t>легких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145" dirty="0">
                          <a:latin typeface="Calibri"/>
                          <a:cs typeface="Calibri"/>
                        </a:rPr>
                        <a:t>Иммобилизация/ </a:t>
                      </a:r>
                      <a:r>
                        <a:rPr sz="1400" b="1" spc="-135" dirty="0">
                          <a:latin typeface="Calibri"/>
                          <a:cs typeface="Calibri"/>
                        </a:rPr>
                        <a:t>«постельный»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65" dirty="0">
                          <a:latin typeface="Calibri"/>
                          <a:cs typeface="Calibri"/>
                        </a:rPr>
                        <a:t>режим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614"/>
                        </a:lnSpc>
                      </a:pPr>
                      <a:r>
                        <a:rPr sz="1400" spc="-140" dirty="0">
                          <a:latin typeface="Calibri"/>
                          <a:cs typeface="Calibri"/>
                        </a:rPr>
                        <a:t>Умеренно выраженные, </a:t>
                      </a:r>
                      <a:r>
                        <a:rPr sz="1400" spc="-155" dirty="0">
                          <a:latin typeface="Calibri"/>
                          <a:cs typeface="Calibri"/>
                        </a:rPr>
                        <a:t>но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способные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перси-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49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spc="-120" dirty="0">
                          <a:latin typeface="Calibri"/>
                          <a:cs typeface="Calibri"/>
                        </a:rPr>
                        <a:t>стировать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течение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лет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802849" y="5809996"/>
            <a:ext cx="10203180" cy="820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Calibri"/>
                <a:cs typeface="Calibri"/>
              </a:rPr>
              <a:t>*Desai </a:t>
            </a:r>
            <a:r>
              <a:rPr sz="1000" dirty="0">
                <a:latin typeface="Calibri"/>
                <a:cs typeface="Calibri"/>
              </a:rPr>
              <a:t>S </a:t>
            </a:r>
            <a:r>
              <a:rPr sz="1000" spc="-40" dirty="0">
                <a:latin typeface="Calibri"/>
                <a:cs typeface="Calibri"/>
              </a:rPr>
              <a:t>V, </a:t>
            </a:r>
            <a:r>
              <a:rPr sz="1000" spc="-5" dirty="0">
                <a:latin typeface="Calibri"/>
                <a:cs typeface="Calibri"/>
              </a:rPr>
              <a:t>Law </a:t>
            </a:r>
            <a:r>
              <a:rPr sz="1000" spc="-20" dirty="0">
                <a:latin typeface="Calibri"/>
                <a:cs typeface="Calibri"/>
              </a:rPr>
              <a:t>TJ, </a:t>
            </a:r>
            <a:r>
              <a:rPr sz="1000" spc="-5" dirty="0">
                <a:latin typeface="Calibri"/>
                <a:cs typeface="Calibri"/>
              </a:rPr>
              <a:t>Needham DM. Long-term </a:t>
            </a:r>
            <a:r>
              <a:rPr sz="1000" spc="5" dirty="0">
                <a:latin typeface="Calibri"/>
                <a:cs typeface="Calibri"/>
              </a:rPr>
              <a:t>complica\ons </a:t>
            </a:r>
            <a:r>
              <a:rPr sz="1000" spc="-5" dirty="0">
                <a:latin typeface="Calibri"/>
                <a:cs typeface="Calibri"/>
              </a:rPr>
              <a:t>of </a:t>
            </a:r>
            <a:r>
              <a:rPr sz="1000" spc="20" dirty="0">
                <a:latin typeface="Calibri"/>
                <a:cs typeface="Calibri"/>
              </a:rPr>
              <a:t>cri\cal </a:t>
            </a:r>
            <a:r>
              <a:rPr sz="1000" spc="-10" dirty="0">
                <a:latin typeface="Calibri"/>
                <a:cs typeface="Calibri"/>
              </a:rPr>
              <a:t>care. </a:t>
            </a:r>
            <a:r>
              <a:rPr sz="1000" spc="20" dirty="0">
                <a:latin typeface="Calibri"/>
                <a:cs typeface="Calibri"/>
              </a:rPr>
              <a:t>Cri\cal </a:t>
            </a:r>
            <a:r>
              <a:rPr sz="1000" spc="-10" dirty="0">
                <a:latin typeface="Calibri"/>
                <a:cs typeface="Calibri"/>
              </a:rPr>
              <a:t>care </a:t>
            </a:r>
            <a:r>
              <a:rPr sz="1000" spc="-5" dirty="0">
                <a:latin typeface="Calibri"/>
                <a:cs typeface="Calibri"/>
              </a:rPr>
              <a:t>medicine.</a:t>
            </a:r>
            <a:r>
              <a:rPr sz="1000" dirty="0">
                <a:latin typeface="Calibri"/>
                <a:cs typeface="Calibri"/>
              </a:rPr>
              <a:t> 2011;39(2):371–9.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** </a:t>
            </a:r>
            <a:r>
              <a:rPr sz="1000" spc="-10" dirty="0">
                <a:latin typeface="Calibri"/>
                <a:cs typeface="Calibri"/>
              </a:rPr>
              <a:t>Белкин </a:t>
            </a:r>
            <a:r>
              <a:rPr sz="1000" dirty="0">
                <a:latin typeface="Calibri"/>
                <a:cs typeface="Calibri"/>
              </a:rPr>
              <a:t>АА, </a:t>
            </a:r>
            <a:r>
              <a:rPr sz="1000" spc="-5" dirty="0">
                <a:latin typeface="Calibri"/>
                <a:cs typeface="Calibri"/>
              </a:rPr>
              <a:t>Давыдова </a:t>
            </a:r>
            <a:r>
              <a:rPr sz="1000" dirty="0">
                <a:latin typeface="Calibri"/>
                <a:cs typeface="Calibri"/>
              </a:rPr>
              <a:t>НС, </a:t>
            </a:r>
            <a:r>
              <a:rPr sz="1000" spc="-5" dirty="0">
                <a:latin typeface="Calibri"/>
                <a:cs typeface="Calibri"/>
              </a:rPr>
              <a:t>Левит АЛ,ОБОСНОВАНИЕ РЕАНИМАЦИОННОЙ </a:t>
            </a:r>
            <a:r>
              <a:rPr sz="1000" spc="-10" dirty="0">
                <a:latin typeface="Calibri"/>
                <a:cs typeface="Calibri"/>
              </a:rPr>
              <a:t>РЕАБИЛИТАЦИИ </a:t>
            </a:r>
            <a:r>
              <a:rPr sz="1000" dirty="0">
                <a:latin typeface="Calibri"/>
                <a:cs typeface="Calibri"/>
              </a:rPr>
              <a:t>В </a:t>
            </a:r>
            <a:r>
              <a:rPr sz="1000" spc="-5" dirty="0">
                <a:latin typeface="Calibri"/>
                <a:cs typeface="Calibri"/>
              </a:rPr>
              <a:t>ПРОФИЛАКТИКЕ </a:t>
            </a:r>
            <a:r>
              <a:rPr sz="1000" dirty="0">
                <a:latin typeface="Calibri"/>
                <a:cs typeface="Calibri"/>
              </a:rPr>
              <a:t>И </a:t>
            </a:r>
            <a:r>
              <a:rPr sz="1000" spc="-5" dirty="0">
                <a:latin typeface="Calibri"/>
                <a:cs typeface="Calibri"/>
              </a:rPr>
              <a:t>ЛЕЧЕНИИ СИНДРОМА </a:t>
            </a:r>
            <a:r>
              <a:rPr sz="1000" dirty="0">
                <a:latin typeface="Calibri"/>
                <a:cs typeface="Calibri"/>
              </a:rPr>
              <a:t>«ПОСЛЕ </a:t>
            </a:r>
            <a:r>
              <a:rPr sz="1000" spc="-5" dirty="0">
                <a:latin typeface="Calibri"/>
                <a:cs typeface="Calibri"/>
              </a:rPr>
              <a:t>ИНТЕНСИВНОЙ </a:t>
            </a:r>
            <a:r>
              <a:rPr sz="1000" spc="-10" dirty="0">
                <a:latin typeface="Calibri"/>
                <a:cs typeface="Calibri"/>
              </a:rPr>
              <a:t>ТЕРАПИИ»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(ПИТ-СИНДРОМ).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i="1" spc="-5" dirty="0">
                <a:latin typeface="Calibri"/>
                <a:cs typeface="Calibri"/>
              </a:rPr>
              <a:t>Вестник </a:t>
            </a:r>
            <a:r>
              <a:rPr sz="1000" i="1" spc="-10" dirty="0">
                <a:latin typeface="Calibri"/>
                <a:cs typeface="Calibri"/>
              </a:rPr>
              <a:t>восстановительной </a:t>
            </a:r>
            <a:r>
              <a:rPr sz="1000" i="1" spc="-5" dirty="0">
                <a:latin typeface="Calibri"/>
                <a:cs typeface="Calibri"/>
              </a:rPr>
              <a:t>медицины</a:t>
            </a:r>
            <a:r>
              <a:rPr sz="1000" spc="-5" dirty="0">
                <a:latin typeface="Calibri"/>
                <a:cs typeface="Calibri"/>
              </a:rPr>
              <a:t>.</a:t>
            </a:r>
            <a:r>
              <a:rPr sz="1000" dirty="0">
                <a:latin typeface="Calibri"/>
                <a:cs typeface="Calibri"/>
              </a:rPr>
              <a:t> 2014;1:37–43.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Calibri"/>
              <a:cs typeface="Calibri"/>
            </a:endParaRPr>
          </a:p>
          <a:p>
            <a:pPr marL="383540" algn="ctr">
              <a:lnSpc>
                <a:spcPct val="100000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28242" y="0"/>
            <a:ext cx="84994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45" dirty="0"/>
              <a:t>Сформулировали </a:t>
            </a:r>
            <a:r>
              <a:rPr sz="3600" spc="-355" dirty="0"/>
              <a:t>национальную </a:t>
            </a:r>
            <a:r>
              <a:rPr sz="3600" spc="-409" dirty="0"/>
              <a:t>идею</a:t>
            </a:r>
            <a:r>
              <a:rPr sz="3600" spc="-415" dirty="0"/>
              <a:t> </a:t>
            </a:r>
            <a:r>
              <a:rPr sz="3600" spc="-360" dirty="0"/>
              <a:t>ПИТ-синдром</a:t>
            </a:r>
            <a:endParaRPr sz="3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1240" y="66547"/>
            <a:ext cx="9608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40" dirty="0"/>
              <a:t>Поняли </a:t>
            </a:r>
            <a:r>
              <a:rPr sz="2400" spc="-229" dirty="0"/>
              <a:t>влияние </a:t>
            </a:r>
            <a:r>
              <a:rPr sz="2400" spc="-235" dirty="0"/>
              <a:t>ПИТ-синдрома </a:t>
            </a:r>
            <a:r>
              <a:rPr sz="2400" spc="-220" dirty="0"/>
              <a:t>на траекторию </a:t>
            </a:r>
            <a:r>
              <a:rPr sz="2400" spc="-200" dirty="0"/>
              <a:t>саногенеза </a:t>
            </a:r>
            <a:r>
              <a:rPr sz="2400" spc="-215" dirty="0"/>
              <a:t>после </a:t>
            </a:r>
            <a:r>
              <a:rPr sz="2400" spc="-229" dirty="0"/>
              <a:t>неотложного</a:t>
            </a:r>
            <a:r>
              <a:rPr sz="2400" spc="-235" dirty="0"/>
              <a:t> </a:t>
            </a:r>
            <a:r>
              <a:rPr sz="2400" spc="-210" dirty="0"/>
              <a:t>состояния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2274" y="1053279"/>
            <a:ext cx="9514389" cy="524622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87244" y="575055"/>
            <a:ext cx="10085705" cy="6324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50"/>
              </a:spcBef>
            </a:pPr>
            <a:r>
              <a:rPr sz="1300" b="1" spc="-130" dirty="0">
                <a:solidFill>
                  <a:srgbClr val="C00000"/>
                </a:solidFill>
                <a:latin typeface="Calibri"/>
                <a:cs typeface="Calibri"/>
              </a:rPr>
              <a:t>Cиндром </a:t>
            </a:r>
            <a:r>
              <a:rPr sz="1300" b="1" spc="-120" dirty="0">
                <a:solidFill>
                  <a:srgbClr val="C00000"/>
                </a:solidFill>
                <a:latin typeface="Calibri"/>
                <a:cs typeface="Calibri"/>
              </a:rPr>
              <a:t>«После </a:t>
            </a:r>
            <a:r>
              <a:rPr sz="1300" b="1" spc="-114" dirty="0">
                <a:solidFill>
                  <a:srgbClr val="C00000"/>
                </a:solidFill>
                <a:latin typeface="Calibri"/>
                <a:cs typeface="Calibri"/>
              </a:rPr>
              <a:t>Интенсивной </a:t>
            </a:r>
            <a:r>
              <a:rPr sz="1300" b="1" spc="-140" dirty="0">
                <a:solidFill>
                  <a:srgbClr val="C00000"/>
                </a:solidFill>
                <a:latin typeface="Calibri"/>
                <a:cs typeface="Calibri"/>
              </a:rPr>
              <a:t>Терапии*» </a:t>
            </a:r>
            <a:r>
              <a:rPr sz="1300" b="1" spc="-80" dirty="0">
                <a:solidFill>
                  <a:srgbClr val="C00000"/>
                </a:solidFill>
                <a:latin typeface="Calibri"/>
                <a:cs typeface="Calibri"/>
              </a:rPr>
              <a:t>(рус.) </a:t>
            </a:r>
            <a:r>
              <a:rPr sz="1300" b="1" spc="-130" dirty="0">
                <a:solidFill>
                  <a:srgbClr val="C00000"/>
                </a:solidFill>
                <a:latin typeface="Calibri"/>
                <a:cs typeface="Calibri"/>
              </a:rPr>
              <a:t>или </a:t>
            </a:r>
            <a:r>
              <a:rPr sz="1300" b="1" spc="-114" dirty="0">
                <a:solidFill>
                  <a:srgbClr val="C00000"/>
                </a:solidFill>
                <a:latin typeface="Calibri"/>
                <a:cs typeface="Calibri"/>
              </a:rPr>
              <a:t>PICS** </a:t>
            </a:r>
            <a:r>
              <a:rPr sz="1300" b="1" spc="55" dirty="0">
                <a:solidFill>
                  <a:srgbClr val="C00000"/>
                </a:solidFill>
                <a:latin typeface="Calibri"/>
                <a:cs typeface="Calibri"/>
              </a:rPr>
              <a:t>– </a:t>
            </a:r>
            <a:r>
              <a:rPr sz="1300" b="1" spc="-80" dirty="0">
                <a:solidFill>
                  <a:srgbClr val="C00000"/>
                </a:solidFill>
                <a:latin typeface="Calibri"/>
                <a:cs typeface="Calibri"/>
              </a:rPr>
              <a:t>Post Intensive </a:t>
            </a:r>
            <a:r>
              <a:rPr sz="1300" b="1" spc="-90" dirty="0">
                <a:solidFill>
                  <a:srgbClr val="C00000"/>
                </a:solidFill>
                <a:latin typeface="Calibri"/>
                <a:cs typeface="Calibri"/>
              </a:rPr>
              <a:t>Care </a:t>
            </a:r>
            <a:r>
              <a:rPr sz="1300" b="1" spc="-110" dirty="0">
                <a:solidFill>
                  <a:srgbClr val="C00000"/>
                </a:solidFill>
                <a:latin typeface="Calibri"/>
                <a:cs typeface="Calibri"/>
              </a:rPr>
              <a:t>Syndrome </a:t>
            </a:r>
            <a:r>
              <a:rPr sz="1300" b="1" spc="-85" dirty="0">
                <a:solidFill>
                  <a:srgbClr val="C00000"/>
                </a:solidFill>
                <a:latin typeface="Calibri"/>
                <a:cs typeface="Calibri"/>
              </a:rPr>
              <a:t>(англ.) </a:t>
            </a:r>
            <a:r>
              <a:rPr sz="1300" b="1" spc="-15" dirty="0">
                <a:solidFill>
                  <a:srgbClr val="C00000"/>
                </a:solidFill>
                <a:latin typeface="Calibri"/>
                <a:cs typeface="Calibri"/>
              </a:rPr>
              <a:t>- </a:t>
            </a:r>
            <a:r>
              <a:rPr sz="1300" b="1" spc="-120" dirty="0">
                <a:latin typeface="Calibri"/>
                <a:cs typeface="Calibri"/>
              </a:rPr>
              <a:t>новые </a:t>
            </a:r>
            <a:r>
              <a:rPr sz="1300" b="1" spc="-125" dirty="0">
                <a:latin typeface="Calibri"/>
                <a:cs typeface="Calibri"/>
              </a:rPr>
              <a:t>или </a:t>
            </a:r>
            <a:r>
              <a:rPr sz="1300" b="1" spc="-110" dirty="0">
                <a:latin typeface="Calibri"/>
                <a:cs typeface="Calibri"/>
              </a:rPr>
              <a:t>прогредиентно развившиеся </a:t>
            </a:r>
            <a:r>
              <a:rPr sz="1300" b="1" spc="-125" dirty="0">
                <a:latin typeface="Calibri"/>
                <a:cs typeface="Calibri"/>
              </a:rPr>
              <a:t>преморбидные  </a:t>
            </a:r>
            <a:r>
              <a:rPr sz="1300" b="1" spc="-100" dirty="0">
                <a:latin typeface="Calibri"/>
                <a:cs typeface="Calibri"/>
              </a:rPr>
              <a:t>патологические состояния, </a:t>
            </a:r>
            <a:r>
              <a:rPr sz="1300" b="1" spc="-114" dirty="0">
                <a:latin typeface="Calibri"/>
                <a:cs typeface="Calibri"/>
              </a:rPr>
              <a:t>являющиеся </a:t>
            </a:r>
            <a:r>
              <a:rPr sz="1300" b="1" spc="-110" dirty="0">
                <a:latin typeface="Calibri"/>
                <a:cs typeface="Calibri"/>
              </a:rPr>
              <a:t>следствием использования </a:t>
            </a:r>
            <a:r>
              <a:rPr sz="1300" b="1" spc="-120" dirty="0">
                <a:latin typeface="Calibri"/>
                <a:cs typeface="Calibri"/>
              </a:rPr>
              <a:t>методов </a:t>
            </a:r>
            <a:r>
              <a:rPr sz="1300" b="1" spc="-110" dirty="0">
                <a:latin typeface="Calibri"/>
                <a:cs typeface="Calibri"/>
              </a:rPr>
              <a:t>интенсивной терапии </a:t>
            </a:r>
            <a:r>
              <a:rPr sz="1300" b="1" spc="-140" dirty="0">
                <a:latin typeface="Calibri"/>
                <a:cs typeface="Calibri"/>
              </a:rPr>
              <a:t>и </a:t>
            </a:r>
            <a:r>
              <a:rPr sz="1300" b="1" spc="-114" dirty="0">
                <a:latin typeface="Calibri"/>
                <a:cs typeface="Calibri"/>
              </a:rPr>
              <a:t>пребывания </a:t>
            </a:r>
            <a:r>
              <a:rPr sz="1300" b="1" spc="-100" dirty="0">
                <a:latin typeface="Calibri"/>
                <a:cs typeface="Calibri"/>
              </a:rPr>
              <a:t>в </a:t>
            </a:r>
            <a:r>
              <a:rPr sz="1300" b="1" spc="-95" dirty="0">
                <a:latin typeface="Calibri"/>
                <a:cs typeface="Calibri"/>
              </a:rPr>
              <a:t>условиях </a:t>
            </a:r>
            <a:r>
              <a:rPr sz="1300" b="1" spc="-114" dirty="0">
                <a:latin typeface="Calibri"/>
                <a:cs typeface="Calibri"/>
              </a:rPr>
              <a:t>ОРИТ, ограничивающие повседневную  </a:t>
            </a:r>
            <a:r>
              <a:rPr sz="1300" b="1" spc="-135" dirty="0">
                <a:latin typeface="Calibri"/>
                <a:cs typeface="Calibri"/>
              </a:rPr>
              <a:t>жизнь</a:t>
            </a:r>
            <a:r>
              <a:rPr sz="1300" b="1" spc="-25" dirty="0">
                <a:latin typeface="Calibri"/>
                <a:cs typeface="Calibri"/>
              </a:rPr>
              <a:t> </a:t>
            </a:r>
            <a:r>
              <a:rPr sz="1300" b="1" spc="-105" dirty="0">
                <a:latin typeface="Calibri"/>
                <a:cs typeface="Calibri"/>
              </a:rPr>
              <a:t>пациента.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8913" y="236219"/>
            <a:ext cx="53232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90" dirty="0"/>
              <a:t>Этапы </a:t>
            </a:r>
            <a:r>
              <a:rPr sz="3200" spc="-310" dirty="0"/>
              <a:t>формирования</a:t>
            </a:r>
            <a:r>
              <a:rPr sz="3200" spc="-290" dirty="0"/>
              <a:t> </a:t>
            </a:r>
            <a:r>
              <a:rPr sz="3200" spc="-315" dirty="0"/>
              <a:t>ПИТ-синдрома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016" y="1819655"/>
            <a:ext cx="1325880" cy="905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1856" y="2035555"/>
            <a:ext cx="32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0672" y="3313176"/>
            <a:ext cx="1548384" cy="950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43065" y="3575304"/>
            <a:ext cx="1045844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31470" marR="5080" indent="-319405">
              <a:lnSpc>
                <a:spcPts val="1300"/>
              </a:lnSpc>
              <a:spcBef>
                <a:spcPts val="16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Иммобилизационный  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4040" y="1914144"/>
            <a:ext cx="1039368" cy="104241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694340" y="2245867"/>
            <a:ext cx="578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смерть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04744" y="3736847"/>
            <a:ext cx="7763509" cy="1359535"/>
            <a:chOff x="2904744" y="3736847"/>
            <a:chExt cx="7763509" cy="13595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4744" y="3736847"/>
              <a:ext cx="463295" cy="8260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00" y="3788663"/>
              <a:ext cx="646176" cy="896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5920" y="4078223"/>
              <a:ext cx="1402079" cy="101803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462461" y="4427220"/>
            <a:ext cx="1009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latin typeface="Calibri"/>
                <a:cs typeface="Calibri"/>
              </a:rPr>
              <a:t>выздоровление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34255" y="2852927"/>
            <a:ext cx="6334125" cy="1780539"/>
            <a:chOff x="4334255" y="2852927"/>
            <a:chExt cx="6334125" cy="1780539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4255" y="3736847"/>
              <a:ext cx="469391" cy="896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68967" y="2852927"/>
              <a:ext cx="1399031" cy="13289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489450" y="3187700"/>
            <a:ext cx="95821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0" dirty="0">
                <a:latin typeface="Calibri"/>
                <a:cs typeface="Calibri"/>
              </a:rPr>
              <a:t>стойкий  невр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70" dirty="0">
                <a:latin typeface="Calibri"/>
                <a:cs typeface="Calibri"/>
              </a:rPr>
              <a:t>г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ч</a:t>
            </a:r>
            <a:r>
              <a:rPr sz="1200" spc="-100" dirty="0">
                <a:latin typeface="Calibri"/>
                <a:cs typeface="Calibri"/>
              </a:rPr>
              <a:t>е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00" dirty="0">
                <a:latin typeface="Calibri"/>
                <a:cs typeface="Calibri"/>
              </a:rPr>
              <a:t>к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20" dirty="0">
                <a:latin typeface="Calibri"/>
                <a:cs typeface="Calibri"/>
              </a:rPr>
              <a:t>дефицит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52016" y="5937503"/>
            <a:ext cx="4748783" cy="59131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781747" y="6007100"/>
            <a:ext cx="2488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Формирование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93920" y="2602992"/>
            <a:ext cx="1701164" cy="649605"/>
            <a:chOff x="4693920" y="2602992"/>
            <a:chExt cx="1701164" cy="64960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3920" y="2602992"/>
              <a:ext cx="1700783" cy="6492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55464" y="2679192"/>
              <a:ext cx="1377696" cy="536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40638" y="2625285"/>
              <a:ext cx="1608921" cy="5566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40638" y="26252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68043" y="2712720"/>
            <a:ext cx="115570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62230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latin typeface="Calibri"/>
                <a:cs typeface="Calibri"/>
              </a:rPr>
              <a:t>Полимионейропатия  </a:t>
            </a:r>
            <a:r>
              <a:rPr sz="1100" spc="-95" dirty="0">
                <a:latin typeface="Calibri"/>
                <a:cs typeface="Calibri"/>
              </a:rPr>
              <a:t>критических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состояний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54679" y="4160520"/>
            <a:ext cx="1399032" cy="104241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414376" y="4544567"/>
            <a:ext cx="8801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Деафферентация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693920" y="3172967"/>
            <a:ext cx="1701164" cy="762000"/>
            <a:chOff x="4693920" y="3172967"/>
            <a:chExt cx="1701164" cy="762000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93920" y="3209543"/>
              <a:ext cx="1700783" cy="6492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56048" y="3172967"/>
              <a:ext cx="1210055" cy="76199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40638" y="3232666"/>
              <a:ext cx="1608921" cy="55669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740638" y="3232666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074404" y="3212084"/>
            <a:ext cx="94170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4" dirty="0">
                <a:latin typeface="Calibri"/>
                <a:cs typeface="Calibri"/>
              </a:rPr>
              <a:t>Нарушение  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105" dirty="0">
                <a:latin typeface="Calibri"/>
                <a:cs typeface="Calibri"/>
              </a:rPr>
              <a:t>ра</a:t>
            </a:r>
            <a:r>
              <a:rPr sz="1200" spc="-95" dirty="0">
                <a:latin typeface="Calibri"/>
                <a:cs typeface="Calibri"/>
              </a:rPr>
              <a:t>в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ац</a:t>
            </a:r>
            <a:r>
              <a:rPr sz="1200" spc="-125" dirty="0">
                <a:latin typeface="Calibri"/>
                <a:cs typeface="Calibri"/>
              </a:rPr>
              <a:t>ионно</a:t>
            </a:r>
            <a:r>
              <a:rPr sz="1200" spc="-80" dirty="0">
                <a:latin typeface="Calibri"/>
                <a:cs typeface="Calibri"/>
              </a:rPr>
              <a:t>го  </a:t>
            </a:r>
            <a:r>
              <a:rPr sz="1200" spc="-110" dirty="0">
                <a:latin typeface="Calibri"/>
                <a:cs typeface="Calibri"/>
              </a:rPr>
              <a:t>градиента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693920" y="3883152"/>
            <a:ext cx="1701164" cy="649605"/>
            <a:chOff x="4693920" y="3883152"/>
            <a:chExt cx="1701164" cy="649605"/>
          </a:xfrm>
        </p:grpSpPr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93920" y="3883152"/>
              <a:ext cx="1700783" cy="6492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91456" y="3938016"/>
              <a:ext cx="1539239" cy="58521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40638" y="3906028"/>
              <a:ext cx="1608921" cy="55669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740638" y="3906028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909304" y="3977132"/>
            <a:ext cx="127127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41325" marR="5080" indent="-428625">
              <a:lnSpc>
                <a:spcPct val="103299"/>
              </a:lnSpc>
              <a:spcBef>
                <a:spcPts val="50"/>
              </a:spcBef>
            </a:pPr>
            <a:r>
              <a:rPr sz="1200" spc="-114" dirty="0">
                <a:latin typeface="Calibri"/>
                <a:cs typeface="Calibri"/>
              </a:rPr>
              <a:t>Нарушение циркадных  </a:t>
            </a:r>
            <a:r>
              <a:rPr sz="1200" spc="-125" dirty="0">
                <a:latin typeface="Calibri"/>
                <a:cs typeface="Calibri"/>
              </a:rPr>
              <a:t>ритмов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842759" y="4465320"/>
            <a:ext cx="1701164" cy="649605"/>
            <a:chOff x="6842759" y="4465320"/>
            <a:chExt cx="1701164" cy="649605"/>
          </a:xfrm>
        </p:grpSpPr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42759" y="4465320"/>
              <a:ext cx="1700783" cy="6492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03719" y="4520184"/>
              <a:ext cx="1581912" cy="58521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89577" y="4488185"/>
              <a:ext cx="1608921" cy="5566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889577" y="44881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020938" y="4559300"/>
            <a:ext cx="134620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41935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Эмоционально-  </a:t>
            </a:r>
            <a:r>
              <a:rPr sz="1200" spc="-114" dirty="0">
                <a:latin typeface="Calibri"/>
                <a:cs typeface="Calibri"/>
              </a:rPr>
              <a:t>когнитивные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нарушения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845807" y="3483864"/>
            <a:ext cx="1701164" cy="649605"/>
            <a:chOff x="6845807" y="3483864"/>
            <a:chExt cx="1701164" cy="649605"/>
          </a:xfrm>
        </p:grpSpPr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45807" y="3483864"/>
              <a:ext cx="1700783" cy="6492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85431" y="3538728"/>
              <a:ext cx="1655064" cy="58521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91517" y="3505917"/>
              <a:ext cx="1608922" cy="55669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891517" y="3505917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002240" y="3565651"/>
            <a:ext cx="1387475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0" marR="5080" indent="-361950">
              <a:lnSpc>
                <a:spcPct val="105000"/>
              </a:lnSpc>
              <a:spcBef>
                <a:spcPts val="100"/>
              </a:spcBef>
            </a:pPr>
            <a:r>
              <a:rPr sz="1200" spc="-125" dirty="0">
                <a:latin typeface="Calibri"/>
                <a:cs typeface="Calibri"/>
              </a:rPr>
              <a:t>Снижение </a:t>
            </a:r>
            <a:r>
              <a:rPr sz="1200" spc="-110" dirty="0">
                <a:latin typeface="Calibri"/>
                <a:cs typeface="Calibri"/>
              </a:rPr>
              <a:t>толерантности  </a:t>
            </a:r>
            <a:r>
              <a:rPr sz="1200" spc="-95" dirty="0">
                <a:latin typeface="Calibri"/>
                <a:cs typeface="Calibri"/>
              </a:rPr>
              <a:t>к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нагрузкам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693920" y="4541520"/>
            <a:ext cx="1701164" cy="649605"/>
            <a:chOff x="4693920" y="4541520"/>
            <a:chExt cx="1701164" cy="649605"/>
          </a:xfrm>
        </p:grpSpPr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93920" y="4541520"/>
              <a:ext cx="1700783" cy="6492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98720" y="4596384"/>
              <a:ext cx="1094231" cy="58521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40638" y="4564852"/>
              <a:ext cx="1608921" cy="55669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740638" y="4564852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5116474" y="4635500"/>
            <a:ext cx="85788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8419">
              <a:lnSpc>
                <a:spcPct val="103299"/>
              </a:lnSpc>
              <a:spcBef>
                <a:spcPts val="50"/>
              </a:spcBef>
            </a:pPr>
            <a:r>
              <a:rPr sz="1200" spc="-114" dirty="0">
                <a:latin typeface="Calibri"/>
                <a:cs typeface="Calibri"/>
              </a:rPr>
              <a:t>Нутритивный  </a:t>
            </a:r>
            <a:r>
              <a:rPr sz="1200" spc="-135" dirty="0">
                <a:latin typeface="Calibri"/>
                <a:cs typeface="Calibri"/>
              </a:rPr>
              <a:t>дисм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5" dirty="0">
                <a:latin typeface="Calibri"/>
                <a:cs typeface="Calibri"/>
              </a:rPr>
              <a:t>б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з</a:t>
            </a:r>
            <a:r>
              <a:rPr sz="1200" spc="-190" dirty="0">
                <a:latin typeface="Calibri"/>
                <a:cs typeface="Calibri"/>
              </a:rPr>
              <a:t>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648967" y="1463039"/>
            <a:ext cx="6894830" cy="5072380"/>
            <a:chOff x="1648967" y="1463039"/>
            <a:chExt cx="6894830" cy="5072380"/>
          </a:xfrm>
        </p:grpSpPr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45808" y="2569463"/>
              <a:ext cx="1697736" cy="6492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92696" y="2627375"/>
              <a:ext cx="1237488" cy="58521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891517" y="2593955"/>
              <a:ext cx="1606980" cy="55669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891517" y="2593955"/>
              <a:ext cx="1607185" cy="556895"/>
            </a:xfrm>
            <a:custGeom>
              <a:avLst/>
              <a:gdLst/>
              <a:ahLst/>
              <a:cxnLst/>
              <a:rect l="l" t="t" r="r" b="b"/>
              <a:pathLst>
                <a:path w="1607184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6"/>
                  </a:lnTo>
                  <a:lnTo>
                    <a:pt x="56668" y="7291"/>
                  </a:lnTo>
                  <a:lnTo>
                    <a:pt x="92784" y="0"/>
                  </a:lnTo>
                  <a:lnTo>
                    <a:pt x="1514196" y="0"/>
                  </a:lnTo>
                  <a:lnTo>
                    <a:pt x="1550311" y="7291"/>
                  </a:lnTo>
                  <a:lnTo>
                    <a:pt x="1579804" y="27176"/>
                  </a:lnTo>
                  <a:lnTo>
                    <a:pt x="1599688" y="56668"/>
                  </a:lnTo>
                  <a:lnTo>
                    <a:pt x="1606980" y="92784"/>
                  </a:lnTo>
                  <a:lnTo>
                    <a:pt x="1606980" y="463911"/>
                  </a:lnTo>
                  <a:lnTo>
                    <a:pt x="1599688" y="500027"/>
                  </a:lnTo>
                  <a:lnTo>
                    <a:pt x="1579804" y="529520"/>
                  </a:lnTo>
                  <a:lnTo>
                    <a:pt x="1550311" y="549404"/>
                  </a:lnTo>
                  <a:lnTo>
                    <a:pt x="1514196" y="556696"/>
                  </a:lnTo>
                  <a:lnTo>
                    <a:pt x="92784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94120" y="1463039"/>
              <a:ext cx="109727" cy="507187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347617" y="1485899"/>
              <a:ext cx="2540" cy="4974590"/>
            </a:xfrm>
            <a:custGeom>
              <a:avLst/>
              <a:gdLst/>
              <a:ahLst/>
              <a:cxnLst/>
              <a:rect l="l" t="t" r="r" b="b"/>
              <a:pathLst>
                <a:path w="2539" h="4974590">
                  <a:moveTo>
                    <a:pt x="0" y="0"/>
                  </a:moveTo>
                  <a:lnTo>
                    <a:pt x="1942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48967" y="1463039"/>
              <a:ext cx="118871" cy="50718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703387" y="1485899"/>
              <a:ext cx="10160" cy="4974590"/>
            </a:xfrm>
            <a:custGeom>
              <a:avLst/>
              <a:gdLst/>
              <a:ahLst/>
              <a:cxnLst/>
              <a:rect l="l" t="t" r="r" b="b"/>
              <a:pathLst>
                <a:path w="10160" h="4974590">
                  <a:moveTo>
                    <a:pt x="0" y="0"/>
                  </a:moveTo>
                  <a:lnTo>
                    <a:pt x="9979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3366033" y="1136396"/>
            <a:ext cx="76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Calibri"/>
                <a:cs typeface="Calibri"/>
              </a:rPr>
              <a:t>3-7</a:t>
            </a:r>
            <a:r>
              <a:rPr sz="1800" spc="-15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667255" y="2694432"/>
            <a:ext cx="4727575" cy="3383279"/>
            <a:chOff x="1667255" y="2694432"/>
            <a:chExt cx="4727575" cy="3383279"/>
          </a:xfrm>
        </p:grpSpPr>
        <p:pic>
          <p:nvPicPr>
            <p:cNvPr id="69" name="object 6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67255" y="2694432"/>
              <a:ext cx="1341120" cy="52425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04999" y="2779776"/>
              <a:ext cx="865632" cy="39319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2716302"/>
              <a:ext cx="1248976" cy="43435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713367" y="2716302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67255" y="3130296"/>
              <a:ext cx="1341120" cy="52730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81199" y="3218688"/>
              <a:ext cx="713232" cy="39319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3154874"/>
              <a:ext cx="1248976" cy="43435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713367" y="3154874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67255" y="3605784"/>
              <a:ext cx="1341120" cy="52730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090927" y="3691128"/>
              <a:ext cx="493775" cy="39319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13367" y="3628263"/>
              <a:ext cx="1248976" cy="434351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713367" y="3628263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67255" y="4078224"/>
              <a:ext cx="1341120" cy="52730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20239" y="4163568"/>
              <a:ext cx="835151" cy="39319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101146"/>
              <a:ext cx="1248976" cy="434351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713367" y="4101146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67255" y="4608576"/>
              <a:ext cx="1341120" cy="52730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749551" y="4696967"/>
              <a:ext cx="1176527" cy="3931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633204"/>
              <a:ext cx="1248976" cy="43435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713367" y="463320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67255" y="5068823"/>
              <a:ext cx="1341120" cy="5273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56231" y="5154167"/>
              <a:ext cx="963168" cy="39624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5092195"/>
              <a:ext cx="1248976" cy="434351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713367" y="509219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67255" y="5553455"/>
              <a:ext cx="1341120" cy="52425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14143" y="5638800"/>
              <a:ext cx="847344" cy="39319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713367" y="5575508"/>
              <a:ext cx="1248976" cy="43435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713367" y="5575508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93920" y="5181600"/>
              <a:ext cx="1700783" cy="64922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67072" y="5236463"/>
              <a:ext cx="1588008" cy="58521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40638" y="5203768"/>
              <a:ext cx="1608921" cy="55669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740638" y="5203769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4885207" y="5272532"/>
            <a:ext cx="1320165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400685" marR="5080" indent="-388620">
              <a:lnSpc>
                <a:spcPct val="105000"/>
              </a:lnSpc>
              <a:spcBef>
                <a:spcPts val="25"/>
              </a:spcBef>
            </a:pPr>
            <a:r>
              <a:rPr sz="1200" spc="-210" dirty="0">
                <a:latin typeface="Calibri"/>
                <a:cs typeface="Calibri"/>
              </a:rPr>
              <a:t>Г</a:t>
            </a:r>
            <a:r>
              <a:rPr sz="1200" spc="-120" dirty="0">
                <a:latin typeface="Calibri"/>
                <a:cs typeface="Calibri"/>
              </a:rPr>
              <a:t>н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й</a:t>
            </a:r>
            <a:r>
              <a:rPr sz="1200" spc="-125" dirty="0">
                <a:latin typeface="Calibri"/>
                <a:cs typeface="Calibri"/>
              </a:rPr>
              <a:t>н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20" dirty="0">
                <a:latin typeface="Calibri"/>
                <a:cs typeface="Calibri"/>
              </a:rPr>
              <a:t>-</a:t>
            </a:r>
            <a:r>
              <a:rPr sz="1200" spc="-100" dirty="0">
                <a:latin typeface="Calibri"/>
                <a:cs typeface="Calibri"/>
              </a:rPr>
              <a:t>в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14" dirty="0">
                <a:latin typeface="Calibri"/>
                <a:cs typeface="Calibri"/>
              </a:rPr>
              <a:t>п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0" dirty="0">
                <a:latin typeface="Calibri"/>
                <a:cs typeface="Calibri"/>
              </a:rPr>
              <a:t>ли</a:t>
            </a:r>
            <a:r>
              <a:rPr sz="1200" spc="-100" dirty="0">
                <a:latin typeface="Calibri"/>
                <a:cs typeface="Calibri"/>
              </a:rPr>
              <a:t>те</a:t>
            </a:r>
            <a:r>
              <a:rPr sz="1200" spc="-120" dirty="0">
                <a:latin typeface="Calibri"/>
                <a:cs typeface="Calibri"/>
              </a:rPr>
              <a:t>ль</a:t>
            </a:r>
            <a:r>
              <a:rPr sz="1200" spc="-100" dirty="0">
                <a:latin typeface="Calibri"/>
                <a:cs typeface="Calibri"/>
              </a:rPr>
              <a:t>ные  </a:t>
            </a:r>
            <a:r>
              <a:rPr sz="1200" spc="-114" dirty="0">
                <a:latin typeface="Calibri"/>
                <a:cs typeface="Calibri"/>
              </a:rPr>
              <a:t>процессы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6833616" y="1447799"/>
            <a:ext cx="3834765" cy="5087620"/>
            <a:chOff x="6833616" y="1447799"/>
            <a:chExt cx="3834765" cy="5087620"/>
          </a:xfrm>
        </p:grpSpPr>
        <p:pic>
          <p:nvPicPr>
            <p:cNvPr id="103" name="object 10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442960" y="1481327"/>
              <a:ext cx="109727" cy="460248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8498498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833616" y="1447799"/>
              <a:ext cx="109727" cy="5087111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6887635" y="1468460"/>
              <a:ext cx="0" cy="4991735"/>
            </a:xfrm>
            <a:custGeom>
              <a:avLst/>
              <a:gdLst/>
              <a:ahLst/>
              <a:cxnLst/>
              <a:rect l="l" t="t" r="r" b="b"/>
              <a:pathLst>
                <a:path h="4991735">
                  <a:moveTo>
                    <a:pt x="0" y="0"/>
                  </a:moveTo>
                  <a:lnTo>
                    <a:pt x="1" y="4991662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68968" y="4928615"/>
              <a:ext cx="1399031" cy="1018032"/>
            </a:xfrm>
            <a:prstGeom prst="rect">
              <a:avLst/>
            </a:prstGeom>
          </p:spPr>
        </p:pic>
      </p:grpSp>
      <p:sp>
        <p:nvSpPr>
          <p:cNvPr id="108" name="object 108"/>
          <p:cNvSpPr txBox="1"/>
          <p:nvPr/>
        </p:nvSpPr>
        <p:spPr>
          <a:xfrm>
            <a:off x="9441031" y="5277611"/>
            <a:ext cx="10547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latin typeface="Calibri"/>
                <a:cs typeface="Calibri"/>
              </a:rPr>
              <a:t>десоциализация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8476488" y="1481327"/>
            <a:ext cx="890269" cy="4602480"/>
            <a:chOff x="8476488" y="1481327"/>
            <a:chExt cx="890269" cy="4602480"/>
          </a:xfrm>
        </p:grpSpPr>
        <p:pic>
          <p:nvPicPr>
            <p:cNvPr id="110" name="object 11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232392" y="1481327"/>
              <a:ext cx="109727" cy="4602480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9286623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476488" y="3666744"/>
              <a:ext cx="890016" cy="896112"/>
            </a:xfrm>
            <a:prstGeom prst="rect">
              <a:avLst/>
            </a:prstGeom>
          </p:spPr>
        </p:pic>
      </p:grpSp>
      <p:sp>
        <p:nvSpPr>
          <p:cNvPr id="113" name="object 113"/>
          <p:cNvSpPr txBox="1"/>
          <p:nvPr/>
        </p:nvSpPr>
        <p:spPr>
          <a:xfrm>
            <a:off x="7175706" y="1206500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8-30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1557527" y="1368552"/>
            <a:ext cx="9265920" cy="360045"/>
            <a:chOff x="1557527" y="1368552"/>
            <a:chExt cx="9265920" cy="360045"/>
          </a:xfrm>
        </p:grpSpPr>
        <p:pic>
          <p:nvPicPr>
            <p:cNvPr id="115" name="object 11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57527" y="1368552"/>
              <a:ext cx="4943856" cy="307848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1713308" y="1443830"/>
              <a:ext cx="4634865" cy="118110"/>
            </a:xfrm>
            <a:custGeom>
              <a:avLst/>
              <a:gdLst/>
              <a:ahLst/>
              <a:cxnLst/>
              <a:rect l="l" t="t" r="r" b="b"/>
              <a:pathLst>
                <a:path w="4634865" h="118109">
                  <a:moveTo>
                    <a:pt x="4533303" y="1"/>
                  </a:moveTo>
                  <a:lnTo>
                    <a:pt x="4525526" y="2047"/>
                  </a:lnTo>
                  <a:lnTo>
                    <a:pt x="4518459" y="14164"/>
                  </a:lnTo>
                  <a:lnTo>
                    <a:pt x="4520505" y="21940"/>
                  </a:lnTo>
                  <a:lnTo>
                    <a:pt x="4562186" y="46254"/>
                  </a:lnTo>
                  <a:lnTo>
                    <a:pt x="4609143" y="46254"/>
                  </a:lnTo>
                  <a:lnTo>
                    <a:pt x="4609143" y="71654"/>
                  </a:lnTo>
                  <a:lnTo>
                    <a:pt x="4562186" y="71654"/>
                  </a:lnTo>
                  <a:lnTo>
                    <a:pt x="4520505" y="95968"/>
                  </a:lnTo>
                  <a:lnTo>
                    <a:pt x="4518459" y="103745"/>
                  </a:lnTo>
                  <a:lnTo>
                    <a:pt x="4525526" y="115862"/>
                  </a:lnTo>
                  <a:lnTo>
                    <a:pt x="4533305" y="117908"/>
                  </a:lnTo>
                  <a:lnTo>
                    <a:pt x="4612596" y="71654"/>
                  </a:lnTo>
                  <a:lnTo>
                    <a:pt x="4609143" y="71654"/>
                  </a:lnTo>
                  <a:lnTo>
                    <a:pt x="4612599" y="71653"/>
                  </a:lnTo>
                  <a:lnTo>
                    <a:pt x="4634368" y="58954"/>
                  </a:lnTo>
                  <a:lnTo>
                    <a:pt x="4533303" y="1"/>
                  </a:lnTo>
                  <a:close/>
                </a:path>
                <a:path w="463486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1" y="115862"/>
                  </a:lnTo>
                  <a:lnTo>
                    <a:pt x="115909" y="103745"/>
                  </a:lnTo>
                  <a:lnTo>
                    <a:pt x="113863" y="95967"/>
                  </a:lnTo>
                  <a:lnTo>
                    <a:pt x="72180" y="71653"/>
                  </a:lnTo>
                  <a:lnTo>
                    <a:pt x="25224" y="71653"/>
                  </a:lnTo>
                  <a:lnTo>
                    <a:pt x="25224" y="46253"/>
                  </a:lnTo>
                  <a:lnTo>
                    <a:pt x="72181" y="46253"/>
                  </a:lnTo>
                  <a:lnTo>
                    <a:pt x="113863" y="21939"/>
                  </a:lnTo>
                  <a:lnTo>
                    <a:pt x="115909" y="14163"/>
                  </a:lnTo>
                  <a:lnTo>
                    <a:pt x="108841" y="2045"/>
                  </a:lnTo>
                  <a:lnTo>
                    <a:pt x="101064" y="0"/>
                  </a:lnTo>
                  <a:close/>
                </a:path>
                <a:path w="4634865" h="118109">
                  <a:moveTo>
                    <a:pt x="4583958" y="58954"/>
                  </a:moveTo>
                  <a:lnTo>
                    <a:pt x="4562186" y="71654"/>
                  </a:lnTo>
                  <a:lnTo>
                    <a:pt x="4609143" y="71654"/>
                  </a:lnTo>
                  <a:lnTo>
                    <a:pt x="4609143" y="69924"/>
                  </a:lnTo>
                  <a:lnTo>
                    <a:pt x="4602762" y="69923"/>
                  </a:lnTo>
                  <a:lnTo>
                    <a:pt x="4583958" y="58954"/>
                  </a:lnTo>
                  <a:close/>
                </a:path>
                <a:path w="4634865" h="118109">
                  <a:moveTo>
                    <a:pt x="72181" y="46253"/>
                  </a:moveTo>
                  <a:lnTo>
                    <a:pt x="50410" y="58954"/>
                  </a:lnTo>
                  <a:lnTo>
                    <a:pt x="72180" y="71653"/>
                  </a:lnTo>
                  <a:lnTo>
                    <a:pt x="4562188" y="71653"/>
                  </a:lnTo>
                  <a:lnTo>
                    <a:pt x="4583958" y="58954"/>
                  </a:lnTo>
                  <a:lnTo>
                    <a:pt x="4562186" y="46254"/>
                  </a:lnTo>
                  <a:lnTo>
                    <a:pt x="72181" y="46253"/>
                  </a:lnTo>
                  <a:close/>
                </a:path>
                <a:path w="4634865" h="118109">
                  <a:moveTo>
                    <a:pt x="25224" y="46253"/>
                  </a:moveTo>
                  <a:lnTo>
                    <a:pt x="25224" y="71653"/>
                  </a:lnTo>
                  <a:lnTo>
                    <a:pt x="72180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4"/>
                  </a:lnTo>
                  <a:lnTo>
                    <a:pt x="69214" y="47984"/>
                  </a:lnTo>
                  <a:lnTo>
                    <a:pt x="72181" y="46253"/>
                  </a:lnTo>
                  <a:lnTo>
                    <a:pt x="25224" y="46253"/>
                  </a:lnTo>
                  <a:close/>
                </a:path>
                <a:path w="4634865" h="118109">
                  <a:moveTo>
                    <a:pt x="4602764" y="47984"/>
                  </a:moveTo>
                  <a:lnTo>
                    <a:pt x="4583958" y="58954"/>
                  </a:lnTo>
                  <a:lnTo>
                    <a:pt x="4602764" y="69924"/>
                  </a:lnTo>
                  <a:lnTo>
                    <a:pt x="4602764" y="47984"/>
                  </a:lnTo>
                  <a:close/>
                </a:path>
                <a:path w="4634865" h="118109">
                  <a:moveTo>
                    <a:pt x="4609143" y="47984"/>
                  </a:moveTo>
                  <a:lnTo>
                    <a:pt x="4602764" y="47984"/>
                  </a:lnTo>
                  <a:lnTo>
                    <a:pt x="4602764" y="69924"/>
                  </a:lnTo>
                  <a:lnTo>
                    <a:pt x="4609143" y="69924"/>
                  </a:lnTo>
                  <a:lnTo>
                    <a:pt x="4609143" y="47984"/>
                  </a:lnTo>
                  <a:close/>
                </a:path>
                <a:path w="4634865" h="118109">
                  <a:moveTo>
                    <a:pt x="31603" y="47984"/>
                  </a:moveTo>
                  <a:lnTo>
                    <a:pt x="31603" y="69923"/>
                  </a:lnTo>
                  <a:lnTo>
                    <a:pt x="50408" y="58953"/>
                  </a:lnTo>
                  <a:lnTo>
                    <a:pt x="31603" y="47984"/>
                  </a:lnTo>
                  <a:close/>
                </a:path>
                <a:path w="463486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4634865" h="118109">
                  <a:moveTo>
                    <a:pt x="4562186" y="46254"/>
                  </a:moveTo>
                  <a:lnTo>
                    <a:pt x="4583960" y="58953"/>
                  </a:lnTo>
                  <a:lnTo>
                    <a:pt x="4602764" y="47984"/>
                  </a:lnTo>
                  <a:lnTo>
                    <a:pt x="4609143" y="47984"/>
                  </a:lnTo>
                  <a:lnTo>
                    <a:pt x="4609143" y="46254"/>
                  </a:lnTo>
                  <a:lnTo>
                    <a:pt x="4562186" y="46254"/>
                  </a:lnTo>
                  <a:close/>
                </a:path>
                <a:path w="4634865" h="118109">
                  <a:moveTo>
                    <a:pt x="69214" y="47984"/>
                  </a:moveTo>
                  <a:lnTo>
                    <a:pt x="31603" y="47984"/>
                  </a:lnTo>
                  <a:lnTo>
                    <a:pt x="50410" y="58953"/>
                  </a:lnTo>
                  <a:lnTo>
                    <a:pt x="69214" y="479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733031" y="1395984"/>
              <a:ext cx="1920239" cy="307848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6887578" y="1471498"/>
              <a:ext cx="1610995" cy="118110"/>
            </a:xfrm>
            <a:custGeom>
              <a:avLst/>
              <a:gdLst/>
              <a:ahLst/>
              <a:cxnLst/>
              <a:rect l="l" t="t" r="r" b="b"/>
              <a:pathLst>
                <a:path w="1610995" h="118109">
                  <a:moveTo>
                    <a:pt x="1509914" y="0"/>
                  </a:moveTo>
                  <a:lnTo>
                    <a:pt x="1502138" y="2047"/>
                  </a:lnTo>
                  <a:lnTo>
                    <a:pt x="1495070" y="14164"/>
                  </a:lnTo>
                  <a:lnTo>
                    <a:pt x="1497116" y="21940"/>
                  </a:lnTo>
                  <a:lnTo>
                    <a:pt x="1538798" y="46254"/>
                  </a:lnTo>
                  <a:lnTo>
                    <a:pt x="1585775" y="46254"/>
                  </a:lnTo>
                  <a:lnTo>
                    <a:pt x="1585775" y="71654"/>
                  </a:lnTo>
                  <a:lnTo>
                    <a:pt x="1538798" y="71654"/>
                  </a:lnTo>
                  <a:lnTo>
                    <a:pt x="1497116" y="95968"/>
                  </a:lnTo>
                  <a:lnTo>
                    <a:pt x="1495070" y="103745"/>
                  </a:lnTo>
                  <a:lnTo>
                    <a:pt x="1502138" y="115862"/>
                  </a:lnTo>
                  <a:lnTo>
                    <a:pt x="1509916" y="117908"/>
                  </a:lnTo>
                  <a:lnTo>
                    <a:pt x="1589208" y="71654"/>
                  </a:lnTo>
                  <a:lnTo>
                    <a:pt x="1585775" y="71654"/>
                  </a:lnTo>
                  <a:lnTo>
                    <a:pt x="1589210" y="71653"/>
                  </a:lnTo>
                  <a:lnTo>
                    <a:pt x="1610979" y="58954"/>
                  </a:lnTo>
                  <a:lnTo>
                    <a:pt x="1509914" y="0"/>
                  </a:lnTo>
                  <a:close/>
                </a:path>
                <a:path w="161099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0" y="115862"/>
                  </a:lnTo>
                  <a:lnTo>
                    <a:pt x="115909" y="103745"/>
                  </a:lnTo>
                  <a:lnTo>
                    <a:pt x="113861" y="95967"/>
                  </a:lnTo>
                  <a:lnTo>
                    <a:pt x="72181" y="71653"/>
                  </a:lnTo>
                  <a:lnTo>
                    <a:pt x="25194" y="71653"/>
                  </a:lnTo>
                  <a:lnTo>
                    <a:pt x="25194" y="46253"/>
                  </a:lnTo>
                  <a:lnTo>
                    <a:pt x="72181" y="46253"/>
                  </a:lnTo>
                  <a:lnTo>
                    <a:pt x="113861" y="21939"/>
                  </a:lnTo>
                  <a:lnTo>
                    <a:pt x="115909" y="14163"/>
                  </a:lnTo>
                  <a:lnTo>
                    <a:pt x="108840" y="2045"/>
                  </a:lnTo>
                  <a:lnTo>
                    <a:pt x="101064" y="0"/>
                  </a:lnTo>
                  <a:close/>
                </a:path>
                <a:path w="1610995" h="118109">
                  <a:moveTo>
                    <a:pt x="1560569" y="58954"/>
                  </a:moveTo>
                  <a:lnTo>
                    <a:pt x="1538798" y="71654"/>
                  </a:lnTo>
                  <a:lnTo>
                    <a:pt x="1585775" y="71654"/>
                  </a:lnTo>
                  <a:lnTo>
                    <a:pt x="1585775" y="69924"/>
                  </a:lnTo>
                  <a:lnTo>
                    <a:pt x="1579373" y="69923"/>
                  </a:lnTo>
                  <a:lnTo>
                    <a:pt x="1560569" y="58954"/>
                  </a:lnTo>
                  <a:close/>
                </a:path>
                <a:path w="1610995" h="118109">
                  <a:moveTo>
                    <a:pt x="72180" y="46253"/>
                  </a:moveTo>
                  <a:lnTo>
                    <a:pt x="50409" y="58953"/>
                  </a:lnTo>
                  <a:lnTo>
                    <a:pt x="72181" y="71653"/>
                  </a:lnTo>
                  <a:lnTo>
                    <a:pt x="1538800" y="71653"/>
                  </a:lnTo>
                  <a:lnTo>
                    <a:pt x="1560569" y="58954"/>
                  </a:lnTo>
                  <a:lnTo>
                    <a:pt x="1538798" y="46254"/>
                  </a:lnTo>
                  <a:lnTo>
                    <a:pt x="72180" y="46253"/>
                  </a:lnTo>
                  <a:close/>
                </a:path>
                <a:path w="1610995" h="118109">
                  <a:moveTo>
                    <a:pt x="25194" y="46253"/>
                  </a:moveTo>
                  <a:lnTo>
                    <a:pt x="25194" y="71653"/>
                  </a:lnTo>
                  <a:lnTo>
                    <a:pt x="72181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3"/>
                  </a:lnTo>
                  <a:lnTo>
                    <a:pt x="69215" y="47983"/>
                  </a:lnTo>
                  <a:lnTo>
                    <a:pt x="72180" y="46253"/>
                  </a:lnTo>
                  <a:lnTo>
                    <a:pt x="25194" y="46253"/>
                  </a:lnTo>
                  <a:close/>
                </a:path>
                <a:path w="1610995" h="118109">
                  <a:moveTo>
                    <a:pt x="1579375" y="47984"/>
                  </a:moveTo>
                  <a:lnTo>
                    <a:pt x="1560569" y="58954"/>
                  </a:lnTo>
                  <a:lnTo>
                    <a:pt x="1579375" y="69924"/>
                  </a:lnTo>
                  <a:lnTo>
                    <a:pt x="1579375" y="47984"/>
                  </a:lnTo>
                  <a:close/>
                </a:path>
                <a:path w="1610995" h="118109">
                  <a:moveTo>
                    <a:pt x="1585775" y="47984"/>
                  </a:moveTo>
                  <a:lnTo>
                    <a:pt x="1579375" y="47984"/>
                  </a:lnTo>
                  <a:lnTo>
                    <a:pt x="1579375" y="69924"/>
                  </a:lnTo>
                  <a:lnTo>
                    <a:pt x="1585775" y="69924"/>
                  </a:lnTo>
                  <a:lnTo>
                    <a:pt x="1585775" y="47984"/>
                  </a:lnTo>
                  <a:close/>
                </a:path>
                <a:path w="1610995" h="118109">
                  <a:moveTo>
                    <a:pt x="31603" y="47983"/>
                  </a:moveTo>
                  <a:lnTo>
                    <a:pt x="31603" y="69923"/>
                  </a:lnTo>
                  <a:lnTo>
                    <a:pt x="50409" y="58953"/>
                  </a:lnTo>
                  <a:lnTo>
                    <a:pt x="31603" y="47983"/>
                  </a:lnTo>
                  <a:close/>
                </a:path>
                <a:path w="161099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1610995" h="118109">
                  <a:moveTo>
                    <a:pt x="1538798" y="46254"/>
                  </a:moveTo>
                  <a:lnTo>
                    <a:pt x="1560571" y="58953"/>
                  </a:lnTo>
                  <a:lnTo>
                    <a:pt x="1579375" y="47984"/>
                  </a:lnTo>
                  <a:lnTo>
                    <a:pt x="1585775" y="47984"/>
                  </a:lnTo>
                  <a:lnTo>
                    <a:pt x="1585775" y="46254"/>
                  </a:lnTo>
                  <a:lnTo>
                    <a:pt x="1538798" y="46254"/>
                  </a:lnTo>
                  <a:close/>
                </a:path>
                <a:path w="1610995" h="118109">
                  <a:moveTo>
                    <a:pt x="69215" y="47983"/>
                  </a:moveTo>
                  <a:lnTo>
                    <a:pt x="31603" y="47983"/>
                  </a:lnTo>
                  <a:lnTo>
                    <a:pt x="50409" y="58953"/>
                  </a:lnTo>
                  <a:lnTo>
                    <a:pt x="69215" y="479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131808" y="1395984"/>
              <a:ext cx="1691640" cy="33223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9286563" y="1473245"/>
              <a:ext cx="1381760" cy="138430"/>
            </a:xfrm>
            <a:custGeom>
              <a:avLst/>
              <a:gdLst/>
              <a:ahLst/>
              <a:cxnLst/>
              <a:rect l="l" t="t" r="r" b="b"/>
              <a:pathLst>
                <a:path w="1381759" h="138430">
                  <a:moveTo>
                    <a:pt x="100034" y="20306"/>
                  </a:moveTo>
                  <a:lnTo>
                    <a:pt x="0" y="80991"/>
                  </a:lnTo>
                  <a:lnTo>
                    <a:pt x="102063" y="138196"/>
                  </a:lnTo>
                  <a:lnTo>
                    <a:pt x="109804" y="136016"/>
                  </a:lnTo>
                  <a:lnTo>
                    <a:pt x="116662" y="123779"/>
                  </a:lnTo>
                  <a:lnTo>
                    <a:pt x="114482" y="116039"/>
                  </a:lnTo>
                  <a:lnTo>
                    <a:pt x="73832" y="93256"/>
                  </a:lnTo>
                  <a:lnTo>
                    <a:pt x="25419" y="93256"/>
                  </a:lnTo>
                  <a:lnTo>
                    <a:pt x="24982" y="67858"/>
                  </a:lnTo>
                  <a:lnTo>
                    <a:pt x="71953" y="67049"/>
                  </a:lnTo>
                  <a:lnTo>
                    <a:pt x="113207" y="42023"/>
                  </a:lnTo>
                  <a:lnTo>
                    <a:pt x="115120" y="34212"/>
                  </a:lnTo>
                  <a:lnTo>
                    <a:pt x="107844" y="22218"/>
                  </a:lnTo>
                  <a:lnTo>
                    <a:pt x="100034" y="20306"/>
                  </a:lnTo>
                  <a:close/>
                </a:path>
                <a:path w="1381759" h="138430">
                  <a:moveTo>
                    <a:pt x="1359615" y="44941"/>
                  </a:moveTo>
                  <a:lnTo>
                    <a:pt x="1356076" y="44941"/>
                  </a:lnTo>
                  <a:lnTo>
                    <a:pt x="1356513" y="70337"/>
                  </a:lnTo>
                  <a:lnTo>
                    <a:pt x="1309543" y="71146"/>
                  </a:lnTo>
                  <a:lnTo>
                    <a:pt x="1268286" y="96174"/>
                  </a:lnTo>
                  <a:lnTo>
                    <a:pt x="1266374" y="103985"/>
                  </a:lnTo>
                  <a:lnTo>
                    <a:pt x="1273651" y="115977"/>
                  </a:lnTo>
                  <a:lnTo>
                    <a:pt x="1281461" y="117890"/>
                  </a:lnTo>
                  <a:lnTo>
                    <a:pt x="1381495" y="57204"/>
                  </a:lnTo>
                  <a:lnTo>
                    <a:pt x="1359615" y="44941"/>
                  </a:lnTo>
                  <a:close/>
                </a:path>
                <a:path w="1381759" h="138430">
                  <a:moveTo>
                    <a:pt x="71953" y="67049"/>
                  </a:moveTo>
                  <a:lnTo>
                    <a:pt x="24982" y="67858"/>
                  </a:lnTo>
                  <a:lnTo>
                    <a:pt x="25419" y="93256"/>
                  </a:lnTo>
                  <a:lnTo>
                    <a:pt x="72389" y="92447"/>
                  </a:lnTo>
                  <a:lnTo>
                    <a:pt x="70549" y="91415"/>
                  </a:lnTo>
                  <a:lnTo>
                    <a:pt x="31788" y="91415"/>
                  </a:lnTo>
                  <a:lnTo>
                    <a:pt x="31410" y="69479"/>
                  </a:lnTo>
                  <a:lnTo>
                    <a:pt x="67948" y="69479"/>
                  </a:lnTo>
                  <a:lnTo>
                    <a:pt x="71953" y="67049"/>
                  </a:lnTo>
                  <a:close/>
                </a:path>
                <a:path w="1381759" h="138430">
                  <a:moveTo>
                    <a:pt x="72389" y="92447"/>
                  </a:moveTo>
                  <a:lnTo>
                    <a:pt x="25419" y="93256"/>
                  </a:lnTo>
                  <a:lnTo>
                    <a:pt x="73832" y="93256"/>
                  </a:lnTo>
                  <a:lnTo>
                    <a:pt x="72389" y="92447"/>
                  </a:lnTo>
                  <a:close/>
                </a:path>
                <a:path w="1381759" h="138430">
                  <a:moveTo>
                    <a:pt x="1309108" y="45750"/>
                  </a:moveTo>
                  <a:lnTo>
                    <a:pt x="71953" y="67049"/>
                  </a:lnTo>
                  <a:lnTo>
                    <a:pt x="50402" y="80123"/>
                  </a:lnTo>
                  <a:lnTo>
                    <a:pt x="72389" y="92447"/>
                  </a:lnTo>
                  <a:lnTo>
                    <a:pt x="1309543" y="71146"/>
                  </a:lnTo>
                  <a:lnTo>
                    <a:pt x="1331093" y="58072"/>
                  </a:lnTo>
                  <a:lnTo>
                    <a:pt x="1309108" y="45750"/>
                  </a:lnTo>
                  <a:close/>
                </a:path>
                <a:path w="1381759" h="138430">
                  <a:moveTo>
                    <a:pt x="31410" y="69479"/>
                  </a:moveTo>
                  <a:lnTo>
                    <a:pt x="31788" y="91415"/>
                  </a:lnTo>
                  <a:lnTo>
                    <a:pt x="50402" y="80123"/>
                  </a:lnTo>
                  <a:lnTo>
                    <a:pt x="31410" y="69479"/>
                  </a:lnTo>
                  <a:close/>
                </a:path>
                <a:path w="1381759" h="138430">
                  <a:moveTo>
                    <a:pt x="50402" y="80123"/>
                  </a:moveTo>
                  <a:lnTo>
                    <a:pt x="31788" y="91415"/>
                  </a:lnTo>
                  <a:lnTo>
                    <a:pt x="70549" y="91415"/>
                  </a:lnTo>
                  <a:lnTo>
                    <a:pt x="50402" y="80123"/>
                  </a:lnTo>
                  <a:close/>
                </a:path>
                <a:path w="1381759" h="138430">
                  <a:moveTo>
                    <a:pt x="67948" y="69479"/>
                  </a:moveTo>
                  <a:lnTo>
                    <a:pt x="31410" y="69479"/>
                  </a:lnTo>
                  <a:lnTo>
                    <a:pt x="50402" y="80123"/>
                  </a:lnTo>
                  <a:lnTo>
                    <a:pt x="67948" y="69479"/>
                  </a:lnTo>
                  <a:close/>
                </a:path>
                <a:path w="1381759" h="138430">
                  <a:moveTo>
                    <a:pt x="1331093" y="58072"/>
                  </a:moveTo>
                  <a:lnTo>
                    <a:pt x="1309543" y="71146"/>
                  </a:lnTo>
                  <a:lnTo>
                    <a:pt x="1356513" y="70337"/>
                  </a:lnTo>
                  <a:lnTo>
                    <a:pt x="1356485" y="68717"/>
                  </a:lnTo>
                  <a:lnTo>
                    <a:pt x="1350084" y="68717"/>
                  </a:lnTo>
                  <a:lnTo>
                    <a:pt x="1331093" y="58072"/>
                  </a:lnTo>
                  <a:close/>
                </a:path>
                <a:path w="1381759" h="138430">
                  <a:moveTo>
                    <a:pt x="1349707" y="46780"/>
                  </a:moveTo>
                  <a:lnTo>
                    <a:pt x="1331093" y="58072"/>
                  </a:lnTo>
                  <a:lnTo>
                    <a:pt x="1350084" y="68717"/>
                  </a:lnTo>
                  <a:lnTo>
                    <a:pt x="1349707" y="46780"/>
                  </a:lnTo>
                  <a:close/>
                </a:path>
                <a:path w="1381759" h="138430">
                  <a:moveTo>
                    <a:pt x="1356108" y="46780"/>
                  </a:moveTo>
                  <a:lnTo>
                    <a:pt x="1349707" y="46780"/>
                  </a:lnTo>
                  <a:lnTo>
                    <a:pt x="1350084" y="68717"/>
                  </a:lnTo>
                  <a:lnTo>
                    <a:pt x="1356485" y="68717"/>
                  </a:lnTo>
                  <a:lnTo>
                    <a:pt x="1356108" y="46780"/>
                  </a:lnTo>
                  <a:close/>
                </a:path>
                <a:path w="1381759" h="138430">
                  <a:moveTo>
                    <a:pt x="1356076" y="44941"/>
                  </a:moveTo>
                  <a:lnTo>
                    <a:pt x="1309108" y="45750"/>
                  </a:lnTo>
                  <a:lnTo>
                    <a:pt x="1331093" y="58072"/>
                  </a:lnTo>
                  <a:lnTo>
                    <a:pt x="1349707" y="46780"/>
                  </a:lnTo>
                  <a:lnTo>
                    <a:pt x="1356108" y="46780"/>
                  </a:lnTo>
                  <a:lnTo>
                    <a:pt x="1356076" y="44941"/>
                  </a:lnTo>
                  <a:close/>
                </a:path>
                <a:path w="1381759" h="138430">
                  <a:moveTo>
                    <a:pt x="1279431" y="0"/>
                  </a:moveTo>
                  <a:lnTo>
                    <a:pt x="1271691" y="2179"/>
                  </a:lnTo>
                  <a:lnTo>
                    <a:pt x="1264832" y="14417"/>
                  </a:lnTo>
                  <a:lnTo>
                    <a:pt x="1267012" y="22156"/>
                  </a:lnTo>
                  <a:lnTo>
                    <a:pt x="1309108" y="45750"/>
                  </a:lnTo>
                  <a:lnTo>
                    <a:pt x="1356076" y="44941"/>
                  </a:lnTo>
                  <a:lnTo>
                    <a:pt x="1359615" y="44941"/>
                  </a:lnTo>
                  <a:lnTo>
                    <a:pt x="1279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9593692" y="1160779"/>
            <a:ext cx="9347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2-12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месяц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2" name="object 122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836664" y="5925311"/>
            <a:ext cx="3883152" cy="591312"/>
          </a:xfrm>
          <a:prstGeom prst="rect">
            <a:avLst/>
          </a:prstGeom>
        </p:spPr>
      </p:pic>
      <p:sp>
        <p:nvSpPr>
          <p:cNvPr id="123" name="object 123"/>
          <p:cNvSpPr txBox="1"/>
          <p:nvPr/>
        </p:nvSpPr>
        <p:spPr>
          <a:xfrm>
            <a:off x="8246672" y="5991859"/>
            <a:ext cx="1111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latin typeface="Calibri"/>
                <a:cs typeface="Calibri"/>
              </a:rPr>
              <a:t>ПИТ-синдром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5355431" y="6449567"/>
            <a:ext cx="1480820" cy="179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363254" y="6488337"/>
            <a:ext cx="11424285" cy="246379"/>
          </a:xfrm>
          <a:custGeom>
            <a:avLst/>
            <a:gdLst/>
            <a:ahLst/>
            <a:cxnLst/>
            <a:rect l="l" t="t" r="r" b="b"/>
            <a:pathLst>
              <a:path w="11424285" h="246379">
                <a:moveTo>
                  <a:pt x="11423736" y="0"/>
                </a:moveTo>
                <a:lnTo>
                  <a:pt x="0" y="0"/>
                </a:lnTo>
                <a:lnTo>
                  <a:pt x="0" y="246220"/>
                </a:lnTo>
                <a:lnTo>
                  <a:pt x="11423736" y="246220"/>
                </a:lnTo>
                <a:lnTo>
                  <a:pt x="11423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441994" y="6500854"/>
            <a:ext cx="110178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95" dirty="0">
                <a:latin typeface="Calibri"/>
                <a:cs typeface="Calibri"/>
              </a:rPr>
              <a:t>Белкин </a:t>
            </a:r>
            <a:r>
              <a:rPr sz="1000" spc="-100" dirty="0">
                <a:latin typeface="Calibri"/>
                <a:cs typeface="Calibri"/>
              </a:rPr>
              <a:t>АА, Давыдова </a:t>
            </a:r>
            <a:r>
              <a:rPr sz="1000" spc="-85" dirty="0">
                <a:latin typeface="Calibri"/>
                <a:cs typeface="Calibri"/>
              </a:rPr>
              <a:t>НС, </a:t>
            </a:r>
            <a:r>
              <a:rPr sz="1000" spc="-95" dirty="0">
                <a:latin typeface="Calibri"/>
                <a:cs typeface="Calibri"/>
              </a:rPr>
              <a:t>Левит АЛ,ОБОСНОВАНИЕ </a:t>
            </a:r>
            <a:r>
              <a:rPr sz="1000" spc="-105" dirty="0">
                <a:latin typeface="Calibri"/>
                <a:cs typeface="Calibri"/>
              </a:rPr>
              <a:t>РЕАНИМАЦИОННОЙ </a:t>
            </a:r>
            <a:r>
              <a:rPr sz="1000" spc="-90" dirty="0">
                <a:latin typeface="Calibri"/>
                <a:cs typeface="Calibri"/>
              </a:rPr>
              <a:t>РЕАБИЛИТАЦИИ </a:t>
            </a:r>
            <a:r>
              <a:rPr sz="1000" spc="-75" dirty="0">
                <a:latin typeface="Calibri"/>
                <a:cs typeface="Calibri"/>
              </a:rPr>
              <a:t>В </a:t>
            </a:r>
            <a:r>
              <a:rPr sz="1000" spc="-85" dirty="0">
                <a:latin typeface="Calibri"/>
                <a:cs typeface="Calibri"/>
              </a:rPr>
              <a:t>ПРОФИЛАКТИКЕ </a:t>
            </a:r>
            <a:r>
              <a:rPr sz="1000" spc="-100" dirty="0">
                <a:latin typeface="Calibri"/>
                <a:cs typeface="Calibri"/>
              </a:rPr>
              <a:t>И </a:t>
            </a:r>
            <a:r>
              <a:rPr sz="1000" spc="-85" dirty="0">
                <a:latin typeface="Calibri"/>
                <a:cs typeface="Calibri"/>
              </a:rPr>
              <a:t>ЛЕЧЕНИИ </a:t>
            </a:r>
            <a:r>
              <a:rPr sz="1000" spc="-110" dirty="0">
                <a:latin typeface="Calibri"/>
                <a:cs typeface="Calibri"/>
              </a:rPr>
              <a:t>СИНДРОМА </a:t>
            </a:r>
            <a:r>
              <a:rPr sz="1000" spc="-100" dirty="0">
                <a:latin typeface="Calibri"/>
                <a:cs typeface="Calibri"/>
              </a:rPr>
              <a:t>«ПОСЛЕ </a:t>
            </a:r>
            <a:r>
              <a:rPr sz="1000" spc="-85" dirty="0">
                <a:latin typeface="Calibri"/>
                <a:cs typeface="Calibri"/>
              </a:rPr>
              <a:t>ИНТЕНСИВНОЙ </a:t>
            </a:r>
            <a:r>
              <a:rPr sz="1000" spc="-90" dirty="0">
                <a:latin typeface="Calibri"/>
                <a:cs typeface="Calibri"/>
              </a:rPr>
              <a:t>ТЕРАПИИ» (ПИТ-СИНДРОМ). </a:t>
            </a:r>
            <a:r>
              <a:rPr sz="1050" i="1" spc="-160" dirty="0">
                <a:latin typeface="Calibri"/>
                <a:cs typeface="Calibri"/>
              </a:rPr>
              <a:t>Вестник </a:t>
            </a:r>
            <a:r>
              <a:rPr sz="1050" i="1" spc="-155" dirty="0">
                <a:latin typeface="Calibri"/>
                <a:cs typeface="Calibri"/>
              </a:rPr>
              <a:t>восстановительной</a:t>
            </a:r>
            <a:r>
              <a:rPr sz="1050" i="1" spc="-75" dirty="0">
                <a:latin typeface="Calibri"/>
                <a:cs typeface="Calibri"/>
              </a:rPr>
              <a:t> </a:t>
            </a:r>
            <a:r>
              <a:rPr sz="1050" i="1" spc="-125" dirty="0">
                <a:latin typeface="Calibri"/>
                <a:cs typeface="Calibri"/>
              </a:rPr>
              <a:t>медицины</a:t>
            </a:r>
            <a:r>
              <a:rPr sz="1000" spc="-125" dirty="0">
                <a:latin typeface="Calibri"/>
                <a:cs typeface="Calibri"/>
              </a:rPr>
              <a:t>.</a:t>
            </a:r>
            <a:r>
              <a:rPr sz="1000" spc="-105" dirty="0">
                <a:latin typeface="Calibri"/>
                <a:cs typeface="Calibri"/>
              </a:rPr>
              <a:t> </a:t>
            </a:r>
            <a:r>
              <a:rPr sz="1000" spc="-60" dirty="0">
                <a:latin typeface="Calibri"/>
                <a:cs typeface="Calibri"/>
              </a:rPr>
              <a:t>2014;1:37–43.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5453" y="15747"/>
            <a:ext cx="58959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5" dirty="0"/>
              <a:t>Частота </a:t>
            </a:r>
            <a:r>
              <a:rPr spc="-409" dirty="0"/>
              <a:t>и </a:t>
            </a:r>
            <a:r>
              <a:rPr spc="-360" dirty="0"/>
              <a:t>исходы</a:t>
            </a:r>
            <a:r>
              <a:rPr spc="-565" dirty="0"/>
              <a:t> </a:t>
            </a:r>
            <a:r>
              <a:rPr spc="-395" dirty="0"/>
              <a:t>ПИТ-синдрома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9779" y="1044346"/>
            <a:ext cx="10921365" cy="192087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54" dirty="0">
                <a:latin typeface="Calibri"/>
                <a:cs typeface="Calibri"/>
              </a:rPr>
              <a:t>Общая </a:t>
            </a:r>
            <a:r>
              <a:rPr sz="2400" spc="-185" dirty="0">
                <a:latin typeface="Calibri"/>
                <a:cs typeface="Calibri"/>
              </a:rPr>
              <a:t>частота: </a:t>
            </a:r>
            <a:r>
              <a:rPr sz="2400" spc="-160" dirty="0">
                <a:latin typeface="Calibri"/>
                <a:cs typeface="Calibri"/>
              </a:rPr>
              <a:t>20% </a:t>
            </a:r>
            <a:r>
              <a:rPr sz="2400" spc="-200" dirty="0">
                <a:latin typeface="Calibri"/>
                <a:cs typeface="Calibri"/>
              </a:rPr>
              <a:t>через </a:t>
            </a:r>
            <a:r>
              <a:rPr sz="2400" spc="-215" dirty="0">
                <a:latin typeface="Calibri"/>
                <a:cs typeface="Calibri"/>
              </a:rPr>
              <a:t>год </a:t>
            </a:r>
            <a:r>
              <a:rPr sz="2400" spc="-200" dirty="0">
                <a:latin typeface="Calibri"/>
                <a:cs typeface="Calibri"/>
              </a:rPr>
              <a:t>(Parker,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55" dirty="0">
                <a:latin typeface="Calibri"/>
                <a:cs typeface="Calibri"/>
              </a:rPr>
              <a:t>2015)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80" dirty="0">
                <a:latin typeface="Calibri"/>
                <a:cs typeface="Calibri"/>
              </a:rPr>
              <a:t>Летальность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80" dirty="0">
                <a:latin typeface="Calibri"/>
                <a:cs typeface="Calibri"/>
              </a:rPr>
              <a:t>течение </a:t>
            </a:r>
            <a:r>
              <a:rPr sz="2000" spc="-114" dirty="0">
                <a:latin typeface="Calibri"/>
                <a:cs typeface="Calibri"/>
              </a:rPr>
              <a:t>1 </a:t>
            </a:r>
            <a:r>
              <a:rPr sz="2000" spc="-180" dirty="0">
                <a:latin typeface="Calibri"/>
                <a:cs typeface="Calibri"/>
              </a:rPr>
              <a:t>года </a:t>
            </a:r>
            <a:r>
              <a:rPr sz="2000" spc="-165" dirty="0">
                <a:latin typeface="Calibri"/>
                <a:cs typeface="Calibri"/>
              </a:rPr>
              <a:t>составляет </a:t>
            </a:r>
            <a:r>
              <a:rPr sz="2000" spc="-170" dirty="0">
                <a:latin typeface="Calibri"/>
                <a:cs typeface="Calibri"/>
              </a:rPr>
              <a:t>от </a:t>
            </a:r>
            <a:r>
              <a:rPr sz="2000" spc="-114" dirty="0">
                <a:latin typeface="Calibri"/>
                <a:cs typeface="Calibri"/>
              </a:rPr>
              <a:t>26 </a:t>
            </a:r>
            <a:r>
              <a:rPr sz="2000" spc="-220" dirty="0">
                <a:latin typeface="Calibri"/>
                <a:cs typeface="Calibri"/>
              </a:rPr>
              <a:t>до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spc="-150" dirty="0">
                <a:latin typeface="Calibri"/>
                <a:cs typeface="Calibri"/>
              </a:rPr>
              <a:t>63%.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14" dirty="0">
                <a:latin typeface="Calibri"/>
                <a:cs typeface="Calibri"/>
              </a:rPr>
              <a:t>50 </a:t>
            </a:r>
            <a:r>
              <a:rPr sz="2000" spc="-160" dirty="0">
                <a:latin typeface="Calibri"/>
                <a:cs typeface="Calibri"/>
              </a:rPr>
              <a:t>% </a:t>
            </a:r>
            <a:r>
              <a:rPr sz="2000" spc="-204" dirty="0">
                <a:latin typeface="Calibri"/>
                <a:cs typeface="Calibri"/>
              </a:rPr>
              <a:t>нуждаются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85" dirty="0">
                <a:latin typeface="Calibri"/>
                <a:cs typeface="Calibri"/>
              </a:rPr>
              <a:t>посторонней </a:t>
            </a:r>
            <a:r>
              <a:rPr sz="2000" spc="-229" dirty="0">
                <a:latin typeface="Calibri"/>
                <a:cs typeface="Calibri"/>
              </a:rPr>
              <a:t>помощи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80" dirty="0">
                <a:latin typeface="Calibri"/>
                <a:cs typeface="Calibri"/>
              </a:rPr>
              <a:t>течение </a:t>
            </a:r>
            <a:r>
              <a:rPr sz="2000" spc="-114" dirty="0">
                <a:latin typeface="Calibri"/>
                <a:cs typeface="Calibri"/>
              </a:rPr>
              <a:t>1</a:t>
            </a:r>
            <a:r>
              <a:rPr sz="2000" spc="-204" dirty="0">
                <a:latin typeface="Calibri"/>
                <a:cs typeface="Calibri"/>
              </a:rPr>
              <a:t> </a:t>
            </a:r>
            <a:r>
              <a:rPr sz="2000" spc="-185" dirty="0">
                <a:latin typeface="Calibri"/>
                <a:cs typeface="Calibri"/>
              </a:rPr>
              <a:t>года.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10" dirty="0">
                <a:latin typeface="Calibri"/>
                <a:cs typeface="Calibri"/>
              </a:rPr>
              <a:t>30-80% </a:t>
            </a:r>
            <a:r>
              <a:rPr sz="2000" spc="-180" dirty="0">
                <a:latin typeface="Calibri"/>
                <a:cs typeface="Calibri"/>
              </a:rPr>
              <a:t>пациентов </a:t>
            </a:r>
            <a:r>
              <a:rPr sz="2000" spc="-225" dirty="0">
                <a:latin typeface="Calibri"/>
                <a:cs typeface="Calibri"/>
              </a:rPr>
              <a:t>имеют </a:t>
            </a:r>
            <a:r>
              <a:rPr sz="2000" spc="-185" dirty="0">
                <a:latin typeface="Calibri"/>
                <a:cs typeface="Calibri"/>
              </a:rPr>
              <a:t>когнитивные </a:t>
            </a:r>
            <a:r>
              <a:rPr sz="2000" spc="-195" dirty="0">
                <a:latin typeface="Calibri"/>
                <a:cs typeface="Calibri"/>
              </a:rPr>
              <a:t>нарушения, </a:t>
            </a:r>
            <a:r>
              <a:rPr sz="2000" spc="-185" dirty="0">
                <a:latin typeface="Calibri"/>
                <a:cs typeface="Calibri"/>
              </a:rPr>
              <a:t>которые </a:t>
            </a:r>
            <a:r>
              <a:rPr sz="2000" spc="-180" dirty="0">
                <a:latin typeface="Calibri"/>
                <a:cs typeface="Calibri"/>
              </a:rPr>
              <a:t>могут </a:t>
            </a:r>
            <a:r>
              <a:rPr sz="2000" spc="-195" dirty="0">
                <a:latin typeface="Calibri"/>
                <a:cs typeface="Calibri"/>
              </a:rPr>
              <a:t>не </a:t>
            </a:r>
            <a:r>
              <a:rPr sz="2000" spc="-165" dirty="0">
                <a:latin typeface="Calibri"/>
                <a:cs typeface="Calibri"/>
              </a:rPr>
              <a:t>регрессировать </a:t>
            </a:r>
            <a:r>
              <a:rPr sz="2000" spc="-220" dirty="0">
                <a:latin typeface="Calibri"/>
                <a:cs typeface="Calibri"/>
              </a:rPr>
              <a:t>до </a:t>
            </a:r>
            <a:r>
              <a:rPr sz="2000" spc="-200" dirty="0">
                <a:latin typeface="Calibri"/>
                <a:cs typeface="Calibri"/>
              </a:rPr>
              <a:t>преморбидного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185" dirty="0">
                <a:latin typeface="Calibri"/>
                <a:cs typeface="Calibri"/>
              </a:rPr>
              <a:t>уровня.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30" dirty="0">
                <a:latin typeface="Calibri"/>
                <a:cs typeface="Calibri"/>
              </a:rPr>
              <a:t>33% </a:t>
            </a:r>
            <a:r>
              <a:rPr sz="2000" spc="-165" dirty="0">
                <a:latin typeface="Calibri"/>
                <a:cs typeface="Calibri"/>
              </a:rPr>
              <a:t>случаев </a:t>
            </a:r>
            <a:r>
              <a:rPr sz="2000" spc="-204" dirty="0">
                <a:latin typeface="Calibri"/>
                <a:cs typeface="Calibri"/>
              </a:rPr>
              <a:t>члены </a:t>
            </a:r>
            <a:r>
              <a:rPr sz="2000" spc="-200" dirty="0">
                <a:latin typeface="Calibri"/>
                <a:cs typeface="Calibri"/>
              </a:rPr>
              <a:t>семей </a:t>
            </a:r>
            <a:r>
              <a:rPr sz="2000" spc="-195" dirty="0">
                <a:latin typeface="Calibri"/>
                <a:cs typeface="Calibri"/>
              </a:rPr>
              <a:t>испытывают </a:t>
            </a:r>
            <a:r>
              <a:rPr sz="2000" spc="-220" dirty="0">
                <a:latin typeface="Calibri"/>
                <a:cs typeface="Calibri"/>
              </a:rPr>
              <a:t>симптомы </a:t>
            </a:r>
            <a:r>
              <a:rPr sz="2000" spc="-185" dirty="0">
                <a:latin typeface="Calibri"/>
                <a:cs typeface="Calibri"/>
              </a:rPr>
              <a:t>депрессии, которые </a:t>
            </a:r>
            <a:r>
              <a:rPr sz="2000" spc="-180" dirty="0">
                <a:latin typeface="Calibri"/>
                <a:cs typeface="Calibri"/>
              </a:rPr>
              <a:t>могут </a:t>
            </a:r>
            <a:r>
              <a:rPr sz="2000" spc="-170" dirty="0">
                <a:latin typeface="Calibri"/>
                <a:cs typeface="Calibri"/>
              </a:rPr>
              <a:t>персистировать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80" dirty="0">
                <a:latin typeface="Calibri"/>
                <a:cs typeface="Calibri"/>
              </a:rPr>
              <a:t>течение </a:t>
            </a:r>
            <a:r>
              <a:rPr sz="2000" spc="-195" dirty="0">
                <a:latin typeface="Calibri"/>
                <a:cs typeface="Calibri"/>
              </a:rPr>
              <a:t>более </a:t>
            </a:r>
            <a:r>
              <a:rPr sz="2000" spc="-114" dirty="0">
                <a:latin typeface="Calibri"/>
                <a:cs typeface="Calibri"/>
              </a:rPr>
              <a:t>4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spc="-215" dirty="0">
                <a:latin typeface="Calibri"/>
                <a:cs typeface="Calibri"/>
              </a:rPr>
              <a:t>лет.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7503" y="3812540"/>
            <a:ext cx="10970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latin typeface="Calibri"/>
                <a:cs typeface="Calibri"/>
              </a:rPr>
              <a:t>Harvey </a:t>
            </a:r>
            <a:r>
              <a:rPr sz="1200" b="1" spc="-160" dirty="0">
                <a:latin typeface="Calibri"/>
                <a:cs typeface="Calibri"/>
              </a:rPr>
              <a:t>MA. </a:t>
            </a:r>
            <a:r>
              <a:rPr sz="1200" b="1" spc="-80" dirty="0">
                <a:latin typeface="Calibri"/>
                <a:cs typeface="Calibri"/>
              </a:rPr>
              <a:t>The </a:t>
            </a:r>
            <a:r>
              <a:rPr sz="1200" b="1" spc="-90" dirty="0">
                <a:latin typeface="Calibri"/>
                <a:cs typeface="Calibri"/>
              </a:rPr>
              <a:t>truth </a:t>
            </a:r>
            <a:r>
              <a:rPr sz="1200" b="1" spc="-100" dirty="0">
                <a:latin typeface="Calibri"/>
                <a:cs typeface="Calibri"/>
              </a:rPr>
              <a:t>about </a:t>
            </a:r>
            <a:r>
              <a:rPr sz="1200" b="1" spc="-80" dirty="0">
                <a:latin typeface="Calibri"/>
                <a:cs typeface="Calibri"/>
              </a:rPr>
              <a:t>consequences-Post-intensive </a:t>
            </a:r>
            <a:r>
              <a:rPr sz="1200" b="1" spc="-90" dirty="0">
                <a:latin typeface="Calibri"/>
                <a:cs typeface="Calibri"/>
              </a:rPr>
              <a:t>care </a:t>
            </a:r>
            <a:r>
              <a:rPr sz="1200" b="1" spc="-105" dirty="0">
                <a:latin typeface="Calibri"/>
                <a:cs typeface="Calibri"/>
              </a:rPr>
              <a:t>syndrome </a:t>
            </a:r>
            <a:r>
              <a:rPr sz="1200" b="1" spc="-65" dirty="0">
                <a:latin typeface="Calibri"/>
                <a:cs typeface="Calibri"/>
              </a:rPr>
              <a:t>in </a:t>
            </a:r>
            <a:r>
              <a:rPr sz="1200" b="1" spc="-75" dirty="0">
                <a:latin typeface="Calibri"/>
                <a:cs typeface="Calibri"/>
              </a:rPr>
              <a:t>intensive </a:t>
            </a:r>
            <a:r>
              <a:rPr sz="1200" b="1" spc="-90" dirty="0">
                <a:latin typeface="Calibri"/>
                <a:cs typeface="Calibri"/>
              </a:rPr>
              <a:t>care </a:t>
            </a:r>
            <a:r>
              <a:rPr sz="1200" b="1" spc="-80" dirty="0">
                <a:latin typeface="Calibri"/>
                <a:cs typeface="Calibri"/>
              </a:rPr>
              <a:t>unit survivors </a:t>
            </a:r>
            <a:r>
              <a:rPr sz="1200" b="1" spc="-110" dirty="0">
                <a:latin typeface="Calibri"/>
                <a:cs typeface="Calibri"/>
              </a:rPr>
              <a:t>and </a:t>
            </a:r>
            <a:r>
              <a:rPr sz="1200" b="1" spc="-75" dirty="0">
                <a:latin typeface="Calibri"/>
                <a:cs typeface="Calibri"/>
              </a:rPr>
              <a:t>their </a:t>
            </a:r>
            <a:r>
              <a:rPr sz="1200" b="1" spc="-70" dirty="0">
                <a:latin typeface="Calibri"/>
                <a:cs typeface="Calibri"/>
              </a:rPr>
              <a:t>families. </a:t>
            </a:r>
            <a:r>
              <a:rPr sz="1200" b="1" spc="-65" dirty="0">
                <a:latin typeface="Calibri"/>
                <a:cs typeface="Calibri"/>
              </a:rPr>
              <a:t>Crit </a:t>
            </a:r>
            <a:r>
              <a:rPr sz="1200" b="1" spc="-90" dirty="0">
                <a:latin typeface="Calibri"/>
                <a:cs typeface="Calibri"/>
              </a:rPr>
              <a:t>Care</a:t>
            </a:r>
            <a:r>
              <a:rPr sz="1200" b="1" spc="-105" dirty="0">
                <a:latin typeface="Calibri"/>
                <a:cs typeface="Calibri"/>
              </a:rPr>
              <a:t> </a:t>
            </a:r>
            <a:r>
              <a:rPr sz="1200" b="1" spc="-140" dirty="0">
                <a:latin typeface="Calibri"/>
                <a:cs typeface="Calibri"/>
              </a:rPr>
              <a:t>Med. </a:t>
            </a:r>
            <a:r>
              <a:rPr sz="1200" b="1" spc="-45" dirty="0">
                <a:latin typeface="Calibri"/>
                <a:cs typeface="Calibri"/>
              </a:rPr>
              <a:t>2012;40(8):2506-2507. </a:t>
            </a:r>
            <a:r>
              <a:rPr sz="1200" b="1" spc="-65" dirty="0">
                <a:latin typeface="Calibri"/>
                <a:cs typeface="Calibri"/>
              </a:rPr>
              <a:t>doi:10.1097/CCM.0b013e318258e943.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5162" y="6677659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6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660" y="4213289"/>
            <a:ext cx="4920996" cy="258089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479040" y="5818123"/>
            <a:ext cx="5467350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745" marR="5080" indent="-487680">
              <a:lnSpc>
                <a:spcPct val="105000"/>
              </a:lnSpc>
              <a:spcBef>
                <a:spcPts val="100"/>
              </a:spcBef>
            </a:pPr>
            <a:r>
              <a:rPr sz="1200" b="1" spc="-125" dirty="0">
                <a:latin typeface="Calibri"/>
                <a:cs typeface="Calibri"/>
              </a:rPr>
              <a:t>Marra </a:t>
            </a:r>
            <a:r>
              <a:rPr sz="1200" b="1" spc="-105" dirty="0">
                <a:latin typeface="Calibri"/>
                <a:cs typeface="Calibri"/>
              </a:rPr>
              <a:t>A, </a:t>
            </a:r>
            <a:r>
              <a:rPr sz="1200" b="1" spc="-95" dirty="0">
                <a:latin typeface="Calibri"/>
                <a:cs typeface="Calibri"/>
              </a:rPr>
              <a:t>Pandharipande </a:t>
            </a:r>
            <a:r>
              <a:rPr sz="1200" b="1" spc="-114" dirty="0">
                <a:latin typeface="Calibri"/>
                <a:cs typeface="Calibri"/>
              </a:rPr>
              <a:t>PP, </a:t>
            </a:r>
            <a:r>
              <a:rPr sz="1200" b="1" spc="-95" dirty="0">
                <a:latin typeface="Calibri"/>
                <a:cs typeface="Calibri"/>
              </a:rPr>
              <a:t>Girard </a:t>
            </a:r>
            <a:r>
              <a:rPr sz="1200" b="1" spc="-80" dirty="0">
                <a:latin typeface="Calibri"/>
                <a:cs typeface="Calibri"/>
              </a:rPr>
              <a:t>TD, </a:t>
            </a:r>
            <a:r>
              <a:rPr sz="1200" b="1" spc="-85" dirty="0">
                <a:latin typeface="Calibri"/>
                <a:cs typeface="Calibri"/>
              </a:rPr>
              <a:t>et </a:t>
            </a:r>
            <a:r>
              <a:rPr sz="1200" b="1" spc="-65" dirty="0">
                <a:latin typeface="Calibri"/>
                <a:cs typeface="Calibri"/>
              </a:rPr>
              <a:t>al. </a:t>
            </a:r>
            <a:r>
              <a:rPr sz="1200" b="1" spc="-95" dirty="0">
                <a:latin typeface="Calibri"/>
                <a:cs typeface="Calibri"/>
              </a:rPr>
              <a:t>Cooccurrence </a:t>
            </a:r>
            <a:r>
              <a:rPr sz="1200" b="1" spc="-90" dirty="0">
                <a:latin typeface="Calibri"/>
                <a:cs typeface="Calibri"/>
              </a:rPr>
              <a:t>of </a:t>
            </a:r>
            <a:r>
              <a:rPr sz="1200" b="1" spc="-75" dirty="0">
                <a:latin typeface="Calibri"/>
                <a:cs typeface="Calibri"/>
              </a:rPr>
              <a:t>Post-Intensive </a:t>
            </a:r>
            <a:r>
              <a:rPr sz="1200" b="1" spc="-90" dirty="0">
                <a:latin typeface="Calibri"/>
                <a:cs typeface="Calibri"/>
              </a:rPr>
              <a:t>Care </a:t>
            </a:r>
            <a:r>
              <a:rPr sz="1200" b="1" spc="-105" dirty="0">
                <a:latin typeface="Calibri"/>
                <a:cs typeface="Calibri"/>
              </a:rPr>
              <a:t>Syndrome </a:t>
            </a:r>
            <a:r>
              <a:rPr sz="1200" b="1" spc="-90" dirty="0">
                <a:latin typeface="Calibri"/>
                <a:cs typeface="Calibri"/>
              </a:rPr>
              <a:t>Problems  </a:t>
            </a:r>
            <a:r>
              <a:rPr sz="1200" b="1" spc="-114" dirty="0">
                <a:latin typeface="Calibri"/>
                <a:cs typeface="Calibri"/>
              </a:rPr>
              <a:t>Among </a:t>
            </a:r>
            <a:r>
              <a:rPr sz="1200" b="1" spc="-35" dirty="0">
                <a:latin typeface="Calibri"/>
                <a:cs typeface="Calibri"/>
              </a:rPr>
              <a:t>406 </a:t>
            </a:r>
            <a:r>
              <a:rPr sz="1200" b="1" spc="-80" dirty="0">
                <a:latin typeface="Calibri"/>
                <a:cs typeface="Calibri"/>
              </a:rPr>
              <a:t>Survivors </a:t>
            </a:r>
            <a:r>
              <a:rPr sz="1200" b="1" spc="-90" dirty="0">
                <a:latin typeface="Calibri"/>
                <a:cs typeface="Calibri"/>
              </a:rPr>
              <a:t>of </a:t>
            </a:r>
            <a:r>
              <a:rPr sz="1200" b="1" spc="-60" dirty="0">
                <a:latin typeface="Calibri"/>
                <a:cs typeface="Calibri"/>
              </a:rPr>
              <a:t>Critical Illness. </a:t>
            </a:r>
            <a:r>
              <a:rPr sz="1200" b="1" spc="-40" dirty="0">
                <a:latin typeface="Calibri"/>
                <a:cs typeface="Calibri"/>
              </a:rPr>
              <a:t>2018:1-9.</a:t>
            </a:r>
            <a:r>
              <a:rPr sz="1200" b="1" spc="-125" dirty="0">
                <a:latin typeface="Calibri"/>
                <a:cs typeface="Calibri"/>
              </a:rPr>
              <a:t> </a:t>
            </a:r>
            <a:r>
              <a:rPr sz="1200" b="1" spc="-60" dirty="0">
                <a:latin typeface="Calibri"/>
                <a:cs typeface="Calibri"/>
              </a:rPr>
              <a:t>doi:10.1097/CCM.0000000000003218.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5410" y="10668"/>
            <a:ext cx="84969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70" dirty="0"/>
              <a:t>Хронический </a:t>
            </a:r>
            <a:r>
              <a:rPr sz="3200" spc="-275" dirty="0"/>
              <a:t>критически </a:t>
            </a:r>
            <a:r>
              <a:rPr sz="3200" spc="-315" dirty="0"/>
              <a:t>больной </a:t>
            </a:r>
            <a:r>
              <a:rPr sz="3200" spc="-210" dirty="0"/>
              <a:t>(</a:t>
            </a:r>
            <a:r>
              <a:rPr sz="3200" spc="-210" dirty="0">
                <a:solidFill>
                  <a:srgbClr val="FF0000"/>
                </a:solidFill>
              </a:rPr>
              <a:t>c</a:t>
            </a:r>
            <a:r>
              <a:rPr sz="3200" spc="-210" dirty="0"/>
              <a:t>hronical </a:t>
            </a:r>
            <a:r>
              <a:rPr sz="3200" spc="-155" dirty="0">
                <a:solidFill>
                  <a:srgbClr val="FF0000"/>
                </a:solidFill>
              </a:rPr>
              <a:t>c</a:t>
            </a:r>
            <a:r>
              <a:rPr sz="3200" spc="-155" dirty="0"/>
              <a:t>ritical</a:t>
            </a:r>
            <a:r>
              <a:rPr sz="3200" spc="-450" dirty="0"/>
              <a:t> </a:t>
            </a:r>
            <a:r>
              <a:rPr sz="3200" spc="-145" dirty="0">
                <a:solidFill>
                  <a:srgbClr val="FF0000"/>
                </a:solidFill>
              </a:rPr>
              <a:t>i</a:t>
            </a:r>
            <a:r>
              <a:rPr sz="3200" spc="-145" dirty="0"/>
              <a:t>llness)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314419" y="758791"/>
            <a:ext cx="5607050" cy="1468755"/>
            <a:chOff x="2314419" y="758791"/>
            <a:chExt cx="5607050" cy="14687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4419" y="955618"/>
              <a:ext cx="5606652" cy="9699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4295" y="758791"/>
              <a:ext cx="165101" cy="14684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92637" y="898651"/>
            <a:ext cx="11218545" cy="497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91540" algn="ctr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latin typeface="Calibri"/>
                <a:cs typeface="Calibri"/>
              </a:rPr>
              <a:t>Свыше </a:t>
            </a:r>
            <a:r>
              <a:rPr sz="1800" spc="-105" dirty="0">
                <a:latin typeface="Calibri"/>
                <a:cs typeface="Calibri"/>
              </a:rPr>
              <a:t>14 </a:t>
            </a:r>
            <a:r>
              <a:rPr sz="1800" spc="-145" dirty="0">
                <a:latin typeface="Calibri"/>
                <a:cs typeface="Calibri"/>
              </a:rPr>
              <a:t>суток 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-15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ОРИТ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Calibri"/>
              <a:cs typeface="Calibri"/>
            </a:endParaRPr>
          </a:p>
          <a:p>
            <a:pPr marL="2116455">
              <a:lnSpc>
                <a:spcPct val="100000"/>
              </a:lnSpc>
            </a:pPr>
            <a:r>
              <a:rPr sz="1800" spc="-190" dirty="0">
                <a:latin typeface="Calibri"/>
                <a:cs typeface="Calibri"/>
              </a:rPr>
              <a:t>Осложнения </a:t>
            </a:r>
            <a:r>
              <a:rPr sz="1800" spc="-170" dirty="0">
                <a:latin typeface="Calibri"/>
                <a:cs typeface="Calibri"/>
              </a:rPr>
              <a:t>длительного </a:t>
            </a:r>
            <a:r>
              <a:rPr sz="1800" spc="-175" dirty="0">
                <a:latin typeface="Calibri"/>
                <a:cs typeface="Calibri"/>
              </a:rPr>
              <a:t>пребывания 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-24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ОРИТ</a:t>
            </a:r>
            <a:endParaRPr sz="1800">
              <a:latin typeface="Calibri"/>
              <a:cs typeface="Calibri"/>
            </a:endParaRPr>
          </a:p>
          <a:p>
            <a:pPr marL="354965" marR="417830" indent="-342900">
              <a:lnSpc>
                <a:spcPct val="99600"/>
              </a:lnSpc>
              <a:spcBef>
                <a:spcPts val="18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195" dirty="0">
                <a:latin typeface="Calibri"/>
                <a:cs typeface="Calibri"/>
              </a:rPr>
              <a:t>"Хронические критическое состояние </a:t>
            </a:r>
            <a:r>
              <a:rPr sz="2300" spc="-130" dirty="0">
                <a:latin typeface="Calibri"/>
                <a:cs typeface="Calibri"/>
              </a:rPr>
              <a:t>(ХКС) </a:t>
            </a:r>
            <a:r>
              <a:rPr sz="2300" spc="70" dirty="0">
                <a:latin typeface="Calibri"/>
                <a:cs typeface="Calibri"/>
              </a:rPr>
              <a:t>– </a:t>
            </a:r>
            <a:r>
              <a:rPr sz="2300" spc="-195" dirty="0">
                <a:latin typeface="Calibri"/>
                <a:cs typeface="Calibri"/>
              </a:rPr>
              <a:t>состояние </a:t>
            </a:r>
            <a:r>
              <a:rPr sz="2300" spc="-215" dirty="0">
                <a:latin typeface="Calibri"/>
                <a:cs typeface="Calibri"/>
              </a:rPr>
              <a:t>длительного </a:t>
            </a:r>
            <a:r>
              <a:rPr sz="2300" spc="-204" dirty="0">
                <a:latin typeface="Calibri"/>
                <a:cs typeface="Calibri"/>
              </a:rPr>
              <a:t>(более </a:t>
            </a:r>
            <a:r>
              <a:rPr sz="2300" spc="-135" dirty="0">
                <a:latin typeface="Calibri"/>
                <a:cs typeface="Calibri"/>
              </a:rPr>
              <a:t>14 </a:t>
            </a:r>
            <a:r>
              <a:rPr sz="2300" spc="-175" dirty="0">
                <a:latin typeface="Calibri"/>
                <a:cs typeface="Calibri"/>
              </a:rPr>
              <a:t>суток) </a:t>
            </a:r>
            <a:r>
              <a:rPr sz="2300" spc="-220" dirty="0">
                <a:latin typeface="Calibri"/>
                <a:cs typeface="Calibri"/>
              </a:rPr>
              <a:t>пребывания </a:t>
            </a:r>
            <a:r>
              <a:rPr sz="2300" spc="-175" dirty="0">
                <a:latin typeface="Calibri"/>
                <a:cs typeface="Calibri"/>
              </a:rPr>
              <a:t>в  </a:t>
            </a:r>
            <a:r>
              <a:rPr sz="2300" spc="-185" dirty="0">
                <a:latin typeface="Calibri"/>
                <a:cs typeface="Calibri"/>
              </a:rPr>
              <a:t>условиях </a:t>
            </a:r>
            <a:r>
              <a:rPr sz="2300" spc="-225" dirty="0">
                <a:latin typeface="Calibri"/>
                <a:cs typeface="Calibri"/>
              </a:rPr>
              <a:t>ОРИТ, </a:t>
            </a:r>
            <a:r>
              <a:rPr sz="2300" spc="-190" dirty="0">
                <a:latin typeface="Calibri"/>
                <a:cs typeface="Calibri"/>
              </a:rPr>
              <a:t>связанного </a:t>
            </a:r>
            <a:r>
              <a:rPr sz="2300" spc="-155" dirty="0">
                <a:latin typeface="Calibri"/>
                <a:cs typeface="Calibri"/>
              </a:rPr>
              <a:t>с </a:t>
            </a:r>
            <a:r>
              <a:rPr sz="2300" spc="-250" dirty="0">
                <a:latin typeface="Calibri"/>
                <a:cs typeface="Calibri"/>
              </a:rPr>
              <a:t>осложненным </a:t>
            </a:r>
            <a:r>
              <a:rPr sz="2300" spc="-220" dirty="0">
                <a:latin typeface="Calibri"/>
                <a:cs typeface="Calibri"/>
              </a:rPr>
              <a:t>течением </a:t>
            </a:r>
            <a:r>
              <a:rPr sz="2300" spc="-200" dirty="0">
                <a:latin typeface="Calibri"/>
                <a:cs typeface="Calibri"/>
              </a:rPr>
              <a:t>первичного </a:t>
            </a:r>
            <a:r>
              <a:rPr sz="2300" spc="-220" dirty="0">
                <a:latin typeface="Calibri"/>
                <a:cs typeface="Calibri"/>
              </a:rPr>
              <a:t>неотложного </a:t>
            </a:r>
            <a:r>
              <a:rPr sz="2300" spc="-195" dirty="0">
                <a:latin typeface="Calibri"/>
                <a:cs typeface="Calibri"/>
              </a:rPr>
              <a:t>состояния </a:t>
            </a:r>
            <a:r>
              <a:rPr sz="2300" spc="-235" dirty="0">
                <a:latin typeface="Calibri"/>
                <a:cs typeface="Calibri"/>
              </a:rPr>
              <a:t>и/или  </a:t>
            </a:r>
            <a:r>
              <a:rPr sz="2300" spc="-215" dirty="0">
                <a:latin typeface="Calibri"/>
                <a:cs typeface="Calibri"/>
              </a:rPr>
              <a:t>развитием </a:t>
            </a:r>
            <a:r>
              <a:rPr sz="2300" spc="-235" dirty="0">
                <a:latin typeface="Calibri"/>
                <a:cs typeface="Calibri"/>
              </a:rPr>
              <a:t>синдрома </a:t>
            </a:r>
            <a:r>
              <a:rPr sz="2300" spc="-204" dirty="0">
                <a:latin typeface="Calibri"/>
                <a:cs typeface="Calibri"/>
              </a:rPr>
              <a:t>последствий </a:t>
            </a:r>
            <a:r>
              <a:rPr sz="2300" spc="-210" dirty="0">
                <a:latin typeface="Calibri"/>
                <a:cs typeface="Calibri"/>
              </a:rPr>
              <a:t>интенсивной </a:t>
            </a:r>
            <a:r>
              <a:rPr sz="2300" spc="-204" dirty="0">
                <a:latin typeface="Calibri"/>
                <a:cs typeface="Calibri"/>
              </a:rPr>
              <a:t>терапии</a:t>
            </a:r>
            <a:r>
              <a:rPr sz="2300" spc="-185" dirty="0">
                <a:latin typeface="Calibri"/>
                <a:cs typeface="Calibri"/>
              </a:rPr>
              <a:t> </a:t>
            </a:r>
            <a:r>
              <a:rPr sz="2300" spc="-195" dirty="0">
                <a:latin typeface="Calibri"/>
                <a:cs typeface="Calibri"/>
              </a:rPr>
              <a:t>(ПИТ- </a:t>
            </a:r>
            <a:r>
              <a:rPr sz="2300" spc="-240" dirty="0">
                <a:latin typeface="Calibri"/>
                <a:cs typeface="Calibri"/>
              </a:rPr>
              <a:t>синдромом).</a:t>
            </a:r>
            <a:endParaRPr sz="2300">
              <a:latin typeface="Calibri"/>
              <a:cs typeface="Calibri"/>
            </a:endParaRPr>
          </a:p>
          <a:p>
            <a:pPr marL="354965" marR="653415" indent="-342900">
              <a:lnSpc>
                <a:spcPct val="99600"/>
              </a:lnSpc>
              <a:spcBef>
                <a:spcPts val="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240" dirty="0">
                <a:latin typeface="Calibri"/>
                <a:cs typeface="Calibri"/>
              </a:rPr>
              <a:t>Основными </a:t>
            </a:r>
            <a:r>
              <a:rPr sz="2300" spc="-210" dirty="0">
                <a:latin typeface="Calibri"/>
                <a:cs typeface="Calibri"/>
              </a:rPr>
              <a:t>факторами </a:t>
            </a:r>
            <a:r>
              <a:rPr sz="2300" spc="-195" dirty="0">
                <a:latin typeface="Calibri"/>
                <a:cs typeface="Calibri"/>
              </a:rPr>
              <a:t>развития </a:t>
            </a:r>
            <a:r>
              <a:rPr sz="2300" spc="-114" dirty="0">
                <a:latin typeface="Calibri"/>
                <a:cs typeface="Calibri"/>
              </a:rPr>
              <a:t>ХКС </a:t>
            </a:r>
            <a:r>
              <a:rPr sz="2300" spc="-195" dirty="0">
                <a:latin typeface="Calibri"/>
                <a:cs typeface="Calibri"/>
              </a:rPr>
              <a:t>считают: </a:t>
            </a:r>
            <a:r>
              <a:rPr sz="2300" spc="-220" dirty="0">
                <a:latin typeface="Calibri"/>
                <a:cs typeface="Calibri"/>
              </a:rPr>
              <a:t>ИВЛ </a:t>
            </a:r>
            <a:r>
              <a:rPr sz="2300" spc="-215" dirty="0">
                <a:latin typeface="Calibri"/>
                <a:cs typeface="Calibri"/>
              </a:rPr>
              <a:t>более </a:t>
            </a:r>
            <a:r>
              <a:rPr sz="2300" spc="-130" dirty="0">
                <a:latin typeface="Calibri"/>
                <a:cs typeface="Calibri"/>
              </a:rPr>
              <a:t>96 </a:t>
            </a:r>
            <a:r>
              <a:rPr sz="2300" spc="-180" dirty="0">
                <a:latin typeface="Calibri"/>
                <a:cs typeface="Calibri"/>
              </a:rPr>
              <a:t>часов </a:t>
            </a:r>
            <a:r>
              <a:rPr sz="2300" spc="-225" dirty="0">
                <a:latin typeface="Calibri"/>
                <a:cs typeface="Calibri"/>
              </a:rPr>
              <a:t>(один </a:t>
            </a:r>
            <a:r>
              <a:rPr sz="2300" spc="-204" dirty="0">
                <a:latin typeface="Calibri"/>
                <a:cs typeface="Calibri"/>
              </a:rPr>
              <a:t>эпизод), </a:t>
            </a:r>
            <a:r>
              <a:rPr sz="2300" spc="-185" dirty="0">
                <a:latin typeface="Calibri"/>
                <a:cs typeface="Calibri"/>
              </a:rPr>
              <a:t>сепсис </a:t>
            </a:r>
            <a:r>
              <a:rPr sz="2300" spc="-235" dirty="0">
                <a:latin typeface="Calibri"/>
                <a:cs typeface="Calibri"/>
              </a:rPr>
              <a:t>и </a:t>
            </a:r>
            <a:r>
              <a:rPr sz="2300" spc="-204" dirty="0">
                <a:latin typeface="Calibri"/>
                <a:cs typeface="Calibri"/>
              </a:rPr>
              <a:t>другие  </a:t>
            </a:r>
            <a:r>
              <a:rPr sz="2300" spc="-235" dirty="0">
                <a:latin typeface="Calibri"/>
                <a:cs typeface="Calibri"/>
              </a:rPr>
              <a:t>тяжелые </a:t>
            </a:r>
            <a:r>
              <a:rPr sz="2300" spc="-215" dirty="0">
                <a:latin typeface="Calibri"/>
                <a:cs typeface="Calibri"/>
              </a:rPr>
              <a:t>инфекции, </a:t>
            </a:r>
            <a:r>
              <a:rPr sz="2300" spc="-240" dirty="0">
                <a:latin typeface="Calibri"/>
                <a:cs typeface="Calibri"/>
              </a:rPr>
              <a:t>тяжелый </a:t>
            </a:r>
            <a:r>
              <a:rPr sz="2300" spc="-210" dirty="0">
                <a:latin typeface="Calibri"/>
                <a:cs typeface="Calibri"/>
              </a:rPr>
              <a:t>раневой </a:t>
            </a:r>
            <a:r>
              <a:rPr sz="2300" spc="-195" dirty="0">
                <a:latin typeface="Calibri"/>
                <a:cs typeface="Calibri"/>
              </a:rPr>
              <a:t>процесс, </a:t>
            </a:r>
            <a:r>
              <a:rPr sz="2300" spc="-204" dirty="0">
                <a:latin typeface="Calibri"/>
                <a:cs typeface="Calibri"/>
              </a:rPr>
              <a:t>полиорганная </a:t>
            </a:r>
            <a:r>
              <a:rPr sz="2300" spc="-195" dirty="0">
                <a:latin typeface="Calibri"/>
                <a:cs typeface="Calibri"/>
              </a:rPr>
              <a:t>недостаточность, </a:t>
            </a:r>
            <a:r>
              <a:rPr sz="2300" spc="-229" dirty="0">
                <a:latin typeface="Calibri"/>
                <a:cs typeface="Calibri"/>
              </a:rPr>
              <a:t>ишемический </a:t>
            </a:r>
            <a:r>
              <a:rPr sz="2300" spc="-235" dirty="0">
                <a:latin typeface="Calibri"/>
                <a:cs typeface="Calibri"/>
              </a:rPr>
              <a:t>и  </a:t>
            </a:r>
            <a:r>
              <a:rPr sz="2300" spc="-200" dirty="0">
                <a:latin typeface="Calibri"/>
                <a:cs typeface="Calibri"/>
              </a:rPr>
              <a:t>геморрагический </a:t>
            </a:r>
            <a:r>
              <a:rPr sz="2300" spc="-220" dirty="0">
                <a:latin typeface="Calibri"/>
                <a:cs typeface="Calibri"/>
              </a:rPr>
              <a:t>инсульт, </a:t>
            </a:r>
            <a:r>
              <a:rPr sz="2300" spc="-195" dirty="0">
                <a:latin typeface="Calibri"/>
                <a:cs typeface="Calibri"/>
              </a:rPr>
              <a:t>черепно-мозговая</a:t>
            </a:r>
            <a:r>
              <a:rPr sz="2300" spc="-150" dirty="0">
                <a:latin typeface="Calibri"/>
                <a:cs typeface="Calibri"/>
              </a:rPr>
              <a:t> </a:t>
            </a:r>
            <a:r>
              <a:rPr sz="2300" spc="-215" dirty="0">
                <a:latin typeface="Calibri"/>
                <a:cs typeface="Calibri"/>
              </a:rPr>
              <a:t>травма.</a:t>
            </a:r>
            <a:endParaRPr sz="2300">
              <a:latin typeface="Calibri"/>
              <a:cs typeface="Calibri"/>
            </a:endParaRPr>
          </a:p>
          <a:p>
            <a:pPr marL="354965" marR="5080" indent="-342900">
              <a:lnSpc>
                <a:spcPct val="100899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229" dirty="0">
                <a:latin typeface="Calibri"/>
                <a:cs typeface="Calibri"/>
              </a:rPr>
              <a:t>Снижение </a:t>
            </a:r>
            <a:r>
              <a:rPr sz="2300" spc="-200" dirty="0">
                <a:latin typeface="Calibri"/>
                <a:cs typeface="Calibri"/>
              </a:rPr>
              <a:t>летальности </a:t>
            </a:r>
            <a:r>
              <a:rPr sz="2300" spc="-220" dirty="0">
                <a:latin typeface="Calibri"/>
                <a:cs typeface="Calibri"/>
              </a:rPr>
              <a:t>реанимационных </a:t>
            </a:r>
            <a:r>
              <a:rPr sz="2300" spc="-204" dirty="0">
                <a:latin typeface="Calibri"/>
                <a:cs typeface="Calibri"/>
              </a:rPr>
              <a:t>пациентов </a:t>
            </a:r>
            <a:r>
              <a:rPr sz="2300" spc="-200" dirty="0">
                <a:latin typeface="Calibri"/>
                <a:cs typeface="Calibri"/>
              </a:rPr>
              <a:t>ведет </a:t>
            </a:r>
            <a:r>
              <a:rPr sz="2300" spc="-180" dirty="0">
                <a:latin typeface="Calibri"/>
                <a:cs typeface="Calibri"/>
              </a:rPr>
              <a:t>к </a:t>
            </a:r>
            <a:r>
              <a:rPr sz="2300" spc="-185" dirty="0">
                <a:latin typeface="Calibri"/>
                <a:cs typeface="Calibri"/>
              </a:rPr>
              <a:t>росту </a:t>
            </a:r>
            <a:r>
              <a:rPr sz="2300" spc="-220" dirty="0">
                <a:latin typeface="Calibri"/>
                <a:cs typeface="Calibri"/>
              </a:rPr>
              <a:t>популяции </a:t>
            </a:r>
            <a:r>
              <a:rPr sz="2300" spc="-204" dirty="0">
                <a:latin typeface="Calibri"/>
                <a:cs typeface="Calibri"/>
              </a:rPr>
              <a:t>пациентов </a:t>
            </a:r>
            <a:r>
              <a:rPr sz="2300" spc="-155" dirty="0">
                <a:latin typeface="Calibri"/>
                <a:cs typeface="Calibri"/>
              </a:rPr>
              <a:t>с </a:t>
            </a:r>
            <a:r>
              <a:rPr sz="2300" spc="-114" dirty="0">
                <a:latin typeface="Calibri"/>
                <a:cs typeface="Calibri"/>
              </a:rPr>
              <a:t>ХКС </a:t>
            </a:r>
            <a:r>
              <a:rPr sz="2300" spc="-215" dirty="0">
                <a:latin typeface="Calibri"/>
                <a:cs typeface="Calibri"/>
              </a:rPr>
              <a:t>особенно  </a:t>
            </a:r>
            <a:r>
              <a:rPr sz="2300" spc="-195" dirty="0">
                <a:latin typeface="Calibri"/>
                <a:cs typeface="Calibri"/>
              </a:rPr>
              <a:t>старшего </a:t>
            </a:r>
            <a:r>
              <a:rPr sz="2300" spc="-185" dirty="0">
                <a:latin typeface="Calibri"/>
                <a:cs typeface="Calibri"/>
              </a:rPr>
              <a:t>возраста, что </a:t>
            </a:r>
            <a:r>
              <a:rPr sz="2300" spc="-190" dirty="0">
                <a:latin typeface="Calibri"/>
                <a:cs typeface="Calibri"/>
              </a:rPr>
              <a:t>связано </a:t>
            </a:r>
            <a:r>
              <a:rPr sz="2300" spc="-155" dirty="0">
                <a:latin typeface="Calibri"/>
                <a:cs typeface="Calibri"/>
              </a:rPr>
              <a:t>с </a:t>
            </a:r>
            <a:r>
              <a:rPr sz="2300" spc="-220" dirty="0">
                <a:latin typeface="Calibri"/>
                <a:cs typeface="Calibri"/>
              </a:rPr>
              <a:t>декомпенсацией </a:t>
            </a:r>
            <a:r>
              <a:rPr sz="2300" spc="-229" dirty="0">
                <a:latin typeface="Calibri"/>
                <a:cs typeface="Calibri"/>
              </a:rPr>
              <a:t>коморбидных</a:t>
            </a:r>
            <a:r>
              <a:rPr sz="2300" spc="-185" dirty="0">
                <a:latin typeface="Calibri"/>
                <a:cs typeface="Calibri"/>
              </a:rPr>
              <a:t> </a:t>
            </a:r>
            <a:r>
              <a:rPr sz="2300" spc="-204" dirty="0">
                <a:latin typeface="Calibri"/>
                <a:cs typeface="Calibri"/>
              </a:rPr>
              <a:t>состояний.</a:t>
            </a:r>
            <a:endParaRPr sz="2300">
              <a:latin typeface="Calibri"/>
              <a:cs typeface="Calibri"/>
            </a:endParaRPr>
          </a:p>
          <a:p>
            <a:pPr marL="354965" marR="526415" indent="-342900">
              <a:lnSpc>
                <a:spcPts val="2780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235" dirty="0">
                <a:latin typeface="Calibri"/>
                <a:cs typeface="Calibri"/>
              </a:rPr>
              <a:t>Мероприятия </a:t>
            </a:r>
            <a:r>
              <a:rPr sz="2300" spc="-220" dirty="0">
                <a:latin typeface="Calibri"/>
                <a:cs typeface="Calibri"/>
              </a:rPr>
              <a:t>по </a:t>
            </a:r>
            <a:r>
              <a:rPr sz="2300" spc="-215" dirty="0">
                <a:latin typeface="Calibri"/>
                <a:cs typeface="Calibri"/>
              </a:rPr>
              <a:t>реабилитации </a:t>
            </a:r>
            <a:r>
              <a:rPr sz="2300" spc="-175" dirty="0">
                <a:latin typeface="Calibri"/>
                <a:cs typeface="Calibri"/>
              </a:rPr>
              <a:t>в </a:t>
            </a:r>
            <a:r>
              <a:rPr sz="2300" spc="-185" dirty="0">
                <a:latin typeface="Calibri"/>
                <a:cs typeface="Calibri"/>
              </a:rPr>
              <a:t>условиях ОРИТ </a:t>
            </a:r>
            <a:r>
              <a:rPr sz="2300" spc="-35" dirty="0">
                <a:latin typeface="Calibri"/>
                <a:cs typeface="Calibri"/>
              </a:rPr>
              <a:t>- </a:t>
            </a:r>
            <a:r>
              <a:rPr sz="2300" spc="-215" dirty="0">
                <a:latin typeface="Calibri"/>
                <a:cs typeface="Calibri"/>
              </a:rPr>
              <a:t>инструмент сокращения </a:t>
            </a:r>
            <a:r>
              <a:rPr sz="2300" spc="-190" dirty="0">
                <a:latin typeface="Calibri"/>
                <a:cs typeface="Calibri"/>
              </a:rPr>
              <a:t>частоты </a:t>
            </a:r>
            <a:r>
              <a:rPr sz="2300" spc="-215" dirty="0">
                <a:latin typeface="Calibri"/>
                <a:cs typeface="Calibri"/>
              </a:rPr>
              <a:t>трансформации  </a:t>
            </a:r>
            <a:r>
              <a:rPr sz="2300" spc="-200" dirty="0">
                <a:latin typeface="Calibri"/>
                <a:cs typeface="Calibri"/>
              </a:rPr>
              <a:t>первичного </a:t>
            </a:r>
            <a:r>
              <a:rPr sz="2300" spc="-190" dirty="0">
                <a:latin typeface="Calibri"/>
                <a:cs typeface="Calibri"/>
              </a:rPr>
              <a:t>критического </a:t>
            </a:r>
            <a:r>
              <a:rPr sz="2300" spc="-195" dirty="0">
                <a:latin typeface="Calibri"/>
                <a:cs typeface="Calibri"/>
              </a:rPr>
              <a:t>состояния </a:t>
            </a:r>
            <a:r>
              <a:rPr sz="2300" spc="-175" dirty="0">
                <a:latin typeface="Calibri"/>
                <a:cs typeface="Calibri"/>
              </a:rPr>
              <a:t>в</a:t>
            </a:r>
            <a:r>
              <a:rPr sz="2300" spc="-195" dirty="0">
                <a:latin typeface="Calibri"/>
                <a:cs typeface="Calibri"/>
              </a:rPr>
              <a:t> </a:t>
            </a:r>
            <a:r>
              <a:rPr sz="2300" spc="-140" dirty="0">
                <a:latin typeface="Calibri"/>
                <a:cs typeface="Calibri"/>
              </a:rPr>
              <a:t>ХКС.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84007" y="548640"/>
            <a:ext cx="4505325" cy="1884045"/>
            <a:chOff x="7684007" y="548640"/>
            <a:chExt cx="4505325" cy="188404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84007" y="548640"/>
              <a:ext cx="4504944" cy="18836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78165" y="743432"/>
              <a:ext cx="4003630" cy="129610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254054" cy="168259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18060" y="6304788"/>
            <a:ext cx="103282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0" dirty="0">
                <a:latin typeface="Calibri"/>
                <a:cs typeface="Calibri"/>
              </a:rPr>
              <a:t>Kahn </a:t>
            </a:r>
            <a:r>
              <a:rPr sz="1400" spc="-185" dirty="0">
                <a:latin typeface="Calibri"/>
                <a:cs typeface="Calibri"/>
              </a:rPr>
              <a:t>JM, </a:t>
            </a:r>
            <a:r>
              <a:rPr sz="1400" spc="-100" dirty="0">
                <a:latin typeface="Calibri"/>
                <a:cs typeface="Calibri"/>
              </a:rPr>
              <a:t>Le </a:t>
            </a:r>
            <a:r>
              <a:rPr sz="1400" spc="-150" dirty="0">
                <a:latin typeface="Calibri"/>
                <a:cs typeface="Calibri"/>
              </a:rPr>
              <a:t>T, </a:t>
            </a:r>
            <a:r>
              <a:rPr sz="1400" spc="-110" dirty="0">
                <a:latin typeface="Calibri"/>
                <a:cs typeface="Calibri"/>
              </a:rPr>
              <a:t>Angus </a:t>
            </a:r>
            <a:r>
              <a:rPr sz="1400" spc="-120" dirty="0">
                <a:latin typeface="Calibri"/>
                <a:cs typeface="Calibri"/>
              </a:rPr>
              <a:t>DC, </a:t>
            </a:r>
            <a:r>
              <a:rPr sz="1400" spc="-105" dirty="0">
                <a:latin typeface="Calibri"/>
                <a:cs typeface="Calibri"/>
              </a:rPr>
              <a:t>et </a:t>
            </a:r>
            <a:r>
              <a:rPr sz="1400" spc="-85" dirty="0">
                <a:latin typeface="Calibri"/>
                <a:cs typeface="Calibri"/>
              </a:rPr>
              <a:t>al. </a:t>
            </a:r>
            <a:r>
              <a:rPr sz="1400" spc="-105" dirty="0">
                <a:latin typeface="Calibri"/>
                <a:cs typeface="Calibri"/>
              </a:rPr>
              <a:t>The epidemiology </a:t>
            </a:r>
            <a:r>
              <a:rPr sz="1400" spc="-110" dirty="0">
                <a:latin typeface="Calibri"/>
                <a:cs typeface="Calibri"/>
              </a:rPr>
              <a:t>of </a:t>
            </a:r>
            <a:r>
              <a:rPr sz="1400" spc="-105" dirty="0">
                <a:latin typeface="Calibri"/>
                <a:cs typeface="Calibri"/>
              </a:rPr>
              <a:t>chronic </a:t>
            </a:r>
            <a:r>
              <a:rPr sz="1400" spc="-70" dirty="0">
                <a:latin typeface="Calibri"/>
                <a:cs typeface="Calibri"/>
              </a:rPr>
              <a:t>critical </a:t>
            </a:r>
            <a:r>
              <a:rPr sz="1400" spc="-65" dirty="0">
                <a:latin typeface="Calibri"/>
                <a:cs typeface="Calibri"/>
              </a:rPr>
              <a:t>Illness </a:t>
            </a:r>
            <a:r>
              <a:rPr sz="1400" spc="-75" dirty="0">
                <a:latin typeface="Calibri"/>
                <a:cs typeface="Calibri"/>
              </a:rPr>
              <a:t>in </a:t>
            </a:r>
            <a:r>
              <a:rPr sz="1400" spc="-110" dirty="0">
                <a:latin typeface="Calibri"/>
                <a:cs typeface="Calibri"/>
              </a:rPr>
              <a:t>the United </a:t>
            </a:r>
            <a:r>
              <a:rPr sz="1400" spc="-95" dirty="0">
                <a:latin typeface="Calibri"/>
                <a:cs typeface="Calibri"/>
              </a:rPr>
              <a:t>States. </a:t>
            </a:r>
            <a:r>
              <a:rPr sz="1400" spc="-85" dirty="0">
                <a:latin typeface="Calibri"/>
                <a:cs typeface="Calibri"/>
              </a:rPr>
              <a:t>Crit </a:t>
            </a:r>
            <a:r>
              <a:rPr sz="1400" spc="-114" dirty="0">
                <a:latin typeface="Calibri"/>
                <a:cs typeface="Calibri"/>
              </a:rPr>
              <a:t>Care </a:t>
            </a:r>
            <a:r>
              <a:rPr sz="1400" spc="-180" dirty="0">
                <a:latin typeface="Calibri"/>
                <a:cs typeface="Calibri"/>
              </a:rPr>
              <a:t>Med. </a:t>
            </a:r>
            <a:r>
              <a:rPr sz="1400" spc="-95" dirty="0">
                <a:latin typeface="Calibri"/>
                <a:cs typeface="Calibri"/>
              </a:rPr>
              <a:t>2015;43(2):282-287.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doi:10.1097/CCM.0000000000000710.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716" y="110235"/>
            <a:ext cx="116579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10" dirty="0"/>
              <a:t>Unresponsive </a:t>
            </a:r>
            <a:r>
              <a:rPr spc="-285" dirty="0"/>
              <a:t>wakefulness </a:t>
            </a:r>
            <a:r>
              <a:rPr spc="-360" dirty="0"/>
              <a:t>syndrome </a:t>
            </a:r>
            <a:r>
              <a:rPr spc="-315" dirty="0"/>
              <a:t>как </a:t>
            </a:r>
            <a:r>
              <a:rPr spc="-345" dirty="0"/>
              <a:t>вариант </a:t>
            </a:r>
            <a:r>
              <a:rPr spc="-400" dirty="0"/>
              <a:t>эволюции</a:t>
            </a:r>
            <a:r>
              <a:rPr spc="-310" dirty="0"/>
              <a:t> </a:t>
            </a:r>
            <a:r>
              <a:rPr spc="-459" dirty="0"/>
              <a:t>комы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8600" y="6421628"/>
            <a:ext cx="1576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институт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2097" y="6135116"/>
            <a:ext cx="11360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latin typeface="Calibri"/>
                <a:cs typeface="Calibri"/>
              </a:rPr>
              <a:t>van </a:t>
            </a:r>
            <a:r>
              <a:rPr sz="1200" spc="-95" dirty="0">
                <a:latin typeface="Calibri"/>
                <a:cs typeface="Calibri"/>
              </a:rPr>
              <a:t>Erp </a:t>
            </a:r>
            <a:r>
              <a:rPr sz="1200" spc="-135" dirty="0">
                <a:latin typeface="Calibri"/>
                <a:cs typeface="Calibri"/>
              </a:rPr>
              <a:t>WS, </a:t>
            </a:r>
            <a:r>
              <a:rPr sz="1200" spc="-70" dirty="0">
                <a:latin typeface="Calibri"/>
                <a:cs typeface="Calibri"/>
              </a:rPr>
              <a:t>Lavrijsen </a:t>
            </a:r>
            <a:r>
              <a:rPr sz="1200" spc="-145" dirty="0">
                <a:latin typeface="Calibri"/>
                <a:cs typeface="Calibri"/>
              </a:rPr>
              <a:t>JCM, </a:t>
            </a:r>
            <a:r>
              <a:rPr sz="1200" spc="-100" dirty="0">
                <a:latin typeface="Calibri"/>
                <a:cs typeface="Calibri"/>
              </a:rPr>
              <a:t>van </a:t>
            </a:r>
            <a:r>
              <a:rPr sz="1200" spc="-105" dirty="0">
                <a:latin typeface="Calibri"/>
                <a:cs typeface="Calibri"/>
              </a:rPr>
              <a:t>de </a:t>
            </a:r>
            <a:r>
              <a:rPr sz="1200" spc="-80" dirty="0">
                <a:latin typeface="Calibri"/>
                <a:cs typeface="Calibri"/>
              </a:rPr>
              <a:t>Laar </a:t>
            </a:r>
            <a:r>
              <a:rPr sz="1200" spc="-100" dirty="0">
                <a:latin typeface="Calibri"/>
                <a:cs typeface="Calibri"/>
              </a:rPr>
              <a:t>FA, </a:t>
            </a:r>
            <a:r>
              <a:rPr sz="1200" spc="-130" dirty="0">
                <a:latin typeface="Calibri"/>
                <a:cs typeface="Calibri"/>
              </a:rPr>
              <a:t>Vos </a:t>
            </a:r>
            <a:r>
              <a:rPr sz="1200" spc="-90" dirty="0">
                <a:latin typeface="Calibri"/>
                <a:cs typeface="Calibri"/>
              </a:rPr>
              <a:t>PE, </a:t>
            </a:r>
            <a:r>
              <a:rPr sz="1200" spc="-85" dirty="0">
                <a:latin typeface="Calibri"/>
                <a:cs typeface="Calibri"/>
              </a:rPr>
              <a:t>Laureys </a:t>
            </a:r>
            <a:r>
              <a:rPr sz="1200" spc="-75" dirty="0">
                <a:latin typeface="Calibri"/>
                <a:cs typeface="Calibri"/>
              </a:rPr>
              <a:t>S, </a:t>
            </a:r>
            <a:r>
              <a:rPr sz="1200" spc="-114" dirty="0">
                <a:latin typeface="Calibri"/>
                <a:cs typeface="Calibri"/>
              </a:rPr>
              <a:t>Koopmans </a:t>
            </a:r>
            <a:r>
              <a:rPr sz="1200" spc="-135" dirty="0">
                <a:latin typeface="Calibri"/>
                <a:cs typeface="Calibri"/>
              </a:rPr>
              <a:t>RTCM. </a:t>
            </a:r>
            <a:r>
              <a:rPr sz="1200" spc="-90" dirty="0">
                <a:latin typeface="Calibri"/>
                <a:cs typeface="Calibri"/>
              </a:rPr>
              <a:t>The </a:t>
            </a:r>
            <a:r>
              <a:rPr sz="1200" spc="-80" dirty="0">
                <a:latin typeface="Calibri"/>
                <a:cs typeface="Calibri"/>
              </a:rPr>
              <a:t>vegetative </a:t>
            </a:r>
            <a:r>
              <a:rPr sz="1200" spc="-95" dirty="0">
                <a:latin typeface="Calibri"/>
                <a:cs typeface="Calibri"/>
              </a:rPr>
              <a:t>state/unresponsive </a:t>
            </a:r>
            <a:r>
              <a:rPr sz="1200" spc="-90" dirty="0">
                <a:latin typeface="Calibri"/>
                <a:cs typeface="Calibri"/>
              </a:rPr>
              <a:t>wakefulness </a:t>
            </a:r>
            <a:r>
              <a:rPr sz="1200" spc="-114" dirty="0">
                <a:latin typeface="Calibri"/>
                <a:cs typeface="Calibri"/>
              </a:rPr>
              <a:t>syndrome: </a:t>
            </a:r>
            <a:r>
              <a:rPr sz="1200" spc="-95" dirty="0">
                <a:latin typeface="Calibri"/>
                <a:cs typeface="Calibri"/>
              </a:rPr>
              <a:t>a </a:t>
            </a:r>
            <a:r>
              <a:rPr sz="1200" spc="-90" dirty="0">
                <a:latin typeface="Calibri"/>
                <a:cs typeface="Calibri"/>
              </a:rPr>
              <a:t>systematic </a:t>
            </a:r>
            <a:r>
              <a:rPr sz="1200" spc="-95" dirty="0">
                <a:latin typeface="Calibri"/>
                <a:cs typeface="Calibri"/>
              </a:rPr>
              <a:t>review of </a:t>
            </a:r>
            <a:r>
              <a:rPr sz="1200" spc="-90" dirty="0">
                <a:latin typeface="Calibri"/>
                <a:cs typeface="Calibri"/>
              </a:rPr>
              <a:t>prevalence </a:t>
            </a:r>
            <a:r>
              <a:rPr sz="1200" spc="-85" dirty="0">
                <a:latin typeface="Calibri"/>
                <a:cs typeface="Calibri"/>
              </a:rPr>
              <a:t>studies. </a:t>
            </a:r>
            <a:r>
              <a:rPr sz="1200" spc="-95" dirty="0">
                <a:latin typeface="Calibri"/>
                <a:cs typeface="Calibri"/>
              </a:rPr>
              <a:t>Eur J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0" dirty="0">
                <a:latin typeface="Calibri"/>
                <a:cs typeface="Calibri"/>
              </a:rPr>
              <a:t>Neurol. </a:t>
            </a:r>
            <a:r>
              <a:rPr sz="1200" spc="-75" dirty="0">
                <a:latin typeface="Calibri"/>
                <a:cs typeface="Calibri"/>
              </a:rPr>
              <a:t>2014;21(11):1361-1368.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2097" y="6327140"/>
            <a:ext cx="1278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0" dirty="0">
                <a:latin typeface="Calibri"/>
                <a:cs typeface="Calibri"/>
              </a:rPr>
              <a:t>doi:10.1111/ene.12483.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51560" y="1261872"/>
            <a:ext cx="9373870" cy="3731260"/>
            <a:chOff x="1051560" y="1261872"/>
            <a:chExt cx="9373870" cy="3731260"/>
          </a:xfrm>
        </p:grpSpPr>
        <p:sp>
          <p:nvSpPr>
            <p:cNvPr id="7" name="object 7"/>
            <p:cNvSpPr/>
            <p:nvPr/>
          </p:nvSpPr>
          <p:spPr>
            <a:xfrm>
              <a:off x="5549901" y="2056719"/>
              <a:ext cx="163830" cy="715645"/>
            </a:xfrm>
            <a:custGeom>
              <a:avLst/>
              <a:gdLst/>
              <a:ahLst/>
              <a:cxnLst/>
              <a:rect l="l" t="t" r="r" b="b"/>
              <a:pathLst>
                <a:path w="163829" h="715644">
                  <a:moveTo>
                    <a:pt x="163243" y="0"/>
                  </a:moveTo>
                  <a:lnTo>
                    <a:pt x="163243" y="715161"/>
                  </a:lnTo>
                  <a:lnTo>
                    <a:pt x="0" y="715161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13144" y="2056719"/>
              <a:ext cx="1621790" cy="1465580"/>
            </a:xfrm>
            <a:custGeom>
              <a:avLst/>
              <a:gdLst/>
              <a:ahLst/>
              <a:cxnLst/>
              <a:rect l="l" t="t" r="r" b="b"/>
              <a:pathLst>
                <a:path w="1621790" h="1465579">
                  <a:moveTo>
                    <a:pt x="0" y="0"/>
                  </a:moveTo>
                  <a:lnTo>
                    <a:pt x="0" y="1301998"/>
                  </a:lnTo>
                  <a:lnTo>
                    <a:pt x="1621581" y="1301998"/>
                  </a:lnTo>
                  <a:lnTo>
                    <a:pt x="1621581" y="1465241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11002" y="2056719"/>
              <a:ext cx="202565" cy="1465580"/>
            </a:xfrm>
            <a:custGeom>
              <a:avLst/>
              <a:gdLst/>
              <a:ahLst/>
              <a:cxnLst/>
              <a:rect l="l" t="t" r="r" b="b"/>
              <a:pathLst>
                <a:path w="202564" h="1465579">
                  <a:moveTo>
                    <a:pt x="202141" y="0"/>
                  </a:moveTo>
                  <a:lnTo>
                    <a:pt x="202141" y="1301998"/>
                  </a:lnTo>
                  <a:lnTo>
                    <a:pt x="0" y="1301998"/>
                  </a:lnTo>
                  <a:lnTo>
                    <a:pt x="0" y="1465241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13144" y="2056719"/>
              <a:ext cx="4707255" cy="1465580"/>
            </a:xfrm>
            <a:custGeom>
              <a:avLst/>
              <a:gdLst/>
              <a:ahLst/>
              <a:cxnLst/>
              <a:rect l="l" t="t" r="r" b="b"/>
              <a:pathLst>
                <a:path w="4707255" h="1465579">
                  <a:moveTo>
                    <a:pt x="0" y="0"/>
                  </a:moveTo>
                  <a:lnTo>
                    <a:pt x="0" y="1301998"/>
                  </a:lnTo>
                  <a:lnTo>
                    <a:pt x="4707156" y="1301998"/>
                  </a:lnTo>
                  <a:lnTo>
                    <a:pt x="4707156" y="1465241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31958" y="2056719"/>
              <a:ext cx="1881505" cy="1430655"/>
            </a:xfrm>
            <a:custGeom>
              <a:avLst/>
              <a:gdLst/>
              <a:ahLst/>
              <a:cxnLst/>
              <a:rect l="l" t="t" r="r" b="b"/>
              <a:pathLst>
                <a:path w="1881504" h="1430654">
                  <a:moveTo>
                    <a:pt x="1881185" y="0"/>
                  </a:moveTo>
                  <a:lnTo>
                    <a:pt x="1881185" y="1267079"/>
                  </a:lnTo>
                  <a:lnTo>
                    <a:pt x="0" y="1267079"/>
                  </a:lnTo>
                  <a:lnTo>
                    <a:pt x="0" y="1430322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50773" y="2056719"/>
              <a:ext cx="3762375" cy="1430655"/>
            </a:xfrm>
            <a:custGeom>
              <a:avLst/>
              <a:gdLst/>
              <a:ahLst/>
              <a:cxnLst/>
              <a:rect l="l" t="t" r="r" b="b"/>
              <a:pathLst>
                <a:path w="3762375" h="1430654">
                  <a:moveTo>
                    <a:pt x="3762370" y="0"/>
                  </a:moveTo>
                  <a:lnTo>
                    <a:pt x="3762370" y="1267079"/>
                  </a:lnTo>
                  <a:lnTo>
                    <a:pt x="0" y="1267079"/>
                  </a:lnTo>
                  <a:lnTo>
                    <a:pt x="0" y="1430322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5088" y="1261872"/>
              <a:ext cx="1636775" cy="8595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5336" y="1438656"/>
              <a:ext cx="716279" cy="5364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5795" y="1279370"/>
              <a:ext cx="1554698" cy="77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0808" y="3468623"/>
              <a:ext cx="1639824" cy="8595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560" y="3529583"/>
              <a:ext cx="1840991" cy="7772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3423" y="3487041"/>
              <a:ext cx="1554698" cy="77734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334726" y="4299309"/>
              <a:ext cx="31750" cy="688975"/>
            </a:xfrm>
            <a:custGeom>
              <a:avLst/>
              <a:gdLst/>
              <a:ahLst/>
              <a:cxnLst/>
              <a:rect l="l" t="t" r="r" b="b"/>
              <a:pathLst>
                <a:path w="31750" h="688975">
                  <a:moveTo>
                    <a:pt x="0" y="0"/>
                  </a:moveTo>
                  <a:lnTo>
                    <a:pt x="31280" y="688980"/>
                  </a:lnTo>
                </a:path>
              </a:pathLst>
            </a:custGeom>
            <a:ln w="9525">
              <a:solidFill>
                <a:srgbClr val="47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334726" y="4299309"/>
              <a:ext cx="422909" cy="680720"/>
            </a:xfrm>
            <a:custGeom>
              <a:avLst/>
              <a:gdLst/>
              <a:ahLst/>
              <a:cxnLst/>
              <a:rect l="l" t="t" r="r" b="b"/>
              <a:pathLst>
                <a:path w="422909" h="680720">
                  <a:moveTo>
                    <a:pt x="0" y="0"/>
                  </a:moveTo>
                  <a:lnTo>
                    <a:pt x="0" y="680242"/>
                  </a:lnTo>
                  <a:lnTo>
                    <a:pt x="422846" y="680242"/>
                  </a:lnTo>
                </a:path>
              </a:pathLst>
            </a:custGeom>
            <a:ln w="9525">
              <a:solidFill>
                <a:srgbClr val="47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14902" y="3600196"/>
            <a:ext cx="147193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86080" marR="5080" indent="-374015">
              <a:lnSpc>
                <a:spcPts val="1900"/>
              </a:lnSpc>
              <a:spcBef>
                <a:spcPts val="180"/>
              </a:spcBef>
            </a:pPr>
            <a:r>
              <a:rPr sz="1600" spc="-140" dirty="0">
                <a:latin typeface="Calibri"/>
                <a:cs typeface="Calibri"/>
              </a:rPr>
              <a:t>Восстановление без  </a:t>
            </a:r>
            <a:r>
              <a:rPr sz="1600" spc="-150" dirty="0">
                <a:latin typeface="Calibri"/>
                <a:cs typeface="Calibri"/>
              </a:rPr>
              <a:t>дефицита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999232" y="3468623"/>
            <a:ext cx="1710055" cy="859790"/>
            <a:chOff x="2999232" y="3468623"/>
            <a:chExt cx="1710055" cy="859790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14472" y="3468623"/>
              <a:ext cx="1636776" cy="8595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99232" y="3529583"/>
              <a:ext cx="1709927" cy="7772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4610" y="3487041"/>
              <a:ext cx="1554698" cy="77734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159905" y="3600196"/>
            <a:ext cx="134429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66065" marR="5080" indent="-253365">
              <a:lnSpc>
                <a:spcPts val="1900"/>
              </a:lnSpc>
              <a:spcBef>
                <a:spcPts val="180"/>
              </a:spcBef>
            </a:pPr>
            <a:r>
              <a:rPr sz="1600" spc="-140" dirty="0">
                <a:latin typeface="Calibri"/>
                <a:cs typeface="Calibri"/>
              </a:rPr>
              <a:t>Восстановление </a:t>
            </a:r>
            <a:r>
              <a:rPr sz="1600" spc="-110" dirty="0">
                <a:latin typeface="Calibri"/>
                <a:cs typeface="Calibri"/>
              </a:rPr>
              <a:t>с  </a:t>
            </a:r>
            <a:r>
              <a:rPr sz="1600" spc="-165" dirty="0">
                <a:latin typeface="Calibri"/>
                <a:cs typeface="Calibri"/>
              </a:rPr>
              <a:t>дефицитом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9601200" y="3502152"/>
            <a:ext cx="1637030" cy="862965"/>
            <a:chOff x="9601200" y="3502152"/>
            <a:chExt cx="1637030" cy="862965"/>
          </a:xfrm>
        </p:grpSpPr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01200" y="3502152"/>
              <a:ext cx="1636776" cy="86258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62744" y="3563112"/>
              <a:ext cx="1359407" cy="77723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42952" y="3521960"/>
              <a:ext cx="1554698" cy="77734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9924556" y="3636772"/>
            <a:ext cx="991869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32715" marR="5080" indent="-120650">
              <a:lnSpc>
                <a:spcPts val="1900"/>
              </a:lnSpc>
              <a:spcBef>
                <a:spcPts val="180"/>
              </a:spcBef>
            </a:pPr>
            <a:r>
              <a:rPr sz="1600" spc="-125" dirty="0">
                <a:latin typeface="Calibri"/>
                <a:cs typeface="Calibri"/>
              </a:rPr>
              <a:t>В</a:t>
            </a:r>
            <a:r>
              <a:rPr sz="1600" spc="-140" dirty="0">
                <a:latin typeface="Calibri"/>
                <a:cs typeface="Calibri"/>
              </a:rPr>
              <a:t>е</a:t>
            </a:r>
            <a:r>
              <a:rPr sz="1600" spc="-85" dirty="0">
                <a:latin typeface="Calibri"/>
                <a:cs typeface="Calibri"/>
              </a:rPr>
              <a:t>г</a:t>
            </a:r>
            <a:r>
              <a:rPr sz="1600" spc="-140" dirty="0">
                <a:latin typeface="Calibri"/>
                <a:cs typeface="Calibri"/>
              </a:rPr>
              <a:t>е</a:t>
            </a:r>
            <a:r>
              <a:rPr sz="1600" spc="-130" dirty="0">
                <a:latin typeface="Calibri"/>
                <a:cs typeface="Calibri"/>
              </a:rPr>
              <a:t>тати</a:t>
            </a:r>
            <a:r>
              <a:rPr sz="1600" spc="-125" dirty="0">
                <a:latin typeface="Calibri"/>
                <a:cs typeface="Calibri"/>
              </a:rPr>
              <a:t>в</a:t>
            </a:r>
            <a:r>
              <a:rPr sz="1600" spc="-165" dirty="0">
                <a:latin typeface="Calibri"/>
                <a:cs typeface="Calibri"/>
              </a:rPr>
              <a:t>н</a:t>
            </a:r>
            <a:r>
              <a:rPr sz="1600" spc="-160" dirty="0">
                <a:latin typeface="Calibri"/>
                <a:cs typeface="Calibri"/>
              </a:rPr>
              <a:t>о</a:t>
            </a:r>
            <a:r>
              <a:rPr sz="1600" spc="-90" dirty="0">
                <a:latin typeface="Calibri"/>
                <a:cs typeface="Calibri"/>
              </a:rPr>
              <a:t>е  </a:t>
            </a:r>
            <a:r>
              <a:rPr sz="1600" spc="-140" dirty="0">
                <a:latin typeface="Calibri"/>
                <a:cs typeface="Calibri"/>
              </a:rPr>
              <a:t>состояние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642103" y="3502152"/>
            <a:ext cx="1737360" cy="862965"/>
            <a:chOff x="4642103" y="3502152"/>
            <a:chExt cx="1737360" cy="862965"/>
          </a:xfrm>
        </p:grpSpPr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90871" y="3502152"/>
              <a:ext cx="1639824" cy="8625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42103" y="3681984"/>
              <a:ext cx="1737360" cy="5364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33652" y="3521960"/>
              <a:ext cx="1554698" cy="777348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4804468" y="3755644"/>
            <a:ext cx="14128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30" dirty="0">
                <a:latin typeface="Calibri"/>
                <a:cs typeface="Calibri"/>
              </a:rPr>
              <a:t>Locked </a:t>
            </a:r>
            <a:r>
              <a:rPr sz="1600" spc="-85" dirty="0">
                <a:latin typeface="Calibri"/>
                <a:cs typeface="Calibri"/>
              </a:rPr>
              <a:t>in</a:t>
            </a:r>
            <a:r>
              <a:rPr sz="1600" spc="-185" dirty="0">
                <a:latin typeface="Calibri"/>
                <a:cs typeface="Calibri"/>
              </a:rPr>
              <a:t> </a:t>
            </a:r>
            <a:r>
              <a:rPr sz="1600" spc="-150" dirty="0">
                <a:latin typeface="Calibri"/>
                <a:cs typeface="Calibri"/>
              </a:rPr>
              <a:t>syndrome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516623" y="3502152"/>
            <a:ext cx="1637030" cy="862965"/>
            <a:chOff x="6516623" y="3502152"/>
            <a:chExt cx="1637030" cy="862965"/>
          </a:xfrm>
        </p:grpSpPr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16623" y="3502152"/>
              <a:ext cx="1636776" cy="86258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74535" y="3681984"/>
              <a:ext cx="1520952" cy="53644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57376" y="3521960"/>
              <a:ext cx="1554698" cy="777348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6736840" y="3755644"/>
            <a:ext cx="11963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90" dirty="0">
                <a:latin typeface="Calibri"/>
                <a:cs typeface="Calibri"/>
              </a:rPr>
              <a:t>Малое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45" dirty="0">
                <a:latin typeface="Calibri"/>
                <a:cs typeface="Calibri"/>
              </a:rPr>
              <a:t>сознание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7717535" y="4514088"/>
            <a:ext cx="1645920" cy="1018540"/>
            <a:chOff x="7717535" y="4514088"/>
            <a:chExt cx="1645920" cy="1018540"/>
          </a:xfrm>
        </p:grpSpPr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17535" y="4572000"/>
              <a:ext cx="1636776" cy="85953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29727" y="4514088"/>
              <a:ext cx="1633727" cy="10180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57572" y="4590877"/>
              <a:ext cx="1554698" cy="777348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7910112" y="4828540"/>
            <a:ext cx="124968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69875" marR="5080" indent="-257810">
              <a:lnSpc>
                <a:spcPts val="1900"/>
              </a:lnSpc>
              <a:spcBef>
                <a:spcPts val="180"/>
              </a:spcBef>
            </a:pPr>
            <a:r>
              <a:rPr sz="1600" spc="-165" dirty="0">
                <a:latin typeface="Calibri"/>
                <a:cs typeface="Calibri"/>
              </a:rPr>
              <a:t>н</a:t>
            </a:r>
            <a:r>
              <a:rPr sz="1600" spc="-140" dirty="0">
                <a:latin typeface="Calibri"/>
                <a:cs typeface="Calibri"/>
              </a:rPr>
              <a:t>ере</a:t>
            </a:r>
            <a:r>
              <a:rPr sz="1600" spc="-160" dirty="0">
                <a:latin typeface="Calibri"/>
                <a:cs typeface="Calibri"/>
              </a:rPr>
              <a:t>ф</a:t>
            </a:r>
            <a:r>
              <a:rPr sz="1600" spc="-135" dirty="0">
                <a:latin typeface="Calibri"/>
                <a:cs typeface="Calibri"/>
              </a:rPr>
              <a:t>л</a:t>
            </a:r>
            <a:r>
              <a:rPr sz="1600" spc="-140" dirty="0">
                <a:latin typeface="Calibri"/>
                <a:cs typeface="Calibri"/>
              </a:rPr>
              <a:t>е</a:t>
            </a:r>
            <a:r>
              <a:rPr sz="1600" spc="-130" dirty="0">
                <a:latin typeface="Calibri"/>
                <a:cs typeface="Calibri"/>
              </a:rPr>
              <a:t>к</a:t>
            </a:r>
            <a:r>
              <a:rPr sz="1600" spc="-114" dirty="0">
                <a:latin typeface="Calibri"/>
                <a:cs typeface="Calibri"/>
              </a:rPr>
              <a:t>т</a:t>
            </a:r>
            <a:r>
              <a:rPr sz="1600" spc="-155" dirty="0">
                <a:latin typeface="Calibri"/>
                <a:cs typeface="Calibri"/>
              </a:rPr>
              <a:t>орн</a:t>
            </a:r>
            <a:r>
              <a:rPr sz="1600" spc="-204" dirty="0">
                <a:latin typeface="Calibri"/>
                <a:cs typeface="Calibri"/>
              </a:rPr>
              <a:t>ы</a:t>
            </a:r>
            <a:r>
              <a:rPr sz="1600" spc="-90" dirty="0">
                <a:latin typeface="Calibri"/>
                <a:cs typeface="Calibri"/>
              </a:rPr>
              <a:t>е  </a:t>
            </a:r>
            <a:r>
              <a:rPr sz="1600" spc="-165" dirty="0">
                <a:latin typeface="Calibri"/>
                <a:cs typeface="Calibri"/>
              </a:rPr>
              <a:t>движения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5678423" y="4581144"/>
            <a:ext cx="1819910" cy="881380"/>
            <a:chOff x="5678423" y="4581144"/>
            <a:chExt cx="1819910" cy="881380"/>
          </a:xfrm>
        </p:grpSpPr>
        <p:pic>
          <p:nvPicPr>
            <p:cNvPr id="48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69863" y="4581144"/>
              <a:ext cx="1636776" cy="85953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78423" y="4596384"/>
              <a:ext cx="1819655" cy="86563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11307" y="4599615"/>
              <a:ext cx="1554698" cy="777348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5840690" y="4581652"/>
            <a:ext cx="1496060" cy="68389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770"/>
              </a:spcBef>
            </a:pPr>
            <a:r>
              <a:rPr sz="1600" spc="-190" dirty="0">
                <a:latin typeface="Calibri"/>
                <a:cs typeface="Calibri"/>
              </a:rPr>
              <a:t>Малое </a:t>
            </a:r>
            <a:r>
              <a:rPr sz="1600" spc="-145" dirty="0">
                <a:latin typeface="Calibri"/>
                <a:cs typeface="Calibri"/>
              </a:rPr>
              <a:t>сознание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35" dirty="0">
                <a:latin typeface="Calibri"/>
                <a:cs typeface="Calibri"/>
              </a:rPr>
              <a:t>+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600" spc="-160" dirty="0">
                <a:latin typeface="Calibri"/>
                <a:cs typeface="Calibri"/>
              </a:rPr>
              <a:t>Выполнение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70" dirty="0">
                <a:latin typeface="Calibri"/>
                <a:cs typeface="Calibri"/>
              </a:rPr>
              <a:t>команд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953255" y="2365248"/>
            <a:ext cx="7696200" cy="3386454"/>
            <a:chOff x="3953255" y="2365248"/>
            <a:chExt cx="7696200" cy="3386454"/>
          </a:xfrm>
        </p:grpSpPr>
        <p:pic>
          <p:nvPicPr>
            <p:cNvPr id="53" name="object 5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3255" y="2365248"/>
              <a:ext cx="1636776" cy="85953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17847" y="2542032"/>
              <a:ext cx="1310639" cy="53644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995202" y="2383206"/>
              <a:ext cx="1554698" cy="77734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660391" y="3087623"/>
              <a:ext cx="6989063" cy="266395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33616" y="3563112"/>
              <a:ext cx="2642616" cy="1981200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706910" y="3111738"/>
              <a:ext cx="6896100" cy="2569845"/>
            </a:xfrm>
            <a:custGeom>
              <a:avLst/>
              <a:gdLst/>
              <a:ahLst/>
              <a:cxnLst/>
              <a:rect l="l" t="t" r="r" b="b"/>
              <a:pathLst>
                <a:path w="6896100" h="2569845">
                  <a:moveTo>
                    <a:pt x="6467214" y="0"/>
                  </a:moveTo>
                  <a:lnTo>
                    <a:pt x="428259" y="0"/>
                  </a:lnTo>
                  <a:lnTo>
                    <a:pt x="381595" y="2512"/>
                  </a:lnTo>
                  <a:lnTo>
                    <a:pt x="336387" y="9877"/>
                  </a:lnTo>
                  <a:lnTo>
                    <a:pt x="292896" y="21832"/>
                  </a:lnTo>
                  <a:lnTo>
                    <a:pt x="251382" y="38117"/>
                  </a:lnTo>
                  <a:lnTo>
                    <a:pt x="212108" y="58470"/>
                  </a:lnTo>
                  <a:lnTo>
                    <a:pt x="175334" y="82629"/>
                  </a:lnTo>
                  <a:lnTo>
                    <a:pt x="141322" y="110334"/>
                  </a:lnTo>
                  <a:lnTo>
                    <a:pt x="110333" y="141323"/>
                  </a:lnTo>
                  <a:lnTo>
                    <a:pt x="82629" y="175335"/>
                  </a:lnTo>
                  <a:lnTo>
                    <a:pt x="58469" y="212109"/>
                  </a:lnTo>
                  <a:lnTo>
                    <a:pt x="38117" y="251383"/>
                  </a:lnTo>
                  <a:lnTo>
                    <a:pt x="21832" y="292896"/>
                  </a:lnTo>
                  <a:lnTo>
                    <a:pt x="9877" y="336388"/>
                  </a:lnTo>
                  <a:lnTo>
                    <a:pt x="2512" y="381596"/>
                  </a:lnTo>
                  <a:lnTo>
                    <a:pt x="0" y="428260"/>
                  </a:lnTo>
                  <a:lnTo>
                    <a:pt x="0" y="2141272"/>
                  </a:lnTo>
                  <a:lnTo>
                    <a:pt x="2512" y="2187935"/>
                  </a:lnTo>
                  <a:lnTo>
                    <a:pt x="9877" y="2233143"/>
                  </a:lnTo>
                  <a:lnTo>
                    <a:pt x="21832" y="2276635"/>
                  </a:lnTo>
                  <a:lnTo>
                    <a:pt x="38117" y="2318148"/>
                  </a:lnTo>
                  <a:lnTo>
                    <a:pt x="58469" y="2357422"/>
                  </a:lnTo>
                  <a:lnTo>
                    <a:pt x="82629" y="2394196"/>
                  </a:lnTo>
                  <a:lnTo>
                    <a:pt x="110333" y="2428208"/>
                  </a:lnTo>
                  <a:lnTo>
                    <a:pt x="141322" y="2459197"/>
                  </a:lnTo>
                  <a:lnTo>
                    <a:pt x="175334" y="2486902"/>
                  </a:lnTo>
                  <a:lnTo>
                    <a:pt x="212108" y="2511061"/>
                  </a:lnTo>
                  <a:lnTo>
                    <a:pt x="251382" y="2531414"/>
                  </a:lnTo>
                  <a:lnTo>
                    <a:pt x="292896" y="2547699"/>
                  </a:lnTo>
                  <a:lnTo>
                    <a:pt x="336387" y="2559654"/>
                  </a:lnTo>
                  <a:lnTo>
                    <a:pt x="381595" y="2567019"/>
                  </a:lnTo>
                  <a:lnTo>
                    <a:pt x="428259" y="2569532"/>
                  </a:lnTo>
                  <a:lnTo>
                    <a:pt x="6467214" y="2569532"/>
                  </a:lnTo>
                  <a:lnTo>
                    <a:pt x="6513878" y="2567019"/>
                  </a:lnTo>
                  <a:lnTo>
                    <a:pt x="6559086" y="2559654"/>
                  </a:lnTo>
                  <a:lnTo>
                    <a:pt x="6602578" y="2547699"/>
                  </a:lnTo>
                  <a:lnTo>
                    <a:pt x="6644091" y="2531414"/>
                  </a:lnTo>
                  <a:lnTo>
                    <a:pt x="6683366" y="2511061"/>
                  </a:lnTo>
                  <a:lnTo>
                    <a:pt x="6720139" y="2486902"/>
                  </a:lnTo>
                  <a:lnTo>
                    <a:pt x="6754152" y="2459197"/>
                  </a:lnTo>
                  <a:lnTo>
                    <a:pt x="6785141" y="2428208"/>
                  </a:lnTo>
                  <a:lnTo>
                    <a:pt x="6812845" y="2394196"/>
                  </a:lnTo>
                  <a:lnTo>
                    <a:pt x="6837005" y="2357422"/>
                  </a:lnTo>
                  <a:lnTo>
                    <a:pt x="6857357" y="2318148"/>
                  </a:lnTo>
                  <a:lnTo>
                    <a:pt x="6873642" y="2276635"/>
                  </a:lnTo>
                  <a:lnTo>
                    <a:pt x="6885597" y="2233143"/>
                  </a:lnTo>
                  <a:lnTo>
                    <a:pt x="6892962" y="2187935"/>
                  </a:lnTo>
                  <a:lnTo>
                    <a:pt x="6895475" y="2141272"/>
                  </a:lnTo>
                  <a:lnTo>
                    <a:pt x="6895475" y="428260"/>
                  </a:lnTo>
                  <a:lnTo>
                    <a:pt x="6892962" y="381596"/>
                  </a:lnTo>
                  <a:lnTo>
                    <a:pt x="6885597" y="336388"/>
                  </a:lnTo>
                  <a:lnTo>
                    <a:pt x="6873642" y="292896"/>
                  </a:lnTo>
                  <a:lnTo>
                    <a:pt x="6857357" y="251383"/>
                  </a:lnTo>
                  <a:lnTo>
                    <a:pt x="6837005" y="212109"/>
                  </a:lnTo>
                  <a:lnTo>
                    <a:pt x="6812845" y="175335"/>
                  </a:lnTo>
                  <a:lnTo>
                    <a:pt x="6785141" y="141323"/>
                  </a:lnTo>
                  <a:lnTo>
                    <a:pt x="6754152" y="110334"/>
                  </a:lnTo>
                  <a:lnTo>
                    <a:pt x="6720139" y="82629"/>
                  </a:lnTo>
                  <a:lnTo>
                    <a:pt x="6683366" y="58470"/>
                  </a:lnTo>
                  <a:lnTo>
                    <a:pt x="6644091" y="38117"/>
                  </a:lnTo>
                  <a:lnTo>
                    <a:pt x="6602578" y="21832"/>
                  </a:lnTo>
                  <a:lnTo>
                    <a:pt x="6559086" y="9877"/>
                  </a:lnTo>
                  <a:lnTo>
                    <a:pt x="6513878" y="2512"/>
                  </a:lnTo>
                  <a:lnTo>
                    <a:pt x="6467214" y="0"/>
                  </a:lnTo>
                  <a:close/>
                </a:path>
              </a:pathLst>
            </a:custGeom>
            <a:solidFill>
              <a:srgbClr val="558ED5">
                <a:alpha val="109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706910" y="3111738"/>
              <a:ext cx="6896100" cy="2569845"/>
            </a:xfrm>
            <a:custGeom>
              <a:avLst/>
              <a:gdLst/>
              <a:ahLst/>
              <a:cxnLst/>
              <a:rect l="l" t="t" r="r" b="b"/>
              <a:pathLst>
                <a:path w="6896100" h="2569845">
                  <a:moveTo>
                    <a:pt x="0" y="428260"/>
                  </a:moveTo>
                  <a:lnTo>
                    <a:pt x="2512" y="381596"/>
                  </a:lnTo>
                  <a:lnTo>
                    <a:pt x="9877" y="336388"/>
                  </a:lnTo>
                  <a:lnTo>
                    <a:pt x="21832" y="292896"/>
                  </a:lnTo>
                  <a:lnTo>
                    <a:pt x="38117" y="251383"/>
                  </a:lnTo>
                  <a:lnTo>
                    <a:pt x="58470" y="212109"/>
                  </a:lnTo>
                  <a:lnTo>
                    <a:pt x="82629" y="175335"/>
                  </a:lnTo>
                  <a:lnTo>
                    <a:pt x="110334" y="141323"/>
                  </a:lnTo>
                  <a:lnTo>
                    <a:pt x="141323" y="110334"/>
                  </a:lnTo>
                  <a:lnTo>
                    <a:pt x="175335" y="82629"/>
                  </a:lnTo>
                  <a:lnTo>
                    <a:pt x="212108" y="58470"/>
                  </a:lnTo>
                  <a:lnTo>
                    <a:pt x="251383" y="38117"/>
                  </a:lnTo>
                  <a:lnTo>
                    <a:pt x="292896" y="21832"/>
                  </a:lnTo>
                  <a:lnTo>
                    <a:pt x="336388" y="9877"/>
                  </a:lnTo>
                  <a:lnTo>
                    <a:pt x="381596" y="2512"/>
                  </a:lnTo>
                  <a:lnTo>
                    <a:pt x="428260" y="0"/>
                  </a:lnTo>
                  <a:lnTo>
                    <a:pt x="6467215" y="0"/>
                  </a:lnTo>
                  <a:lnTo>
                    <a:pt x="6513878" y="2512"/>
                  </a:lnTo>
                  <a:lnTo>
                    <a:pt x="6559087" y="9877"/>
                  </a:lnTo>
                  <a:lnTo>
                    <a:pt x="6602578" y="21832"/>
                  </a:lnTo>
                  <a:lnTo>
                    <a:pt x="6644092" y="38117"/>
                  </a:lnTo>
                  <a:lnTo>
                    <a:pt x="6683366" y="58470"/>
                  </a:lnTo>
                  <a:lnTo>
                    <a:pt x="6720140" y="82629"/>
                  </a:lnTo>
                  <a:lnTo>
                    <a:pt x="6754152" y="110334"/>
                  </a:lnTo>
                  <a:lnTo>
                    <a:pt x="6785141" y="141323"/>
                  </a:lnTo>
                  <a:lnTo>
                    <a:pt x="6812845" y="175335"/>
                  </a:lnTo>
                  <a:lnTo>
                    <a:pt x="6837005" y="212109"/>
                  </a:lnTo>
                  <a:lnTo>
                    <a:pt x="6857357" y="251383"/>
                  </a:lnTo>
                  <a:lnTo>
                    <a:pt x="6873642" y="292896"/>
                  </a:lnTo>
                  <a:lnTo>
                    <a:pt x="6885597" y="336388"/>
                  </a:lnTo>
                  <a:lnTo>
                    <a:pt x="6892962" y="381596"/>
                  </a:lnTo>
                  <a:lnTo>
                    <a:pt x="6895475" y="428260"/>
                  </a:lnTo>
                  <a:lnTo>
                    <a:pt x="6895475" y="2141272"/>
                  </a:lnTo>
                  <a:lnTo>
                    <a:pt x="6892962" y="2187935"/>
                  </a:lnTo>
                  <a:lnTo>
                    <a:pt x="6885597" y="2233143"/>
                  </a:lnTo>
                  <a:lnTo>
                    <a:pt x="6873642" y="2276635"/>
                  </a:lnTo>
                  <a:lnTo>
                    <a:pt x="6857357" y="2318148"/>
                  </a:lnTo>
                  <a:lnTo>
                    <a:pt x="6837005" y="2357422"/>
                  </a:lnTo>
                  <a:lnTo>
                    <a:pt x="6812845" y="2394196"/>
                  </a:lnTo>
                  <a:lnTo>
                    <a:pt x="6785141" y="2428208"/>
                  </a:lnTo>
                  <a:lnTo>
                    <a:pt x="6754152" y="2459197"/>
                  </a:lnTo>
                  <a:lnTo>
                    <a:pt x="6720140" y="2486902"/>
                  </a:lnTo>
                  <a:lnTo>
                    <a:pt x="6683366" y="2511061"/>
                  </a:lnTo>
                  <a:lnTo>
                    <a:pt x="6644092" y="2531414"/>
                  </a:lnTo>
                  <a:lnTo>
                    <a:pt x="6602578" y="2547699"/>
                  </a:lnTo>
                  <a:lnTo>
                    <a:pt x="6559087" y="2559654"/>
                  </a:lnTo>
                  <a:lnTo>
                    <a:pt x="6513878" y="2567019"/>
                  </a:lnTo>
                  <a:lnTo>
                    <a:pt x="6467215" y="2569532"/>
                  </a:lnTo>
                  <a:lnTo>
                    <a:pt x="428260" y="2569532"/>
                  </a:lnTo>
                  <a:lnTo>
                    <a:pt x="381596" y="2567019"/>
                  </a:lnTo>
                  <a:lnTo>
                    <a:pt x="336388" y="2559654"/>
                  </a:lnTo>
                  <a:lnTo>
                    <a:pt x="292896" y="2547699"/>
                  </a:lnTo>
                  <a:lnTo>
                    <a:pt x="251383" y="2531414"/>
                  </a:lnTo>
                  <a:lnTo>
                    <a:pt x="212108" y="2511061"/>
                  </a:lnTo>
                  <a:lnTo>
                    <a:pt x="175335" y="2486902"/>
                  </a:lnTo>
                  <a:lnTo>
                    <a:pt x="141323" y="2459197"/>
                  </a:lnTo>
                  <a:lnTo>
                    <a:pt x="110334" y="2428208"/>
                  </a:lnTo>
                  <a:lnTo>
                    <a:pt x="82629" y="2394196"/>
                  </a:lnTo>
                  <a:lnTo>
                    <a:pt x="58470" y="2357422"/>
                  </a:lnTo>
                  <a:lnTo>
                    <a:pt x="38117" y="2318148"/>
                  </a:lnTo>
                  <a:lnTo>
                    <a:pt x="21832" y="2276635"/>
                  </a:lnTo>
                  <a:lnTo>
                    <a:pt x="9877" y="2233143"/>
                  </a:lnTo>
                  <a:lnTo>
                    <a:pt x="2512" y="2187935"/>
                  </a:lnTo>
                  <a:lnTo>
                    <a:pt x="0" y="2141272"/>
                  </a:lnTo>
                  <a:lnTo>
                    <a:pt x="0" y="42826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7383122" y="3889248"/>
            <a:ext cx="1833245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650" spc="-1275" baseline="6259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0650" spc="-9337" baseline="6259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600" spc="-355" dirty="0">
                <a:latin typeface="Calibri"/>
                <a:cs typeface="Calibri"/>
              </a:rPr>
              <a:t>М</a:t>
            </a:r>
            <a:r>
              <a:rPr sz="1600" spc="-145" dirty="0">
                <a:latin typeface="Calibri"/>
                <a:cs typeface="Calibri"/>
              </a:rPr>
              <a:t>а</a:t>
            </a:r>
            <a:r>
              <a:rPr sz="1600" spc="-160" dirty="0">
                <a:latin typeface="Calibri"/>
                <a:cs typeface="Calibri"/>
              </a:rPr>
              <a:t>ло</a:t>
            </a:r>
            <a:r>
              <a:rPr sz="1600" spc="-140" dirty="0">
                <a:latin typeface="Calibri"/>
                <a:cs typeface="Calibri"/>
              </a:rPr>
              <a:t>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14" dirty="0">
                <a:latin typeface="Calibri"/>
                <a:cs typeface="Calibri"/>
              </a:rPr>
              <a:t>с</a:t>
            </a:r>
            <a:r>
              <a:rPr sz="1600" spc="-730" dirty="0">
                <a:latin typeface="Calibri"/>
                <a:cs typeface="Calibri"/>
              </a:rPr>
              <a:t>о</a:t>
            </a:r>
            <a:r>
              <a:rPr sz="10650" spc="-4034" baseline="6259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600" spc="-120" dirty="0">
                <a:latin typeface="Calibri"/>
                <a:cs typeface="Calibri"/>
              </a:rPr>
              <a:t>з</a:t>
            </a:r>
            <a:r>
              <a:rPr sz="1600" spc="-165" dirty="0">
                <a:latin typeface="Calibri"/>
                <a:cs typeface="Calibri"/>
              </a:rPr>
              <a:t>н</a:t>
            </a:r>
            <a:r>
              <a:rPr sz="1600" spc="-145" dirty="0">
                <a:latin typeface="Calibri"/>
                <a:cs typeface="Calibri"/>
              </a:rPr>
              <a:t>ан</a:t>
            </a:r>
            <a:r>
              <a:rPr sz="1600" spc="-165" dirty="0">
                <a:latin typeface="Calibri"/>
                <a:cs typeface="Calibri"/>
              </a:rPr>
              <a:t>и</a:t>
            </a:r>
            <a:r>
              <a:rPr sz="1600" spc="-140" dirty="0">
                <a:latin typeface="Calibri"/>
                <a:cs typeface="Calibri"/>
              </a:rPr>
              <a:t>е</a:t>
            </a:r>
            <a:r>
              <a:rPr sz="1600" spc="-25" dirty="0">
                <a:latin typeface="Calibri"/>
                <a:cs typeface="Calibri"/>
              </a:rPr>
              <a:t> -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363271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6734" y="5922264"/>
            <a:ext cx="93376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190" dirty="0">
                <a:latin typeface="Calibri"/>
                <a:cs typeface="Calibri"/>
              </a:rPr>
              <a:t>Henk </a:t>
            </a:r>
            <a:r>
              <a:rPr sz="2300" spc="-204" dirty="0">
                <a:latin typeface="Calibri"/>
                <a:cs typeface="Calibri"/>
              </a:rPr>
              <a:t>J. </a:t>
            </a:r>
            <a:r>
              <a:rPr sz="2300" spc="-185" dirty="0">
                <a:latin typeface="Calibri"/>
                <a:cs typeface="Calibri"/>
              </a:rPr>
              <a:t>Stam </a:t>
            </a:r>
            <a:r>
              <a:rPr sz="2300" spc="-170" dirty="0">
                <a:latin typeface="Calibri"/>
                <a:cs typeface="Calibri"/>
              </a:rPr>
              <a:t>et </a:t>
            </a:r>
            <a:r>
              <a:rPr sz="2300" spc="-135" dirty="0">
                <a:latin typeface="Calibri"/>
                <a:cs typeface="Calibri"/>
              </a:rPr>
              <a:t>al. </a:t>
            </a:r>
            <a:r>
              <a:rPr sz="2300" spc="-190" dirty="0">
                <a:latin typeface="Calibri"/>
                <a:cs typeface="Calibri"/>
              </a:rPr>
              <a:t>Acute </a:t>
            </a:r>
            <a:r>
              <a:rPr sz="2300" spc="-180" dirty="0">
                <a:latin typeface="Calibri"/>
                <a:cs typeface="Calibri"/>
              </a:rPr>
              <a:t>Medical </a:t>
            </a:r>
            <a:r>
              <a:rPr sz="2300" spc="-145" dirty="0">
                <a:latin typeface="Calibri"/>
                <a:cs typeface="Calibri"/>
              </a:rPr>
              <a:t>rehabilitation. </a:t>
            </a:r>
            <a:r>
              <a:rPr sz="2300" spc="-135" dirty="0">
                <a:latin typeface="Calibri"/>
                <a:cs typeface="Calibri"/>
              </a:rPr>
              <a:t>2012 </a:t>
            </a:r>
            <a:r>
              <a:rPr sz="2300" spc="-195" dirty="0">
                <a:latin typeface="Calibri"/>
                <a:cs typeface="Calibri"/>
              </a:rPr>
              <a:t>rotterdam, </a:t>
            </a:r>
            <a:r>
              <a:rPr sz="2300" spc="-185" dirty="0">
                <a:latin typeface="Calibri"/>
                <a:cs typeface="Calibri"/>
              </a:rPr>
              <a:t>Erasmus </a:t>
            </a:r>
            <a:r>
              <a:rPr sz="2300" spc="-290" dirty="0">
                <a:latin typeface="Calibri"/>
                <a:cs typeface="Calibri"/>
              </a:rPr>
              <a:t>Mc. </a:t>
            </a:r>
            <a:r>
              <a:rPr sz="2300" spc="-150" dirty="0">
                <a:latin typeface="Calibri"/>
                <a:cs typeface="Calibri"/>
              </a:rPr>
              <a:t>2012. </a:t>
            </a:r>
            <a:r>
              <a:rPr sz="2300" spc="-114" dirty="0">
                <a:latin typeface="Calibri"/>
                <a:cs typeface="Calibri"/>
              </a:rPr>
              <a:t>289-98</a:t>
            </a:r>
            <a:r>
              <a:rPr sz="2300" spc="-120" dirty="0">
                <a:latin typeface="Calibri"/>
                <a:cs typeface="Calibri"/>
              </a:rPr>
              <a:t> </a:t>
            </a:r>
            <a:r>
              <a:rPr sz="2300" spc="-210" dirty="0">
                <a:latin typeface="Calibri"/>
                <a:cs typeface="Calibri"/>
              </a:rPr>
              <a:t>p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05446" y="386588"/>
            <a:ext cx="44030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70" dirty="0"/>
              <a:t>Эпидемиология</a:t>
            </a:r>
            <a:r>
              <a:rPr sz="4800" spc="-110" dirty="0"/>
              <a:t> </a:t>
            </a:r>
            <a:r>
              <a:rPr sz="4800" spc="-415" dirty="0"/>
              <a:t>UAS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943035" y="1327403"/>
            <a:ext cx="10675620" cy="3533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367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60" dirty="0">
                <a:latin typeface="Calibri"/>
                <a:cs typeface="Calibri"/>
              </a:rPr>
              <a:t>от </a:t>
            </a:r>
            <a:r>
              <a:rPr sz="3200" spc="-220" dirty="0">
                <a:latin typeface="Calibri"/>
                <a:cs typeface="Calibri"/>
              </a:rPr>
              <a:t>0,2 </a:t>
            </a:r>
            <a:r>
              <a:rPr sz="3200" spc="-350" dirty="0">
                <a:latin typeface="Calibri"/>
                <a:cs typeface="Calibri"/>
              </a:rPr>
              <a:t>до </a:t>
            </a:r>
            <a:r>
              <a:rPr sz="3200" spc="-220" dirty="0">
                <a:latin typeface="Calibri"/>
                <a:cs typeface="Calibri"/>
              </a:rPr>
              <a:t>3,4 </a:t>
            </a:r>
            <a:r>
              <a:rPr sz="3200" spc="-260" dirty="0">
                <a:latin typeface="Calibri"/>
                <a:cs typeface="Calibri"/>
              </a:rPr>
              <a:t>случаев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190" dirty="0">
                <a:latin typeface="Calibri"/>
                <a:cs typeface="Calibri"/>
              </a:rPr>
              <a:t>100 000 </a:t>
            </a:r>
            <a:r>
              <a:rPr sz="3200" spc="-275" dirty="0">
                <a:latin typeface="Calibri"/>
                <a:cs typeface="Calibri"/>
              </a:rPr>
              <a:t>человек </a:t>
            </a:r>
            <a:r>
              <a:rPr sz="3200" spc="-335" dirty="0">
                <a:latin typeface="Calibri"/>
                <a:cs typeface="Calibri"/>
              </a:rPr>
              <a:t>для </a:t>
            </a:r>
            <a:r>
              <a:rPr sz="3200" spc="-235" dirty="0">
                <a:latin typeface="Calibri"/>
                <a:cs typeface="Calibri"/>
              </a:rPr>
              <a:t>ВС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300" dirty="0">
                <a:latin typeface="Calibri"/>
                <a:cs typeface="Calibri"/>
              </a:rPr>
              <a:t>около </a:t>
            </a:r>
            <a:r>
              <a:rPr sz="3200" spc="-220" dirty="0">
                <a:latin typeface="Calibri"/>
                <a:cs typeface="Calibri"/>
              </a:rPr>
              <a:t>1,5 </a:t>
            </a:r>
            <a:r>
              <a:rPr sz="3200" spc="-260" dirty="0">
                <a:latin typeface="Calibri"/>
                <a:cs typeface="Calibri"/>
              </a:rPr>
              <a:t>случаев</a:t>
            </a:r>
            <a:r>
              <a:rPr sz="3200" spc="-520" dirty="0">
                <a:latin typeface="Calibri"/>
                <a:cs typeface="Calibri"/>
              </a:rPr>
              <a:t> </a:t>
            </a:r>
            <a:r>
              <a:rPr sz="3200" spc="-290" dirty="0">
                <a:latin typeface="Calibri"/>
                <a:cs typeface="Calibri"/>
              </a:rPr>
              <a:t>на</a:t>
            </a:r>
            <a:endParaRPr sz="3200">
              <a:latin typeface="Calibri"/>
              <a:cs typeface="Calibri"/>
            </a:endParaRPr>
          </a:p>
          <a:p>
            <a:pPr marL="355600">
              <a:lnSpc>
                <a:spcPts val="3670"/>
              </a:lnSpc>
            </a:pPr>
            <a:r>
              <a:rPr sz="3200" spc="-185" dirty="0">
                <a:latin typeface="Calibri"/>
                <a:cs typeface="Calibri"/>
              </a:rPr>
              <a:t>1 </a:t>
            </a:r>
            <a:r>
              <a:rPr sz="3200" spc="-190" dirty="0">
                <a:latin typeface="Calibri"/>
                <a:cs typeface="Calibri"/>
              </a:rPr>
              <a:t>000 000 </a:t>
            </a:r>
            <a:r>
              <a:rPr sz="3200" spc="-340" dirty="0">
                <a:latin typeface="Calibri"/>
                <a:cs typeface="Calibri"/>
              </a:rPr>
              <a:t>для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465" dirty="0">
                <a:latin typeface="Calibri"/>
                <a:cs typeface="Calibri"/>
              </a:rPr>
              <a:t>СМС*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59"/>
              </a:spcBef>
              <a:buFont typeface="Arial"/>
              <a:buChar char="•"/>
              <a:tabLst>
                <a:tab pos="354965" algn="l"/>
                <a:tab pos="355600" algn="l"/>
                <a:tab pos="2471420" algn="l"/>
              </a:tabLst>
            </a:pPr>
            <a:r>
              <a:rPr sz="3200" spc="-375" dirty="0">
                <a:latin typeface="Calibri"/>
                <a:cs typeface="Calibri"/>
              </a:rPr>
              <a:t>США  </a:t>
            </a:r>
            <a:r>
              <a:rPr sz="3200" spc="-245" dirty="0">
                <a:latin typeface="Calibri"/>
                <a:cs typeface="Calibri"/>
              </a:rPr>
              <a:t>в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190" dirty="0">
                <a:latin typeface="Calibri"/>
                <a:cs typeface="Calibri"/>
              </a:rPr>
              <a:t>1994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340" dirty="0">
                <a:latin typeface="Calibri"/>
                <a:cs typeface="Calibri"/>
              </a:rPr>
              <a:t>г.	</a:t>
            </a:r>
            <a:r>
              <a:rPr sz="3200" spc="-350" dirty="0">
                <a:latin typeface="Calibri"/>
                <a:cs typeface="Calibri"/>
              </a:rPr>
              <a:t>до </a:t>
            </a:r>
            <a:r>
              <a:rPr sz="3200" spc="-185" dirty="0">
                <a:latin typeface="Calibri"/>
                <a:cs typeface="Calibri"/>
              </a:rPr>
              <a:t>25 </a:t>
            </a:r>
            <a:r>
              <a:rPr sz="3200" spc="-290" dirty="0">
                <a:latin typeface="Calibri"/>
                <a:cs typeface="Calibri"/>
              </a:rPr>
              <a:t>тыс. </a:t>
            </a:r>
            <a:r>
              <a:rPr sz="3200" spc="-265" dirty="0">
                <a:latin typeface="Calibri"/>
                <a:cs typeface="Calibri"/>
              </a:rPr>
              <a:t>взрослых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350" dirty="0">
                <a:latin typeface="Calibri"/>
                <a:cs typeface="Calibri"/>
              </a:rPr>
              <a:t>до </a:t>
            </a:r>
            <a:r>
              <a:rPr sz="3200" spc="-185" dirty="0">
                <a:latin typeface="Calibri"/>
                <a:cs typeface="Calibri"/>
              </a:rPr>
              <a:t>10 </a:t>
            </a:r>
            <a:r>
              <a:rPr sz="3200" spc="-290" dirty="0">
                <a:latin typeface="Calibri"/>
                <a:cs typeface="Calibri"/>
              </a:rPr>
              <a:t>тыс.</a:t>
            </a:r>
            <a:r>
              <a:rPr sz="3200" spc="-495" dirty="0">
                <a:latin typeface="Calibri"/>
                <a:cs typeface="Calibri"/>
              </a:rPr>
              <a:t> </a:t>
            </a:r>
            <a:r>
              <a:rPr sz="3200" spc="-295" dirty="0">
                <a:latin typeface="Calibri"/>
                <a:cs typeface="Calibri"/>
              </a:rPr>
              <a:t>детей</a:t>
            </a:r>
            <a:endParaRPr sz="3200">
              <a:latin typeface="Calibri"/>
              <a:cs typeface="Calibri"/>
            </a:endParaRPr>
          </a:p>
          <a:p>
            <a:pPr marL="355600" marR="972819" indent="-342900">
              <a:lnSpc>
                <a:spcPts val="3479"/>
              </a:lnSpc>
              <a:spcBef>
                <a:spcPts val="7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10" dirty="0">
                <a:latin typeface="Calibri"/>
                <a:cs typeface="Calibri"/>
              </a:rPr>
              <a:t>Япония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190" dirty="0">
                <a:latin typeface="Calibri"/>
                <a:cs typeface="Calibri"/>
              </a:rPr>
              <a:t>100 </a:t>
            </a:r>
            <a:r>
              <a:rPr sz="3200" spc="-370" dirty="0">
                <a:latin typeface="Calibri"/>
                <a:cs typeface="Calibri"/>
              </a:rPr>
              <a:t>млн. </a:t>
            </a:r>
            <a:r>
              <a:rPr sz="3200" spc="-295" dirty="0">
                <a:latin typeface="Calibri"/>
                <a:cs typeface="Calibri"/>
              </a:rPr>
              <a:t>населения </a:t>
            </a:r>
            <a:r>
              <a:rPr sz="3200" spc="-290" dirty="0">
                <a:latin typeface="Calibri"/>
                <a:cs typeface="Calibri"/>
              </a:rPr>
              <a:t>страны </a:t>
            </a:r>
            <a:r>
              <a:rPr sz="3200" spc="-275" dirty="0">
                <a:latin typeface="Calibri"/>
                <a:cs typeface="Calibri"/>
              </a:rPr>
              <a:t>приходится </a:t>
            </a:r>
            <a:r>
              <a:rPr sz="3200" spc="-350" dirty="0">
                <a:latin typeface="Calibri"/>
                <a:cs typeface="Calibri"/>
              </a:rPr>
              <a:t>до </a:t>
            </a:r>
            <a:r>
              <a:rPr sz="3200" spc="-190" dirty="0">
                <a:latin typeface="Calibri"/>
                <a:cs typeface="Calibri"/>
              </a:rPr>
              <a:t>3000 </a:t>
            </a:r>
            <a:r>
              <a:rPr sz="3200" spc="-229" dirty="0">
                <a:latin typeface="Calibri"/>
                <a:cs typeface="Calibri"/>
              </a:rPr>
              <a:t>таких  </a:t>
            </a:r>
            <a:r>
              <a:rPr sz="3200" spc="-295" dirty="0">
                <a:latin typeface="Calibri"/>
                <a:cs typeface="Calibri"/>
              </a:rPr>
              <a:t>больных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90" dirty="0">
                <a:latin typeface="Calibri"/>
                <a:cs typeface="Calibri"/>
              </a:rPr>
              <a:t>Франция </a:t>
            </a:r>
            <a:r>
              <a:rPr sz="3200" spc="100" dirty="0">
                <a:latin typeface="Calibri"/>
                <a:cs typeface="Calibri"/>
              </a:rPr>
              <a:t>– </a:t>
            </a:r>
            <a:r>
              <a:rPr sz="3200" spc="-185" dirty="0">
                <a:latin typeface="Calibri"/>
                <a:cs typeface="Calibri"/>
              </a:rPr>
              <a:t>4 </a:t>
            </a:r>
            <a:r>
              <a:rPr sz="3200" spc="-265" dirty="0">
                <a:latin typeface="Calibri"/>
                <a:cs typeface="Calibri"/>
              </a:rPr>
              <a:t>случая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185" dirty="0">
                <a:latin typeface="Calibri"/>
                <a:cs typeface="Calibri"/>
              </a:rPr>
              <a:t>1</a:t>
            </a:r>
            <a:r>
              <a:rPr sz="3200" spc="-465" dirty="0">
                <a:latin typeface="Calibri"/>
                <a:cs typeface="Calibri"/>
              </a:rPr>
              <a:t> </a:t>
            </a:r>
            <a:r>
              <a:rPr sz="3200" spc="-355" dirty="0">
                <a:latin typeface="Calibri"/>
                <a:cs typeface="Calibri"/>
              </a:rPr>
              <a:t>миллион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60" dirty="0">
                <a:latin typeface="Calibri"/>
                <a:cs typeface="Calibri"/>
              </a:rPr>
              <a:t>Екатеринбург- </a:t>
            </a:r>
            <a:r>
              <a:rPr sz="3200" spc="-350" dirty="0">
                <a:latin typeface="Calibri"/>
                <a:cs typeface="Calibri"/>
              </a:rPr>
              <a:t>до </a:t>
            </a:r>
            <a:r>
              <a:rPr sz="3200" spc="-220" dirty="0">
                <a:latin typeface="Calibri"/>
                <a:cs typeface="Calibri"/>
              </a:rPr>
              <a:t>6,7 </a:t>
            </a:r>
            <a:r>
              <a:rPr sz="3200" spc="-290" dirty="0">
                <a:latin typeface="Calibri"/>
                <a:cs typeface="Calibri"/>
              </a:rPr>
              <a:t>пациентов на </a:t>
            </a:r>
            <a:r>
              <a:rPr sz="3200" spc="-355" dirty="0">
                <a:latin typeface="Calibri"/>
                <a:cs typeface="Calibri"/>
              </a:rPr>
              <a:t>миллион</a:t>
            </a:r>
            <a:r>
              <a:rPr sz="3200" spc="-480" dirty="0">
                <a:latin typeface="Calibri"/>
                <a:cs typeface="Calibri"/>
              </a:rPr>
              <a:t> </a:t>
            </a:r>
            <a:r>
              <a:rPr sz="3200" spc="-310" dirty="0">
                <a:latin typeface="Calibri"/>
                <a:cs typeface="Calibri"/>
              </a:rPr>
              <a:t>популяции.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4240" y="6247384"/>
            <a:ext cx="8803005" cy="41275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204"/>
              </a:spcBef>
            </a:pPr>
            <a:r>
              <a:rPr sz="1300" spc="-125" dirty="0">
                <a:latin typeface="Calibri"/>
                <a:cs typeface="Calibri"/>
              </a:rPr>
              <a:t>*Pisa </a:t>
            </a:r>
            <a:r>
              <a:rPr sz="1300" spc="-95" dirty="0">
                <a:latin typeface="Calibri"/>
                <a:cs typeface="Calibri"/>
              </a:rPr>
              <a:t>F, </a:t>
            </a:r>
            <a:r>
              <a:rPr sz="1300" spc="-85" dirty="0">
                <a:latin typeface="Calibri"/>
                <a:cs typeface="Calibri"/>
              </a:rPr>
              <a:t>Biasutti </a:t>
            </a:r>
            <a:r>
              <a:rPr sz="1300" spc="-110" dirty="0">
                <a:latin typeface="Calibri"/>
                <a:cs typeface="Calibri"/>
              </a:rPr>
              <a:t>E, </a:t>
            </a:r>
            <a:r>
              <a:rPr sz="1300" spc="-95" dirty="0">
                <a:latin typeface="Calibri"/>
                <a:cs typeface="Calibri"/>
              </a:rPr>
              <a:t>Drigo </a:t>
            </a:r>
            <a:r>
              <a:rPr sz="1300" spc="-130" dirty="0">
                <a:latin typeface="Calibri"/>
                <a:cs typeface="Calibri"/>
              </a:rPr>
              <a:t>D, </a:t>
            </a:r>
            <a:r>
              <a:rPr sz="1300" spc="-125" dirty="0">
                <a:latin typeface="Calibri"/>
                <a:cs typeface="Calibri"/>
              </a:rPr>
              <a:t>Barbone </a:t>
            </a:r>
            <a:r>
              <a:rPr sz="1300" spc="-105" dirty="0">
                <a:latin typeface="Calibri"/>
                <a:cs typeface="Calibri"/>
              </a:rPr>
              <a:t>F. </a:t>
            </a:r>
            <a:r>
              <a:rPr sz="1300" spc="-110" dirty="0">
                <a:latin typeface="Calibri"/>
                <a:cs typeface="Calibri"/>
              </a:rPr>
              <a:t>The Prevalence </a:t>
            </a:r>
            <a:r>
              <a:rPr sz="1300" spc="-105" dirty="0">
                <a:latin typeface="Calibri"/>
                <a:cs typeface="Calibri"/>
              </a:rPr>
              <a:t>of </a:t>
            </a:r>
            <a:r>
              <a:rPr sz="1300" spc="-110" dirty="0">
                <a:latin typeface="Calibri"/>
                <a:cs typeface="Calibri"/>
              </a:rPr>
              <a:t>Vegetative </a:t>
            </a:r>
            <a:r>
              <a:rPr sz="1300" spc="-130" dirty="0">
                <a:latin typeface="Calibri"/>
                <a:cs typeface="Calibri"/>
              </a:rPr>
              <a:t>and </a:t>
            </a:r>
            <a:r>
              <a:rPr sz="1300" spc="-110" dirty="0">
                <a:latin typeface="Calibri"/>
                <a:cs typeface="Calibri"/>
              </a:rPr>
              <a:t>Minimally Conscious </a:t>
            </a:r>
            <a:r>
              <a:rPr sz="1300" spc="-100" dirty="0">
                <a:latin typeface="Calibri"/>
                <a:cs typeface="Calibri"/>
              </a:rPr>
              <a:t>States. </a:t>
            </a:r>
            <a:r>
              <a:rPr sz="1300" spc="-110" dirty="0">
                <a:latin typeface="Calibri"/>
                <a:cs typeface="Calibri"/>
              </a:rPr>
              <a:t>Journal </a:t>
            </a:r>
            <a:r>
              <a:rPr sz="1300" spc="-105" dirty="0">
                <a:latin typeface="Calibri"/>
                <a:cs typeface="Calibri"/>
              </a:rPr>
              <a:t>of </a:t>
            </a:r>
            <a:r>
              <a:rPr sz="1300" spc="-130" dirty="0">
                <a:latin typeface="Calibri"/>
                <a:cs typeface="Calibri"/>
              </a:rPr>
              <a:t>Head </a:t>
            </a:r>
            <a:r>
              <a:rPr sz="1300" spc="-145" dirty="0">
                <a:latin typeface="Calibri"/>
                <a:cs typeface="Calibri"/>
              </a:rPr>
              <a:t>Trauma </a:t>
            </a:r>
            <a:r>
              <a:rPr sz="1300" spc="-100" dirty="0">
                <a:latin typeface="Calibri"/>
                <a:cs typeface="Calibri"/>
              </a:rPr>
              <a:t>Rehabilitation. 2014;29(4):E23-E30.  </a:t>
            </a:r>
            <a:r>
              <a:rPr sz="1300" spc="-110" dirty="0">
                <a:latin typeface="Calibri"/>
                <a:cs typeface="Calibri"/>
              </a:rPr>
              <a:t>doi:10.1097/htr.0b013e3182a4469f.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652" y="284988"/>
            <a:ext cx="8610600" cy="974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9970">
              <a:lnSpc>
                <a:spcPct val="100000"/>
              </a:lnSpc>
              <a:spcBef>
                <a:spcPts val="100"/>
              </a:spcBef>
            </a:pPr>
            <a:r>
              <a:rPr sz="4400" spc="-765" dirty="0"/>
              <a:t>Мы </a:t>
            </a:r>
            <a:r>
              <a:rPr sz="4400" spc="-420" dirty="0"/>
              <a:t>задумались </a:t>
            </a:r>
            <a:r>
              <a:rPr sz="4400" spc="-450" dirty="0"/>
              <a:t>и </a:t>
            </a:r>
            <a:r>
              <a:rPr sz="4400" spc="-400" dirty="0"/>
              <a:t>начали </a:t>
            </a:r>
            <a:r>
              <a:rPr sz="4400" spc="-355" dirty="0"/>
              <a:t>читать</a:t>
            </a:r>
            <a:endParaRPr sz="44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800" spc="-185" dirty="0"/>
              <a:t>До </a:t>
            </a:r>
            <a:r>
              <a:rPr sz="1800" spc="-105" dirty="0"/>
              <a:t>2014 </a:t>
            </a:r>
            <a:r>
              <a:rPr sz="1800" spc="-160" dirty="0"/>
              <a:t>года </a:t>
            </a:r>
            <a:r>
              <a:rPr sz="1800" spc="-200" dirty="0"/>
              <a:t>было </a:t>
            </a:r>
            <a:r>
              <a:rPr sz="1800" spc="-170" dirty="0"/>
              <a:t>опубликовано на </a:t>
            </a:r>
            <a:r>
              <a:rPr sz="1800" spc="-175" dirty="0"/>
              <a:t>более </a:t>
            </a:r>
            <a:r>
              <a:rPr sz="1800" spc="-105" dirty="0"/>
              <a:t>500 </a:t>
            </a:r>
            <a:r>
              <a:rPr sz="1800" spc="-145" dirty="0"/>
              <a:t>статей </a:t>
            </a:r>
            <a:r>
              <a:rPr sz="1800" spc="-170" dirty="0"/>
              <a:t>по </a:t>
            </a:r>
            <a:r>
              <a:rPr sz="1800" spc="-175" dirty="0"/>
              <a:t>ранней </a:t>
            </a:r>
            <a:r>
              <a:rPr sz="1800" spc="-185" dirty="0"/>
              <a:t>мобилизации </a:t>
            </a:r>
            <a:r>
              <a:rPr sz="1800" spc="-165" dirty="0"/>
              <a:t>пациентов</a:t>
            </a:r>
            <a:r>
              <a:rPr sz="1800" spc="-135" dirty="0"/>
              <a:t> </a:t>
            </a:r>
            <a:r>
              <a:rPr sz="1800" spc="-185" dirty="0"/>
              <a:t>ОРИТ.</a:t>
            </a:r>
            <a:endParaRPr sz="1800"/>
          </a:p>
        </p:txBody>
      </p:sp>
      <p:grpSp>
        <p:nvGrpSpPr>
          <p:cNvPr id="3" name="object 3"/>
          <p:cNvGrpSpPr/>
          <p:nvPr/>
        </p:nvGrpSpPr>
        <p:grpSpPr>
          <a:xfrm>
            <a:off x="323850" y="1586656"/>
            <a:ext cx="11868150" cy="5238115"/>
            <a:chOff x="323850" y="1586656"/>
            <a:chExt cx="11868150" cy="52381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289" y="1586656"/>
              <a:ext cx="10972800" cy="19511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9111" y="2965704"/>
              <a:ext cx="2651760" cy="6400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84070" y="2989149"/>
              <a:ext cx="2560320" cy="548640"/>
            </a:xfrm>
            <a:custGeom>
              <a:avLst/>
              <a:gdLst/>
              <a:ahLst/>
              <a:cxnLst/>
              <a:rect l="l" t="t" r="r" b="b"/>
              <a:pathLst>
                <a:path w="2560320" h="548639">
                  <a:moveTo>
                    <a:pt x="0" y="274320"/>
                  </a:moveTo>
                  <a:lnTo>
                    <a:pt x="19198" y="226726"/>
                  </a:lnTo>
                  <a:lnTo>
                    <a:pt x="52327" y="196437"/>
                  </a:lnTo>
                  <a:lnTo>
                    <a:pt x="100601" y="167542"/>
                  </a:lnTo>
                  <a:lnTo>
                    <a:pt x="163058" y="140245"/>
                  </a:lnTo>
                  <a:lnTo>
                    <a:pt x="199305" y="127260"/>
                  </a:lnTo>
                  <a:lnTo>
                    <a:pt x="238738" y="114752"/>
                  </a:lnTo>
                  <a:lnTo>
                    <a:pt x="281236" y="102746"/>
                  </a:lnTo>
                  <a:lnTo>
                    <a:pt x="326680" y="91269"/>
                  </a:lnTo>
                  <a:lnTo>
                    <a:pt x="374950" y="80346"/>
                  </a:lnTo>
                  <a:lnTo>
                    <a:pt x="425925" y="70003"/>
                  </a:lnTo>
                  <a:lnTo>
                    <a:pt x="479485" y="60265"/>
                  </a:lnTo>
                  <a:lnTo>
                    <a:pt x="535510" y="51158"/>
                  </a:lnTo>
                  <a:lnTo>
                    <a:pt x="593881" y="42708"/>
                  </a:lnTo>
                  <a:lnTo>
                    <a:pt x="654477" y="34941"/>
                  </a:lnTo>
                  <a:lnTo>
                    <a:pt x="717178" y="27882"/>
                  </a:lnTo>
                  <a:lnTo>
                    <a:pt x="781863" y="21557"/>
                  </a:lnTo>
                  <a:lnTo>
                    <a:pt x="848414" y="15992"/>
                  </a:lnTo>
                  <a:lnTo>
                    <a:pt x="916710" y="11213"/>
                  </a:lnTo>
                  <a:lnTo>
                    <a:pt x="986631" y="7244"/>
                  </a:lnTo>
                  <a:lnTo>
                    <a:pt x="1058056" y="4113"/>
                  </a:lnTo>
                  <a:lnTo>
                    <a:pt x="1130866" y="1845"/>
                  </a:lnTo>
                  <a:lnTo>
                    <a:pt x="1204940" y="465"/>
                  </a:lnTo>
                  <a:lnTo>
                    <a:pt x="1280160" y="0"/>
                  </a:lnTo>
                  <a:lnTo>
                    <a:pt x="1355379" y="465"/>
                  </a:lnTo>
                  <a:lnTo>
                    <a:pt x="1429453" y="1845"/>
                  </a:lnTo>
                  <a:lnTo>
                    <a:pt x="1502263" y="4113"/>
                  </a:lnTo>
                  <a:lnTo>
                    <a:pt x="1573689" y="7244"/>
                  </a:lnTo>
                  <a:lnTo>
                    <a:pt x="1643609" y="11213"/>
                  </a:lnTo>
                  <a:lnTo>
                    <a:pt x="1711905" y="15992"/>
                  </a:lnTo>
                  <a:lnTo>
                    <a:pt x="1778456" y="21557"/>
                  </a:lnTo>
                  <a:lnTo>
                    <a:pt x="1843142" y="27882"/>
                  </a:lnTo>
                  <a:lnTo>
                    <a:pt x="1905842" y="34941"/>
                  </a:lnTo>
                  <a:lnTo>
                    <a:pt x="1966438" y="42708"/>
                  </a:lnTo>
                  <a:lnTo>
                    <a:pt x="2024809" y="51158"/>
                  </a:lnTo>
                  <a:lnTo>
                    <a:pt x="2080834" y="60265"/>
                  </a:lnTo>
                  <a:lnTo>
                    <a:pt x="2134395" y="70003"/>
                  </a:lnTo>
                  <a:lnTo>
                    <a:pt x="2185369" y="80346"/>
                  </a:lnTo>
                  <a:lnTo>
                    <a:pt x="2233639" y="91269"/>
                  </a:lnTo>
                  <a:lnTo>
                    <a:pt x="2279083" y="102746"/>
                  </a:lnTo>
                  <a:lnTo>
                    <a:pt x="2321581" y="114752"/>
                  </a:lnTo>
                  <a:lnTo>
                    <a:pt x="2361014" y="127260"/>
                  </a:lnTo>
                  <a:lnTo>
                    <a:pt x="2397261" y="140245"/>
                  </a:lnTo>
                  <a:lnTo>
                    <a:pt x="2459718" y="167542"/>
                  </a:lnTo>
                  <a:lnTo>
                    <a:pt x="2507992" y="196437"/>
                  </a:lnTo>
                  <a:lnTo>
                    <a:pt x="2541121" y="226726"/>
                  </a:lnTo>
                  <a:lnTo>
                    <a:pt x="2560320" y="274320"/>
                  </a:lnTo>
                  <a:lnTo>
                    <a:pt x="2558146" y="290438"/>
                  </a:lnTo>
                  <a:lnTo>
                    <a:pt x="2526510" y="337219"/>
                  </a:lnTo>
                  <a:lnTo>
                    <a:pt x="2485688" y="366836"/>
                  </a:lnTo>
                  <a:lnTo>
                    <a:pt x="2430203" y="394959"/>
                  </a:lnTo>
                  <a:lnTo>
                    <a:pt x="2361014" y="421379"/>
                  </a:lnTo>
                  <a:lnTo>
                    <a:pt x="2321581" y="433887"/>
                  </a:lnTo>
                  <a:lnTo>
                    <a:pt x="2279083" y="445893"/>
                  </a:lnTo>
                  <a:lnTo>
                    <a:pt x="2233639" y="457370"/>
                  </a:lnTo>
                  <a:lnTo>
                    <a:pt x="2185369" y="468293"/>
                  </a:lnTo>
                  <a:lnTo>
                    <a:pt x="2134395" y="478637"/>
                  </a:lnTo>
                  <a:lnTo>
                    <a:pt x="2080834" y="488374"/>
                  </a:lnTo>
                  <a:lnTo>
                    <a:pt x="2024809" y="497481"/>
                  </a:lnTo>
                  <a:lnTo>
                    <a:pt x="1966438" y="505931"/>
                  </a:lnTo>
                  <a:lnTo>
                    <a:pt x="1905842" y="513698"/>
                  </a:lnTo>
                  <a:lnTo>
                    <a:pt x="1843142" y="520757"/>
                  </a:lnTo>
                  <a:lnTo>
                    <a:pt x="1778456" y="527082"/>
                  </a:lnTo>
                  <a:lnTo>
                    <a:pt x="1711905" y="532647"/>
                  </a:lnTo>
                  <a:lnTo>
                    <a:pt x="1643609" y="537426"/>
                  </a:lnTo>
                  <a:lnTo>
                    <a:pt x="1573689" y="541395"/>
                  </a:lnTo>
                  <a:lnTo>
                    <a:pt x="1502263" y="544526"/>
                  </a:lnTo>
                  <a:lnTo>
                    <a:pt x="1429453" y="546794"/>
                  </a:lnTo>
                  <a:lnTo>
                    <a:pt x="1355379" y="548174"/>
                  </a:lnTo>
                  <a:lnTo>
                    <a:pt x="1280160" y="548640"/>
                  </a:lnTo>
                  <a:lnTo>
                    <a:pt x="1204940" y="548174"/>
                  </a:lnTo>
                  <a:lnTo>
                    <a:pt x="1130866" y="546794"/>
                  </a:lnTo>
                  <a:lnTo>
                    <a:pt x="1058056" y="544526"/>
                  </a:lnTo>
                  <a:lnTo>
                    <a:pt x="986631" y="541395"/>
                  </a:lnTo>
                  <a:lnTo>
                    <a:pt x="916710" y="537426"/>
                  </a:lnTo>
                  <a:lnTo>
                    <a:pt x="848414" y="532647"/>
                  </a:lnTo>
                  <a:lnTo>
                    <a:pt x="781863" y="527082"/>
                  </a:lnTo>
                  <a:lnTo>
                    <a:pt x="717178" y="520757"/>
                  </a:lnTo>
                  <a:lnTo>
                    <a:pt x="654477" y="513698"/>
                  </a:lnTo>
                  <a:lnTo>
                    <a:pt x="593881" y="505931"/>
                  </a:lnTo>
                  <a:lnTo>
                    <a:pt x="535510" y="497481"/>
                  </a:lnTo>
                  <a:lnTo>
                    <a:pt x="479485" y="488374"/>
                  </a:lnTo>
                  <a:lnTo>
                    <a:pt x="425925" y="478637"/>
                  </a:lnTo>
                  <a:lnTo>
                    <a:pt x="374950" y="468293"/>
                  </a:lnTo>
                  <a:lnTo>
                    <a:pt x="326680" y="457370"/>
                  </a:lnTo>
                  <a:lnTo>
                    <a:pt x="281236" y="445893"/>
                  </a:lnTo>
                  <a:lnTo>
                    <a:pt x="238738" y="433887"/>
                  </a:lnTo>
                  <a:lnTo>
                    <a:pt x="199305" y="421379"/>
                  </a:lnTo>
                  <a:lnTo>
                    <a:pt x="163058" y="408394"/>
                  </a:lnTo>
                  <a:lnTo>
                    <a:pt x="100601" y="381097"/>
                  </a:lnTo>
                  <a:lnTo>
                    <a:pt x="52327" y="352202"/>
                  </a:lnTo>
                  <a:lnTo>
                    <a:pt x="19198" y="321913"/>
                  </a:lnTo>
                  <a:lnTo>
                    <a:pt x="0" y="27432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850" y="3927126"/>
              <a:ext cx="7747000" cy="2730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3200" y="6086856"/>
              <a:ext cx="2654807" cy="6400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90855" y="6108986"/>
              <a:ext cx="2560320" cy="548640"/>
            </a:xfrm>
            <a:custGeom>
              <a:avLst/>
              <a:gdLst/>
              <a:ahLst/>
              <a:cxnLst/>
              <a:rect l="l" t="t" r="r" b="b"/>
              <a:pathLst>
                <a:path w="2560320" h="548640">
                  <a:moveTo>
                    <a:pt x="0" y="274320"/>
                  </a:moveTo>
                  <a:lnTo>
                    <a:pt x="19198" y="226726"/>
                  </a:lnTo>
                  <a:lnTo>
                    <a:pt x="52327" y="196437"/>
                  </a:lnTo>
                  <a:lnTo>
                    <a:pt x="100601" y="167542"/>
                  </a:lnTo>
                  <a:lnTo>
                    <a:pt x="163058" y="140245"/>
                  </a:lnTo>
                  <a:lnTo>
                    <a:pt x="199305" y="127260"/>
                  </a:lnTo>
                  <a:lnTo>
                    <a:pt x="238738" y="114752"/>
                  </a:lnTo>
                  <a:lnTo>
                    <a:pt x="281236" y="102746"/>
                  </a:lnTo>
                  <a:lnTo>
                    <a:pt x="326680" y="91269"/>
                  </a:lnTo>
                  <a:lnTo>
                    <a:pt x="374950" y="80346"/>
                  </a:lnTo>
                  <a:lnTo>
                    <a:pt x="425925" y="70003"/>
                  </a:lnTo>
                  <a:lnTo>
                    <a:pt x="479485" y="60265"/>
                  </a:lnTo>
                  <a:lnTo>
                    <a:pt x="535510" y="51158"/>
                  </a:lnTo>
                  <a:lnTo>
                    <a:pt x="593881" y="42708"/>
                  </a:lnTo>
                  <a:lnTo>
                    <a:pt x="654477" y="34941"/>
                  </a:lnTo>
                  <a:lnTo>
                    <a:pt x="717178" y="27882"/>
                  </a:lnTo>
                  <a:lnTo>
                    <a:pt x="781863" y="21557"/>
                  </a:lnTo>
                  <a:lnTo>
                    <a:pt x="848414" y="15992"/>
                  </a:lnTo>
                  <a:lnTo>
                    <a:pt x="916710" y="11213"/>
                  </a:lnTo>
                  <a:lnTo>
                    <a:pt x="986631" y="7244"/>
                  </a:lnTo>
                  <a:lnTo>
                    <a:pt x="1058056" y="4113"/>
                  </a:lnTo>
                  <a:lnTo>
                    <a:pt x="1130866" y="1845"/>
                  </a:lnTo>
                  <a:lnTo>
                    <a:pt x="1204940" y="465"/>
                  </a:lnTo>
                  <a:lnTo>
                    <a:pt x="1280160" y="0"/>
                  </a:lnTo>
                  <a:lnTo>
                    <a:pt x="1355379" y="465"/>
                  </a:lnTo>
                  <a:lnTo>
                    <a:pt x="1429453" y="1845"/>
                  </a:lnTo>
                  <a:lnTo>
                    <a:pt x="1502263" y="4113"/>
                  </a:lnTo>
                  <a:lnTo>
                    <a:pt x="1573689" y="7244"/>
                  </a:lnTo>
                  <a:lnTo>
                    <a:pt x="1643609" y="11213"/>
                  </a:lnTo>
                  <a:lnTo>
                    <a:pt x="1711905" y="15992"/>
                  </a:lnTo>
                  <a:lnTo>
                    <a:pt x="1778456" y="21557"/>
                  </a:lnTo>
                  <a:lnTo>
                    <a:pt x="1843142" y="27882"/>
                  </a:lnTo>
                  <a:lnTo>
                    <a:pt x="1905842" y="34941"/>
                  </a:lnTo>
                  <a:lnTo>
                    <a:pt x="1966438" y="42708"/>
                  </a:lnTo>
                  <a:lnTo>
                    <a:pt x="2024809" y="51158"/>
                  </a:lnTo>
                  <a:lnTo>
                    <a:pt x="2080834" y="60265"/>
                  </a:lnTo>
                  <a:lnTo>
                    <a:pt x="2134395" y="70003"/>
                  </a:lnTo>
                  <a:lnTo>
                    <a:pt x="2185369" y="80346"/>
                  </a:lnTo>
                  <a:lnTo>
                    <a:pt x="2233639" y="91269"/>
                  </a:lnTo>
                  <a:lnTo>
                    <a:pt x="2279083" y="102746"/>
                  </a:lnTo>
                  <a:lnTo>
                    <a:pt x="2321581" y="114752"/>
                  </a:lnTo>
                  <a:lnTo>
                    <a:pt x="2361014" y="127260"/>
                  </a:lnTo>
                  <a:lnTo>
                    <a:pt x="2397261" y="140245"/>
                  </a:lnTo>
                  <a:lnTo>
                    <a:pt x="2459718" y="167542"/>
                  </a:lnTo>
                  <a:lnTo>
                    <a:pt x="2507992" y="196437"/>
                  </a:lnTo>
                  <a:lnTo>
                    <a:pt x="2541121" y="226726"/>
                  </a:lnTo>
                  <a:lnTo>
                    <a:pt x="2560320" y="274320"/>
                  </a:lnTo>
                  <a:lnTo>
                    <a:pt x="2558146" y="290438"/>
                  </a:lnTo>
                  <a:lnTo>
                    <a:pt x="2526510" y="337219"/>
                  </a:lnTo>
                  <a:lnTo>
                    <a:pt x="2485688" y="366836"/>
                  </a:lnTo>
                  <a:lnTo>
                    <a:pt x="2430203" y="394959"/>
                  </a:lnTo>
                  <a:lnTo>
                    <a:pt x="2361014" y="421379"/>
                  </a:lnTo>
                  <a:lnTo>
                    <a:pt x="2321581" y="433887"/>
                  </a:lnTo>
                  <a:lnTo>
                    <a:pt x="2279083" y="445893"/>
                  </a:lnTo>
                  <a:lnTo>
                    <a:pt x="2233639" y="457370"/>
                  </a:lnTo>
                  <a:lnTo>
                    <a:pt x="2185369" y="468293"/>
                  </a:lnTo>
                  <a:lnTo>
                    <a:pt x="2134395" y="478637"/>
                  </a:lnTo>
                  <a:lnTo>
                    <a:pt x="2080834" y="488374"/>
                  </a:lnTo>
                  <a:lnTo>
                    <a:pt x="2024809" y="497481"/>
                  </a:lnTo>
                  <a:lnTo>
                    <a:pt x="1966438" y="505931"/>
                  </a:lnTo>
                  <a:lnTo>
                    <a:pt x="1905842" y="513698"/>
                  </a:lnTo>
                  <a:lnTo>
                    <a:pt x="1843142" y="520757"/>
                  </a:lnTo>
                  <a:lnTo>
                    <a:pt x="1778456" y="527082"/>
                  </a:lnTo>
                  <a:lnTo>
                    <a:pt x="1711905" y="532647"/>
                  </a:lnTo>
                  <a:lnTo>
                    <a:pt x="1643609" y="537426"/>
                  </a:lnTo>
                  <a:lnTo>
                    <a:pt x="1573689" y="541395"/>
                  </a:lnTo>
                  <a:lnTo>
                    <a:pt x="1502263" y="544526"/>
                  </a:lnTo>
                  <a:lnTo>
                    <a:pt x="1429453" y="546794"/>
                  </a:lnTo>
                  <a:lnTo>
                    <a:pt x="1355379" y="548174"/>
                  </a:lnTo>
                  <a:lnTo>
                    <a:pt x="1280160" y="548640"/>
                  </a:lnTo>
                  <a:lnTo>
                    <a:pt x="1204940" y="548174"/>
                  </a:lnTo>
                  <a:lnTo>
                    <a:pt x="1130866" y="546794"/>
                  </a:lnTo>
                  <a:lnTo>
                    <a:pt x="1058056" y="544526"/>
                  </a:lnTo>
                  <a:lnTo>
                    <a:pt x="986631" y="541395"/>
                  </a:lnTo>
                  <a:lnTo>
                    <a:pt x="916710" y="537426"/>
                  </a:lnTo>
                  <a:lnTo>
                    <a:pt x="848414" y="532647"/>
                  </a:lnTo>
                  <a:lnTo>
                    <a:pt x="781863" y="527082"/>
                  </a:lnTo>
                  <a:lnTo>
                    <a:pt x="717178" y="520757"/>
                  </a:lnTo>
                  <a:lnTo>
                    <a:pt x="654477" y="513698"/>
                  </a:lnTo>
                  <a:lnTo>
                    <a:pt x="593881" y="505931"/>
                  </a:lnTo>
                  <a:lnTo>
                    <a:pt x="535510" y="497481"/>
                  </a:lnTo>
                  <a:lnTo>
                    <a:pt x="479485" y="488374"/>
                  </a:lnTo>
                  <a:lnTo>
                    <a:pt x="425925" y="478637"/>
                  </a:lnTo>
                  <a:lnTo>
                    <a:pt x="374950" y="468293"/>
                  </a:lnTo>
                  <a:lnTo>
                    <a:pt x="326680" y="457370"/>
                  </a:lnTo>
                  <a:lnTo>
                    <a:pt x="281236" y="445893"/>
                  </a:lnTo>
                  <a:lnTo>
                    <a:pt x="238738" y="433887"/>
                  </a:lnTo>
                  <a:lnTo>
                    <a:pt x="199305" y="421379"/>
                  </a:lnTo>
                  <a:lnTo>
                    <a:pt x="163058" y="408394"/>
                  </a:lnTo>
                  <a:lnTo>
                    <a:pt x="100601" y="381097"/>
                  </a:lnTo>
                  <a:lnTo>
                    <a:pt x="52327" y="352202"/>
                  </a:lnTo>
                  <a:lnTo>
                    <a:pt x="19198" y="321913"/>
                  </a:lnTo>
                  <a:lnTo>
                    <a:pt x="0" y="27432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1615" y="3621023"/>
              <a:ext cx="6117336" cy="32034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67547" y="3814788"/>
              <a:ext cx="5924452" cy="26159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340" y="1607820"/>
            <a:ext cx="10567670" cy="422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5" dirty="0">
                <a:latin typeface="Calibri"/>
                <a:cs typeface="Calibri"/>
              </a:rPr>
              <a:t>Функциональные </a:t>
            </a:r>
            <a:r>
              <a:rPr sz="3200" spc="-290" dirty="0">
                <a:latin typeface="Calibri"/>
                <a:cs typeface="Calibri"/>
              </a:rPr>
              <a:t>исходы </a:t>
            </a:r>
            <a:r>
              <a:rPr sz="3200" spc="-280" dirty="0">
                <a:latin typeface="Calibri"/>
                <a:cs typeface="Calibri"/>
              </a:rPr>
              <a:t>восстановления </a:t>
            </a:r>
            <a:r>
              <a:rPr sz="3200" spc="-305" dirty="0">
                <a:latin typeface="Calibri"/>
                <a:cs typeface="Calibri"/>
              </a:rPr>
              <a:t>при </a:t>
            </a:r>
            <a:r>
              <a:rPr sz="3200" spc="-285" dirty="0">
                <a:latin typeface="Calibri"/>
                <a:cs typeface="Calibri"/>
              </a:rPr>
              <a:t>начале </a:t>
            </a:r>
            <a:r>
              <a:rPr sz="3200" spc="-300" dirty="0">
                <a:latin typeface="Calibri"/>
                <a:cs typeface="Calibri"/>
              </a:rPr>
              <a:t>реабилитации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245" dirty="0">
                <a:latin typeface="Calibri"/>
                <a:cs typeface="Calibri"/>
              </a:rPr>
              <a:t>в</a:t>
            </a:r>
            <a:endParaRPr sz="3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45"/>
              </a:spcBef>
            </a:pPr>
            <a:r>
              <a:rPr sz="3200" spc="-145" dirty="0">
                <a:latin typeface="Calibri"/>
                <a:cs typeface="Calibri"/>
              </a:rPr>
              <a:t>1-4 </a:t>
            </a:r>
            <a:r>
              <a:rPr sz="3200" spc="-335" dirty="0">
                <a:latin typeface="Calibri"/>
                <a:cs typeface="Calibri"/>
              </a:rPr>
              <a:t>дня </a:t>
            </a:r>
            <a:r>
              <a:rPr sz="3200" spc="-305" dirty="0">
                <a:latin typeface="Calibri"/>
                <a:cs typeface="Calibri"/>
              </a:rPr>
              <a:t>лучше, </a:t>
            </a:r>
            <a:r>
              <a:rPr sz="3200" spc="-340" dirty="0">
                <a:latin typeface="Calibri"/>
                <a:cs typeface="Calibri"/>
              </a:rPr>
              <a:t>чем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195" dirty="0">
                <a:latin typeface="Calibri"/>
                <a:cs typeface="Calibri"/>
              </a:rPr>
              <a:t>7-14</a:t>
            </a:r>
            <a:r>
              <a:rPr sz="3200" spc="-320" dirty="0">
                <a:latin typeface="Calibri"/>
                <a:cs typeface="Calibri"/>
              </a:rPr>
              <a:t> </a:t>
            </a:r>
            <a:r>
              <a:rPr sz="3200" spc="-325" dirty="0">
                <a:latin typeface="Calibri"/>
                <a:cs typeface="Calibri"/>
              </a:rPr>
              <a:t>день</a:t>
            </a:r>
            <a:endParaRPr sz="3200">
              <a:latin typeface="Calibri"/>
              <a:cs typeface="Calibri"/>
            </a:endParaRPr>
          </a:p>
          <a:p>
            <a:pPr marL="355600" marR="1328420" indent="-342900">
              <a:lnSpc>
                <a:spcPts val="3790"/>
              </a:lnSpc>
              <a:spcBef>
                <a:spcPts val="9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95" dirty="0">
                <a:latin typeface="Calibri"/>
                <a:cs typeface="Calibri"/>
              </a:rPr>
              <a:t>Реабилитация </a:t>
            </a:r>
            <a:r>
              <a:rPr sz="3200" spc="-305" dirty="0">
                <a:latin typeface="Calibri"/>
                <a:cs typeface="Calibri"/>
              </a:rPr>
              <a:t>снижает </a:t>
            </a:r>
            <a:r>
              <a:rPr sz="3200" spc="-245" dirty="0">
                <a:latin typeface="Calibri"/>
                <a:cs typeface="Calibri"/>
              </a:rPr>
              <a:t>частоту </a:t>
            </a:r>
            <a:r>
              <a:rPr sz="3200" spc="-325" dirty="0">
                <a:latin typeface="Calibri"/>
                <a:cs typeface="Calibri"/>
              </a:rPr>
              <a:t>делирия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210" dirty="0">
                <a:latin typeface="Calibri"/>
                <a:cs typeface="Calibri"/>
              </a:rPr>
              <a:t>50%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280" dirty="0">
                <a:latin typeface="Calibri"/>
                <a:cs typeface="Calibri"/>
              </a:rPr>
              <a:t>сочетании </a:t>
            </a:r>
            <a:r>
              <a:rPr sz="3200" spc="-215" dirty="0">
                <a:latin typeface="Calibri"/>
                <a:cs typeface="Calibri"/>
              </a:rPr>
              <a:t>с  </a:t>
            </a:r>
            <a:r>
              <a:rPr sz="3200" spc="-315" dirty="0">
                <a:latin typeface="Calibri"/>
                <a:cs typeface="Calibri"/>
              </a:rPr>
              <a:t>подобранной </a:t>
            </a:r>
            <a:r>
              <a:rPr sz="3200" spc="-260" dirty="0">
                <a:latin typeface="Calibri"/>
                <a:cs typeface="Calibri"/>
              </a:rPr>
              <a:t>стратегией</a:t>
            </a:r>
            <a:r>
              <a:rPr sz="3200" spc="-204" dirty="0">
                <a:latin typeface="Calibri"/>
                <a:cs typeface="Calibri"/>
              </a:rPr>
              <a:t> </a:t>
            </a:r>
            <a:r>
              <a:rPr sz="3200" spc="-305" dirty="0">
                <a:latin typeface="Calibri"/>
                <a:cs typeface="Calibri"/>
              </a:rPr>
              <a:t>седации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35" dirty="0">
                <a:latin typeface="Calibri"/>
                <a:cs typeface="Calibri"/>
              </a:rPr>
              <a:t>Комбинации </a:t>
            </a:r>
            <a:r>
              <a:rPr sz="3200" spc="-285" dirty="0">
                <a:latin typeface="Calibri"/>
                <a:cs typeface="Calibri"/>
              </a:rPr>
              <a:t>велоэргометра, </a:t>
            </a:r>
            <a:r>
              <a:rPr sz="3200" spc="-155" dirty="0">
                <a:latin typeface="Calibri"/>
                <a:cs typeface="Calibri"/>
              </a:rPr>
              <a:t>tilt-table </a:t>
            </a:r>
            <a:r>
              <a:rPr sz="3200" spc="-270" dirty="0">
                <a:latin typeface="Calibri"/>
                <a:cs typeface="Calibri"/>
              </a:rPr>
              <a:t>+ </a:t>
            </a:r>
            <a:r>
              <a:rPr sz="3200" spc="-180" dirty="0">
                <a:latin typeface="Calibri"/>
                <a:cs typeface="Calibri"/>
              </a:rPr>
              <a:t>FES, </a:t>
            </a:r>
            <a:r>
              <a:rPr sz="3200" spc="-295" dirty="0">
                <a:latin typeface="Calibri"/>
                <a:cs typeface="Calibri"/>
              </a:rPr>
              <a:t>виртуальной </a:t>
            </a:r>
            <a:r>
              <a:rPr sz="3200" spc="-290" dirty="0">
                <a:latin typeface="Calibri"/>
                <a:cs typeface="Calibri"/>
              </a:rPr>
              <a:t>реальности</a:t>
            </a:r>
            <a:r>
              <a:rPr sz="3200" spc="-480" dirty="0">
                <a:latin typeface="Calibri"/>
                <a:cs typeface="Calibri"/>
              </a:rPr>
              <a:t> </a:t>
            </a:r>
            <a:r>
              <a:rPr sz="3200" spc="100" dirty="0">
                <a:latin typeface="Calibri"/>
                <a:cs typeface="Calibri"/>
              </a:rPr>
              <a:t>–</a:t>
            </a:r>
            <a:endParaRPr sz="3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70"/>
              </a:spcBef>
            </a:pPr>
            <a:r>
              <a:rPr sz="3200" spc="-300" dirty="0">
                <a:latin typeface="Calibri"/>
                <a:cs typeface="Calibri"/>
              </a:rPr>
              <a:t>дадут </a:t>
            </a:r>
            <a:r>
              <a:rPr sz="3200" spc="-245" dirty="0">
                <a:latin typeface="Calibri"/>
                <a:cs typeface="Calibri"/>
              </a:rPr>
              <a:t>эффект </a:t>
            </a:r>
            <a:r>
              <a:rPr sz="3200" spc="-290" dirty="0">
                <a:latin typeface="Calibri"/>
                <a:cs typeface="Calibri"/>
              </a:rPr>
              <a:t>профилактики </a:t>
            </a:r>
            <a:r>
              <a:rPr sz="3200" spc="-340" dirty="0">
                <a:latin typeface="Calibri"/>
                <a:cs typeface="Calibri"/>
              </a:rPr>
              <a:t>ПНМКС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270" dirty="0">
                <a:latin typeface="Calibri"/>
                <a:cs typeface="Calibri"/>
              </a:rPr>
              <a:t>когнитивных</a:t>
            </a:r>
            <a:r>
              <a:rPr sz="3200" spc="-459" dirty="0">
                <a:latin typeface="Calibri"/>
                <a:cs typeface="Calibri"/>
              </a:rPr>
              <a:t> </a:t>
            </a:r>
            <a:r>
              <a:rPr sz="3200" spc="-315" dirty="0">
                <a:latin typeface="Calibri"/>
                <a:cs typeface="Calibri"/>
              </a:rPr>
              <a:t>нарушений</a:t>
            </a:r>
            <a:endParaRPr sz="3200">
              <a:latin typeface="Calibri"/>
              <a:cs typeface="Calibri"/>
            </a:endParaRPr>
          </a:p>
          <a:p>
            <a:pPr marL="355600" marR="1734185" indent="-342900">
              <a:lnSpc>
                <a:spcPts val="382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80" dirty="0">
                <a:latin typeface="Calibri"/>
                <a:cs typeface="Calibri"/>
              </a:rPr>
              <a:t>Пока </a:t>
            </a:r>
            <a:r>
              <a:rPr sz="3200" spc="-275" dirty="0">
                <a:latin typeface="Calibri"/>
                <a:cs typeface="Calibri"/>
              </a:rPr>
              <a:t>нет </a:t>
            </a:r>
            <a:r>
              <a:rPr sz="3200" spc="-295" dirty="0">
                <a:latin typeface="Calibri"/>
                <a:cs typeface="Calibri"/>
              </a:rPr>
              <a:t>твердой </a:t>
            </a:r>
            <a:r>
              <a:rPr sz="3200" spc="-280" dirty="0">
                <a:latin typeface="Calibri"/>
                <a:cs typeface="Calibri"/>
              </a:rPr>
              <a:t>уверенности во </a:t>
            </a:r>
            <a:r>
              <a:rPr sz="3200" spc="-315" dirty="0">
                <a:latin typeface="Calibri"/>
                <a:cs typeface="Calibri"/>
              </a:rPr>
              <a:t>влиянии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325" dirty="0">
                <a:latin typeface="Calibri"/>
                <a:cs typeface="Calibri"/>
              </a:rPr>
              <a:t>формальные  </a:t>
            </a:r>
            <a:r>
              <a:rPr sz="3200" spc="-285" dirty="0">
                <a:latin typeface="Calibri"/>
                <a:cs typeface="Calibri"/>
              </a:rPr>
              <a:t>госпитальные </a:t>
            </a:r>
            <a:r>
              <a:rPr sz="3200" spc="-280" dirty="0">
                <a:latin typeface="Calibri"/>
                <a:cs typeface="Calibri"/>
              </a:rPr>
              <a:t>показатели </a:t>
            </a:r>
            <a:r>
              <a:rPr sz="3200" spc="-235" dirty="0">
                <a:latin typeface="Calibri"/>
                <a:cs typeface="Calibri"/>
              </a:rPr>
              <a:t>(LOS,</a:t>
            </a:r>
            <a:r>
              <a:rPr sz="3200" spc="190" dirty="0">
                <a:latin typeface="Calibri"/>
                <a:cs typeface="Calibri"/>
              </a:rPr>
              <a:t> </a:t>
            </a:r>
            <a:r>
              <a:rPr sz="3200" spc="-275" dirty="0">
                <a:latin typeface="Calibri"/>
                <a:cs typeface="Calibri"/>
              </a:rPr>
              <a:t>летальность)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890" y="61410"/>
            <a:ext cx="6396879" cy="1361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8839" y="6331377"/>
            <a:ext cx="991362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5" dirty="0">
                <a:latin typeface="Calibri"/>
                <a:cs typeface="Calibri"/>
              </a:rPr>
              <a:t>Denehy </a:t>
            </a:r>
            <a:r>
              <a:rPr sz="1400" spc="-60" dirty="0">
                <a:latin typeface="Calibri"/>
                <a:cs typeface="Calibri"/>
              </a:rPr>
              <a:t>L, </a:t>
            </a:r>
            <a:r>
              <a:rPr sz="1400" spc="-90" dirty="0">
                <a:latin typeface="Calibri"/>
                <a:cs typeface="Calibri"/>
              </a:rPr>
              <a:t>Lanphere </a:t>
            </a:r>
            <a:r>
              <a:rPr sz="1400" spc="-114" dirty="0">
                <a:latin typeface="Calibri"/>
                <a:cs typeface="Calibri"/>
              </a:rPr>
              <a:t>J, </a:t>
            </a:r>
            <a:r>
              <a:rPr sz="1400" spc="-125" dirty="0">
                <a:latin typeface="Calibri"/>
                <a:cs typeface="Calibri"/>
              </a:rPr>
              <a:t>Needham </a:t>
            </a:r>
            <a:r>
              <a:rPr sz="1400" spc="-180" dirty="0">
                <a:latin typeface="Calibri"/>
                <a:cs typeface="Calibri"/>
              </a:rPr>
              <a:t>DM. </a:t>
            </a:r>
            <a:r>
              <a:rPr sz="1400" spc="-140" dirty="0">
                <a:latin typeface="Calibri"/>
                <a:cs typeface="Calibri"/>
              </a:rPr>
              <a:t>Ten </a:t>
            </a:r>
            <a:r>
              <a:rPr sz="1400" spc="-95" dirty="0">
                <a:latin typeface="Calibri"/>
                <a:cs typeface="Calibri"/>
              </a:rPr>
              <a:t>reasons </a:t>
            </a:r>
            <a:r>
              <a:rPr sz="1400" spc="-125" dirty="0">
                <a:latin typeface="Calibri"/>
                <a:cs typeface="Calibri"/>
              </a:rPr>
              <a:t>why </a:t>
            </a:r>
            <a:r>
              <a:rPr sz="1400" spc="-95" dirty="0">
                <a:latin typeface="Calibri"/>
                <a:cs typeface="Calibri"/>
              </a:rPr>
              <a:t>ICU </a:t>
            </a:r>
            <a:r>
              <a:rPr sz="1400" spc="-80" dirty="0">
                <a:latin typeface="Calibri"/>
                <a:cs typeface="Calibri"/>
              </a:rPr>
              <a:t>patients </a:t>
            </a:r>
            <a:r>
              <a:rPr sz="1400" spc="-85" dirty="0">
                <a:latin typeface="Calibri"/>
                <a:cs typeface="Calibri"/>
              </a:rPr>
              <a:t>should </a:t>
            </a:r>
            <a:r>
              <a:rPr sz="1400" spc="-120" dirty="0">
                <a:latin typeface="Calibri"/>
                <a:cs typeface="Calibri"/>
              </a:rPr>
              <a:t>be </a:t>
            </a:r>
            <a:r>
              <a:rPr sz="1400" spc="-80" dirty="0">
                <a:latin typeface="Calibri"/>
                <a:cs typeface="Calibri"/>
              </a:rPr>
              <a:t>mobilized </a:t>
            </a:r>
            <a:r>
              <a:rPr sz="1400" spc="-100" dirty="0">
                <a:latin typeface="Calibri"/>
                <a:cs typeface="Calibri"/>
              </a:rPr>
              <a:t>early. </a:t>
            </a:r>
            <a:r>
              <a:rPr sz="1450" i="1" spc="-85" dirty="0">
                <a:latin typeface="Calibri"/>
                <a:cs typeface="Calibri"/>
              </a:rPr>
              <a:t>Intensive </a:t>
            </a:r>
            <a:r>
              <a:rPr sz="1450" i="1" spc="-120" dirty="0">
                <a:latin typeface="Calibri"/>
                <a:cs typeface="Calibri"/>
              </a:rPr>
              <a:t>Care </a:t>
            </a:r>
            <a:r>
              <a:rPr sz="1450" i="1" spc="-175" dirty="0">
                <a:latin typeface="Calibri"/>
                <a:cs typeface="Calibri"/>
              </a:rPr>
              <a:t>Med</a:t>
            </a:r>
            <a:r>
              <a:rPr sz="1400" spc="-175" dirty="0">
                <a:latin typeface="Calibri"/>
                <a:cs typeface="Calibri"/>
              </a:rPr>
              <a:t>. </a:t>
            </a:r>
            <a:r>
              <a:rPr sz="1400" spc="-70" dirty="0">
                <a:latin typeface="Calibri"/>
                <a:cs typeface="Calibri"/>
              </a:rPr>
              <a:t>2016:1-5.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65" dirty="0">
                <a:latin typeface="Calibri"/>
                <a:cs typeface="Calibri"/>
              </a:rPr>
              <a:t>doi:10.1007/s00134-016-4513-2.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4205605" marR="5080" indent="-4184015">
              <a:lnSpc>
                <a:spcPts val="4010"/>
              </a:lnSpc>
              <a:spcBef>
                <a:spcPts val="290"/>
              </a:spcBef>
            </a:pPr>
            <a:r>
              <a:rPr sz="3400" spc="-340" dirty="0"/>
              <a:t>Снижает </a:t>
            </a:r>
            <a:r>
              <a:rPr sz="3400" spc="-365" dirty="0"/>
              <a:t>ли </a:t>
            </a:r>
            <a:r>
              <a:rPr sz="3400" spc="-325" dirty="0"/>
              <a:t>ранняя </a:t>
            </a:r>
            <a:r>
              <a:rPr sz="3400" spc="-360" dirty="0"/>
              <a:t>мобилизация </a:t>
            </a:r>
            <a:r>
              <a:rPr sz="3400" spc="-310" dirty="0"/>
              <a:t>койко-день </a:t>
            </a:r>
            <a:r>
              <a:rPr sz="3400" spc="-260" dirty="0"/>
              <a:t>в </a:t>
            </a:r>
            <a:r>
              <a:rPr sz="3400" spc="-270" dirty="0"/>
              <a:t>хирургических  </a:t>
            </a:r>
            <a:r>
              <a:rPr sz="3400" spc="-310" dirty="0"/>
              <a:t>ОРИТ?</a:t>
            </a:r>
            <a:endParaRPr sz="3400"/>
          </a:p>
        </p:txBody>
      </p:sp>
      <p:sp>
        <p:nvSpPr>
          <p:cNvPr id="3" name="object 3"/>
          <p:cNvSpPr txBox="1"/>
          <p:nvPr/>
        </p:nvSpPr>
        <p:spPr>
          <a:xfrm>
            <a:off x="952242" y="2867659"/>
            <a:ext cx="9820910" cy="250380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9" dirty="0">
                <a:latin typeface="Calibri"/>
                <a:cs typeface="Calibri"/>
              </a:rPr>
              <a:t>Уровень </a:t>
            </a:r>
            <a:r>
              <a:rPr sz="2400" spc="-245" dirty="0">
                <a:latin typeface="Calibri"/>
                <a:cs typeface="Calibri"/>
              </a:rPr>
              <a:t>мобильности </a:t>
            </a:r>
            <a:r>
              <a:rPr sz="2400" spc="-270" dirty="0">
                <a:latin typeface="Calibri"/>
                <a:cs typeface="Calibri"/>
              </a:rPr>
              <a:t>был </a:t>
            </a:r>
            <a:r>
              <a:rPr sz="2400" spc="-260" dirty="0">
                <a:latin typeface="Calibri"/>
                <a:cs typeface="Calibri"/>
              </a:rPr>
              <a:t>выше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195" dirty="0">
                <a:latin typeface="Calibri"/>
                <a:cs typeface="Calibri"/>
              </a:rPr>
              <a:t>группе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15" dirty="0">
                <a:latin typeface="Calibri"/>
                <a:cs typeface="Calibri"/>
              </a:rPr>
              <a:t>активной </a:t>
            </a:r>
            <a:r>
              <a:rPr sz="2400" spc="-220" dirty="0">
                <a:latin typeface="Calibri"/>
                <a:cs typeface="Calibri"/>
              </a:rPr>
              <a:t>реабилитацией(P </a:t>
            </a:r>
            <a:r>
              <a:rPr sz="2400" spc="-200" dirty="0">
                <a:latin typeface="Calibri"/>
                <a:cs typeface="Calibri"/>
              </a:rPr>
              <a:t>&lt;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spc="-175" dirty="0">
                <a:latin typeface="Calibri"/>
                <a:cs typeface="Calibri"/>
              </a:rPr>
              <a:t>.0001).</a:t>
            </a:r>
            <a:endParaRPr sz="2400">
              <a:latin typeface="Calibri"/>
              <a:cs typeface="Calibri"/>
            </a:endParaRPr>
          </a:p>
          <a:p>
            <a:pPr marL="420370" indent="-408305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420370" algn="l"/>
                <a:tab pos="421005" algn="l"/>
              </a:tabLst>
            </a:pPr>
            <a:r>
              <a:rPr sz="2400" spc="-235" dirty="0">
                <a:latin typeface="Calibri"/>
                <a:cs typeface="Calibri"/>
              </a:rPr>
              <a:t>Продолжительность </a:t>
            </a:r>
            <a:r>
              <a:rPr sz="2400" spc="-229" dirty="0">
                <a:latin typeface="Calibri"/>
                <a:cs typeface="Calibri"/>
              </a:rPr>
              <a:t>пребывания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195" dirty="0">
                <a:latin typeface="Calibri"/>
                <a:cs typeface="Calibri"/>
              </a:rPr>
              <a:t>ОРИТ </a:t>
            </a:r>
            <a:r>
              <a:rPr sz="2400" spc="-250" dirty="0">
                <a:latin typeface="Calibri"/>
                <a:cs typeface="Calibri"/>
              </a:rPr>
              <a:t>была </a:t>
            </a:r>
            <a:r>
              <a:rPr sz="2400" spc="-265" dirty="0">
                <a:latin typeface="Calibri"/>
                <a:cs typeface="Calibri"/>
              </a:rPr>
              <a:t>меньше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140" dirty="0">
                <a:latin typeface="Calibri"/>
                <a:cs typeface="Calibri"/>
              </a:rPr>
              <a:t>3 </a:t>
            </a:r>
            <a:r>
              <a:rPr sz="2400" spc="-250" dirty="0">
                <a:latin typeface="Calibri"/>
                <a:cs typeface="Calibri"/>
              </a:rPr>
              <a:t>дня </a:t>
            </a:r>
            <a:r>
              <a:rPr sz="2400" spc="-165" dirty="0">
                <a:latin typeface="Calibri"/>
                <a:cs typeface="Calibri"/>
              </a:rPr>
              <a:t>(P </a:t>
            </a:r>
            <a:r>
              <a:rPr sz="2400" spc="-200" dirty="0">
                <a:latin typeface="Calibri"/>
                <a:cs typeface="Calibri"/>
              </a:rPr>
              <a:t>=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75" dirty="0">
                <a:latin typeface="Calibri"/>
                <a:cs typeface="Calibri"/>
              </a:rPr>
              <a:t>.0054).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8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9" dirty="0">
                <a:latin typeface="Calibri"/>
                <a:cs typeface="Calibri"/>
              </a:rPr>
              <a:t>Госпитальная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04" dirty="0">
                <a:latin typeface="Calibri"/>
                <a:cs typeface="Calibri"/>
              </a:rPr>
              <a:t>постгоспитальная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10" dirty="0">
                <a:latin typeface="Calibri"/>
                <a:cs typeface="Calibri"/>
              </a:rPr>
              <a:t>течение </a:t>
            </a:r>
            <a:r>
              <a:rPr sz="2400" spc="-140" dirty="0">
                <a:latin typeface="Calibri"/>
                <a:cs typeface="Calibri"/>
              </a:rPr>
              <a:t>90 </a:t>
            </a:r>
            <a:r>
              <a:rPr sz="2400" spc="-250" dirty="0">
                <a:latin typeface="Calibri"/>
                <a:cs typeface="Calibri"/>
              </a:rPr>
              <a:t>дней </a:t>
            </a:r>
            <a:r>
              <a:rPr sz="2400" spc="-215" dirty="0">
                <a:latin typeface="Calibri"/>
                <a:cs typeface="Calibri"/>
              </a:rPr>
              <a:t>летальность </a:t>
            </a:r>
            <a:r>
              <a:rPr sz="2400" spc="-225" dirty="0">
                <a:latin typeface="Calibri"/>
                <a:cs typeface="Calibri"/>
              </a:rPr>
              <a:t>не </a:t>
            </a:r>
            <a:r>
              <a:rPr sz="2400" spc="-210" dirty="0">
                <a:latin typeface="Calibri"/>
                <a:cs typeface="Calibri"/>
              </a:rPr>
              <a:t>отличалась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00" dirty="0">
                <a:latin typeface="Calibri"/>
                <a:cs typeface="Calibri"/>
              </a:rPr>
              <a:t>обеих  </a:t>
            </a:r>
            <a:r>
              <a:rPr sz="2400" spc="-175" dirty="0">
                <a:latin typeface="Calibri"/>
                <a:cs typeface="Calibri"/>
              </a:rPr>
              <a:t>группах </a:t>
            </a:r>
            <a:r>
              <a:rPr sz="2400" spc="-165" dirty="0">
                <a:latin typeface="Calibri"/>
                <a:cs typeface="Calibri"/>
              </a:rPr>
              <a:t>(P </a:t>
            </a:r>
            <a:r>
              <a:rPr sz="2400" spc="-200" dirty="0">
                <a:latin typeface="Calibri"/>
                <a:cs typeface="Calibri"/>
              </a:rPr>
              <a:t>=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70" dirty="0">
                <a:latin typeface="Calibri"/>
                <a:cs typeface="Calibri"/>
              </a:rPr>
              <a:t>.09)</a:t>
            </a:r>
            <a:endParaRPr sz="2400">
              <a:latin typeface="Calibri"/>
              <a:cs typeface="Calibri"/>
            </a:endParaRPr>
          </a:p>
          <a:p>
            <a:pPr marL="355600" marR="1213485" indent="-342900">
              <a:lnSpc>
                <a:spcPct val="1008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0" dirty="0">
                <a:latin typeface="Calibri"/>
                <a:cs typeface="Calibri"/>
              </a:rPr>
              <a:t>Существенно </a:t>
            </a:r>
            <a:r>
              <a:rPr sz="2400" spc="-250" dirty="0">
                <a:latin typeface="Calibri"/>
                <a:cs typeface="Calibri"/>
              </a:rPr>
              <a:t>больше </a:t>
            </a:r>
            <a:r>
              <a:rPr sz="2400" spc="-215" dirty="0">
                <a:latin typeface="Calibri"/>
                <a:cs typeface="Calibri"/>
              </a:rPr>
              <a:t>пациентов </a:t>
            </a:r>
            <a:r>
              <a:rPr sz="2400" spc="-225" dirty="0">
                <a:latin typeface="Calibri"/>
                <a:cs typeface="Calibri"/>
              </a:rPr>
              <a:t>выписались </a:t>
            </a:r>
            <a:r>
              <a:rPr sz="2400" spc="-220" dirty="0">
                <a:latin typeface="Calibri"/>
                <a:cs typeface="Calibri"/>
              </a:rPr>
              <a:t>непосредственно </a:t>
            </a:r>
            <a:r>
              <a:rPr sz="2400" spc="-265" dirty="0">
                <a:latin typeface="Calibri"/>
                <a:cs typeface="Calibri"/>
              </a:rPr>
              <a:t>домой, </a:t>
            </a:r>
            <a:r>
              <a:rPr sz="2400" spc="-254" dirty="0">
                <a:latin typeface="Calibri"/>
                <a:cs typeface="Calibri"/>
              </a:rPr>
              <a:t>минуя  </a:t>
            </a:r>
            <a:r>
              <a:rPr sz="2400" spc="-235" dirty="0">
                <a:latin typeface="Calibri"/>
                <a:cs typeface="Calibri"/>
              </a:rPr>
              <a:t>реабилитационные </a:t>
            </a:r>
            <a:r>
              <a:rPr sz="2400" spc="-220" dirty="0">
                <a:latin typeface="Calibri"/>
                <a:cs typeface="Calibri"/>
              </a:rPr>
              <a:t>отделения(P </a:t>
            </a:r>
            <a:r>
              <a:rPr sz="2400" spc="-200" dirty="0">
                <a:latin typeface="Calibri"/>
                <a:cs typeface="Calibri"/>
              </a:rPr>
              <a:t>=</a:t>
            </a:r>
            <a:r>
              <a:rPr sz="2400" spc="-265" dirty="0">
                <a:latin typeface="Calibri"/>
                <a:cs typeface="Calibri"/>
              </a:rPr>
              <a:t> </a:t>
            </a:r>
            <a:r>
              <a:rPr sz="2400" spc="-175" dirty="0">
                <a:latin typeface="Calibri"/>
                <a:cs typeface="Calibri"/>
              </a:rPr>
              <a:t>.0007).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31798" y="6397244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6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3167" y="868680"/>
            <a:ext cx="6879590" cy="2277110"/>
            <a:chOff x="963167" y="868680"/>
            <a:chExt cx="6879590" cy="227711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3167" y="868680"/>
              <a:ext cx="6879335" cy="22768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8239" y="1064647"/>
              <a:ext cx="6293154" cy="168856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694179" y="6241288"/>
            <a:ext cx="50571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85" dirty="0">
                <a:latin typeface="Calibri"/>
                <a:cs typeface="Calibri"/>
              </a:rPr>
              <a:t>Lowenfels </a:t>
            </a:r>
            <a:r>
              <a:rPr sz="1300" spc="-114" dirty="0">
                <a:latin typeface="Calibri"/>
                <a:cs typeface="Calibri"/>
              </a:rPr>
              <a:t>AB. </a:t>
            </a:r>
            <a:r>
              <a:rPr sz="1300" spc="-105" dirty="0">
                <a:latin typeface="Calibri"/>
                <a:cs typeface="Calibri"/>
              </a:rPr>
              <a:t>Does </a:t>
            </a:r>
            <a:r>
              <a:rPr sz="1300" spc="-75" dirty="0">
                <a:latin typeface="Calibri"/>
                <a:cs typeface="Calibri"/>
              </a:rPr>
              <a:t>Early </a:t>
            </a:r>
            <a:r>
              <a:rPr sz="1300" spc="-85" dirty="0">
                <a:latin typeface="Calibri"/>
                <a:cs typeface="Calibri"/>
              </a:rPr>
              <a:t>Mobilization </a:t>
            </a:r>
            <a:r>
              <a:rPr sz="1300" spc="-105" dirty="0">
                <a:latin typeface="Calibri"/>
                <a:cs typeface="Calibri"/>
              </a:rPr>
              <a:t>Reduce </a:t>
            </a:r>
            <a:r>
              <a:rPr sz="1300" spc="-90" dirty="0">
                <a:latin typeface="Calibri"/>
                <a:cs typeface="Calibri"/>
              </a:rPr>
              <a:t>Time </a:t>
            </a:r>
            <a:r>
              <a:rPr sz="1300" spc="-65" dirty="0">
                <a:latin typeface="Calibri"/>
                <a:cs typeface="Calibri"/>
              </a:rPr>
              <a:t>in </a:t>
            </a:r>
            <a:r>
              <a:rPr sz="1300" spc="-100" dirty="0">
                <a:latin typeface="Calibri"/>
                <a:cs typeface="Calibri"/>
              </a:rPr>
              <a:t>the </a:t>
            </a:r>
            <a:r>
              <a:rPr sz="1300" spc="-60" dirty="0">
                <a:latin typeface="Calibri"/>
                <a:cs typeface="Calibri"/>
              </a:rPr>
              <a:t>Surgical </a:t>
            </a:r>
            <a:r>
              <a:rPr sz="1300" spc="-90" dirty="0">
                <a:latin typeface="Calibri"/>
                <a:cs typeface="Calibri"/>
              </a:rPr>
              <a:t>ICU </a:t>
            </a:r>
            <a:r>
              <a:rPr sz="1300" spc="-140" dirty="0">
                <a:latin typeface="Calibri"/>
                <a:cs typeface="Calibri"/>
              </a:rPr>
              <a:t>?</a:t>
            </a:r>
            <a:r>
              <a:rPr sz="1300" spc="-120" dirty="0">
                <a:latin typeface="Calibri"/>
                <a:cs typeface="Calibri"/>
              </a:rPr>
              <a:t> </a:t>
            </a:r>
            <a:r>
              <a:rPr sz="1300" spc="-75" dirty="0">
                <a:latin typeface="Calibri"/>
                <a:cs typeface="Calibri"/>
              </a:rPr>
              <a:t>2016:871272.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9395" y="76707"/>
            <a:ext cx="93910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90" dirty="0"/>
              <a:t>Предоперационные </a:t>
            </a:r>
            <a:r>
              <a:rPr spc="-340" dirty="0"/>
              <a:t>физические </a:t>
            </a:r>
            <a:r>
              <a:rPr spc="-390" dirty="0"/>
              <a:t>упражнения.</a:t>
            </a:r>
            <a:r>
              <a:rPr spc="-235" dirty="0"/>
              <a:t> </a:t>
            </a:r>
            <a:r>
              <a:rPr spc="-385" dirty="0"/>
              <a:t>Обзор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61" y="3035300"/>
            <a:ext cx="9695180" cy="22840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352425" indent="-342900">
              <a:lnSpc>
                <a:spcPct val="998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35" dirty="0">
                <a:latin typeface="Calibri"/>
                <a:cs typeface="Calibri"/>
              </a:rPr>
              <a:t>Предоперационные </a:t>
            </a:r>
            <a:r>
              <a:rPr sz="2400" spc="-204" dirty="0">
                <a:latin typeface="Calibri"/>
                <a:cs typeface="Calibri"/>
              </a:rPr>
              <a:t>физические </a:t>
            </a:r>
            <a:r>
              <a:rPr sz="2400" spc="-235" dirty="0">
                <a:latin typeface="Calibri"/>
                <a:cs typeface="Calibri"/>
              </a:rPr>
              <a:t>упражнения </a:t>
            </a:r>
            <a:r>
              <a:rPr sz="2400" spc="-225" dirty="0">
                <a:latin typeface="Calibri"/>
                <a:cs typeface="Calibri"/>
              </a:rPr>
              <a:t>по </a:t>
            </a:r>
            <a:r>
              <a:rPr sz="2400" spc="-245" dirty="0">
                <a:latin typeface="Calibri"/>
                <a:cs typeface="Calibri"/>
              </a:rPr>
              <a:t>улучшению </a:t>
            </a:r>
            <a:r>
              <a:rPr sz="2400" spc="-215" dirty="0">
                <a:latin typeface="Calibri"/>
                <a:cs typeface="Calibri"/>
              </a:rPr>
              <a:t>кардиореспираторных  </a:t>
            </a:r>
            <a:r>
              <a:rPr sz="2400" spc="-220" dirty="0">
                <a:latin typeface="Calibri"/>
                <a:cs typeface="Calibri"/>
              </a:rPr>
              <a:t>функций </a:t>
            </a:r>
            <a:r>
              <a:rPr sz="2400" spc="-229" dirty="0">
                <a:latin typeface="Calibri"/>
                <a:cs typeface="Calibri"/>
              </a:rPr>
              <a:t>перед </a:t>
            </a:r>
            <a:r>
              <a:rPr sz="2400" spc="-215" dirty="0">
                <a:latin typeface="Calibri"/>
                <a:cs typeface="Calibri"/>
              </a:rPr>
              <a:t>кардиохирургическими, </a:t>
            </a:r>
            <a:r>
              <a:rPr sz="2400" spc="-240" dirty="0">
                <a:latin typeface="Calibri"/>
                <a:cs typeface="Calibri"/>
              </a:rPr>
              <a:t>торакопульмональными, </a:t>
            </a:r>
            <a:r>
              <a:rPr sz="2400" spc="-235" dirty="0">
                <a:latin typeface="Calibri"/>
                <a:cs typeface="Calibri"/>
              </a:rPr>
              <a:t>сосудистыми,  </a:t>
            </a:r>
            <a:r>
              <a:rPr sz="2400" spc="-229" dirty="0">
                <a:latin typeface="Calibri"/>
                <a:cs typeface="Calibri"/>
              </a:rPr>
              <a:t>ортопедическими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65" dirty="0">
                <a:latin typeface="Calibri"/>
                <a:cs typeface="Calibri"/>
              </a:rPr>
              <a:t>абдоминальными </a:t>
            </a:r>
            <a:r>
              <a:rPr sz="2400" spc="-240" dirty="0">
                <a:latin typeface="Calibri"/>
                <a:cs typeface="Calibri"/>
              </a:rPr>
              <a:t>операциями </a:t>
            </a:r>
            <a:r>
              <a:rPr sz="2400" spc="-225" dirty="0">
                <a:latin typeface="Calibri"/>
                <a:cs typeface="Calibri"/>
              </a:rPr>
              <a:t>не доказали </a:t>
            </a:r>
            <a:r>
              <a:rPr sz="2400" spc="-210" dirty="0">
                <a:latin typeface="Calibri"/>
                <a:cs typeface="Calibri"/>
              </a:rPr>
              <a:t>клинического  </a:t>
            </a:r>
            <a:r>
              <a:rPr sz="2400" spc="-190" dirty="0">
                <a:latin typeface="Calibri"/>
                <a:cs typeface="Calibri"/>
              </a:rPr>
              <a:t>эффекта, </a:t>
            </a:r>
            <a:r>
              <a:rPr sz="2400" spc="-240" dirty="0">
                <a:latin typeface="Calibri"/>
                <a:cs typeface="Calibri"/>
              </a:rPr>
              <a:t>но </a:t>
            </a:r>
            <a:r>
              <a:rPr sz="2400" spc="-235" dirty="0">
                <a:latin typeface="Calibri"/>
                <a:cs typeface="Calibri"/>
              </a:rPr>
              <a:t>повлияли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250" dirty="0">
                <a:latin typeface="Calibri"/>
                <a:cs typeface="Calibri"/>
              </a:rPr>
              <a:t>уменьшение </a:t>
            </a:r>
            <a:r>
              <a:rPr sz="2400" spc="-210" dirty="0">
                <a:latin typeface="Calibri"/>
                <a:cs typeface="Calibri"/>
              </a:rPr>
              <a:t>койко-дня </a:t>
            </a:r>
            <a:r>
              <a:rPr sz="2400" spc="-229" dirty="0">
                <a:latin typeface="Calibri"/>
                <a:cs typeface="Calibri"/>
              </a:rPr>
              <a:t>и, </a:t>
            </a:r>
            <a:r>
              <a:rPr sz="2400" spc="-254" dirty="0">
                <a:latin typeface="Calibri"/>
                <a:cs typeface="Calibri"/>
              </a:rPr>
              <a:t>возможно, </a:t>
            </a:r>
            <a:r>
              <a:rPr sz="2400" spc="-225" dirty="0">
                <a:latin typeface="Calibri"/>
                <a:cs typeface="Calibri"/>
              </a:rPr>
              <a:t>сокращение  </a:t>
            </a:r>
            <a:r>
              <a:rPr sz="2400" spc="-220" dirty="0">
                <a:latin typeface="Calibri"/>
                <a:cs typeface="Calibri"/>
              </a:rPr>
              <a:t>послеоперационных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45" dirty="0">
                <a:latin typeface="Calibri"/>
                <a:cs typeface="Calibri"/>
              </a:rPr>
              <a:t>осложнений.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95" dirty="0">
                <a:latin typeface="Calibri"/>
                <a:cs typeface="Calibri"/>
              </a:rPr>
              <a:t>Нет </a:t>
            </a:r>
            <a:r>
              <a:rPr sz="2400" spc="-210" dirty="0">
                <a:latin typeface="Calibri"/>
                <a:cs typeface="Calibri"/>
              </a:rPr>
              <a:t>конкретных </a:t>
            </a:r>
            <a:r>
              <a:rPr sz="2400" spc="-240" dirty="0">
                <a:latin typeface="Calibri"/>
                <a:cs typeface="Calibri"/>
              </a:rPr>
              <a:t>рекомендаций </a:t>
            </a:r>
            <a:r>
              <a:rPr sz="2400" spc="-225" dirty="0">
                <a:latin typeface="Calibri"/>
                <a:cs typeface="Calibri"/>
              </a:rPr>
              <a:t>по </a:t>
            </a:r>
            <a:r>
              <a:rPr sz="2400" spc="-250" dirty="0">
                <a:latin typeface="Calibri"/>
                <a:cs typeface="Calibri"/>
              </a:rPr>
              <a:t>выборы </a:t>
            </a:r>
            <a:r>
              <a:rPr sz="2400" spc="-245" dirty="0">
                <a:latin typeface="Calibri"/>
                <a:cs typeface="Calibri"/>
              </a:rPr>
              <a:t>методик </a:t>
            </a:r>
            <a:r>
              <a:rPr sz="2400" spc="-229" dirty="0">
                <a:latin typeface="Calibri"/>
                <a:cs typeface="Calibri"/>
              </a:rPr>
              <a:t>предоперационной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225" dirty="0">
                <a:latin typeface="Calibri"/>
                <a:cs typeface="Calibri"/>
              </a:rPr>
              <a:t>реабилитации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20496" y="832103"/>
            <a:ext cx="6901180" cy="2085339"/>
            <a:chOff x="920496" y="832103"/>
            <a:chExt cx="6901180" cy="208533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496" y="832103"/>
              <a:ext cx="6900672" cy="20848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6571" y="1027391"/>
              <a:ext cx="6313117" cy="149752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454933" y="6044865"/>
            <a:ext cx="9036050" cy="72263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500380" marR="119380" indent="-487680">
              <a:lnSpc>
                <a:spcPct val="100800"/>
              </a:lnSpc>
              <a:spcBef>
                <a:spcPts val="115"/>
              </a:spcBef>
            </a:pPr>
            <a:r>
              <a:rPr sz="1400" spc="-90" dirty="0">
                <a:latin typeface="Calibri"/>
                <a:cs typeface="Calibri"/>
              </a:rPr>
              <a:t>Pouwels </a:t>
            </a:r>
            <a:r>
              <a:rPr sz="1400" spc="-80" dirty="0">
                <a:latin typeface="Calibri"/>
                <a:cs typeface="Calibri"/>
              </a:rPr>
              <a:t>S, </a:t>
            </a:r>
            <a:r>
              <a:rPr sz="1400" spc="-110" dirty="0">
                <a:latin typeface="Calibri"/>
                <a:cs typeface="Calibri"/>
              </a:rPr>
              <a:t>Hageman </a:t>
            </a:r>
            <a:r>
              <a:rPr sz="1400" spc="-120" dirty="0">
                <a:latin typeface="Calibri"/>
                <a:cs typeface="Calibri"/>
              </a:rPr>
              <a:t>D, </a:t>
            </a:r>
            <a:r>
              <a:rPr sz="1400" spc="-135" dirty="0">
                <a:latin typeface="Calibri"/>
                <a:cs typeface="Calibri"/>
              </a:rPr>
              <a:t>Gommans LNM, </a:t>
            </a:r>
            <a:r>
              <a:rPr sz="1400" spc="-95" dirty="0">
                <a:latin typeface="Calibri"/>
                <a:cs typeface="Calibri"/>
              </a:rPr>
              <a:t>et </a:t>
            </a:r>
            <a:r>
              <a:rPr sz="1400" spc="-75" dirty="0">
                <a:latin typeface="Calibri"/>
                <a:cs typeface="Calibri"/>
              </a:rPr>
              <a:t>al. </a:t>
            </a:r>
            <a:r>
              <a:rPr sz="1400" spc="-90" dirty="0">
                <a:latin typeface="Calibri"/>
                <a:cs typeface="Calibri"/>
              </a:rPr>
              <a:t>Preoperative </a:t>
            </a:r>
            <a:r>
              <a:rPr sz="1400" spc="-75" dirty="0">
                <a:latin typeface="Calibri"/>
                <a:cs typeface="Calibri"/>
              </a:rPr>
              <a:t>exercise </a:t>
            </a:r>
            <a:r>
              <a:rPr sz="1400" spc="-100" dirty="0">
                <a:latin typeface="Calibri"/>
                <a:cs typeface="Calibri"/>
              </a:rPr>
              <a:t>therapy </a:t>
            </a:r>
            <a:r>
              <a:rPr sz="1400" spc="-70" dirty="0">
                <a:latin typeface="Calibri"/>
                <a:cs typeface="Calibri"/>
              </a:rPr>
              <a:t>in </a:t>
            </a:r>
            <a:r>
              <a:rPr sz="1400" spc="-65" dirty="0">
                <a:latin typeface="Calibri"/>
                <a:cs typeface="Calibri"/>
              </a:rPr>
              <a:t>surgical </a:t>
            </a:r>
            <a:r>
              <a:rPr sz="1400" spc="-100" dirty="0">
                <a:latin typeface="Calibri"/>
                <a:cs typeface="Calibri"/>
              </a:rPr>
              <a:t>care: </a:t>
            </a:r>
            <a:r>
              <a:rPr sz="1400" spc="-114" dirty="0">
                <a:latin typeface="Calibri"/>
                <a:cs typeface="Calibri"/>
              </a:rPr>
              <a:t>a </a:t>
            </a:r>
            <a:r>
              <a:rPr sz="1400" spc="-80" dirty="0">
                <a:latin typeface="Calibri"/>
                <a:cs typeface="Calibri"/>
              </a:rPr>
              <a:t>scoping </a:t>
            </a:r>
            <a:r>
              <a:rPr sz="1400" spc="-105" dirty="0">
                <a:latin typeface="Calibri"/>
                <a:cs typeface="Calibri"/>
              </a:rPr>
              <a:t>review. </a:t>
            </a:r>
            <a:r>
              <a:rPr sz="1450" i="1" spc="-125" dirty="0">
                <a:latin typeface="Calibri"/>
                <a:cs typeface="Calibri"/>
              </a:rPr>
              <a:t>J </a:t>
            </a:r>
            <a:r>
              <a:rPr sz="1450" i="1" spc="-65" dirty="0">
                <a:latin typeface="Calibri"/>
                <a:cs typeface="Calibri"/>
              </a:rPr>
              <a:t>Clin </a:t>
            </a:r>
            <a:r>
              <a:rPr sz="1450" i="1" spc="-114" dirty="0">
                <a:latin typeface="Calibri"/>
                <a:cs typeface="Calibri"/>
              </a:rPr>
              <a:t>Anesth</a:t>
            </a:r>
            <a:r>
              <a:rPr sz="1400" spc="-114" dirty="0">
                <a:latin typeface="Calibri"/>
                <a:cs typeface="Calibri"/>
              </a:rPr>
              <a:t>. </a:t>
            </a:r>
            <a:r>
              <a:rPr sz="1400" spc="-70" dirty="0">
                <a:latin typeface="Calibri"/>
                <a:cs typeface="Calibri"/>
              </a:rPr>
              <a:t>2016;33:476-490.  </a:t>
            </a:r>
            <a:r>
              <a:rPr sz="1400" spc="-80" dirty="0">
                <a:latin typeface="Calibri"/>
                <a:cs typeface="Calibri"/>
              </a:rPr>
              <a:t>doi:10.1016/j.jclinane.2016.06.032.</a:t>
            </a:r>
            <a:endParaRPr sz="1400">
              <a:latin typeface="Calibri"/>
              <a:cs typeface="Calibri"/>
            </a:endParaRPr>
          </a:p>
          <a:p>
            <a:pPr marL="7231380">
              <a:lnSpc>
                <a:spcPct val="100000"/>
              </a:lnSpc>
              <a:spcBef>
                <a:spcPts val="58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1121" y="7619"/>
            <a:ext cx="10488295" cy="11899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150995" marR="5080" indent="-4138929">
              <a:lnSpc>
                <a:spcPct val="101099"/>
              </a:lnSpc>
              <a:spcBef>
                <a:spcPts val="50"/>
              </a:spcBef>
              <a:tabLst>
                <a:tab pos="9130030" algn="l"/>
              </a:tabLst>
            </a:pPr>
            <a:r>
              <a:rPr sz="3800" spc="-280" dirty="0"/>
              <a:t>Эф</a:t>
            </a:r>
            <a:r>
              <a:rPr sz="3800" spc="-265" dirty="0"/>
              <a:t>ф</a:t>
            </a:r>
            <a:r>
              <a:rPr sz="3800" spc="-310" dirty="0"/>
              <a:t>е</a:t>
            </a:r>
            <a:r>
              <a:rPr sz="3800" spc="-280" dirty="0"/>
              <a:t>к</a:t>
            </a:r>
            <a:r>
              <a:rPr sz="3800" spc="-254" dirty="0"/>
              <a:t>т</a:t>
            </a:r>
            <a:r>
              <a:rPr sz="3800" spc="-340" dirty="0"/>
              <a:t>и</a:t>
            </a:r>
            <a:r>
              <a:rPr sz="3800" spc="-305" dirty="0"/>
              <a:t>в</a:t>
            </a:r>
            <a:r>
              <a:rPr sz="3800" spc="-375" dirty="0"/>
              <a:t>н</a:t>
            </a:r>
            <a:r>
              <a:rPr sz="3800" spc="-325" dirty="0"/>
              <a:t>о</a:t>
            </a:r>
            <a:r>
              <a:rPr sz="3800" spc="-270" dirty="0"/>
              <a:t>с</a:t>
            </a:r>
            <a:r>
              <a:rPr sz="3800" spc="-254" dirty="0"/>
              <a:t>т</a:t>
            </a:r>
            <a:r>
              <a:rPr sz="3800" spc="-355" dirty="0"/>
              <a:t>ь</a:t>
            </a:r>
            <a:r>
              <a:rPr sz="3800" spc="-35" dirty="0"/>
              <a:t> </a:t>
            </a:r>
            <a:r>
              <a:rPr sz="3800" spc="-330" dirty="0"/>
              <a:t>п</a:t>
            </a:r>
            <a:r>
              <a:rPr sz="3800" spc="-360" dirty="0"/>
              <a:t>одо</a:t>
            </a:r>
            <a:r>
              <a:rPr sz="3800" spc="-295" dirty="0"/>
              <a:t>с</a:t>
            </a:r>
            <a:r>
              <a:rPr sz="3800" spc="-254" dirty="0"/>
              <a:t>т</a:t>
            </a:r>
            <a:r>
              <a:rPr sz="3800" spc="-345" dirty="0"/>
              <a:t>ро</a:t>
            </a:r>
            <a:r>
              <a:rPr sz="3800" spc="-375" dirty="0"/>
              <a:t>й</a:t>
            </a:r>
            <a:r>
              <a:rPr sz="3800" spc="-25" dirty="0"/>
              <a:t> </a:t>
            </a:r>
            <a:r>
              <a:rPr sz="3800" spc="-215" dirty="0"/>
              <a:t>(</a:t>
            </a:r>
            <a:r>
              <a:rPr sz="3800" spc="-370" dirty="0"/>
              <a:t>p</a:t>
            </a:r>
            <a:r>
              <a:rPr sz="3800" spc="-345" dirty="0"/>
              <a:t>o</a:t>
            </a:r>
            <a:r>
              <a:rPr sz="3800" spc="-225" dirty="0"/>
              <a:t>s</a:t>
            </a:r>
            <a:r>
              <a:rPr sz="3800" spc="-200" dirty="0"/>
              <a:t>t</a:t>
            </a:r>
            <a:r>
              <a:rPr sz="3800" spc="-45" dirty="0"/>
              <a:t> </a:t>
            </a:r>
            <a:r>
              <a:rPr sz="3800" spc="-105" dirty="0"/>
              <a:t>I</a:t>
            </a:r>
            <a:r>
              <a:rPr sz="3800" spc="-225" dirty="0"/>
              <a:t>C</a:t>
            </a:r>
            <a:r>
              <a:rPr sz="3800" spc="-440" dirty="0"/>
              <a:t>U</a:t>
            </a:r>
            <a:r>
              <a:rPr sz="3800" spc="-265" dirty="0"/>
              <a:t>)</a:t>
            </a:r>
            <a:r>
              <a:rPr sz="3800" spc="-40" dirty="0"/>
              <a:t> </a:t>
            </a:r>
            <a:r>
              <a:rPr sz="3800" spc="-325" dirty="0"/>
              <a:t>р</a:t>
            </a:r>
            <a:r>
              <a:rPr sz="3800" spc="-310" dirty="0"/>
              <a:t>е</a:t>
            </a:r>
            <a:r>
              <a:rPr sz="3800" spc="-290" dirty="0"/>
              <a:t>а</a:t>
            </a:r>
            <a:r>
              <a:rPr sz="3800" spc="-365" dirty="0"/>
              <a:t>б</a:t>
            </a:r>
            <a:r>
              <a:rPr sz="3800" spc="-375" dirty="0"/>
              <a:t>и</a:t>
            </a:r>
            <a:r>
              <a:rPr sz="3800" spc="-385" dirty="0"/>
              <a:t>л</a:t>
            </a:r>
            <a:r>
              <a:rPr sz="3800" spc="-375" dirty="0"/>
              <a:t>и</a:t>
            </a:r>
            <a:r>
              <a:rPr sz="3800" spc="-250" dirty="0"/>
              <a:t>т</a:t>
            </a:r>
            <a:r>
              <a:rPr sz="3800" spc="-290" dirty="0"/>
              <a:t>а</a:t>
            </a:r>
            <a:r>
              <a:rPr sz="3800" spc="-365" dirty="0"/>
              <a:t>ц</a:t>
            </a:r>
            <a:r>
              <a:rPr sz="3800" spc="-370" dirty="0"/>
              <a:t>и</a:t>
            </a:r>
            <a:r>
              <a:rPr sz="3800" spc="-375" dirty="0"/>
              <a:t>и.</a:t>
            </a:r>
            <a:r>
              <a:rPr sz="3800" dirty="0"/>
              <a:t>	</a:t>
            </a:r>
            <a:r>
              <a:rPr sz="3800" spc="-365" dirty="0"/>
              <a:t>Д</a:t>
            </a:r>
            <a:r>
              <a:rPr sz="3800" spc="-290" dirty="0"/>
              <a:t>а</a:t>
            </a:r>
            <a:r>
              <a:rPr sz="3800" spc="-375" dirty="0"/>
              <a:t>нн</a:t>
            </a:r>
            <a:r>
              <a:rPr sz="3800" spc="-475" dirty="0"/>
              <a:t>ы</a:t>
            </a:r>
            <a:r>
              <a:rPr sz="3800" spc="-204" dirty="0"/>
              <a:t>е  </a:t>
            </a:r>
            <a:r>
              <a:rPr sz="3800" spc="-335" dirty="0"/>
              <a:t>метаанализа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1055768" y="2598420"/>
            <a:ext cx="10170795" cy="24701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4965" marR="5080" indent="-342900">
              <a:lnSpc>
                <a:spcPct val="100299"/>
              </a:lnSpc>
              <a:spcBef>
                <a:spcPts val="85"/>
              </a:spcBef>
              <a:buFont typeface="Arial"/>
              <a:buChar char="•"/>
              <a:tabLst>
                <a:tab pos="354965" algn="l"/>
                <a:tab pos="355600" algn="l"/>
                <a:tab pos="1587500" algn="l"/>
              </a:tabLst>
            </a:pPr>
            <a:r>
              <a:rPr sz="3200" spc="-235" dirty="0">
                <a:latin typeface="Calibri"/>
                <a:cs typeface="Calibri"/>
              </a:rPr>
              <a:t>В </a:t>
            </a:r>
            <a:r>
              <a:rPr sz="3200" spc="-290" dirty="0">
                <a:latin typeface="Calibri"/>
                <a:cs typeface="Calibri"/>
              </a:rPr>
              <a:t>настоящее </a:t>
            </a:r>
            <a:r>
              <a:rPr sz="3200" spc="-320" dirty="0">
                <a:latin typeface="Calibri"/>
                <a:cs typeface="Calibri"/>
              </a:rPr>
              <a:t>время </a:t>
            </a:r>
            <a:r>
              <a:rPr sz="3200" spc="-275" dirty="0">
                <a:latin typeface="Calibri"/>
                <a:cs typeface="Calibri"/>
              </a:rPr>
              <a:t>нет </a:t>
            </a:r>
            <a:r>
              <a:rPr sz="3200" spc="-290" dirty="0">
                <a:latin typeface="Calibri"/>
                <a:cs typeface="Calibri"/>
              </a:rPr>
              <a:t>убедительных </a:t>
            </a:r>
            <a:r>
              <a:rPr sz="3200" spc="-300" dirty="0">
                <a:latin typeface="Calibri"/>
                <a:cs typeface="Calibri"/>
              </a:rPr>
              <a:t>данных </a:t>
            </a:r>
            <a:r>
              <a:rPr sz="3200" spc="-310" dirty="0">
                <a:latin typeface="Calibri"/>
                <a:cs typeface="Calibri"/>
              </a:rPr>
              <a:t>о </a:t>
            </a:r>
            <a:r>
              <a:rPr sz="3200" spc="-330" dirty="0">
                <a:latin typeface="Calibri"/>
                <a:cs typeface="Calibri"/>
              </a:rPr>
              <a:t>повышении  </a:t>
            </a:r>
            <a:r>
              <a:rPr sz="3200" spc="-300" dirty="0">
                <a:latin typeface="Calibri"/>
                <a:cs typeface="Calibri"/>
              </a:rPr>
              <a:t>функциональной </a:t>
            </a:r>
            <a:r>
              <a:rPr sz="3200" spc="-270" dirty="0">
                <a:latin typeface="Calibri"/>
                <a:cs typeface="Calibri"/>
              </a:rPr>
              <a:t>активности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310" dirty="0">
                <a:latin typeface="Calibri"/>
                <a:cs typeface="Calibri"/>
              </a:rPr>
              <a:t>улучшении </a:t>
            </a:r>
            <a:r>
              <a:rPr sz="3200" spc="-245" dirty="0">
                <a:latin typeface="Calibri"/>
                <a:cs typeface="Calibri"/>
              </a:rPr>
              <a:t>качества </a:t>
            </a:r>
            <a:r>
              <a:rPr sz="3200" spc="-345" dirty="0">
                <a:latin typeface="Calibri"/>
                <a:cs typeface="Calibri"/>
              </a:rPr>
              <a:t>жизни  </a:t>
            </a:r>
            <a:r>
              <a:rPr sz="3200" spc="-285" dirty="0">
                <a:latin typeface="Calibri"/>
                <a:cs typeface="Calibri"/>
              </a:rPr>
              <a:t>пациентов, получивших </a:t>
            </a:r>
            <a:r>
              <a:rPr sz="3200" spc="-305" dirty="0">
                <a:latin typeface="Calibri"/>
                <a:cs typeface="Calibri"/>
              </a:rPr>
              <a:t>подострую </a:t>
            </a:r>
            <a:r>
              <a:rPr sz="3200" spc="-375" dirty="0">
                <a:latin typeface="Calibri"/>
                <a:cs typeface="Calibri"/>
              </a:rPr>
              <a:t>PRM </a:t>
            </a:r>
            <a:r>
              <a:rPr sz="3200" spc="-305" dirty="0">
                <a:latin typeface="Calibri"/>
                <a:cs typeface="Calibri"/>
              </a:rPr>
              <a:t>терапию </a:t>
            </a:r>
            <a:r>
              <a:rPr sz="3200" spc="-285" dirty="0">
                <a:latin typeface="Calibri"/>
                <a:cs typeface="Calibri"/>
              </a:rPr>
              <a:t>после </a:t>
            </a:r>
            <a:r>
              <a:rPr sz="3200" spc="-305" dirty="0">
                <a:latin typeface="Calibri"/>
                <a:cs typeface="Calibri"/>
              </a:rPr>
              <a:t>пребывания  </a:t>
            </a:r>
            <a:r>
              <a:rPr sz="3200" spc="-245" dirty="0">
                <a:latin typeface="Calibri"/>
                <a:cs typeface="Calibri"/>
              </a:rPr>
              <a:t>в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325" dirty="0">
                <a:latin typeface="Calibri"/>
                <a:cs typeface="Calibri"/>
              </a:rPr>
              <a:t>ОРИТ.	</a:t>
            </a:r>
            <a:r>
              <a:rPr sz="3200" spc="-295" dirty="0">
                <a:latin typeface="Calibri"/>
                <a:cs typeface="Calibri"/>
              </a:rPr>
              <a:t>Основная </a:t>
            </a:r>
            <a:r>
              <a:rPr sz="3200" spc="-300" dirty="0">
                <a:latin typeface="Calibri"/>
                <a:cs typeface="Calibri"/>
              </a:rPr>
              <a:t>причина </a:t>
            </a:r>
            <a:r>
              <a:rPr sz="3200" spc="100" dirty="0">
                <a:latin typeface="Calibri"/>
                <a:cs typeface="Calibri"/>
              </a:rPr>
              <a:t>– </a:t>
            </a:r>
            <a:r>
              <a:rPr sz="3200" spc="-250" dirty="0">
                <a:latin typeface="Calibri"/>
                <a:cs typeface="Calibri"/>
              </a:rPr>
              <a:t>отсутствие </a:t>
            </a:r>
            <a:r>
              <a:rPr sz="3200" spc="-270" dirty="0">
                <a:latin typeface="Calibri"/>
                <a:cs typeface="Calibri"/>
              </a:rPr>
              <a:t>достаточного количества  </a:t>
            </a:r>
            <a:r>
              <a:rPr sz="3200" spc="-300" dirty="0">
                <a:latin typeface="Calibri"/>
                <a:cs typeface="Calibri"/>
              </a:rPr>
              <a:t>исследований </a:t>
            </a:r>
            <a:r>
              <a:rPr sz="3200" spc="-215" dirty="0">
                <a:latin typeface="Calibri"/>
                <a:cs typeface="Calibri"/>
              </a:rPr>
              <a:t>с </a:t>
            </a:r>
            <a:r>
              <a:rPr sz="3200" spc="-320" dirty="0">
                <a:latin typeface="Calibri"/>
                <a:cs typeface="Calibri"/>
              </a:rPr>
              <a:t>сопоставимым </a:t>
            </a:r>
            <a:r>
              <a:rPr sz="3200" spc="-335" dirty="0">
                <a:latin typeface="Calibri"/>
                <a:cs typeface="Calibri"/>
              </a:rPr>
              <a:t>дизайном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330" dirty="0">
                <a:latin typeface="Calibri"/>
                <a:cs typeface="Calibri"/>
              </a:rPr>
              <a:t>набором</a:t>
            </a:r>
            <a:r>
              <a:rPr sz="3200" spc="-415" dirty="0">
                <a:latin typeface="Calibri"/>
                <a:cs typeface="Calibri"/>
              </a:rPr>
              <a:t> </a:t>
            </a:r>
            <a:r>
              <a:rPr sz="3200" spc="-310" dirty="0">
                <a:latin typeface="Calibri"/>
                <a:cs typeface="Calibri"/>
              </a:rPr>
              <a:t>метрик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2879" y="615695"/>
            <a:ext cx="3965575" cy="2283460"/>
            <a:chOff x="182879" y="615695"/>
            <a:chExt cx="3965575" cy="22834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79" y="615695"/>
              <a:ext cx="3965448" cy="22829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746" y="811683"/>
              <a:ext cx="3379863" cy="169352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28839" y="5641912"/>
            <a:ext cx="10512425" cy="98806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99745" marR="5080" indent="-487680">
              <a:lnSpc>
                <a:spcPts val="1989"/>
              </a:lnSpc>
              <a:spcBef>
                <a:spcPts val="300"/>
              </a:spcBef>
            </a:pPr>
            <a:r>
              <a:rPr sz="1700" spc="-120" dirty="0">
                <a:latin typeface="Calibri"/>
                <a:cs typeface="Calibri"/>
              </a:rPr>
              <a:t>Connolly </a:t>
            </a:r>
            <a:r>
              <a:rPr sz="1700" spc="-145" dirty="0">
                <a:latin typeface="Calibri"/>
                <a:cs typeface="Calibri"/>
              </a:rPr>
              <a:t>B, </a:t>
            </a:r>
            <a:r>
              <a:rPr sz="1700" spc="-110" dirty="0">
                <a:latin typeface="Calibri"/>
                <a:cs typeface="Calibri"/>
              </a:rPr>
              <a:t>Salisbury </a:t>
            </a:r>
            <a:r>
              <a:rPr sz="1700" spc="-85" dirty="0">
                <a:latin typeface="Calibri"/>
                <a:cs typeface="Calibri"/>
              </a:rPr>
              <a:t>L, </a:t>
            </a:r>
            <a:r>
              <a:rPr sz="1700" spc="-110" dirty="0">
                <a:latin typeface="Calibri"/>
                <a:cs typeface="Calibri"/>
              </a:rPr>
              <a:t>O’Neill </a:t>
            </a:r>
            <a:r>
              <a:rPr sz="1700" spc="-145" dirty="0">
                <a:latin typeface="Calibri"/>
                <a:cs typeface="Calibri"/>
              </a:rPr>
              <a:t>B, </a:t>
            </a:r>
            <a:r>
              <a:rPr sz="1700" spc="-130" dirty="0">
                <a:latin typeface="Calibri"/>
                <a:cs typeface="Calibri"/>
              </a:rPr>
              <a:t>et </a:t>
            </a:r>
            <a:r>
              <a:rPr sz="1700" spc="-105" dirty="0">
                <a:latin typeface="Calibri"/>
                <a:cs typeface="Calibri"/>
              </a:rPr>
              <a:t>al. </a:t>
            </a:r>
            <a:r>
              <a:rPr sz="1700" spc="-110" dirty="0">
                <a:latin typeface="Calibri"/>
                <a:cs typeface="Calibri"/>
              </a:rPr>
              <a:t>Exercise rehabilitation </a:t>
            </a:r>
            <a:r>
              <a:rPr sz="1700" spc="-105" dirty="0">
                <a:latin typeface="Calibri"/>
                <a:cs typeface="Calibri"/>
              </a:rPr>
              <a:t>following </a:t>
            </a:r>
            <a:r>
              <a:rPr sz="1700" spc="-114" dirty="0">
                <a:latin typeface="Calibri"/>
                <a:cs typeface="Calibri"/>
              </a:rPr>
              <a:t>intensive </a:t>
            </a:r>
            <a:r>
              <a:rPr sz="1700" spc="-140" dirty="0">
                <a:latin typeface="Calibri"/>
                <a:cs typeface="Calibri"/>
              </a:rPr>
              <a:t>care </a:t>
            </a:r>
            <a:r>
              <a:rPr sz="1700" spc="-120" dirty="0">
                <a:latin typeface="Calibri"/>
                <a:cs typeface="Calibri"/>
              </a:rPr>
              <a:t>unit </a:t>
            </a:r>
            <a:r>
              <a:rPr sz="1700" spc="-125" dirty="0">
                <a:latin typeface="Calibri"/>
                <a:cs typeface="Calibri"/>
              </a:rPr>
              <a:t>discharge </a:t>
            </a:r>
            <a:r>
              <a:rPr sz="1700" spc="-130" dirty="0">
                <a:latin typeface="Calibri"/>
                <a:cs typeface="Calibri"/>
              </a:rPr>
              <a:t>for </a:t>
            </a:r>
            <a:r>
              <a:rPr sz="1700" spc="-140" dirty="0">
                <a:latin typeface="Calibri"/>
                <a:cs typeface="Calibri"/>
              </a:rPr>
              <a:t>recovery </a:t>
            </a:r>
            <a:r>
              <a:rPr sz="1700" spc="-160" dirty="0">
                <a:latin typeface="Calibri"/>
                <a:cs typeface="Calibri"/>
              </a:rPr>
              <a:t>from </a:t>
            </a:r>
            <a:r>
              <a:rPr sz="1700" spc="-85" dirty="0">
                <a:latin typeface="Calibri"/>
                <a:cs typeface="Calibri"/>
              </a:rPr>
              <a:t>critical </a:t>
            </a:r>
            <a:r>
              <a:rPr sz="1700" spc="-95" dirty="0">
                <a:latin typeface="Calibri"/>
                <a:cs typeface="Calibri"/>
              </a:rPr>
              <a:t>illness. </a:t>
            </a:r>
            <a:r>
              <a:rPr sz="1800" i="1" spc="-185" dirty="0">
                <a:latin typeface="Calibri"/>
                <a:cs typeface="Calibri"/>
              </a:rPr>
              <a:t>Cochrane  </a:t>
            </a:r>
            <a:r>
              <a:rPr sz="1800" i="1" spc="-204" dirty="0">
                <a:latin typeface="Calibri"/>
                <a:cs typeface="Calibri"/>
              </a:rPr>
              <a:t>Database </a:t>
            </a:r>
            <a:r>
              <a:rPr sz="1800" i="1" spc="-135" dirty="0">
                <a:latin typeface="Calibri"/>
                <a:cs typeface="Calibri"/>
              </a:rPr>
              <a:t>Syst </a:t>
            </a:r>
            <a:r>
              <a:rPr sz="1800" i="1" spc="-180" dirty="0">
                <a:latin typeface="Calibri"/>
                <a:cs typeface="Calibri"/>
              </a:rPr>
              <a:t>Rev</a:t>
            </a:r>
            <a:r>
              <a:rPr sz="1700" spc="-180" dirty="0">
                <a:latin typeface="Calibri"/>
                <a:cs typeface="Calibri"/>
              </a:rPr>
              <a:t>. </a:t>
            </a:r>
            <a:r>
              <a:rPr sz="1700" spc="-160" dirty="0">
                <a:latin typeface="Calibri"/>
                <a:cs typeface="Calibri"/>
              </a:rPr>
              <a:t>2015;(6):N.PAG-N.PAG.</a:t>
            </a:r>
            <a:r>
              <a:rPr sz="1700" spc="-90" dirty="0">
                <a:latin typeface="Calibri"/>
                <a:cs typeface="Calibri"/>
              </a:rPr>
              <a:t> </a:t>
            </a:r>
            <a:r>
              <a:rPr sz="1700" spc="-145" dirty="0">
                <a:latin typeface="Calibri"/>
                <a:cs typeface="Calibri"/>
              </a:rPr>
              <a:t>doi:10.1002/14651858.CD008632.pub2.</a:t>
            </a:r>
            <a:r>
              <a:rPr sz="1700" spc="-145" dirty="0">
                <a:latin typeface="Calibri"/>
                <a:cs typeface="Calibri"/>
                <a:hlinkClick r:id="rId4"/>
              </a:rPr>
              <a:t>www.cochranelibrary.com.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Calibri"/>
              <a:cs typeface="Calibri"/>
            </a:endParaRPr>
          </a:p>
          <a:p>
            <a:pPr marR="169545" algn="ctr">
              <a:lnSpc>
                <a:spcPct val="100000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345815" marR="5080" indent="-2941320">
              <a:lnSpc>
                <a:spcPct val="100699"/>
              </a:lnSpc>
              <a:spcBef>
                <a:spcPts val="75"/>
              </a:spcBef>
            </a:pPr>
            <a:r>
              <a:rPr sz="2900" spc="-260" dirty="0"/>
              <a:t>Клинико-экономическая </a:t>
            </a:r>
            <a:r>
              <a:rPr sz="2900" spc="-245" dirty="0"/>
              <a:t>эффективность </a:t>
            </a:r>
            <a:r>
              <a:rPr sz="2900" spc="-280" dirty="0"/>
              <a:t>ранней </a:t>
            </a:r>
            <a:r>
              <a:rPr sz="2900" spc="-305" dirty="0"/>
              <a:t>мобилизации </a:t>
            </a:r>
            <a:r>
              <a:rPr sz="2900" spc="-225" dirty="0"/>
              <a:t>в  </a:t>
            </a:r>
            <a:r>
              <a:rPr sz="2900" spc="-295" dirty="0"/>
              <a:t>нейрореанимации</a:t>
            </a:r>
            <a:endParaRPr sz="2900"/>
          </a:p>
        </p:txBody>
      </p:sp>
      <p:grpSp>
        <p:nvGrpSpPr>
          <p:cNvPr id="3" name="object 3"/>
          <p:cNvGrpSpPr/>
          <p:nvPr/>
        </p:nvGrpSpPr>
        <p:grpSpPr>
          <a:xfrm>
            <a:off x="621791" y="819911"/>
            <a:ext cx="8272780" cy="1518285"/>
            <a:chOff x="621791" y="819911"/>
            <a:chExt cx="8272780" cy="1518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791" y="819911"/>
              <a:ext cx="8272272" cy="15179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944" y="1015345"/>
              <a:ext cx="7683779" cy="9292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88340" y="2064511"/>
            <a:ext cx="10326370" cy="456565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5600" marR="1170940" indent="-342900">
              <a:lnSpc>
                <a:spcPts val="2880"/>
              </a:lnSpc>
              <a:spcBef>
                <a:spcPts val="4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60" dirty="0">
                <a:latin typeface="Calibri"/>
                <a:cs typeface="Calibri"/>
              </a:rPr>
              <a:t>1118 </a:t>
            </a:r>
            <a:r>
              <a:rPr sz="2700" spc="-245" dirty="0">
                <a:latin typeface="Calibri"/>
                <a:cs typeface="Calibri"/>
              </a:rPr>
              <a:t>пациентов </a:t>
            </a:r>
            <a:r>
              <a:rPr sz="2700" spc="-210" dirty="0">
                <a:latin typeface="Calibri"/>
                <a:cs typeface="Calibri"/>
              </a:rPr>
              <a:t>в 30-коечной </a:t>
            </a:r>
            <a:r>
              <a:rPr sz="2700" spc="-270" dirty="0">
                <a:latin typeface="Calibri"/>
                <a:cs typeface="Calibri"/>
              </a:rPr>
              <a:t>нейрореанимации, программа </a:t>
            </a:r>
            <a:r>
              <a:rPr sz="2700" spc="-250" dirty="0">
                <a:latin typeface="Calibri"/>
                <a:cs typeface="Calibri"/>
              </a:rPr>
              <a:t>пошаговой  </a:t>
            </a:r>
            <a:r>
              <a:rPr sz="2700" spc="-254" dirty="0">
                <a:latin typeface="Calibri"/>
                <a:cs typeface="Calibri"/>
              </a:rPr>
              <a:t>ранней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275" dirty="0">
                <a:latin typeface="Calibri"/>
                <a:cs typeface="Calibri"/>
              </a:rPr>
              <a:t>мобилизации</a:t>
            </a:r>
            <a:endParaRPr sz="2700">
              <a:latin typeface="Calibri"/>
              <a:cs typeface="Calibri"/>
            </a:endParaRPr>
          </a:p>
          <a:p>
            <a:pPr marL="355600" marR="1050290" indent="-342900">
              <a:lnSpc>
                <a:spcPct val="90600"/>
              </a:lnSpc>
              <a:spcBef>
                <a:spcPts val="6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60" dirty="0">
                <a:latin typeface="Calibri"/>
                <a:cs typeface="Calibri"/>
              </a:rPr>
              <a:t>Пребывание </a:t>
            </a:r>
            <a:r>
              <a:rPr sz="2700" spc="-210" dirty="0">
                <a:latin typeface="Calibri"/>
                <a:cs typeface="Calibri"/>
              </a:rPr>
              <a:t>в </a:t>
            </a:r>
            <a:r>
              <a:rPr sz="2700" spc="-220" dirty="0">
                <a:latin typeface="Calibri"/>
                <a:cs typeface="Calibri"/>
              </a:rPr>
              <a:t>ОРИТ </a:t>
            </a:r>
            <a:r>
              <a:rPr sz="2700" spc="-235" dirty="0">
                <a:latin typeface="Calibri"/>
                <a:cs typeface="Calibri"/>
              </a:rPr>
              <a:t>сократилось </a:t>
            </a:r>
            <a:r>
              <a:rPr sz="2700" spc="-185" dirty="0">
                <a:latin typeface="Calibri"/>
                <a:cs typeface="Calibri"/>
              </a:rPr>
              <a:t>с </a:t>
            </a:r>
            <a:r>
              <a:rPr sz="2700" spc="-195" dirty="0">
                <a:latin typeface="Calibri"/>
                <a:cs typeface="Calibri"/>
              </a:rPr>
              <a:t>6.5 </a:t>
            </a:r>
            <a:r>
              <a:rPr sz="2700" spc="-290" dirty="0">
                <a:latin typeface="Calibri"/>
                <a:cs typeface="Calibri"/>
              </a:rPr>
              <a:t>до </a:t>
            </a:r>
            <a:r>
              <a:rPr sz="2700" spc="-195" dirty="0">
                <a:latin typeface="Calibri"/>
                <a:cs typeface="Calibri"/>
              </a:rPr>
              <a:t>5.8 </a:t>
            </a:r>
            <a:r>
              <a:rPr sz="2700" spc="-280" dirty="0">
                <a:latin typeface="Calibri"/>
                <a:cs typeface="Calibri"/>
              </a:rPr>
              <a:t>дней </a:t>
            </a:r>
            <a:r>
              <a:rPr sz="2700" spc="-220" dirty="0">
                <a:latin typeface="Calibri"/>
                <a:cs typeface="Calibri"/>
              </a:rPr>
              <a:t>(p </a:t>
            </a:r>
            <a:r>
              <a:rPr sz="2700" spc="-225" dirty="0">
                <a:latin typeface="Calibri"/>
                <a:cs typeface="Calibri"/>
              </a:rPr>
              <a:t>= </a:t>
            </a:r>
            <a:r>
              <a:rPr sz="2700" spc="-195" dirty="0">
                <a:latin typeface="Calibri"/>
                <a:cs typeface="Calibri"/>
              </a:rPr>
              <a:t>0.045). </a:t>
            </a:r>
            <a:r>
              <a:rPr sz="2700" spc="-300" dirty="0">
                <a:latin typeface="Calibri"/>
                <a:cs typeface="Calibri"/>
              </a:rPr>
              <a:t>Общий  </a:t>
            </a:r>
            <a:r>
              <a:rPr sz="2700" spc="-245" dirty="0">
                <a:latin typeface="Calibri"/>
                <a:cs typeface="Calibri"/>
              </a:rPr>
              <a:t>госпитальный </a:t>
            </a:r>
            <a:r>
              <a:rPr sz="2700" spc="-235" dirty="0">
                <a:latin typeface="Calibri"/>
                <a:cs typeface="Calibri"/>
              </a:rPr>
              <a:t>койко-день </a:t>
            </a:r>
            <a:r>
              <a:rPr sz="2700" spc="-275" dirty="0">
                <a:latin typeface="Calibri"/>
                <a:cs typeface="Calibri"/>
              </a:rPr>
              <a:t>уменьшился </a:t>
            </a:r>
            <a:r>
              <a:rPr sz="2700" spc="-190" dirty="0">
                <a:latin typeface="Calibri"/>
                <a:cs typeface="Calibri"/>
              </a:rPr>
              <a:t>11.3 </a:t>
            </a:r>
            <a:r>
              <a:rPr sz="2700" spc="-225" dirty="0">
                <a:latin typeface="Calibri"/>
                <a:cs typeface="Calibri"/>
              </a:rPr>
              <a:t>± </a:t>
            </a:r>
            <a:r>
              <a:rPr sz="2700" spc="-190" dirty="0">
                <a:latin typeface="Calibri"/>
                <a:cs typeface="Calibri"/>
              </a:rPr>
              <a:t>14.1 </a:t>
            </a:r>
            <a:r>
              <a:rPr sz="2700" spc="-290" dirty="0">
                <a:latin typeface="Calibri"/>
                <a:cs typeface="Calibri"/>
              </a:rPr>
              <a:t>до </a:t>
            </a:r>
            <a:r>
              <a:rPr sz="2700" spc="-195" dirty="0">
                <a:latin typeface="Calibri"/>
                <a:cs typeface="Calibri"/>
              </a:rPr>
              <a:t>8.6 </a:t>
            </a:r>
            <a:r>
              <a:rPr sz="2700" spc="-225" dirty="0">
                <a:latin typeface="Calibri"/>
                <a:cs typeface="Calibri"/>
              </a:rPr>
              <a:t>± </a:t>
            </a:r>
            <a:r>
              <a:rPr sz="2700" spc="-195" dirty="0">
                <a:latin typeface="Calibri"/>
                <a:cs typeface="Calibri"/>
              </a:rPr>
              <a:t>8.8 </a:t>
            </a:r>
            <a:r>
              <a:rPr sz="2700" spc="-220" dirty="0">
                <a:latin typeface="Calibri"/>
                <a:cs typeface="Calibri"/>
              </a:rPr>
              <a:t>(p </a:t>
            </a:r>
            <a:r>
              <a:rPr sz="2700" spc="-225" dirty="0">
                <a:latin typeface="Calibri"/>
                <a:cs typeface="Calibri"/>
              </a:rPr>
              <a:t>&lt; </a:t>
            </a:r>
            <a:r>
              <a:rPr sz="2700" spc="-195" dirty="0">
                <a:latin typeface="Calibri"/>
                <a:cs typeface="Calibri"/>
              </a:rPr>
              <a:t>0.001).  </a:t>
            </a:r>
            <a:r>
              <a:rPr sz="2700" spc="-254" dirty="0">
                <a:latin typeface="Calibri"/>
                <a:cs typeface="Calibri"/>
              </a:rPr>
              <a:t>Влияние </a:t>
            </a:r>
            <a:r>
              <a:rPr sz="2700" spc="-280" dirty="0">
                <a:latin typeface="Calibri"/>
                <a:cs typeface="Calibri"/>
              </a:rPr>
              <a:t>мобилизации </a:t>
            </a:r>
            <a:r>
              <a:rPr sz="2700" spc="-270" dirty="0">
                <a:latin typeface="Calibri"/>
                <a:cs typeface="Calibri"/>
              </a:rPr>
              <a:t>подтверждено </a:t>
            </a:r>
            <a:r>
              <a:rPr sz="2700" spc="-240" dirty="0">
                <a:latin typeface="Calibri"/>
                <a:cs typeface="Calibri"/>
              </a:rPr>
              <a:t>вне </a:t>
            </a:r>
            <a:r>
              <a:rPr sz="2700" spc="-245" dirty="0">
                <a:latin typeface="Calibri"/>
                <a:cs typeface="Calibri"/>
              </a:rPr>
              <a:t>зависимости </a:t>
            </a:r>
            <a:r>
              <a:rPr sz="2700" spc="-225" dirty="0">
                <a:latin typeface="Calibri"/>
                <a:cs typeface="Calibri"/>
              </a:rPr>
              <a:t>от </a:t>
            </a:r>
            <a:r>
              <a:rPr sz="2700" spc="-220" dirty="0">
                <a:latin typeface="Calibri"/>
                <a:cs typeface="Calibri"/>
              </a:rPr>
              <a:t>возраста,  </a:t>
            </a:r>
            <a:r>
              <a:rPr sz="2700" spc="-240" dirty="0">
                <a:latin typeface="Calibri"/>
                <a:cs typeface="Calibri"/>
              </a:rPr>
              <a:t>диагноза, </a:t>
            </a:r>
            <a:r>
              <a:rPr sz="2700" spc="-260" dirty="0">
                <a:latin typeface="Calibri"/>
                <a:cs typeface="Calibri"/>
              </a:rPr>
              <a:t>седации </a:t>
            </a:r>
            <a:r>
              <a:rPr sz="2700" spc="-275" dirty="0">
                <a:latin typeface="Calibri"/>
                <a:cs typeface="Calibri"/>
              </a:rPr>
              <a:t>и </a:t>
            </a:r>
            <a:r>
              <a:rPr sz="2700" spc="-254" dirty="0">
                <a:latin typeface="Calibri"/>
                <a:cs typeface="Calibri"/>
              </a:rPr>
              <a:t>ИВЛ </a:t>
            </a:r>
            <a:r>
              <a:rPr sz="2700" spc="-220" dirty="0">
                <a:latin typeface="Calibri"/>
                <a:cs typeface="Calibri"/>
              </a:rPr>
              <a:t>(p </a:t>
            </a:r>
            <a:r>
              <a:rPr sz="2700" spc="-225" dirty="0">
                <a:latin typeface="Calibri"/>
                <a:cs typeface="Calibri"/>
              </a:rPr>
              <a:t>&lt;</a:t>
            </a:r>
            <a:r>
              <a:rPr sz="2700" spc="-180" dirty="0">
                <a:latin typeface="Calibri"/>
                <a:cs typeface="Calibri"/>
              </a:rPr>
              <a:t> </a:t>
            </a:r>
            <a:r>
              <a:rPr sz="2700" spc="-195" dirty="0">
                <a:latin typeface="Calibri"/>
                <a:cs typeface="Calibri"/>
              </a:rPr>
              <a:t>0.001).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60" dirty="0">
                <a:latin typeface="Calibri"/>
                <a:cs typeface="Calibri"/>
              </a:rPr>
              <a:t>Госпитальная </a:t>
            </a:r>
            <a:r>
              <a:rPr sz="2700" spc="-250" dirty="0">
                <a:latin typeface="Calibri"/>
                <a:cs typeface="Calibri"/>
              </a:rPr>
              <a:t>инфекция </a:t>
            </a:r>
            <a:r>
              <a:rPr sz="2700" spc="-229" dirty="0">
                <a:latin typeface="Calibri"/>
                <a:cs typeface="Calibri"/>
              </a:rPr>
              <a:t>сократилась </a:t>
            </a:r>
            <a:r>
              <a:rPr sz="2700" spc="-245" dirty="0">
                <a:latin typeface="Calibri"/>
                <a:cs typeface="Calibri"/>
              </a:rPr>
              <a:t>на</a:t>
            </a:r>
            <a:r>
              <a:rPr sz="2700" spc="-120" dirty="0">
                <a:latin typeface="Calibri"/>
                <a:cs typeface="Calibri"/>
              </a:rPr>
              <a:t> </a:t>
            </a:r>
            <a:r>
              <a:rPr sz="2700" spc="-200" dirty="0">
                <a:latin typeface="Calibri"/>
                <a:cs typeface="Calibri"/>
              </a:rPr>
              <a:t>50%.</a:t>
            </a:r>
            <a:endParaRPr sz="2700">
              <a:latin typeface="Calibri"/>
              <a:cs typeface="Calibri"/>
            </a:endParaRPr>
          </a:p>
          <a:p>
            <a:pPr marL="355600" marR="788670" indent="-342900">
              <a:lnSpc>
                <a:spcPts val="290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5600" algn="l"/>
                <a:tab pos="4979670" algn="l"/>
              </a:tabLst>
            </a:pPr>
            <a:r>
              <a:rPr sz="2700" spc="-250" dirty="0">
                <a:latin typeface="Calibri"/>
                <a:cs typeface="Calibri"/>
              </a:rPr>
              <a:t>Средняя </a:t>
            </a:r>
            <a:r>
              <a:rPr sz="2700" spc="-245" dirty="0">
                <a:latin typeface="Calibri"/>
                <a:cs typeface="Calibri"/>
              </a:rPr>
              <a:t>стоимость </a:t>
            </a:r>
            <a:r>
              <a:rPr sz="2700" spc="-210" dirty="0">
                <a:latin typeface="Calibri"/>
                <a:cs typeface="Calibri"/>
              </a:rPr>
              <a:t>затрат </a:t>
            </a:r>
            <a:r>
              <a:rPr sz="2700" spc="-245" dirty="0">
                <a:latin typeface="Calibri"/>
                <a:cs typeface="Calibri"/>
              </a:rPr>
              <a:t>на </a:t>
            </a:r>
            <a:r>
              <a:rPr sz="2700" spc="-240" dirty="0">
                <a:latin typeface="Calibri"/>
                <a:cs typeface="Calibri"/>
              </a:rPr>
              <a:t>пациента </a:t>
            </a:r>
            <a:r>
              <a:rPr sz="2700" spc="-270" dirty="0">
                <a:latin typeface="Calibri"/>
                <a:cs typeface="Calibri"/>
              </a:rPr>
              <a:t>уменьшилась </a:t>
            </a:r>
            <a:r>
              <a:rPr sz="2700" spc="-245" dirty="0">
                <a:latin typeface="Calibri"/>
                <a:cs typeface="Calibri"/>
              </a:rPr>
              <a:t>на </a:t>
            </a:r>
            <a:r>
              <a:rPr sz="2700" spc="-180" dirty="0">
                <a:latin typeface="Calibri"/>
                <a:cs typeface="Calibri"/>
              </a:rPr>
              <a:t>16% </a:t>
            </a:r>
            <a:r>
              <a:rPr sz="2700" spc="-220" dirty="0">
                <a:latin typeface="Calibri"/>
                <a:cs typeface="Calibri"/>
              </a:rPr>
              <a:t>(p </a:t>
            </a:r>
            <a:r>
              <a:rPr sz="2700" spc="-225" dirty="0">
                <a:latin typeface="Calibri"/>
                <a:cs typeface="Calibri"/>
              </a:rPr>
              <a:t>= </a:t>
            </a:r>
            <a:r>
              <a:rPr sz="2700" spc="-190" dirty="0">
                <a:latin typeface="Calibri"/>
                <a:cs typeface="Calibri"/>
              </a:rPr>
              <a:t>0.045), </a:t>
            </a:r>
            <a:r>
              <a:rPr sz="2700" spc="-215" dirty="0">
                <a:latin typeface="Calibri"/>
                <a:cs typeface="Calibri"/>
              </a:rPr>
              <a:t>что  </a:t>
            </a:r>
            <a:r>
              <a:rPr sz="2700" spc="-254" dirty="0">
                <a:latin typeface="Calibri"/>
                <a:cs typeface="Calibri"/>
              </a:rPr>
              <a:t>позволило  </a:t>
            </a:r>
            <a:r>
              <a:rPr sz="2700" spc="-225" dirty="0">
                <a:latin typeface="Calibri"/>
                <a:cs typeface="Calibri"/>
              </a:rPr>
              <a:t>сократить </a:t>
            </a:r>
            <a:r>
              <a:rPr sz="2700" spc="-254" dirty="0">
                <a:latin typeface="Calibri"/>
                <a:cs typeface="Calibri"/>
              </a:rPr>
              <a:t>около  </a:t>
            </a:r>
            <a:r>
              <a:rPr sz="2700" spc="-160" dirty="0">
                <a:latin typeface="Calibri"/>
                <a:cs typeface="Calibri"/>
              </a:rPr>
              <a:t>12</a:t>
            </a:r>
            <a:r>
              <a:rPr sz="2700" spc="-120" dirty="0">
                <a:latin typeface="Calibri"/>
                <a:cs typeface="Calibri"/>
              </a:rPr>
              <a:t> </a:t>
            </a:r>
            <a:r>
              <a:rPr sz="2700" spc="-325" dirty="0">
                <a:latin typeface="Calibri"/>
                <a:cs typeface="Calibri"/>
              </a:rPr>
              <a:t>млн </a:t>
            </a:r>
            <a:r>
              <a:rPr sz="2700" spc="-305" dirty="0">
                <a:latin typeface="Calibri"/>
                <a:cs typeface="Calibri"/>
              </a:rPr>
              <a:t> </a:t>
            </a:r>
            <a:r>
              <a:rPr sz="2700" spc="-155" dirty="0">
                <a:latin typeface="Calibri"/>
                <a:cs typeface="Calibri"/>
              </a:rPr>
              <a:t>$	</a:t>
            </a:r>
            <a:r>
              <a:rPr sz="2700" spc="-260" dirty="0">
                <a:latin typeface="Calibri"/>
                <a:cs typeface="Calibri"/>
              </a:rPr>
              <a:t>прямых </a:t>
            </a:r>
            <a:r>
              <a:rPr sz="2700" spc="-220" dirty="0">
                <a:latin typeface="Calibri"/>
                <a:cs typeface="Calibri"/>
              </a:rPr>
              <a:t>расходов </a:t>
            </a:r>
            <a:r>
              <a:rPr sz="2700" spc="-185" dirty="0">
                <a:latin typeface="Calibri"/>
                <a:cs typeface="Calibri"/>
              </a:rPr>
              <a:t>с </a:t>
            </a:r>
            <a:r>
              <a:rPr sz="2700" spc="-160" dirty="0">
                <a:latin typeface="Calibri"/>
                <a:cs typeface="Calibri"/>
              </a:rPr>
              <a:t>2011 </a:t>
            </a:r>
            <a:r>
              <a:rPr sz="2700" spc="-254" dirty="0">
                <a:latin typeface="Calibri"/>
                <a:cs typeface="Calibri"/>
              </a:rPr>
              <a:t>по</a:t>
            </a:r>
            <a:r>
              <a:rPr sz="2700" spc="-130" dirty="0">
                <a:latin typeface="Calibri"/>
                <a:cs typeface="Calibri"/>
              </a:rPr>
              <a:t> </a:t>
            </a:r>
            <a:r>
              <a:rPr sz="2700" spc="-185" dirty="0">
                <a:latin typeface="Calibri"/>
                <a:cs typeface="Calibri"/>
              </a:rPr>
              <a:t>2013.</a:t>
            </a:r>
            <a:endParaRPr sz="2700">
              <a:latin typeface="Calibri"/>
              <a:cs typeface="Calibri"/>
            </a:endParaRPr>
          </a:p>
          <a:p>
            <a:pPr marL="1049020" marR="5080" indent="-487680">
              <a:lnSpc>
                <a:spcPts val="1989"/>
              </a:lnSpc>
              <a:spcBef>
                <a:spcPts val="545"/>
              </a:spcBef>
            </a:pPr>
            <a:r>
              <a:rPr sz="1700" spc="-135" dirty="0">
                <a:latin typeface="Calibri"/>
                <a:cs typeface="Calibri"/>
              </a:rPr>
              <a:t>Hester </a:t>
            </a:r>
            <a:r>
              <a:rPr sz="1700" spc="-225" dirty="0">
                <a:latin typeface="Calibri"/>
                <a:cs typeface="Calibri"/>
              </a:rPr>
              <a:t>JM, </a:t>
            </a:r>
            <a:r>
              <a:rPr sz="1700" spc="-150" dirty="0">
                <a:latin typeface="Calibri"/>
                <a:cs typeface="Calibri"/>
              </a:rPr>
              <a:t>Guin </a:t>
            </a:r>
            <a:r>
              <a:rPr sz="1700" spc="-130" dirty="0">
                <a:latin typeface="Calibri"/>
                <a:cs typeface="Calibri"/>
              </a:rPr>
              <a:t>PR, </a:t>
            </a:r>
            <a:r>
              <a:rPr sz="1700" spc="-145" dirty="0">
                <a:latin typeface="Calibri"/>
                <a:cs typeface="Calibri"/>
              </a:rPr>
              <a:t>Danek </a:t>
            </a:r>
            <a:r>
              <a:rPr sz="1700" spc="-190" dirty="0">
                <a:latin typeface="Calibri"/>
                <a:cs typeface="Calibri"/>
              </a:rPr>
              <a:t>GD, </a:t>
            </a:r>
            <a:r>
              <a:rPr sz="1700" spc="-130" dirty="0">
                <a:latin typeface="Calibri"/>
                <a:cs typeface="Calibri"/>
              </a:rPr>
              <a:t>et </a:t>
            </a:r>
            <a:r>
              <a:rPr sz="1700" spc="-105" dirty="0">
                <a:latin typeface="Calibri"/>
                <a:cs typeface="Calibri"/>
              </a:rPr>
              <a:t>al. </a:t>
            </a:r>
            <a:r>
              <a:rPr sz="1700" spc="-130" dirty="0">
                <a:latin typeface="Calibri"/>
                <a:cs typeface="Calibri"/>
              </a:rPr>
              <a:t>The </a:t>
            </a:r>
            <a:r>
              <a:rPr sz="1700" spc="-145" dirty="0">
                <a:latin typeface="Calibri"/>
                <a:cs typeface="Calibri"/>
              </a:rPr>
              <a:t>Economic </a:t>
            </a:r>
            <a:r>
              <a:rPr sz="1700" spc="-155" dirty="0">
                <a:latin typeface="Calibri"/>
                <a:cs typeface="Calibri"/>
              </a:rPr>
              <a:t>and </a:t>
            </a:r>
            <a:r>
              <a:rPr sz="1700" spc="-80" dirty="0">
                <a:latin typeface="Calibri"/>
                <a:cs typeface="Calibri"/>
              </a:rPr>
              <a:t>Clinical </a:t>
            </a:r>
            <a:r>
              <a:rPr sz="1700" spc="-145" dirty="0">
                <a:latin typeface="Calibri"/>
                <a:cs typeface="Calibri"/>
              </a:rPr>
              <a:t>Impact </a:t>
            </a:r>
            <a:r>
              <a:rPr sz="1700" spc="-130" dirty="0">
                <a:latin typeface="Calibri"/>
                <a:cs typeface="Calibri"/>
              </a:rPr>
              <a:t>of </a:t>
            </a:r>
            <a:r>
              <a:rPr sz="1700" spc="-120" dirty="0">
                <a:latin typeface="Calibri"/>
                <a:cs typeface="Calibri"/>
              </a:rPr>
              <a:t>Sustained </a:t>
            </a:r>
            <a:r>
              <a:rPr sz="1700" spc="-160" dirty="0">
                <a:latin typeface="Calibri"/>
                <a:cs typeface="Calibri"/>
              </a:rPr>
              <a:t>Use </a:t>
            </a:r>
            <a:r>
              <a:rPr sz="1700" spc="-130" dirty="0">
                <a:latin typeface="Calibri"/>
                <a:cs typeface="Calibri"/>
              </a:rPr>
              <a:t>of </a:t>
            </a:r>
            <a:r>
              <a:rPr sz="1700" spc="-135" dirty="0">
                <a:latin typeface="Calibri"/>
                <a:cs typeface="Calibri"/>
              </a:rPr>
              <a:t>a </a:t>
            </a:r>
            <a:r>
              <a:rPr sz="1700" spc="-120" dirty="0">
                <a:latin typeface="Calibri"/>
                <a:cs typeface="Calibri"/>
              </a:rPr>
              <a:t>Progressive </a:t>
            </a:r>
            <a:r>
              <a:rPr sz="1700" spc="-130" dirty="0">
                <a:latin typeface="Calibri"/>
                <a:cs typeface="Calibri"/>
              </a:rPr>
              <a:t>Mobility </a:t>
            </a:r>
            <a:r>
              <a:rPr sz="1700" spc="-150" dirty="0">
                <a:latin typeface="Calibri"/>
                <a:cs typeface="Calibri"/>
              </a:rPr>
              <a:t>Program </a:t>
            </a:r>
            <a:r>
              <a:rPr sz="1700" spc="-90" dirty="0">
                <a:latin typeface="Calibri"/>
                <a:cs typeface="Calibri"/>
              </a:rPr>
              <a:t>in </a:t>
            </a:r>
            <a:r>
              <a:rPr sz="1700" spc="-135" dirty="0">
                <a:latin typeface="Calibri"/>
                <a:cs typeface="Calibri"/>
              </a:rPr>
              <a:t>a </a:t>
            </a:r>
            <a:r>
              <a:rPr sz="1700" spc="-150" dirty="0">
                <a:latin typeface="Calibri"/>
                <a:cs typeface="Calibri"/>
              </a:rPr>
              <a:t>Neuro-  </a:t>
            </a:r>
            <a:r>
              <a:rPr sz="1700" spc="-145" dirty="0">
                <a:latin typeface="Calibri"/>
                <a:cs typeface="Calibri"/>
              </a:rPr>
              <a:t>ICU. </a:t>
            </a:r>
            <a:r>
              <a:rPr sz="1800" i="1" spc="-130" dirty="0">
                <a:latin typeface="Calibri"/>
                <a:cs typeface="Calibri"/>
              </a:rPr>
              <a:t>Crit </a:t>
            </a:r>
            <a:r>
              <a:rPr sz="1800" i="1" spc="-185" dirty="0">
                <a:latin typeface="Calibri"/>
                <a:cs typeface="Calibri"/>
              </a:rPr>
              <a:t>Care </a:t>
            </a:r>
            <a:r>
              <a:rPr sz="1800" i="1" spc="-250" dirty="0">
                <a:latin typeface="Calibri"/>
                <a:cs typeface="Calibri"/>
              </a:rPr>
              <a:t>Med</a:t>
            </a:r>
            <a:r>
              <a:rPr sz="1700" spc="-250" dirty="0">
                <a:latin typeface="Calibri"/>
                <a:cs typeface="Calibri"/>
              </a:rPr>
              <a:t>. </a:t>
            </a:r>
            <a:r>
              <a:rPr sz="1700" spc="-130" dirty="0">
                <a:latin typeface="Calibri"/>
                <a:cs typeface="Calibri"/>
              </a:rPr>
              <a:t>2017:1.</a:t>
            </a:r>
            <a:r>
              <a:rPr sz="1700" spc="-220" dirty="0">
                <a:latin typeface="Calibri"/>
                <a:cs typeface="Calibri"/>
              </a:rPr>
              <a:t> </a:t>
            </a:r>
            <a:r>
              <a:rPr sz="1700" spc="-135" dirty="0">
                <a:latin typeface="Calibri"/>
                <a:cs typeface="Calibri"/>
              </a:rPr>
              <a:t>doi:10.1097/CCM.0000000000002305.</a:t>
            </a:r>
            <a:endParaRPr sz="1700">
              <a:latin typeface="Calibri"/>
              <a:cs typeface="Calibri"/>
            </a:endParaRPr>
          </a:p>
          <a:p>
            <a:pPr marL="488950" algn="ctr">
              <a:lnSpc>
                <a:spcPct val="100000"/>
              </a:lnSpc>
              <a:spcBef>
                <a:spcPts val="1215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345815" marR="5080" indent="-2941320">
              <a:lnSpc>
                <a:spcPct val="100699"/>
              </a:lnSpc>
              <a:spcBef>
                <a:spcPts val="75"/>
              </a:spcBef>
            </a:pPr>
            <a:r>
              <a:rPr sz="2900" spc="-260" dirty="0"/>
              <a:t>Клинико-экономическая </a:t>
            </a:r>
            <a:r>
              <a:rPr sz="2900" spc="-245" dirty="0"/>
              <a:t>эффективность </a:t>
            </a:r>
            <a:r>
              <a:rPr sz="2900" spc="-280" dirty="0"/>
              <a:t>ранней </a:t>
            </a:r>
            <a:r>
              <a:rPr sz="2900" spc="-305" dirty="0"/>
              <a:t>мобилизации </a:t>
            </a:r>
            <a:r>
              <a:rPr sz="2900" spc="-225" dirty="0"/>
              <a:t>в  </a:t>
            </a:r>
            <a:r>
              <a:rPr sz="2900" spc="-295" dirty="0"/>
              <a:t>нейрореанимации</a:t>
            </a:r>
            <a:endParaRPr sz="2900"/>
          </a:p>
        </p:txBody>
      </p:sp>
      <p:grpSp>
        <p:nvGrpSpPr>
          <p:cNvPr id="3" name="object 3"/>
          <p:cNvGrpSpPr/>
          <p:nvPr/>
        </p:nvGrpSpPr>
        <p:grpSpPr>
          <a:xfrm>
            <a:off x="621791" y="819911"/>
            <a:ext cx="8272780" cy="1518285"/>
            <a:chOff x="621791" y="819911"/>
            <a:chExt cx="8272780" cy="1518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791" y="819911"/>
              <a:ext cx="8272272" cy="15179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944" y="1015345"/>
              <a:ext cx="7683779" cy="9292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88340" y="2064511"/>
            <a:ext cx="10326370" cy="456565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5600" marR="1170940" indent="-342900">
              <a:lnSpc>
                <a:spcPts val="2880"/>
              </a:lnSpc>
              <a:spcBef>
                <a:spcPts val="4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60" dirty="0">
                <a:latin typeface="Calibri"/>
                <a:cs typeface="Calibri"/>
              </a:rPr>
              <a:t>1118 </a:t>
            </a:r>
            <a:r>
              <a:rPr sz="2700" spc="-245" dirty="0">
                <a:latin typeface="Calibri"/>
                <a:cs typeface="Calibri"/>
              </a:rPr>
              <a:t>пациентов </a:t>
            </a:r>
            <a:r>
              <a:rPr sz="2700" spc="-210" dirty="0">
                <a:latin typeface="Calibri"/>
                <a:cs typeface="Calibri"/>
              </a:rPr>
              <a:t>в 30-коечной </a:t>
            </a:r>
            <a:r>
              <a:rPr sz="2700" spc="-270" dirty="0">
                <a:latin typeface="Calibri"/>
                <a:cs typeface="Calibri"/>
              </a:rPr>
              <a:t>нейрореанимации, программа </a:t>
            </a:r>
            <a:r>
              <a:rPr sz="2700" spc="-250" dirty="0">
                <a:latin typeface="Calibri"/>
                <a:cs typeface="Calibri"/>
              </a:rPr>
              <a:t>пошаговой  </a:t>
            </a:r>
            <a:r>
              <a:rPr sz="2700" spc="-254" dirty="0">
                <a:latin typeface="Calibri"/>
                <a:cs typeface="Calibri"/>
              </a:rPr>
              <a:t>ранней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275" dirty="0">
                <a:latin typeface="Calibri"/>
                <a:cs typeface="Calibri"/>
              </a:rPr>
              <a:t>мобилизации</a:t>
            </a:r>
            <a:endParaRPr sz="2700">
              <a:latin typeface="Calibri"/>
              <a:cs typeface="Calibri"/>
            </a:endParaRPr>
          </a:p>
          <a:p>
            <a:pPr marL="355600" marR="1050290" indent="-342900">
              <a:lnSpc>
                <a:spcPct val="90600"/>
              </a:lnSpc>
              <a:spcBef>
                <a:spcPts val="6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60" dirty="0">
                <a:latin typeface="Calibri"/>
                <a:cs typeface="Calibri"/>
              </a:rPr>
              <a:t>Пребывание </a:t>
            </a:r>
            <a:r>
              <a:rPr sz="2700" spc="-210" dirty="0">
                <a:latin typeface="Calibri"/>
                <a:cs typeface="Calibri"/>
              </a:rPr>
              <a:t>в </a:t>
            </a:r>
            <a:r>
              <a:rPr sz="2700" spc="-220" dirty="0">
                <a:latin typeface="Calibri"/>
                <a:cs typeface="Calibri"/>
              </a:rPr>
              <a:t>ОРИТ </a:t>
            </a:r>
            <a:r>
              <a:rPr sz="2700" spc="-235" dirty="0">
                <a:latin typeface="Calibri"/>
                <a:cs typeface="Calibri"/>
              </a:rPr>
              <a:t>сократилось </a:t>
            </a:r>
            <a:r>
              <a:rPr sz="2700" spc="-185" dirty="0">
                <a:latin typeface="Calibri"/>
                <a:cs typeface="Calibri"/>
              </a:rPr>
              <a:t>с </a:t>
            </a:r>
            <a:r>
              <a:rPr sz="2700" spc="-195" dirty="0">
                <a:latin typeface="Calibri"/>
                <a:cs typeface="Calibri"/>
              </a:rPr>
              <a:t>6.5 </a:t>
            </a:r>
            <a:r>
              <a:rPr sz="2700" spc="-290" dirty="0">
                <a:latin typeface="Calibri"/>
                <a:cs typeface="Calibri"/>
              </a:rPr>
              <a:t>до </a:t>
            </a:r>
            <a:r>
              <a:rPr sz="2700" spc="-195" dirty="0">
                <a:latin typeface="Calibri"/>
                <a:cs typeface="Calibri"/>
              </a:rPr>
              <a:t>5.8 </a:t>
            </a:r>
            <a:r>
              <a:rPr sz="2700" spc="-280" dirty="0">
                <a:latin typeface="Calibri"/>
                <a:cs typeface="Calibri"/>
              </a:rPr>
              <a:t>дней </a:t>
            </a:r>
            <a:r>
              <a:rPr sz="2700" spc="-220" dirty="0">
                <a:latin typeface="Calibri"/>
                <a:cs typeface="Calibri"/>
              </a:rPr>
              <a:t>(p </a:t>
            </a:r>
            <a:r>
              <a:rPr sz="2700" spc="-225" dirty="0">
                <a:latin typeface="Calibri"/>
                <a:cs typeface="Calibri"/>
              </a:rPr>
              <a:t>= </a:t>
            </a:r>
            <a:r>
              <a:rPr sz="2700" spc="-195" dirty="0">
                <a:latin typeface="Calibri"/>
                <a:cs typeface="Calibri"/>
              </a:rPr>
              <a:t>0.045). </a:t>
            </a:r>
            <a:r>
              <a:rPr sz="2700" spc="-300" dirty="0">
                <a:latin typeface="Calibri"/>
                <a:cs typeface="Calibri"/>
              </a:rPr>
              <a:t>Общий  </a:t>
            </a:r>
            <a:r>
              <a:rPr sz="2700" spc="-245" dirty="0">
                <a:latin typeface="Calibri"/>
                <a:cs typeface="Calibri"/>
              </a:rPr>
              <a:t>госпитальный </a:t>
            </a:r>
            <a:r>
              <a:rPr sz="2700" spc="-235" dirty="0">
                <a:latin typeface="Calibri"/>
                <a:cs typeface="Calibri"/>
              </a:rPr>
              <a:t>койко-день </a:t>
            </a:r>
            <a:r>
              <a:rPr sz="2700" spc="-275" dirty="0">
                <a:latin typeface="Calibri"/>
                <a:cs typeface="Calibri"/>
              </a:rPr>
              <a:t>уменьшился </a:t>
            </a:r>
            <a:r>
              <a:rPr sz="2700" spc="-190" dirty="0">
                <a:latin typeface="Calibri"/>
                <a:cs typeface="Calibri"/>
              </a:rPr>
              <a:t>11.3 </a:t>
            </a:r>
            <a:r>
              <a:rPr sz="2700" spc="-225" dirty="0">
                <a:latin typeface="Calibri"/>
                <a:cs typeface="Calibri"/>
              </a:rPr>
              <a:t>± </a:t>
            </a:r>
            <a:r>
              <a:rPr sz="2700" spc="-190" dirty="0">
                <a:latin typeface="Calibri"/>
                <a:cs typeface="Calibri"/>
              </a:rPr>
              <a:t>14.1 </a:t>
            </a:r>
            <a:r>
              <a:rPr sz="2700" spc="-290" dirty="0">
                <a:latin typeface="Calibri"/>
                <a:cs typeface="Calibri"/>
              </a:rPr>
              <a:t>до </a:t>
            </a:r>
            <a:r>
              <a:rPr sz="2700" spc="-195" dirty="0">
                <a:latin typeface="Calibri"/>
                <a:cs typeface="Calibri"/>
              </a:rPr>
              <a:t>8.6 </a:t>
            </a:r>
            <a:r>
              <a:rPr sz="2700" spc="-225" dirty="0">
                <a:latin typeface="Calibri"/>
                <a:cs typeface="Calibri"/>
              </a:rPr>
              <a:t>± </a:t>
            </a:r>
            <a:r>
              <a:rPr sz="2700" spc="-195" dirty="0">
                <a:latin typeface="Calibri"/>
                <a:cs typeface="Calibri"/>
              </a:rPr>
              <a:t>8.8 </a:t>
            </a:r>
            <a:r>
              <a:rPr sz="2700" spc="-220" dirty="0">
                <a:latin typeface="Calibri"/>
                <a:cs typeface="Calibri"/>
              </a:rPr>
              <a:t>(p </a:t>
            </a:r>
            <a:r>
              <a:rPr sz="2700" spc="-225" dirty="0">
                <a:latin typeface="Calibri"/>
                <a:cs typeface="Calibri"/>
              </a:rPr>
              <a:t>&lt; </a:t>
            </a:r>
            <a:r>
              <a:rPr sz="2700" spc="-195" dirty="0">
                <a:latin typeface="Calibri"/>
                <a:cs typeface="Calibri"/>
              </a:rPr>
              <a:t>0.001).  </a:t>
            </a:r>
            <a:r>
              <a:rPr sz="2700" spc="-254" dirty="0">
                <a:latin typeface="Calibri"/>
                <a:cs typeface="Calibri"/>
              </a:rPr>
              <a:t>Влияние </a:t>
            </a:r>
            <a:r>
              <a:rPr sz="2700" spc="-280" dirty="0">
                <a:latin typeface="Calibri"/>
                <a:cs typeface="Calibri"/>
              </a:rPr>
              <a:t>мобилизации </a:t>
            </a:r>
            <a:r>
              <a:rPr sz="2700" spc="-270" dirty="0">
                <a:latin typeface="Calibri"/>
                <a:cs typeface="Calibri"/>
              </a:rPr>
              <a:t>подтверждено </a:t>
            </a:r>
            <a:r>
              <a:rPr sz="2700" spc="-240" dirty="0">
                <a:latin typeface="Calibri"/>
                <a:cs typeface="Calibri"/>
              </a:rPr>
              <a:t>вне </a:t>
            </a:r>
            <a:r>
              <a:rPr sz="2700" spc="-245" dirty="0">
                <a:latin typeface="Calibri"/>
                <a:cs typeface="Calibri"/>
              </a:rPr>
              <a:t>зависимости </a:t>
            </a:r>
            <a:r>
              <a:rPr sz="2700" spc="-225" dirty="0">
                <a:latin typeface="Calibri"/>
                <a:cs typeface="Calibri"/>
              </a:rPr>
              <a:t>от </a:t>
            </a:r>
            <a:r>
              <a:rPr sz="2700" spc="-220" dirty="0">
                <a:latin typeface="Calibri"/>
                <a:cs typeface="Calibri"/>
              </a:rPr>
              <a:t>возраста,  </a:t>
            </a:r>
            <a:r>
              <a:rPr sz="2700" spc="-240" dirty="0">
                <a:latin typeface="Calibri"/>
                <a:cs typeface="Calibri"/>
              </a:rPr>
              <a:t>диагноза, </a:t>
            </a:r>
            <a:r>
              <a:rPr sz="2700" spc="-260" dirty="0">
                <a:latin typeface="Calibri"/>
                <a:cs typeface="Calibri"/>
              </a:rPr>
              <a:t>седации </a:t>
            </a:r>
            <a:r>
              <a:rPr sz="2700" spc="-275" dirty="0">
                <a:latin typeface="Calibri"/>
                <a:cs typeface="Calibri"/>
              </a:rPr>
              <a:t>и </a:t>
            </a:r>
            <a:r>
              <a:rPr sz="2700" spc="-254" dirty="0">
                <a:latin typeface="Calibri"/>
                <a:cs typeface="Calibri"/>
              </a:rPr>
              <a:t>ИВЛ </a:t>
            </a:r>
            <a:r>
              <a:rPr sz="2700" spc="-220" dirty="0">
                <a:latin typeface="Calibri"/>
                <a:cs typeface="Calibri"/>
              </a:rPr>
              <a:t>(p </a:t>
            </a:r>
            <a:r>
              <a:rPr sz="2700" spc="-225" dirty="0">
                <a:latin typeface="Calibri"/>
                <a:cs typeface="Calibri"/>
              </a:rPr>
              <a:t>&lt;</a:t>
            </a:r>
            <a:r>
              <a:rPr sz="2700" spc="-180" dirty="0">
                <a:latin typeface="Calibri"/>
                <a:cs typeface="Calibri"/>
              </a:rPr>
              <a:t> </a:t>
            </a:r>
            <a:r>
              <a:rPr sz="2700" spc="-195" dirty="0">
                <a:latin typeface="Calibri"/>
                <a:cs typeface="Calibri"/>
              </a:rPr>
              <a:t>0.001).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60" dirty="0">
                <a:latin typeface="Calibri"/>
                <a:cs typeface="Calibri"/>
              </a:rPr>
              <a:t>Госпитальная </a:t>
            </a:r>
            <a:r>
              <a:rPr sz="2700" spc="-250" dirty="0">
                <a:latin typeface="Calibri"/>
                <a:cs typeface="Calibri"/>
              </a:rPr>
              <a:t>инфекция </a:t>
            </a:r>
            <a:r>
              <a:rPr sz="2700" spc="-229" dirty="0">
                <a:latin typeface="Calibri"/>
                <a:cs typeface="Calibri"/>
              </a:rPr>
              <a:t>сократилась </a:t>
            </a:r>
            <a:r>
              <a:rPr sz="2700" spc="-245" dirty="0">
                <a:latin typeface="Calibri"/>
                <a:cs typeface="Calibri"/>
              </a:rPr>
              <a:t>на</a:t>
            </a:r>
            <a:r>
              <a:rPr sz="2700" spc="-120" dirty="0">
                <a:latin typeface="Calibri"/>
                <a:cs typeface="Calibri"/>
              </a:rPr>
              <a:t> </a:t>
            </a:r>
            <a:r>
              <a:rPr sz="2700" spc="-200" dirty="0">
                <a:latin typeface="Calibri"/>
                <a:cs typeface="Calibri"/>
              </a:rPr>
              <a:t>50%.</a:t>
            </a:r>
            <a:endParaRPr sz="2700">
              <a:latin typeface="Calibri"/>
              <a:cs typeface="Calibri"/>
            </a:endParaRPr>
          </a:p>
          <a:p>
            <a:pPr marL="355600" marR="788670" indent="-342900">
              <a:lnSpc>
                <a:spcPts val="290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5600" algn="l"/>
                <a:tab pos="4979670" algn="l"/>
              </a:tabLst>
            </a:pPr>
            <a:r>
              <a:rPr sz="2700" spc="-250" dirty="0">
                <a:latin typeface="Calibri"/>
                <a:cs typeface="Calibri"/>
              </a:rPr>
              <a:t>Средняя </a:t>
            </a:r>
            <a:r>
              <a:rPr sz="2700" spc="-245" dirty="0">
                <a:latin typeface="Calibri"/>
                <a:cs typeface="Calibri"/>
              </a:rPr>
              <a:t>стоимость </a:t>
            </a:r>
            <a:r>
              <a:rPr sz="2700" spc="-210" dirty="0">
                <a:latin typeface="Calibri"/>
                <a:cs typeface="Calibri"/>
              </a:rPr>
              <a:t>затрат </a:t>
            </a:r>
            <a:r>
              <a:rPr sz="2700" spc="-245" dirty="0">
                <a:latin typeface="Calibri"/>
                <a:cs typeface="Calibri"/>
              </a:rPr>
              <a:t>на </a:t>
            </a:r>
            <a:r>
              <a:rPr sz="2700" spc="-240" dirty="0">
                <a:latin typeface="Calibri"/>
                <a:cs typeface="Calibri"/>
              </a:rPr>
              <a:t>пациента </a:t>
            </a:r>
            <a:r>
              <a:rPr sz="2700" spc="-270" dirty="0">
                <a:latin typeface="Calibri"/>
                <a:cs typeface="Calibri"/>
              </a:rPr>
              <a:t>уменьшилась </a:t>
            </a:r>
            <a:r>
              <a:rPr sz="2700" spc="-245" dirty="0">
                <a:latin typeface="Calibri"/>
                <a:cs typeface="Calibri"/>
              </a:rPr>
              <a:t>на </a:t>
            </a:r>
            <a:r>
              <a:rPr sz="2700" spc="-180" dirty="0">
                <a:latin typeface="Calibri"/>
                <a:cs typeface="Calibri"/>
              </a:rPr>
              <a:t>16% </a:t>
            </a:r>
            <a:r>
              <a:rPr sz="2700" spc="-220" dirty="0">
                <a:latin typeface="Calibri"/>
                <a:cs typeface="Calibri"/>
              </a:rPr>
              <a:t>(p </a:t>
            </a:r>
            <a:r>
              <a:rPr sz="2700" spc="-225" dirty="0">
                <a:latin typeface="Calibri"/>
                <a:cs typeface="Calibri"/>
              </a:rPr>
              <a:t>= </a:t>
            </a:r>
            <a:r>
              <a:rPr sz="2700" spc="-190" dirty="0">
                <a:latin typeface="Calibri"/>
                <a:cs typeface="Calibri"/>
              </a:rPr>
              <a:t>0.045), </a:t>
            </a:r>
            <a:r>
              <a:rPr sz="2700" spc="-215" dirty="0">
                <a:latin typeface="Calibri"/>
                <a:cs typeface="Calibri"/>
              </a:rPr>
              <a:t>что  </a:t>
            </a:r>
            <a:r>
              <a:rPr sz="2700" spc="-254" dirty="0">
                <a:latin typeface="Calibri"/>
                <a:cs typeface="Calibri"/>
              </a:rPr>
              <a:t>позволило  </a:t>
            </a:r>
            <a:r>
              <a:rPr sz="2700" spc="-225" dirty="0">
                <a:latin typeface="Calibri"/>
                <a:cs typeface="Calibri"/>
              </a:rPr>
              <a:t>сократить </a:t>
            </a:r>
            <a:r>
              <a:rPr sz="2700" spc="-254" dirty="0">
                <a:latin typeface="Calibri"/>
                <a:cs typeface="Calibri"/>
              </a:rPr>
              <a:t>около  </a:t>
            </a:r>
            <a:r>
              <a:rPr sz="2700" spc="-160" dirty="0">
                <a:latin typeface="Calibri"/>
                <a:cs typeface="Calibri"/>
              </a:rPr>
              <a:t>12</a:t>
            </a:r>
            <a:r>
              <a:rPr sz="2700" spc="-120" dirty="0">
                <a:latin typeface="Calibri"/>
                <a:cs typeface="Calibri"/>
              </a:rPr>
              <a:t> </a:t>
            </a:r>
            <a:r>
              <a:rPr sz="2700" spc="-325" dirty="0">
                <a:latin typeface="Calibri"/>
                <a:cs typeface="Calibri"/>
              </a:rPr>
              <a:t>млн </a:t>
            </a:r>
            <a:r>
              <a:rPr sz="2700" spc="-305" dirty="0">
                <a:latin typeface="Calibri"/>
                <a:cs typeface="Calibri"/>
              </a:rPr>
              <a:t> </a:t>
            </a:r>
            <a:r>
              <a:rPr sz="2700" spc="-155" dirty="0">
                <a:latin typeface="Calibri"/>
                <a:cs typeface="Calibri"/>
              </a:rPr>
              <a:t>$	</a:t>
            </a:r>
            <a:r>
              <a:rPr sz="2700" spc="-260" dirty="0">
                <a:latin typeface="Calibri"/>
                <a:cs typeface="Calibri"/>
              </a:rPr>
              <a:t>прямых </a:t>
            </a:r>
            <a:r>
              <a:rPr sz="2700" spc="-220" dirty="0">
                <a:latin typeface="Calibri"/>
                <a:cs typeface="Calibri"/>
              </a:rPr>
              <a:t>расходов </a:t>
            </a:r>
            <a:r>
              <a:rPr sz="2700" spc="-185" dirty="0">
                <a:latin typeface="Calibri"/>
                <a:cs typeface="Calibri"/>
              </a:rPr>
              <a:t>с </a:t>
            </a:r>
            <a:r>
              <a:rPr sz="2700" spc="-160" dirty="0">
                <a:latin typeface="Calibri"/>
                <a:cs typeface="Calibri"/>
              </a:rPr>
              <a:t>2011 </a:t>
            </a:r>
            <a:r>
              <a:rPr sz="2700" spc="-254" dirty="0">
                <a:latin typeface="Calibri"/>
                <a:cs typeface="Calibri"/>
              </a:rPr>
              <a:t>по</a:t>
            </a:r>
            <a:r>
              <a:rPr sz="2700" spc="-130" dirty="0">
                <a:latin typeface="Calibri"/>
                <a:cs typeface="Calibri"/>
              </a:rPr>
              <a:t> </a:t>
            </a:r>
            <a:r>
              <a:rPr sz="2700" spc="-185" dirty="0">
                <a:latin typeface="Calibri"/>
                <a:cs typeface="Calibri"/>
              </a:rPr>
              <a:t>2013.</a:t>
            </a:r>
            <a:endParaRPr sz="2700">
              <a:latin typeface="Calibri"/>
              <a:cs typeface="Calibri"/>
            </a:endParaRPr>
          </a:p>
          <a:p>
            <a:pPr marL="1049020" marR="5080" indent="-487680">
              <a:lnSpc>
                <a:spcPts val="1989"/>
              </a:lnSpc>
              <a:spcBef>
                <a:spcPts val="545"/>
              </a:spcBef>
            </a:pPr>
            <a:r>
              <a:rPr sz="1700" spc="-135" dirty="0">
                <a:latin typeface="Calibri"/>
                <a:cs typeface="Calibri"/>
              </a:rPr>
              <a:t>Hester </a:t>
            </a:r>
            <a:r>
              <a:rPr sz="1700" spc="-225" dirty="0">
                <a:latin typeface="Calibri"/>
                <a:cs typeface="Calibri"/>
              </a:rPr>
              <a:t>JM, </a:t>
            </a:r>
            <a:r>
              <a:rPr sz="1700" spc="-150" dirty="0">
                <a:latin typeface="Calibri"/>
                <a:cs typeface="Calibri"/>
              </a:rPr>
              <a:t>Guin </a:t>
            </a:r>
            <a:r>
              <a:rPr sz="1700" spc="-130" dirty="0">
                <a:latin typeface="Calibri"/>
                <a:cs typeface="Calibri"/>
              </a:rPr>
              <a:t>PR, </a:t>
            </a:r>
            <a:r>
              <a:rPr sz="1700" spc="-145" dirty="0">
                <a:latin typeface="Calibri"/>
                <a:cs typeface="Calibri"/>
              </a:rPr>
              <a:t>Danek </a:t>
            </a:r>
            <a:r>
              <a:rPr sz="1700" spc="-190" dirty="0">
                <a:latin typeface="Calibri"/>
                <a:cs typeface="Calibri"/>
              </a:rPr>
              <a:t>GD, </a:t>
            </a:r>
            <a:r>
              <a:rPr sz="1700" spc="-130" dirty="0">
                <a:latin typeface="Calibri"/>
                <a:cs typeface="Calibri"/>
              </a:rPr>
              <a:t>et </a:t>
            </a:r>
            <a:r>
              <a:rPr sz="1700" spc="-105" dirty="0">
                <a:latin typeface="Calibri"/>
                <a:cs typeface="Calibri"/>
              </a:rPr>
              <a:t>al. </a:t>
            </a:r>
            <a:r>
              <a:rPr sz="1700" spc="-130" dirty="0">
                <a:latin typeface="Calibri"/>
                <a:cs typeface="Calibri"/>
              </a:rPr>
              <a:t>The </a:t>
            </a:r>
            <a:r>
              <a:rPr sz="1700" spc="-145" dirty="0">
                <a:latin typeface="Calibri"/>
                <a:cs typeface="Calibri"/>
              </a:rPr>
              <a:t>Economic </a:t>
            </a:r>
            <a:r>
              <a:rPr sz="1700" spc="-155" dirty="0">
                <a:latin typeface="Calibri"/>
                <a:cs typeface="Calibri"/>
              </a:rPr>
              <a:t>and </a:t>
            </a:r>
            <a:r>
              <a:rPr sz="1700" spc="-80" dirty="0">
                <a:latin typeface="Calibri"/>
                <a:cs typeface="Calibri"/>
              </a:rPr>
              <a:t>Clinical </a:t>
            </a:r>
            <a:r>
              <a:rPr sz="1700" spc="-145" dirty="0">
                <a:latin typeface="Calibri"/>
                <a:cs typeface="Calibri"/>
              </a:rPr>
              <a:t>Impact </a:t>
            </a:r>
            <a:r>
              <a:rPr sz="1700" spc="-130" dirty="0">
                <a:latin typeface="Calibri"/>
                <a:cs typeface="Calibri"/>
              </a:rPr>
              <a:t>of </a:t>
            </a:r>
            <a:r>
              <a:rPr sz="1700" spc="-120" dirty="0">
                <a:latin typeface="Calibri"/>
                <a:cs typeface="Calibri"/>
              </a:rPr>
              <a:t>Sustained </a:t>
            </a:r>
            <a:r>
              <a:rPr sz="1700" spc="-160" dirty="0">
                <a:latin typeface="Calibri"/>
                <a:cs typeface="Calibri"/>
              </a:rPr>
              <a:t>Use </a:t>
            </a:r>
            <a:r>
              <a:rPr sz="1700" spc="-130" dirty="0">
                <a:latin typeface="Calibri"/>
                <a:cs typeface="Calibri"/>
              </a:rPr>
              <a:t>of </a:t>
            </a:r>
            <a:r>
              <a:rPr sz="1700" spc="-135" dirty="0">
                <a:latin typeface="Calibri"/>
                <a:cs typeface="Calibri"/>
              </a:rPr>
              <a:t>a </a:t>
            </a:r>
            <a:r>
              <a:rPr sz="1700" spc="-120" dirty="0">
                <a:latin typeface="Calibri"/>
                <a:cs typeface="Calibri"/>
              </a:rPr>
              <a:t>Progressive </a:t>
            </a:r>
            <a:r>
              <a:rPr sz="1700" spc="-130" dirty="0">
                <a:latin typeface="Calibri"/>
                <a:cs typeface="Calibri"/>
              </a:rPr>
              <a:t>Mobility </a:t>
            </a:r>
            <a:r>
              <a:rPr sz="1700" spc="-150" dirty="0">
                <a:latin typeface="Calibri"/>
                <a:cs typeface="Calibri"/>
              </a:rPr>
              <a:t>Program </a:t>
            </a:r>
            <a:r>
              <a:rPr sz="1700" spc="-90" dirty="0">
                <a:latin typeface="Calibri"/>
                <a:cs typeface="Calibri"/>
              </a:rPr>
              <a:t>in </a:t>
            </a:r>
            <a:r>
              <a:rPr sz="1700" spc="-135" dirty="0">
                <a:latin typeface="Calibri"/>
                <a:cs typeface="Calibri"/>
              </a:rPr>
              <a:t>a </a:t>
            </a:r>
            <a:r>
              <a:rPr sz="1700" spc="-150" dirty="0">
                <a:latin typeface="Calibri"/>
                <a:cs typeface="Calibri"/>
              </a:rPr>
              <a:t>Neuro-  </a:t>
            </a:r>
            <a:r>
              <a:rPr sz="1700" spc="-145" dirty="0">
                <a:latin typeface="Calibri"/>
                <a:cs typeface="Calibri"/>
              </a:rPr>
              <a:t>ICU. </a:t>
            </a:r>
            <a:r>
              <a:rPr sz="1800" i="1" spc="-130" dirty="0">
                <a:latin typeface="Calibri"/>
                <a:cs typeface="Calibri"/>
              </a:rPr>
              <a:t>Crit </a:t>
            </a:r>
            <a:r>
              <a:rPr sz="1800" i="1" spc="-185" dirty="0">
                <a:latin typeface="Calibri"/>
                <a:cs typeface="Calibri"/>
              </a:rPr>
              <a:t>Care </a:t>
            </a:r>
            <a:r>
              <a:rPr sz="1800" i="1" spc="-250" dirty="0">
                <a:latin typeface="Calibri"/>
                <a:cs typeface="Calibri"/>
              </a:rPr>
              <a:t>Med</a:t>
            </a:r>
            <a:r>
              <a:rPr sz="1700" spc="-250" dirty="0">
                <a:latin typeface="Calibri"/>
                <a:cs typeface="Calibri"/>
              </a:rPr>
              <a:t>. </a:t>
            </a:r>
            <a:r>
              <a:rPr sz="1700" spc="-130" dirty="0">
                <a:latin typeface="Calibri"/>
                <a:cs typeface="Calibri"/>
              </a:rPr>
              <a:t>2017:1.</a:t>
            </a:r>
            <a:r>
              <a:rPr sz="1700" spc="-220" dirty="0">
                <a:latin typeface="Calibri"/>
                <a:cs typeface="Calibri"/>
              </a:rPr>
              <a:t> </a:t>
            </a:r>
            <a:r>
              <a:rPr sz="1700" spc="-135" dirty="0">
                <a:latin typeface="Calibri"/>
                <a:cs typeface="Calibri"/>
              </a:rPr>
              <a:t>doi:10.1097/CCM.0000000000002305.</a:t>
            </a:r>
            <a:endParaRPr sz="1700">
              <a:latin typeface="Calibri"/>
              <a:cs typeface="Calibri"/>
            </a:endParaRPr>
          </a:p>
          <a:p>
            <a:pPr marL="488950" algn="ctr">
              <a:lnSpc>
                <a:spcPct val="100000"/>
              </a:lnSpc>
              <a:spcBef>
                <a:spcPts val="1215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81867" y="198627"/>
            <a:ext cx="290639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875">
              <a:lnSpc>
                <a:spcPct val="100000"/>
              </a:lnSpc>
              <a:spcBef>
                <a:spcPts val="100"/>
              </a:spcBef>
            </a:pPr>
            <a:r>
              <a:rPr spc="-365" dirty="0"/>
              <a:t>Реабилитация </a:t>
            </a:r>
            <a:r>
              <a:rPr spc="-409" dirty="0"/>
              <a:t>и  </a:t>
            </a:r>
            <a:r>
              <a:rPr spc="-315" dirty="0"/>
              <a:t>качество</a:t>
            </a:r>
            <a:r>
              <a:rPr spc="-100" dirty="0"/>
              <a:t> </a:t>
            </a:r>
            <a:r>
              <a:rPr spc="-425" dirty="0"/>
              <a:t>жизни.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5130" y="0"/>
            <a:ext cx="5934817" cy="15764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2294" y="2502915"/>
            <a:ext cx="9870440" cy="2143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3335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70" dirty="0">
                <a:latin typeface="Calibri"/>
                <a:cs typeface="Calibri"/>
              </a:rPr>
              <a:t>60 </a:t>
            </a:r>
            <a:r>
              <a:rPr sz="2800" spc="-265" dirty="0">
                <a:latin typeface="Calibri"/>
                <a:cs typeface="Calibri"/>
              </a:rPr>
              <a:t>пациентов </a:t>
            </a:r>
            <a:r>
              <a:rPr sz="2800" spc="-215" dirty="0">
                <a:latin typeface="Calibri"/>
                <a:cs typeface="Calibri"/>
              </a:rPr>
              <a:t>в </a:t>
            </a:r>
            <a:r>
              <a:rPr sz="2800" spc="-295" dirty="0">
                <a:latin typeface="Calibri"/>
                <a:cs typeface="Calibri"/>
              </a:rPr>
              <a:t>среднем </a:t>
            </a:r>
            <a:r>
              <a:rPr sz="2800" spc="-235" dirty="0">
                <a:latin typeface="Calibri"/>
                <a:cs typeface="Calibri"/>
              </a:rPr>
              <a:t>возрасте </a:t>
            </a:r>
            <a:r>
              <a:rPr sz="2800" spc="-170" dirty="0">
                <a:latin typeface="Calibri"/>
                <a:cs typeface="Calibri"/>
              </a:rPr>
              <a:t>62</a:t>
            </a:r>
            <a:r>
              <a:rPr sz="2800" spc="-290" dirty="0">
                <a:latin typeface="Calibri"/>
                <a:cs typeface="Calibri"/>
              </a:rPr>
              <a:t> </a:t>
            </a:r>
            <a:r>
              <a:rPr sz="2800" spc="-254" dirty="0">
                <a:latin typeface="Calibri"/>
                <a:cs typeface="Calibri"/>
              </a:rPr>
              <a:t>года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ts val="333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70" dirty="0">
                <a:latin typeface="Calibri"/>
                <a:cs typeface="Calibri"/>
              </a:rPr>
              <a:t>Несмотря </a:t>
            </a:r>
            <a:r>
              <a:rPr sz="2800" spc="-265" dirty="0">
                <a:latin typeface="Calibri"/>
                <a:cs typeface="Calibri"/>
              </a:rPr>
              <a:t>на </a:t>
            </a:r>
            <a:r>
              <a:rPr sz="2800" spc="-229" dirty="0">
                <a:latin typeface="Calibri"/>
                <a:cs typeface="Calibri"/>
              </a:rPr>
              <a:t>отсутствие </a:t>
            </a:r>
            <a:r>
              <a:rPr sz="2800" spc="-285" dirty="0">
                <a:latin typeface="Calibri"/>
                <a:cs typeface="Calibri"/>
              </a:rPr>
              <a:t>значимой </a:t>
            </a:r>
            <a:r>
              <a:rPr sz="2800" spc="-265" dirty="0">
                <a:latin typeface="Calibri"/>
                <a:cs typeface="Calibri"/>
              </a:rPr>
              <a:t>разница </a:t>
            </a:r>
            <a:r>
              <a:rPr sz="2800" spc="-215" dirty="0">
                <a:latin typeface="Calibri"/>
                <a:cs typeface="Calibri"/>
              </a:rPr>
              <a:t>в </a:t>
            </a:r>
            <a:r>
              <a:rPr sz="2800" spc="-229" dirty="0">
                <a:latin typeface="Calibri"/>
                <a:cs typeface="Calibri"/>
              </a:rPr>
              <a:t>показателях </a:t>
            </a:r>
            <a:r>
              <a:rPr sz="2800" spc="-250" dirty="0">
                <a:latin typeface="Calibri"/>
                <a:cs typeface="Calibri"/>
              </a:rPr>
              <a:t>активности</a:t>
            </a:r>
            <a:r>
              <a:rPr sz="2800" spc="-150" dirty="0">
                <a:latin typeface="Calibri"/>
                <a:cs typeface="Calibri"/>
              </a:rPr>
              <a:t> </a:t>
            </a:r>
            <a:r>
              <a:rPr sz="2800" spc="-215" dirty="0">
                <a:latin typeface="Calibri"/>
                <a:cs typeface="Calibri"/>
              </a:rPr>
              <a:t>в</a:t>
            </a:r>
            <a:endParaRPr sz="2800">
              <a:latin typeface="Calibri"/>
              <a:cs typeface="Calibri"/>
            </a:endParaRPr>
          </a:p>
          <a:p>
            <a:pPr marL="355600" marR="5080">
              <a:lnSpc>
                <a:spcPct val="98200"/>
              </a:lnSpc>
              <a:spcBef>
                <a:spcPts val="105"/>
              </a:spcBef>
            </a:pPr>
            <a:r>
              <a:rPr sz="2800" spc="-300" dirty="0">
                <a:latin typeface="Calibri"/>
                <a:cs typeface="Calibri"/>
              </a:rPr>
              <a:t>раннем </a:t>
            </a:r>
            <a:r>
              <a:rPr sz="2800" spc="-285" dirty="0">
                <a:latin typeface="Calibri"/>
                <a:cs typeface="Calibri"/>
              </a:rPr>
              <a:t>периоде </a:t>
            </a:r>
            <a:r>
              <a:rPr sz="2800" spc="-260" dirty="0">
                <a:latin typeface="Calibri"/>
                <a:cs typeface="Calibri"/>
              </a:rPr>
              <a:t>после </a:t>
            </a:r>
            <a:r>
              <a:rPr sz="2800" spc="-285" dirty="0">
                <a:latin typeface="Calibri"/>
                <a:cs typeface="Calibri"/>
              </a:rPr>
              <a:t>ОРИТ, </a:t>
            </a:r>
            <a:r>
              <a:rPr sz="2800" spc="-240" dirty="0">
                <a:latin typeface="Calibri"/>
                <a:cs typeface="Calibri"/>
              </a:rPr>
              <a:t>через </a:t>
            </a:r>
            <a:r>
              <a:rPr sz="2800" spc="-165" dirty="0">
                <a:latin typeface="Calibri"/>
                <a:cs typeface="Calibri"/>
              </a:rPr>
              <a:t>12 </a:t>
            </a:r>
            <a:r>
              <a:rPr sz="2800" spc="-275" dirty="0">
                <a:latin typeface="Calibri"/>
                <a:cs typeface="Calibri"/>
              </a:rPr>
              <a:t>месяцев </a:t>
            </a:r>
            <a:r>
              <a:rPr sz="2800" spc="-290" dirty="0">
                <a:latin typeface="Calibri"/>
                <a:cs typeface="Calibri"/>
              </a:rPr>
              <a:t>эмоциональное </a:t>
            </a:r>
            <a:r>
              <a:rPr sz="2800" spc="-250" dirty="0">
                <a:latin typeface="Calibri"/>
                <a:cs typeface="Calibri"/>
              </a:rPr>
              <a:t>состояние </a:t>
            </a:r>
            <a:r>
              <a:rPr sz="2800" spc="-285" dirty="0">
                <a:latin typeface="Calibri"/>
                <a:cs typeface="Calibri"/>
              </a:rPr>
              <a:t>и  </a:t>
            </a:r>
            <a:r>
              <a:rPr sz="2800" spc="-265" dirty="0">
                <a:latin typeface="Calibri"/>
                <a:cs typeface="Calibri"/>
              </a:rPr>
              <a:t>уровень </a:t>
            </a:r>
            <a:r>
              <a:rPr sz="2800" spc="-275" dirty="0">
                <a:latin typeface="Calibri"/>
                <a:cs typeface="Calibri"/>
              </a:rPr>
              <a:t>координированности </a:t>
            </a:r>
            <a:r>
              <a:rPr sz="2800" spc="-320" dirty="0">
                <a:latin typeface="Calibri"/>
                <a:cs typeface="Calibri"/>
              </a:rPr>
              <a:t>был </a:t>
            </a:r>
            <a:r>
              <a:rPr sz="2800" spc="-265" dirty="0">
                <a:latin typeface="Calibri"/>
                <a:cs typeface="Calibri"/>
              </a:rPr>
              <a:t>достоверно </a:t>
            </a:r>
            <a:r>
              <a:rPr sz="2800" spc="-310" dirty="0">
                <a:latin typeface="Calibri"/>
                <a:cs typeface="Calibri"/>
              </a:rPr>
              <a:t>выше </a:t>
            </a:r>
            <a:r>
              <a:rPr sz="2800" spc="-215" dirty="0">
                <a:latin typeface="Calibri"/>
                <a:cs typeface="Calibri"/>
              </a:rPr>
              <a:t>у </a:t>
            </a:r>
            <a:r>
              <a:rPr sz="2800" spc="-195" dirty="0">
                <a:latin typeface="Calibri"/>
                <a:cs typeface="Calibri"/>
              </a:rPr>
              <a:t>тех, </a:t>
            </a:r>
            <a:r>
              <a:rPr sz="2800" spc="-235" dirty="0">
                <a:latin typeface="Calibri"/>
                <a:cs typeface="Calibri"/>
              </a:rPr>
              <a:t>кто </a:t>
            </a:r>
            <a:r>
              <a:rPr sz="2800" spc="-265" dirty="0">
                <a:latin typeface="Calibri"/>
                <a:cs typeface="Calibri"/>
              </a:rPr>
              <a:t>получал  </a:t>
            </a:r>
            <a:r>
              <a:rPr sz="2800" spc="-285" dirty="0">
                <a:latin typeface="Calibri"/>
                <a:cs typeface="Calibri"/>
              </a:rPr>
              <a:t>реабилитацию </a:t>
            </a:r>
            <a:r>
              <a:rPr sz="2800" spc="-215" dirty="0">
                <a:latin typeface="Calibri"/>
                <a:cs typeface="Calibri"/>
              </a:rPr>
              <a:t>в</a:t>
            </a:r>
            <a:r>
              <a:rPr sz="2800" spc="-195" dirty="0">
                <a:latin typeface="Calibri"/>
                <a:cs typeface="Calibri"/>
              </a:rPr>
              <a:t> </a:t>
            </a:r>
            <a:r>
              <a:rPr sz="2800" spc="-235" dirty="0">
                <a:latin typeface="Calibri"/>
                <a:cs typeface="Calibri"/>
              </a:rPr>
              <a:t>ОРИТ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136" y="5797803"/>
            <a:ext cx="1058164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99745" marR="5080" indent="-487680">
              <a:lnSpc>
                <a:spcPts val="1900"/>
              </a:lnSpc>
              <a:spcBef>
                <a:spcPts val="180"/>
              </a:spcBef>
            </a:pPr>
            <a:r>
              <a:rPr sz="1600" spc="-100" dirty="0">
                <a:latin typeface="Calibri"/>
                <a:cs typeface="Calibri"/>
              </a:rPr>
              <a:t>Battle </a:t>
            </a:r>
            <a:r>
              <a:rPr sz="1600" spc="-135" dirty="0">
                <a:latin typeface="Calibri"/>
                <a:cs typeface="Calibri"/>
              </a:rPr>
              <a:t>C, </a:t>
            </a:r>
            <a:r>
              <a:rPr sz="1600" spc="-145" dirty="0">
                <a:latin typeface="Calibri"/>
                <a:cs typeface="Calibri"/>
              </a:rPr>
              <a:t>James </a:t>
            </a:r>
            <a:r>
              <a:rPr sz="1600" spc="-95" dirty="0">
                <a:latin typeface="Calibri"/>
                <a:cs typeface="Calibri"/>
              </a:rPr>
              <a:t>K, </a:t>
            </a:r>
            <a:r>
              <a:rPr sz="1600" spc="-135" dirty="0">
                <a:latin typeface="Calibri"/>
                <a:cs typeface="Calibri"/>
              </a:rPr>
              <a:t>Temblett </a:t>
            </a:r>
            <a:r>
              <a:rPr sz="1600" spc="-204" dirty="0">
                <a:latin typeface="Calibri"/>
                <a:cs typeface="Calibri"/>
              </a:rPr>
              <a:t>P, </a:t>
            </a:r>
            <a:r>
              <a:rPr sz="1600" spc="-105" dirty="0">
                <a:latin typeface="Calibri"/>
                <a:cs typeface="Calibri"/>
              </a:rPr>
              <a:t>Hutchings </a:t>
            </a:r>
            <a:r>
              <a:rPr sz="1600" spc="-150" dirty="0">
                <a:latin typeface="Calibri"/>
                <a:cs typeface="Calibri"/>
              </a:rPr>
              <a:t>H. </a:t>
            </a:r>
            <a:r>
              <a:rPr sz="1600" spc="-110" dirty="0">
                <a:latin typeface="Calibri"/>
                <a:cs typeface="Calibri"/>
              </a:rPr>
              <a:t>Supervised </a:t>
            </a:r>
            <a:r>
              <a:rPr sz="1600" spc="-100" dirty="0">
                <a:latin typeface="Calibri"/>
                <a:cs typeface="Calibri"/>
              </a:rPr>
              <a:t>exercise rehabilitation </a:t>
            </a:r>
            <a:r>
              <a:rPr sz="1600" spc="-80" dirty="0">
                <a:latin typeface="Calibri"/>
                <a:cs typeface="Calibri"/>
              </a:rPr>
              <a:t>in </a:t>
            </a:r>
            <a:r>
              <a:rPr sz="1600" spc="-105" dirty="0">
                <a:latin typeface="Calibri"/>
                <a:cs typeface="Calibri"/>
              </a:rPr>
              <a:t>survivors </a:t>
            </a:r>
            <a:r>
              <a:rPr sz="1600" spc="-120" dirty="0">
                <a:latin typeface="Calibri"/>
                <a:cs typeface="Calibri"/>
              </a:rPr>
              <a:t>of </a:t>
            </a:r>
            <a:r>
              <a:rPr sz="1600" spc="-75" dirty="0">
                <a:latin typeface="Calibri"/>
                <a:cs typeface="Calibri"/>
              </a:rPr>
              <a:t>critical illness: </a:t>
            </a:r>
            <a:r>
              <a:rPr sz="1600" spc="-170" dirty="0">
                <a:latin typeface="Calibri"/>
                <a:cs typeface="Calibri"/>
              </a:rPr>
              <a:t>A </a:t>
            </a:r>
            <a:r>
              <a:rPr sz="1600" spc="-135" dirty="0">
                <a:latin typeface="Calibri"/>
                <a:cs typeface="Calibri"/>
              </a:rPr>
              <a:t>randomised </a:t>
            </a:r>
            <a:r>
              <a:rPr sz="1600" spc="-110" dirty="0">
                <a:latin typeface="Calibri"/>
                <a:cs typeface="Calibri"/>
              </a:rPr>
              <a:t>controlled </a:t>
            </a:r>
            <a:r>
              <a:rPr sz="1600" spc="-90" dirty="0">
                <a:latin typeface="Calibri"/>
                <a:cs typeface="Calibri"/>
              </a:rPr>
              <a:t>trial. </a:t>
            </a:r>
            <a:r>
              <a:rPr sz="1600" spc="-95" dirty="0">
                <a:latin typeface="Calibri"/>
                <a:cs typeface="Calibri"/>
              </a:rPr>
              <a:t>2018;0(0):1-9.  </a:t>
            </a:r>
            <a:r>
              <a:rPr sz="1600" spc="-105" dirty="0">
                <a:latin typeface="Calibri"/>
                <a:cs typeface="Calibri"/>
              </a:rPr>
              <a:t>doi:10.1177/1751143718767061.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2443" y="228091"/>
            <a:ext cx="61080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70" dirty="0"/>
              <a:t>Организация </a:t>
            </a:r>
            <a:r>
              <a:rPr sz="3000" spc="-285" dirty="0"/>
              <a:t>нейрореабилитации </a:t>
            </a:r>
            <a:r>
              <a:rPr sz="3000" spc="-270" dirty="0"/>
              <a:t>после</a:t>
            </a:r>
            <a:r>
              <a:rPr sz="3000" spc="-409" dirty="0"/>
              <a:t> </a:t>
            </a:r>
            <a:r>
              <a:rPr sz="3000" spc="-330" dirty="0"/>
              <a:t>ЧМТ</a:t>
            </a:r>
            <a:endParaRPr sz="3000"/>
          </a:p>
        </p:txBody>
      </p:sp>
      <p:grpSp>
        <p:nvGrpSpPr>
          <p:cNvPr id="3" name="object 3"/>
          <p:cNvGrpSpPr/>
          <p:nvPr/>
        </p:nvGrpSpPr>
        <p:grpSpPr>
          <a:xfrm>
            <a:off x="484631" y="518159"/>
            <a:ext cx="6654165" cy="6151245"/>
            <a:chOff x="484631" y="518159"/>
            <a:chExt cx="6654165" cy="61512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4631" y="1554479"/>
              <a:ext cx="6653783" cy="51145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701" y="1749106"/>
              <a:ext cx="6067426" cy="45262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271" y="518159"/>
              <a:ext cx="6318504" cy="17221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830" y="712819"/>
              <a:ext cx="5729169" cy="113521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867391" y="1004315"/>
            <a:ext cx="4535170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000" spc="-204" dirty="0">
                <a:latin typeface="Calibri"/>
                <a:cs typeface="Calibri"/>
              </a:rPr>
              <a:t>Опрошено </a:t>
            </a:r>
            <a:r>
              <a:rPr sz="2000" spc="-114" dirty="0">
                <a:latin typeface="Calibri"/>
                <a:cs typeface="Calibri"/>
              </a:rPr>
              <a:t>70 </a:t>
            </a:r>
            <a:r>
              <a:rPr sz="2000" spc="-180" dirty="0">
                <a:latin typeface="Calibri"/>
                <a:cs typeface="Calibri"/>
              </a:rPr>
              <a:t>центров из </a:t>
            </a:r>
            <a:r>
              <a:rPr sz="2000" spc="-114" dirty="0">
                <a:latin typeface="Calibri"/>
                <a:cs typeface="Calibri"/>
              </a:rPr>
              <a:t>20</a:t>
            </a:r>
            <a:r>
              <a:rPr sz="2000" spc="-280" dirty="0">
                <a:latin typeface="Calibri"/>
                <a:cs typeface="Calibri"/>
              </a:rPr>
              <a:t> </a:t>
            </a:r>
            <a:r>
              <a:rPr sz="2000" spc="-170" dirty="0">
                <a:latin typeface="Calibri"/>
                <a:cs typeface="Calibri"/>
              </a:rPr>
              <a:t>стран.</a:t>
            </a:r>
            <a:endParaRPr sz="2000">
              <a:latin typeface="Calibri"/>
              <a:cs typeface="Calibri"/>
            </a:endParaRPr>
          </a:p>
          <a:p>
            <a:pPr marL="355600" marR="186690" indent="-342900" algn="just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185" dirty="0">
                <a:latin typeface="Calibri"/>
                <a:cs typeface="Calibri"/>
              </a:rPr>
              <a:t>Консультация </a:t>
            </a:r>
            <a:r>
              <a:rPr sz="2000" spc="-280" dirty="0">
                <a:latin typeface="Calibri"/>
                <a:cs typeface="Calibri"/>
              </a:rPr>
              <a:t>МДБ </a:t>
            </a:r>
            <a:r>
              <a:rPr sz="2000" spc="-180" dirty="0">
                <a:latin typeface="Calibri"/>
                <a:cs typeface="Calibri"/>
              </a:rPr>
              <a:t>доступна </a:t>
            </a:r>
            <a:r>
              <a:rPr sz="2000" spc="-210" dirty="0">
                <a:latin typeface="Calibri"/>
                <a:cs typeface="Calibri"/>
              </a:rPr>
              <a:t>для </a:t>
            </a:r>
            <a:r>
              <a:rPr sz="2000" spc="-180" dirty="0">
                <a:latin typeface="Calibri"/>
                <a:cs typeface="Calibri"/>
              </a:rPr>
              <a:t>пациентов  </a:t>
            </a:r>
            <a:r>
              <a:rPr sz="2000" spc="-165" dirty="0">
                <a:latin typeface="Calibri"/>
                <a:cs typeface="Calibri"/>
              </a:rPr>
              <a:t>ОРИТ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30" dirty="0">
                <a:latin typeface="Calibri"/>
                <a:cs typeface="Calibri"/>
              </a:rPr>
              <a:t>41% </a:t>
            </a:r>
            <a:r>
              <a:rPr sz="2000" spc="-180" dirty="0">
                <a:latin typeface="Calibri"/>
                <a:cs typeface="Calibri"/>
              </a:rPr>
              <a:t>центров, </a:t>
            </a:r>
            <a:r>
              <a:rPr sz="2000" spc="-210" dirty="0">
                <a:latin typeface="Calibri"/>
                <a:cs typeface="Calibri"/>
              </a:rPr>
              <a:t>для </a:t>
            </a:r>
            <a:r>
              <a:rPr sz="2000" spc="-180" dirty="0">
                <a:latin typeface="Calibri"/>
                <a:cs typeface="Calibri"/>
              </a:rPr>
              <a:t>пациентов </a:t>
            </a:r>
            <a:r>
              <a:rPr sz="2000" spc="-170" dirty="0">
                <a:latin typeface="Calibri"/>
                <a:cs typeface="Calibri"/>
              </a:rPr>
              <a:t>палат </a:t>
            </a:r>
            <a:r>
              <a:rPr sz="2000" spc="-155" dirty="0">
                <a:latin typeface="Calibri"/>
                <a:cs typeface="Calibri"/>
              </a:rPr>
              <a:t>в  </a:t>
            </a:r>
            <a:r>
              <a:rPr sz="2000" spc="-130" dirty="0">
                <a:latin typeface="Calibri"/>
                <a:cs typeface="Calibri"/>
              </a:rPr>
              <a:t>49%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80" dirty="0">
                <a:latin typeface="Calibri"/>
                <a:cs typeface="Calibri"/>
              </a:rPr>
              <a:t>центров</a:t>
            </a:r>
            <a:endParaRPr sz="2000">
              <a:latin typeface="Calibri"/>
              <a:cs typeface="Calibri"/>
            </a:endParaRPr>
          </a:p>
          <a:p>
            <a:pPr marL="355600" marR="41275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200" dirty="0">
                <a:latin typeface="Calibri"/>
                <a:cs typeface="Calibri"/>
              </a:rPr>
              <a:t>Рекомендации </a:t>
            </a:r>
            <a:r>
              <a:rPr sz="2000" spc="-190" dirty="0">
                <a:latin typeface="Calibri"/>
                <a:cs typeface="Calibri"/>
              </a:rPr>
              <a:t>по реабилитации при </a:t>
            </a:r>
            <a:r>
              <a:rPr sz="2000" spc="-220" dirty="0">
                <a:latin typeface="Calibri"/>
                <a:cs typeface="Calibri"/>
              </a:rPr>
              <a:t>ЧМТ  </a:t>
            </a:r>
            <a:r>
              <a:rPr sz="2000" spc="-180" dirty="0">
                <a:latin typeface="Calibri"/>
                <a:cs typeface="Calibri"/>
              </a:rPr>
              <a:t>используются </a:t>
            </a:r>
            <a:r>
              <a:rPr sz="2000" spc="-185" dirty="0">
                <a:latin typeface="Calibri"/>
                <a:cs typeface="Calibri"/>
              </a:rPr>
              <a:t>только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30" dirty="0">
                <a:latin typeface="Calibri"/>
                <a:cs typeface="Calibri"/>
              </a:rPr>
              <a:t>19%</a:t>
            </a:r>
            <a:r>
              <a:rPr sz="2000" spc="-160" dirty="0">
                <a:latin typeface="Calibri"/>
                <a:cs typeface="Calibri"/>
              </a:rPr>
              <a:t> </a:t>
            </a:r>
            <a:r>
              <a:rPr sz="2000" spc="-180" dirty="0">
                <a:latin typeface="Calibri"/>
                <a:cs typeface="Calibri"/>
              </a:rPr>
              <a:t>центров</a:t>
            </a:r>
            <a:endParaRPr sz="20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200" dirty="0">
                <a:latin typeface="Calibri"/>
                <a:cs typeface="Calibri"/>
              </a:rPr>
              <a:t>Для </a:t>
            </a:r>
            <a:r>
              <a:rPr sz="2000" spc="-195" dirty="0">
                <a:latin typeface="Calibri"/>
                <a:cs typeface="Calibri"/>
              </a:rPr>
              <a:t>маршрутизации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30" dirty="0">
                <a:latin typeface="Calibri"/>
                <a:cs typeface="Calibri"/>
              </a:rPr>
              <a:t>46% </a:t>
            </a:r>
            <a:r>
              <a:rPr sz="2000" spc="-160" dirty="0">
                <a:latin typeface="Calibri"/>
                <a:cs typeface="Calibri"/>
              </a:rPr>
              <a:t>центрах  </a:t>
            </a:r>
            <a:r>
              <a:rPr sz="2000" spc="-175" dirty="0">
                <a:latin typeface="Calibri"/>
                <a:cs typeface="Calibri"/>
              </a:rPr>
              <a:t>используется возрастной </a:t>
            </a:r>
            <a:r>
              <a:rPr sz="2000" spc="-195" dirty="0">
                <a:latin typeface="Calibri"/>
                <a:cs typeface="Calibri"/>
              </a:rPr>
              <a:t>принцип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85" dirty="0">
                <a:latin typeface="Calibri"/>
                <a:cs typeface="Calibri"/>
              </a:rPr>
              <a:t>уровень  сознания. Пациентов </a:t>
            </a:r>
            <a:r>
              <a:rPr sz="2000" spc="-175" dirty="0">
                <a:latin typeface="Calibri"/>
                <a:cs typeface="Calibri"/>
              </a:rPr>
              <a:t>старше </a:t>
            </a:r>
            <a:r>
              <a:rPr sz="2000" spc="-114" dirty="0">
                <a:latin typeface="Calibri"/>
                <a:cs typeface="Calibri"/>
              </a:rPr>
              <a:t>65 </a:t>
            </a:r>
            <a:r>
              <a:rPr sz="2000" spc="-175" dirty="0">
                <a:latin typeface="Calibri"/>
                <a:cs typeface="Calibri"/>
              </a:rPr>
              <a:t>лет </a:t>
            </a:r>
            <a:r>
              <a:rPr sz="2000" spc="-180" dirty="0">
                <a:latin typeface="Calibri"/>
                <a:cs typeface="Calibri"/>
              </a:rPr>
              <a:t>переводят 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95" dirty="0">
                <a:latin typeface="Calibri"/>
                <a:cs typeface="Calibri"/>
              </a:rPr>
              <a:t>отделения </a:t>
            </a:r>
            <a:r>
              <a:rPr sz="2000" spc="-165" dirty="0">
                <a:latin typeface="Calibri"/>
                <a:cs typeface="Calibri"/>
              </a:rPr>
              <a:t>сестринского </a:t>
            </a:r>
            <a:r>
              <a:rPr sz="2000" spc="-160" dirty="0">
                <a:latin typeface="Calibri"/>
                <a:cs typeface="Calibri"/>
              </a:rPr>
              <a:t>ухода </a:t>
            </a:r>
            <a:r>
              <a:rPr sz="2000" spc="-210" dirty="0">
                <a:latin typeface="Calibri"/>
                <a:cs typeface="Calibri"/>
              </a:rPr>
              <a:t>или  </a:t>
            </a:r>
            <a:r>
              <a:rPr sz="2000" spc="-200" dirty="0">
                <a:latin typeface="Calibri"/>
                <a:cs typeface="Calibri"/>
              </a:rPr>
              <a:t>локальные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65" dirty="0">
                <a:latin typeface="Calibri"/>
                <a:cs typeface="Calibri"/>
              </a:rPr>
              <a:t>госпитали;</a:t>
            </a:r>
            <a:endParaRPr sz="2000">
              <a:latin typeface="Calibri"/>
              <a:cs typeface="Calibri"/>
            </a:endParaRPr>
          </a:p>
          <a:p>
            <a:pPr marL="355600" marR="9906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229" dirty="0">
                <a:latin typeface="Calibri"/>
                <a:cs typeface="Calibri"/>
              </a:rPr>
              <a:t>Помощь </a:t>
            </a:r>
            <a:r>
              <a:rPr sz="2000" spc="-210" dirty="0">
                <a:latin typeface="Calibri"/>
                <a:cs typeface="Calibri"/>
              </a:rPr>
              <a:t>коматозным </a:t>
            </a:r>
            <a:r>
              <a:rPr sz="2000" spc="-195" dirty="0">
                <a:latin typeface="Calibri"/>
                <a:cs typeface="Calibri"/>
              </a:rPr>
              <a:t>пациентам  </a:t>
            </a:r>
            <a:r>
              <a:rPr sz="2000" spc="-175" dirty="0">
                <a:latin typeface="Calibri"/>
                <a:cs typeface="Calibri"/>
              </a:rPr>
              <a:t>предоставляется </a:t>
            </a:r>
            <a:r>
              <a:rPr sz="2000" spc="-185" dirty="0">
                <a:latin typeface="Calibri"/>
                <a:cs typeface="Calibri"/>
              </a:rPr>
              <a:t>только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14" dirty="0">
                <a:latin typeface="Calibri"/>
                <a:cs typeface="Calibri"/>
              </a:rPr>
              <a:t>12 </a:t>
            </a:r>
            <a:r>
              <a:rPr sz="2000" spc="-180" dirty="0">
                <a:latin typeface="Calibri"/>
                <a:cs typeface="Calibri"/>
              </a:rPr>
              <a:t>из </a:t>
            </a:r>
            <a:r>
              <a:rPr sz="2000" spc="-114" dirty="0">
                <a:latin typeface="Calibri"/>
                <a:cs typeface="Calibri"/>
              </a:rPr>
              <a:t>70 </a:t>
            </a:r>
            <a:r>
              <a:rPr sz="2000" spc="-180" dirty="0">
                <a:latin typeface="Calibri"/>
                <a:cs typeface="Calibri"/>
              </a:rPr>
              <a:t>центров </a:t>
            </a:r>
            <a:r>
              <a:rPr sz="2000" spc="-204" dirty="0">
                <a:latin typeface="Calibri"/>
                <a:cs typeface="Calibri"/>
              </a:rPr>
              <a:t>и  </a:t>
            </a:r>
            <a:r>
              <a:rPr sz="2000" spc="-180" dirty="0">
                <a:latin typeface="Calibri"/>
                <a:cs typeface="Calibri"/>
              </a:rPr>
              <a:t>включает </a:t>
            </a:r>
            <a:r>
              <a:rPr sz="2000" spc="-195" dirty="0">
                <a:latin typeface="Calibri"/>
                <a:cs typeface="Calibri"/>
              </a:rPr>
              <a:t>мультисенсорную</a:t>
            </a:r>
            <a:r>
              <a:rPr sz="2000" spc="-155" dirty="0">
                <a:latin typeface="Calibri"/>
                <a:cs typeface="Calibri"/>
              </a:rPr>
              <a:t> </a:t>
            </a:r>
            <a:r>
              <a:rPr sz="2000" spc="-204" dirty="0">
                <a:latin typeface="Calibri"/>
                <a:cs typeface="Calibri"/>
              </a:rPr>
              <a:t>стимуляцию.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9042" y="6425259"/>
            <a:ext cx="10191115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-95" dirty="0">
                <a:latin typeface="Calibri"/>
                <a:cs typeface="Calibri"/>
              </a:rPr>
              <a:t>CNOSSEN </a:t>
            </a:r>
            <a:r>
              <a:rPr sz="1200" spc="-160" dirty="0">
                <a:latin typeface="Calibri"/>
                <a:cs typeface="Calibri"/>
              </a:rPr>
              <a:t>MC. </a:t>
            </a:r>
            <a:r>
              <a:rPr sz="1200" spc="-80" dirty="0">
                <a:latin typeface="Calibri"/>
                <a:cs typeface="Calibri"/>
              </a:rPr>
              <a:t>Rehabilitation </a:t>
            </a:r>
            <a:r>
              <a:rPr sz="1200" spc="-90" dirty="0">
                <a:latin typeface="Calibri"/>
                <a:cs typeface="Calibri"/>
              </a:rPr>
              <a:t>after </a:t>
            </a:r>
            <a:r>
              <a:rPr sz="1200" spc="-100" dirty="0">
                <a:latin typeface="Calibri"/>
                <a:cs typeface="Calibri"/>
              </a:rPr>
              <a:t>traumatic </a:t>
            </a:r>
            <a:r>
              <a:rPr sz="1200" spc="-90" dirty="0">
                <a:latin typeface="Calibri"/>
                <a:cs typeface="Calibri"/>
              </a:rPr>
              <a:t>brain </a:t>
            </a:r>
            <a:r>
              <a:rPr sz="1200" spc="-80" dirty="0">
                <a:latin typeface="Calibri"/>
                <a:cs typeface="Calibri"/>
              </a:rPr>
              <a:t>injury: </a:t>
            </a:r>
            <a:r>
              <a:rPr sz="1200" spc="-95" dirty="0">
                <a:latin typeface="Calibri"/>
                <a:cs typeface="Calibri"/>
              </a:rPr>
              <a:t>a survey </a:t>
            </a:r>
            <a:r>
              <a:rPr sz="1200" spc="-60" dirty="0">
                <a:latin typeface="Calibri"/>
                <a:cs typeface="Calibri"/>
              </a:rPr>
              <a:t>in </a:t>
            </a:r>
            <a:r>
              <a:rPr sz="1200" spc="-75" dirty="0">
                <a:latin typeface="Calibri"/>
                <a:cs typeface="Calibri"/>
              </a:rPr>
              <a:t>70 </a:t>
            </a:r>
            <a:r>
              <a:rPr sz="1200" spc="-110" dirty="0">
                <a:latin typeface="Calibri"/>
                <a:cs typeface="Calibri"/>
              </a:rPr>
              <a:t>european </a:t>
            </a:r>
            <a:r>
              <a:rPr sz="1200" spc="-114" dirty="0">
                <a:latin typeface="Calibri"/>
                <a:cs typeface="Calibri"/>
              </a:rPr>
              <a:t>neurotrauma </a:t>
            </a:r>
            <a:r>
              <a:rPr sz="1200" spc="-90" dirty="0">
                <a:latin typeface="Calibri"/>
                <a:cs typeface="Calibri"/>
              </a:rPr>
              <a:t>centres </a:t>
            </a:r>
            <a:r>
              <a:rPr sz="1200" spc="-75" dirty="0">
                <a:latin typeface="Calibri"/>
                <a:cs typeface="Calibri"/>
              </a:rPr>
              <a:t>participating </a:t>
            </a:r>
            <a:r>
              <a:rPr sz="1200" spc="-60" dirty="0">
                <a:latin typeface="Calibri"/>
                <a:cs typeface="Calibri"/>
              </a:rPr>
              <a:t>in </a:t>
            </a:r>
            <a:r>
              <a:rPr sz="1200" spc="-100" dirty="0">
                <a:latin typeface="Calibri"/>
                <a:cs typeface="Calibri"/>
              </a:rPr>
              <a:t>the </a:t>
            </a:r>
            <a:r>
              <a:rPr sz="1200" spc="-80" dirty="0">
                <a:latin typeface="Calibri"/>
                <a:cs typeface="Calibri"/>
              </a:rPr>
              <a:t>center-tbi </a:t>
            </a:r>
            <a:r>
              <a:rPr sz="1200" spc="-110" dirty="0">
                <a:latin typeface="Calibri"/>
                <a:cs typeface="Calibri"/>
              </a:rPr>
              <a:t>study. </a:t>
            </a:r>
            <a:r>
              <a:rPr sz="1250" i="1" spc="-110" dirty="0">
                <a:latin typeface="Calibri"/>
                <a:cs typeface="Calibri"/>
              </a:rPr>
              <a:t>J </a:t>
            </a:r>
            <a:r>
              <a:rPr sz="1250" i="1" spc="-100" dirty="0">
                <a:latin typeface="Calibri"/>
                <a:cs typeface="Calibri"/>
              </a:rPr>
              <a:t>Rehabil </a:t>
            </a:r>
            <a:r>
              <a:rPr sz="1250" i="1" spc="-140" dirty="0">
                <a:latin typeface="Calibri"/>
                <a:cs typeface="Calibri"/>
              </a:rPr>
              <a:t>med</a:t>
            </a:r>
            <a:r>
              <a:rPr sz="1200" spc="-140" dirty="0">
                <a:latin typeface="Calibri"/>
                <a:cs typeface="Calibri"/>
              </a:rPr>
              <a:t>. </a:t>
            </a:r>
            <a:r>
              <a:rPr sz="1200" spc="-80" dirty="0">
                <a:latin typeface="Calibri"/>
                <a:cs typeface="Calibri"/>
              </a:rPr>
              <a:t>2017;(49).</a:t>
            </a:r>
            <a:r>
              <a:rPr sz="1200" spc="-135" dirty="0">
                <a:latin typeface="Calibri"/>
                <a:cs typeface="Calibri"/>
              </a:rPr>
              <a:t> </a:t>
            </a:r>
            <a:r>
              <a:rPr sz="1200" spc="-85" dirty="0">
                <a:latin typeface="Calibri"/>
                <a:cs typeface="Calibri"/>
              </a:rPr>
              <a:t>doi:10.2340/16501977-2216.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0907" y="162051"/>
            <a:ext cx="572579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4595" marR="5080" indent="-1192530">
              <a:lnSpc>
                <a:spcPct val="100000"/>
              </a:lnSpc>
              <a:spcBef>
                <a:spcPts val="100"/>
              </a:spcBef>
            </a:pPr>
            <a:r>
              <a:rPr spc="-340" dirty="0"/>
              <a:t>Сначала </a:t>
            </a:r>
            <a:r>
              <a:rPr spc="-570" dirty="0"/>
              <a:t>мы </a:t>
            </a:r>
            <a:r>
              <a:rPr spc="-370" dirty="0"/>
              <a:t>слушались </a:t>
            </a:r>
            <a:r>
              <a:rPr spc="-425" dirty="0"/>
              <a:t>Вождя </a:t>
            </a:r>
            <a:r>
              <a:rPr spc="-409" dirty="0"/>
              <a:t>и  </a:t>
            </a:r>
            <a:r>
              <a:rPr spc="-415" dirty="0"/>
              <a:t>прилежно</a:t>
            </a:r>
            <a:r>
              <a:rPr spc="-65" dirty="0"/>
              <a:t> </a:t>
            </a:r>
            <a:r>
              <a:rPr spc="-360" dirty="0"/>
              <a:t>учились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934790" y="0"/>
            <a:ext cx="8257540" cy="6770370"/>
            <a:chOff x="3934790" y="0"/>
            <a:chExt cx="8257540" cy="67703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42127" y="3192727"/>
              <a:ext cx="3577590" cy="35775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4790" y="1565752"/>
              <a:ext cx="3443456" cy="51651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1221" y="0"/>
              <a:ext cx="5060778" cy="343456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653435"/>
            <a:ext cx="3870976" cy="300241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6978" y="1556003"/>
            <a:ext cx="9794875" cy="432308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4965" marR="1723389" indent="-342900">
              <a:lnSpc>
                <a:spcPts val="3500"/>
              </a:lnSpc>
              <a:spcBef>
                <a:spcPts val="5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5" dirty="0">
                <a:latin typeface="Calibri"/>
                <a:cs typeface="Calibri"/>
              </a:rPr>
              <a:t>Функциональные </a:t>
            </a:r>
            <a:r>
              <a:rPr sz="3200" spc="-290" dirty="0">
                <a:latin typeface="Calibri"/>
                <a:cs typeface="Calibri"/>
              </a:rPr>
              <a:t>исходы </a:t>
            </a:r>
            <a:r>
              <a:rPr sz="3200" spc="-280" dirty="0">
                <a:latin typeface="Calibri"/>
                <a:cs typeface="Calibri"/>
              </a:rPr>
              <a:t>восстановления </a:t>
            </a:r>
            <a:r>
              <a:rPr sz="3200" spc="-305" dirty="0">
                <a:latin typeface="Calibri"/>
                <a:cs typeface="Calibri"/>
              </a:rPr>
              <a:t>при </a:t>
            </a:r>
            <a:r>
              <a:rPr sz="3200" spc="-285" dirty="0">
                <a:latin typeface="Calibri"/>
                <a:cs typeface="Calibri"/>
              </a:rPr>
              <a:t>начале  </a:t>
            </a:r>
            <a:r>
              <a:rPr sz="3200" spc="-300" dirty="0">
                <a:latin typeface="Calibri"/>
                <a:cs typeface="Calibri"/>
              </a:rPr>
              <a:t>реабилитации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145" dirty="0">
                <a:latin typeface="Calibri"/>
                <a:cs typeface="Calibri"/>
              </a:rPr>
              <a:t>1-4 </a:t>
            </a:r>
            <a:r>
              <a:rPr sz="3200" spc="-335" dirty="0">
                <a:latin typeface="Calibri"/>
                <a:cs typeface="Calibri"/>
              </a:rPr>
              <a:t>дня </a:t>
            </a:r>
            <a:r>
              <a:rPr sz="3200" spc="-305" dirty="0">
                <a:latin typeface="Calibri"/>
                <a:cs typeface="Calibri"/>
              </a:rPr>
              <a:t>лучше, </a:t>
            </a:r>
            <a:r>
              <a:rPr sz="3200" spc="-340" dirty="0">
                <a:latin typeface="Calibri"/>
                <a:cs typeface="Calibri"/>
              </a:rPr>
              <a:t>чем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195" dirty="0">
                <a:latin typeface="Calibri"/>
                <a:cs typeface="Calibri"/>
              </a:rPr>
              <a:t>7-14</a:t>
            </a:r>
            <a:r>
              <a:rPr sz="3200" spc="-320" dirty="0">
                <a:latin typeface="Calibri"/>
                <a:cs typeface="Calibri"/>
              </a:rPr>
              <a:t> </a:t>
            </a:r>
            <a:r>
              <a:rPr sz="3200" spc="-325" dirty="0">
                <a:latin typeface="Calibri"/>
                <a:cs typeface="Calibri"/>
              </a:rPr>
              <a:t>день</a:t>
            </a:r>
            <a:endParaRPr sz="3200">
              <a:latin typeface="Calibri"/>
              <a:cs typeface="Calibri"/>
            </a:endParaRPr>
          </a:p>
          <a:p>
            <a:pPr marL="354965" marR="555625" indent="-342900">
              <a:lnSpc>
                <a:spcPts val="3500"/>
              </a:lnSpc>
              <a:spcBef>
                <a:spcPts val="7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95" dirty="0">
                <a:latin typeface="Calibri"/>
                <a:cs typeface="Calibri"/>
              </a:rPr>
              <a:t>Реабилитация </a:t>
            </a:r>
            <a:r>
              <a:rPr sz="3200" spc="-305" dirty="0">
                <a:latin typeface="Calibri"/>
                <a:cs typeface="Calibri"/>
              </a:rPr>
              <a:t>снижает </a:t>
            </a:r>
            <a:r>
              <a:rPr sz="3200" spc="-245" dirty="0">
                <a:latin typeface="Calibri"/>
                <a:cs typeface="Calibri"/>
              </a:rPr>
              <a:t>частоту </a:t>
            </a:r>
            <a:r>
              <a:rPr sz="3200" spc="-325" dirty="0">
                <a:latin typeface="Calibri"/>
                <a:cs typeface="Calibri"/>
              </a:rPr>
              <a:t>делирия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210" dirty="0">
                <a:latin typeface="Calibri"/>
                <a:cs typeface="Calibri"/>
              </a:rPr>
              <a:t>50%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280" dirty="0">
                <a:latin typeface="Calibri"/>
                <a:cs typeface="Calibri"/>
              </a:rPr>
              <a:t>сочетании </a:t>
            </a:r>
            <a:r>
              <a:rPr sz="3200" spc="-215" dirty="0">
                <a:latin typeface="Calibri"/>
                <a:cs typeface="Calibri"/>
              </a:rPr>
              <a:t>с  </a:t>
            </a:r>
            <a:r>
              <a:rPr sz="3200" spc="-315" dirty="0">
                <a:latin typeface="Calibri"/>
                <a:cs typeface="Calibri"/>
              </a:rPr>
              <a:t>подобранной </a:t>
            </a:r>
            <a:r>
              <a:rPr sz="3200" spc="-260" dirty="0">
                <a:latin typeface="Calibri"/>
                <a:cs typeface="Calibri"/>
              </a:rPr>
              <a:t>стратегией</a:t>
            </a:r>
            <a:r>
              <a:rPr sz="3200" spc="-204" dirty="0">
                <a:latin typeface="Calibri"/>
                <a:cs typeface="Calibri"/>
              </a:rPr>
              <a:t> </a:t>
            </a:r>
            <a:r>
              <a:rPr sz="3200" spc="-305" dirty="0">
                <a:latin typeface="Calibri"/>
                <a:cs typeface="Calibri"/>
              </a:rPr>
              <a:t>седации</a:t>
            </a:r>
            <a:endParaRPr sz="3200">
              <a:latin typeface="Calibri"/>
              <a:cs typeface="Calibri"/>
            </a:endParaRPr>
          </a:p>
          <a:p>
            <a:pPr marL="354965" marR="5080" indent="-342900">
              <a:lnSpc>
                <a:spcPct val="897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35" dirty="0">
                <a:latin typeface="Calibri"/>
                <a:cs typeface="Calibri"/>
              </a:rPr>
              <a:t>Комбинации </a:t>
            </a:r>
            <a:r>
              <a:rPr sz="3200" spc="-285" dirty="0">
                <a:latin typeface="Calibri"/>
                <a:cs typeface="Calibri"/>
              </a:rPr>
              <a:t>велоэргометра, </a:t>
            </a:r>
            <a:r>
              <a:rPr sz="3200" spc="-155" dirty="0">
                <a:latin typeface="Calibri"/>
                <a:cs typeface="Calibri"/>
              </a:rPr>
              <a:t>tilt-table </a:t>
            </a:r>
            <a:r>
              <a:rPr sz="3200" spc="-270" dirty="0">
                <a:latin typeface="Calibri"/>
                <a:cs typeface="Calibri"/>
              </a:rPr>
              <a:t>+ </a:t>
            </a:r>
            <a:r>
              <a:rPr sz="3200" spc="-180" dirty="0">
                <a:latin typeface="Calibri"/>
                <a:cs typeface="Calibri"/>
              </a:rPr>
              <a:t>FES, </a:t>
            </a:r>
            <a:r>
              <a:rPr sz="3200" spc="-295" dirty="0">
                <a:latin typeface="Calibri"/>
                <a:cs typeface="Calibri"/>
              </a:rPr>
              <a:t>виртуальной  </a:t>
            </a:r>
            <a:r>
              <a:rPr sz="3200" spc="-285" dirty="0">
                <a:latin typeface="Calibri"/>
                <a:cs typeface="Calibri"/>
              </a:rPr>
              <a:t>реальности </a:t>
            </a:r>
            <a:r>
              <a:rPr sz="3200" spc="100" dirty="0">
                <a:latin typeface="Calibri"/>
                <a:cs typeface="Calibri"/>
              </a:rPr>
              <a:t>– </a:t>
            </a:r>
            <a:r>
              <a:rPr sz="3200" spc="-300" dirty="0">
                <a:latin typeface="Calibri"/>
                <a:cs typeface="Calibri"/>
              </a:rPr>
              <a:t>дадут </a:t>
            </a:r>
            <a:r>
              <a:rPr sz="3200" spc="-245" dirty="0">
                <a:latin typeface="Calibri"/>
                <a:cs typeface="Calibri"/>
              </a:rPr>
              <a:t>эффект </a:t>
            </a:r>
            <a:r>
              <a:rPr sz="3200" spc="-290" dirty="0">
                <a:latin typeface="Calibri"/>
                <a:cs typeface="Calibri"/>
              </a:rPr>
              <a:t>профилактики </a:t>
            </a:r>
            <a:r>
              <a:rPr sz="3200" spc="-340" dirty="0">
                <a:latin typeface="Calibri"/>
                <a:cs typeface="Calibri"/>
              </a:rPr>
              <a:t>ПНМКС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270" dirty="0">
                <a:latin typeface="Calibri"/>
                <a:cs typeface="Calibri"/>
              </a:rPr>
              <a:t>когнитивных  </a:t>
            </a:r>
            <a:r>
              <a:rPr sz="3200" spc="-315" dirty="0">
                <a:latin typeface="Calibri"/>
                <a:cs typeface="Calibri"/>
              </a:rPr>
              <a:t>нарушений</a:t>
            </a:r>
            <a:endParaRPr sz="3200">
              <a:latin typeface="Calibri"/>
              <a:cs typeface="Calibri"/>
            </a:endParaRPr>
          </a:p>
          <a:p>
            <a:pPr marL="354965" marR="961390" indent="-342900">
              <a:lnSpc>
                <a:spcPts val="350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80" dirty="0">
                <a:latin typeface="Calibri"/>
                <a:cs typeface="Calibri"/>
              </a:rPr>
              <a:t>Пока </a:t>
            </a:r>
            <a:r>
              <a:rPr sz="3200" spc="-275" dirty="0">
                <a:latin typeface="Calibri"/>
                <a:cs typeface="Calibri"/>
              </a:rPr>
              <a:t>нет </a:t>
            </a:r>
            <a:r>
              <a:rPr sz="3200" spc="-295" dirty="0">
                <a:latin typeface="Calibri"/>
                <a:cs typeface="Calibri"/>
              </a:rPr>
              <a:t>твердой </a:t>
            </a:r>
            <a:r>
              <a:rPr sz="3200" spc="-280" dirty="0">
                <a:latin typeface="Calibri"/>
                <a:cs typeface="Calibri"/>
              </a:rPr>
              <a:t>уверенности во </a:t>
            </a:r>
            <a:r>
              <a:rPr sz="3200" spc="-315" dirty="0">
                <a:latin typeface="Calibri"/>
                <a:cs typeface="Calibri"/>
              </a:rPr>
              <a:t>влиянии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325" dirty="0">
                <a:latin typeface="Calibri"/>
                <a:cs typeface="Calibri"/>
              </a:rPr>
              <a:t>формальные  </a:t>
            </a:r>
            <a:r>
              <a:rPr sz="3200" spc="-285" dirty="0">
                <a:latin typeface="Calibri"/>
                <a:cs typeface="Calibri"/>
              </a:rPr>
              <a:t>госпитальные </a:t>
            </a:r>
            <a:r>
              <a:rPr sz="3200" spc="-280" dirty="0">
                <a:latin typeface="Calibri"/>
                <a:cs typeface="Calibri"/>
              </a:rPr>
              <a:t>показатели </a:t>
            </a:r>
            <a:r>
              <a:rPr sz="3200" spc="-235" dirty="0">
                <a:latin typeface="Calibri"/>
                <a:cs typeface="Calibri"/>
              </a:rPr>
              <a:t>(LOS,</a:t>
            </a:r>
            <a:r>
              <a:rPr sz="3200" spc="190" dirty="0">
                <a:latin typeface="Calibri"/>
                <a:cs typeface="Calibri"/>
              </a:rPr>
              <a:t> </a:t>
            </a:r>
            <a:r>
              <a:rPr sz="3200" spc="-275" dirty="0">
                <a:latin typeface="Calibri"/>
                <a:cs typeface="Calibri"/>
              </a:rPr>
              <a:t>летальность)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890" y="61410"/>
            <a:ext cx="6396879" cy="1361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8839" y="6331377"/>
            <a:ext cx="991362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5" dirty="0">
                <a:latin typeface="Calibri"/>
                <a:cs typeface="Calibri"/>
              </a:rPr>
              <a:t>Denehy </a:t>
            </a:r>
            <a:r>
              <a:rPr sz="1400" spc="-60" dirty="0">
                <a:latin typeface="Calibri"/>
                <a:cs typeface="Calibri"/>
              </a:rPr>
              <a:t>L, </a:t>
            </a:r>
            <a:r>
              <a:rPr sz="1400" spc="-90" dirty="0">
                <a:latin typeface="Calibri"/>
                <a:cs typeface="Calibri"/>
              </a:rPr>
              <a:t>Lanphere </a:t>
            </a:r>
            <a:r>
              <a:rPr sz="1400" spc="-114" dirty="0">
                <a:latin typeface="Calibri"/>
                <a:cs typeface="Calibri"/>
              </a:rPr>
              <a:t>J, </a:t>
            </a:r>
            <a:r>
              <a:rPr sz="1400" spc="-125" dirty="0">
                <a:latin typeface="Calibri"/>
                <a:cs typeface="Calibri"/>
              </a:rPr>
              <a:t>Needham </a:t>
            </a:r>
            <a:r>
              <a:rPr sz="1400" spc="-180" dirty="0">
                <a:latin typeface="Calibri"/>
                <a:cs typeface="Calibri"/>
              </a:rPr>
              <a:t>DM. </a:t>
            </a:r>
            <a:r>
              <a:rPr sz="1400" spc="-140" dirty="0">
                <a:latin typeface="Calibri"/>
                <a:cs typeface="Calibri"/>
              </a:rPr>
              <a:t>Ten </a:t>
            </a:r>
            <a:r>
              <a:rPr sz="1400" spc="-95" dirty="0">
                <a:latin typeface="Calibri"/>
                <a:cs typeface="Calibri"/>
              </a:rPr>
              <a:t>reasons </a:t>
            </a:r>
            <a:r>
              <a:rPr sz="1400" spc="-125" dirty="0">
                <a:latin typeface="Calibri"/>
                <a:cs typeface="Calibri"/>
              </a:rPr>
              <a:t>why </a:t>
            </a:r>
            <a:r>
              <a:rPr sz="1400" spc="-95" dirty="0">
                <a:latin typeface="Calibri"/>
                <a:cs typeface="Calibri"/>
              </a:rPr>
              <a:t>ICU </a:t>
            </a:r>
            <a:r>
              <a:rPr sz="1400" spc="-80" dirty="0">
                <a:latin typeface="Calibri"/>
                <a:cs typeface="Calibri"/>
              </a:rPr>
              <a:t>patients </a:t>
            </a:r>
            <a:r>
              <a:rPr sz="1400" spc="-85" dirty="0">
                <a:latin typeface="Calibri"/>
                <a:cs typeface="Calibri"/>
              </a:rPr>
              <a:t>should </a:t>
            </a:r>
            <a:r>
              <a:rPr sz="1400" spc="-120" dirty="0">
                <a:latin typeface="Calibri"/>
                <a:cs typeface="Calibri"/>
              </a:rPr>
              <a:t>be </a:t>
            </a:r>
            <a:r>
              <a:rPr sz="1400" spc="-80" dirty="0">
                <a:latin typeface="Calibri"/>
                <a:cs typeface="Calibri"/>
              </a:rPr>
              <a:t>mobilized </a:t>
            </a:r>
            <a:r>
              <a:rPr sz="1400" spc="-100" dirty="0">
                <a:latin typeface="Calibri"/>
                <a:cs typeface="Calibri"/>
              </a:rPr>
              <a:t>early. </a:t>
            </a:r>
            <a:r>
              <a:rPr sz="1450" i="1" spc="-85" dirty="0">
                <a:latin typeface="Calibri"/>
                <a:cs typeface="Calibri"/>
              </a:rPr>
              <a:t>Intensive </a:t>
            </a:r>
            <a:r>
              <a:rPr sz="1450" i="1" spc="-120" dirty="0">
                <a:latin typeface="Calibri"/>
                <a:cs typeface="Calibri"/>
              </a:rPr>
              <a:t>Care </a:t>
            </a:r>
            <a:r>
              <a:rPr sz="1450" i="1" spc="-175" dirty="0">
                <a:latin typeface="Calibri"/>
                <a:cs typeface="Calibri"/>
              </a:rPr>
              <a:t>Med</a:t>
            </a:r>
            <a:r>
              <a:rPr sz="1400" spc="-175" dirty="0">
                <a:latin typeface="Calibri"/>
                <a:cs typeface="Calibri"/>
              </a:rPr>
              <a:t>. </a:t>
            </a:r>
            <a:r>
              <a:rPr sz="1400" spc="-70" dirty="0">
                <a:latin typeface="Calibri"/>
                <a:cs typeface="Calibri"/>
              </a:rPr>
              <a:t>2016:1-5.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65" dirty="0">
                <a:latin typeface="Calibri"/>
                <a:cs typeface="Calibri"/>
              </a:rPr>
              <a:t>doi:10.1007/s00134-016-4513-2.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 rot="19500000">
            <a:off x="601039" y="2174432"/>
            <a:ext cx="10423482" cy="146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0"/>
              </a:lnSpc>
            </a:pPr>
            <a:r>
              <a:rPr sz="11500" spc="-70" dirty="0">
                <a:solidFill>
                  <a:srgbClr val="FF0000"/>
                </a:solidFill>
                <a:latin typeface="Calibri"/>
                <a:cs typeface="Calibri"/>
              </a:rPr>
              <a:t>Подтверждает</a:t>
            </a:r>
            <a:r>
              <a:rPr sz="17250" spc="-104" baseline="1207" dirty="0">
                <a:solidFill>
                  <a:srgbClr val="FF0000"/>
                </a:solidFill>
                <a:latin typeface="Calibri"/>
                <a:cs typeface="Calibri"/>
              </a:rPr>
              <a:t>ся</a:t>
            </a:r>
            <a:endParaRPr sz="17250" baseline="1207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345815" marR="5080" indent="-2941320">
              <a:lnSpc>
                <a:spcPct val="100699"/>
              </a:lnSpc>
              <a:spcBef>
                <a:spcPts val="75"/>
              </a:spcBef>
            </a:pPr>
            <a:r>
              <a:rPr sz="2900" spc="-260" dirty="0"/>
              <a:t>Клинико-экономическая </a:t>
            </a:r>
            <a:r>
              <a:rPr sz="2900" spc="-245" dirty="0"/>
              <a:t>эффективность </a:t>
            </a:r>
            <a:r>
              <a:rPr sz="2900" spc="-280" dirty="0"/>
              <a:t>ранней </a:t>
            </a:r>
            <a:r>
              <a:rPr sz="2900" spc="-305" dirty="0"/>
              <a:t>мобилизации </a:t>
            </a:r>
            <a:r>
              <a:rPr sz="2900" spc="-225" dirty="0"/>
              <a:t>в  </a:t>
            </a:r>
            <a:r>
              <a:rPr sz="2900" spc="-295" dirty="0"/>
              <a:t>нейрореанимации</a:t>
            </a:r>
            <a:endParaRPr sz="2900"/>
          </a:p>
        </p:txBody>
      </p:sp>
      <p:grpSp>
        <p:nvGrpSpPr>
          <p:cNvPr id="3" name="object 3"/>
          <p:cNvGrpSpPr/>
          <p:nvPr/>
        </p:nvGrpSpPr>
        <p:grpSpPr>
          <a:xfrm>
            <a:off x="621791" y="819911"/>
            <a:ext cx="8272780" cy="1518285"/>
            <a:chOff x="621791" y="819911"/>
            <a:chExt cx="8272780" cy="1518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791" y="819911"/>
              <a:ext cx="8272272" cy="15179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944" y="1015345"/>
              <a:ext cx="7683779" cy="9292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5600" marR="1170940" indent="-342900">
              <a:lnSpc>
                <a:spcPts val="2880"/>
              </a:lnSpc>
              <a:spcBef>
                <a:spcPts val="4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60" dirty="0"/>
              <a:t>1118 </a:t>
            </a:r>
            <a:r>
              <a:rPr spc="-245" dirty="0"/>
              <a:t>пациентов </a:t>
            </a:r>
            <a:r>
              <a:rPr spc="-210" dirty="0"/>
              <a:t>в 30-коечной </a:t>
            </a:r>
            <a:r>
              <a:rPr spc="-270" dirty="0"/>
              <a:t>нейрореанимации, программа </a:t>
            </a:r>
            <a:r>
              <a:rPr spc="-250" dirty="0"/>
              <a:t>пошаговой  </a:t>
            </a:r>
            <a:r>
              <a:rPr spc="-254" dirty="0"/>
              <a:t>ранней</a:t>
            </a:r>
            <a:r>
              <a:rPr spc="-40" dirty="0"/>
              <a:t> </a:t>
            </a:r>
            <a:r>
              <a:rPr spc="-275" dirty="0"/>
              <a:t>мобилизации</a:t>
            </a:r>
          </a:p>
          <a:p>
            <a:pPr marL="355600" marR="1050290" indent="-342900">
              <a:lnSpc>
                <a:spcPct val="90600"/>
              </a:lnSpc>
              <a:spcBef>
                <a:spcPts val="6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260" dirty="0"/>
              <a:t>Пребывание </a:t>
            </a:r>
            <a:r>
              <a:rPr spc="-210" dirty="0"/>
              <a:t>в </a:t>
            </a:r>
            <a:r>
              <a:rPr spc="-220" dirty="0"/>
              <a:t>ОРИТ </a:t>
            </a:r>
            <a:r>
              <a:rPr spc="-235" dirty="0"/>
              <a:t>сократилось </a:t>
            </a:r>
            <a:r>
              <a:rPr spc="-185" dirty="0"/>
              <a:t>с </a:t>
            </a:r>
            <a:r>
              <a:rPr spc="-195" dirty="0"/>
              <a:t>6.5 </a:t>
            </a:r>
            <a:r>
              <a:rPr spc="-290" dirty="0"/>
              <a:t>до </a:t>
            </a:r>
            <a:r>
              <a:rPr spc="-195" dirty="0"/>
              <a:t>5.8 </a:t>
            </a:r>
            <a:r>
              <a:rPr spc="-280" dirty="0"/>
              <a:t>дней </a:t>
            </a:r>
            <a:r>
              <a:rPr spc="-220" dirty="0"/>
              <a:t>(p </a:t>
            </a:r>
            <a:r>
              <a:rPr spc="-225" dirty="0"/>
              <a:t>= </a:t>
            </a:r>
            <a:r>
              <a:rPr spc="-195" dirty="0"/>
              <a:t>0.045). </a:t>
            </a:r>
            <a:r>
              <a:rPr spc="-300" dirty="0"/>
              <a:t>Общий  </a:t>
            </a:r>
            <a:r>
              <a:rPr spc="-245" dirty="0"/>
              <a:t>госпитальный </a:t>
            </a:r>
            <a:r>
              <a:rPr spc="-235" dirty="0"/>
              <a:t>койко-день </a:t>
            </a:r>
            <a:r>
              <a:rPr spc="-275" dirty="0"/>
              <a:t>уменьшился </a:t>
            </a:r>
            <a:r>
              <a:rPr spc="-190" dirty="0"/>
              <a:t>11.3 </a:t>
            </a:r>
            <a:r>
              <a:rPr spc="-225" dirty="0"/>
              <a:t>± </a:t>
            </a:r>
            <a:r>
              <a:rPr spc="-190" dirty="0"/>
              <a:t>14.1 </a:t>
            </a:r>
            <a:r>
              <a:rPr spc="-290" dirty="0"/>
              <a:t>до </a:t>
            </a:r>
            <a:r>
              <a:rPr spc="-195" dirty="0"/>
              <a:t>8.6 </a:t>
            </a:r>
            <a:r>
              <a:rPr spc="-225" dirty="0"/>
              <a:t>± </a:t>
            </a:r>
            <a:r>
              <a:rPr spc="-195" dirty="0"/>
              <a:t>8.8 </a:t>
            </a:r>
            <a:r>
              <a:rPr spc="-220" dirty="0"/>
              <a:t>(p </a:t>
            </a:r>
            <a:r>
              <a:rPr spc="-225" dirty="0"/>
              <a:t>&lt; </a:t>
            </a:r>
            <a:r>
              <a:rPr spc="-195" dirty="0"/>
              <a:t>0.001).  </a:t>
            </a:r>
            <a:r>
              <a:rPr spc="-254" dirty="0"/>
              <a:t>Влияние </a:t>
            </a:r>
            <a:r>
              <a:rPr spc="-280" dirty="0"/>
              <a:t>мобилизации </a:t>
            </a:r>
            <a:r>
              <a:rPr spc="-270" dirty="0"/>
              <a:t>подтверждено </a:t>
            </a:r>
            <a:r>
              <a:rPr spc="-240" dirty="0"/>
              <a:t>вне </a:t>
            </a:r>
            <a:r>
              <a:rPr spc="-245" dirty="0"/>
              <a:t>зависимости </a:t>
            </a:r>
            <a:r>
              <a:rPr spc="-225" dirty="0"/>
              <a:t>от </a:t>
            </a:r>
            <a:r>
              <a:rPr spc="-220" dirty="0"/>
              <a:t>возраста,  </a:t>
            </a:r>
            <a:r>
              <a:rPr spc="-240" dirty="0"/>
              <a:t>диагноза, </a:t>
            </a:r>
            <a:r>
              <a:rPr spc="-260" dirty="0"/>
              <a:t>седации </a:t>
            </a:r>
            <a:r>
              <a:rPr spc="-275" dirty="0"/>
              <a:t>и </a:t>
            </a:r>
            <a:r>
              <a:rPr spc="-254" dirty="0"/>
              <a:t>ИВЛ </a:t>
            </a:r>
            <a:r>
              <a:rPr spc="-220" dirty="0"/>
              <a:t>(p </a:t>
            </a:r>
            <a:r>
              <a:rPr spc="-225" dirty="0"/>
              <a:t>&lt;</a:t>
            </a:r>
            <a:r>
              <a:rPr spc="-180" dirty="0"/>
              <a:t> </a:t>
            </a:r>
            <a:r>
              <a:rPr spc="-195" dirty="0"/>
              <a:t>0.001).</a:t>
            </a:r>
          </a:p>
          <a:p>
            <a:pPr marL="355600" indent="-342900">
              <a:lnSpc>
                <a:spcPct val="100000"/>
              </a:lnSpc>
              <a:spcBef>
                <a:spcPts val="2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260" dirty="0"/>
              <a:t>Госпитальная </a:t>
            </a:r>
            <a:r>
              <a:rPr spc="-250" dirty="0"/>
              <a:t>инфекция </a:t>
            </a:r>
            <a:r>
              <a:rPr spc="-229" dirty="0"/>
              <a:t>сократилась </a:t>
            </a:r>
            <a:r>
              <a:rPr spc="-245" dirty="0"/>
              <a:t>на</a:t>
            </a:r>
            <a:r>
              <a:rPr spc="-120" dirty="0"/>
              <a:t> </a:t>
            </a:r>
            <a:r>
              <a:rPr spc="-200" dirty="0"/>
              <a:t>50%.</a:t>
            </a:r>
          </a:p>
          <a:p>
            <a:pPr marL="355600" marR="788670" indent="-342900">
              <a:lnSpc>
                <a:spcPts val="290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5600" algn="l"/>
                <a:tab pos="4979670" algn="l"/>
              </a:tabLst>
            </a:pPr>
            <a:r>
              <a:rPr spc="-250" dirty="0"/>
              <a:t>Средняя </a:t>
            </a:r>
            <a:r>
              <a:rPr spc="-245" dirty="0"/>
              <a:t>стоимость </a:t>
            </a:r>
            <a:r>
              <a:rPr spc="-210" dirty="0"/>
              <a:t>затрат </a:t>
            </a:r>
            <a:r>
              <a:rPr spc="-245" dirty="0"/>
              <a:t>на </a:t>
            </a:r>
            <a:r>
              <a:rPr spc="-240" dirty="0"/>
              <a:t>пациента </a:t>
            </a:r>
            <a:r>
              <a:rPr spc="-270" dirty="0"/>
              <a:t>уменьшилась </a:t>
            </a:r>
            <a:r>
              <a:rPr spc="-245" dirty="0"/>
              <a:t>на </a:t>
            </a:r>
            <a:r>
              <a:rPr spc="-180" dirty="0"/>
              <a:t>16% </a:t>
            </a:r>
            <a:r>
              <a:rPr spc="-220" dirty="0"/>
              <a:t>(p </a:t>
            </a:r>
            <a:r>
              <a:rPr spc="-225" dirty="0"/>
              <a:t>= </a:t>
            </a:r>
            <a:r>
              <a:rPr spc="-190" dirty="0"/>
              <a:t>0.045), </a:t>
            </a:r>
            <a:r>
              <a:rPr spc="-215" dirty="0"/>
              <a:t>что  </a:t>
            </a:r>
            <a:r>
              <a:rPr spc="-254" dirty="0"/>
              <a:t>позволило  </a:t>
            </a:r>
            <a:r>
              <a:rPr spc="-225" dirty="0"/>
              <a:t>сократить </a:t>
            </a:r>
            <a:r>
              <a:rPr spc="-254" dirty="0"/>
              <a:t>около  </a:t>
            </a:r>
            <a:r>
              <a:rPr spc="-160" dirty="0"/>
              <a:t>12</a:t>
            </a:r>
            <a:r>
              <a:rPr spc="-120" dirty="0"/>
              <a:t> </a:t>
            </a:r>
            <a:r>
              <a:rPr spc="-325" dirty="0"/>
              <a:t>млн </a:t>
            </a:r>
            <a:r>
              <a:rPr spc="-305" dirty="0"/>
              <a:t> </a:t>
            </a:r>
            <a:r>
              <a:rPr spc="-155" dirty="0"/>
              <a:t>$	</a:t>
            </a:r>
            <a:r>
              <a:rPr spc="-260" dirty="0"/>
              <a:t>прямых </a:t>
            </a:r>
            <a:r>
              <a:rPr spc="-220" dirty="0"/>
              <a:t>расходов </a:t>
            </a:r>
            <a:r>
              <a:rPr spc="-185" dirty="0"/>
              <a:t>с </a:t>
            </a:r>
            <a:r>
              <a:rPr spc="-160" dirty="0"/>
              <a:t>2011 </a:t>
            </a:r>
            <a:r>
              <a:rPr spc="-254" dirty="0"/>
              <a:t>по</a:t>
            </a:r>
            <a:r>
              <a:rPr spc="-130" dirty="0"/>
              <a:t> </a:t>
            </a:r>
            <a:r>
              <a:rPr spc="-185" dirty="0"/>
              <a:t>2013.</a:t>
            </a:r>
          </a:p>
          <a:p>
            <a:pPr marL="1049020" marR="5080" indent="-487680">
              <a:lnSpc>
                <a:spcPts val="1989"/>
              </a:lnSpc>
              <a:spcBef>
                <a:spcPts val="545"/>
              </a:spcBef>
            </a:pPr>
            <a:r>
              <a:rPr sz="1700" spc="-135" dirty="0"/>
              <a:t>Hester </a:t>
            </a:r>
            <a:r>
              <a:rPr sz="1700" spc="-225" dirty="0"/>
              <a:t>JM, </a:t>
            </a:r>
            <a:r>
              <a:rPr sz="1700" spc="-150" dirty="0"/>
              <a:t>Guin </a:t>
            </a:r>
            <a:r>
              <a:rPr sz="1700" spc="-130" dirty="0"/>
              <a:t>PR, </a:t>
            </a:r>
            <a:r>
              <a:rPr sz="1700" spc="-145" dirty="0"/>
              <a:t>Danek </a:t>
            </a:r>
            <a:r>
              <a:rPr sz="1700" spc="-190" dirty="0"/>
              <a:t>GD, </a:t>
            </a:r>
            <a:r>
              <a:rPr sz="1700" spc="-130" dirty="0"/>
              <a:t>et </a:t>
            </a:r>
            <a:r>
              <a:rPr sz="1700" spc="-105" dirty="0"/>
              <a:t>al. </a:t>
            </a:r>
            <a:r>
              <a:rPr sz="1700" spc="-130" dirty="0"/>
              <a:t>The </a:t>
            </a:r>
            <a:r>
              <a:rPr sz="1700" spc="-145" dirty="0"/>
              <a:t>Economic </a:t>
            </a:r>
            <a:r>
              <a:rPr sz="1700" spc="-155" dirty="0"/>
              <a:t>and </a:t>
            </a:r>
            <a:r>
              <a:rPr sz="1700" spc="-80" dirty="0"/>
              <a:t>Clinical </a:t>
            </a:r>
            <a:r>
              <a:rPr sz="1700" spc="-145" dirty="0"/>
              <a:t>Impact </a:t>
            </a:r>
            <a:r>
              <a:rPr sz="1700" spc="-130" dirty="0"/>
              <a:t>of </a:t>
            </a:r>
            <a:r>
              <a:rPr sz="1700" spc="-120" dirty="0"/>
              <a:t>Sustained </a:t>
            </a:r>
            <a:r>
              <a:rPr sz="1700" spc="-160" dirty="0"/>
              <a:t>Use </a:t>
            </a:r>
            <a:r>
              <a:rPr sz="1700" spc="-130" dirty="0"/>
              <a:t>of </a:t>
            </a:r>
            <a:r>
              <a:rPr sz="1700" spc="-135" dirty="0"/>
              <a:t>a </a:t>
            </a:r>
            <a:r>
              <a:rPr sz="1700" spc="-120" dirty="0"/>
              <a:t>Progressive </a:t>
            </a:r>
            <a:r>
              <a:rPr sz="1700" spc="-130" dirty="0"/>
              <a:t>Mobility </a:t>
            </a:r>
            <a:r>
              <a:rPr sz="1700" spc="-150" dirty="0"/>
              <a:t>Program </a:t>
            </a:r>
            <a:r>
              <a:rPr sz="1700" spc="-90" dirty="0"/>
              <a:t>in </a:t>
            </a:r>
            <a:r>
              <a:rPr sz="1700" spc="-135" dirty="0"/>
              <a:t>a </a:t>
            </a:r>
            <a:r>
              <a:rPr sz="1700" spc="-150" dirty="0"/>
              <a:t>Neuro-  </a:t>
            </a:r>
            <a:r>
              <a:rPr sz="1700" spc="-145" dirty="0"/>
              <a:t>ICU. </a:t>
            </a:r>
            <a:r>
              <a:rPr sz="1800" i="1" spc="-130" dirty="0">
                <a:latin typeface="Calibri"/>
                <a:cs typeface="Calibri"/>
              </a:rPr>
              <a:t>Crit </a:t>
            </a:r>
            <a:r>
              <a:rPr sz="1800" i="1" spc="-185" dirty="0">
                <a:latin typeface="Calibri"/>
                <a:cs typeface="Calibri"/>
              </a:rPr>
              <a:t>Care </a:t>
            </a:r>
            <a:r>
              <a:rPr sz="1800" i="1" spc="-250" dirty="0">
                <a:latin typeface="Calibri"/>
                <a:cs typeface="Calibri"/>
              </a:rPr>
              <a:t>Med</a:t>
            </a:r>
            <a:r>
              <a:rPr sz="1700" spc="-250" dirty="0"/>
              <a:t>. </a:t>
            </a:r>
            <a:r>
              <a:rPr sz="1700" spc="-130" dirty="0"/>
              <a:t>2017:1.</a:t>
            </a:r>
            <a:r>
              <a:rPr sz="1700" spc="-220" dirty="0"/>
              <a:t> </a:t>
            </a:r>
            <a:r>
              <a:rPr sz="1700" spc="-135" dirty="0"/>
              <a:t>doi:10.1097/CCM.0000000000002305.</a:t>
            </a:r>
            <a:endParaRPr sz="1700">
              <a:latin typeface="Calibri"/>
              <a:cs typeface="Calibri"/>
            </a:endParaRPr>
          </a:p>
          <a:p>
            <a:pPr marL="488950" algn="ctr">
              <a:lnSpc>
                <a:spcPct val="100000"/>
              </a:lnSpc>
              <a:spcBef>
                <a:spcPts val="1215"/>
              </a:spcBef>
            </a:pPr>
            <a:r>
              <a:rPr sz="1200" spc="-5" dirty="0">
                <a:solidFill>
                  <a:srgbClr val="898989"/>
                </a:solidFill>
              </a:rPr>
              <a:t>Клиника Института</a:t>
            </a:r>
            <a:r>
              <a:rPr sz="1200" spc="5" dirty="0">
                <a:solidFill>
                  <a:srgbClr val="898989"/>
                </a:solidFill>
              </a:rPr>
              <a:t> </a:t>
            </a:r>
            <a:r>
              <a:rPr sz="1200" spc="-5" dirty="0">
                <a:solidFill>
                  <a:srgbClr val="898989"/>
                </a:solidFill>
              </a:rPr>
              <a:t>Мозга©</a:t>
            </a:r>
            <a:endParaRPr sz="1200"/>
          </a:p>
        </p:txBody>
      </p:sp>
      <p:sp>
        <p:nvSpPr>
          <p:cNvPr id="7" name="object 7"/>
          <p:cNvSpPr txBox="1"/>
          <p:nvPr/>
        </p:nvSpPr>
        <p:spPr>
          <a:xfrm rot="19500000">
            <a:off x="601039" y="2174432"/>
            <a:ext cx="10423482" cy="146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0"/>
              </a:lnSpc>
            </a:pPr>
            <a:r>
              <a:rPr sz="11500" spc="-70" dirty="0">
                <a:solidFill>
                  <a:srgbClr val="FF0000"/>
                </a:solidFill>
                <a:latin typeface="Calibri"/>
                <a:cs typeface="Calibri"/>
              </a:rPr>
              <a:t>Подтверждает</a:t>
            </a:r>
            <a:r>
              <a:rPr sz="17250" spc="-104" baseline="1207" dirty="0">
                <a:solidFill>
                  <a:srgbClr val="FF0000"/>
                </a:solidFill>
                <a:latin typeface="Calibri"/>
                <a:cs typeface="Calibri"/>
              </a:rPr>
              <a:t>ся</a:t>
            </a:r>
            <a:endParaRPr sz="17250" baseline="1207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5650" y="2590673"/>
            <a:ext cx="8122775" cy="37036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2989" y="1143508"/>
            <a:ext cx="11575415" cy="12477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600" spc="-135" dirty="0">
                <a:latin typeface="Calibri"/>
                <a:cs typeface="Calibri"/>
              </a:rPr>
              <a:t>Эти </a:t>
            </a:r>
            <a:r>
              <a:rPr sz="1600" spc="-165" dirty="0">
                <a:latin typeface="Calibri"/>
                <a:cs typeface="Calibri"/>
              </a:rPr>
              <a:t>данные </a:t>
            </a:r>
            <a:r>
              <a:rPr sz="1600" spc="-135" dirty="0">
                <a:latin typeface="Calibri"/>
                <a:cs typeface="Calibri"/>
              </a:rPr>
              <a:t>от </a:t>
            </a:r>
            <a:r>
              <a:rPr sz="1600" spc="-155" dirty="0">
                <a:latin typeface="Calibri"/>
                <a:cs typeface="Calibri"/>
              </a:rPr>
              <a:t>более </a:t>
            </a:r>
            <a:r>
              <a:rPr sz="1600" spc="-170" dirty="0">
                <a:latin typeface="Calibri"/>
                <a:cs typeface="Calibri"/>
              </a:rPr>
              <a:t>чем </a:t>
            </a:r>
            <a:r>
              <a:rPr sz="1600" spc="-95" dirty="0">
                <a:latin typeface="Calibri"/>
                <a:cs typeface="Calibri"/>
              </a:rPr>
              <a:t>15 000 </a:t>
            </a:r>
            <a:r>
              <a:rPr sz="1600" spc="-145" dirty="0">
                <a:latin typeface="Calibri"/>
                <a:cs typeface="Calibri"/>
              </a:rPr>
              <a:t>пациентов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95" dirty="0">
                <a:latin typeface="Calibri"/>
                <a:cs typeface="Calibri"/>
              </a:rPr>
              <a:t>68 </a:t>
            </a:r>
            <a:r>
              <a:rPr sz="1600" spc="-140" dirty="0">
                <a:latin typeface="Calibri"/>
                <a:cs typeface="Calibri"/>
              </a:rPr>
              <a:t>ОИТ </a:t>
            </a:r>
            <a:r>
              <a:rPr sz="1600" spc="-145" dirty="0">
                <a:latin typeface="Calibri"/>
                <a:cs typeface="Calibri"/>
              </a:rPr>
              <a:t>показали </a:t>
            </a:r>
            <a:r>
              <a:rPr sz="1600" spc="-155" dirty="0">
                <a:latin typeface="Calibri"/>
                <a:cs typeface="Calibri"/>
              </a:rPr>
              <a:t>улучшение </a:t>
            </a:r>
            <a:r>
              <a:rPr sz="1600" spc="-135" dirty="0">
                <a:latin typeface="Calibri"/>
                <a:cs typeface="Calibri"/>
              </a:rPr>
              <a:t>результатов </a:t>
            </a:r>
            <a:r>
              <a:rPr sz="1600" spc="-150" dirty="0">
                <a:latin typeface="Calibri"/>
                <a:cs typeface="Calibri"/>
              </a:rPr>
              <a:t>независимо </a:t>
            </a:r>
            <a:r>
              <a:rPr sz="1600" spc="-135" dirty="0">
                <a:latin typeface="Calibri"/>
                <a:cs typeface="Calibri"/>
              </a:rPr>
              <a:t>от </a:t>
            </a:r>
            <a:r>
              <a:rPr sz="1600" spc="-130" dirty="0">
                <a:latin typeface="Calibri"/>
                <a:cs typeface="Calibri"/>
              </a:rPr>
              <a:t>того, </a:t>
            </a:r>
            <a:r>
              <a:rPr sz="1600" spc="-170" dirty="0">
                <a:latin typeface="Calibri"/>
                <a:cs typeface="Calibri"/>
              </a:rPr>
              <a:t>была ли </a:t>
            </a:r>
            <a:r>
              <a:rPr sz="1600" spc="-150" dirty="0">
                <a:latin typeface="Calibri"/>
                <a:cs typeface="Calibri"/>
              </a:rPr>
              <a:t>производительность </a:t>
            </a:r>
            <a:r>
              <a:rPr sz="1600" spc="-130" dirty="0">
                <a:latin typeface="Calibri"/>
                <a:cs typeface="Calibri"/>
              </a:rPr>
              <a:t>пучка </a:t>
            </a:r>
            <a:r>
              <a:rPr sz="1600" spc="-160" dirty="0">
                <a:latin typeface="Calibri"/>
                <a:cs typeface="Calibri"/>
              </a:rPr>
              <a:t>полной </a:t>
            </a:r>
            <a:r>
              <a:rPr sz="1600" spc="-170" dirty="0">
                <a:latin typeface="Calibri"/>
                <a:cs typeface="Calibri"/>
              </a:rPr>
              <a:t>или  </a:t>
            </a:r>
            <a:r>
              <a:rPr sz="1600" spc="-155" dirty="0">
                <a:latin typeface="Calibri"/>
                <a:cs typeface="Calibri"/>
              </a:rPr>
              <a:t>пропорциональной </a:t>
            </a:r>
            <a:r>
              <a:rPr sz="1600" spc="-160" dirty="0">
                <a:latin typeface="Calibri"/>
                <a:cs typeface="Calibri"/>
              </a:rPr>
              <a:t>(т. </a:t>
            </a:r>
            <a:r>
              <a:rPr sz="1600" spc="-150" dirty="0">
                <a:latin typeface="Calibri"/>
                <a:cs typeface="Calibri"/>
              </a:rPr>
              <a:t>е.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50" dirty="0">
                <a:latin typeface="Calibri"/>
                <a:cs typeface="Calibri"/>
              </a:rPr>
              <a:t>диапазоне </a:t>
            </a:r>
            <a:r>
              <a:rPr sz="1600" spc="-175" dirty="0">
                <a:latin typeface="Calibri"/>
                <a:cs typeface="Calibri"/>
              </a:rPr>
              <a:t>"дозы"). </a:t>
            </a:r>
            <a:r>
              <a:rPr sz="1600" spc="-155" dirty="0">
                <a:latin typeface="Calibri"/>
                <a:cs typeface="Calibri"/>
              </a:rPr>
              <a:t>Пациенты, </a:t>
            </a:r>
            <a:r>
              <a:rPr sz="1600" spc="-150" dirty="0">
                <a:latin typeface="Calibri"/>
                <a:cs typeface="Calibri"/>
              </a:rPr>
              <a:t>получавшие </a:t>
            </a:r>
            <a:r>
              <a:rPr sz="1600" spc="-180" dirty="0">
                <a:latin typeface="Calibri"/>
                <a:cs typeface="Calibri"/>
              </a:rPr>
              <a:t>каждый </a:t>
            </a:r>
            <a:r>
              <a:rPr sz="1600" spc="-160" dirty="0">
                <a:latin typeface="Calibri"/>
                <a:cs typeface="Calibri"/>
              </a:rPr>
              <a:t>день </a:t>
            </a:r>
            <a:r>
              <a:rPr sz="1600" spc="-170" dirty="0">
                <a:latin typeface="Calibri"/>
                <a:cs typeface="Calibri"/>
              </a:rPr>
              <a:t>больше </a:t>
            </a:r>
            <a:r>
              <a:rPr sz="1600" spc="-150" dirty="0">
                <a:latin typeface="Calibri"/>
                <a:cs typeface="Calibri"/>
              </a:rPr>
              <a:t>элементов </a:t>
            </a:r>
            <a:r>
              <a:rPr sz="1600" spc="-130" dirty="0">
                <a:latin typeface="Calibri"/>
                <a:cs typeface="Calibri"/>
              </a:rPr>
              <a:t>пучка </a:t>
            </a:r>
            <a:r>
              <a:rPr sz="1600" spc="-125" dirty="0">
                <a:latin typeface="Calibri"/>
                <a:cs typeface="Calibri"/>
              </a:rPr>
              <a:t>ABCDEF, </a:t>
            </a:r>
            <a:r>
              <a:rPr sz="1600" spc="-180" dirty="0">
                <a:latin typeface="Calibri"/>
                <a:cs typeface="Calibri"/>
              </a:rPr>
              <a:t>имели </a:t>
            </a:r>
            <a:r>
              <a:rPr sz="1600" spc="-175" dirty="0">
                <a:latin typeface="Calibri"/>
                <a:cs typeface="Calibri"/>
              </a:rPr>
              <a:t>большую </a:t>
            </a:r>
            <a:r>
              <a:rPr sz="1600" spc="-165" dirty="0">
                <a:latin typeface="Calibri"/>
                <a:cs typeface="Calibri"/>
              </a:rPr>
              <a:t>и </a:t>
            </a:r>
            <a:r>
              <a:rPr sz="1600" spc="-145" dirty="0">
                <a:latin typeface="Calibri"/>
                <a:cs typeface="Calibri"/>
              </a:rPr>
              <a:t>значительно </a:t>
            </a:r>
            <a:r>
              <a:rPr sz="1600" spc="-165" dirty="0">
                <a:latin typeface="Calibri"/>
                <a:cs typeface="Calibri"/>
              </a:rPr>
              <a:t>повышенную  </a:t>
            </a:r>
            <a:r>
              <a:rPr sz="1600" spc="-135" dirty="0">
                <a:latin typeface="Calibri"/>
                <a:cs typeface="Calibri"/>
              </a:rPr>
              <a:t>вероятность </a:t>
            </a:r>
            <a:r>
              <a:rPr sz="1600" spc="-155" dirty="0">
                <a:latin typeface="Calibri"/>
                <a:cs typeface="Calibri"/>
              </a:rPr>
              <a:t>выживания; </a:t>
            </a:r>
            <a:r>
              <a:rPr sz="1600" spc="-165" dirty="0">
                <a:latin typeface="Calibri"/>
                <a:cs typeface="Calibri"/>
              </a:rPr>
              <a:t>реже </a:t>
            </a:r>
            <a:r>
              <a:rPr sz="1600" spc="-135" dirty="0">
                <a:latin typeface="Calibri"/>
                <a:cs typeface="Calibri"/>
              </a:rPr>
              <a:t>оставались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60" dirty="0">
                <a:latin typeface="Calibri"/>
                <a:cs typeface="Calibri"/>
              </a:rPr>
              <a:t>коме, </a:t>
            </a:r>
            <a:r>
              <a:rPr sz="1600" spc="-180" dirty="0">
                <a:latin typeface="Calibri"/>
                <a:cs typeface="Calibri"/>
              </a:rPr>
              <a:t>имели </a:t>
            </a:r>
            <a:r>
              <a:rPr sz="1600" spc="-165" dirty="0">
                <a:latin typeface="Calibri"/>
                <a:cs typeface="Calibri"/>
              </a:rPr>
              <a:t>делирий и </a:t>
            </a:r>
            <a:r>
              <a:rPr sz="1600" spc="-160" dirty="0">
                <a:latin typeface="Calibri"/>
                <a:cs typeface="Calibri"/>
              </a:rPr>
              <a:t>снижение </a:t>
            </a:r>
            <a:r>
              <a:rPr sz="1600" spc="-140" dirty="0">
                <a:latin typeface="Calibri"/>
                <a:cs typeface="Calibri"/>
              </a:rPr>
              <a:t>физической </a:t>
            </a:r>
            <a:r>
              <a:rPr sz="1600" spc="-130" dirty="0">
                <a:latin typeface="Calibri"/>
                <a:cs typeface="Calibri"/>
              </a:rPr>
              <a:t>активности; </a:t>
            </a:r>
            <a:r>
              <a:rPr sz="1600" spc="-180" dirty="0">
                <a:latin typeface="Calibri"/>
                <a:cs typeface="Calibri"/>
              </a:rPr>
              <a:t>были </a:t>
            </a:r>
            <a:r>
              <a:rPr sz="1600" spc="-165" dirty="0">
                <a:latin typeface="Calibri"/>
                <a:cs typeface="Calibri"/>
              </a:rPr>
              <a:t>освобождены </a:t>
            </a:r>
            <a:r>
              <a:rPr sz="1600" spc="-135" dirty="0">
                <a:latin typeface="Calibri"/>
                <a:cs typeface="Calibri"/>
              </a:rPr>
              <a:t>от </a:t>
            </a:r>
            <a:r>
              <a:rPr sz="1600" spc="-140" dirty="0">
                <a:latin typeface="Calibri"/>
                <a:cs typeface="Calibri"/>
              </a:rPr>
              <a:t>вентиляции; </a:t>
            </a:r>
            <a:r>
              <a:rPr sz="1600" spc="-145" dirty="0">
                <a:latin typeface="Calibri"/>
                <a:cs typeface="Calibri"/>
              </a:rPr>
              <a:t>избегали </a:t>
            </a:r>
            <a:r>
              <a:rPr sz="1600" spc="-140" dirty="0">
                <a:latin typeface="Calibri"/>
                <a:cs typeface="Calibri"/>
              </a:rPr>
              <a:t>повторных  </a:t>
            </a:r>
            <a:r>
              <a:rPr sz="1600" spc="-145" dirty="0">
                <a:latin typeface="Calibri"/>
                <a:cs typeface="Calibri"/>
              </a:rPr>
              <a:t>госпитализаций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65" dirty="0">
                <a:latin typeface="Calibri"/>
                <a:cs typeface="Calibri"/>
              </a:rPr>
              <a:t>ОРИТ..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95"/>
              </a:lnSpc>
            </a:pPr>
            <a:r>
              <a:rPr sz="1600" spc="-160" dirty="0">
                <a:latin typeface="Calibri"/>
                <a:cs typeface="Calibri"/>
              </a:rPr>
              <a:t>Каждое </a:t>
            </a:r>
            <a:r>
              <a:rPr sz="1600" spc="-145" dirty="0">
                <a:latin typeface="Calibri"/>
                <a:cs typeface="Calibri"/>
              </a:rPr>
              <a:t>увеличение </a:t>
            </a:r>
            <a:r>
              <a:rPr sz="1600" spc="-100" dirty="0">
                <a:latin typeface="Calibri"/>
                <a:cs typeface="Calibri"/>
              </a:rPr>
              <a:t>10% </a:t>
            </a:r>
            <a:r>
              <a:rPr sz="1600" spc="-140" dirty="0">
                <a:latin typeface="Calibri"/>
                <a:cs typeface="Calibri"/>
              </a:rPr>
              <a:t>внутри </a:t>
            </a:r>
            <a:r>
              <a:rPr sz="1600" spc="-120" dirty="0">
                <a:latin typeface="Calibri"/>
                <a:cs typeface="Calibri"/>
              </a:rPr>
              <a:t>ABCDEF </a:t>
            </a:r>
            <a:r>
              <a:rPr sz="1600" spc="-150" dirty="0">
                <a:latin typeface="Calibri"/>
                <a:cs typeface="Calibri"/>
              </a:rPr>
              <a:t>независимо </a:t>
            </a:r>
            <a:r>
              <a:rPr sz="1600" spc="-140" dirty="0">
                <a:latin typeface="Calibri"/>
                <a:cs typeface="Calibri"/>
              </a:rPr>
              <a:t>предсказывает </a:t>
            </a:r>
            <a:r>
              <a:rPr sz="1600" spc="-100" dirty="0">
                <a:latin typeface="Calibri"/>
                <a:cs typeface="Calibri"/>
              </a:rPr>
              <a:t>15% </a:t>
            </a:r>
            <a:r>
              <a:rPr sz="1600" spc="-25" dirty="0">
                <a:latin typeface="Calibri"/>
                <a:cs typeface="Calibri"/>
              </a:rPr>
              <a:t>- </a:t>
            </a:r>
            <a:r>
              <a:rPr sz="1600" spc="-140" dirty="0">
                <a:latin typeface="Calibri"/>
                <a:cs typeface="Calibri"/>
              </a:rPr>
              <a:t>е </a:t>
            </a:r>
            <a:r>
              <a:rPr sz="1600" spc="-155" dirty="0">
                <a:latin typeface="Calibri"/>
                <a:cs typeface="Calibri"/>
              </a:rPr>
              <a:t>улучшение </a:t>
            </a:r>
            <a:r>
              <a:rPr sz="1600" spc="-125" dirty="0">
                <a:latin typeface="Calibri"/>
                <a:cs typeface="Calibri"/>
              </a:rPr>
              <a:t>как </a:t>
            </a:r>
            <a:r>
              <a:rPr sz="1600" spc="-160" dirty="0">
                <a:latin typeface="Calibri"/>
                <a:cs typeface="Calibri"/>
              </a:rPr>
              <a:t>выживаемости, </a:t>
            </a:r>
            <a:r>
              <a:rPr sz="1600" spc="-125" dirty="0">
                <a:latin typeface="Calibri"/>
                <a:cs typeface="Calibri"/>
              </a:rPr>
              <a:t>так </a:t>
            </a:r>
            <a:r>
              <a:rPr sz="1600" spc="-165" dirty="0">
                <a:latin typeface="Calibri"/>
                <a:cs typeface="Calibri"/>
              </a:rPr>
              <a:t>и дней </a:t>
            </a:r>
            <a:r>
              <a:rPr sz="1600" spc="-140" dirty="0">
                <a:latin typeface="Calibri"/>
                <a:cs typeface="Calibri"/>
              </a:rPr>
              <a:t>без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85" dirty="0">
                <a:latin typeface="Calibri"/>
                <a:cs typeface="Calibri"/>
              </a:rPr>
              <a:t>комы </a:t>
            </a:r>
            <a:r>
              <a:rPr sz="1600" spc="-165" dirty="0">
                <a:latin typeface="Calibri"/>
                <a:cs typeface="Calibri"/>
              </a:rPr>
              <a:t>и </a:t>
            </a:r>
            <a:r>
              <a:rPr sz="1600" spc="-160" dirty="0">
                <a:latin typeface="Calibri"/>
                <a:cs typeface="Calibri"/>
              </a:rPr>
              <a:t>делирия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361" y="107950"/>
            <a:ext cx="10299700" cy="8572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59701" y="6434328"/>
            <a:ext cx="946975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0"/>
              </a:spcBef>
            </a:pPr>
            <a:r>
              <a:rPr sz="1100" spc="-95" dirty="0">
                <a:latin typeface="Calibri"/>
                <a:cs typeface="Calibri"/>
              </a:rPr>
              <a:t>Pun </a:t>
            </a:r>
            <a:r>
              <a:rPr sz="1100" spc="-80" dirty="0">
                <a:latin typeface="Calibri"/>
                <a:cs typeface="Calibri"/>
              </a:rPr>
              <a:t>BT, </a:t>
            </a:r>
            <a:r>
              <a:rPr sz="1100" spc="-65" dirty="0">
                <a:latin typeface="Calibri"/>
                <a:cs typeface="Calibri"/>
              </a:rPr>
              <a:t>Balas </a:t>
            </a:r>
            <a:r>
              <a:rPr sz="1100" spc="-145" dirty="0">
                <a:latin typeface="Calibri"/>
                <a:cs typeface="Calibri"/>
              </a:rPr>
              <a:t>MC, </a:t>
            </a:r>
            <a:r>
              <a:rPr sz="1100" spc="-75" dirty="0">
                <a:latin typeface="Calibri"/>
                <a:cs typeface="Calibri"/>
              </a:rPr>
              <a:t>Barnes-Daly </a:t>
            </a:r>
            <a:r>
              <a:rPr sz="1100" spc="-155" dirty="0">
                <a:latin typeface="Calibri"/>
                <a:cs typeface="Calibri"/>
              </a:rPr>
              <a:t>MA,  </a:t>
            </a:r>
            <a:r>
              <a:rPr sz="1100" spc="-85" dirty="0">
                <a:latin typeface="Calibri"/>
                <a:cs typeface="Calibri"/>
              </a:rPr>
              <a:t>et </a:t>
            </a:r>
            <a:r>
              <a:rPr sz="1100" spc="-65" dirty="0">
                <a:latin typeface="Calibri"/>
                <a:cs typeface="Calibri"/>
              </a:rPr>
              <a:t>al. </a:t>
            </a:r>
            <a:r>
              <a:rPr sz="1100" spc="-70" dirty="0">
                <a:latin typeface="Calibri"/>
                <a:cs typeface="Calibri"/>
              </a:rPr>
              <a:t>Caring </a:t>
            </a:r>
            <a:r>
              <a:rPr sz="1100" spc="-80" dirty="0">
                <a:latin typeface="Calibri"/>
                <a:cs typeface="Calibri"/>
              </a:rPr>
              <a:t>for </a:t>
            </a:r>
            <a:r>
              <a:rPr sz="1100" spc="-55" dirty="0">
                <a:latin typeface="Calibri"/>
                <a:cs typeface="Calibri"/>
              </a:rPr>
              <a:t>Critically </a:t>
            </a:r>
            <a:r>
              <a:rPr sz="1100" spc="-5" dirty="0">
                <a:latin typeface="Calibri"/>
                <a:cs typeface="Calibri"/>
              </a:rPr>
              <a:t>Ill </a:t>
            </a:r>
            <a:r>
              <a:rPr sz="1100" spc="-75" dirty="0">
                <a:latin typeface="Calibri"/>
                <a:cs typeface="Calibri"/>
              </a:rPr>
              <a:t>Patients </a:t>
            </a:r>
            <a:r>
              <a:rPr sz="1100" spc="-85" dirty="0">
                <a:latin typeface="Calibri"/>
                <a:cs typeface="Calibri"/>
              </a:rPr>
              <a:t>with </a:t>
            </a:r>
            <a:r>
              <a:rPr sz="1100" spc="-90" dirty="0">
                <a:latin typeface="Calibri"/>
                <a:cs typeface="Calibri"/>
              </a:rPr>
              <a:t>the </a:t>
            </a:r>
            <a:r>
              <a:rPr sz="1100" spc="-85" dirty="0">
                <a:latin typeface="Calibri"/>
                <a:cs typeface="Calibri"/>
              </a:rPr>
              <a:t>ABCDEF Bundle: </a:t>
            </a:r>
            <a:r>
              <a:rPr sz="1100" spc="-70" dirty="0">
                <a:latin typeface="Calibri"/>
                <a:cs typeface="Calibri"/>
              </a:rPr>
              <a:t>Results </a:t>
            </a:r>
            <a:r>
              <a:rPr sz="1100" spc="-85" dirty="0">
                <a:latin typeface="Calibri"/>
                <a:cs typeface="Calibri"/>
              </a:rPr>
              <a:t>of </a:t>
            </a:r>
            <a:r>
              <a:rPr sz="1100" spc="-90" dirty="0">
                <a:latin typeface="Calibri"/>
                <a:cs typeface="Calibri"/>
              </a:rPr>
              <a:t>the </a:t>
            </a:r>
            <a:r>
              <a:rPr sz="1100" spc="-80" dirty="0">
                <a:latin typeface="Calibri"/>
                <a:cs typeface="Calibri"/>
              </a:rPr>
              <a:t>ICU </a:t>
            </a:r>
            <a:r>
              <a:rPr sz="1100" spc="-70" dirty="0">
                <a:latin typeface="Calibri"/>
                <a:cs typeface="Calibri"/>
              </a:rPr>
              <a:t>Liberation </a:t>
            </a:r>
            <a:r>
              <a:rPr sz="1100" spc="-75" dirty="0">
                <a:latin typeface="Calibri"/>
                <a:cs typeface="Calibri"/>
              </a:rPr>
              <a:t>Collaborative </a:t>
            </a:r>
            <a:r>
              <a:rPr sz="1100" spc="-60" dirty="0">
                <a:latin typeface="Calibri"/>
                <a:cs typeface="Calibri"/>
              </a:rPr>
              <a:t>in </a:t>
            </a:r>
            <a:r>
              <a:rPr sz="1100" spc="-100" dirty="0">
                <a:latin typeface="Calibri"/>
                <a:cs typeface="Calibri"/>
              </a:rPr>
              <a:t>Over </a:t>
            </a:r>
            <a:r>
              <a:rPr sz="1100" spc="-70" dirty="0">
                <a:latin typeface="Calibri"/>
                <a:cs typeface="Calibri"/>
              </a:rPr>
              <a:t>15,000 </a:t>
            </a:r>
            <a:r>
              <a:rPr sz="1100" spc="-80" dirty="0">
                <a:latin typeface="Calibri"/>
                <a:cs typeface="Calibri"/>
              </a:rPr>
              <a:t>Adults. </a:t>
            </a:r>
            <a:r>
              <a:rPr sz="1100" spc="-65" dirty="0">
                <a:latin typeface="Calibri"/>
                <a:cs typeface="Calibri"/>
              </a:rPr>
              <a:t>Crit </a:t>
            </a:r>
            <a:r>
              <a:rPr sz="1100" spc="-90" dirty="0">
                <a:latin typeface="Calibri"/>
                <a:cs typeface="Calibri"/>
              </a:rPr>
              <a:t>Care </a:t>
            </a:r>
            <a:r>
              <a:rPr sz="1100" spc="-140" dirty="0">
                <a:latin typeface="Calibri"/>
                <a:cs typeface="Calibri"/>
              </a:rPr>
              <a:t>Med. </a:t>
            </a:r>
            <a:r>
              <a:rPr sz="1100" spc="-65" dirty="0">
                <a:latin typeface="Calibri"/>
                <a:cs typeface="Calibri"/>
              </a:rPr>
              <a:t>2019;47(1):3-14.  </a:t>
            </a:r>
            <a:r>
              <a:rPr sz="1100" spc="-75" dirty="0">
                <a:latin typeface="Calibri"/>
                <a:cs typeface="Calibri"/>
              </a:rPr>
              <a:t>doi:10.1097/CCM.0000000000003482.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1704" y="239268"/>
            <a:ext cx="8217534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330" dirty="0">
                <a:solidFill>
                  <a:srgbClr val="376092"/>
                </a:solidFill>
              </a:rPr>
              <a:t>Реабилитация </a:t>
            </a:r>
            <a:r>
              <a:rPr sz="3800" spc="-290" dirty="0">
                <a:solidFill>
                  <a:srgbClr val="376092"/>
                </a:solidFill>
              </a:rPr>
              <a:t>в </a:t>
            </a:r>
            <a:r>
              <a:rPr sz="3800" spc="-335" dirty="0">
                <a:solidFill>
                  <a:srgbClr val="376092"/>
                </a:solidFill>
              </a:rPr>
              <a:t>интенсивной </a:t>
            </a:r>
            <a:r>
              <a:rPr sz="3800" spc="-325" dirty="0">
                <a:solidFill>
                  <a:srgbClr val="376092"/>
                </a:solidFill>
              </a:rPr>
              <a:t>терапии</a:t>
            </a:r>
            <a:r>
              <a:rPr sz="3800" spc="-195" dirty="0">
                <a:solidFill>
                  <a:srgbClr val="376092"/>
                </a:solidFill>
              </a:rPr>
              <a:t> </a:t>
            </a:r>
            <a:r>
              <a:rPr sz="3800" spc="-280" dirty="0">
                <a:solidFill>
                  <a:srgbClr val="376092"/>
                </a:solidFill>
              </a:rPr>
              <a:t>(РеабИТ)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5355431" y="6449567"/>
            <a:ext cx="1480820" cy="179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1018" y="993216"/>
            <a:ext cx="11208385" cy="960755"/>
            <a:chOff x="371018" y="993216"/>
            <a:chExt cx="11208385" cy="960755"/>
          </a:xfrm>
        </p:grpSpPr>
        <p:sp>
          <p:nvSpPr>
            <p:cNvPr id="5" name="object 5"/>
            <p:cNvSpPr/>
            <p:nvPr/>
          </p:nvSpPr>
          <p:spPr>
            <a:xfrm>
              <a:off x="375780" y="997978"/>
              <a:ext cx="11198860" cy="951230"/>
            </a:xfrm>
            <a:custGeom>
              <a:avLst/>
              <a:gdLst/>
              <a:ahLst/>
              <a:cxnLst/>
              <a:rect l="l" t="t" r="r" b="b"/>
              <a:pathLst>
                <a:path w="11198860" h="951230">
                  <a:moveTo>
                    <a:pt x="11198268" y="0"/>
                  </a:moveTo>
                  <a:lnTo>
                    <a:pt x="0" y="0"/>
                  </a:lnTo>
                  <a:lnTo>
                    <a:pt x="0" y="950914"/>
                  </a:lnTo>
                  <a:lnTo>
                    <a:pt x="11198268" y="950914"/>
                  </a:lnTo>
                  <a:lnTo>
                    <a:pt x="11198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5780" y="997978"/>
              <a:ext cx="11198860" cy="951230"/>
            </a:xfrm>
            <a:custGeom>
              <a:avLst/>
              <a:gdLst/>
              <a:ahLst/>
              <a:cxnLst/>
              <a:rect l="l" t="t" r="r" b="b"/>
              <a:pathLst>
                <a:path w="11198860" h="951230">
                  <a:moveTo>
                    <a:pt x="0" y="0"/>
                  </a:moveTo>
                  <a:lnTo>
                    <a:pt x="11198269" y="0"/>
                  </a:lnTo>
                  <a:lnTo>
                    <a:pt x="11198269" y="950915"/>
                  </a:lnTo>
                  <a:lnTo>
                    <a:pt x="0" y="95091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4521" y="1019555"/>
            <a:ext cx="1099502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98900"/>
              </a:lnSpc>
              <a:spcBef>
                <a:spcPts val="125"/>
              </a:spcBef>
            </a:pPr>
            <a:r>
              <a:rPr sz="2000" spc="-180" dirty="0">
                <a:latin typeface="Calibri"/>
                <a:cs typeface="Calibri"/>
              </a:rPr>
              <a:t>Профилактика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90" dirty="0">
                <a:latin typeface="Calibri"/>
                <a:cs typeface="Calibri"/>
              </a:rPr>
              <a:t>лечение </a:t>
            </a:r>
            <a:r>
              <a:rPr sz="2000" spc="-165" dirty="0">
                <a:latin typeface="Calibri"/>
                <a:cs typeface="Calibri"/>
              </a:rPr>
              <a:t>патологических </a:t>
            </a:r>
            <a:r>
              <a:rPr sz="2000" spc="-180" dirty="0">
                <a:latin typeface="Calibri"/>
                <a:cs typeface="Calibri"/>
              </a:rPr>
              <a:t>состояний, возникших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200" dirty="0">
                <a:latin typeface="Calibri"/>
                <a:cs typeface="Calibri"/>
              </a:rPr>
              <a:t>период </a:t>
            </a:r>
            <a:r>
              <a:rPr sz="2000" spc="-195" dirty="0">
                <a:latin typeface="Calibri"/>
                <a:cs typeface="Calibri"/>
              </a:rPr>
              <a:t>пребывания </a:t>
            </a:r>
            <a:r>
              <a:rPr sz="2000" spc="-180" dirty="0">
                <a:latin typeface="Calibri"/>
                <a:cs typeface="Calibri"/>
              </a:rPr>
              <a:t>пациента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200" dirty="0">
                <a:latin typeface="Calibri"/>
                <a:cs typeface="Calibri"/>
              </a:rPr>
              <a:t>отделении реанимации 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90" dirty="0">
                <a:latin typeface="Calibri"/>
                <a:cs typeface="Calibri"/>
              </a:rPr>
              <a:t>интенсивной </a:t>
            </a:r>
            <a:r>
              <a:rPr sz="2000" spc="-180" dirty="0">
                <a:latin typeface="Calibri"/>
                <a:cs typeface="Calibri"/>
              </a:rPr>
              <a:t>терапии, </a:t>
            </a:r>
            <a:r>
              <a:rPr sz="2000" spc="-195" dirty="0">
                <a:latin typeface="Calibri"/>
                <a:cs typeface="Calibri"/>
              </a:rPr>
              <a:t>осуществляемые </a:t>
            </a:r>
            <a:r>
              <a:rPr sz="2000" spc="-200" dirty="0">
                <a:latin typeface="Calibri"/>
                <a:cs typeface="Calibri"/>
              </a:rPr>
              <a:t>мультидисциплинарной </a:t>
            </a:r>
            <a:r>
              <a:rPr sz="2000" spc="-195" dirty="0">
                <a:latin typeface="Calibri"/>
                <a:cs typeface="Calibri"/>
              </a:rPr>
              <a:t>реабилитационной </a:t>
            </a:r>
            <a:r>
              <a:rPr sz="2000" spc="-190" dirty="0">
                <a:latin typeface="Calibri"/>
                <a:cs typeface="Calibri"/>
              </a:rPr>
              <a:t>бригадой </a:t>
            </a:r>
            <a:r>
              <a:rPr sz="2000" spc="-225" dirty="0">
                <a:latin typeface="Calibri"/>
                <a:cs typeface="Calibri"/>
              </a:rPr>
              <a:t>(МДБ) </a:t>
            </a:r>
            <a:r>
              <a:rPr sz="2000" spc="-185" dirty="0">
                <a:latin typeface="Calibri"/>
                <a:cs typeface="Calibri"/>
              </a:rPr>
              <a:t>на </a:t>
            </a:r>
            <a:r>
              <a:rPr sz="2000" spc="-180" dirty="0">
                <a:latin typeface="Calibri"/>
                <a:cs typeface="Calibri"/>
              </a:rPr>
              <a:t>основе  </a:t>
            </a:r>
            <a:r>
              <a:rPr sz="2000" spc="-195" dirty="0">
                <a:latin typeface="Calibri"/>
                <a:cs typeface="Calibri"/>
              </a:rPr>
              <a:t>мониторинга </a:t>
            </a:r>
            <a:r>
              <a:rPr sz="2000" spc="-190" dirty="0">
                <a:latin typeface="Calibri"/>
                <a:cs typeface="Calibri"/>
              </a:rPr>
              <a:t>реабилитационного </a:t>
            </a:r>
            <a:r>
              <a:rPr sz="2000" spc="-185" dirty="0">
                <a:latin typeface="Calibri"/>
                <a:cs typeface="Calibri"/>
              </a:rPr>
              <a:t>потенциала </a:t>
            </a:r>
            <a:r>
              <a:rPr sz="2000" spc="-135" dirty="0">
                <a:latin typeface="Calibri"/>
                <a:cs typeface="Calibri"/>
              </a:rPr>
              <a:t>с </a:t>
            </a:r>
            <a:r>
              <a:rPr sz="2000" spc="-215" dirty="0">
                <a:latin typeface="Calibri"/>
                <a:cs typeface="Calibri"/>
              </a:rPr>
              <a:t>целью </a:t>
            </a:r>
            <a:r>
              <a:rPr sz="2400" spc="-195" dirty="0">
                <a:solidFill>
                  <a:srgbClr val="C00000"/>
                </a:solidFill>
                <a:latin typeface="Calibri"/>
                <a:cs typeface="Calibri"/>
              </a:rPr>
              <a:t>сохранить </a:t>
            </a:r>
            <a:r>
              <a:rPr sz="2400" spc="-235" dirty="0">
                <a:solidFill>
                  <a:srgbClr val="C00000"/>
                </a:solidFill>
                <a:latin typeface="Calibri"/>
                <a:cs typeface="Calibri"/>
              </a:rPr>
              <a:t>функциональный </a:t>
            </a:r>
            <a:r>
              <a:rPr sz="2400" spc="-175" dirty="0">
                <a:solidFill>
                  <a:srgbClr val="C00000"/>
                </a:solidFill>
                <a:latin typeface="Calibri"/>
                <a:cs typeface="Calibri"/>
              </a:rPr>
              <a:t>статус </a:t>
            </a:r>
            <a:r>
              <a:rPr sz="2400" spc="-245" dirty="0">
                <a:solidFill>
                  <a:srgbClr val="C00000"/>
                </a:solidFill>
                <a:latin typeface="Calibri"/>
                <a:cs typeface="Calibri"/>
              </a:rPr>
              <a:t>и </a:t>
            </a:r>
            <a:r>
              <a:rPr sz="2400" spc="-190" dirty="0">
                <a:solidFill>
                  <a:srgbClr val="C00000"/>
                </a:solidFill>
                <a:latin typeface="Calibri"/>
                <a:cs typeface="Calibri"/>
              </a:rPr>
              <a:t>качество </a:t>
            </a:r>
            <a:r>
              <a:rPr sz="2400" spc="-260" dirty="0">
                <a:solidFill>
                  <a:srgbClr val="C00000"/>
                </a:solidFill>
                <a:latin typeface="Calibri"/>
                <a:cs typeface="Calibri"/>
              </a:rPr>
              <a:t>жизни  </a:t>
            </a:r>
            <a:r>
              <a:rPr sz="2400" spc="-215" dirty="0">
                <a:solidFill>
                  <a:srgbClr val="C00000"/>
                </a:solidFill>
                <a:latin typeface="Calibri"/>
                <a:cs typeface="Calibri"/>
              </a:rPr>
              <a:t>пациента </a:t>
            </a:r>
            <a:r>
              <a:rPr sz="2400" spc="-220" dirty="0">
                <a:solidFill>
                  <a:srgbClr val="C00000"/>
                </a:solidFill>
                <a:latin typeface="Calibri"/>
                <a:cs typeface="Calibri"/>
              </a:rPr>
              <a:t>на </a:t>
            </a:r>
            <a:r>
              <a:rPr sz="2400" spc="-260" dirty="0">
                <a:solidFill>
                  <a:srgbClr val="C00000"/>
                </a:solidFill>
                <a:latin typeface="Calibri"/>
                <a:cs typeface="Calibri"/>
              </a:rPr>
              <a:t>преморбидном</a:t>
            </a:r>
            <a:r>
              <a:rPr sz="2400" spc="-3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215" dirty="0">
                <a:solidFill>
                  <a:srgbClr val="C00000"/>
                </a:solidFill>
                <a:latin typeface="Calibri"/>
                <a:cs typeface="Calibri"/>
              </a:rPr>
              <a:t>уровне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03748" y="6001548"/>
            <a:ext cx="9257030" cy="717550"/>
          </a:xfrm>
          <a:custGeom>
            <a:avLst/>
            <a:gdLst/>
            <a:ahLst/>
            <a:cxnLst/>
            <a:rect l="l" t="t" r="r" b="b"/>
            <a:pathLst>
              <a:path w="9257030" h="717550">
                <a:moveTo>
                  <a:pt x="9256734" y="0"/>
                </a:moveTo>
                <a:lnTo>
                  <a:pt x="0" y="0"/>
                </a:lnTo>
                <a:lnTo>
                  <a:pt x="0" y="717118"/>
                </a:lnTo>
                <a:lnTo>
                  <a:pt x="9256734" y="717118"/>
                </a:lnTo>
                <a:lnTo>
                  <a:pt x="9256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82488" y="6021323"/>
            <a:ext cx="7777480" cy="659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latin typeface="Calibri"/>
                <a:cs typeface="Calibri"/>
              </a:rPr>
              <a:t>Geetha </a:t>
            </a:r>
            <a:r>
              <a:rPr sz="1400" spc="-125" dirty="0">
                <a:latin typeface="Calibri"/>
                <a:cs typeface="Calibri"/>
              </a:rPr>
              <a:t>Kayambu, </a:t>
            </a:r>
            <a:r>
              <a:rPr sz="1400" spc="-80" dirty="0">
                <a:latin typeface="Calibri"/>
                <a:cs typeface="Calibri"/>
              </a:rPr>
              <a:t>BSc </a:t>
            </a:r>
            <a:r>
              <a:rPr sz="1400" spc="-105" dirty="0">
                <a:latin typeface="Calibri"/>
                <a:cs typeface="Calibri"/>
              </a:rPr>
              <a:t>Phyt </a:t>
            </a:r>
            <a:r>
              <a:rPr sz="1400" spc="-110" dirty="0">
                <a:latin typeface="Calibri"/>
                <a:cs typeface="Calibri"/>
              </a:rPr>
              <a:t>(Hons); </a:t>
            </a:r>
            <a:r>
              <a:rPr sz="1400" spc="-125" dirty="0">
                <a:latin typeface="Calibri"/>
                <a:cs typeface="Calibri"/>
              </a:rPr>
              <a:t>Robert </a:t>
            </a:r>
            <a:r>
              <a:rPr sz="1400" spc="-114" dirty="0">
                <a:latin typeface="Calibri"/>
                <a:cs typeface="Calibri"/>
              </a:rPr>
              <a:t>Boots, </a:t>
            </a:r>
            <a:r>
              <a:rPr sz="1400" spc="-105" dirty="0">
                <a:latin typeface="Calibri"/>
                <a:cs typeface="Calibri"/>
              </a:rPr>
              <a:t>PhD; Jennifer </a:t>
            </a:r>
            <a:r>
              <a:rPr sz="1400" spc="-95" dirty="0">
                <a:latin typeface="Calibri"/>
                <a:cs typeface="Calibri"/>
              </a:rPr>
              <a:t>Paratz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260" dirty="0">
                <a:latin typeface="Calibri"/>
                <a:cs typeface="Calibri"/>
              </a:rPr>
              <a:t>P.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70"/>
              </a:lnSpc>
              <a:spcBef>
                <a:spcPts val="25"/>
              </a:spcBef>
            </a:pPr>
            <a:r>
              <a:rPr sz="1400" spc="-80" dirty="0">
                <a:latin typeface="Calibri"/>
                <a:cs typeface="Calibri"/>
              </a:rPr>
              <a:t>Physical </a:t>
            </a:r>
            <a:r>
              <a:rPr sz="1400" spc="-110" dirty="0">
                <a:latin typeface="Calibri"/>
                <a:cs typeface="Calibri"/>
              </a:rPr>
              <a:t>Therapy </a:t>
            </a:r>
            <a:r>
              <a:rPr sz="1400" spc="-105" dirty="0">
                <a:latin typeface="Calibri"/>
                <a:cs typeface="Calibri"/>
              </a:rPr>
              <a:t>for </a:t>
            </a:r>
            <a:r>
              <a:rPr sz="1400" spc="-110" dirty="0">
                <a:latin typeface="Calibri"/>
                <a:cs typeface="Calibri"/>
              </a:rPr>
              <a:t>the </a:t>
            </a:r>
            <a:r>
              <a:rPr sz="1400" spc="-70" dirty="0">
                <a:latin typeface="Calibri"/>
                <a:cs typeface="Calibri"/>
              </a:rPr>
              <a:t>Critically </a:t>
            </a:r>
            <a:r>
              <a:rPr sz="1400" spc="-10" dirty="0">
                <a:latin typeface="Calibri"/>
                <a:cs typeface="Calibri"/>
              </a:rPr>
              <a:t>Ill </a:t>
            </a:r>
            <a:r>
              <a:rPr sz="1400" spc="-75" dirty="0">
                <a:latin typeface="Calibri"/>
                <a:cs typeface="Calibri"/>
              </a:rPr>
              <a:t>in </a:t>
            </a:r>
            <a:r>
              <a:rPr sz="1400" spc="-110" dirty="0">
                <a:latin typeface="Calibri"/>
                <a:cs typeface="Calibri"/>
              </a:rPr>
              <a:t>the ICU: </a:t>
            </a:r>
            <a:r>
              <a:rPr sz="1400" spc="-150" dirty="0">
                <a:latin typeface="Calibri"/>
                <a:cs typeface="Calibri"/>
              </a:rPr>
              <a:t>A </a:t>
            </a:r>
            <a:r>
              <a:rPr sz="1400" spc="-100" dirty="0">
                <a:latin typeface="Calibri"/>
                <a:cs typeface="Calibri"/>
              </a:rPr>
              <a:t>Systematic </a:t>
            </a:r>
            <a:r>
              <a:rPr sz="1400" spc="-114" dirty="0">
                <a:latin typeface="Calibri"/>
                <a:cs typeface="Calibri"/>
              </a:rPr>
              <a:t>Review </a:t>
            </a:r>
            <a:r>
              <a:rPr sz="1400" spc="-125" dirty="0">
                <a:latin typeface="Calibri"/>
                <a:cs typeface="Calibri"/>
              </a:rPr>
              <a:t>and </a:t>
            </a:r>
            <a:r>
              <a:rPr sz="1400" spc="-105" dirty="0">
                <a:latin typeface="Calibri"/>
                <a:cs typeface="Calibri"/>
              </a:rPr>
              <a:t>Meta-Analysis. </a:t>
            </a:r>
            <a:r>
              <a:rPr sz="1400" spc="-70" dirty="0">
                <a:latin typeface="Calibri"/>
                <a:cs typeface="Calibri"/>
              </a:rPr>
              <a:t>Critical </a:t>
            </a:r>
            <a:r>
              <a:rPr sz="1400" spc="-110" dirty="0">
                <a:latin typeface="Calibri"/>
                <a:cs typeface="Calibri"/>
              </a:rPr>
              <a:t>care </a:t>
            </a:r>
            <a:r>
              <a:rPr sz="1400" spc="-114" dirty="0">
                <a:latin typeface="Calibri"/>
                <a:cs typeface="Calibri"/>
              </a:rPr>
              <a:t>medicine.</a:t>
            </a:r>
            <a:r>
              <a:rPr sz="1400" spc="-170" dirty="0">
                <a:latin typeface="Calibri"/>
                <a:cs typeface="Calibri"/>
              </a:rPr>
              <a:t> </a:t>
            </a:r>
            <a:r>
              <a:rPr sz="1400" spc="-90" dirty="0">
                <a:latin typeface="Calibri"/>
                <a:cs typeface="Calibri"/>
              </a:rPr>
              <a:t>2013;(c):1–12.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10"/>
              </a:lnSpc>
            </a:pPr>
            <a:r>
              <a:rPr sz="1300" spc="-140" dirty="0">
                <a:latin typeface="Calibri"/>
                <a:cs typeface="Calibri"/>
              </a:rPr>
              <a:t>Cameron, </a:t>
            </a:r>
            <a:r>
              <a:rPr sz="1300" spc="-80" dirty="0">
                <a:latin typeface="Calibri"/>
                <a:cs typeface="Calibri"/>
              </a:rPr>
              <a:t>Ball, </a:t>
            </a:r>
            <a:r>
              <a:rPr sz="1300" spc="-120" dirty="0">
                <a:latin typeface="Calibri"/>
                <a:cs typeface="Calibri"/>
              </a:rPr>
              <a:t>Doherty </a:t>
            </a:r>
            <a:r>
              <a:rPr sz="1300" spc="-110" dirty="0">
                <a:latin typeface="Calibri"/>
                <a:cs typeface="Calibri"/>
              </a:rPr>
              <a:t>TJ. </a:t>
            </a:r>
            <a:r>
              <a:rPr sz="1300" spc="-95" dirty="0">
                <a:latin typeface="Calibri"/>
                <a:cs typeface="Calibri"/>
              </a:rPr>
              <a:t>Early mobilization </a:t>
            </a:r>
            <a:r>
              <a:rPr sz="1300" spc="-70" dirty="0">
                <a:latin typeface="Calibri"/>
                <a:cs typeface="Calibri"/>
              </a:rPr>
              <a:t>in </a:t>
            </a:r>
            <a:r>
              <a:rPr sz="1300" spc="-114" dirty="0">
                <a:latin typeface="Calibri"/>
                <a:cs typeface="Calibri"/>
              </a:rPr>
              <a:t>the </a:t>
            </a:r>
            <a:r>
              <a:rPr sz="1300" spc="-75" dirty="0">
                <a:latin typeface="Calibri"/>
                <a:cs typeface="Calibri"/>
              </a:rPr>
              <a:t>critical </a:t>
            </a:r>
            <a:r>
              <a:rPr sz="1300" spc="-114" dirty="0">
                <a:latin typeface="Calibri"/>
                <a:cs typeface="Calibri"/>
              </a:rPr>
              <a:t>care </a:t>
            </a:r>
            <a:r>
              <a:rPr sz="1300" spc="-95" dirty="0">
                <a:latin typeface="Calibri"/>
                <a:cs typeface="Calibri"/>
              </a:rPr>
              <a:t>unit </a:t>
            </a:r>
            <a:r>
              <a:rPr sz="1300" spc="-105" dirty="0">
                <a:latin typeface="Calibri"/>
                <a:cs typeface="Calibri"/>
              </a:rPr>
              <a:t>: </a:t>
            </a:r>
            <a:r>
              <a:rPr sz="1300" spc="-140" dirty="0">
                <a:latin typeface="Calibri"/>
                <a:cs typeface="Calibri"/>
              </a:rPr>
              <a:t>A </a:t>
            </a:r>
            <a:r>
              <a:rPr sz="1300" spc="-110" dirty="0">
                <a:latin typeface="Calibri"/>
                <a:cs typeface="Calibri"/>
              </a:rPr>
              <a:t>review </a:t>
            </a:r>
            <a:r>
              <a:rPr sz="1300" spc="-105" dirty="0">
                <a:latin typeface="Calibri"/>
                <a:cs typeface="Calibri"/>
              </a:rPr>
              <a:t>of </a:t>
            </a:r>
            <a:r>
              <a:rPr sz="1300" spc="-100" dirty="0">
                <a:latin typeface="Calibri"/>
                <a:cs typeface="Calibri"/>
              </a:rPr>
              <a:t>adult </a:t>
            </a:r>
            <a:r>
              <a:rPr sz="1300" spc="-130" dirty="0">
                <a:latin typeface="Calibri"/>
                <a:cs typeface="Calibri"/>
              </a:rPr>
              <a:t>and </a:t>
            </a:r>
            <a:r>
              <a:rPr sz="1300" spc="-100" dirty="0">
                <a:latin typeface="Calibri"/>
                <a:cs typeface="Calibri"/>
              </a:rPr>
              <a:t>pediatric </a:t>
            </a:r>
            <a:r>
              <a:rPr sz="1300" spc="-95" dirty="0">
                <a:latin typeface="Calibri"/>
                <a:cs typeface="Calibri"/>
              </a:rPr>
              <a:t>literature </a:t>
            </a:r>
            <a:r>
              <a:rPr sz="1300" spc="-130" dirty="0">
                <a:latin typeface="Calibri"/>
                <a:cs typeface="Calibri"/>
              </a:rPr>
              <a:t>. </a:t>
            </a:r>
            <a:r>
              <a:rPr sz="1350" i="1" spc="-120" dirty="0">
                <a:latin typeface="Calibri"/>
                <a:cs typeface="Calibri"/>
              </a:rPr>
              <a:t>J </a:t>
            </a:r>
            <a:r>
              <a:rPr sz="1350" i="1" spc="-100" dirty="0">
                <a:latin typeface="Calibri"/>
                <a:cs typeface="Calibri"/>
              </a:rPr>
              <a:t>Crit</a:t>
            </a:r>
            <a:r>
              <a:rPr sz="1350" i="1" spc="5" dirty="0">
                <a:latin typeface="Calibri"/>
                <a:cs typeface="Calibri"/>
              </a:rPr>
              <a:t> </a:t>
            </a:r>
            <a:r>
              <a:rPr sz="1350" i="1" spc="-140" dirty="0">
                <a:latin typeface="Calibri"/>
                <a:cs typeface="Calibri"/>
              </a:rPr>
              <a:t>Care</a:t>
            </a:r>
            <a:r>
              <a:rPr sz="1300" spc="-140" dirty="0">
                <a:latin typeface="Calibri"/>
                <a:cs typeface="Calibri"/>
              </a:rPr>
              <a:t>. </a:t>
            </a:r>
            <a:r>
              <a:rPr sz="1300" spc="-95" dirty="0">
                <a:latin typeface="Calibri"/>
                <a:cs typeface="Calibri"/>
              </a:rPr>
              <a:t>2015;30:664–672.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5411" y="2474723"/>
            <a:ext cx="6179681" cy="314485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4534" y="217932"/>
            <a:ext cx="21894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25" dirty="0"/>
              <a:t>Про</a:t>
            </a:r>
            <a:r>
              <a:rPr sz="4400" spc="-290" dirty="0"/>
              <a:t>т</a:t>
            </a:r>
            <a:r>
              <a:rPr sz="4400" spc="-420" dirty="0"/>
              <a:t>о</a:t>
            </a:r>
            <a:r>
              <a:rPr sz="4400" spc="-305" dirty="0"/>
              <a:t>т</a:t>
            </a:r>
            <a:r>
              <a:rPr sz="4400" spc="-445" dirty="0"/>
              <a:t>и</a:t>
            </a:r>
            <a:r>
              <a:rPr sz="4400" spc="-409" dirty="0"/>
              <a:t>п</a:t>
            </a:r>
            <a:r>
              <a:rPr sz="4400" spc="-565" dirty="0"/>
              <a:t>ы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560831" y="115823"/>
            <a:ext cx="11271885" cy="6501765"/>
            <a:chOff x="560831" y="115823"/>
            <a:chExt cx="11271885" cy="65017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831" y="1082039"/>
              <a:ext cx="4087368" cy="55351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121" y="1277191"/>
              <a:ext cx="3498696" cy="49468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5967" y="115823"/>
              <a:ext cx="7516368" cy="25176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1142" y="312115"/>
              <a:ext cx="6929561" cy="19301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6655" y="2389631"/>
              <a:ext cx="3249168" cy="4017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0001" y="2585286"/>
              <a:ext cx="2664574" cy="342804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74280" y="2746247"/>
            <a:ext cx="4255135" cy="3337560"/>
            <a:chOff x="7574280" y="2746247"/>
            <a:chExt cx="4255135" cy="333756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74280" y="2746247"/>
              <a:ext cx="4255008" cy="33375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9762" y="2939632"/>
              <a:ext cx="3666119" cy="27505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2280" y="1185278"/>
            <a:ext cx="10505899" cy="549735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2178" y="4763516"/>
            <a:ext cx="1765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http://rehabrus.ru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algn="ctr">
              <a:lnSpc>
                <a:spcPct val="100000"/>
              </a:lnSpc>
              <a:spcBef>
                <a:spcPts val="100"/>
              </a:spcBef>
            </a:pPr>
            <a:r>
              <a:rPr spc="-695" dirty="0"/>
              <a:t>Мы </a:t>
            </a:r>
            <a:r>
              <a:rPr spc="-360" dirty="0"/>
              <a:t>начали </a:t>
            </a:r>
            <a:r>
              <a:rPr spc="-335" dirty="0"/>
              <a:t>писать </a:t>
            </a:r>
            <a:r>
              <a:rPr spc="-360" dirty="0"/>
              <a:t>клинические</a:t>
            </a:r>
            <a:r>
              <a:rPr spc="-580" dirty="0"/>
              <a:t> </a:t>
            </a:r>
            <a:r>
              <a:rPr spc="-405" dirty="0"/>
              <a:t>рекомендации</a:t>
            </a:r>
          </a:p>
          <a:p>
            <a:pPr marL="366395" algn="ctr">
              <a:lnSpc>
                <a:spcPct val="100000"/>
              </a:lnSpc>
            </a:pPr>
            <a:r>
              <a:rPr spc="-375" dirty="0"/>
              <a:t>«Реабилитация </a:t>
            </a:r>
            <a:r>
              <a:rPr spc="-305" dirty="0"/>
              <a:t>в </a:t>
            </a:r>
            <a:r>
              <a:rPr spc="-370" dirty="0"/>
              <a:t>интенсивной </a:t>
            </a:r>
            <a:r>
              <a:rPr spc="-355" dirty="0"/>
              <a:t>терапии </a:t>
            </a:r>
            <a:r>
              <a:rPr spc="125" dirty="0"/>
              <a:t>–</a:t>
            </a:r>
            <a:r>
              <a:rPr spc="-210" dirty="0"/>
              <a:t> </a:t>
            </a:r>
            <a:r>
              <a:rPr spc="-345" dirty="0"/>
              <a:t>РеабИТ»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60131" y="473963"/>
            <a:ext cx="24720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65" dirty="0"/>
              <a:t>По</a:t>
            </a:r>
            <a:r>
              <a:rPr sz="4400" spc="-445" dirty="0"/>
              <a:t>дни</a:t>
            </a:r>
            <a:r>
              <a:rPr sz="4400" spc="-680" dirty="0"/>
              <a:t>м</a:t>
            </a:r>
            <a:r>
              <a:rPr sz="4400" spc="-350" dirty="0"/>
              <a:t>а</a:t>
            </a:r>
            <a:r>
              <a:rPr sz="4400" spc="-385" dirty="0"/>
              <a:t>е</a:t>
            </a:r>
            <a:r>
              <a:rPr sz="4400" spc="-680" dirty="0"/>
              <a:t>м</a:t>
            </a:r>
            <a:r>
              <a:rPr sz="4400" spc="-350" dirty="0"/>
              <a:t>!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1725167" y="1002791"/>
            <a:ext cx="4239895" cy="5309870"/>
            <a:chOff x="1725167" y="1002791"/>
            <a:chExt cx="4239895" cy="53098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167" y="1002791"/>
              <a:ext cx="4239767" cy="53096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9288" y="1196975"/>
              <a:ext cx="3652837" cy="472440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117335" y="1146047"/>
            <a:ext cx="4401820" cy="5096510"/>
            <a:chOff x="6117335" y="1146047"/>
            <a:chExt cx="4401820" cy="50965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7335" y="1146047"/>
              <a:ext cx="4401312" cy="50962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1901" y="1341438"/>
              <a:ext cx="3814762" cy="4508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18822" y="283971"/>
            <a:ext cx="15544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35" dirty="0"/>
              <a:t>Г</a:t>
            </a:r>
            <a:r>
              <a:rPr spc="-420" dirty="0"/>
              <a:t>л</a:t>
            </a:r>
            <a:r>
              <a:rPr spc="-390" dirty="0"/>
              <a:t>о</a:t>
            </a:r>
            <a:r>
              <a:rPr spc="-275" dirty="0"/>
              <a:t>т</a:t>
            </a:r>
            <a:r>
              <a:rPr spc="-325" dirty="0"/>
              <a:t>а</a:t>
            </a:r>
            <a:r>
              <a:rPr spc="-340" dirty="0"/>
              <a:t>е</a:t>
            </a:r>
            <a:r>
              <a:rPr spc="-625" dirty="0"/>
              <a:t>м</a:t>
            </a:r>
            <a:r>
              <a:rPr spc="-315" dirty="0"/>
              <a:t>!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08760" y="950975"/>
            <a:ext cx="9400540" cy="5907405"/>
            <a:chOff x="1508760" y="950975"/>
            <a:chExt cx="9400540" cy="59074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8760" y="950975"/>
              <a:ext cx="4764024" cy="59070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3387" y="1144588"/>
              <a:ext cx="4176711" cy="5426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0824" y="1146047"/>
              <a:ext cx="5077968" cy="45628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24563" y="1341437"/>
              <a:ext cx="4492625" cy="3975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2304" y="473963"/>
            <a:ext cx="17272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90" dirty="0"/>
              <a:t>Кормим!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1508760" y="1002791"/>
            <a:ext cx="9208135" cy="5526405"/>
            <a:chOff x="1508760" y="1002791"/>
            <a:chExt cx="9208135" cy="55264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8760" y="1002791"/>
              <a:ext cx="4361688" cy="55260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3387" y="1196975"/>
              <a:ext cx="3775075" cy="4940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1263" y="1289303"/>
              <a:ext cx="5175503" cy="50017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5638" y="1484314"/>
              <a:ext cx="4587875" cy="44148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53768" y="473963"/>
            <a:ext cx="26841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25" dirty="0"/>
              <a:t>Проб</a:t>
            </a:r>
            <a:r>
              <a:rPr sz="4400" spc="-355" dirty="0"/>
              <a:t>у</a:t>
            </a:r>
            <a:r>
              <a:rPr sz="4400" spc="-665" dirty="0"/>
              <a:t>ж</a:t>
            </a:r>
            <a:r>
              <a:rPr sz="4400" spc="-530" dirty="0"/>
              <a:t>д</a:t>
            </a:r>
            <a:r>
              <a:rPr sz="4400" spc="-350" dirty="0"/>
              <a:t>а</a:t>
            </a:r>
            <a:r>
              <a:rPr sz="4400" spc="-385" dirty="0"/>
              <a:t>е</a:t>
            </a:r>
            <a:r>
              <a:rPr sz="4400" spc="-680" dirty="0"/>
              <a:t>м</a:t>
            </a:r>
            <a:r>
              <a:rPr sz="4400" spc="-350" dirty="0"/>
              <a:t>!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1328927" y="1362455"/>
            <a:ext cx="9613900" cy="5123815"/>
            <a:chOff x="1328927" y="1362455"/>
            <a:chExt cx="9613900" cy="51238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8927" y="1362455"/>
              <a:ext cx="5138928" cy="51236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9" y="1557339"/>
              <a:ext cx="4551363" cy="45354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4183" y="1938527"/>
              <a:ext cx="4898136" cy="45201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0462" y="2133601"/>
              <a:ext cx="4308475" cy="39322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9056" y="378459"/>
            <a:ext cx="697484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605" dirty="0"/>
              <a:t>Мы </a:t>
            </a:r>
            <a:r>
              <a:rPr sz="3400" spc="-345" dirty="0"/>
              <a:t>поняли </a:t>
            </a:r>
            <a:r>
              <a:rPr sz="3400" spc="-270" dirty="0"/>
              <a:t>суть </a:t>
            </a:r>
            <a:r>
              <a:rPr sz="3400" spc="-330" dirty="0"/>
              <a:t>реабилитационного</a:t>
            </a:r>
            <a:r>
              <a:rPr sz="3400" spc="-475" dirty="0"/>
              <a:t> </a:t>
            </a:r>
            <a:r>
              <a:rPr sz="3400" spc="-305" dirty="0"/>
              <a:t>процесса</a:t>
            </a:r>
            <a:endParaRPr sz="3400"/>
          </a:p>
        </p:txBody>
      </p:sp>
      <p:sp>
        <p:nvSpPr>
          <p:cNvPr id="3" name="object 3"/>
          <p:cNvSpPr txBox="1"/>
          <p:nvPr/>
        </p:nvSpPr>
        <p:spPr>
          <a:xfrm>
            <a:off x="5187950" y="6421628"/>
            <a:ext cx="1816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143" y="1031963"/>
            <a:ext cx="11148164" cy="570703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1271" y="2185923"/>
            <a:ext cx="496633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pc="-320" dirty="0"/>
              <a:t>РеабИТ </a:t>
            </a:r>
            <a:r>
              <a:rPr spc="125" dirty="0"/>
              <a:t>– </a:t>
            </a:r>
            <a:r>
              <a:rPr spc="-415" dirty="0"/>
              <a:t>пример  </a:t>
            </a:r>
            <a:r>
              <a:rPr spc="-405" dirty="0"/>
              <a:t>междисциплинарного  </a:t>
            </a:r>
            <a:r>
              <a:rPr spc="-375" dirty="0"/>
              <a:t>взаимодействия </a:t>
            </a:r>
            <a:r>
              <a:rPr spc="-315" dirty="0"/>
              <a:t>ФАР </a:t>
            </a:r>
            <a:r>
              <a:rPr spc="-409" dirty="0"/>
              <a:t>и </a:t>
            </a:r>
            <a:r>
              <a:rPr spc="-280" dirty="0"/>
              <a:t>СРР  </a:t>
            </a:r>
            <a:r>
              <a:rPr spc="-229" dirty="0"/>
              <a:t>2016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665" y="187890"/>
            <a:ext cx="1452490" cy="246567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8170" y="0"/>
            <a:ext cx="5379530" cy="668451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59763" y="229107"/>
            <a:ext cx="61417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15" dirty="0"/>
              <a:t>Жизнь </a:t>
            </a:r>
            <a:r>
              <a:rPr spc="-380" dirty="0"/>
              <a:t>подтвердила </a:t>
            </a:r>
            <a:r>
              <a:rPr spc="-395" dirty="0"/>
              <a:t>нашу</a:t>
            </a:r>
            <a:r>
              <a:rPr spc="-445" dirty="0"/>
              <a:t> </a:t>
            </a:r>
            <a:r>
              <a:rPr spc="-330" dirty="0"/>
              <a:t>правоту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38282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6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915525" cy="6858000"/>
            <a:chOff x="0" y="0"/>
            <a:chExt cx="9915525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251704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60715" cy="6857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9496" y="1143000"/>
              <a:ext cx="5504688" cy="7162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5352" y="1194816"/>
              <a:ext cx="3041904" cy="7040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94689" y="1164921"/>
              <a:ext cx="5413188" cy="62630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394690" y="1164921"/>
              <a:ext cx="5413375" cy="626745"/>
            </a:xfrm>
            <a:custGeom>
              <a:avLst/>
              <a:gdLst/>
              <a:ahLst/>
              <a:cxnLst/>
              <a:rect l="l" t="t" r="r" b="b"/>
              <a:pathLst>
                <a:path w="5413375" h="626744">
                  <a:moveTo>
                    <a:pt x="1329705" y="104387"/>
                  </a:moveTo>
                  <a:lnTo>
                    <a:pt x="1337908" y="63755"/>
                  </a:lnTo>
                  <a:lnTo>
                    <a:pt x="1360279" y="30574"/>
                  </a:lnTo>
                  <a:lnTo>
                    <a:pt x="1393459" y="8203"/>
                  </a:lnTo>
                  <a:lnTo>
                    <a:pt x="1434092" y="0"/>
                  </a:lnTo>
                  <a:lnTo>
                    <a:pt x="2010285" y="0"/>
                  </a:lnTo>
                  <a:lnTo>
                    <a:pt x="3031157" y="0"/>
                  </a:lnTo>
                  <a:lnTo>
                    <a:pt x="5308802" y="0"/>
                  </a:lnTo>
                  <a:lnTo>
                    <a:pt x="5349434" y="8203"/>
                  </a:lnTo>
                  <a:lnTo>
                    <a:pt x="5382614" y="30574"/>
                  </a:lnTo>
                  <a:lnTo>
                    <a:pt x="5404985" y="63755"/>
                  </a:lnTo>
                  <a:lnTo>
                    <a:pt x="5413189" y="104387"/>
                  </a:lnTo>
                  <a:lnTo>
                    <a:pt x="5413189" y="365344"/>
                  </a:lnTo>
                  <a:lnTo>
                    <a:pt x="5413189" y="521919"/>
                  </a:lnTo>
                  <a:lnTo>
                    <a:pt x="5404985" y="562546"/>
                  </a:lnTo>
                  <a:lnTo>
                    <a:pt x="5382614" y="595727"/>
                  </a:lnTo>
                  <a:lnTo>
                    <a:pt x="5349434" y="618098"/>
                  </a:lnTo>
                  <a:lnTo>
                    <a:pt x="5308802" y="626302"/>
                  </a:lnTo>
                  <a:lnTo>
                    <a:pt x="3031157" y="626302"/>
                  </a:lnTo>
                  <a:lnTo>
                    <a:pt x="2010285" y="626302"/>
                  </a:lnTo>
                  <a:lnTo>
                    <a:pt x="1434092" y="626302"/>
                  </a:lnTo>
                  <a:lnTo>
                    <a:pt x="1393459" y="618098"/>
                  </a:lnTo>
                  <a:lnTo>
                    <a:pt x="1360279" y="595727"/>
                  </a:lnTo>
                  <a:lnTo>
                    <a:pt x="1337908" y="562546"/>
                  </a:lnTo>
                  <a:lnTo>
                    <a:pt x="1329705" y="521914"/>
                  </a:lnTo>
                  <a:lnTo>
                    <a:pt x="0" y="341336"/>
                  </a:lnTo>
                  <a:lnTo>
                    <a:pt x="1329705" y="365344"/>
                  </a:lnTo>
                  <a:lnTo>
                    <a:pt x="1329705" y="104387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95616" y="2057400"/>
              <a:ext cx="2209800" cy="6309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26552" y="2066544"/>
              <a:ext cx="944879" cy="7040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40878" y="2079321"/>
              <a:ext cx="2116898" cy="53861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640878" y="2079321"/>
              <a:ext cx="2117090" cy="539115"/>
            </a:xfrm>
            <a:custGeom>
              <a:avLst/>
              <a:gdLst/>
              <a:ahLst/>
              <a:cxnLst/>
              <a:rect l="l" t="t" r="r" b="b"/>
              <a:pathLst>
                <a:path w="2117090" h="539114">
                  <a:moveTo>
                    <a:pt x="0" y="89771"/>
                  </a:moveTo>
                  <a:lnTo>
                    <a:pt x="7054" y="54828"/>
                  </a:lnTo>
                  <a:lnTo>
                    <a:pt x="26293" y="26293"/>
                  </a:lnTo>
                  <a:lnTo>
                    <a:pt x="54828" y="7054"/>
                  </a:lnTo>
                  <a:lnTo>
                    <a:pt x="89771" y="0"/>
                  </a:lnTo>
                  <a:lnTo>
                    <a:pt x="2027127" y="0"/>
                  </a:lnTo>
                  <a:lnTo>
                    <a:pt x="2062069" y="7054"/>
                  </a:lnTo>
                  <a:lnTo>
                    <a:pt x="2090604" y="26293"/>
                  </a:lnTo>
                  <a:lnTo>
                    <a:pt x="2109843" y="54828"/>
                  </a:lnTo>
                  <a:lnTo>
                    <a:pt x="2116898" y="89771"/>
                  </a:lnTo>
                  <a:lnTo>
                    <a:pt x="2116898" y="448847"/>
                  </a:lnTo>
                  <a:lnTo>
                    <a:pt x="2109843" y="483790"/>
                  </a:lnTo>
                  <a:lnTo>
                    <a:pt x="2090604" y="512325"/>
                  </a:lnTo>
                  <a:lnTo>
                    <a:pt x="2062069" y="531564"/>
                  </a:lnTo>
                  <a:lnTo>
                    <a:pt x="2027127" y="538619"/>
                  </a:lnTo>
                  <a:lnTo>
                    <a:pt x="89771" y="538619"/>
                  </a:lnTo>
                  <a:lnTo>
                    <a:pt x="54828" y="531564"/>
                  </a:lnTo>
                  <a:lnTo>
                    <a:pt x="26293" y="512325"/>
                  </a:lnTo>
                  <a:lnTo>
                    <a:pt x="7054" y="483790"/>
                  </a:lnTo>
                  <a:lnTo>
                    <a:pt x="0" y="448847"/>
                  </a:lnTo>
                  <a:lnTo>
                    <a:pt x="0" y="8977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60919" y="2767583"/>
              <a:ext cx="2468879" cy="6309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91400" y="2776727"/>
              <a:ext cx="2407920" cy="704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07817" y="2790371"/>
              <a:ext cx="2375009" cy="53861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407817" y="2790371"/>
              <a:ext cx="2375535" cy="539115"/>
            </a:xfrm>
            <a:custGeom>
              <a:avLst/>
              <a:gdLst/>
              <a:ahLst/>
              <a:cxnLst/>
              <a:rect l="l" t="t" r="r" b="b"/>
              <a:pathLst>
                <a:path w="2375534" h="539114">
                  <a:moveTo>
                    <a:pt x="0" y="89772"/>
                  </a:moveTo>
                  <a:lnTo>
                    <a:pt x="7054" y="54828"/>
                  </a:lnTo>
                  <a:lnTo>
                    <a:pt x="26293" y="26293"/>
                  </a:lnTo>
                  <a:lnTo>
                    <a:pt x="54828" y="7054"/>
                  </a:lnTo>
                  <a:lnTo>
                    <a:pt x="89771" y="0"/>
                  </a:lnTo>
                  <a:lnTo>
                    <a:pt x="2285237" y="0"/>
                  </a:lnTo>
                  <a:lnTo>
                    <a:pt x="2320180" y="7054"/>
                  </a:lnTo>
                  <a:lnTo>
                    <a:pt x="2348715" y="26293"/>
                  </a:lnTo>
                  <a:lnTo>
                    <a:pt x="2367954" y="54828"/>
                  </a:lnTo>
                  <a:lnTo>
                    <a:pt x="2375009" y="89772"/>
                  </a:lnTo>
                  <a:lnTo>
                    <a:pt x="2375009" y="448847"/>
                  </a:lnTo>
                  <a:lnTo>
                    <a:pt x="2367954" y="483790"/>
                  </a:lnTo>
                  <a:lnTo>
                    <a:pt x="2348715" y="512325"/>
                  </a:lnTo>
                  <a:lnTo>
                    <a:pt x="2320180" y="531564"/>
                  </a:lnTo>
                  <a:lnTo>
                    <a:pt x="2285237" y="538619"/>
                  </a:lnTo>
                  <a:lnTo>
                    <a:pt x="89771" y="538619"/>
                  </a:lnTo>
                  <a:lnTo>
                    <a:pt x="54828" y="531564"/>
                  </a:lnTo>
                  <a:lnTo>
                    <a:pt x="26293" y="512325"/>
                  </a:lnTo>
                  <a:lnTo>
                    <a:pt x="7054" y="483790"/>
                  </a:lnTo>
                  <a:lnTo>
                    <a:pt x="0" y="448847"/>
                  </a:lnTo>
                  <a:lnTo>
                    <a:pt x="0" y="8977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09688" y="4111752"/>
              <a:ext cx="2465831" cy="6309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71231" y="4120896"/>
              <a:ext cx="2139696" cy="7040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54507" y="4133538"/>
              <a:ext cx="2375009" cy="53861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454506" y="4133538"/>
              <a:ext cx="2375535" cy="539115"/>
            </a:xfrm>
            <a:custGeom>
              <a:avLst/>
              <a:gdLst/>
              <a:ahLst/>
              <a:cxnLst/>
              <a:rect l="l" t="t" r="r" b="b"/>
              <a:pathLst>
                <a:path w="2375534" h="539114">
                  <a:moveTo>
                    <a:pt x="0" y="89772"/>
                  </a:moveTo>
                  <a:lnTo>
                    <a:pt x="7054" y="54828"/>
                  </a:lnTo>
                  <a:lnTo>
                    <a:pt x="26293" y="26293"/>
                  </a:lnTo>
                  <a:lnTo>
                    <a:pt x="54828" y="7054"/>
                  </a:lnTo>
                  <a:lnTo>
                    <a:pt x="89771" y="0"/>
                  </a:lnTo>
                  <a:lnTo>
                    <a:pt x="2285237" y="0"/>
                  </a:lnTo>
                  <a:lnTo>
                    <a:pt x="2320180" y="7054"/>
                  </a:lnTo>
                  <a:lnTo>
                    <a:pt x="2348715" y="26293"/>
                  </a:lnTo>
                  <a:lnTo>
                    <a:pt x="2367954" y="54828"/>
                  </a:lnTo>
                  <a:lnTo>
                    <a:pt x="2375009" y="89772"/>
                  </a:lnTo>
                  <a:lnTo>
                    <a:pt x="2375009" y="448847"/>
                  </a:lnTo>
                  <a:lnTo>
                    <a:pt x="2367954" y="483790"/>
                  </a:lnTo>
                  <a:lnTo>
                    <a:pt x="2348715" y="512325"/>
                  </a:lnTo>
                  <a:lnTo>
                    <a:pt x="2320180" y="531564"/>
                  </a:lnTo>
                  <a:lnTo>
                    <a:pt x="2285237" y="538619"/>
                  </a:lnTo>
                  <a:lnTo>
                    <a:pt x="89771" y="538619"/>
                  </a:lnTo>
                  <a:lnTo>
                    <a:pt x="54828" y="531564"/>
                  </a:lnTo>
                  <a:lnTo>
                    <a:pt x="26293" y="512325"/>
                  </a:lnTo>
                  <a:lnTo>
                    <a:pt x="7054" y="483790"/>
                  </a:lnTo>
                  <a:lnTo>
                    <a:pt x="0" y="448847"/>
                  </a:lnTo>
                  <a:lnTo>
                    <a:pt x="0" y="8977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97495" y="3450335"/>
              <a:ext cx="2468879" cy="6309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64423" y="3459479"/>
              <a:ext cx="1335024" cy="7040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45128" y="3472807"/>
              <a:ext cx="2375009" cy="53861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445128" y="3472807"/>
              <a:ext cx="2375535" cy="539115"/>
            </a:xfrm>
            <a:custGeom>
              <a:avLst/>
              <a:gdLst/>
              <a:ahLst/>
              <a:cxnLst/>
              <a:rect l="l" t="t" r="r" b="b"/>
              <a:pathLst>
                <a:path w="2375534" h="539114">
                  <a:moveTo>
                    <a:pt x="0" y="89772"/>
                  </a:moveTo>
                  <a:lnTo>
                    <a:pt x="7054" y="54828"/>
                  </a:lnTo>
                  <a:lnTo>
                    <a:pt x="26293" y="26293"/>
                  </a:lnTo>
                  <a:lnTo>
                    <a:pt x="54828" y="7054"/>
                  </a:lnTo>
                  <a:lnTo>
                    <a:pt x="89771" y="0"/>
                  </a:lnTo>
                  <a:lnTo>
                    <a:pt x="2285237" y="0"/>
                  </a:lnTo>
                  <a:lnTo>
                    <a:pt x="2320180" y="7054"/>
                  </a:lnTo>
                  <a:lnTo>
                    <a:pt x="2348715" y="26293"/>
                  </a:lnTo>
                  <a:lnTo>
                    <a:pt x="2367954" y="54828"/>
                  </a:lnTo>
                  <a:lnTo>
                    <a:pt x="2375009" y="89772"/>
                  </a:lnTo>
                  <a:lnTo>
                    <a:pt x="2375009" y="448847"/>
                  </a:lnTo>
                  <a:lnTo>
                    <a:pt x="2367954" y="483790"/>
                  </a:lnTo>
                  <a:lnTo>
                    <a:pt x="2348715" y="512325"/>
                  </a:lnTo>
                  <a:lnTo>
                    <a:pt x="2320180" y="531564"/>
                  </a:lnTo>
                  <a:lnTo>
                    <a:pt x="2285237" y="538619"/>
                  </a:lnTo>
                  <a:lnTo>
                    <a:pt x="89771" y="538619"/>
                  </a:lnTo>
                  <a:lnTo>
                    <a:pt x="54828" y="531564"/>
                  </a:lnTo>
                  <a:lnTo>
                    <a:pt x="26293" y="512325"/>
                  </a:lnTo>
                  <a:lnTo>
                    <a:pt x="7054" y="483790"/>
                  </a:lnTo>
                  <a:lnTo>
                    <a:pt x="0" y="448847"/>
                  </a:lnTo>
                  <a:lnTo>
                    <a:pt x="0" y="8977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49311" y="4800600"/>
              <a:ext cx="2465831" cy="63398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62671" y="4812791"/>
              <a:ext cx="2039112" cy="7040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95233" y="4825353"/>
              <a:ext cx="2375009" cy="53861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495232" y="4825353"/>
              <a:ext cx="2375535" cy="539115"/>
            </a:xfrm>
            <a:custGeom>
              <a:avLst/>
              <a:gdLst/>
              <a:ahLst/>
              <a:cxnLst/>
              <a:rect l="l" t="t" r="r" b="b"/>
              <a:pathLst>
                <a:path w="2375534" h="539114">
                  <a:moveTo>
                    <a:pt x="0" y="89772"/>
                  </a:moveTo>
                  <a:lnTo>
                    <a:pt x="7054" y="54828"/>
                  </a:lnTo>
                  <a:lnTo>
                    <a:pt x="26293" y="26293"/>
                  </a:lnTo>
                  <a:lnTo>
                    <a:pt x="54828" y="7054"/>
                  </a:lnTo>
                  <a:lnTo>
                    <a:pt x="89771" y="0"/>
                  </a:lnTo>
                  <a:lnTo>
                    <a:pt x="2285237" y="0"/>
                  </a:lnTo>
                  <a:lnTo>
                    <a:pt x="2320180" y="7054"/>
                  </a:lnTo>
                  <a:lnTo>
                    <a:pt x="2348715" y="26293"/>
                  </a:lnTo>
                  <a:lnTo>
                    <a:pt x="2367954" y="54828"/>
                  </a:lnTo>
                  <a:lnTo>
                    <a:pt x="2375009" y="89772"/>
                  </a:lnTo>
                  <a:lnTo>
                    <a:pt x="2375009" y="448847"/>
                  </a:lnTo>
                  <a:lnTo>
                    <a:pt x="2367954" y="483790"/>
                  </a:lnTo>
                  <a:lnTo>
                    <a:pt x="2348715" y="512325"/>
                  </a:lnTo>
                  <a:lnTo>
                    <a:pt x="2320180" y="531564"/>
                  </a:lnTo>
                  <a:lnTo>
                    <a:pt x="2285237" y="538619"/>
                  </a:lnTo>
                  <a:lnTo>
                    <a:pt x="89771" y="538619"/>
                  </a:lnTo>
                  <a:lnTo>
                    <a:pt x="54828" y="531564"/>
                  </a:lnTo>
                  <a:lnTo>
                    <a:pt x="26293" y="512325"/>
                  </a:lnTo>
                  <a:lnTo>
                    <a:pt x="7054" y="483790"/>
                  </a:lnTo>
                  <a:lnTo>
                    <a:pt x="0" y="448847"/>
                  </a:lnTo>
                  <a:lnTo>
                    <a:pt x="0" y="8977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450892" y="1277111"/>
            <a:ext cx="3140710" cy="399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200" dirty="0">
                <a:solidFill>
                  <a:srgbClr val="FFFFFF"/>
                </a:solidFill>
                <a:latin typeface="Calibri"/>
                <a:cs typeface="Calibri"/>
              </a:rPr>
              <a:t>Профилактика </a:t>
            </a:r>
            <a:r>
              <a:rPr sz="2300" spc="-23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300" spc="-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210" dirty="0">
                <a:solidFill>
                  <a:srgbClr val="FFFFFF"/>
                </a:solidFill>
                <a:latin typeface="Calibri"/>
                <a:cs typeface="Calibri"/>
              </a:rPr>
              <a:t>лечение</a:t>
            </a:r>
            <a:endParaRPr sz="2300">
              <a:latin typeface="Calibri"/>
              <a:cs typeface="Calibri"/>
            </a:endParaRPr>
          </a:p>
          <a:p>
            <a:pPr marL="1160780" marR="5080" indent="835025">
              <a:lnSpc>
                <a:spcPct val="202599"/>
              </a:lnSpc>
              <a:spcBef>
                <a:spcPts val="1270"/>
              </a:spcBef>
            </a:pPr>
            <a:r>
              <a:rPr sz="2300" spc="-225" dirty="0">
                <a:solidFill>
                  <a:srgbClr val="FFFFFF"/>
                </a:solidFill>
                <a:latin typeface="Calibri"/>
                <a:cs typeface="Calibri"/>
              </a:rPr>
              <a:t>Боли  </a:t>
            </a:r>
            <a:r>
              <a:rPr sz="2300" spc="-25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300" spc="-350" dirty="0">
                <a:solidFill>
                  <a:srgbClr val="FFFFFF"/>
                </a:solidFill>
                <a:latin typeface="Calibri"/>
                <a:cs typeface="Calibri"/>
              </a:rPr>
              <a:t>ж</a:t>
            </a:r>
            <a:r>
              <a:rPr sz="2300" spc="-23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300" spc="-15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2300" spc="-18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300" spc="-22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2300" spc="-235" dirty="0">
                <a:solidFill>
                  <a:srgbClr val="FFFFFF"/>
                </a:solidFill>
                <a:latin typeface="Calibri"/>
                <a:cs typeface="Calibri"/>
              </a:rPr>
              <a:t>ии</a:t>
            </a:r>
            <a:r>
              <a:rPr sz="2300" spc="-215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300" spc="-15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300" spc="-235" dirty="0">
                <a:solidFill>
                  <a:srgbClr val="FFFFFF"/>
                </a:solidFill>
                <a:latin typeface="Calibri"/>
                <a:cs typeface="Calibri"/>
              </a:rPr>
              <a:t>ед</a:t>
            </a:r>
            <a:r>
              <a:rPr sz="2300" spc="-18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300" spc="-22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2300" spc="-235" dirty="0">
                <a:solidFill>
                  <a:srgbClr val="FFFFFF"/>
                </a:solidFill>
                <a:latin typeface="Calibri"/>
                <a:cs typeface="Calibri"/>
              </a:rPr>
              <a:t>ии</a:t>
            </a:r>
            <a:endParaRPr sz="2300">
              <a:latin typeface="Calibri"/>
              <a:cs typeface="Calibri"/>
            </a:endParaRPr>
          </a:p>
          <a:p>
            <a:pPr marL="1339850" marR="90805" indent="-18415" algn="ctr">
              <a:lnSpc>
                <a:spcPct val="192600"/>
              </a:lnSpc>
              <a:spcBef>
                <a:spcPts val="60"/>
              </a:spcBef>
            </a:pPr>
            <a:r>
              <a:rPr sz="2300" spc="-225" dirty="0">
                <a:solidFill>
                  <a:srgbClr val="FFFFFF"/>
                </a:solidFill>
                <a:latin typeface="Calibri"/>
                <a:cs typeface="Calibri"/>
              </a:rPr>
              <a:t>Делирия  </a:t>
            </a:r>
            <a:r>
              <a:rPr sz="2300" spc="-310" dirty="0">
                <a:solidFill>
                  <a:srgbClr val="FFFFFF"/>
                </a:solidFill>
                <a:latin typeface="Calibri"/>
                <a:cs typeface="Calibri"/>
              </a:rPr>
              <a:t>Имм</a:t>
            </a:r>
            <a:r>
              <a:rPr sz="2300" spc="-24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300" spc="-229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2300" spc="-23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300" spc="-24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2300" spc="-23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300" spc="-165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2300" spc="-18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300" spc="-22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2300" spc="-170" dirty="0">
                <a:solidFill>
                  <a:srgbClr val="FFFFFF"/>
                </a:solidFill>
                <a:latin typeface="Calibri"/>
                <a:cs typeface="Calibri"/>
              </a:rPr>
              <a:t>ии  </a:t>
            </a:r>
            <a:r>
              <a:rPr sz="2300" spc="-220" dirty="0">
                <a:solidFill>
                  <a:srgbClr val="FFFFFF"/>
                </a:solidFill>
                <a:latin typeface="Calibri"/>
                <a:cs typeface="Calibri"/>
              </a:rPr>
              <a:t>Нарушений</a:t>
            </a:r>
            <a:r>
              <a:rPr sz="23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90" dirty="0">
                <a:solidFill>
                  <a:srgbClr val="FFFFFF"/>
                </a:solidFill>
                <a:latin typeface="Calibri"/>
                <a:cs typeface="Calibri"/>
              </a:rPr>
              <a:t>сна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689592" y="1432560"/>
            <a:ext cx="609600" cy="3764279"/>
            <a:chOff x="9689592" y="1432560"/>
            <a:chExt cx="609600" cy="3764279"/>
          </a:xfrm>
        </p:grpSpPr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192512" y="1569720"/>
              <a:ext cx="106679" cy="36271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246290" y="1590804"/>
              <a:ext cx="0" cy="3532504"/>
            </a:xfrm>
            <a:custGeom>
              <a:avLst/>
              <a:gdLst/>
              <a:ahLst/>
              <a:cxnLst/>
              <a:rect l="l" t="t" r="r" b="b"/>
              <a:pathLst>
                <a:path h="3532504">
                  <a:moveTo>
                    <a:pt x="0" y="0"/>
                  </a:moveTo>
                  <a:lnTo>
                    <a:pt x="1" y="3532340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65792" y="1432560"/>
              <a:ext cx="396240" cy="11887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807878" y="1465545"/>
              <a:ext cx="300990" cy="12700"/>
            </a:xfrm>
            <a:custGeom>
              <a:avLst/>
              <a:gdLst/>
              <a:ahLst/>
              <a:cxnLst/>
              <a:rect l="l" t="t" r="r" b="b"/>
              <a:pathLst>
                <a:path w="300990" h="12700">
                  <a:moveTo>
                    <a:pt x="-12700" y="6263"/>
                  </a:moveTo>
                  <a:lnTo>
                    <a:pt x="313325" y="6263"/>
                  </a:lnTo>
                </a:path>
              </a:pathLst>
            </a:custGeom>
            <a:ln w="37926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729216" y="1581912"/>
              <a:ext cx="545592" cy="10667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782827" y="1615857"/>
              <a:ext cx="451484" cy="0"/>
            </a:xfrm>
            <a:custGeom>
              <a:avLst/>
              <a:gdLst/>
              <a:ahLst/>
              <a:cxnLst/>
              <a:rect l="l" t="t" r="r" b="b"/>
              <a:pathLst>
                <a:path w="451484">
                  <a:moveTo>
                    <a:pt x="450937" y="0"/>
                  </a:moveTo>
                  <a:lnTo>
                    <a:pt x="0" y="1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689592" y="2295144"/>
              <a:ext cx="597407" cy="10972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745249" y="2329840"/>
              <a:ext cx="501650" cy="0"/>
            </a:xfrm>
            <a:custGeom>
              <a:avLst/>
              <a:gdLst/>
              <a:ahLst/>
              <a:cxnLst/>
              <a:rect l="l" t="t" r="r" b="b"/>
              <a:pathLst>
                <a:path w="501650">
                  <a:moveTo>
                    <a:pt x="501041" y="0"/>
                  </a:moveTo>
                  <a:lnTo>
                    <a:pt x="0" y="1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753600" y="3048000"/>
              <a:ext cx="533400" cy="10667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807879" y="3081403"/>
              <a:ext cx="438784" cy="0"/>
            </a:xfrm>
            <a:custGeom>
              <a:avLst/>
              <a:gdLst/>
              <a:ahLst/>
              <a:cxnLst/>
              <a:rect l="l" t="t" r="r" b="b"/>
              <a:pathLst>
                <a:path w="438784">
                  <a:moveTo>
                    <a:pt x="438411" y="0"/>
                  </a:moveTo>
                  <a:lnTo>
                    <a:pt x="0" y="1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753600" y="3672839"/>
              <a:ext cx="521207" cy="10972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807879" y="3707704"/>
              <a:ext cx="426084" cy="0"/>
            </a:xfrm>
            <a:custGeom>
              <a:avLst/>
              <a:gdLst/>
              <a:ahLst/>
              <a:cxnLst/>
              <a:rect l="l" t="t" r="r" b="b"/>
              <a:pathLst>
                <a:path w="426084">
                  <a:moveTo>
                    <a:pt x="425885" y="0"/>
                  </a:moveTo>
                  <a:lnTo>
                    <a:pt x="0" y="1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802368" y="4325111"/>
              <a:ext cx="472440" cy="10668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857984" y="4359057"/>
              <a:ext cx="375920" cy="0"/>
            </a:xfrm>
            <a:custGeom>
              <a:avLst/>
              <a:gdLst/>
              <a:ahLst/>
              <a:cxnLst/>
              <a:rect l="l" t="t" r="r" b="b"/>
              <a:pathLst>
                <a:path w="375920">
                  <a:moveTo>
                    <a:pt x="375780" y="0"/>
                  </a:moveTo>
                  <a:lnTo>
                    <a:pt x="0" y="1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841992" y="5090160"/>
              <a:ext cx="445007" cy="10668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895562" y="5123144"/>
              <a:ext cx="351155" cy="0"/>
            </a:xfrm>
            <a:custGeom>
              <a:avLst/>
              <a:gdLst/>
              <a:ahLst/>
              <a:cxnLst/>
              <a:rect l="l" t="t" r="r" b="b"/>
              <a:pathLst>
                <a:path w="351154">
                  <a:moveTo>
                    <a:pt x="350728" y="0"/>
                  </a:moveTo>
                  <a:lnTo>
                    <a:pt x="0" y="1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8991" y="56388"/>
            <a:ext cx="551815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425" dirty="0"/>
              <a:t>Мнемограмма </a:t>
            </a:r>
            <a:r>
              <a:rPr sz="3800" spc="-310" dirty="0"/>
              <a:t>«Радуга</a:t>
            </a:r>
            <a:r>
              <a:rPr sz="3800" spc="-100" dirty="0"/>
              <a:t> </a:t>
            </a:r>
            <a:r>
              <a:rPr sz="3800" spc="-310" dirty="0"/>
              <a:t>РеабИТ»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5228367" y="655878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50335" y="1280160"/>
            <a:ext cx="5008245" cy="4928870"/>
            <a:chOff x="3450335" y="1280160"/>
            <a:chExt cx="5008245" cy="49288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6887" y="1280160"/>
              <a:ext cx="1984248" cy="11216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0335" y="2154936"/>
              <a:ext cx="768096" cy="21427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0543" y="4194047"/>
              <a:ext cx="1484376" cy="17769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8135" y="5705855"/>
              <a:ext cx="2191512" cy="5029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12864" y="4194047"/>
              <a:ext cx="1484376" cy="17769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87055" y="2191512"/>
              <a:ext cx="771144" cy="21396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6647" y="1280160"/>
              <a:ext cx="1984248" cy="11216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7863" y="2761488"/>
              <a:ext cx="1969008" cy="196900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07442" y="3566667"/>
            <a:ext cx="5715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1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еа</a:t>
            </a:r>
            <a:r>
              <a:rPr sz="1600" spc="-160" dirty="0">
                <a:solidFill>
                  <a:srgbClr val="FFFFFF"/>
                </a:solidFill>
                <a:latin typeface="Calibri"/>
                <a:cs typeface="Calibri"/>
              </a:rPr>
              <a:t>бИ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88279" y="670559"/>
            <a:ext cx="1408176" cy="140817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532055" y="1164335"/>
            <a:ext cx="92265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98120" marR="5080" indent="-186055">
              <a:lnSpc>
                <a:spcPts val="1300"/>
              </a:lnSpc>
              <a:spcBef>
                <a:spcPts val="160"/>
              </a:spcBef>
            </a:pPr>
            <a:r>
              <a:rPr sz="1100" b="1" spc="-100" dirty="0">
                <a:solidFill>
                  <a:srgbClr val="FFFFFF"/>
                </a:solidFill>
                <a:latin typeface="Calibri"/>
                <a:cs typeface="Calibri"/>
              </a:rPr>
              <a:t>Циркадность 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(сон  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седация)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41464" y="1563624"/>
            <a:ext cx="1408176" cy="140817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463099" y="1798089"/>
            <a:ext cx="768350" cy="80327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200" b="1" spc="-110" dirty="0">
                <a:solidFill>
                  <a:srgbClr val="FFFFFF"/>
                </a:solidFill>
                <a:latin typeface="Calibri"/>
                <a:cs typeface="Calibri"/>
              </a:rPr>
              <a:t>Дыхание</a:t>
            </a:r>
            <a:endParaRPr sz="1200">
              <a:latin typeface="Calibri"/>
              <a:cs typeface="Calibri"/>
            </a:endParaRPr>
          </a:p>
          <a:p>
            <a:pPr marL="12700" marR="5080" algn="ctr">
              <a:lnSpc>
                <a:spcPts val="1200"/>
              </a:lnSpc>
              <a:spcBef>
                <a:spcPts val="600"/>
              </a:spcBef>
            </a:pP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(респираторная  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поддержка 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и  тренинг)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598664" y="3569208"/>
            <a:ext cx="1408176" cy="140512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920419" y="3986784"/>
            <a:ext cx="768350" cy="4978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065" marR="5080" indent="-1905" algn="ctr">
              <a:lnSpc>
                <a:spcPts val="1200"/>
              </a:lnSpc>
              <a:spcBef>
                <a:spcPts val="240"/>
              </a:spcBef>
            </a:pPr>
            <a:r>
              <a:rPr sz="1100" b="1" spc="-114" dirty="0">
                <a:latin typeface="Calibri"/>
                <a:cs typeface="Calibri"/>
              </a:rPr>
              <a:t>Метаболизм  </a:t>
            </a:r>
            <a:r>
              <a:rPr sz="1100" spc="-114" dirty="0">
                <a:latin typeface="Calibri"/>
                <a:cs typeface="Calibri"/>
              </a:rPr>
              <a:t>(глотание,  </a:t>
            </a:r>
            <a:r>
              <a:rPr sz="1100" spc="-120" dirty="0">
                <a:latin typeface="Calibri"/>
                <a:cs typeface="Calibri"/>
              </a:rPr>
              <a:t>питание,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20" dirty="0">
                <a:latin typeface="Calibri"/>
                <a:cs typeface="Calibri"/>
              </a:rPr>
              <a:t>белок)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312408" y="5169407"/>
            <a:ext cx="1417319" cy="142036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569806" y="5519420"/>
            <a:ext cx="902969" cy="6483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algn="ctr">
              <a:lnSpc>
                <a:spcPct val="96300"/>
              </a:lnSpc>
              <a:spcBef>
                <a:spcPts val="150"/>
              </a:spcBef>
            </a:pPr>
            <a:r>
              <a:rPr sz="1200" b="1" spc="-11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200" b="1" spc="-13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200" b="1" spc="-120" dirty="0">
                <a:solidFill>
                  <a:srgbClr val="FFFFFF"/>
                </a:solidFill>
                <a:latin typeface="Calibri"/>
                <a:cs typeface="Calibri"/>
              </a:rPr>
              <a:t>делирий  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мультимодальная  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анальгезия,  скрининг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261103" y="5175503"/>
            <a:ext cx="1408176" cy="1408176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583300" y="5565140"/>
            <a:ext cx="763905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5"/>
              </a:lnSpc>
              <a:spcBef>
                <a:spcPts val="100"/>
              </a:spcBef>
            </a:pPr>
            <a:r>
              <a:rPr sz="1200" b="1" spc="-12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910"/>
              </a:lnSpc>
            </a:pPr>
            <a:r>
              <a:rPr sz="800" spc="-80" dirty="0">
                <a:solidFill>
                  <a:srgbClr val="FFFFFF"/>
                </a:solidFill>
                <a:latin typeface="Calibri"/>
                <a:cs typeface="Calibri"/>
              </a:rPr>
              <a:t>(позиционирование,</a:t>
            </a:r>
            <a:endParaRPr sz="800">
              <a:latin typeface="Calibri"/>
              <a:cs typeface="Calibri"/>
            </a:endParaRPr>
          </a:p>
          <a:p>
            <a:pPr algn="ctr">
              <a:lnSpc>
                <a:spcPts val="925"/>
              </a:lnSpc>
            </a:pPr>
            <a:r>
              <a:rPr sz="800" spc="-90" dirty="0">
                <a:solidFill>
                  <a:srgbClr val="FFFFFF"/>
                </a:solidFill>
                <a:latin typeface="Calibri"/>
                <a:cs typeface="Calibri"/>
              </a:rPr>
              <a:t>движения,</a:t>
            </a:r>
            <a:endParaRPr sz="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800" spc="-75" dirty="0">
                <a:solidFill>
                  <a:srgbClr val="FFFFFF"/>
                </a:solidFill>
                <a:latin typeface="Calibri"/>
                <a:cs typeface="Calibri"/>
              </a:rPr>
              <a:t>вертикализация,)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977895" y="3569208"/>
            <a:ext cx="1408176" cy="1405127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301741" y="3983736"/>
            <a:ext cx="763905" cy="45847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480"/>
              </a:spcBef>
            </a:pPr>
            <a:r>
              <a:rPr sz="1100" b="1" spc="-100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(эрго,</a:t>
            </a:r>
            <a:r>
              <a:rPr sz="11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когнитив)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425952" y="1563624"/>
            <a:ext cx="1426464" cy="140817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723408" y="1878076"/>
            <a:ext cx="834390" cy="70612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065" marR="5080" indent="-635" algn="ctr">
              <a:lnSpc>
                <a:spcPct val="96300"/>
              </a:lnSpc>
              <a:spcBef>
                <a:spcPts val="145"/>
              </a:spcBef>
            </a:pPr>
            <a:r>
              <a:rPr sz="1000" b="1" spc="-8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000" b="1" spc="-100" dirty="0">
                <a:solidFill>
                  <a:srgbClr val="FFFFFF"/>
                </a:solidFill>
                <a:latin typeface="Calibri"/>
                <a:cs typeface="Calibri"/>
              </a:rPr>
              <a:t>инфекционные  осложнения </a:t>
            </a:r>
            <a:r>
              <a:rPr sz="800" spc="-80" dirty="0">
                <a:solidFill>
                  <a:srgbClr val="FFFFFF"/>
                </a:solidFill>
                <a:latin typeface="Calibri"/>
                <a:cs typeface="Calibri"/>
              </a:rPr>
              <a:t>(кожа,  мочевой </a:t>
            </a:r>
            <a:r>
              <a:rPr sz="800" spc="-65" dirty="0">
                <a:solidFill>
                  <a:srgbClr val="FFFFFF"/>
                </a:solidFill>
                <a:latin typeface="Calibri"/>
                <a:cs typeface="Calibri"/>
              </a:rPr>
              <a:t>тракт,  </a:t>
            </a:r>
            <a:r>
              <a:rPr sz="800" spc="-80" dirty="0">
                <a:solidFill>
                  <a:srgbClr val="FFFFFF"/>
                </a:solidFill>
                <a:latin typeface="Calibri"/>
                <a:cs typeface="Calibri"/>
              </a:rPr>
              <a:t>дыхательные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70" dirty="0">
                <a:solidFill>
                  <a:srgbClr val="FFFFFF"/>
                </a:solidFill>
                <a:latin typeface="Calibri"/>
                <a:cs typeface="Calibri"/>
              </a:rPr>
              <a:t>пути)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1168" y="1363980"/>
            <a:ext cx="10102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70" dirty="0">
                <a:latin typeface="Calibri"/>
                <a:cs typeface="Calibri"/>
              </a:rPr>
              <a:t>Поднятый </a:t>
            </a:r>
            <a:r>
              <a:rPr sz="800" spc="-60" dirty="0">
                <a:latin typeface="Calibri"/>
                <a:cs typeface="Calibri"/>
              </a:rPr>
              <a:t>головной</a:t>
            </a:r>
            <a:r>
              <a:rPr sz="800" spc="-90" dirty="0">
                <a:latin typeface="Calibri"/>
                <a:cs typeface="Calibri"/>
              </a:rPr>
              <a:t> </a:t>
            </a:r>
            <a:r>
              <a:rPr sz="800" spc="-65" dirty="0">
                <a:latin typeface="Calibri"/>
                <a:cs typeface="Calibri"/>
              </a:rPr>
              <a:t>конец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38006" y="1441703"/>
            <a:ext cx="1664970" cy="1371600"/>
            <a:chOff x="838006" y="1441703"/>
            <a:chExt cx="1664970" cy="1371600"/>
          </a:xfrm>
        </p:grpSpPr>
        <p:sp>
          <p:nvSpPr>
            <p:cNvPr id="4" name="object 4"/>
            <p:cNvSpPr/>
            <p:nvPr/>
          </p:nvSpPr>
          <p:spPr>
            <a:xfrm>
              <a:off x="850706" y="2392400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1503161" y="0"/>
                  </a:moveTo>
                  <a:lnTo>
                    <a:pt x="63008" y="0"/>
                  </a:lnTo>
                  <a:lnTo>
                    <a:pt x="38482" y="4951"/>
                  </a:lnTo>
                  <a:lnTo>
                    <a:pt x="18454" y="18453"/>
                  </a:lnTo>
                  <a:lnTo>
                    <a:pt x="4951" y="38479"/>
                  </a:lnTo>
                  <a:lnTo>
                    <a:pt x="0" y="63004"/>
                  </a:lnTo>
                  <a:lnTo>
                    <a:pt x="0" y="315023"/>
                  </a:lnTo>
                  <a:lnTo>
                    <a:pt x="4951" y="339555"/>
                  </a:lnTo>
                  <a:lnTo>
                    <a:pt x="18454" y="359586"/>
                  </a:lnTo>
                  <a:lnTo>
                    <a:pt x="38482" y="373089"/>
                  </a:lnTo>
                  <a:lnTo>
                    <a:pt x="63008" y="378040"/>
                  </a:lnTo>
                  <a:lnTo>
                    <a:pt x="1503161" y="378040"/>
                  </a:lnTo>
                  <a:lnTo>
                    <a:pt x="1527688" y="373089"/>
                  </a:lnTo>
                  <a:lnTo>
                    <a:pt x="1547719" y="359586"/>
                  </a:lnTo>
                  <a:lnTo>
                    <a:pt x="1561226" y="339555"/>
                  </a:lnTo>
                  <a:lnTo>
                    <a:pt x="1566179" y="315023"/>
                  </a:lnTo>
                  <a:lnTo>
                    <a:pt x="1566179" y="63004"/>
                  </a:lnTo>
                  <a:lnTo>
                    <a:pt x="1561226" y="38479"/>
                  </a:lnTo>
                  <a:lnTo>
                    <a:pt x="1547719" y="18453"/>
                  </a:lnTo>
                  <a:lnTo>
                    <a:pt x="1527688" y="4951"/>
                  </a:lnTo>
                  <a:lnTo>
                    <a:pt x="1503161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006" y="1441703"/>
              <a:ext cx="1664401" cy="13716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32912" y="2442972"/>
            <a:ext cx="1402080" cy="2603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80670" marR="5080" indent="-268605">
              <a:lnSpc>
                <a:spcPts val="890"/>
              </a:lnSpc>
              <a:spcBef>
                <a:spcPts val="185"/>
              </a:spcBef>
            </a:pPr>
            <a:r>
              <a:rPr sz="800" spc="-60" dirty="0">
                <a:latin typeface="Calibri"/>
                <a:cs typeface="Calibri"/>
              </a:rPr>
              <a:t>Пассивная </a:t>
            </a:r>
            <a:r>
              <a:rPr sz="800" spc="-65" dirty="0">
                <a:latin typeface="Calibri"/>
                <a:cs typeface="Calibri"/>
              </a:rPr>
              <a:t>вертикализация </a:t>
            </a:r>
            <a:r>
              <a:rPr sz="800" spc="-60" dirty="0">
                <a:latin typeface="Calibri"/>
                <a:cs typeface="Calibri"/>
              </a:rPr>
              <a:t>головной  </a:t>
            </a:r>
            <a:r>
              <a:rPr sz="800" spc="-65" dirty="0">
                <a:latin typeface="Calibri"/>
                <a:cs typeface="Calibri"/>
              </a:rPr>
              <a:t>конец </a:t>
            </a:r>
            <a:r>
              <a:rPr sz="800" spc="-55" dirty="0">
                <a:latin typeface="Arial Narrow"/>
                <a:cs typeface="Arial Narrow"/>
              </a:rPr>
              <a:t>+ </a:t>
            </a:r>
            <a:r>
              <a:rPr sz="800" spc="-80" dirty="0">
                <a:latin typeface="Calibri"/>
                <a:cs typeface="Calibri"/>
              </a:rPr>
              <a:t>ножной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65" dirty="0">
                <a:latin typeface="Calibri"/>
                <a:cs typeface="Calibri"/>
              </a:rPr>
              <a:t>конец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66731" y="1299578"/>
            <a:ext cx="3253104" cy="1120140"/>
            <a:chOff x="1066731" y="1299578"/>
            <a:chExt cx="3253104" cy="11201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731" y="1636312"/>
              <a:ext cx="1044116" cy="7830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40913" y="1312278"/>
              <a:ext cx="1566545" cy="486409"/>
            </a:xfrm>
            <a:custGeom>
              <a:avLst/>
              <a:gdLst/>
              <a:ahLst/>
              <a:cxnLst/>
              <a:rect l="l" t="t" r="r" b="b"/>
              <a:pathLst>
                <a:path w="1566545" h="486410">
                  <a:moveTo>
                    <a:pt x="1485163" y="0"/>
                  </a:moveTo>
                  <a:lnTo>
                    <a:pt x="81013" y="0"/>
                  </a:lnTo>
                  <a:lnTo>
                    <a:pt x="49479" y="6366"/>
                  </a:lnTo>
                  <a:lnTo>
                    <a:pt x="23728" y="23728"/>
                  </a:lnTo>
                  <a:lnTo>
                    <a:pt x="6366" y="49479"/>
                  </a:lnTo>
                  <a:lnTo>
                    <a:pt x="0" y="81013"/>
                  </a:lnTo>
                  <a:lnTo>
                    <a:pt x="0" y="405041"/>
                  </a:lnTo>
                  <a:lnTo>
                    <a:pt x="6366" y="436575"/>
                  </a:lnTo>
                  <a:lnTo>
                    <a:pt x="23728" y="462326"/>
                  </a:lnTo>
                  <a:lnTo>
                    <a:pt x="49479" y="479687"/>
                  </a:lnTo>
                  <a:lnTo>
                    <a:pt x="81013" y="486054"/>
                  </a:lnTo>
                  <a:lnTo>
                    <a:pt x="1485163" y="486054"/>
                  </a:lnTo>
                  <a:lnTo>
                    <a:pt x="1516697" y="479687"/>
                  </a:lnTo>
                  <a:lnTo>
                    <a:pt x="1542448" y="462326"/>
                  </a:lnTo>
                  <a:lnTo>
                    <a:pt x="1559810" y="436575"/>
                  </a:lnTo>
                  <a:lnTo>
                    <a:pt x="1566176" y="405041"/>
                  </a:lnTo>
                  <a:lnTo>
                    <a:pt x="1566176" y="81013"/>
                  </a:lnTo>
                  <a:lnTo>
                    <a:pt x="1559810" y="49479"/>
                  </a:lnTo>
                  <a:lnTo>
                    <a:pt x="1542448" y="23728"/>
                  </a:lnTo>
                  <a:lnTo>
                    <a:pt x="1516697" y="6366"/>
                  </a:lnTo>
                  <a:lnTo>
                    <a:pt x="148516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40913" y="1312278"/>
              <a:ext cx="1566545" cy="486409"/>
            </a:xfrm>
            <a:custGeom>
              <a:avLst/>
              <a:gdLst/>
              <a:ahLst/>
              <a:cxnLst/>
              <a:rect l="l" t="t" r="r" b="b"/>
              <a:pathLst>
                <a:path w="1566545" h="486410">
                  <a:moveTo>
                    <a:pt x="0" y="81009"/>
                  </a:moveTo>
                  <a:lnTo>
                    <a:pt x="6366" y="49477"/>
                  </a:lnTo>
                  <a:lnTo>
                    <a:pt x="23727" y="23727"/>
                  </a:lnTo>
                  <a:lnTo>
                    <a:pt x="49477" y="6366"/>
                  </a:lnTo>
                  <a:lnTo>
                    <a:pt x="81009" y="0"/>
                  </a:lnTo>
                  <a:lnTo>
                    <a:pt x="1485160" y="0"/>
                  </a:lnTo>
                  <a:lnTo>
                    <a:pt x="1516697" y="6366"/>
                  </a:lnTo>
                  <a:lnTo>
                    <a:pt x="1542447" y="23727"/>
                  </a:lnTo>
                  <a:lnTo>
                    <a:pt x="1559806" y="49477"/>
                  </a:lnTo>
                  <a:lnTo>
                    <a:pt x="1566170" y="81009"/>
                  </a:lnTo>
                  <a:lnTo>
                    <a:pt x="1566170" y="405044"/>
                  </a:lnTo>
                  <a:lnTo>
                    <a:pt x="1559806" y="436577"/>
                  </a:lnTo>
                  <a:lnTo>
                    <a:pt x="1542447" y="462327"/>
                  </a:lnTo>
                  <a:lnTo>
                    <a:pt x="1516697" y="479688"/>
                  </a:lnTo>
                  <a:lnTo>
                    <a:pt x="1485160" y="486054"/>
                  </a:lnTo>
                  <a:lnTo>
                    <a:pt x="81009" y="486054"/>
                  </a:lnTo>
                  <a:lnTo>
                    <a:pt x="49477" y="479688"/>
                  </a:lnTo>
                  <a:lnTo>
                    <a:pt x="23727" y="462327"/>
                  </a:lnTo>
                  <a:lnTo>
                    <a:pt x="6366" y="436577"/>
                  </a:lnTo>
                  <a:lnTo>
                    <a:pt x="0" y="405044"/>
                  </a:lnTo>
                  <a:lnTo>
                    <a:pt x="0" y="8100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827883" y="1360932"/>
            <a:ext cx="1391285" cy="3759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065" marR="5080" indent="-1270" algn="ctr">
              <a:lnSpc>
                <a:spcPct val="93700"/>
              </a:lnSpc>
              <a:spcBef>
                <a:spcPts val="160"/>
              </a:spcBef>
            </a:pPr>
            <a:r>
              <a:rPr sz="800" spc="-60" dirty="0">
                <a:latin typeface="Calibri"/>
                <a:cs typeface="Calibri"/>
              </a:rPr>
              <a:t>Пассивные </a:t>
            </a:r>
            <a:r>
              <a:rPr sz="800" spc="-75" dirty="0">
                <a:latin typeface="Calibri"/>
                <a:cs typeface="Calibri"/>
              </a:rPr>
              <a:t>мобилизация  </a:t>
            </a:r>
            <a:r>
              <a:rPr sz="800" spc="-60" dirty="0">
                <a:latin typeface="Calibri"/>
                <a:cs typeface="Calibri"/>
              </a:rPr>
              <a:t>конечностей </a:t>
            </a:r>
            <a:r>
              <a:rPr sz="800" spc="-75" dirty="0">
                <a:latin typeface="Calibri"/>
                <a:cs typeface="Calibri"/>
              </a:rPr>
              <a:t>или </a:t>
            </a:r>
            <a:r>
              <a:rPr sz="800" spc="-65" dirty="0">
                <a:latin typeface="Calibri"/>
                <a:cs typeface="Calibri"/>
              </a:rPr>
              <a:t>роботизированный  циклический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60" dirty="0">
                <a:latin typeface="Calibri"/>
                <a:cs typeface="Calibri"/>
              </a:rPr>
              <a:t>тренинг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96472" y="1245565"/>
            <a:ext cx="1591945" cy="403860"/>
            <a:chOff x="4996472" y="1245565"/>
            <a:chExt cx="1591945" cy="403860"/>
          </a:xfrm>
        </p:grpSpPr>
        <p:sp>
          <p:nvSpPr>
            <p:cNvPr id="13" name="object 13"/>
            <p:cNvSpPr/>
            <p:nvPr/>
          </p:nvSpPr>
          <p:spPr>
            <a:xfrm>
              <a:off x="5009172" y="1258265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1503159" y="0"/>
                  </a:moveTo>
                  <a:lnTo>
                    <a:pt x="63004" y="0"/>
                  </a:lnTo>
                  <a:lnTo>
                    <a:pt x="38479" y="4953"/>
                  </a:lnTo>
                  <a:lnTo>
                    <a:pt x="18453" y="18459"/>
                  </a:lnTo>
                  <a:lnTo>
                    <a:pt x="4951" y="38490"/>
                  </a:lnTo>
                  <a:lnTo>
                    <a:pt x="0" y="63017"/>
                  </a:lnTo>
                  <a:lnTo>
                    <a:pt x="0" y="315036"/>
                  </a:lnTo>
                  <a:lnTo>
                    <a:pt x="4951" y="339563"/>
                  </a:lnTo>
                  <a:lnTo>
                    <a:pt x="18453" y="359594"/>
                  </a:lnTo>
                  <a:lnTo>
                    <a:pt x="38479" y="373100"/>
                  </a:lnTo>
                  <a:lnTo>
                    <a:pt x="63004" y="378053"/>
                  </a:lnTo>
                  <a:lnTo>
                    <a:pt x="1503159" y="378053"/>
                  </a:lnTo>
                  <a:lnTo>
                    <a:pt x="1527684" y="373100"/>
                  </a:lnTo>
                  <a:lnTo>
                    <a:pt x="1547710" y="359594"/>
                  </a:lnTo>
                  <a:lnTo>
                    <a:pt x="1561212" y="339563"/>
                  </a:lnTo>
                  <a:lnTo>
                    <a:pt x="1566164" y="315036"/>
                  </a:lnTo>
                  <a:lnTo>
                    <a:pt x="1566164" y="63017"/>
                  </a:lnTo>
                  <a:lnTo>
                    <a:pt x="1561212" y="38490"/>
                  </a:lnTo>
                  <a:lnTo>
                    <a:pt x="1547710" y="18459"/>
                  </a:lnTo>
                  <a:lnTo>
                    <a:pt x="1527684" y="4952"/>
                  </a:lnTo>
                  <a:lnTo>
                    <a:pt x="1503159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09172" y="1258265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0" y="63008"/>
                  </a:moveTo>
                  <a:lnTo>
                    <a:pt x="4951" y="38482"/>
                  </a:lnTo>
                  <a:lnTo>
                    <a:pt x="18454" y="18454"/>
                  </a:lnTo>
                  <a:lnTo>
                    <a:pt x="38482" y="4951"/>
                  </a:lnTo>
                  <a:lnTo>
                    <a:pt x="63008" y="0"/>
                  </a:lnTo>
                  <a:lnTo>
                    <a:pt x="1503170" y="0"/>
                  </a:lnTo>
                  <a:lnTo>
                    <a:pt x="1527691" y="4951"/>
                  </a:lnTo>
                  <a:lnTo>
                    <a:pt x="1547717" y="18454"/>
                  </a:lnTo>
                  <a:lnTo>
                    <a:pt x="1561219" y="38482"/>
                  </a:lnTo>
                  <a:lnTo>
                    <a:pt x="1566170" y="63008"/>
                  </a:lnTo>
                  <a:lnTo>
                    <a:pt x="1566170" y="315034"/>
                  </a:lnTo>
                  <a:lnTo>
                    <a:pt x="1561219" y="339559"/>
                  </a:lnTo>
                  <a:lnTo>
                    <a:pt x="1547717" y="359587"/>
                  </a:lnTo>
                  <a:lnTo>
                    <a:pt x="1527691" y="373090"/>
                  </a:lnTo>
                  <a:lnTo>
                    <a:pt x="1503170" y="378042"/>
                  </a:lnTo>
                  <a:lnTo>
                    <a:pt x="63008" y="378042"/>
                  </a:lnTo>
                  <a:lnTo>
                    <a:pt x="38482" y="373090"/>
                  </a:lnTo>
                  <a:lnTo>
                    <a:pt x="18454" y="359587"/>
                  </a:lnTo>
                  <a:lnTo>
                    <a:pt x="4951" y="339559"/>
                  </a:lnTo>
                  <a:lnTo>
                    <a:pt x="0" y="315034"/>
                  </a:lnTo>
                  <a:lnTo>
                    <a:pt x="0" y="6300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091379" y="1309115"/>
            <a:ext cx="14020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60" dirty="0">
                <a:latin typeface="Calibri"/>
                <a:cs typeface="Calibri"/>
              </a:rPr>
              <a:t>Пассивная </a:t>
            </a:r>
            <a:r>
              <a:rPr sz="800" spc="-65" dirty="0">
                <a:latin typeface="Calibri"/>
                <a:cs typeface="Calibri"/>
              </a:rPr>
              <a:t>вертикализация</a:t>
            </a:r>
            <a:r>
              <a:rPr sz="800" spc="-70" dirty="0">
                <a:latin typeface="Calibri"/>
                <a:cs typeface="Calibri"/>
              </a:rPr>
              <a:t> </a:t>
            </a:r>
            <a:r>
              <a:rPr sz="800" spc="-60" dirty="0">
                <a:latin typeface="Calibri"/>
                <a:cs typeface="Calibri"/>
              </a:rPr>
              <a:t>головной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68467" y="1421891"/>
            <a:ext cx="2470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5" dirty="0">
                <a:latin typeface="Calibri"/>
                <a:cs typeface="Calibri"/>
              </a:rPr>
              <a:t>ко</a:t>
            </a:r>
            <a:r>
              <a:rPr sz="800" spc="-65" dirty="0">
                <a:latin typeface="Calibri"/>
                <a:cs typeface="Calibri"/>
              </a:rPr>
              <a:t>н</a:t>
            </a:r>
            <a:r>
              <a:rPr sz="800" spc="-70" dirty="0">
                <a:latin typeface="Calibri"/>
                <a:cs typeface="Calibri"/>
              </a:rPr>
              <a:t>е</a:t>
            </a:r>
            <a:r>
              <a:rPr sz="800" spc="-80" dirty="0">
                <a:latin typeface="Calibri"/>
                <a:cs typeface="Calibri"/>
              </a:rPr>
              <a:t>ц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728214" y="2379700"/>
            <a:ext cx="1591945" cy="403860"/>
            <a:chOff x="2728214" y="2379700"/>
            <a:chExt cx="1591945" cy="403860"/>
          </a:xfrm>
        </p:grpSpPr>
        <p:sp>
          <p:nvSpPr>
            <p:cNvPr id="18" name="object 18"/>
            <p:cNvSpPr/>
            <p:nvPr/>
          </p:nvSpPr>
          <p:spPr>
            <a:xfrm>
              <a:off x="2740914" y="2392400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1503172" y="0"/>
                  </a:moveTo>
                  <a:lnTo>
                    <a:pt x="63004" y="0"/>
                  </a:lnTo>
                  <a:lnTo>
                    <a:pt x="38479" y="4951"/>
                  </a:lnTo>
                  <a:lnTo>
                    <a:pt x="18453" y="18453"/>
                  </a:lnTo>
                  <a:lnTo>
                    <a:pt x="4951" y="38479"/>
                  </a:lnTo>
                  <a:lnTo>
                    <a:pt x="0" y="63004"/>
                  </a:lnTo>
                  <a:lnTo>
                    <a:pt x="0" y="315023"/>
                  </a:lnTo>
                  <a:lnTo>
                    <a:pt x="4951" y="339555"/>
                  </a:lnTo>
                  <a:lnTo>
                    <a:pt x="18453" y="359586"/>
                  </a:lnTo>
                  <a:lnTo>
                    <a:pt x="38479" y="373089"/>
                  </a:lnTo>
                  <a:lnTo>
                    <a:pt x="63004" y="378040"/>
                  </a:lnTo>
                  <a:lnTo>
                    <a:pt x="1503172" y="378040"/>
                  </a:lnTo>
                  <a:lnTo>
                    <a:pt x="1527696" y="373089"/>
                  </a:lnTo>
                  <a:lnTo>
                    <a:pt x="1547723" y="359586"/>
                  </a:lnTo>
                  <a:lnTo>
                    <a:pt x="1561225" y="339555"/>
                  </a:lnTo>
                  <a:lnTo>
                    <a:pt x="1566176" y="315023"/>
                  </a:lnTo>
                  <a:lnTo>
                    <a:pt x="1566176" y="63004"/>
                  </a:lnTo>
                  <a:lnTo>
                    <a:pt x="1561225" y="38479"/>
                  </a:lnTo>
                  <a:lnTo>
                    <a:pt x="1547723" y="18453"/>
                  </a:lnTo>
                  <a:lnTo>
                    <a:pt x="1527696" y="4951"/>
                  </a:lnTo>
                  <a:lnTo>
                    <a:pt x="1503172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40914" y="2392400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0" y="63008"/>
                  </a:moveTo>
                  <a:lnTo>
                    <a:pt x="4951" y="38482"/>
                  </a:lnTo>
                  <a:lnTo>
                    <a:pt x="18454" y="18454"/>
                  </a:lnTo>
                  <a:lnTo>
                    <a:pt x="38482" y="4951"/>
                  </a:lnTo>
                  <a:lnTo>
                    <a:pt x="63008" y="0"/>
                  </a:lnTo>
                  <a:lnTo>
                    <a:pt x="1503170" y="0"/>
                  </a:lnTo>
                  <a:lnTo>
                    <a:pt x="1527691" y="4951"/>
                  </a:lnTo>
                  <a:lnTo>
                    <a:pt x="1547717" y="18454"/>
                  </a:lnTo>
                  <a:lnTo>
                    <a:pt x="1561219" y="38482"/>
                  </a:lnTo>
                  <a:lnTo>
                    <a:pt x="1566170" y="63008"/>
                  </a:lnTo>
                  <a:lnTo>
                    <a:pt x="1566170" y="315034"/>
                  </a:lnTo>
                  <a:lnTo>
                    <a:pt x="1561219" y="339559"/>
                  </a:lnTo>
                  <a:lnTo>
                    <a:pt x="1547717" y="359587"/>
                  </a:lnTo>
                  <a:lnTo>
                    <a:pt x="1527691" y="373090"/>
                  </a:lnTo>
                  <a:lnTo>
                    <a:pt x="1503170" y="378042"/>
                  </a:lnTo>
                  <a:lnTo>
                    <a:pt x="63008" y="378042"/>
                  </a:lnTo>
                  <a:lnTo>
                    <a:pt x="38482" y="373090"/>
                  </a:lnTo>
                  <a:lnTo>
                    <a:pt x="18454" y="359587"/>
                  </a:lnTo>
                  <a:lnTo>
                    <a:pt x="4951" y="339559"/>
                  </a:lnTo>
                  <a:lnTo>
                    <a:pt x="0" y="315034"/>
                  </a:lnTo>
                  <a:lnTo>
                    <a:pt x="0" y="6300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011246" y="2442972"/>
            <a:ext cx="1025525" cy="2603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32080">
              <a:lnSpc>
                <a:spcPts val="890"/>
              </a:lnSpc>
              <a:spcBef>
                <a:spcPts val="185"/>
              </a:spcBef>
            </a:pPr>
            <a:r>
              <a:rPr sz="800" spc="-60" dirty="0">
                <a:latin typeface="Calibri"/>
                <a:cs typeface="Calibri"/>
              </a:rPr>
              <a:t>Активно</a:t>
            </a:r>
            <a:r>
              <a:rPr sz="800" spc="-60" dirty="0">
                <a:latin typeface="Arial Narrow"/>
                <a:cs typeface="Arial Narrow"/>
              </a:rPr>
              <a:t>-</a:t>
            </a:r>
            <a:r>
              <a:rPr sz="800" spc="-60" dirty="0">
                <a:latin typeface="Calibri"/>
                <a:cs typeface="Calibri"/>
              </a:rPr>
              <a:t>пассивный  </a:t>
            </a:r>
            <a:r>
              <a:rPr sz="800" spc="-65" dirty="0">
                <a:latin typeface="Calibri"/>
                <a:cs typeface="Calibri"/>
              </a:rPr>
              <a:t>велокинетический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60" dirty="0">
                <a:latin typeface="Calibri"/>
                <a:cs typeface="Calibri"/>
              </a:rPr>
              <a:t>тренинг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00024" y="4863972"/>
            <a:ext cx="1591945" cy="295910"/>
            <a:chOff x="1000024" y="4863972"/>
            <a:chExt cx="1591945" cy="295910"/>
          </a:xfrm>
        </p:grpSpPr>
        <p:sp>
          <p:nvSpPr>
            <p:cNvPr id="22" name="object 22"/>
            <p:cNvSpPr/>
            <p:nvPr/>
          </p:nvSpPr>
          <p:spPr>
            <a:xfrm>
              <a:off x="1012724" y="4876672"/>
              <a:ext cx="1566545" cy="270510"/>
            </a:xfrm>
            <a:custGeom>
              <a:avLst/>
              <a:gdLst/>
              <a:ahLst/>
              <a:cxnLst/>
              <a:rect l="l" t="t" r="r" b="b"/>
              <a:pathLst>
                <a:path w="1566545" h="270510">
                  <a:moveTo>
                    <a:pt x="1521166" y="0"/>
                  </a:moveTo>
                  <a:lnTo>
                    <a:pt x="45004" y="0"/>
                  </a:lnTo>
                  <a:lnTo>
                    <a:pt x="27487" y="3537"/>
                  </a:lnTo>
                  <a:lnTo>
                    <a:pt x="13181" y="13184"/>
                  </a:lnTo>
                  <a:lnTo>
                    <a:pt x="3536" y="27490"/>
                  </a:lnTo>
                  <a:lnTo>
                    <a:pt x="0" y="45008"/>
                  </a:lnTo>
                  <a:lnTo>
                    <a:pt x="0" y="225018"/>
                  </a:lnTo>
                  <a:lnTo>
                    <a:pt x="3536" y="242541"/>
                  </a:lnTo>
                  <a:lnTo>
                    <a:pt x="13181" y="256847"/>
                  </a:lnTo>
                  <a:lnTo>
                    <a:pt x="27487" y="266491"/>
                  </a:lnTo>
                  <a:lnTo>
                    <a:pt x="45004" y="270027"/>
                  </a:lnTo>
                  <a:lnTo>
                    <a:pt x="1521166" y="270027"/>
                  </a:lnTo>
                  <a:lnTo>
                    <a:pt x="1538684" y="266491"/>
                  </a:lnTo>
                  <a:lnTo>
                    <a:pt x="1552991" y="256847"/>
                  </a:lnTo>
                  <a:lnTo>
                    <a:pt x="1562637" y="242541"/>
                  </a:lnTo>
                  <a:lnTo>
                    <a:pt x="1566175" y="225018"/>
                  </a:lnTo>
                  <a:lnTo>
                    <a:pt x="1566175" y="45008"/>
                  </a:lnTo>
                  <a:lnTo>
                    <a:pt x="1562637" y="27490"/>
                  </a:lnTo>
                  <a:lnTo>
                    <a:pt x="1552991" y="13184"/>
                  </a:lnTo>
                  <a:lnTo>
                    <a:pt x="1538684" y="3537"/>
                  </a:lnTo>
                  <a:lnTo>
                    <a:pt x="152116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12724" y="4876672"/>
              <a:ext cx="1566545" cy="270510"/>
            </a:xfrm>
            <a:custGeom>
              <a:avLst/>
              <a:gdLst/>
              <a:ahLst/>
              <a:cxnLst/>
              <a:rect l="l" t="t" r="r" b="b"/>
              <a:pathLst>
                <a:path w="1566545" h="270510">
                  <a:moveTo>
                    <a:pt x="0" y="45005"/>
                  </a:moveTo>
                  <a:lnTo>
                    <a:pt x="3536" y="27487"/>
                  </a:lnTo>
                  <a:lnTo>
                    <a:pt x="13181" y="13181"/>
                  </a:lnTo>
                  <a:lnTo>
                    <a:pt x="27487" y="3536"/>
                  </a:lnTo>
                  <a:lnTo>
                    <a:pt x="45005" y="0"/>
                  </a:lnTo>
                  <a:lnTo>
                    <a:pt x="1521170" y="0"/>
                  </a:lnTo>
                  <a:lnTo>
                    <a:pt x="1538685" y="3536"/>
                  </a:lnTo>
                  <a:lnTo>
                    <a:pt x="1552989" y="13181"/>
                  </a:lnTo>
                  <a:lnTo>
                    <a:pt x="1562634" y="27487"/>
                  </a:lnTo>
                  <a:lnTo>
                    <a:pt x="1566170" y="45005"/>
                  </a:lnTo>
                  <a:lnTo>
                    <a:pt x="1566170" y="225025"/>
                  </a:lnTo>
                  <a:lnTo>
                    <a:pt x="1562634" y="242542"/>
                  </a:lnTo>
                  <a:lnTo>
                    <a:pt x="1552989" y="256848"/>
                  </a:lnTo>
                  <a:lnTo>
                    <a:pt x="1538685" y="266493"/>
                  </a:lnTo>
                  <a:lnTo>
                    <a:pt x="1521170" y="270030"/>
                  </a:lnTo>
                  <a:lnTo>
                    <a:pt x="45005" y="270030"/>
                  </a:lnTo>
                  <a:lnTo>
                    <a:pt x="27487" y="266493"/>
                  </a:lnTo>
                  <a:lnTo>
                    <a:pt x="13181" y="256848"/>
                  </a:lnTo>
                  <a:lnTo>
                    <a:pt x="3536" y="242542"/>
                  </a:lnTo>
                  <a:lnTo>
                    <a:pt x="0" y="225025"/>
                  </a:lnTo>
                  <a:lnTo>
                    <a:pt x="0" y="4500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163192" y="4930140"/>
            <a:ext cx="12636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60" dirty="0">
                <a:latin typeface="Calibri"/>
                <a:cs typeface="Calibri"/>
              </a:rPr>
              <a:t>Нейропсихологический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60" dirty="0">
                <a:latin typeface="Calibri"/>
                <a:cs typeface="Calibri"/>
              </a:rPr>
              <a:t>скрининг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890227" y="4863972"/>
            <a:ext cx="1537970" cy="241935"/>
            <a:chOff x="2890227" y="4863972"/>
            <a:chExt cx="1537970" cy="241935"/>
          </a:xfrm>
        </p:grpSpPr>
        <p:sp>
          <p:nvSpPr>
            <p:cNvPr id="26" name="object 26"/>
            <p:cNvSpPr/>
            <p:nvPr/>
          </p:nvSpPr>
          <p:spPr>
            <a:xfrm>
              <a:off x="2902927" y="4876672"/>
              <a:ext cx="1512570" cy="216535"/>
            </a:xfrm>
            <a:custGeom>
              <a:avLst/>
              <a:gdLst/>
              <a:ahLst/>
              <a:cxnLst/>
              <a:rect l="l" t="t" r="r" b="b"/>
              <a:pathLst>
                <a:path w="1512570" h="216535">
                  <a:moveTo>
                    <a:pt x="1476171" y="0"/>
                  </a:moveTo>
                  <a:lnTo>
                    <a:pt x="36004" y="0"/>
                  </a:lnTo>
                  <a:lnTo>
                    <a:pt x="21993" y="2828"/>
                  </a:lnTo>
                  <a:lnTo>
                    <a:pt x="10548" y="10544"/>
                  </a:lnTo>
                  <a:lnTo>
                    <a:pt x="2830" y="21988"/>
                  </a:lnTo>
                  <a:lnTo>
                    <a:pt x="0" y="36004"/>
                  </a:lnTo>
                  <a:lnTo>
                    <a:pt x="0" y="180022"/>
                  </a:lnTo>
                  <a:lnTo>
                    <a:pt x="2830" y="194033"/>
                  </a:lnTo>
                  <a:lnTo>
                    <a:pt x="10548" y="205478"/>
                  </a:lnTo>
                  <a:lnTo>
                    <a:pt x="21993" y="213196"/>
                  </a:lnTo>
                  <a:lnTo>
                    <a:pt x="36004" y="216026"/>
                  </a:lnTo>
                  <a:lnTo>
                    <a:pt x="1476171" y="216026"/>
                  </a:lnTo>
                  <a:lnTo>
                    <a:pt x="1490182" y="213196"/>
                  </a:lnTo>
                  <a:lnTo>
                    <a:pt x="1501627" y="205478"/>
                  </a:lnTo>
                  <a:lnTo>
                    <a:pt x="1509345" y="194033"/>
                  </a:lnTo>
                  <a:lnTo>
                    <a:pt x="1512176" y="180022"/>
                  </a:lnTo>
                  <a:lnTo>
                    <a:pt x="1512176" y="36004"/>
                  </a:lnTo>
                  <a:lnTo>
                    <a:pt x="1509345" y="21988"/>
                  </a:lnTo>
                  <a:lnTo>
                    <a:pt x="1501627" y="10544"/>
                  </a:lnTo>
                  <a:lnTo>
                    <a:pt x="1490182" y="2828"/>
                  </a:lnTo>
                  <a:lnTo>
                    <a:pt x="1476171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02927" y="4876672"/>
              <a:ext cx="1512570" cy="216535"/>
            </a:xfrm>
            <a:custGeom>
              <a:avLst/>
              <a:gdLst/>
              <a:ahLst/>
              <a:cxnLst/>
              <a:rect l="l" t="t" r="r" b="b"/>
              <a:pathLst>
                <a:path w="1512570" h="216535">
                  <a:moveTo>
                    <a:pt x="0" y="36005"/>
                  </a:moveTo>
                  <a:lnTo>
                    <a:pt x="2829" y="21990"/>
                  </a:lnTo>
                  <a:lnTo>
                    <a:pt x="10545" y="10545"/>
                  </a:lnTo>
                  <a:lnTo>
                    <a:pt x="21990" y="2829"/>
                  </a:lnTo>
                  <a:lnTo>
                    <a:pt x="36005" y="0"/>
                  </a:lnTo>
                  <a:lnTo>
                    <a:pt x="1476160" y="0"/>
                  </a:lnTo>
                  <a:lnTo>
                    <a:pt x="1490178" y="2829"/>
                  </a:lnTo>
                  <a:lnTo>
                    <a:pt x="1501624" y="10545"/>
                  </a:lnTo>
                  <a:lnTo>
                    <a:pt x="1509341" y="21990"/>
                  </a:lnTo>
                  <a:lnTo>
                    <a:pt x="1512170" y="36005"/>
                  </a:lnTo>
                  <a:lnTo>
                    <a:pt x="1512170" y="180019"/>
                  </a:lnTo>
                  <a:lnTo>
                    <a:pt x="1509341" y="194033"/>
                  </a:lnTo>
                  <a:lnTo>
                    <a:pt x="1501624" y="205478"/>
                  </a:lnTo>
                  <a:lnTo>
                    <a:pt x="1490178" y="213194"/>
                  </a:lnTo>
                  <a:lnTo>
                    <a:pt x="1476160" y="216024"/>
                  </a:lnTo>
                  <a:lnTo>
                    <a:pt x="36005" y="216024"/>
                  </a:lnTo>
                  <a:lnTo>
                    <a:pt x="21990" y="213194"/>
                  </a:lnTo>
                  <a:lnTo>
                    <a:pt x="10545" y="205478"/>
                  </a:lnTo>
                  <a:lnTo>
                    <a:pt x="2829" y="194033"/>
                  </a:lnTo>
                  <a:lnTo>
                    <a:pt x="0" y="180019"/>
                  </a:lnTo>
                  <a:lnTo>
                    <a:pt x="0" y="3600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158947" y="4902708"/>
            <a:ext cx="9994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65" dirty="0">
                <a:latin typeface="Calibri"/>
                <a:cs typeface="Calibri"/>
              </a:rPr>
              <a:t>Логопедический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60" dirty="0">
                <a:latin typeface="Calibri"/>
                <a:cs typeface="Calibri"/>
              </a:rPr>
              <a:t>скрининг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38006" y="3567823"/>
            <a:ext cx="1591945" cy="403860"/>
            <a:chOff x="838006" y="3567823"/>
            <a:chExt cx="1591945" cy="403860"/>
          </a:xfrm>
        </p:grpSpPr>
        <p:sp>
          <p:nvSpPr>
            <p:cNvPr id="30" name="object 30"/>
            <p:cNvSpPr/>
            <p:nvPr/>
          </p:nvSpPr>
          <p:spPr>
            <a:xfrm>
              <a:off x="850706" y="3580523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1503161" y="0"/>
                  </a:moveTo>
                  <a:lnTo>
                    <a:pt x="63008" y="0"/>
                  </a:lnTo>
                  <a:lnTo>
                    <a:pt x="38482" y="4952"/>
                  </a:lnTo>
                  <a:lnTo>
                    <a:pt x="18454" y="18459"/>
                  </a:lnTo>
                  <a:lnTo>
                    <a:pt x="4951" y="38490"/>
                  </a:lnTo>
                  <a:lnTo>
                    <a:pt x="0" y="63017"/>
                  </a:lnTo>
                  <a:lnTo>
                    <a:pt x="0" y="315036"/>
                  </a:lnTo>
                  <a:lnTo>
                    <a:pt x="4951" y="339561"/>
                  </a:lnTo>
                  <a:lnTo>
                    <a:pt x="18454" y="359587"/>
                  </a:lnTo>
                  <a:lnTo>
                    <a:pt x="38482" y="373089"/>
                  </a:lnTo>
                  <a:lnTo>
                    <a:pt x="63008" y="378040"/>
                  </a:lnTo>
                  <a:lnTo>
                    <a:pt x="1503161" y="378040"/>
                  </a:lnTo>
                  <a:lnTo>
                    <a:pt x="1527688" y="373089"/>
                  </a:lnTo>
                  <a:lnTo>
                    <a:pt x="1547719" y="359587"/>
                  </a:lnTo>
                  <a:lnTo>
                    <a:pt x="1561226" y="339561"/>
                  </a:lnTo>
                  <a:lnTo>
                    <a:pt x="1566179" y="315036"/>
                  </a:lnTo>
                  <a:lnTo>
                    <a:pt x="1566179" y="63017"/>
                  </a:lnTo>
                  <a:lnTo>
                    <a:pt x="1561226" y="38490"/>
                  </a:lnTo>
                  <a:lnTo>
                    <a:pt x="1547719" y="18459"/>
                  </a:lnTo>
                  <a:lnTo>
                    <a:pt x="1527688" y="4952"/>
                  </a:lnTo>
                  <a:lnTo>
                    <a:pt x="1503161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50706" y="3580523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0" y="63008"/>
                  </a:moveTo>
                  <a:lnTo>
                    <a:pt x="4951" y="38482"/>
                  </a:lnTo>
                  <a:lnTo>
                    <a:pt x="18454" y="18454"/>
                  </a:lnTo>
                  <a:lnTo>
                    <a:pt x="38482" y="4951"/>
                  </a:lnTo>
                  <a:lnTo>
                    <a:pt x="63008" y="0"/>
                  </a:lnTo>
                  <a:lnTo>
                    <a:pt x="1503170" y="0"/>
                  </a:lnTo>
                  <a:lnTo>
                    <a:pt x="1527691" y="4951"/>
                  </a:lnTo>
                  <a:lnTo>
                    <a:pt x="1547717" y="18454"/>
                  </a:lnTo>
                  <a:lnTo>
                    <a:pt x="1561219" y="38482"/>
                  </a:lnTo>
                  <a:lnTo>
                    <a:pt x="1566170" y="63008"/>
                  </a:lnTo>
                  <a:lnTo>
                    <a:pt x="1566170" y="315034"/>
                  </a:lnTo>
                  <a:lnTo>
                    <a:pt x="1561219" y="339559"/>
                  </a:lnTo>
                  <a:lnTo>
                    <a:pt x="1547717" y="359587"/>
                  </a:lnTo>
                  <a:lnTo>
                    <a:pt x="1527691" y="373090"/>
                  </a:lnTo>
                  <a:lnTo>
                    <a:pt x="1503170" y="378042"/>
                  </a:lnTo>
                  <a:lnTo>
                    <a:pt x="63008" y="378042"/>
                  </a:lnTo>
                  <a:lnTo>
                    <a:pt x="38482" y="373090"/>
                  </a:lnTo>
                  <a:lnTo>
                    <a:pt x="18454" y="359587"/>
                  </a:lnTo>
                  <a:lnTo>
                    <a:pt x="4951" y="339559"/>
                  </a:lnTo>
                  <a:lnTo>
                    <a:pt x="0" y="315034"/>
                  </a:lnTo>
                  <a:lnTo>
                    <a:pt x="0" y="6300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142462" y="3576827"/>
            <a:ext cx="9810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5080" indent="-50800">
              <a:lnSpc>
                <a:spcPct val="125000"/>
              </a:lnSpc>
              <a:spcBef>
                <a:spcPts val="100"/>
              </a:spcBef>
            </a:pPr>
            <a:r>
              <a:rPr sz="800" spc="-65" dirty="0">
                <a:latin typeface="Calibri"/>
                <a:cs typeface="Calibri"/>
              </a:rPr>
              <a:t>Активная вертикализация  </a:t>
            </a:r>
            <a:r>
              <a:rPr sz="800" spc="-70" dirty="0">
                <a:latin typeface="Calibri"/>
                <a:cs typeface="Calibri"/>
              </a:rPr>
              <a:t>Сидит </a:t>
            </a:r>
            <a:r>
              <a:rPr sz="800" spc="-65" dirty="0">
                <a:latin typeface="Calibri"/>
                <a:cs typeface="Calibri"/>
              </a:rPr>
              <a:t>на </a:t>
            </a:r>
            <a:r>
              <a:rPr sz="800" spc="-70" dirty="0">
                <a:latin typeface="Calibri"/>
                <a:cs typeface="Calibri"/>
              </a:rPr>
              <a:t>краю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65" dirty="0">
                <a:latin typeface="Calibri"/>
                <a:cs typeface="Calibri"/>
              </a:rPr>
              <a:t>постели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782227" y="3567823"/>
            <a:ext cx="1591945" cy="1705610"/>
            <a:chOff x="2782227" y="3567823"/>
            <a:chExt cx="1591945" cy="1705610"/>
          </a:xfrm>
        </p:grpSpPr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32759" y="3654551"/>
              <a:ext cx="1225296" cy="161848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6968" y="3850556"/>
              <a:ext cx="639772" cy="102913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794927" y="3580523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1503159" y="0"/>
                  </a:moveTo>
                  <a:lnTo>
                    <a:pt x="63004" y="0"/>
                  </a:lnTo>
                  <a:lnTo>
                    <a:pt x="38479" y="4952"/>
                  </a:lnTo>
                  <a:lnTo>
                    <a:pt x="18453" y="18459"/>
                  </a:lnTo>
                  <a:lnTo>
                    <a:pt x="4951" y="38490"/>
                  </a:lnTo>
                  <a:lnTo>
                    <a:pt x="0" y="63017"/>
                  </a:lnTo>
                  <a:lnTo>
                    <a:pt x="0" y="315036"/>
                  </a:lnTo>
                  <a:lnTo>
                    <a:pt x="4951" y="339561"/>
                  </a:lnTo>
                  <a:lnTo>
                    <a:pt x="18453" y="359587"/>
                  </a:lnTo>
                  <a:lnTo>
                    <a:pt x="38479" y="373089"/>
                  </a:lnTo>
                  <a:lnTo>
                    <a:pt x="63004" y="378040"/>
                  </a:lnTo>
                  <a:lnTo>
                    <a:pt x="1503159" y="378040"/>
                  </a:lnTo>
                  <a:lnTo>
                    <a:pt x="1527684" y="373089"/>
                  </a:lnTo>
                  <a:lnTo>
                    <a:pt x="1547710" y="359587"/>
                  </a:lnTo>
                  <a:lnTo>
                    <a:pt x="1561212" y="339561"/>
                  </a:lnTo>
                  <a:lnTo>
                    <a:pt x="1566163" y="315036"/>
                  </a:lnTo>
                  <a:lnTo>
                    <a:pt x="1566163" y="63017"/>
                  </a:lnTo>
                  <a:lnTo>
                    <a:pt x="1561212" y="38490"/>
                  </a:lnTo>
                  <a:lnTo>
                    <a:pt x="1547710" y="18459"/>
                  </a:lnTo>
                  <a:lnTo>
                    <a:pt x="1527684" y="4952"/>
                  </a:lnTo>
                  <a:lnTo>
                    <a:pt x="1503159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794927" y="3580523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0" y="63008"/>
                  </a:moveTo>
                  <a:lnTo>
                    <a:pt x="4951" y="38482"/>
                  </a:lnTo>
                  <a:lnTo>
                    <a:pt x="18454" y="18454"/>
                  </a:lnTo>
                  <a:lnTo>
                    <a:pt x="38482" y="4951"/>
                  </a:lnTo>
                  <a:lnTo>
                    <a:pt x="63008" y="0"/>
                  </a:lnTo>
                  <a:lnTo>
                    <a:pt x="1503170" y="0"/>
                  </a:lnTo>
                  <a:lnTo>
                    <a:pt x="1527691" y="4951"/>
                  </a:lnTo>
                  <a:lnTo>
                    <a:pt x="1547717" y="18454"/>
                  </a:lnTo>
                  <a:lnTo>
                    <a:pt x="1561219" y="38482"/>
                  </a:lnTo>
                  <a:lnTo>
                    <a:pt x="1566170" y="63008"/>
                  </a:lnTo>
                  <a:lnTo>
                    <a:pt x="1566170" y="315034"/>
                  </a:lnTo>
                  <a:lnTo>
                    <a:pt x="1561219" y="339559"/>
                  </a:lnTo>
                  <a:lnTo>
                    <a:pt x="1547717" y="359587"/>
                  </a:lnTo>
                  <a:lnTo>
                    <a:pt x="1527691" y="373090"/>
                  </a:lnTo>
                  <a:lnTo>
                    <a:pt x="1503170" y="378042"/>
                  </a:lnTo>
                  <a:lnTo>
                    <a:pt x="63008" y="378042"/>
                  </a:lnTo>
                  <a:lnTo>
                    <a:pt x="38482" y="373090"/>
                  </a:lnTo>
                  <a:lnTo>
                    <a:pt x="18454" y="359587"/>
                  </a:lnTo>
                  <a:lnTo>
                    <a:pt x="4951" y="339559"/>
                  </a:lnTo>
                  <a:lnTo>
                    <a:pt x="0" y="315034"/>
                  </a:lnTo>
                  <a:lnTo>
                    <a:pt x="0" y="6300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2869984" y="3576827"/>
            <a:ext cx="14154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7335">
              <a:lnSpc>
                <a:spcPct val="125000"/>
              </a:lnSpc>
              <a:spcBef>
                <a:spcPts val="100"/>
              </a:spcBef>
            </a:pPr>
            <a:r>
              <a:rPr sz="800" spc="-65" dirty="0">
                <a:latin typeface="Calibri"/>
                <a:cs typeface="Calibri"/>
              </a:rPr>
              <a:t>Активная </a:t>
            </a:r>
            <a:r>
              <a:rPr sz="800" spc="-75" dirty="0">
                <a:latin typeface="Calibri"/>
                <a:cs typeface="Calibri"/>
              </a:rPr>
              <a:t>мобилизация  </a:t>
            </a:r>
            <a:r>
              <a:rPr sz="800" spc="-65" dirty="0">
                <a:latin typeface="Calibri"/>
                <a:cs typeface="Calibri"/>
              </a:rPr>
              <a:t>Пассивный </a:t>
            </a:r>
            <a:r>
              <a:rPr sz="800" spc="-85" dirty="0">
                <a:latin typeface="Calibri"/>
                <a:cs typeface="Calibri"/>
              </a:rPr>
              <a:t>подъем </a:t>
            </a:r>
            <a:r>
              <a:rPr sz="800" spc="-55" dirty="0">
                <a:latin typeface="Calibri"/>
                <a:cs typeface="Calibri"/>
              </a:rPr>
              <a:t>с </a:t>
            </a:r>
            <a:r>
              <a:rPr sz="800" spc="-60" dirty="0">
                <a:latin typeface="Calibri"/>
                <a:cs typeface="Calibri"/>
              </a:rPr>
              <a:t>разгрузкой</a:t>
            </a:r>
            <a:r>
              <a:rPr sz="800" spc="-120" dirty="0">
                <a:latin typeface="Calibri"/>
                <a:cs typeface="Calibri"/>
              </a:rPr>
              <a:t> </a:t>
            </a:r>
            <a:r>
              <a:rPr sz="800" spc="-55" dirty="0">
                <a:latin typeface="Calibri"/>
                <a:cs typeface="Calibri"/>
              </a:rPr>
              <a:t>веса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871727" y="1603247"/>
            <a:ext cx="3746500" cy="4724400"/>
            <a:chOff x="871727" y="1603247"/>
            <a:chExt cx="3746500" cy="4724400"/>
          </a:xfrm>
        </p:grpSpPr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61488" y="2575559"/>
              <a:ext cx="1828800" cy="13716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56941" y="2770442"/>
              <a:ext cx="1242137" cy="78456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6351" y="1603247"/>
              <a:ext cx="1560576" cy="120396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10941" y="1798328"/>
              <a:ext cx="972107" cy="61618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8407" y="4968239"/>
              <a:ext cx="1658112" cy="135940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4742" y="5162143"/>
              <a:ext cx="1069008" cy="77410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1727" y="3819143"/>
              <a:ext cx="1883664" cy="138379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6727" y="4012580"/>
              <a:ext cx="1296149" cy="79745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23032" y="4898136"/>
              <a:ext cx="1694688" cy="134416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18954" y="5092695"/>
              <a:ext cx="1105849" cy="75608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9461" y="2789083"/>
              <a:ext cx="1037625" cy="778219"/>
            </a:xfrm>
            <a:prstGeom prst="rect">
              <a:avLst/>
            </a:prstGeom>
          </p:spPr>
        </p:pic>
      </p:grp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1133326" y="402842"/>
            <a:ext cx="91078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60" dirty="0"/>
              <a:t>Структурировали </a:t>
            </a:r>
            <a:r>
              <a:rPr spc="-365" dirty="0"/>
              <a:t>регламент </a:t>
            </a:r>
            <a:r>
              <a:rPr spc="-380" dirty="0"/>
              <a:t>реабилитации</a:t>
            </a:r>
            <a:r>
              <a:rPr spc="-265" dirty="0"/>
              <a:t> </a:t>
            </a:r>
            <a:r>
              <a:rPr spc="-305" dirty="0"/>
              <a:t>в </a:t>
            </a:r>
            <a:r>
              <a:rPr spc="-320" dirty="0"/>
              <a:t>ОРИТ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5109552" y="6360667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Клиника </a:t>
            </a:r>
            <a:r>
              <a:rPr sz="1200" spc="-100" dirty="0">
                <a:latin typeface="Calibri"/>
                <a:cs typeface="Calibri"/>
              </a:rPr>
              <a:t>Института</a:t>
            </a:r>
            <a:r>
              <a:rPr sz="1200" spc="-155" dirty="0">
                <a:latin typeface="Calibri"/>
                <a:cs typeface="Calibri"/>
              </a:rPr>
              <a:t> </a:t>
            </a:r>
            <a:r>
              <a:rPr sz="1200" spc="-95" dirty="0">
                <a:latin typeface="Calibri"/>
                <a:cs typeface="Calibri"/>
              </a:rPr>
              <a:t>Мозга</a:t>
            </a:r>
            <a:r>
              <a:rPr sz="1200" spc="-95" dirty="0">
                <a:latin typeface="Arial Narrow"/>
                <a:cs typeface="Arial Narrow"/>
              </a:rPr>
              <a:t>©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5050472" y="4863972"/>
            <a:ext cx="1591945" cy="1463675"/>
            <a:chOff x="5050472" y="4863972"/>
            <a:chExt cx="1591945" cy="1463675"/>
          </a:xfrm>
        </p:grpSpPr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55335" y="4986527"/>
              <a:ext cx="1152143" cy="134112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49226" y="5182026"/>
              <a:ext cx="565947" cy="75437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063172" y="4876672"/>
              <a:ext cx="1566545" cy="324485"/>
            </a:xfrm>
            <a:custGeom>
              <a:avLst/>
              <a:gdLst/>
              <a:ahLst/>
              <a:cxnLst/>
              <a:rect l="l" t="t" r="r" b="b"/>
              <a:pathLst>
                <a:path w="1566545" h="324485">
                  <a:moveTo>
                    <a:pt x="1512163" y="0"/>
                  </a:moveTo>
                  <a:lnTo>
                    <a:pt x="54013" y="0"/>
                  </a:lnTo>
                  <a:lnTo>
                    <a:pt x="32988" y="4244"/>
                  </a:lnTo>
                  <a:lnTo>
                    <a:pt x="15819" y="15817"/>
                  </a:lnTo>
                  <a:lnTo>
                    <a:pt x="4244" y="32982"/>
                  </a:lnTo>
                  <a:lnTo>
                    <a:pt x="0" y="54000"/>
                  </a:lnTo>
                  <a:lnTo>
                    <a:pt x="0" y="270027"/>
                  </a:lnTo>
                  <a:lnTo>
                    <a:pt x="4244" y="291045"/>
                  </a:lnTo>
                  <a:lnTo>
                    <a:pt x="15819" y="308209"/>
                  </a:lnTo>
                  <a:lnTo>
                    <a:pt x="32988" y="319783"/>
                  </a:lnTo>
                  <a:lnTo>
                    <a:pt x="54013" y="324027"/>
                  </a:lnTo>
                  <a:lnTo>
                    <a:pt x="1512163" y="324027"/>
                  </a:lnTo>
                  <a:lnTo>
                    <a:pt x="1533188" y="319783"/>
                  </a:lnTo>
                  <a:lnTo>
                    <a:pt x="1550357" y="308209"/>
                  </a:lnTo>
                  <a:lnTo>
                    <a:pt x="1561932" y="291045"/>
                  </a:lnTo>
                  <a:lnTo>
                    <a:pt x="1566176" y="270027"/>
                  </a:lnTo>
                  <a:lnTo>
                    <a:pt x="1566176" y="54000"/>
                  </a:lnTo>
                  <a:lnTo>
                    <a:pt x="1561932" y="32982"/>
                  </a:lnTo>
                  <a:lnTo>
                    <a:pt x="1550357" y="15817"/>
                  </a:lnTo>
                  <a:lnTo>
                    <a:pt x="1533188" y="4244"/>
                  </a:lnTo>
                  <a:lnTo>
                    <a:pt x="151216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063172" y="4876672"/>
              <a:ext cx="1566545" cy="324485"/>
            </a:xfrm>
            <a:custGeom>
              <a:avLst/>
              <a:gdLst/>
              <a:ahLst/>
              <a:cxnLst/>
              <a:rect l="l" t="t" r="r" b="b"/>
              <a:pathLst>
                <a:path w="1566545" h="324485">
                  <a:moveTo>
                    <a:pt x="0" y="54007"/>
                  </a:moveTo>
                  <a:lnTo>
                    <a:pt x="4244" y="32985"/>
                  </a:lnTo>
                  <a:lnTo>
                    <a:pt x="15818" y="15818"/>
                  </a:lnTo>
                  <a:lnTo>
                    <a:pt x="32985" y="4244"/>
                  </a:lnTo>
                  <a:lnTo>
                    <a:pt x="54007" y="0"/>
                  </a:lnTo>
                  <a:lnTo>
                    <a:pt x="1512170" y="0"/>
                  </a:lnTo>
                  <a:lnTo>
                    <a:pt x="1533188" y="4244"/>
                  </a:lnTo>
                  <a:lnTo>
                    <a:pt x="1550353" y="15818"/>
                  </a:lnTo>
                  <a:lnTo>
                    <a:pt x="1561926" y="32985"/>
                  </a:lnTo>
                  <a:lnTo>
                    <a:pt x="1566170" y="54007"/>
                  </a:lnTo>
                  <a:lnTo>
                    <a:pt x="1566170" y="270028"/>
                  </a:lnTo>
                  <a:lnTo>
                    <a:pt x="1561926" y="291050"/>
                  </a:lnTo>
                  <a:lnTo>
                    <a:pt x="1550353" y="308217"/>
                  </a:lnTo>
                  <a:lnTo>
                    <a:pt x="1533188" y="319791"/>
                  </a:lnTo>
                  <a:lnTo>
                    <a:pt x="1512170" y="324036"/>
                  </a:lnTo>
                  <a:lnTo>
                    <a:pt x="54007" y="324036"/>
                  </a:lnTo>
                  <a:lnTo>
                    <a:pt x="32985" y="319791"/>
                  </a:lnTo>
                  <a:lnTo>
                    <a:pt x="15818" y="308217"/>
                  </a:lnTo>
                  <a:lnTo>
                    <a:pt x="4244" y="291050"/>
                  </a:lnTo>
                  <a:lnTo>
                    <a:pt x="0" y="270028"/>
                  </a:lnTo>
                  <a:lnTo>
                    <a:pt x="0" y="5400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5285879" y="4899660"/>
            <a:ext cx="1118235" cy="2635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46075" marR="5080" indent="-333375">
              <a:lnSpc>
                <a:spcPts val="910"/>
              </a:lnSpc>
              <a:spcBef>
                <a:spcPts val="170"/>
              </a:spcBef>
            </a:pPr>
            <a:r>
              <a:rPr sz="800" spc="-60" dirty="0">
                <a:latin typeface="Calibri"/>
                <a:cs typeface="Calibri"/>
              </a:rPr>
              <a:t>Транскраниальная </a:t>
            </a:r>
            <a:r>
              <a:rPr sz="800" spc="-70" dirty="0">
                <a:latin typeface="Calibri"/>
                <a:cs typeface="Calibri"/>
              </a:rPr>
              <a:t>магнитная  стимуляция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4996472" y="2379700"/>
            <a:ext cx="1626870" cy="2887345"/>
            <a:chOff x="4996472" y="2379700"/>
            <a:chExt cx="1626870" cy="2887345"/>
          </a:xfrm>
        </p:grpSpPr>
        <p:pic>
          <p:nvPicPr>
            <p:cNvPr id="60" name="object 6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00472" y="3819144"/>
              <a:ext cx="1322831" cy="144780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95226" y="4012577"/>
              <a:ext cx="734316" cy="86222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5009172" y="2392400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1503159" y="0"/>
                  </a:moveTo>
                  <a:lnTo>
                    <a:pt x="63004" y="0"/>
                  </a:lnTo>
                  <a:lnTo>
                    <a:pt x="38479" y="4951"/>
                  </a:lnTo>
                  <a:lnTo>
                    <a:pt x="18453" y="18453"/>
                  </a:lnTo>
                  <a:lnTo>
                    <a:pt x="4951" y="38479"/>
                  </a:lnTo>
                  <a:lnTo>
                    <a:pt x="0" y="63004"/>
                  </a:lnTo>
                  <a:lnTo>
                    <a:pt x="0" y="315023"/>
                  </a:lnTo>
                  <a:lnTo>
                    <a:pt x="4951" y="339555"/>
                  </a:lnTo>
                  <a:lnTo>
                    <a:pt x="18453" y="359586"/>
                  </a:lnTo>
                  <a:lnTo>
                    <a:pt x="38479" y="373089"/>
                  </a:lnTo>
                  <a:lnTo>
                    <a:pt x="63004" y="378040"/>
                  </a:lnTo>
                  <a:lnTo>
                    <a:pt x="1503159" y="378040"/>
                  </a:lnTo>
                  <a:lnTo>
                    <a:pt x="1527684" y="373089"/>
                  </a:lnTo>
                  <a:lnTo>
                    <a:pt x="1547710" y="359586"/>
                  </a:lnTo>
                  <a:lnTo>
                    <a:pt x="1561212" y="339555"/>
                  </a:lnTo>
                  <a:lnTo>
                    <a:pt x="1566164" y="315023"/>
                  </a:lnTo>
                  <a:lnTo>
                    <a:pt x="1566164" y="63004"/>
                  </a:lnTo>
                  <a:lnTo>
                    <a:pt x="1561212" y="38479"/>
                  </a:lnTo>
                  <a:lnTo>
                    <a:pt x="1547710" y="18453"/>
                  </a:lnTo>
                  <a:lnTo>
                    <a:pt x="1527684" y="4951"/>
                  </a:lnTo>
                  <a:lnTo>
                    <a:pt x="1503159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009172" y="2392400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0" y="63008"/>
                  </a:moveTo>
                  <a:lnTo>
                    <a:pt x="4951" y="38482"/>
                  </a:lnTo>
                  <a:lnTo>
                    <a:pt x="18454" y="18454"/>
                  </a:lnTo>
                  <a:lnTo>
                    <a:pt x="38482" y="4951"/>
                  </a:lnTo>
                  <a:lnTo>
                    <a:pt x="63008" y="0"/>
                  </a:lnTo>
                  <a:lnTo>
                    <a:pt x="1503170" y="0"/>
                  </a:lnTo>
                  <a:lnTo>
                    <a:pt x="1527691" y="4951"/>
                  </a:lnTo>
                  <a:lnTo>
                    <a:pt x="1547717" y="18454"/>
                  </a:lnTo>
                  <a:lnTo>
                    <a:pt x="1561219" y="38482"/>
                  </a:lnTo>
                  <a:lnTo>
                    <a:pt x="1566170" y="63008"/>
                  </a:lnTo>
                  <a:lnTo>
                    <a:pt x="1566170" y="315034"/>
                  </a:lnTo>
                  <a:lnTo>
                    <a:pt x="1561219" y="339559"/>
                  </a:lnTo>
                  <a:lnTo>
                    <a:pt x="1547717" y="359587"/>
                  </a:lnTo>
                  <a:lnTo>
                    <a:pt x="1527691" y="373090"/>
                  </a:lnTo>
                  <a:lnTo>
                    <a:pt x="1503170" y="378042"/>
                  </a:lnTo>
                  <a:lnTo>
                    <a:pt x="63008" y="378042"/>
                  </a:lnTo>
                  <a:lnTo>
                    <a:pt x="38482" y="373090"/>
                  </a:lnTo>
                  <a:lnTo>
                    <a:pt x="18454" y="359587"/>
                  </a:lnTo>
                  <a:lnTo>
                    <a:pt x="4951" y="339559"/>
                  </a:lnTo>
                  <a:lnTo>
                    <a:pt x="0" y="315034"/>
                  </a:lnTo>
                  <a:lnTo>
                    <a:pt x="0" y="6300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5244566" y="2500884"/>
            <a:ext cx="10941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65" dirty="0">
                <a:latin typeface="Calibri"/>
                <a:cs typeface="Calibri"/>
              </a:rPr>
              <a:t>Локальная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70" dirty="0">
                <a:latin typeface="Calibri"/>
                <a:cs typeface="Calibri"/>
              </a:rPr>
              <a:t>нейростимуляция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4942459" y="1527047"/>
            <a:ext cx="1891664" cy="2444750"/>
            <a:chOff x="4942459" y="1527047"/>
            <a:chExt cx="1891664" cy="2444750"/>
          </a:xfrm>
        </p:grpSpPr>
        <p:pic>
          <p:nvPicPr>
            <p:cNvPr id="66" name="object 6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29200" y="2575559"/>
              <a:ext cx="1804416" cy="136245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25186" y="2770437"/>
              <a:ext cx="1214753" cy="77574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29200" y="1527047"/>
              <a:ext cx="1667255" cy="130149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25186" y="1723237"/>
              <a:ext cx="1080119" cy="713422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955159" y="3580523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1503171" y="0"/>
                  </a:moveTo>
                  <a:lnTo>
                    <a:pt x="63017" y="0"/>
                  </a:lnTo>
                  <a:lnTo>
                    <a:pt x="38490" y="4952"/>
                  </a:lnTo>
                  <a:lnTo>
                    <a:pt x="18459" y="18459"/>
                  </a:lnTo>
                  <a:lnTo>
                    <a:pt x="4952" y="38490"/>
                  </a:lnTo>
                  <a:lnTo>
                    <a:pt x="0" y="63017"/>
                  </a:lnTo>
                  <a:lnTo>
                    <a:pt x="0" y="315036"/>
                  </a:lnTo>
                  <a:lnTo>
                    <a:pt x="4953" y="339561"/>
                  </a:lnTo>
                  <a:lnTo>
                    <a:pt x="18459" y="359587"/>
                  </a:lnTo>
                  <a:lnTo>
                    <a:pt x="38490" y="373089"/>
                  </a:lnTo>
                  <a:lnTo>
                    <a:pt x="63017" y="378040"/>
                  </a:lnTo>
                  <a:lnTo>
                    <a:pt x="1503171" y="378040"/>
                  </a:lnTo>
                  <a:lnTo>
                    <a:pt x="1527696" y="373089"/>
                  </a:lnTo>
                  <a:lnTo>
                    <a:pt x="1547723" y="359587"/>
                  </a:lnTo>
                  <a:lnTo>
                    <a:pt x="1561225" y="339561"/>
                  </a:lnTo>
                  <a:lnTo>
                    <a:pt x="1566176" y="315036"/>
                  </a:lnTo>
                  <a:lnTo>
                    <a:pt x="1566176" y="63017"/>
                  </a:lnTo>
                  <a:lnTo>
                    <a:pt x="1561225" y="38490"/>
                  </a:lnTo>
                  <a:lnTo>
                    <a:pt x="1547723" y="18459"/>
                  </a:lnTo>
                  <a:lnTo>
                    <a:pt x="1527696" y="4952"/>
                  </a:lnTo>
                  <a:lnTo>
                    <a:pt x="1503171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955159" y="3580523"/>
              <a:ext cx="1566545" cy="378460"/>
            </a:xfrm>
            <a:custGeom>
              <a:avLst/>
              <a:gdLst/>
              <a:ahLst/>
              <a:cxnLst/>
              <a:rect l="l" t="t" r="r" b="b"/>
              <a:pathLst>
                <a:path w="1566545" h="378460">
                  <a:moveTo>
                    <a:pt x="0" y="63008"/>
                  </a:moveTo>
                  <a:lnTo>
                    <a:pt x="4951" y="38482"/>
                  </a:lnTo>
                  <a:lnTo>
                    <a:pt x="18454" y="18454"/>
                  </a:lnTo>
                  <a:lnTo>
                    <a:pt x="38482" y="4951"/>
                  </a:lnTo>
                  <a:lnTo>
                    <a:pt x="63008" y="0"/>
                  </a:lnTo>
                  <a:lnTo>
                    <a:pt x="1503170" y="0"/>
                  </a:lnTo>
                  <a:lnTo>
                    <a:pt x="1527691" y="4951"/>
                  </a:lnTo>
                  <a:lnTo>
                    <a:pt x="1547717" y="18454"/>
                  </a:lnTo>
                  <a:lnTo>
                    <a:pt x="1561219" y="38482"/>
                  </a:lnTo>
                  <a:lnTo>
                    <a:pt x="1566170" y="63008"/>
                  </a:lnTo>
                  <a:lnTo>
                    <a:pt x="1566170" y="315034"/>
                  </a:lnTo>
                  <a:lnTo>
                    <a:pt x="1561219" y="339559"/>
                  </a:lnTo>
                  <a:lnTo>
                    <a:pt x="1547717" y="359587"/>
                  </a:lnTo>
                  <a:lnTo>
                    <a:pt x="1527691" y="373090"/>
                  </a:lnTo>
                  <a:lnTo>
                    <a:pt x="1503170" y="378042"/>
                  </a:lnTo>
                  <a:lnTo>
                    <a:pt x="63008" y="378042"/>
                  </a:lnTo>
                  <a:lnTo>
                    <a:pt x="38482" y="373090"/>
                  </a:lnTo>
                  <a:lnTo>
                    <a:pt x="18454" y="359587"/>
                  </a:lnTo>
                  <a:lnTo>
                    <a:pt x="4951" y="339559"/>
                  </a:lnTo>
                  <a:lnTo>
                    <a:pt x="0" y="315034"/>
                  </a:lnTo>
                  <a:lnTo>
                    <a:pt x="0" y="6300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5089753" y="3631692"/>
            <a:ext cx="1295400" cy="2603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67945" marR="5080" indent="-55880">
              <a:lnSpc>
                <a:spcPts val="890"/>
              </a:lnSpc>
              <a:spcBef>
                <a:spcPts val="185"/>
              </a:spcBef>
            </a:pPr>
            <a:r>
              <a:rPr sz="800" spc="-65" dirty="0">
                <a:latin typeface="Calibri"/>
                <a:cs typeface="Calibri"/>
              </a:rPr>
              <a:t>Активная </a:t>
            </a:r>
            <a:r>
              <a:rPr sz="800" spc="-75" dirty="0">
                <a:latin typeface="Calibri"/>
                <a:cs typeface="Calibri"/>
              </a:rPr>
              <a:t>мобилизация </a:t>
            </a:r>
            <a:r>
              <a:rPr sz="800" spc="-55" dirty="0">
                <a:latin typeface="Calibri"/>
                <a:cs typeface="Calibri"/>
              </a:rPr>
              <a:t>с </a:t>
            </a:r>
            <a:r>
              <a:rPr sz="800" spc="-60" dirty="0">
                <a:latin typeface="Calibri"/>
                <a:cs typeface="Calibri"/>
              </a:rPr>
              <a:t>частично  </a:t>
            </a:r>
            <a:r>
              <a:rPr sz="800" spc="-70" dirty="0">
                <a:latin typeface="Calibri"/>
                <a:cs typeface="Calibri"/>
              </a:rPr>
              <a:t>протезированными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70" dirty="0">
                <a:latin typeface="Calibri"/>
                <a:cs typeface="Calibri"/>
              </a:rPr>
              <a:t>функциями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6696456" y="1008888"/>
            <a:ext cx="5492750" cy="4419600"/>
            <a:chOff x="6696456" y="1008888"/>
            <a:chExt cx="5492750" cy="4419600"/>
          </a:xfrm>
        </p:grpSpPr>
        <p:pic>
          <p:nvPicPr>
            <p:cNvPr id="74" name="object 7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96456" y="1008888"/>
              <a:ext cx="5492496" cy="441960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92341" y="1203667"/>
              <a:ext cx="4987417" cy="38317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111496" y="48767"/>
            <a:ext cx="6111240" cy="4889500"/>
            <a:chOff x="5111496" y="48767"/>
            <a:chExt cx="6111240" cy="4889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11496" y="48767"/>
              <a:ext cx="6111240" cy="48889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7330" y="243523"/>
              <a:ext cx="5523750" cy="430056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573404"/>
            <a:ext cx="3963629" cy="540639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756511" y="4999227"/>
            <a:ext cx="5133340" cy="87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3335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85" dirty="0">
                <a:latin typeface="Calibri"/>
                <a:cs typeface="Calibri"/>
              </a:rPr>
              <a:t>Отделение </a:t>
            </a:r>
            <a:r>
              <a:rPr sz="2800" spc="-295" dirty="0">
                <a:latin typeface="Calibri"/>
                <a:cs typeface="Calibri"/>
              </a:rPr>
              <a:t>неотложной</a:t>
            </a:r>
            <a:r>
              <a:rPr sz="2800" spc="-190" dirty="0">
                <a:latin typeface="Calibri"/>
                <a:cs typeface="Calibri"/>
              </a:rPr>
              <a:t> </a:t>
            </a:r>
            <a:r>
              <a:rPr sz="2800" spc="-275" dirty="0">
                <a:latin typeface="Calibri"/>
                <a:cs typeface="Calibri"/>
              </a:rPr>
              <a:t>реабилитации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ts val="333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60" dirty="0">
                <a:latin typeface="Calibri"/>
                <a:cs typeface="Calibri"/>
              </a:rPr>
              <a:t>Бригада </a:t>
            </a:r>
            <a:r>
              <a:rPr sz="2800" spc="-295" dirty="0">
                <a:latin typeface="Calibri"/>
                <a:cs typeface="Calibri"/>
              </a:rPr>
              <a:t>неотложной</a:t>
            </a:r>
            <a:r>
              <a:rPr sz="2800" spc="-235" dirty="0">
                <a:latin typeface="Calibri"/>
                <a:cs typeface="Calibri"/>
              </a:rPr>
              <a:t> </a:t>
            </a:r>
            <a:r>
              <a:rPr sz="2800" spc="-275" dirty="0">
                <a:latin typeface="Calibri"/>
                <a:cs typeface="Calibri"/>
              </a:rPr>
              <a:t>реабилитации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0427" y="6441620"/>
            <a:ext cx="179197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9265" y="0"/>
            <a:ext cx="7465512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739" y="6406388"/>
            <a:ext cx="11918315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marR="5080" indent="-406400">
              <a:lnSpc>
                <a:spcPct val="105000"/>
              </a:lnSpc>
              <a:spcBef>
                <a:spcPts val="100"/>
              </a:spcBef>
            </a:pPr>
            <a:r>
              <a:rPr sz="1200" spc="-145" dirty="0">
                <a:latin typeface="Calibri"/>
                <a:cs typeface="Calibri"/>
              </a:rPr>
              <a:t>Ward </a:t>
            </a:r>
            <a:r>
              <a:rPr sz="1200" spc="-110" dirty="0">
                <a:latin typeface="Calibri"/>
                <a:cs typeface="Calibri"/>
              </a:rPr>
              <a:t>AB, Gutenbrunner </a:t>
            </a:r>
            <a:r>
              <a:rPr sz="1200" spc="-100" dirty="0">
                <a:latin typeface="Calibri"/>
                <a:cs typeface="Calibri"/>
              </a:rPr>
              <a:t>C, </a:t>
            </a:r>
            <a:r>
              <a:rPr sz="1200" spc="-110" dirty="0">
                <a:latin typeface="Calibri"/>
                <a:cs typeface="Calibri"/>
              </a:rPr>
              <a:t>Damjan H, </a:t>
            </a:r>
            <a:r>
              <a:rPr sz="1200" spc="-75" dirty="0">
                <a:latin typeface="Calibri"/>
                <a:cs typeface="Calibri"/>
              </a:rPr>
              <a:t>Giustini </a:t>
            </a:r>
            <a:r>
              <a:rPr sz="1200" spc="-125" dirty="0">
                <a:latin typeface="Calibri"/>
                <a:cs typeface="Calibri"/>
              </a:rPr>
              <a:t>A, </a:t>
            </a:r>
            <a:r>
              <a:rPr sz="1200" spc="-95" dirty="0">
                <a:latin typeface="Calibri"/>
                <a:cs typeface="Calibri"/>
              </a:rPr>
              <a:t>Delarque </a:t>
            </a:r>
            <a:r>
              <a:rPr sz="1200" spc="-130" dirty="0">
                <a:latin typeface="Calibri"/>
                <a:cs typeface="Calibri"/>
              </a:rPr>
              <a:t>A. </a:t>
            </a:r>
            <a:r>
              <a:rPr sz="1200" spc="-105" dirty="0">
                <a:latin typeface="Calibri"/>
                <a:cs typeface="Calibri"/>
              </a:rPr>
              <a:t>European Union </a:t>
            </a:r>
            <a:r>
              <a:rPr sz="1200" spc="-95" dirty="0">
                <a:latin typeface="Calibri"/>
                <a:cs typeface="Calibri"/>
              </a:rPr>
              <a:t>of </a:t>
            </a:r>
            <a:r>
              <a:rPr sz="1200" spc="-100" dirty="0">
                <a:latin typeface="Calibri"/>
                <a:cs typeface="Calibri"/>
              </a:rPr>
              <a:t>Medical </a:t>
            </a:r>
            <a:r>
              <a:rPr sz="1200" spc="-65" dirty="0">
                <a:latin typeface="Calibri"/>
                <a:cs typeface="Calibri"/>
              </a:rPr>
              <a:t>Specialists </a:t>
            </a:r>
            <a:r>
              <a:rPr sz="1200" spc="-120" dirty="0">
                <a:latin typeface="Calibri"/>
                <a:cs typeface="Calibri"/>
              </a:rPr>
              <a:t>(UEMS) </a:t>
            </a:r>
            <a:r>
              <a:rPr sz="1200" spc="-85" dirty="0">
                <a:latin typeface="Calibri"/>
                <a:cs typeface="Calibri"/>
              </a:rPr>
              <a:t>section </a:t>
            </a:r>
            <a:r>
              <a:rPr sz="1200" spc="-95" dirty="0">
                <a:latin typeface="Calibri"/>
                <a:cs typeface="Calibri"/>
              </a:rPr>
              <a:t>of </a:t>
            </a:r>
            <a:r>
              <a:rPr sz="1200" spc="-75" dirty="0">
                <a:latin typeface="Calibri"/>
                <a:cs typeface="Calibri"/>
              </a:rPr>
              <a:t>Physical </a:t>
            </a:r>
            <a:r>
              <a:rPr sz="1200" spc="-35" dirty="0">
                <a:latin typeface="Calibri"/>
                <a:cs typeface="Calibri"/>
              </a:rPr>
              <a:t>&amp; </a:t>
            </a:r>
            <a:r>
              <a:rPr sz="1200" spc="-80" dirty="0">
                <a:latin typeface="Calibri"/>
                <a:cs typeface="Calibri"/>
              </a:rPr>
              <a:t>Rehabilitation </a:t>
            </a:r>
            <a:r>
              <a:rPr sz="1200" spc="-100" dirty="0">
                <a:latin typeface="Calibri"/>
                <a:cs typeface="Calibri"/>
              </a:rPr>
              <a:t>Medicine: </a:t>
            </a:r>
            <a:r>
              <a:rPr sz="1200" spc="-95" dirty="0">
                <a:latin typeface="Calibri"/>
                <a:cs typeface="Calibri"/>
              </a:rPr>
              <a:t>a </a:t>
            </a:r>
            <a:r>
              <a:rPr sz="1200" spc="-85" dirty="0">
                <a:latin typeface="Calibri"/>
                <a:cs typeface="Calibri"/>
              </a:rPr>
              <a:t>position </a:t>
            </a:r>
            <a:r>
              <a:rPr sz="1200" spc="-105" dirty="0">
                <a:latin typeface="Calibri"/>
                <a:cs typeface="Calibri"/>
              </a:rPr>
              <a:t>paper </a:t>
            </a:r>
            <a:r>
              <a:rPr sz="1200" spc="-114" dirty="0">
                <a:latin typeface="Calibri"/>
                <a:cs typeface="Calibri"/>
              </a:rPr>
              <a:t>on </a:t>
            </a:r>
            <a:r>
              <a:rPr sz="1200" spc="-75" dirty="0">
                <a:latin typeface="Calibri"/>
                <a:cs typeface="Calibri"/>
              </a:rPr>
              <a:t>physical </a:t>
            </a:r>
            <a:r>
              <a:rPr sz="1200" spc="-114" dirty="0">
                <a:latin typeface="Calibri"/>
                <a:cs typeface="Calibri"/>
              </a:rPr>
              <a:t>and </a:t>
            </a:r>
            <a:r>
              <a:rPr sz="1200" spc="-75" dirty="0">
                <a:latin typeface="Calibri"/>
                <a:cs typeface="Calibri"/>
              </a:rPr>
              <a:t>rehabilitation </a:t>
            </a:r>
            <a:r>
              <a:rPr sz="1200" spc="-90" dirty="0">
                <a:latin typeface="Calibri"/>
                <a:cs typeface="Calibri"/>
              </a:rPr>
              <a:t>medicine </a:t>
            </a:r>
            <a:r>
              <a:rPr sz="1200" spc="-60" dirty="0">
                <a:latin typeface="Calibri"/>
                <a:cs typeface="Calibri"/>
              </a:rPr>
              <a:t>in </a:t>
            </a:r>
            <a:r>
              <a:rPr sz="1200" spc="-95" dirty="0">
                <a:latin typeface="Calibri"/>
                <a:cs typeface="Calibri"/>
              </a:rPr>
              <a:t>acute </a:t>
            </a:r>
            <a:r>
              <a:rPr sz="1200" spc="-80" dirty="0">
                <a:latin typeface="Calibri"/>
                <a:cs typeface="Calibri"/>
              </a:rPr>
              <a:t>settings. </a:t>
            </a:r>
            <a:r>
              <a:rPr sz="1200" spc="-95" dirty="0">
                <a:latin typeface="Calibri"/>
                <a:cs typeface="Calibri"/>
              </a:rPr>
              <a:t>J  </a:t>
            </a:r>
            <a:r>
              <a:rPr sz="1200" spc="-80" dirty="0">
                <a:latin typeface="Calibri"/>
                <a:cs typeface="Calibri"/>
              </a:rPr>
              <a:t>Rehabil </a:t>
            </a:r>
            <a:r>
              <a:rPr sz="1200" spc="-150" dirty="0">
                <a:latin typeface="Calibri"/>
                <a:cs typeface="Calibri"/>
              </a:rPr>
              <a:t>Med. </a:t>
            </a:r>
            <a:r>
              <a:rPr sz="1200" spc="-80" dirty="0">
                <a:latin typeface="Calibri"/>
                <a:cs typeface="Calibri"/>
              </a:rPr>
              <a:t>2010;42(5):417-424.</a:t>
            </a:r>
            <a:r>
              <a:rPr sz="1200" spc="-125" dirty="0">
                <a:latin typeface="Calibri"/>
                <a:cs typeface="Calibri"/>
              </a:rPr>
              <a:t> </a:t>
            </a:r>
            <a:r>
              <a:rPr sz="1200" spc="-85" dirty="0">
                <a:latin typeface="Calibri"/>
                <a:cs typeface="Calibri"/>
              </a:rPr>
              <a:t>doi:10.2340/16501977-0565.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9247" y="737616"/>
            <a:ext cx="5590540" cy="2798445"/>
            <a:chOff x="79247" y="737616"/>
            <a:chExt cx="5590540" cy="27984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7" y="2459736"/>
              <a:ext cx="4498848" cy="10759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224" y="2654808"/>
              <a:ext cx="2075688" cy="850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259" y="2483926"/>
              <a:ext cx="4406355" cy="98394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5259" y="2483926"/>
              <a:ext cx="4406900" cy="984250"/>
            </a:xfrm>
            <a:custGeom>
              <a:avLst/>
              <a:gdLst/>
              <a:ahLst/>
              <a:cxnLst/>
              <a:rect l="l" t="t" r="r" b="b"/>
              <a:pathLst>
                <a:path w="4406900" h="984250">
                  <a:moveTo>
                    <a:pt x="0" y="231474"/>
                  </a:moveTo>
                  <a:lnTo>
                    <a:pt x="7672" y="183905"/>
                  </a:lnTo>
                  <a:lnTo>
                    <a:pt x="29037" y="142592"/>
                  </a:lnTo>
                  <a:lnTo>
                    <a:pt x="61615" y="110014"/>
                  </a:lnTo>
                  <a:lnTo>
                    <a:pt x="102928" y="88649"/>
                  </a:lnTo>
                  <a:lnTo>
                    <a:pt x="150497" y="80976"/>
                  </a:lnTo>
                  <a:lnTo>
                    <a:pt x="1794101" y="80976"/>
                  </a:lnTo>
                  <a:lnTo>
                    <a:pt x="2563002" y="80976"/>
                  </a:lnTo>
                  <a:lnTo>
                    <a:pt x="2925105" y="80976"/>
                  </a:lnTo>
                  <a:lnTo>
                    <a:pt x="2972673" y="88649"/>
                  </a:lnTo>
                  <a:lnTo>
                    <a:pt x="3013986" y="110014"/>
                  </a:lnTo>
                  <a:lnTo>
                    <a:pt x="3046564" y="142592"/>
                  </a:lnTo>
                  <a:lnTo>
                    <a:pt x="3067929" y="183905"/>
                  </a:lnTo>
                  <a:lnTo>
                    <a:pt x="3075602" y="231474"/>
                  </a:lnTo>
                  <a:lnTo>
                    <a:pt x="4406355" y="0"/>
                  </a:lnTo>
                  <a:lnTo>
                    <a:pt x="3075602" y="457214"/>
                  </a:lnTo>
                  <a:lnTo>
                    <a:pt x="3075602" y="833449"/>
                  </a:lnTo>
                  <a:lnTo>
                    <a:pt x="3067929" y="881018"/>
                  </a:lnTo>
                  <a:lnTo>
                    <a:pt x="3046564" y="922331"/>
                  </a:lnTo>
                  <a:lnTo>
                    <a:pt x="3013986" y="954909"/>
                  </a:lnTo>
                  <a:lnTo>
                    <a:pt x="2972673" y="976274"/>
                  </a:lnTo>
                  <a:lnTo>
                    <a:pt x="2925105" y="983947"/>
                  </a:lnTo>
                  <a:lnTo>
                    <a:pt x="2563002" y="983947"/>
                  </a:lnTo>
                  <a:lnTo>
                    <a:pt x="1794101" y="983947"/>
                  </a:lnTo>
                  <a:lnTo>
                    <a:pt x="150497" y="983947"/>
                  </a:lnTo>
                  <a:lnTo>
                    <a:pt x="102928" y="976274"/>
                  </a:lnTo>
                  <a:lnTo>
                    <a:pt x="61615" y="954909"/>
                  </a:lnTo>
                  <a:lnTo>
                    <a:pt x="29037" y="922331"/>
                  </a:lnTo>
                  <a:lnTo>
                    <a:pt x="7672" y="881018"/>
                  </a:lnTo>
                  <a:lnTo>
                    <a:pt x="0" y="833449"/>
                  </a:lnTo>
                  <a:lnTo>
                    <a:pt x="0" y="457214"/>
                  </a:lnTo>
                  <a:lnTo>
                    <a:pt x="0" y="23147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1" y="737616"/>
              <a:ext cx="5504688" cy="17007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1752" y="1417320"/>
              <a:ext cx="2752344" cy="11186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166" y="761145"/>
              <a:ext cx="5412420" cy="16080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0166" y="761144"/>
              <a:ext cx="5412740" cy="1608455"/>
            </a:xfrm>
            <a:custGeom>
              <a:avLst/>
              <a:gdLst/>
              <a:ahLst/>
              <a:cxnLst/>
              <a:rect l="l" t="t" r="r" b="b"/>
              <a:pathLst>
                <a:path w="5412740" h="1608455">
                  <a:moveTo>
                    <a:pt x="0" y="855582"/>
                  </a:moveTo>
                  <a:lnTo>
                    <a:pt x="7672" y="808012"/>
                  </a:lnTo>
                  <a:lnTo>
                    <a:pt x="29037" y="766699"/>
                  </a:lnTo>
                  <a:lnTo>
                    <a:pt x="61616" y="734120"/>
                  </a:lnTo>
                  <a:lnTo>
                    <a:pt x="102929" y="712755"/>
                  </a:lnTo>
                  <a:lnTo>
                    <a:pt x="150499" y="705083"/>
                  </a:lnTo>
                  <a:lnTo>
                    <a:pt x="1713548" y="705083"/>
                  </a:lnTo>
                  <a:lnTo>
                    <a:pt x="2447925" y="705083"/>
                  </a:lnTo>
                  <a:lnTo>
                    <a:pt x="2787011" y="705083"/>
                  </a:lnTo>
                  <a:lnTo>
                    <a:pt x="2834580" y="712755"/>
                  </a:lnTo>
                  <a:lnTo>
                    <a:pt x="2875893" y="734120"/>
                  </a:lnTo>
                  <a:lnTo>
                    <a:pt x="2908472" y="766699"/>
                  </a:lnTo>
                  <a:lnTo>
                    <a:pt x="2929837" y="808012"/>
                  </a:lnTo>
                  <a:lnTo>
                    <a:pt x="2937510" y="855582"/>
                  </a:lnTo>
                  <a:lnTo>
                    <a:pt x="5412420" y="0"/>
                  </a:lnTo>
                  <a:lnTo>
                    <a:pt x="2937510" y="1081321"/>
                  </a:lnTo>
                  <a:lnTo>
                    <a:pt x="2937510" y="1457553"/>
                  </a:lnTo>
                  <a:lnTo>
                    <a:pt x="2929837" y="1505123"/>
                  </a:lnTo>
                  <a:lnTo>
                    <a:pt x="2908472" y="1546436"/>
                  </a:lnTo>
                  <a:lnTo>
                    <a:pt x="2875893" y="1579015"/>
                  </a:lnTo>
                  <a:lnTo>
                    <a:pt x="2834580" y="1600380"/>
                  </a:lnTo>
                  <a:lnTo>
                    <a:pt x="2787011" y="1608053"/>
                  </a:lnTo>
                  <a:lnTo>
                    <a:pt x="2447925" y="1608053"/>
                  </a:lnTo>
                  <a:lnTo>
                    <a:pt x="1713548" y="1608053"/>
                  </a:lnTo>
                  <a:lnTo>
                    <a:pt x="150499" y="1608053"/>
                  </a:lnTo>
                  <a:lnTo>
                    <a:pt x="102929" y="1600380"/>
                  </a:lnTo>
                  <a:lnTo>
                    <a:pt x="61616" y="1579015"/>
                  </a:lnTo>
                  <a:lnTo>
                    <a:pt x="29037" y="1546436"/>
                  </a:lnTo>
                  <a:lnTo>
                    <a:pt x="7672" y="1505123"/>
                  </a:lnTo>
                  <a:lnTo>
                    <a:pt x="0" y="1457553"/>
                  </a:lnTo>
                  <a:lnTo>
                    <a:pt x="0" y="1081321"/>
                  </a:lnTo>
                  <a:lnTo>
                    <a:pt x="0" y="85557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70834" y="1480820"/>
            <a:ext cx="2416810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635" algn="ctr">
              <a:lnSpc>
                <a:spcPct val="99400"/>
              </a:lnSpc>
              <a:spcBef>
                <a:spcPts val="110"/>
              </a:spcBef>
            </a:pPr>
            <a:r>
              <a:rPr sz="1800" spc="-180" dirty="0">
                <a:latin typeface="Calibri"/>
                <a:cs typeface="Calibri"/>
              </a:rPr>
              <a:t>Отделение </a:t>
            </a:r>
            <a:r>
              <a:rPr sz="1800" spc="-175" dirty="0">
                <a:latin typeface="Calibri"/>
                <a:cs typeface="Calibri"/>
              </a:rPr>
              <a:t>ранней  </a:t>
            </a:r>
            <a:r>
              <a:rPr sz="1800" spc="-170" dirty="0">
                <a:latin typeface="Calibri"/>
                <a:cs typeface="Calibri"/>
              </a:rPr>
              <a:t>реабилитации  многопрофильного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spc="-150" dirty="0">
                <a:latin typeface="Calibri"/>
                <a:cs typeface="Calibri"/>
              </a:rPr>
              <a:t>госпиталя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152" y="3602735"/>
            <a:ext cx="4471670" cy="1399540"/>
            <a:chOff x="73152" y="3602735"/>
            <a:chExt cx="4471670" cy="139954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152" y="3624071"/>
              <a:ext cx="4471416" cy="12801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1752" y="3602735"/>
              <a:ext cx="2624328" cy="13990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335" y="3646169"/>
              <a:ext cx="4379945" cy="118870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9335" y="3646169"/>
              <a:ext cx="4380230" cy="1188720"/>
            </a:xfrm>
            <a:custGeom>
              <a:avLst/>
              <a:gdLst/>
              <a:ahLst/>
              <a:cxnLst/>
              <a:rect l="l" t="t" r="r" b="b"/>
              <a:pathLst>
                <a:path w="4380230" h="1188720">
                  <a:moveTo>
                    <a:pt x="0" y="198121"/>
                  </a:moveTo>
                  <a:lnTo>
                    <a:pt x="5232" y="152694"/>
                  </a:lnTo>
                  <a:lnTo>
                    <a:pt x="20137" y="110992"/>
                  </a:lnTo>
                  <a:lnTo>
                    <a:pt x="43525" y="74206"/>
                  </a:lnTo>
                  <a:lnTo>
                    <a:pt x="74206" y="43525"/>
                  </a:lnTo>
                  <a:lnTo>
                    <a:pt x="110992" y="20137"/>
                  </a:lnTo>
                  <a:lnTo>
                    <a:pt x="152693" y="5232"/>
                  </a:lnTo>
                  <a:lnTo>
                    <a:pt x="198121" y="0"/>
                  </a:lnTo>
                  <a:lnTo>
                    <a:pt x="1713548" y="0"/>
                  </a:lnTo>
                  <a:lnTo>
                    <a:pt x="2447925" y="0"/>
                  </a:lnTo>
                  <a:lnTo>
                    <a:pt x="2739389" y="0"/>
                  </a:lnTo>
                  <a:lnTo>
                    <a:pt x="2784816" y="5232"/>
                  </a:lnTo>
                  <a:lnTo>
                    <a:pt x="2826517" y="20137"/>
                  </a:lnTo>
                  <a:lnTo>
                    <a:pt x="2863303" y="43525"/>
                  </a:lnTo>
                  <a:lnTo>
                    <a:pt x="2893985" y="74206"/>
                  </a:lnTo>
                  <a:lnTo>
                    <a:pt x="2917372" y="110992"/>
                  </a:lnTo>
                  <a:lnTo>
                    <a:pt x="2932277" y="152694"/>
                  </a:lnTo>
                  <a:lnTo>
                    <a:pt x="2937510" y="198121"/>
                  </a:lnTo>
                  <a:lnTo>
                    <a:pt x="2937510" y="693415"/>
                  </a:lnTo>
                  <a:lnTo>
                    <a:pt x="4379945" y="614205"/>
                  </a:lnTo>
                  <a:lnTo>
                    <a:pt x="2937510" y="990591"/>
                  </a:lnTo>
                  <a:lnTo>
                    <a:pt x="2932277" y="1036015"/>
                  </a:lnTo>
                  <a:lnTo>
                    <a:pt x="2917372" y="1077717"/>
                  </a:lnTo>
                  <a:lnTo>
                    <a:pt x="2893985" y="1114503"/>
                  </a:lnTo>
                  <a:lnTo>
                    <a:pt x="2863303" y="1145184"/>
                  </a:lnTo>
                  <a:lnTo>
                    <a:pt x="2826517" y="1168572"/>
                  </a:lnTo>
                  <a:lnTo>
                    <a:pt x="2784816" y="1183477"/>
                  </a:lnTo>
                  <a:lnTo>
                    <a:pt x="2739389" y="1188710"/>
                  </a:lnTo>
                  <a:lnTo>
                    <a:pt x="2447925" y="1188710"/>
                  </a:lnTo>
                  <a:lnTo>
                    <a:pt x="1713548" y="1188710"/>
                  </a:lnTo>
                  <a:lnTo>
                    <a:pt x="198121" y="1188710"/>
                  </a:lnTo>
                  <a:lnTo>
                    <a:pt x="152693" y="1183477"/>
                  </a:lnTo>
                  <a:lnTo>
                    <a:pt x="110992" y="1168572"/>
                  </a:lnTo>
                  <a:lnTo>
                    <a:pt x="74206" y="1145184"/>
                  </a:lnTo>
                  <a:lnTo>
                    <a:pt x="43525" y="1114503"/>
                  </a:lnTo>
                  <a:lnTo>
                    <a:pt x="20137" y="1077717"/>
                  </a:lnTo>
                  <a:lnTo>
                    <a:pt x="5232" y="1036015"/>
                  </a:lnTo>
                  <a:lnTo>
                    <a:pt x="0" y="990588"/>
                  </a:lnTo>
                  <a:lnTo>
                    <a:pt x="0" y="693415"/>
                  </a:lnTo>
                  <a:lnTo>
                    <a:pt x="0" y="19812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68903" y="3666235"/>
            <a:ext cx="2238375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1270" algn="ctr">
              <a:lnSpc>
                <a:spcPct val="100400"/>
              </a:lnSpc>
              <a:spcBef>
                <a:spcPts val="90"/>
              </a:spcBef>
            </a:pPr>
            <a:r>
              <a:rPr sz="1800" spc="-165" dirty="0">
                <a:latin typeface="Calibri"/>
                <a:cs typeface="Calibri"/>
              </a:rPr>
              <a:t>Консультативное  </a:t>
            </a:r>
            <a:r>
              <a:rPr sz="1800" spc="-180" dirty="0">
                <a:latin typeface="Calibri"/>
                <a:cs typeface="Calibri"/>
              </a:rPr>
              <a:t>сопровождение </a:t>
            </a:r>
            <a:r>
              <a:rPr sz="1800" spc="-175" dirty="0">
                <a:latin typeface="Calibri"/>
                <a:cs typeface="Calibri"/>
              </a:rPr>
              <a:t>ранней  </a:t>
            </a:r>
            <a:r>
              <a:rPr sz="1800" spc="-170" dirty="0">
                <a:latin typeface="Calibri"/>
                <a:cs typeface="Calibri"/>
              </a:rPr>
              <a:t>реабилитации </a:t>
            </a:r>
            <a:r>
              <a:rPr sz="1800" spc="-160" dirty="0">
                <a:latin typeface="Calibri"/>
                <a:cs typeface="Calibri"/>
              </a:rPr>
              <a:t>из  </a:t>
            </a:r>
            <a:r>
              <a:rPr sz="1800" spc="-170" dirty="0">
                <a:latin typeface="Calibri"/>
                <a:cs typeface="Calibri"/>
              </a:rPr>
              <a:t>реабилитационного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центра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3152" y="5029200"/>
            <a:ext cx="4480560" cy="1386840"/>
            <a:chOff x="73152" y="5029200"/>
            <a:chExt cx="4480560" cy="1386840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152" y="5029200"/>
              <a:ext cx="4480560" cy="138684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304" y="5132831"/>
              <a:ext cx="3709416" cy="12405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9335" y="5052060"/>
              <a:ext cx="4389386" cy="129384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9335" y="5052060"/>
              <a:ext cx="4389755" cy="1294130"/>
            </a:xfrm>
            <a:custGeom>
              <a:avLst/>
              <a:gdLst/>
              <a:ahLst/>
              <a:cxnLst/>
              <a:rect l="l" t="t" r="r" b="b"/>
              <a:pathLst>
                <a:path w="4389755" h="1294129">
                  <a:moveTo>
                    <a:pt x="0" y="215643"/>
                  </a:moveTo>
                  <a:lnTo>
                    <a:pt x="5695" y="166198"/>
                  </a:lnTo>
                  <a:lnTo>
                    <a:pt x="21918" y="120808"/>
                  </a:lnTo>
                  <a:lnTo>
                    <a:pt x="47374" y="80769"/>
                  </a:lnTo>
                  <a:lnTo>
                    <a:pt x="80769" y="47374"/>
                  </a:lnTo>
                  <a:lnTo>
                    <a:pt x="120808" y="21918"/>
                  </a:lnTo>
                  <a:lnTo>
                    <a:pt x="166197" y="5695"/>
                  </a:lnTo>
                  <a:lnTo>
                    <a:pt x="215642" y="0"/>
                  </a:lnTo>
                  <a:lnTo>
                    <a:pt x="2170667" y="0"/>
                  </a:lnTo>
                  <a:lnTo>
                    <a:pt x="3100953" y="0"/>
                  </a:lnTo>
                  <a:lnTo>
                    <a:pt x="3505501" y="0"/>
                  </a:lnTo>
                  <a:lnTo>
                    <a:pt x="3554945" y="5695"/>
                  </a:lnTo>
                  <a:lnTo>
                    <a:pt x="3600335" y="21918"/>
                  </a:lnTo>
                  <a:lnTo>
                    <a:pt x="3640374" y="47374"/>
                  </a:lnTo>
                  <a:lnTo>
                    <a:pt x="3673769" y="80769"/>
                  </a:lnTo>
                  <a:lnTo>
                    <a:pt x="3699225" y="120808"/>
                  </a:lnTo>
                  <a:lnTo>
                    <a:pt x="3715448" y="166198"/>
                  </a:lnTo>
                  <a:lnTo>
                    <a:pt x="3721144" y="215643"/>
                  </a:lnTo>
                  <a:lnTo>
                    <a:pt x="4389387" y="544113"/>
                  </a:lnTo>
                  <a:lnTo>
                    <a:pt x="3721144" y="539099"/>
                  </a:lnTo>
                  <a:lnTo>
                    <a:pt x="3721144" y="1078199"/>
                  </a:lnTo>
                  <a:lnTo>
                    <a:pt x="3715448" y="1127643"/>
                  </a:lnTo>
                  <a:lnTo>
                    <a:pt x="3699225" y="1173033"/>
                  </a:lnTo>
                  <a:lnTo>
                    <a:pt x="3673769" y="1213072"/>
                  </a:lnTo>
                  <a:lnTo>
                    <a:pt x="3640374" y="1246467"/>
                  </a:lnTo>
                  <a:lnTo>
                    <a:pt x="3600335" y="1271923"/>
                  </a:lnTo>
                  <a:lnTo>
                    <a:pt x="3554945" y="1288146"/>
                  </a:lnTo>
                  <a:lnTo>
                    <a:pt x="3505501" y="1293842"/>
                  </a:lnTo>
                  <a:lnTo>
                    <a:pt x="3100953" y="1293842"/>
                  </a:lnTo>
                  <a:lnTo>
                    <a:pt x="2170667" y="1293842"/>
                  </a:lnTo>
                  <a:lnTo>
                    <a:pt x="215642" y="1293842"/>
                  </a:lnTo>
                  <a:lnTo>
                    <a:pt x="166197" y="1288146"/>
                  </a:lnTo>
                  <a:lnTo>
                    <a:pt x="120808" y="1271923"/>
                  </a:lnTo>
                  <a:lnTo>
                    <a:pt x="80769" y="1246467"/>
                  </a:lnTo>
                  <a:lnTo>
                    <a:pt x="47374" y="1213072"/>
                  </a:lnTo>
                  <a:lnTo>
                    <a:pt x="21918" y="1173033"/>
                  </a:lnTo>
                  <a:lnTo>
                    <a:pt x="5695" y="1127643"/>
                  </a:lnTo>
                  <a:lnTo>
                    <a:pt x="0" y="1078199"/>
                  </a:lnTo>
                  <a:lnTo>
                    <a:pt x="0" y="539099"/>
                  </a:lnTo>
                  <a:lnTo>
                    <a:pt x="0" y="21563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84474" y="0"/>
            <a:ext cx="4240530" cy="111696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 marR="5080" indent="598170">
              <a:lnSpc>
                <a:spcPct val="79000"/>
              </a:lnSpc>
              <a:spcBef>
                <a:spcPts val="1105"/>
              </a:spcBef>
            </a:pPr>
            <a:r>
              <a:rPr spc="-695" dirty="0"/>
              <a:t>Мы </a:t>
            </a:r>
            <a:r>
              <a:rPr spc="-375" dirty="0"/>
              <a:t>последовали  </a:t>
            </a:r>
            <a:r>
              <a:rPr spc="-415" dirty="0"/>
              <a:t>рекомендациям</a:t>
            </a:r>
            <a:r>
              <a:rPr spc="-110" dirty="0"/>
              <a:t> </a:t>
            </a:r>
            <a:r>
              <a:rPr spc="-355" dirty="0"/>
              <a:t>ESPRM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1" y="0"/>
            <a:ext cx="11587480" cy="6774180"/>
            <a:chOff x="609601" y="0"/>
            <a:chExt cx="11587480" cy="6774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1" y="0"/>
              <a:ext cx="5643562" cy="67735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3328" y="399288"/>
              <a:ext cx="749807" cy="27462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95999" y="432583"/>
              <a:ext cx="654685" cy="2637790"/>
            </a:xfrm>
            <a:custGeom>
              <a:avLst/>
              <a:gdLst/>
              <a:ahLst/>
              <a:cxnLst/>
              <a:rect l="l" t="t" r="r" b="b"/>
              <a:pathLst>
                <a:path w="654684" h="2637790">
                  <a:moveTo>
                    <a:pt x="0" y="0"/>
                  </a:moveTo>
                  <a:lnTo>
                    <a:pt x="74995" y="1439"/>
                  </a:lnTo>
                  <a:lnTo>
                    <a:pt x="143839" y="5540"/>
                  </a:lnTo>
                  <a:lnTo>
                    <a:pt x="204569" y="11975"/>
                  </a:lnTo>
                  <a:lnTo>
                    <a:pt x="255220" y="20416"/>
                  </a:lnTo>
                  <a:lnTo>
                    <a:pt x="293831" y="30538"/>
                  </a:lnTo>
                  <a:lnTo>
                    <a:pt x="327075" y="54510"/>
                  </a:lnTo>
                  <a:lnTo>
                    <a:pt x="327075" y="1264335"/>
                  </a:lnTo>
                  <a:lnTo>
                    <a:pt x="335713" y="1276834"/>
                  </a:lnTo>
                  <a:lnTo>
                    <a:pt x="398930" y="1298429"/>
                  </a:lnTo>
                  <a:lnTo>
                    <a:pt x="449581" y="1306870"/>
                  </a:lnTo>
                  <a:lnTo>
                    <a:pt x="510311" y="1313305"/>
                  </a:lnTo>
                  <a:lnTo>
                    <a:pt x="579155" y="1317406"/>
                  </a:lnTo>
                  <a:lnTo>
                    <a:pt x="654150" y="1318846"/>
                  </a:lnTo>
                  <a:lnTo>
                    <a:pt x="579155" y="1320285"/>
                  </a:lnTo>
                  <a:lnTo>
                    <a:pt x="510311" y="1324386"/>
                  </a:lnTo>
                  <a:lnTo>
                    <a:pt x="449581" y="1330821"/>
                  </a:lnTo>
                  <a:lnTo>
                    <a:pt x="398930" y="1339262"/>
                  </a:lnTo>
                  <a:lnTo>
                    <a:pt x="360319" y="1349384"/>
                  </a:lnTo>
                  <a:lnTo>
                    <a:pt x="327075" y="1373357"/>
                  </a:lnTo>
                  <a:lnTo>
                    <a:pt x="327075" y="2583181"/>
                  </a:lnTo>
                  <a:lnTo>
                    <a:pt x="318437" y="2595680"/>
                  </a:lnTo>
                  <a:lnTo>
                    <a:pt x="255220" y="2617275"/>
                  </a:lnTo>
                  <a:lnTo>
                    <a:pt x="204569" y="2625716"/>
                  </a:lnTo>
                  <a:lnTo>
                    <a:pt x="143839" y="2632151"/>
                  </a:lnTo>
                  <a:lnTo>
                    <a:pt x="74995" y="2636252"/>
                  </a:lnTo>
                  <a:lnTo>
                    <a:pt x="0" y="2637692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50147" y="1388883"/>
              <a:ext cx="5441950" cy="944880"/>
            </a:xfrm>
            <a:custGeom>
              <a:avLst/>
              <a:gdLst/>
              <a:ahLst/>
              <a:cxnLst/>
              <a:rect l="l" t="t" r="r" b="b"/>
              <a:pathLst>
                <a:path w="5441950" h="944880">
                  <a:moveTo>
                    <a:pt x="0" y="0"/>
                  </a:moveTo>
                  <a:lnTo>
                    <a:pt x="5441852" y="0"/>
                  </a:lnTo>
                </a:path>
                <a:path w="5441950" h="944880">
                  <a:moveTo>
                    <a:pt x="5441852" y="944874"/>
                  </a:moveTo>
                  <a:lnTo>
                    <a:pt x="0" y="944874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828887" y="1396491"/>
            <a:ext cx="5436870" cy="87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335"/>
              </a:lnSpc>
              <a:spcBef>
                <a:spcPts val="100"/>
              </a:spcBef>
            </a:pPr>
            <a:r>
              <a:rPr sz="2800" spc="-160" dirty="0">
                <a:latin typeface="Calibri"/>
                <a:cs typeface="Calibri"/>
              </a:rPr>
              <a:t>1 </a:t>
            </a:r>
            <a:r>
              <a:rPr sz="2800" spc="-229" dirty="0">
                <a:latin typeface="Calibri"/>
                <a:cs typeface="Calibri"/>
              </a:rPr>
              <a:t>этап </a:t>
            </a:r>
            <a:r>
              <a:rPr sz="2800" spc="-250" dirty="0">
                <a:latin typeface="Calibri"/>
                <a:cs typeface="Calibri"/>
              </a:rPr>
              <a:t>РеабИТ- </a:t>
            </a:r>
            <a:r>
              <a:rPr sz="2800" spc="-405" dirty="0">
                <a:latin typeface="Calibri"/>
                <a:cs typeface="Calibri"/>
              </a:rPr>
              <a:t>МДБ </a:t>
            </a:r>
            <a:r>
              <a:rPr sz="2800" spc="-235" dirty="0">
                <a:latin typeface="Calibri"/>
                <a:cs typeface="Calibri"/>
              </a:rPr>
              <a:t>ОРИТ </a:t>
            </a:r>
            <a:r>
              <a:rPr sz="2800" spc="-275" dirty="0">
                <a:latin typeface="Calibri"/>
                <a:cs typeface="Calibri"/>
              </a:rPr>
              <a:t>общего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spc="-275" dirty="0">
                <a:latin typeface="Calibri"/>
                <a:cs typeface="Calibri"/>
              </a:rPr>
              <a:t>профиля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35"/>
              </a:lnSpc>
            </a:pPr>
            <a:r>
              <a:rPr sz="2800" spc="-170" dirty="0">
                <a:latin typeface="Calibri"/>
                <a:cs typeface="Calibri"/>
              </a:rPr>
              <a:t>72 </a:t>
            </a:r>
            <a:r>
              <a:rPr sz="2800" spc="-220" dirty="0">
                <a:latin typeface="Calibri"/>
                <a:cs typeface="Calibri"/>
              </a:rPr>
              <a:t>часа </a:t>
            </a:r>
            <a:r>
              <a:rPr sz="2800" spc="-280" dirty="0">
                <a:latin typeface="Calibri"/>
                <a:cs typeface="Calibri"/>
              </a:rPr>
              <a:t>неотложного</a:t>
            </a:r>
            <a:r>
              <a:rPr sz="2800" spc="-204" dirty="0">
                <a:latin typeface="Calibri"/>
                <a:cs typeface="Calibri"/>
              </a:rPr>
              <a:t> </a:t>
            </a:r>
            <a:r>
              <a:rPr sz="2800" spc="-254" dirty="0">
                <a:latin typeface="Calibri"/>
                <a:cs typeface="Calibri"/>
              </a:rPr>
              <a:t>состояния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132576" y="3035807"/>
            <a:ext cx="749935" cy="2228215"/>
            <a:chOff x="6132576" y="3035807"/>
            <a:chExt cx="749935" cy="222821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2576" y="3035807"/>
              <a:ext cx="749807" cy="22280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74581" y="3070274"/>
              <a:ext cx="654685" cy="2120900"/>
            </a:xfrm>
            <a:custGeom>
              <a:avLst/>
              <a:gdLst/>
              <a:ahLst/>
              <a:cxnLst/>
              <a:rect l="l" t="t" r="r" b="b"/>
              <a:pathLst>
                <a:path w="654684" h="2120900">
                  <a:moveTo>
                    <a:pt x="0" y="0"/>
                  </a:moveTo>
                  <a:lnTo>
                    <a:pt x="74995" y="1439"/>
                  </a:lnTo>
                  <a:lnTo>
                    <a:pt x="143839" y="5540"/>
                  </a:lnTo>
                  <a:lnTo>
                    <a:pt x="204568" y="11974"/>
                  </a:lnTo>
                  <a:lnTo>
                    <a:pt x="255220" y="20416"/>
                  </a:lnTo>
                  <a:lnTo>
                    <a:pt x="293830" y="30537"/>
                  </a:lnTo>
                  <a:lnTo>
                    <a:pt x="327075" y="54508"/>
                  </a:lnTo>
                  <a:lnTo>
                    <a:pt x="327075" y="1005844"/>
                  </a:lnTo>
                  <a:lnTo>
                    <a:pt x="335713" y="1018342"/>
                  </a:lnTo>
                  <a:lnTo>
                    <a:pt x="398929" y="1039936"/>
                  </a:lnTo>
                  <a:lnTo>
                    <a:pt x="449581" y="1048377"/>
                  </a:lnTo>
                  <a:lnTo>
                    <a:pt x="510310" y="1054812"/>
                  </a:lnTo>
                  <a:lnTo>
                    <a:pt x="579154" y="1058913"/>
                  </a:lnTo>
                  <a:lnTo>
                    <a:pt x="654150" y="1060353"/>
                  </a:lnTo>
                  <a:lnTo>
                    <a:pt x="579154" y="1061792"/>
                  </a:lnTo>
                  <a:lnTo>
                    <a:pt x="510310" y="1065893"/>
                  </a:lnTo>
                  <a:lnTo>
                    <a:pt x="449581" y="1072327"/>
                  </a:lnTo>
                  <a:lnTo>
                    <a:pt x="398929" y="1080769"/>
                  </a:lnTo>
                  <a:lnTo>
                    <a:pt x="360319" y="1090889"/>
                  </a:lnTo>
                  <a:lnTo>
                    <a:pt x="327075" y="1114861"/>
                  </a:lnTo>
                  <a:lnTo>
                    <a:pt x="327075" y="2066196"/>
                  </a:lnTo>
                  <a:lnTo>
                    <a:pt x="318436" y="2078694"/>
                  </a:lnTo>
                  <a:lnTo>
                    <a:pt x="255220" y="2100288"/>
                  </a:lnTo>
                  <a:lnTo>
                    <a:pt x="204568" y="2108730"/>
                  </a:lnTo>
                  <a:lnTo>
                    <a:pt x="143839" y="2115164"/>
                  </a:lnTo>
                  <a:lnTo>
                    <a:pt x="74995" y="2119265"/>
                  </a:lnTo>
                  <a:lnTo>
                    <a:pt x="0" y="2120705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828730" y="3779761"/>
            <a:ext cx="3983990" cy="683260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91440" marR="270510">
              <a:lnSpc>
                <a:spcPct val="101099"/>
              </a:lnSpc>
              <a:spcBef>
                <a:spcPts val="229"/>
              </a:spcBef>
            </a:pPr>
            <a:r>
              <a:rPr sz="1900" spc="-110" dirty="0">
                <a:latin typeface="Calibri"/>
                <a:cs typeface="Calibri"/>
              </a:rPr>
              <a:t>2 </a:t>
            </a:r>
            <a:r>
              <a:rPr sz="1900" spc="-145" dirty="0">
                <a:latin typeface="Calibri"/>
                <a:cs typeface="Calibri"/>
              </a:rPr>
              <a:t>этап </a:t>
            </a:r>
            <a:r>
              <a:rPr sz="1900" spc="-155" dirty="0">
                <a:latin typeface="Calibri"/>
                <a:cs typeface="Calibri"/>
              </a:rPr>
              <a:t>РеабИТ- </a:t>
            </a:r>
            <a:r>
              <a:rPr sz="1900" spc="-150" dirty="0">
                <a:latin typeface="Calibri"/>
                <a:cs typeface="Calibri"/>
              </a:rPr>
              <a:t>ОРИТ </a:t>
            </a:r>
            <a:r>
              <a:rPr sz="1900" spc="-250" dirty="0">
                <a:latin typeface="Calibri"/>
                <a:cs typeface="Calibri"/>
              </a:rPr>
              <a:t>ОМР </a:t>
            </a:r>
            <a:r>
              <a:rPr sz="1900" spc="-165" dirty="0">
                <a:latin typeface="Calibri"/>
                <a:cs typeface="Calibri"/>
              </a:rPr>
              <a:t>после </a:t>
            </a:r>
            <a:r>
              <a:rPr sz="1900" spc="-110" dirty="0">
                <a:latin typeface="Calibri"/>
                <a:cs typeface="Calibri"/>
              </a:rPr>
              <a:t>72 </a:t>
            </a:r>
            <a:r>
              <a:rPr sz="1900" spc="-145" dirty="0">
                <a:latin typeface="Calibri"/>
                <a:cs typeface="Calibri"/>
              </a:rPr>
              <a:t>часов  </a:t>
            </a:r>
            <a:r>
              <a:rPr sz="1900" spc="-204" dirty="0">
                <a:latin typeface="Calibri"/>
                <a:cs typeface="Calibri"/>
              </a:rPr>
              <a:t>до </a:t>
            </a:r>
            <a:r>
              <a:rPr sz="1900" spc="-110" dirty="0">
                <a:latin typeface="Calibri"/>
                <a:cs typeface="Calibri"/>
              </a:rPr>
              <a:t>21 </a:t>
            </a:r>
            <a:r>
              <a:rPr sz="1900" spc="-145" dirty="0">
                <a:latin typeface="Calibri"/>
                <a:cs typeface="Calibri"/>
              </a:rPr>
              <a:t>суток </a:t>
            </a:r>
            <a:r>
              <a:rPr sz="1900" spc="-180" dirty="0">
                <a:latin typeface="Calibri"/>
                <a:cs typeface="Calibri"/>
              </a:rPr>
              <a:t>неотложного</a:t>
            </a:r>
            <a:r>
              <a:rPr sz="1900" spc="-120" dirty="0">
                <a:latin typeface="Calibri"/>
                <a:cs typeface="Calibri"/>
              </a:rPr>
              <a:t> </a:t>
            </a:r>
            <a:r>
              <a:rPr sz="1900" spc="-160" dirty="0">
                <a:latin typeface="Calibri"/>
                <a:cs typeface="Calibri"/>
              </a:rPr>
              <a:t>состояния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053328" y="5157215"/>
            <a:ext cx="749935" cy="1691639"/>
            <a:chOff x="6053328" y="5157215"/>
            <a:chExt cx="749935" cy="1691639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3328" y="5157215"/>
              <a:ext cx="749807" cy="16916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096000" y="5190978"/>
              <a:ext cx="654685" cy="1583055"/>
            </a:xfrm>
            <a:custGeom>
              <a:avLst/>
              <a:gdLst/>
              <a:ahLst/>
              <a:cxnLst/>
              <a:rect l="l" t="t" r="r" b="b"/>
              <a:pathLst>
                <a:path w="654684" h="1583054">
                  <a:moveTo>
                    <a:pt x="0" y="0"/>
                  </a:moveTo>
                  <a:lnTo>
                    <a:pt x="74995" y="1439"/>
                  </a:lnTo>
                  <a:lnTo>
                    <a:pt x="143838" y="5540"/>
                  </a:lnTo>
                  <a:lnTo>
                    <a:pt x="204568" y="11975"/>
                  </a:lnTo>
                  <a:lnTo>
                    <a:pt x="255219" y="20416"/>
                  </a:lnTo>
                  <a:lnTo>
                    <a:pt x="293829" y="30538"/>
                  </a:lnTo>
                  <a:lnTo>
                    <a:pt x="327074" y="54510"/>
                  </a:lnTo>
                  <a:lnTo>
                    <a:pt x="327074" y="736796"/>
                  </a:lnTo>
                  <a:lnTo>
                    <a:pt x="335712" y="749295"/>
                  </a:lnTo>
                  <a:lnTo>
                    <a:pt x="398928" y="770890"/>
                  </a:lnTo>
                  <a:lnTo>
                    <a:pt x="449579" y="779331"/>
                  </a:lnTo>
                  <a:lnTo>
                    <a:pt x="510309" y="785766"/>
                  </a:lnTo>
                  <a:lnTo>
                    <a:pt x="579152" y="789867"/>
                  </a:lnTo>
                  <a:lnTo>
                    <a:pt x="654148" y="791307"/>
                  </a:lnTo>
                  <a:lnTo>
                    <a:pt x="579152" y="792746"/>
                  </a:lnTo>
                  <a:lnTo>
                    <a:pt x="510309" y="796847"/>
                  </a:lnTo>
                  <a:lnTo>
                    <a:pt x="449579" y="803282"/>
                  </a:lnTo>
                  <a:lnTo>
                    <a:pt x="398928" y="811723"/>
                  </a:lnTo>
                  <a:lnTo>
                    <a:pt x="360318" y="821845"/>
                  </a:lnTo>
                  <a:lnTo>
                    <a:pt x="327074" y="845817"/>
                  </a:lnTo>
                  <a:lnTo>
                    <a:pt x="327074" y="1528103"/>
                  </a:lnTo>
                  <a:lnTo>
                    <a:pt x="318435" y="1540602"/>
                  </a:lnTo>
                  <a:lnTo>
                    <a:pt x="255219" y="1562197"/>
                  </a:lnTo>
                  <a:lnTo>
                    <a:pt x="204568" y="1570638"/>
                  </a:lnTo>
                  <a:lnTo>
                    <a:pt x="143838" y="1577073"/>
                  </a:lnTo>
                  <a:lnTo>
                    <a:pt x="74995" y="1581174"/>
                  </a:lnTo>
                  <a:lnTo>
                    <a:pt x="0" y="1582614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750147" y="5678866"/>
            <a:ext cx="3983990" cy="944880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91440">
              <a:lnSpc>
                <a:spcPts val="3335"/>
              </a:lnSpc>
              <a:spcBef>
                <a:spcPts val="145"/>
              </a:spcBef>
            </a:pPr>
            <a:r>
              <a:rPr sz="2800" spc="-160" dirty="0">
                <a:latin typeface="Calibri"/>
                <a:cs typeface="Calibri"/>
              </a:rPr>
              <a:t>3 </a:t>
            </a:r>
            <a:r>
              <a:rPr sz="2800" spc="-229" dirty="0">
                <a:latin typeface="Calibri"/>
                <a:cs typeface="Calibri"/>
              </a:rPr>
              <a:t>этап </a:t>
            </a:r>
            <a:r>
              <a:rPr sz="2800" spc="-250" dirty="0">
                <a:latin typeface="Calibri"/>
                <a:cs typeface="Calibri"/>
              </a:rPr>
              <a:t>РеабИТ- </a:t>
            </a:r>
            <a:r>
              <a:rPr sz="2800" spc="-235" dirty="0">
                <a:latin typeface="Calibri"/>
                <a:cs typeface="Calibri"/>
              </a:rPr>
              <a:t>ОРИТ </a:t>
            </a:r>
            <a:r>
              <a:rPr sz="2800" spc="-365" dirty="0">
                <a:latin typeface="Calibri"/>
                <a:cs typeface="Calibri"/>
              </a:rPr>
              <a:t>ЦМР</a:t>
            </a:r>
            <a:r>
              <a:rPr sz="2800" spc="-430" dirty="0">
                <a:latin typeface="Calibri"/>
                <a:cs typeface="Calibri"/>
              </a:rPr>
              <a:t> </a:t>
            </a:r>
            <a:r>
              <a:rPr sz="2800" spc="-190" dirty="0">
                <a:latin typeface="Calibri"/>
                <a:cs typeface="Calibri"/>
              </a:rPr>
              <a:t>с</a:t>
            </a:r>
            <a:endParaRPr sz="2800">
              <a:latin typeface="Calibri"/>
              <a:cs typeface="Calibri"/>
            </a:endParaRPr>
          </a:p>
          <a:p>
            <a:pPr marL="91440">
              <a:lnSpc>
                <a:spcPts val="3335"/>
              </a:lnSpc>
            </a:pPr>
            <a:r>
              <a:rPr sz="2800" spc="-170" dirty="0">
                <a:latin typeface="Calibri"/>
                <a:cs typeface="Calibri"/>
              </a:rPr>
              <a:t>21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229" dirty="0">
                <a:latin typeface="Calibri"/>
                <a:cs typeface="Calibri"/>
              </a:rPr>
              <a:t>суток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686316" y="88391"/>
            <a:ext cx="482092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295" dirty="0">
                <a:latin typeface="Calibri"/>
                <a:cs typeface="Calibri"/>
              </a:rPr>
              <a:t>Маршрутизация </a:t>
            </a:r>
            <a:r>
              <a:rPr sz="2900" b="1" spc="-260" dirty="0">
                <a:latin typeface="Calibri"/>
                <a:cs typeface="Calibri"/>
              </a:rPr>
              <a:t>пациента </a:t>
            </a:r>
            <a:r>
              <a:rPr sz="2900" b="1" spc="-225" dirty="0">
                <a:latin typeface="Calibri"/>
                <a:cs typeface="Calibri"/>
              </a:rPr>
              <a:t>в</a:t>
            </a:r>
            <a:r>
              <a:rPr sz="2900" b="1" spc="-100" dirty="0">
                <a:latin typeface="Calibri"/>
                <a:cs typeface="Calibri"/>
              </a:rPr>
              <a:t> </a:t>
            </a:r>
            <a:r>
              <a:rPr sz="2900" b="1" spc="-215" dirty="0">
                <a:latin typeface="Calibri"/>
                <a:cs typeface="Calibri"/>
              </a:rPr>
              <a:t>РеабИТ</a:t>
            </a:r>
            <a:endParaRPr sz="2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53281" y="1075195"/>
            <a:ext cx="8938895" cy="5782945"/>
            <a:chOff x="3253281" y="1075195"/>
            <a:chExt cx="8938895" cy="5782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3281" y="1075195"/>
              <a:ext cx="8938718" cy="57828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7455" y="1700784"/>
              <a:ext cx="649224" cy="38709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232405" y="1743455"/>
            <a:ext cx="2578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8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24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051560"/>
            <a:ext cx="8132445" cy="5324475"/>
            <a:chOff x="0" y="1051560"/>
            <a:chExt cx="8132445" cy="53244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779084"/>
              <a:ext cx="6400599" cy="5967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8080" y="2270760"/>
              <a:ext cx="633983" cy="5608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542881" y="2292770"/>
              <a:ext cx="543560" cy="469900"/>
            </a:xfrm>
            <a:custGeom>
              <a:avLst/>
              <a:gdLst/>
              <a:ahLst/>
              <a:cxnLst/>
              <a:rect l="l" t="t" r="r" b="b"/>
              <a:pathLst>
                <a:path w="543559" h="469900">
                  <a:moveTo>
                    <a:pt x="175138" y="0"/>
                  </a:moveTo>
                  <a:lnTo>
                    <a:pt x="0" y="20043"/>
                  </a:lnTo>
                  <a:lnTo>
                    <a:pt x="20043" y="195181"/>
                  </a:lnTo>
                  <a:lnTo>
                    <a:pt x="58816" y="146386"/>
                  </a:lnTo>
                  <a:lnTo>
                    <a:pt x="465495" y="469541"/>
                  </a:lnTo>
                  <a:lnTo>
                    <a:pt x="543043" y="371949"/>
                  </a:lnTo>
                  <a:lnTo>
                    <a:pt x="136363" y="48795"/>
                  </a:lnTo>
                  <a:lnTo>
                    <a:pt x="17513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42881" y="2292770"/>
              <a:ext cx="543560" cy="469900"/>
            </a:xfrm>
            <a:custGeom>
              <a:avLst/>
              <a:gdLst/>
              <a:ahLst/>
              <a:cxnLst/>
              <a:rect l="l" t="t" r="r" b="b"/>
              <a:pathLst>
                <a:path w="543559" h="469900">
                  <a:moveTo>
                    <a:pt x="0" y="20043"/>
                  </a:moveTo>
                  <a:lnTo>
                    <a:pt x="175138" y="0"/>
                  </a:lnTo>
                  <a:lnTo>
                    <a:pt x="136364" y="48795"/>
                  </a:lnTo>
                  <a:lnTo>
                    <a:pt x="543043" y="371950"/>
                  </a:lnTo>
                  <a:lnTo>
                    <a:pt x="465495" y="469541"/>
                  </a:lnTo>
                  <a:lnTo>
                    <a:pt x="58816" y="146386"/>
                  </a:lnTo>
                  <a:lnTo>
                    <a:pt x="20043" y="195181"/>
                  </a:lnTo>
                  <a:lnTo>
                    <a:pt x="0" y="20043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51560"/>
              <a:ext cx="3679598" cy="21945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300" y="3465179"/>
              <a:ext cx="3063240" cy="2039012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67359" y="130555"/>
            <a:ext cx="10623550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810"/>
              </a:lnSpc>
              <a:spcBef>
                <a:spcPts val="250"/>
              </a:spcBef>
              <a:tabLst>
                <a:tab pos="6873875" algn="l"/>
              </a:tabLst>
            </a:pPr>
            <a:r>
              <a:rPr sz="2400" spc="-215" dirty="0"/>
              <a:t>Клиника </a:t>
            </a:r>
            <a:r>
              <a:rPr sz="2400" spc="-204" dirty="0"/>
              <a:t>института </a:t>
            </a:r>
            <a:r>
              <a:rPr sz="2400" spc="-254" dirty="0"/>
              <a:t>Мозга </a:t>
            </a:r>
            <a:r>
              <a:rPr sz="2400" spc="75" dirty="0"/>
              <a:t>– </a:t>
            </a:r>
            <a:r>
              <a:rPr sz="2400" spc="-229" dirty="0"/>
              <a:t>первый </a:t>
            </a:r>
            <a:r>
              <a:rPr sz="2400" spc="-235" dirty="0"/>
              <a:t>реабилитационный </a:t>
            </a:r>
            <a:r>
              <a:rPr sz="2400" spc="-220" dirty="0"/>
              <a:t>центр </a:t>
            </a:r>
            <a:r>
              <a:rPr sz="2400" spc="-254" dirty="0"/>
              <a:t>для </a:t>
            </a:r>
            <a:r>
              <a:rPr sz="2400" spc="-215" dirty="0"/>
              <a:t>пациентов </a:t>
            </a:r>
            <a:r>
              <a:rPr sz="2400" spc="-165" dirty="0"/>
              <a:t>с </a:t>
            </a:r>
            <a:r>
              <a:rPr sz="2400" spc="-265" dirty="0"/>
              <a:t>осложнённым </a:t>
            </a:r>
            <a:r>
              <a:rPr sz="2400" spc="-215" dirty="0"/>
              <a:t>ПИТ-  </a:t>
            </a:r>
            <a:r>
              <a:rPr sz="2400" spc="-265" dirty="0"/>
              <a:t>синдромом  </a:t>
            </a:r>
            <a:r>
              <a:rPr sz="2400" spc="-145" dirty="0"/>
              <a:t>(PICS), </a:t>
            </a:r>
            <a:r>
              <a:rPr sz="2400" spc="-215" dirty="0"/>
              <a:t>хроническим  </a:t>
            </a:r>
            <a:r>
              <a:rPr sz="2400" spc="-225" dirty="0"/>
              <a:t>критическим </a:t>
            </a:r>
            <a:r>
              <a:rPr sz="2400" spc="-150" dirty="0"/>
              <a:t>(CCI)</a:t>
            </a:r>
            <a:r>
              <a:rPr sz="2400" spc="-15" dirty="0"/>
              <a:t> </a:t>
            </a:r>
            <a:r>
              <a:rPr sz="2400" spc="-225" dirty="0"/>
              <a:t>состоянием	</a:t>
            </a:r>
            <a:r>
              <a:rPr sz="2400" spc="-245" dirty="0"/>
              <a:t>и нарушением </a:t>
            </a:r>
            <a:r>
              <a:rPr sz="2400" spc="-215" dirty="0"/>
              <a:t>сознания</a:t>
            </a:r>
            <a:r>
              <a:rPr sz="2400" spc="-229" dirty="0"/>
              <a:t> </a:t>
            </a:r>
            <a:r>
              <a:rPr sz="2400" spc="-195" dirty="0"/>
              <a:t>(UAS)</a:t>
            </a:r>
            <a:endParaRPr sz="2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919" y="231139"/>
            <a:ext cx="11234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35" dirty="0"/>
              <a:t>Телемаршрутизация </a:t>
            </a:r>
            <a:r>
              <a:rPr sz="2400" spc="-215" dirty="0"/>
              <a:t>пациента </a:t>
            </a:r>
            <a:r>
              <a:rPr sz="2400" spc="-165" dirty="0"/>
              <a:t>с </a:t>
            </a:r>
            <a:r>
              <a:rPr sz="2400" spc="-265" dirty="0"/>
              <a:t>осложненным </a:t>
            </a:r>
            <a:r>
              <a:rPr sz="2400" spc="-250" dirty="0"/>
              <a:t>ПИТ-синдромом </a:t>
            </a:r>
            <a:r>
              <a:rPr sz="2400" spc="-245" dirty="0"/>
              <a:t>и </a:t>
            </a:r>
            <a:r>
              <a:rPr sz="2400" spc="-215" dirty="0"/>
              <a:t>хроническим </a:t>
            </a:r>
            <a:r>
              <a:rPr sz="2400" spc="-225" dirty="0"/>
              <a:t>критическим</a:t>
            </a:r>
            <a:r>
              <a:rPr sz="2400" spc="-130" dirty="0"/>
              <a:t> </a:t>
            </a:r>
            <a:r>
              <a:rPr sz="2400" spc="-225" dirty="0"/>
              <a:t>состоянием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5105400" y="2767583"/>
            <a:ext cx="4666615" cy="2520950"/>
            <a:chOff x="5105400" y="2767583"/>
            <a:chExt cx="4666615" cy="25209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9591" y="2767583"/>
              <a:ext cx="722376" cy="13228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2695" y="3371087"/>
              <a:ext cx="2679192" cy="50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5400" y="4422648"/>
              <a:ext cx="2523744" cy="86563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933176" y="4780788"/>
            <a:ext cx="5168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95" dirty="0">
                <a:solidFill>
                  <a:srgbClr val="FFFFFF"/>
                </a:solidFill>
                <a:latin typeface="Calibri"/>
                <a:cs typeface="Calibri"/>
              </a:rPr>
              <a:t>ОМР </a:t>
            </a:r>
            <a:r>
              <a:rPr sz="1400" spc="-95" dirty="0">
                <a:solidFill>
                  <a:srgbClr val="FFFFFF"/>
                </a:solidFill>
                <a:latin typeface="Calibri"/>
                <a:cs typeface="Calibri"/>
              </a:rPr>
              <a:t>(5)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6944" y="4620767"/>
            <a:ext cx="2782824" cy="79247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92270" y="4952492"/>
            <a:ext cx="1125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Загородные 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ОМР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(3)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19088" y="5715000"/>
            <a:ext cx="4178808" cy="79552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794430" y="6033516"/>
            <a:ext cx="28460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5" dirty="0">
                <a:latin typeface="Calibri"/>
                <a:cs typeface="Calibri"/>
              </a:rPr>
              <a:t>Амбулаторные </a:t>
            </a:r>
            <a:r>
              <a:rPr sz="1400" spc="-135" dirty="0">
                <a:latin typeface="Calibri"/>
                <a:cs typeface="Calibri"/>
              </a:rPr>
              <a:t>отделения реабилитации</a:t>
            </a:r>
            <a:r>
              <a:rPr sz="1400" spc="-145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(11)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60976" y="762000"/>
            <a:ext cx="3459479" cy="86563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892654" y="1016507"/>
            <a:ext cx="27171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5044" marR="5080" indent="-982980">
              <a:lnSpc>
                <a:spcPct val="100000"/>
              </a:lnSpc>
              <a:spcBef>
                <a:spcPts val="100"/>
              </a:spcBef>
            </a:pP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Ранняя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реабилитация 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400" spc="-160" dirty="0">
                <a:solidFill>
                  <a:srgbClr val="FFFFFF"/>
                </a:solidFill>
                <a:latin typeface="Calibri"/>
                <a:cs typeface="Calibri"/>
              </a:rPr>
              <a:t>РАО 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неотложных 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отделениях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42232" y="1331975"/>
            <a:ext cx="6242685" cy="4508500"/>
            <a:chOff x="4142232" y="1331975"/>
            <a:chExt cx="6242685" cy="450850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12679" y="2880359"/>
              <a:ext cx="371855" cy="28590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17208" y="5154167"/>
              <a:ext cx="362711" cy="6858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93536" y="3468624"/>
              <a:ext cx="902208" cy="3230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66616" y="4724399"/>
              <a:ext cx="938784" cy="2895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42232" y="1331975"/>
              <a:ext cx="579120" cy="7955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22848" y="1627631"/>
              <a:ext cx="289560" cy="43586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38216" y="2090927"/>
              <a:ext cx="1261871" cy="73456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976715" y="2157476"/>
            <a:ext cx="38227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54610" marR="5080" indent="-42545">
              <a:lnSpc>
                <a:spcPct val="102200"/>
              </a:lnSpc>
              <a:spcBef>
                <a:spcPts val="50"/>
              </a:spcBef>
            </a:pPr>
            <a:r>
              <a:rPr sz="1800" spc="-229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-1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4-5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11879" y="2124455"/>
            <a:ext cx="1261872" cy="73456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051275" y="2194052"/>
            <a:ext cx="382270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9700" marR="5080" indent="-127000">
              <a:lnSpc>
                <a:spcPct val="101099"/>
              </a:lnSpc>
              <a:spcBef>
                <a:spcPts val="75"/>
              </a:spcBef>
            </a:pPr>
            <a:r>
              <a:rPr sz="1800" spc="-229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-1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214359" y="1191767"/>
            <a:ext cx="2487295" cy="1633855"/>
            <a:chOff x="8214359" y="1191767"/>
            <a:chExt cx="2487295" cy="1633855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14359" y="1191767"/>
              <a:ext cx="2130552" cy="90220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39655" y="2090927"/>
              <a:ext cx="1261872" cy="734568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9878427" y="2157476"/>
            <a:ext cx="38227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54610" marR="5080" indent="-42545">
              <a:lnSpc>
                <a:spcPct val="102200"/>
              </a:lnSpc>
              <a:spcBef>
                <a:spcPts val="50"/>
              </a:spcBef>
            </a:pPr>
            <a:r>
              <a:rPr sz="1800" spc="-229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800" spc="-1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0-2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944367" y="2490216"/>
            <a:ext cx="6885940" cy="3221990"/>
            <a:chOff x="2944367" y="2490216"/>
            <a:chExt cx="6885940" cy="3221990"/>
          </a:xfrm>
        </p:grpSpPr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05144" y="3547872"/>
              <a:ext cx="374903" cy="94487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44367" y="2490216"/>
              <a:ext cx="667511" cy="213359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67087" y="3874007"/>
              <a:ext cx="362711" cy="183794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488679" y="3901440"/>
              <a:ext cx="274320" cy="67360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54696" y="4572000"/>
              <a:ext cx="1612392" cy="451104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8194040" y="4642104"/>
            <a:ext cx="71183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8585" marR="5080" indent="-96520">
              <a:lnSpc>
                <a:spcPts val="1300"/>
              </a:lnSpc>
              <a:spcBef>
                <a:spcPts val="160"/>
              </a:spcBef>
            </a:pP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лл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9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100" spc="-17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100" spc="-60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отделения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174735" y="3989832"/>
            <a:ext cx="1889760" cy="1283335"/>
            <a:chOff x="8174735" y="3989832"/>
            <a:chExt cx="1889760" cy="1283335"/>
          </a:xfrm>
        </p:grpSpPr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174735" y="3989832"/>
              <a:ext cx="917448" cy="37185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147047" y="4901184"/>
              <a:ext cx="917448" cy="371855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9408314" y="4977384"/>
            <a:ext cx="3949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mRS</a:t>
            </a:r>
            <a:r>
              <a:rPr sz="1100" spc="-75" dirty="0">
                <a:solidFill>
                  <a:srgbClr val="FFFFFF"/>
                </a:solidFill>
                <a:latin typeface="Calibri"/>
                <a:cs typeface="Calibri"/>
              </a:rPr>
              <a:t> &lt;3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370320" y="5257800"/>
            <a:ext cx="917448" cy="371856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6631082" y="5334000"/>
            <a:ext cx="3949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mRS</a:t>
            </a:r>
            <a:r>
              <a:rPr sz="1100" spc="-75" dirty="0">
                <a:solidFill>
                  <a:srgbClr val="FFFFFF"/>
                </a:solidFill>
                <a:latin typeface="Calibri"/>
                <a:cs typeface="Calibri"/>
              </a:rPr>
              <a:t> &lt;3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477000" y="3066288"/>
            <a:ext cx="1380744" cy="307848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6634801" y="3115055"/>
            <a:ext cx="2604770" cy="114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Бюро</a:t>
            </a:r>
            <a:r>
              <a:rPr sz="11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госпитализации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Calibri"/>
              <a:cs typeface="Calibri"/>
            </a:endParaRPr>
          </a:p>
          <a:p>
            <a:pPr marL="1001394">
              <a:lnSpc>
                <a:spcPct val="100000"/>
              </a:lnSpc>
            </a:pP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Клиника </a:t>
            </a:r>
            <a:r>
              <a:rPr sz="1400" spc="-114" dirty="0">
                <a:solidFill>
                  <a:srgbClr val="FFFFFF"/>
                </a:solidFill>
                <a:latin typeface="Calibri"/>
                <a:cs typeface="Calibri"/>
              </a:rPr>
              <a:t>института</a:t>
            </a:r>
            <a:r>
              <a:rPr sz="1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Мозга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>
              <a:latin typeface="Calibri"/>
              <a:cs typeface="Calibri"/>
            </a:endParaRPr>
          </a:p>
          <a:p>
            <a:pPr marR="442595" algn="r">
              <a:lnSpc>
                <a:spcPct val="100000"/>
              </a:lnSpc>
            </a:pP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mRS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458006" y="2723239"/>
            <a:ext cx="3562985" cy="1729739"/>
            <a:chOff x="5458006" y="2723239"/>
            <a:chExt cx="3562985" cy="1729739"/>
          </a:xfrm>
        </p:grpSpPr>
        <p:sp>
          <p:nvSpPr>
            <p:cNvPr id="45" name="object 45"/>
            <p:cNvSpPr/>
            <p:nvPr/>
          </p:nvSpPr>
          <p:spPr>
            <a:xfrm>
              <a:off x="5481422" y="3897248"/>
              <a:ext cx="671195" cy="555625"/>
            </a:xfrm>
            <a:custGeom>
              <a:avLst/>
              <a:gdLst/>
              <a:ahLst/>
              <a:cxnLst/>
              <a:rect l="l" t="t" r="r" b="b"/>
              <a:pathLst>
                <a:path w="671195" h="555625">
                  <a:moveTo>
                    <a:pt x="259588" y="495858"/>
                  </a:moveTo>
                  <a:lnTo>
                    <a:pt x="256743" y="493014"/>
                  </a:lnTo>
                  <a:lnTo>
                    <a:pt x="118770" y="493014"/>
                  </a:lnTo>
                  <a:lnTo>
                    <a:pt x="118414" y="493039"/>
                  </a:lnTo>
                  <a:lnTo>
                    <a:pt x="93611" y="497255"/>
                  </a:lnTo>
                  <a:lnTo>
                    <a:pt x="114630" y="474637"/>
                  </a:lnTo>
                  <a:lnTo>
                    <a:pt x="138430" y="439254"/>
                  </a:lnTo>
                  <a:lnTo>
                    <a:pt x="162064" y="399935"/>
                  </a:lnTo>
                  <a:lnTo>
                    <a:pt x="184785" y="357492"/>
                  </a:lnTo>
                  <a:lnTo>
                    <a:pt x="205422" y="313270"/>
                  </a:lnTo>
                  <a:lnTo>
                    <a:pt x="223291" y="267843"/>
                  </a:lnTo>
                  <a:lnTo>
                    <a:pt x="237693" y="221869"/>
                  </a:lnTo>
                  <a:lnTo>
                    <a:pt x="247256" y="176149"/>
                  </a:lnTo>
                  <a:lnTo>
                    <a:pt x="250431" y="132041"/>
                  </a:lnTo>
                  <a:lnTo>
                    <a:pt x="248589" y="105029"/>
                  </a:lnTo>
                  <a:lnTo>
                    <a:pt x="233260" y="56997"/>
                  </a:lnTo>
                  <a:lnTo>
                    <a:pt x="202336" y="20904"/>
                  </a:lnTo>
                  <a:lnTo>
                    <a:pt x="187553" y="12700"/>
                  </a:lnTo>
                  <a:lnTo>
                    <a:pt x="181292" y="9245"/>
                  </a:lnTo>
                  <a:lnTo>
                    <a:pt x="180848" y="9067"/>
                  </a:lnTo>
                  <a:lnTo>
                    <a:pt x="156857" y="2298"/>
                  </a:lnTo>
                  <a:lnTo>
                    <a:pt x="156464" y="2222"/>
                  </a:lnTo>
                  <a:lnTo>
                    <a:pt x="128778" y="0"/>
                  </a:lnTo>
                  <a:lnTo>
                    <a:pt x="112090" y="685"/>
                  </a:lnTo>
                  <a:lnTo>
                    <a:pt x="64325" y="10845"/>
                  </a:lnTo>
                  <a:lnTo>
                    <a:pt x="9982" y="41846"/>
                  </a:lnTo>
                  <a:lnTo>
                    <a:pt x="9131" y="45377"/>
                  </a:lnTo>
                  <a:lnTo>
                    <a:pt x="32854" y="89420"/>
                  </a:lnTo>
                  <a:lnTo>
                    <a:pt x="34328" y="90576"/>
                  </a:lnTo>
                  <a:lnTo>
                    <a:pt x="37807" y="91427"/>
                  </a:lnTo>
                  <a:lnTo>
                    <a:pt x="39649" y="91097"/>
                  </a:lnTo>
                  <a:lnTo>
                    <a:pt x="57416" y="79121"/>
                  </a:lnTo>
                  <a:lnTo>
                    <a:pt x="64693" y="75653"/>
                  </a:lnTo>
                  <a:lnTo>
                    <a:pt x="76073" y="70205"/>
                  </a:lnTo>
                  <a:lnTo>
                    <a:pt x="96240" y="64236"/>
                  </a:lnTo>
                  <a:lnTo>
                    <a:pt x="116852" y="62255"/>
                  </a:lnTo>
                  <a:lnTo>
                    <a:pt x="132029" y="63614"/>
                  </a:lnTo>
                  <a:lnTo>
                    <a:pt x="171335" y="95034"/>
                  </a:lnTo>
                  <a:lnTo>
                    <a:pt x="180594" y="141757"/>
                  </a:lnTo>
                  <a:lnTo>
                    <a:pt x="180035" y="157899"/>
                  </a:lnTo>
                  <a:lnTo>
                    <a:pt x="171335" y="208711"/>
                  </a:lnTo>
                  <a:lnTo>
                    <a:pt x="146862" y="280352"/>
                  </a:lnTo>
                  <a:lnTo>
                    <a:pt x="130721" y="316344"/>
                  </a:lnTo>
                  <a:lnTo>
                    <a:pt x="112458" y="351828"/>
                  </a:lnTo>
                  <a:lnTo>
                    <a:pt x="92951" y="386118"/>
                  </a:lnTo>
                  <a:lnTo>
                    <a:pt x="53301" y="448830"/>
                  </a:lnTo>
                  <a:lnTo>
                    <a:pt x="25311" y="489318"/>
                  </a:lnTo>
                  <a:lnTo>
                    <a:pt x="495" y="521665"/>
                  </a:lnTo>
                  <a:lnTo>
                    <a:pt x="0" y="523062"/>
                  </a:lnTo>
                  <a:lnTo>
                    <a:pt x="0" y="552399"/>
                  </a:lnTo>
                  <a:lnTo>
                    <a:pt x="2844" y="555244"/>
                  </a:lnTo>
                  <a:lnTo>
                    <a:pt x="256743" y="555244"/>
                  </a:lnTo>
                  <a:lnTo>
                    <a:pt x="259588" y="552399"/>
                  </a:lnTo>
                  <a:lnTo>
                    <a:pt x="259588" y="542544"/>
                  </a:lnTo>
                  <a:lnTo>
                    <a:pt x="259588" y="505714"/>
                  </a:lnTo>
                  <a:lnTo>
                    <a:pt x="259588" y="497255"/>
                  </a:lnTo>
                  <a:lnTo>
                    <a:pt x="259588" y="495858"/>
                  </a:lnTo>
                  <a:close/>
                </a:path>
                <a:path w="671195" h="555625">
                  <a:moveTo>
                    <a:pt x="670610" y="549008"/>
                  </a:moveTo>
                  <a:lnTo>
                    <a:pt x="668693" y="542544"/>
                  </a:lnTo>
                  <a:lnTo>
                    <a:pt x="538416" y="103555"/>
                  </a:lnTo>
                  <a:lnTo>
                    <a:pt x="538416" y="343662"/>
                  </a:lnTo>
                  <a:lnTo>
                    <a:pt x="433578" y="343662"/>
                  </a:lnTo>
                  <a:lnTo>
                    <a:pt x="476326" y="187058"/>
                  </a:lnTo>
                  <a:lnTo>
                    <a:pt x="485546" y="135826"/>
                  </a:lnTo>
                  <a:lnTo>
                    <a:pt x="494347" y="186105"/>
                  </a:lnTo>
                  <a:lnTo>
                    <a:pt x="538416" y="343662"/>
                  </a:lnTo>
                  <a:lnTo>
                    <a:pt x="538416" y="103555"/>
                  </a:lnTo>
                  <a:lnTo>
                    <a:pt x="511683" y="13462"/>
                  </a:lnTo>
                  <a:lnTo>
                    <a:pt x="508457" y="2603"/>
                  </a:lnTo>
                  <a:lnTo>
                    <a:pt x="505980" y="762"/>
                  </a:lnTo>
                  <a:lnTo>
                    <a:pt x="469112" y="762"/>
                  </a:lnTo>
                  <a:lnTo>
                    <a:pt x="466636" y="2603"/>
                  </a:lnTo>
                  <a:lnTo>
                    <a:pt x="304495" y="549008"/>
                  </a:lnTo>
                  <a:lnTo>
                    <a:pt x="304863" y="551091"/>
                  </a:lnTo>
                  <a:lnTo>
                    <a:pt x="307263" y="554291"/>
                  </a:lnTo>
                  <a:lnTo>
                    <a:pt x="309143" y="555244"/>
                  </a:lnTo>
                  <a:lnTo>
                    <a:pt x="370370" y="555244"/>
                  </a:lnTo>
                  <a:lnTo>
                    <a:pt x="372872" y="553364"/>
                  </a:lnTo>
                  <a:lnTo>
                    <a:pt x="375945" y="542544"/>
                  </a:lnTo>
                  <a:lnTo>
                    <a:pt x="414858" y="405892"/>
                  </a:lnTo>
                  <a:lnTo>
                    <a:pt x="555688" y="405892"/>
                  </a:lnTo>
                  <a:lnTo>
                    <a:pt x="598449" y="553377"/>
                  </a:lnTo>
                  <a:lnTo>
                    <a:pt x="600925" y="555244"/>
                  </a:lnTo>
                  <a:lnTo>
                    <a:pt x="665962" y="555244"/>
                  </a:lnTo>
                  <a:lnTo>
                    <a:pt x="667842" y="554291"/>
                  </a:lnTo>
                  <a:lnTo>
                    <a:pt x="670242" y="551091"/>
                  </a:lnTo>
                  <a:lnTo>
                    <a:pt x="670610" y="549008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464356" y="3880173"/>
              <a:ext cx="657860" cy="542925"/>
            </a:xfrm>
            <a:custGeom>
              <a:avLst/>
              <a:gdLst/>
              <a:ahLst/>
              <a:cxnLst/>
              <a:rect l="l" t="t" r="r" b="b"/>
              <a:pathLst>
                <a:path w="657860" h="542925">
                  <a:moveTo>
                    <a:pt x="496824" y="762"/>
                  </a:moveTo>
                  <a:lnTo>
                    <a:pt x="465582" y="762"/>
                  </a:lnTo>
                  <a:lnTo>
                    <a:pt x="304800" y="542544"/>
                  </a:lnTo>
                  <a:lnTo>
                    <a:pt x="361188" y="542544"/>
                  </a:lnTo>
                  <a:lnTo>
                    <a:pt x="403717" y="393192"/>
                  </a:lnTo>
                  <a:lnTo>
                    <a:pt x="613283" y="393192"/>
                  </a:lnTo>
                  <a:lnTo>
                    <a:pt x="598584" y="343662"/>
                  </a:lnTo>
                  <a:lnTo>
                    <a:pt x="418909" y="343662"/>
                  </a:lnTo>
                  <a:lnTo>
                    <a:pt x="463725" y="179581"/>
                  </a:lnTo>
                  <a:lnTo>
                    <a:pt x="478500" y="97536"/>
                  </a:lnTo>
                  <a:lnTo>
                    <a:pt x="525543" y="97536"/>
                  </a:lnTo>
                  <a:lnTo>
                    <a:pt x="496824" y="762"/>
                  </a:lnTo>
                  <a:close/>
                </a:path>
                <a:path w="657860" h="542925">
                  <a:moveTo>
                    <a:pt x="613283" y="393192"/>
                  </a:moveTo>
                  <a:lnTo>
                    <a:pt x="554117" y="393192"/>
                  </a:lnTo>
                  <a:lnTo>
                    <a:pt x="597408" y="542544"/>
                  </a:lnTo>
                  <a:lnTo>
                    <a:pt x="657606" y="542544"/>
                  </a:lnTo>
                  <a:lnTo>
                    <a:pt x="613283" y="393192"/>
                  </a:lnTo>
                  <a:close/>
                </a:path>
                <a:path w="657860" h="542925">
                  <a:moveTo>
                    <a:pt x="525543" y="97536"/>
                  </a:moveTo>
                  <a:lnTo>
                    <a:pt x="480060" y="97536"/>
                  </a:lnTo>
                  <a:lnTo>
                    <a:pt x="494110" y="178046"/>
                  </a:lnTo>
                  <a:lnTo>
                    <a:pt x="540437" y="343662"/>
                  </a:lnTo>
                  <a:lnTo>
                    <a:pt x="598584" y="343662"/>
                  </a:lnTo>
                  <a:lnTo>
                    <a:pt x="525543" y="97536"/>
                  </a:lnTo>
                  <a:close/>
                </a:path>
                <a:path w="657860" h="542925">
                  <a:moveTo>
                    <a:pt x="218504" y="49530"/>
                  </a:moveTo>
                  <a:lnTo>
                    <a:pt x="110489" y="49530"/>
                  </a:lnTo>
                  <a:lnTo>
                    <a:pt x="126920" y="51006"/>
                  </a:lnTo>
                  <a:lnTo>
                    <a:pt x="141160" y="55435"/>
                  </a:lnTo>
                  <a:lnTo>
                    <a:pt x="170735" y="85915"/>
                  </a:lnTo>
                  <a:lnTo>
                    <a:pt x="180594" y="135636"/>
                  </a:lnTo>
                  <a:lnTo>
                    <a:pt x="179998" y="152209"/>
                  </a:lnTo>
                  <a:lnTo>
                    <a:pt x="171069" y="204216"/>
                  </a:lnTo>
                  <a:lnTo>
                    <a:pt x="153566" y="258365"/>
                  </a:lnTo>
                  <a:lnTo>
                    <a:pt x="138422" y="294822"/>
                  </a:lnTo>
                  <a:lnTo>
                    <a:pt x="121086" y="330827"/>
                  </a:lnTo>
                  <a:lnTo>
                    <a:pt x="101869" y="366093"/>
                  </a:lnTo>
                  <a:lnTo>
                    <a:pt x="82057" y="399621"/>
                  </a:lnTo>
                  <a:lnTo>
                    <a:pt x="52197" y="446055"/>
                  </a:lnTo>
                  <a:lnTo>
                    <a:pt x="24074" y="486727"/>
                  </a:lnTo>
                  <a:lnTo>
                    <a:pt x="0" y="518160"/>
                  </a:lnTo>
                  <a:lnTo>
                    <a:pt x="0" y="542544"/>
                  </a:lnTo>
                  <a:lnTo>
                    <a:pt x="246887" y="542544"/>
                  </a:lnTo>
                  <a:lnTo>
                    <a:pt x="246887" y="499872"/>
                  </a:lnTo>
                  <a:lnTo>
                    <a:pt x="72389" y="499872"/>
                  </a:lnTo>
                  <a:lnTo>
                    <a:pt x="72389" y="497586"/>
                  </a:lnTo>
                  <a:lnTo>
                    <a:pt x="103632" y="463962"/>
                  </a:lnTo>
                  <a:lnTo>
                    <a:pt x="126682" y="429570"/>
                  </a:lnTo>
                  <a:lnTo>
                    <a:pt x="150113" y="390591"/>
                  </a:lnTo>
                  <a:lnTo>
                    <a:pt x="172688" y="348456"/>
                  </a:lnTo>
                  <a:lnTo>
                    <a:pt x="193167" y="304598"/>
                  </a:lnTo>
                  <a:lnTo>
                    <a:pt x="210883" y="259593"/>
                  </a:lnTo>
                  <a:lnTo>
                    <a:pt x="225171" y="214020"/>
                  </a:lnTo>
                  <a:lnTo>
                    <a:pt x="234600" y="169117"/>
                  </a:lnTo>
                  <a:lnTo>
                    <a:pt x="237744" y="126122"/>
                  </a:lnTo>
                  <a:lnTo>
                    <a:pt x="235910" y="99201"/>
                  </a:lnTo>
                  <a:lnTo>
                    <a:pt x="230409" y="75003"/>
                  </a:lnTo>
                  <a:lnTo>
                    <a:pt x="221241" y="53529"/>
                  </a:lnTo>
                  <a:lnTo>
                    <a:pt x="218504" y="49530"/>
                  </a:lnTo>
                  <a:close/>
                </a:path>
                <a:path w="657860" h="542925">
                  <a:moveTo>
                    <a:pt x="246887" y="493014"/>
                  </a:moveTo>
                  <a:lnTo>
                    <a:pt x="112775" y="493014"/>
                  </a:lnTo>
                  <a:lnTo>
                    <a:pt x="72389" y="499872"/>
                  </a:lnTo>
                  <a:lnTo>
                    <a:pt x="246887" y="499872"/>
                  </a:lnTo>
                  <a:lnTo>
                    <a:pt x="246887" y="493014"/>
                  </a:lnTo>
                  <a:close/>
                </a:path>
                <a:path w="657860" h="542925">
                  <a:moveTo>
                    <a:pt x="122682" y="0"/>
                  </a:moveTo>
                  <a:lnTo>
                    <a:pt x="75461" y="5786"/>
                  </a:lnTo>
                  <a:lnTo>
                    <a:pt x="33242" y="22574"/>
                  </a:lnTo>
                  <a:lnTo>
                    <a:pt x="9906" y="38862"/>
                  </a:lnTo>
                  <a:lnTo>
                    <a:pt x="31242" y="78486"/>
                  </a:lnTo>
                  <a:lnTo>
                    <a:pt x="39219" y="72628"/>
                  </a:lnTo>
                  <a:lnTo>
                    <a:pt x="47910" y="67246"/>
                  </a:lnTo>
                  <a:lnTo>
                    <a:pt x="88677" y="51625"/>
                  </a:lnTo>
                  <a:lnTo>
                    <a:pt x="110489" y="49530"/>
                  </a:lnTo>
                  <a:lnTo>
                    <a:pt x="218504" y="49530"/>
                  </a:lnTo>
                  <a:lnTo>
                    <a:pt x="208407" y="34777"/>
                  </a:lnTo>
                  <a:lnTo>
                    <a:pt x="192047" y="19562"/>
                  </a:lnTo>
                  <a:lnTo>
                    <a:pt x="172307" y="8694"/>
                  </a:lnTo>
                  <a:lnTo>
                    <a:pt x="149185" y="2173"/>
                  </a:lnTo>
                  <a:lnTo>
                    <a:pt x="122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64356" y="3880173"/>
              <a:ext cx="657860" cy="542925"/>
            </a:xfrm>
            <a:custGeom>
              <a:avLst/>
              <a:gdLst/>
              <a:ahLst/>
              <a:cxnLst/>
              <a:rect l="l" t="t" r="r" b="b"/>
              <a:pathLst>
                <a:path w="657860" h="542925">
                  <a:moveTo>
                    <a:pt x="478500" y="97536"/>
                  </a:moveTo>
                  <a:lnTo>
                    <a:pt x="463724" y="179581"/>
                  </a:lnTo>
                  <a:lnTo>
                    <a:pt x="418909" y="343662"/>
                  </a:lnTo>
                  <a:lnTo>
                    <a:pt x="540436" y="343662"/>
                  </a:lnTo>
                  <a:lnTo>
                    <a:pt x="494109" y="178045"/>
                  </a:lnTo>
                  <a:lnTo>
                    <a:pt x="480059" y="97536"/>
                  </a:lnTo>
                  <a:lnTo>
                    <a:pt x="478500" y="97536"/>
                  </a:lnTo>
                  <a:close/>
                </a:path>
                <a:path w="657860" h="542925">
                  <a:moveTo>
                    <a:pt x="465581" y="762"/>
                  </a:moveTo>
                  <a:lnTo>
                    <a:pt x="496823" y="762"/>
                  </a:lnTo>
                  <a:lnTo>
                    <a:pt x="657605" y="542544"/>
                  </a:lnTo>
                  <a:lnTo>
                    <a:pt x="597407" y="542544"/>
                  </a:lnTo>
                  <a:lnTo>
                    <a:pt x="554116" y="393192"/>
                  </a:lnTo>
                  <a:lnTo>
                    <a:pt x="403717" y="393192"/>
                  </a:lnTo>
                  <a:lnTo>
                    <a:pt x="361187" y="542544"/>
                  </a:lnTo>
                  <a:lnTo>
                    <a:pt x="304799" y="542544"/>
                  </a:lnTo>
                  <a:lnTo>
                    <a:pt x="465581" y="762"/>
                  </a:lnTo>
                  <a:close/>
                </a:path>
                <a:path w="657860" h="542925">
                  <a:moveTo>
                    <a:pt x="122681" y="0"/>
                  </a:moveTo>
                  <a:lnTo>
                    <a:pt x="172307" y="8694"/>
                  </a:lnTo>
                  <a:lnTo>
                    <a:pt x="208406" y="34778"/>
                  </a:lnTo>
                  <a:lnTo>
                    <a:pt x="230409" y="75003"/>
                  </a:lnTo>
                  <a:lnTo>
                    <a:pt x="237743" y="126122"/>
                  </a:lnTo>
                  <a:lnTo>
                    <a:pt x="236958" y="147381"/>
                  </a:lnTo>
                  <a:lnTo>
                    <a:pt x="230671" y="191330"/>
                  </a:lnTo>
                  <a:lnTo>
                    <a:pt x="218455" y="236878"/>
                  </a:lnTo>
                  <a:lnTo>
                    <a:pt x="202453" y="282166"/>
                  </a:lnTo>
                  <a:lnTo>
                    <a:pt x="183189" y="326742"/>
                  </a:lnTo>
                  <a:lnTo>
                    <a:pt x="161663" y="369738"/>
                  </a:lnTo>
                  <a:lnTo>
                    <a:pt x="138350" y="410653"/>
                  </a:lnTo>
                  <a:lnTo>
                    <a:pt x="115109" y="447339"/>
                  </a:lnTo>
                  <a:lnTo>
                    <a:pt x="72389" y="497586"/>
                  </a:lnTo>
                  <a:lnTo>
                    <a:pt x="72389" y="499872"/>
                  </a:lnTo>
                  <a:lnTo>
                    <a:pt x="112775" y="493014"/>
                  </a:lnTo>
                  <a:lnTo>
                    <a:pt x="246887" y="493014"/>
                  </a:lnTo>
                  <a:lnTo>
                    <a:pt x="246887" y="542544"/>
                  </a:lnTo>
                  <a:lnTo>
                    <a:pt x="0" y="542544"/>
                  </a:lnTo>
                  <a:lnTo>
                    <a:pt x="0" y="518160"/>
                  </a:lnTo>
                  <a:lnTo>
                    <a:pt x="7500" y="508825"/>
                  </a:lnTo>
                  <a:lnTo>
                    <a:pt x="15525" y="498348"/>
                  </a:lnTo>
                  <a:lnTo>
                    <a:pt x="42576" y="460319"/>
                  </a:lnTo>
                  <a:lnTo>
                    <a:pt x="72008" y="415670"/>
                  </a:lnTo>
                  <a:lnTo>
                    <a:pt x="92011" y="383095"/>
                  </a:lnTo>
                  <a:lnTo>
                    <a:pt x="111632" y="348615"/>
                  </a:lnTo>
                  <a:lnTo>
                    <a:pt x="130016" y="312896"/>
                  </a:lnTo>
                  <a:lnTo>
                    <a:pt x="146303" y="276606"/>
                  </a:lnTo>
                  <a:lnTo>
                    <a:pt x="160115" y="240220"/>
                  </a:lnTo>
                  <a:lnTo>
                    <a:pt x="175236" y="186499"/>
                  </a:lnTo>
                  <a:lnTo>
                    <a:pt x="180593" y="135636"/>
                  </a:lnTo>
                  <a:lnTo>
                    <a:pt x="179498" y="117157"/>
                  </a:lnTo>
                  <a:lnTo>
                    <a:pt x="163067" y="73152"/>
                  </a:lnTo>
                  <a:lnTo>
                    <a:pt x="126920" y="51006"/>
                  </a:lnTo>
                  <a:lnTo>
                    <a:pt x="110489" y="49530"/>
                  </a:lnTo>
                  <a:lnTo>
                    <a:pt x="99512" y="50053"/>
                  </a:lnTo>
                  <a:lnTo>
                    <a:pt x="57316" y="62341"/>
                  </a:lnTo>
                  <a:lnTo>
                    <a:pt x="31241" y="78486"/>
                  </a:lnTo>
                  <a:lnTo>
                    <a:pt x="9905" y="38862"/>
                  </a:lnTo>
                  <a:lnTo>
                    <a:pt x="46410" y="15930"/>
                  </a:lnTo>
                  <a:lnTo>
                    <a:pt x="90773" y="2571"/>
                  </a:lnTo>
                  <a:lnTo>
                    <a:pt x="106513" y="642"/>
                  </a:lnTo>
                  <a:lnTo>
                    <a:pt x="122681" y="0"/>
                  </a:lnTo>
                  <a:close/>
                </a:path>
              </a:pathLst>
            </a:custGeom>
            <a:ln w="127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366457" y="2723239"/>
              <a:ext cx="654095" cy="5847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146" y="56388"/>
            <a:ext cx="6716395" cy="14916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44145" marR="5080" indent="-132080">
              <a:lnSpc>
                <a:spcPct val="100299"/>
              </a:lnSpc>
              <a:spcBef>
                <a:spcPts val="85"/>
              </a:spcBef>
              <a:tabLst>
                <a:tab pos="2941320" algn="l"/>
              </a:tabLst>
            </a:pPr>
            <a:r>
              <a:rPr sz="3200" spc="-285" dirty="0"/>
              <a:t>Единственное </a:t>
            </a:r>
            <a:r>
              <a:rPr sz="3200" spc="-300" dirty="0"/>
              <a:t>ЛПУ </a:t>
            </a:r>
            <a:r>
              <a:rPr sz="3200" spc="-215" dirty="0"/>
              <a:t>с </a:t>
            </a:r>
            <a:r>
              <a:rPr sz="3200" spc="-315" dirty="0"/>
              <a:t>уровнем </a:t>
            </a:r>
            <a:r>
              <a:rPr sz="3200" spc="-285" dirty="0"/>
              <a:t>пациентов </a:t>
            </a:r>
            <a:r>
              <a:rPr sz="3200" spc="-280" dirty="0"/>
              <a:t>из </a:t>
            </a:r>
            <a:r>
              <a:rPr sz="3200" spc="-185" dirty="0"/>
              <a:t>34  </a:t>
            </a:r>
            <a:r>
              <a:rPr sz="3200" spc="-280" dirty="0"/>
              <a:t>субъектов </a:t>
            </a:r>
            <a:r>
              <a:rPr sz="3200" spc="-325" dirty="0"/>
              <a:t>и </a:t>
            </a:r>
            <a:r>
              <a:rPr sz="3200" spc="-185" dirty="0"/>
              <a:t>5 </a:t>
            </a:r>
            <a:r>
              <a:rPr sz="3200" spc="-280" dirty="0"/>
              <a:t>иностранных </a:t>
            </a:r>
            <a:r>
              <a:rPr sz="3200" spc="-254" dirty="0"/>
              <a:t>государств </a:t>
            </a:r>
            <a:r>
              <a:rPr sz="3200" spc="-210" dirty="0"/>
              <a:t>15% </a:t>
            </a:r>
            <a:r>
              <a:rPr sz="3200" spc="-280" dirty="0"/>
              <a:t>,  </a:t>
            </a:r>
            <a:r>
              <a:rPr sz="3200" b="1" spc="-250" dirty="0">
                <a:solidFill>
                  <a:srgbClr val="FF0000"/>
                </a:solidFill>
                <a:latin typeface="Calibri"/>
                <a:cs typeface="Calibri"/>
              </a:rPr>
              <a:t>в  </a:t>
            </a:r>
            <a:r>
              <a:rPr sz="3200" b="1" spc="-320" dirty="0">
                <a:solidFill>
                  <a:srgbClr val="FF0000"/>
                </a:solidFill>
                <a:latin typeface="Calibri"/>
                <a:cs typeface="Calibri"/>
              </a:rPr>
              <a:t>том</a:t>
            </a:r>
            <a:r>
              <a:rPr sz="3200" b="1" spc="-3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spc="-270" dirty="0">
                <a:solidFill>
                  <a:srgbClr val="FF0000"/>
                </a:solidFill>
                <a:latin typeface="Calibri"/>
                <a:cs typeface="Calibri"/>
              </a:rPr>
              <a:t>числе</a:t>
            </a:r>
            <a:r>
              <a:rPr sz="320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spc="-235" dirty="0">
                <a:solidFill>
                  <a:srgbClr val="FF0000"/>
                </a:solidFill>
                <a:latin typeface="Calibri"/>
                <a:cs typeface="Calibri"/>
              </a:rPr>
              <a:t>ДЕТИ	</a:t>
            </a:r>
            <a:r>
              <a:rPr sz="3200" b="1" spc="-260" dirty="0">
                <a:solidFill>
                  <a:srgbClr val="FF0000"/>
                </a:solidFill>
                <a:latin typeface="Calibri"/>
                <a:cs typeface="Calibri"/>
              </a:rPr>
              <a:t>(впервые </a:t>
            </a:r>
            <a:r>
              <a:rPr sz="3200" b="1" spc="-250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3200" b="1" spc="-100" dirty="0">
                <a:solidFill>
                  <a:srgbClr val="FF0000"/>
                </a:solidFill>
                <a:latin typeface="Calibri"/>
                <a:cs typeface="Calibri"/>
              </a:rPr>
              <a:t>2018 </a:t>
            </a:r>
            <a:r>
              <a:rPr sz="3200" b="1" spc="140" dirty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sz="320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spc="-105" dirty="0">
                <a:solidFill>
                  <a:srgbClr val="FF0000"/>
                </a:solidFill>
                <a:latin typeface="Calibri"/>
                <a:cs typeface="Calibri"/>
              </a:rPr>
              <a:t>16)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6422" y="1693736"/>
            <a:ext cx="7502525" cy="4190365"/>
            <a:chOff x="86422" y="1693736"/>
            <a:chExt cx="7502525" cy="4190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22" y="1693736"/>
              <a:ext cx="7502485" cy="418999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14721" y="3496063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112568" y="0"/>
                  </a:moveTo>
                  <a:lnTo>
                    <a:pt x="92669" y="113356"/>
                  </a:lnTo>
                  <a:lnTo>
                    <a:pt x="0" y="137698"/>
                  </a:lnTo>
                  <a:lnTo>
                    <a:pt x="92669" y="162040"/>
                  </a:lnTo>
                  <a:lnTo>
                    <a:pt x="112568" y="275398"/>
                  </a:lnTo>
                  <a:lnTo>
                    <a:pt x="132468" y="162040"/>
                  </a:lnTo>
                  <a:lnTo>
                    <a:pt x="225137" y="137698"/>
                  </a:lnTo>
                  <a:lnTo>
                    <a:pt x="132468" y="113356"/>
                  </a:lnTo>
                  <a:lnTo>
                    <a:pt x="1125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14721" y="3496063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0" y="137699"/>
                  </a:moveTo>
                  <a:lnTo>
                    <a:pt x="92669" y="113357"/>
                  </a:lnTo>
                  <a:lnTo>
                    <a:pt x="112569" y="0"/>
                  </a:lnTo>
                  <a:lnTo>
                    <a:pt x="132469" y="113357"/>
                  </a:lnTo>
                  <a:lnTo>
                    <a:pt x="225139" y="137699"/>
                  </a:lnTo>
                  <a:lnTo>
                    <a:pt x="132469" y="162041"/>
                  </a:lnTo>
                  <a:lnTo>
                    <a:pt x="112569" y="275399"/>
                  </a:lnTo>
                  <a:lnTo>
                    <a:pt x="92669" y="162041"/>
                  </a:lnTo>
                  <a:lnTo>
                    <a:pt x="0" y="13769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12526" y="2898368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112570" y="0"/>
                  </a:moveTo>
                  <a:lnTo>
                    <a:pt x="92670" y="113357"/>
                  </a:lnTo>
                  <a:lnTo>
                    <a:pt x="0" y="137699"/>
                  </a:lnTo>
                  <a:lnTo>
                    <a:pt x="92670" y="162041"/>
                  </a:lnTo>
                  <a:lnTo>
                    <a:pt x="112570" y="275399"/>
                  </a:lnTo>
                  <a:lnTo>
                    <a:pt x="132469" y="162041"/>
                  </a:lnTo>
                  <a:lnTo>
                    <a:pt x="225139" y="137699"/>
                  </a:lnTo>
                  <a:lnTo>
                    <a:pt x="132469" y="113357"/>
                  </a:lnTo>
                  <a:lnTo>
                    <a:pt x="112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12526" y="2898368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0" y="137699"/>
                  </a:moveTo>
                  <a:lnTo>
                    <a:pt x="92669" y="113357"/>
                  </a:lnTo>
                  <a:lnTo>
                    <a:pt x="112569" y="0"/>
                  </a:lnTo>
                  <a:lnTo>
                    <a:pt x="132469" y="113357"/>
                  </a:lnTo>
                  <a:lnTo>
                    <a:pt x="225139" y="137699"/>
                  </a:lnTo>
                  <a:lnTo>
                    <a:pt x="132469" y="162041"/>
                  </a:lnTo>
                  <a:lnTo>
                    <a:pt x="112569" y="275399"/>
                  </a:lnTo>
                  <a:lnTo>
                    <a:pt x="92669" y="162041"/>
                  </a:lnTo>
                  <a:lnTo>
                    <a:pt x="0" y="13769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80327" y="3262699"/>
              <a:ext cx="226695" cy="275590"/>
            </a:xfrm>
            <a:custGeom>
              <a:avLst/>
              <a:gdLst/>
              <a:ahLst/>
              <a:cxnLst/>
              <a:rect l="l" t="t" r="r" b="b"/>
              <a:pathLst>
                <a:path w="226695" h="275589">
                  <a:moveTo>
                    <a:pt x="113192" y="0"/>
                  </a:moveTo>
                  <a:lnTo>
                    <a:pt x="93182" y="113357"/>
                  </a:lnTo>
                  <a:lnTo>
                    <a:pt x="0" y="137699"/>
                  </a:lnTo>
                  <a:lnTo>
                    <a:pt x="93182" y="162041"/>
                  </a:lnTo>
                  <a:lnTo>
                    <a:pt x="113192" y="275399"/>
                  </a:lnTo>
                  <a:lnTo>
                    <a:pt x="133201" y="162041"/>
                  </a:lnTo>
                  <a:lnTo>
                    <a:pt x="226383" y="137699"/>
                  </a:lnTo>
                  <a:lnTo>
                    <a:pt x="133201" y="113357"/>
                  </a:lnTo>
                  <a:lnTo>
                    <a:pt x="1131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80327" y="3262699"/>
              <a:ext cx="226695" cy="275590"/>
            </a:xfrm>
            <a:custGeom>
              <a:avLst/>
              <a:gdLst/>
              <a:ahLst/>
              <a:cxnLst/>
              <a:rect l="l" t="t" r="r" b="b"/>
              <a:pathLst>
                <a:path w="226695" h="275589">
                  <a:moveTo>
                    <a:pt x="0" y="137699"/>
                  </a:moveTo>
                  <a:lnTo>
                    <a:pt x="93182" y="113357"/>
                  </a:lnTo>
                  <a:lnTo>
                    <a:pt x="113192" y="0"/>
                  </a:lnTo>
                  <a:lnTo>
                    <a:pt x="133201" y="113357"/>
                  </a:lnTo>
                  <a:lnTo>
                    <a:pt x="226384" y="137699"/>
                  </a:lnTo>
                  <a:lnTo>
                    <a:pt x="133201" y="162041"/>
                  </a:lnTo>
                  <a:lnTo>
                    <a:pt x="113192" y="275399"/>
                  </a:lnTo>
                  <a:lnTo>
                    <a:pt x="93182" y="162041"/>
                  </a:lnTo>
                  <a:lnTo>
                    <a:pt x="0" y="13769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73158" y="3707996"/>
              <a:ext cx="303530" cy="243204"/>
            </a:xfrm>
            <a:custGeom>
              <a:avLst/>
              <a:gdLst/>
              <a:ahLst/>
              <a:cxnLst/>
              <a:rect l="l" t="t" r="r" b="b"/>
              <a:pathLst>
                <a:path w="303529" h="243204">
                  <a:moveTo>
                    <a:pt x="151752" y="0"/>
                  </a:moveTo>
                  <a:lnTo>
                    <a:pt x="124926" y="99875"/>
                  </a:lnTo>
                  <a:lnTo>
                    <a:pt x="0" y="121321"/>
                  </a:lnTo>
                  <a:lnTo>
                    <a:pt x="124926" y="142768"/>
                  </a:lnTo>
                  <a:lnTo>
                    <a:pt x="151752" y="242642"/>
                  </a:lnTo>
                  <a:lnTo>
                    <a:pt x="178578" y="142768"/>
                  </a:lnTo>
                  <a:lnTo>
                    <a:pt x="303504" y="121321"/>
                  </a:lnTo>
                  <a:lnTo>
                    <a:pt x="178578" y="99875"/>
                  </a:lnTo>
                  <a:lnTo>
                    <a:pt x="1517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73158" y="3707996"/>
              <a:ext cx="303530" cy="243204"/>
            </a:xfrm>
            <a:custGeom>
              <a:avLst/>
              <a:gdLst/>
              <a:ahLst/>
              <a:cxnLst/>
              <a:rect l="l" t="t" r="r" b="b"/>
              <a:pathLst>
                <a:path w="303529" h="243204">
                  <a:moveTo>
                    <a:pt x="0" y="121321"/>
                  </a:moveTo>
                  <a:lnTo>
                    <a:pt x="124925" y="99874"/>
                  </a:lnTo>
                  <a:lnTo>
                    <a:pt x="151752" y="0"/>
                  </a:lnTo>
                  <a:lnTo>
                    <a:pt x="178578" y="99874"/>
                  </a:lnTo>
                  <a:lnTo>
                    <a:pt x="303504" y="121321"/>
                  </a:lnTo>
                  <a:lnTo>
                    <a:pt x="178578" y="142768"/>
                  </a:lnTo>
                  <a:lnTo>
                    <a:pt x="151752" y="242643"/>
                  </a:lnTo>
                  <a:lnTo>
                    <a:pt x="124925" y="142768"/>
                  </a:lnTo>
                  <a:lnTo>
                    <a:pt x="0" y="121321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21900" y="3168642"/>
              <a:ext cx="226695" cy="274320"/>
            </a:xfrm>
            <a:custGeom>
              <a:avLst/>
              <a:gdLst/>
              <a:ahLst/>
              <a:cxnLst/>
              <a:rect l="l" t="t" r="r" b="b"/>
              <a:pathLst>
                <a:path w="226694" h="274320">
                  <a:moveTo>
                    <a:pt x="113191" y="0"/>
                  </a:moveTo>
                  <a:lnTo>
                    <a:pt x="93182" y="112858"/>
                  </a:lnTo>
                  <a:lnTo>
                    <a:pt x="0" y="137092"/>
                  </a:lnTo>
                  <a:lnTo>
                    <a:pt x="93182" y="161328"/>
                  </a:lnTo>
                  <a:lnTo>
                    <a:pt x="113191" y="274185"/>
                  </a:lnTo>
                  <a:lnTo>
                    <a:pt x="133201" y="161328"/>
                  </a:lnTo>
                  <a:lnTo>
                    <a:pt x="226383" y="137092"/>
                  </a:lnTo>
                  <a:lnTo>
                    <a:pt x="133201" y="112858"/>
                  </a:lnTo>
                  <a:lnTo>
                    <a:pt x="1131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21900" y="3168642"/>
              <a:ext cx="226695" cy="274320"/>
            </a:xfrm>
            <a:custGeom>
              <a:avLst/>
              <a:gdLst/>
              <a:ahLst/>
              <a:cxnLst/>
              <a:rect l="l" t="t" r="r" b="b"/>
              <a:pathLst>
                <a:path w="226694" h="274320">
                  <a:moveTo>
                    <a:pt x="0" y="137092"/>
                  </a:moveTo>
                  <a:lnTo>
                    <a:pt x="93182" y="112857"/>
                  </a:lnTo>
                  <a:lnTo>
                    <a:pt x="113192" y="0"/>
                  </a:lnTo>
                  <a:lnTo>
                    <a:pt x="133201" y="112857"/>
                  </a:lnTo>
                  <a:lnTo>
                    <a:pt x="226384" y="137092"/>
                  </a:lnTo>
                  <a:lnTo>
                    <a:pt x="133201" y="161327"/>
                  </a:lnTo>
                  <a:lnTo>
                    <a:pt x="113192" y="274185"/>
                  </a:lnTo>
                  <a:lnTo>
                    <a:pt x="93182" y="161327"/>
                  </a:lnTo>
                  <a:lnTo>
                    <a:pt x="0" y="137092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30833" y="2736446"/>
              <a:ext cx="338455" cy="382270"/>
            </a:xfrm>
            <a:custGeom>
              <a:avLst/>
              <a:gdLst/>
              <a:ahLst/>
              <a:cxnLst/>
              <a:rect l="l" t="t" r="r" b="b"/>
              <a:pathLst>
                <a:path w="338454" h="382269">
                  <a:moveTo>
                    <a:pt x="169165" y="0"/>
                  </a:moveTo>
                  <a:lnTo>
                    <a:pt x="146951" y="165990"/>
                  </a:lnTo>
                  <a:lnTo>
                    <a:pt x="0" y="191081"/>
                  </a:lnTo>
                  <a:lnTo>
                    <a:pt x="146951" y="216171"/>
                  </a:lnTo>
                  <a:lnTo>
                    <a:pt x="169165" y="382163"/>
                  </a:lnTo>
                  <a:lnTo>
                    <a:pt x="191378" y="216171"/>
                  </a:lnTo>
                  <a:lnTo>
                    <a:pt x="338330" y="191081"/>
                  </a:lnTo>
                  <a:lnTo>
                    <a:pt x="191378" y="165990"/>
                  </a:lnTo>
                  <a:lnTo>
                    <a:pt x="1691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30833" y="2736446"/>
              <a:ext cx="338455" cy="382270"/>
            </a:xfrm>
            <a:custGeom>
              <a:avLst/>
              <a:gdLst/>
              <a:ahLst/>
              <a:cxnLst/>
              <a:rect l="l" t="t" r="r" b="b"/>
              <a:pathLst>
                <a:path w="338454" h="382269">
                  <a:moveTo>
                    <a:pt x="0" y="191081"/>
                  </a:moveTo>
                  <a:lnTo>
                    <a:pt x="146952" y="165990"/>
                  </a:lnTo>
                  <a:lnTo>
                    <a:pt x="169165" y="0"/>
                  </a:lnTo>
                  <a:lnTo>
                    <a:pt x="191378" y="165990"/>
                  </a:lnTo>
                  <a:lnTo>
                    <a:pt x="338331" y="191081"/>
                  </a:lnTo>
                  <a:lnTo>
                    <a:pt x="191378" y="216172"/>
                  </a:lnTo>
                  <a:lnTo>
                    <a:pt x="169165" y="382163"/>
                  </a:lnTo>
                  <a:lnTo>
                    <a:pt x="146952" y="216172"/>
                  </a:lnTo>
                  <a:lnTo>
                    <a:pt x="0" y="191081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55048" y="4140192"/>
              <a:ext cx="282575" cy="218440"/>
            </a:xfrm>
            <a:custGeom>
              <a:avLst/>
              <a:gdLst/>
              <a:ahLst/>
              <a:cxnLst/>
              <a:rect l="l" t="t" r="r" b="b"/>
              <a:pathLst>
                <a:path w="282575" h="218439">
                  <a:moveTo>
                    <a:pt x="141178" y="0"/>
                  </a:moveTo>
                  <a:lnTo>
                    <a:pt x="109802" y="84923"/>
                  </a:lnTo>
                  <a:lnTo>
                    <a:pt x="0" y="109189"/>
                  </a:lnTo>
                  <a:lnTo>
                    <a:pt x="109802" y="133456"/>
                  </a:lnTo>
                  <a:lnTo>
                    <a:pt x="141178" y="218379"/>
                  </a:lnTo>
                  <a:lnTo>
                    <a:pt x="172554" y="133456"/>
                  </a:lnTo>
                  <a:lnTo>
                    <a:pt x="282357" y="109189"/>
                  </a:lnTo>
                  <a:lnTo>
                    <a:pt x="172554" y="84923"/>
                  </a:lnTo>
                  <a:lnTo>
                    <a:pt x="1411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5048" y="4140192"/>
              <a:ext cx="282575" cy="218440"/>
            </a:xfrm>
            <a:custGeom>
              <a:avLst/>
              <a:gdLst/>
              <a:ahLst/>
              <a:cxnLst/>
              <a:rect l="l" t="t" r="r" b="b"/>
              <a:pathLst>
                <a:path w="282575" h="218439">
                  <a:moveTo>
                    <a:pt x="0" y="109189"/>
                  </a:moveTo>
                  <a:lnTo>
                    <a:pt x="109802" y="84922"/>
                  </a:lnTo>
                  <a:lnTo>
                    <a:pt x="141178" y="0"/>
                  </a:lnTo>
                  <a:lnTo>
                    <a:pt x="172554" y="84922"/>
                  </a:lnTo>
                  <a:lnTo>
                    <a:pt x="282357" y="109189"/>
                  </a:lnTo>
                  <a:lnTo>
                    <a:pt x="172554" y="133456"/>
                  </a:lnTo>
                  <a:lnTo>
                    <a:pt x="141178" y="218379"/>
                  </a:lnTo>
                  <a:lnTo>
                    <a:pt x="109802" y="133456"/>
                  </a:lnTo>
                  <a:lnTo>
                    <a:pt x="0" y="10918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37214" y="2924563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112570" y="0"/>
                  </a:moveTo>
                  <a:lnTo>
                    <a:pt x="108023" y="132137"/>
                  </a:lnTo>
                  <a:lnTo>
                    <a:pt x="0" y="137698"/>
                  </a:lnTo>
                  <a:lnTo>
                    <a:pt x="108023" y="143261"/>
                  </a:lnTo>
                  <a:lnTo>
                    <a:pt x="112570" y="275398"/>
                  </a:lnTo>
                  <a:lnTo>
                    <a:pt x="117116" y="143261"/>
                  </a:lnTo>
                  <a:lnTo>
                    <a:pt x="225139" y="137698"/>
                  </a:lnTo>
                  <a:lnTo>
                    <a:pt x="117116" y="132137"/>
                  </a:lnTo>
                  <a:lnTo>
                    <a:pt x="112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37214" y="2924563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0" y="137699"/>
                  </a:moveTo>
                  <a:lnTo>
                    <a:pt x="108023" y="132137"/>
                  </a:lnTo>
                  <a:lnTo>
                    <a:pt x="112570" y="0"/>
                  </a:lnTo>
                  <a:lnTo>
                    <a:pt x="117116" y="132137"/>
                  </a:lnTo>
                  <a:lnTo>
                    <a:pt x="225140" y="137699"/>
                  </a:lnTo>
                  <a:lnTo>
                    <a:pt x="117116" y="143261"/>
                  </a:lnTo>
                  <a:lnTo>
                    <a:pt x="112570" y="275399"/>
                  </a:lnTo>
                  <a:lnTo>
                    <a:pt x="108023" y="143261"/>
                  </a:lnTo>
                  <a:lnTo>
                    <a:pt x="0" y="13769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229021" y="3610363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112568" y="0"/>
                  </a:moveTo>
                  <a:lnTo>
                    <a:pt x="92669" y="113356"/>
                  </a:lnTo>
                  <a:lnTo>
                    <a:pt x="0" y="137698"/>
                  </a:lnTo>
                  <a:lnTo>
                    <a:pt x="92669" y="162040"/>
                  </a:lnTo>
                  <a:lnTo>
                    <a:pt x="112568" y="275398"/>
                  </a:lnTo>
                  <a:lnTo>
                    <a:pt x="132468" y="162040"/>
                  </a:lnTo>
                  <a:lnTo>
                    <a:pt x="225137" y="137698"/>
                  </a:lnTo>
                  <a:lnTo>
                    <a:pt x="132468" y="113356"/>
                  </a:lnTo>
                  <a:lnTo>
                    <a:pt x="1125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29021" y="3610363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0" y="137699"/>
                  </a:moveTo>
                  <a:lnTo>
                    <a:pt x="92669" y="113357"/>
                  </a:lnTo>
                  <a:lnTo>
                    <a:pt x="112569" y="0"/>
                  </a:lnTo>
                  <a:lnTo>
                    <a:pt x="132469" y="113357"/>
                  </a:lnTo>
                  <a:lnTo>
                    <a:pt x="225139" y="137699"/>
                  </a:lnTo>
                  <a:lnTo>
                    <a:pt x="132469" y="162041"/>
                  </a:lnTo>
                  <a:lnTo>
                    <a:pt x="112569" y="275399"/>
                  </a:lnTo>
                  <a:lnTo>
                    <a:pt x="92669" y="162041"/>
                  </a:lnTo>
                  <a:lnTo>
                    <a:pt x="0" y="13769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76582" y="2195899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112570" y="0"/>
                  </a:moveTo>
                  <a:lnTo>
                    <a:pt x="87553" y="107099"/>
                  </a:lnTo>
                  <a:lnTo>
                    <a:pt x="0" y="137699"/>
                  </a:lnTo>
                  <a:lnTo>
                    <a:pt x="87553" y="168300"/>
                  </a:lnTo>
                  <a:lnTo>
                    <a:pt x="112570" y="275399"/>
                  </a:lnTo>
                  <a:lnTo>
                    <a:pt x="137585" y="168300"/>
                  </a:lnTo>
                  <a:lnTo>
                    <a:pt x="225139" y="137699"/>
                  </a:lnTo>
                  <a:lnTo>
                    <a:pt x="137585" y="107099"/>
                  </a:lnTo>
                  <a:lnTo>
                    <a:pt x="112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76582" y="2195899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0" y="137699"/>
                  </a:moveTo>
                  <a:lnTo>
                    <a:pt x="87553" y="107098"/>
                  </a:lnTo>
                  <a:lnTo>
                    <a:pt x="112569" y="0"/>
                  </a:lnTo>
                  <a:lnTo>
                    <a:pt x="137585" y="107098"/>
                  </a:lnTo>
                  <a:lnTo>
                    <a:pt x="225139" y="137699"/>
                  </a:lnTo>
                  <a:lnTo>
                    <a:pt x="137585" y="168300"/>
                  </a:lnTo>
                  <a:lnTo>
                    <a:pt x="112569" y="275399"/>
                  </a:lnTo>
                  <a:lnTo>
                    <a:pt x="87553" y="168300"/>
                  </a:lnTo>
                  <a:lnTo>
                    <a:pt x="0" y="13769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826588" y="3262699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112568" y="0"/>
                  </a:moveTo>
                  <a:lnTo>
                    <a:pt x="92669" y="113357"/>
                  </a:lnTo>
                  <a:lnTo>
                    <a:pt x="0" y="137699"/>
                  </a:lnTo>
                  <a:lnTo>
                    <a:pt x="92669" y="162041"/>
                  </a:lnTo>
                  <a:lnTo>
                    <a:pt x="112568" y="275399"/>
                  </a:lnTo>
                  <a:lnTo>
                    <a:pt x="132468" y="162041"/>
                  </a:lnTo>
                  <a:lnTo>
                    <a:pt x="225139" y="137699"/>
                  </a:lnTo>
                  <a:lnTo>
                    <a:pt x="132468" y="113357"/>
                  </a:lnTo>
                  <a:lnTo>
                    <a:pt x="1125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826588" y="3262699"/>
              <a:ext cx="225425" cy="275590"/>
            </a:xfrm>
            <a:custGeom>
              <a:avLst/>
              <a:gdLst/>
              <a:ahLst/>
              <a:cxnLst/>
              <a:rect l="l" t="t" r="r" b="b"/>
              <a:pathLst>
                <a:path w="225425" h="275589">
                  <a:moveTo>
                    <a:pt x="0" y="137699"/>
                  </a:moveTo>
                  <a:lnTo>
                    <a:pt x="92669" y="113357"/>
                  </a:lnTo>
                  <a:lnTo>
                    <a:pt x="112569" y="0"/>
                  </a:lnTo>
                  <a:lnTo>
                    <a:pt x="132469" y="113357"/>
                  </a:lnTo>
                  <a:lnTo>
                    <a:pt x="225139" y="137699"/>
                  </a:lnTo>
                  <a:lnTo>
                    <a:pt x="132469" y="162041"/>
                  </a:lnTo>
                  <a:lnTo>
                    <a:pt x="112569" y="275399"/>
                  </a:lnTo>
                  <a:lnTo>
                    <a:pt x="92669" y="162041"/>
                  </a:lnTo>
                  <a:lnTo>
                    <a:pt x="0" y="13769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149246" y="3111491"/>
              <a:ext cx="226695" cy="275590"/>
            </a:xfrm>
            <a:custGeom>
              <a:avLst/>
              <a:gdLst/>
              <a:ahLst/>
              <a:cxnLst/>
              <a:rect l="l" t="t" r="r" b="b"/>
              <a:pathLst>
                <a:path w="226694" h="275589">
                  <a:moveTo>
                    <a:pt x="113191" y="0"/>
                  </a:moveTo>
                  <a:lnTo>
                    <a:pt x="93182" y="113357"/>
                  </a:lnTo>
                  <a:lnTo>
                    <a:pt x="0" y="137699"/>
                  </a:lnTo>
                  <a:lnTo>
                    <a:pt x="93182" y="162041"/>
                  </a:lnTo>
                  <a:lnTo>
                    <a:pt x="113191" y="275398"/>
                  </a:lnTo>
                  <a:lnTo>
                    <a:pt x="133201" y="162041"/>
                  </a:lnTo>
                  <a:lnTo>
                    <a:pt x="226383" y="137699"/>
                  </a:lnTo>
                  <a:lnTo>
                    <a:pt x="133201" y="113357"/>
                  </a:lnTo>
                  <a:lnTo>
                    <a:pt x="1131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49246" y="3111491"/>
              <a:ext cx="226695" cy="275590"/>
            </a:xfrm>
            <a:custGeom>
              <a:avLst/>
              <a:gdLst/>
              <a:ahLst/>
              <a:cxnLst/>
              <a:rect l="l" t="t" r="r" b="b"/>
              <a:pathLst>
                <a:path w="226694" h="275589">
                  <a:moveTo>
                    <a:pt x="0" y="137699"/>
                  </a:moveTo>
                  <a:lnTo>
                    <a:pt x="93182" y="113357"/>
                  </a:lnTo>
                  <a:lnTo>
                    <a:pt x="113192" y="0"/>
                  </a:lnTo>
                  <a:lnTo>
                    <a:pt x="133201" y="113357"/>
                  </a:lnTo>
                  <a:lnTo>
                    <a:pt x="226384" y="137699"/>
                  </a:lnTo>
                  <a:lnTo>
                    <a:pt x="133201" y="162041"/>
                  </a:lnTo>
                  <a:lnTo>
                    <a:pt x="113192" y="275399"/>
                  </a:lnTo>
                  <a:lnTo>
                    <a:pt x="93182" y="162041"/>
                  </a:lnTo>
                  <a:lnTo>
                    <a:pt x="0" y="13769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044721" y="4327122"/>
              <a:ext cx="225425" cy="274320"/>
            </a:xfrm>
            <a:custGeom>
              <a:avLst/>
              <a:gdLst/>
              <a:ahLst/>
              <a:cxnLst/>
              <a:rect l="l" t="t" r="r" b="b"/>
              <a:pathLst>
                <a:path w="225425" h="274320">
                  <a:moveTo>
                    <a:pt x="112568" y="0"/>
                  </a:moveTo>
                  <a:lnTo>
                    <a:pt x="92669" y="112857"/>
                  </a:lnTo>
                  <a:lnTo>
                    <a:pt x="0" y="137091"/>
                  </a:lnTo>
                  <a:lnTo>
                    <a:pt x="92669" y="161326"/>
                  </a:lnTo>
                  <a:lnTo>
                    <a:pt x="112568" y="274184"/>
                  </a:lnTo>
                  <a:lnTo>
                    <a:pt x="132468" y="161326"/>
                  </a:lnTo>
                  <a:lnTo>
                    <a:pt x="225139" y="137091"/>
                  </a:lnTo>
                  <a:lnTo>
                    <a:pt x="132468" y="112857"/>
                  </a:lnTo>
                  <a:lnTo>
                    <a:pt x="1125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044721" y="4327122"/>
              <a:ext cx="225425" cy="274320"/>
            </a:xfrm>
            <a:custGeom>
              <a:avLst/>
              <a:gdLst/>
              <a:ahLst/>
              <a:cxnLst/>
              <a:rect l="l" t="t" r="r" b="b"/>
              <a:pathLst>
                <a:path w="225425" h="274320">
                  <a:moveTo>
                    <a:pt x="0" y="137092"/>
                  </a:moveTo>
                  <a:lnTo>
                    <a:pt x="92670" y="112857"/>
                  </a:lnTo>
                  <a:lnTo>
                    <a:pt x="112570" y="0"/>
                  </a:lnTo>
                  <a:lnTo>
                    <a:pt x="132469" y="112857"/>
                  </a:lnTo>
                  <a:lnTo>
                    <a:pt x="225140" y="137092"/>
                  </a:lnTo>
                  <a:lnTo>
                    <a:pt x="132469" y="161327"/>
                  </a:lnTo>
                  <a:lnTo>
                    <a:pt x="112570" y="274185"/>
                  </a:lnTo>
                  <a:lnTo>
                    <a:pt x="92670" y="161327"/>
                  </a:lnTo>
                  <a:lnTo>
                    <a:pt x="0" y="137092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692421" y="4596201"/>
              <a:ext cx="282575" cy="312420"/>
            </a:xfrm>
            <a:custGeom>
              <a:avLst/>
              <a:gdLst/>
              <a:ahLst/>
              <a:cxnLst/>
              <a:rect l="l" t="t" r="r" b="b"/>
              <a:pathLst>
                <a:path w="282575" h="312420">
                  <a:moveTo>
                    <a:pt x="141179" y="0"/>
                  </a:moveTo>
                  <a:lnTo>
                    <a:pt x="116221" y="128338"/>
                  </a:lnTo>
                  <a:lnTo>
                    <a:pt x="0" y="155897"/>
                  </a:lnTo>
                  <a:lnTo>
                    <a:pt x="116221" y="183456"/>
                  </a:lnTo>
                  <a:lnTo>
                    <a:pt x="141179" y="311795"/>
                  </a:lnTo>
                  <a:lnTo>
                    <a:pt x="166136" y="183456"/>
                  </a:lnTo>
                  <a:lnTo>
                    <a:pt x="282357" y="155897"/>
                  </a:lnTo>
                  <a:lnTo>
                    <a:pt x="166136" y="128338"/>
                  </a:lnTo>
                  <a:lnTo>
                    <a:pt x="1411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692421" y="4596201"/>
              <a:ext cx="282575" cy="312420"/>
            </a:xfrm>
            <a:custGeom>
              <a:avLst/>
              <a:gdLst/>
              <a:ahLst/>
              <a:cxnLst/>
              <a:rect l="l" t="t" r="r" b="b"/>
              <a:pathLst>
                <a:path w="282575" h="312420">
                  <a:moveTo>
                    <a:pt x="0" y="155897"/>
                  </a:moveTo>
                  <a:lnTo>
                    <a:pt x="116221" y="128338"/>
                  </a:lnTo>
                  <a:lnTo>
                    <a:pt x="141178" y="0"/>
                  </a:lnTo>
                  <a:lnTo>
                    <a:pt x="166135" y="128338"/>
                  </a:lnTo>
                  <a:lnTo>
                    <a:pt x="282357" y="155897"/>
                  </a:lnTo>
                  <a:lnTo>
                    <a:pt x="166135" y="183456"/>
                  </a:lnTo>
                  <a:lnTo>
                    <a:pt x="141178" y="311795"/>
                  </a:lnTo>
                  <a:lnTo>
                    <a:pt x="116221" y="183456"/>
                  </a:lnTo>
                  <a:lnTo>
                    <a:pt x="0" y="155897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756465" y="4354503"/>
              <a:ext cx="226695" cy="275590"/>
            </a:xfrm>
            <a:custGeom>
              <a:avLst/>
              <a:gdLst/>
              <a:ahLst/>
              <a:cxnLst/>
              <a:rect l="l" t="t" r="r" b="b"/>
              <a:pathLst>
                <a:path w="226694" h="275589">
                  <a:moveTo>
                    <a:pt x="113191" y="0"/>
                  </a:moveTo>
                  <a:lnTo>
                    <a:pt x="93182" y="113357"/>
                  </a:lnTo>
                  <a:lnTo>
                    <a:pt x="0" y="137699"/>
                  </a:lnTo>
                  <a:lnTo>
                    <a:pt x="93182" y="162041"/>
                  </a:lnTo>
                  <a:lnTo>
                    <a:pt x="113191" y="275399"/>
                  </a:lnTo>
                  <a:lnTo>
                    <a:pt x="133201" y="162041"/>
                  </a:lnTo>
                  <a:lnTo>
                    <a:pt x="226383" y="137699"/>
                  </a:lnTo>
                  <a:lnTo>
                    <a:pt x="133201" y="113357"/>
                  </a:lnTo>
                  <a:lnTo>
                    <a:pt x="1131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756465" y="4354503"/>
              <a:ext cx="226695" cy="275590"/>
            </a:xfrm>
            <a:custGeom>
              <a:avLst/>
              <a:gdLst/>
              <a:ahLst/>
              <a:cxnLst/>
              <a:rect l="l" t="t" r="r" b="b"/>
              <a:pathLst>
                <a:path w="226694" h="275589">
                  <a:moveTo>
                    <a:pt x="0" y="137699"/>
                  </a:moveTo>
                  <a:lnTo>
                    <a:pt x="93182" y="113357"/>
                  </a:lnTo>
                  <a:lnTo>
                    <a:pt x="113192" y="0"/>
                  </a:lnTo>
                  <a:lnTo>
                    <a:pt x="133201" y="113357"/>
                  </a:lnTo>
                  <a:lnTo>
                    <a:pt x="226384" y="137699"/>
                  </a:lnTo>
                  <a:lnTo>
                    <a:pt x="133201" y="162041"/>
                  </a:lnTo>
                  <a:lnTo>
                    <a:pt x="113192" y="275399"/>
                  </a:lnTo>
                  <a:lnTo>
                    <a:pt x="93182" y="162041"/>
                  </a:lnTo>
                  <a:lnTo>
                    <a:pt x="0" y="13769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79261" y="4631918"/>
              <a:ext cx="226695" cy="275590"/>
            </a:xfrm>
            <a:custGeom>
              <a:avLst/>
              <a:gdLst/>
              <a:ahLst/>
              <a:cxnLst/>
              <a:rect l="l" t="t" r="r" b="b"/>
              <a:pathLst>
                <a:path w="226695" h="275589">
                  <a:moveTo>
                    <a:pt x="113192" y="0"/>
                  </a:moveTo>
                  <a:lnTo>
                    <a:pt x="93182" y="113357"/>
                  </a:lnTo>
                  <a:lnTo>
                    <a:pt x="0" y="137699"/>
                  </a:lnTo>
                  <a:lnTo>
                    <a:pt x="93182" y="162041"/>
                  </a:lnTo>
                  <a:lnTo>
                    <a:pt x="113192" y="275399"/>
                  </a:lnTo>
                  <a:lnTo>
                    <a:pt x="133202" y="162041"/>
                  </a:lnTo>
                  <a:lnTo>
                    <a:pt x="226383" y="137699"/>
                  </a:lnTo>
                  <a:lnTo>
                    <a:pt x="133202" y="113357"/>
                  </a:lnTo>
                  <a:lnTo>
                    <a:pt x="1131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179261" y="4631918"/>
              <a:ext cx="226695" cy="275590"/>
            </a:xfrm>
            <a:custGeom>
              <a:avLst/>
              <a:gdLst/>
              <a:ahLst/>
              <a:cxnLst/>
              <a:rect l="l" t="t" r="r" b="b"/>
              <a:pathLst>
                <a:path w="226695" h="275589">
                  <a:moveTo>
                    <a:pt x="0" y="137699"/>
                  </a:moveTo>
                  <a:lnTo>
                    <a:pt x="93182" y="113357"/>
                  </a:lnTo>
                  <a:lnTo>
                    <a:pt x="113192" y="0"/>
                  </a:lnTo>
                  <a:lnTo>
                    <a:pt x="133201" y="113357"/>
                  </a:lnTo>
                  <a:lnTo>
                    <a:pt x="226384" y="137699"/>
                  </a:lnTo>
                  <a:lnTo>
                    <a:pt x="133201" y="162041"/>
                  </a:lnTo>
                  <a:lnTo>
                    <a:pt x="113192" y="275399"/>
                  </a:lnTo>
                  <a:lnTo>
                    <a:pt x="93182" y="162041"/>
                  </a:lnTo>
                  <a:lnTo>
                    <a:pt x="0" y="13769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39570" y="3262703"/>
              <a:ext cx="254000" cy="300990"/>
            </a:xfrm>
            <a:custGeom>
              <a:avLst/>
              <a:gdLst/>
              <a:ahLst/>
              <a:cxnLst/>
              <a:rect l="l" t="t" r="r" b="b"/>
              <a:pathLst>
                <a:path w="254000" h="300989">
                  <a:moveTo>
                    <a:pt x="126874" y="0"/>
                  </a:moveTo>
                  <a:lnTo>
                    <a:pt x="98676" y="117003"/>
                  </a:lnTo>
                  <a:lnTo>
                    <a:pt x="0" y="150437"/>
                  </a:lnTo>
                  <a:lnTo>
                    <a:pt x="98676" y="183871"/>
                  </a:lnTo>
                  <a:lnTo>
                    <a:pt x="126874" y="300875"/>
                  </a:lnTo>
                  <a:lnTo>
                    <a:pt x="155070" y="183871"/>
                  </a:lnTo>
                  <a:lnTo>
                    <a:pt x="253747" y="150437"/>
                  </a:lnTo>
                  <a:lnTo>
                    <a:pt x="155070" y="117003"/>
                  </a:lnTo>
                  <a:lnTo>
                    <a:pt x="1268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39570" y="3262703"/>
              <a:ext cx="254000" cy="300990"/>
            </a:xfrm>
            <a:custGeom>
              <a:avLst/>
              <a:gdLst/>
              <a:ahLst/>
              <a:cxnLst/>
              <a:rect l="l" t="t" r="r" b="b"/>
              <a:pathLst>
                <a:path w="254000" h="300989">
                  <a:moveTo>
                    <a:pt x="0" y="150438"/>
                  </a:moveTo>
                  <a:lnTo>
                    <a:pt x="98677" y="117004"/>
                  </a:lnTo>
                  <a:lnTo>
                    <a:pt x="126874" y="0"/>
                  </a:lnTo>
                  <a:lnTo>
                    <a:pt x="155071" y="117004"/>
                  </a:lnTo>
                  <a:lnTo>
                    <a:pt x="253748" y="150438"/>
                  </a:lnTo>
                  <a:lnTo>
                    <a:pt x="155071" y="183872"/>
                  </a:lnTo>
                  <a:lnTo>
                    <a:pt x="126874" y="300876"/>
                  </a:lnTo>
                  <a:lnTo>
                    <a:pt x="98677" y="183872"/>
                  </a:lnTo>
                  <a:lnTo>
                    <a:pt x="0" y="150438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638374" y="3532728"/>
              <a:ext cx="364490" cy="238125"/>
            </a:xfrm>
            <a:custGeom>
              <a:avLst/>
              <a:gdLst/>
              <a:ahLst/>
              <a:cxnLst/>
              <a:rect l="l" t="t" r="r" b="b"/>
              <a:pathLst>
                <a:path w="364489" h="238125">
                  <a:moveTo>
                    <a:pt x="182177" y="0"/>
                  </a:moveTo>
                  <a:lnTo>
                    <a:pt x="124595" y="6054"/>
                  </a:lnTo>
                  <a:lnTo>
                    <a:pt x="74585" y="22912"/>
                  </a:lnTo>
                  <a:lnTo>
                    <a:pt x="35149" y="48618"/>
                  </a:lnTo>
                  <a:lnTo>
                    <a:pt x="9287" y="81217"/>
                  </a:lnTo>
                  <a:lnTo>
                    <a:pt x="0" y="118752"/>
                  </a:lnTo>
                  <a:lnTo>
                    <a:pt x="9287" y="156287"/>
                  </a:lnTo>
                  <a:lnTo>
                    <a:pt x="35149" y="188885"/>
                  </a:lnTo>
                  <a:lnTo>
                    <a:pt x="74585" y="214591"/>
                  </a:lnTo>
                  <a:lnTo>
                    <a:pt x="124595" y="231449"/>
                  </a:lnTo>
                  <a:lnTo>
                    <a:pt x="182177" y="237503"/>
                  </a:lnTo>
                  <a:lnTo>
                    <a:pt x="239760" y="231449"/>
                  </a:lnTo>
                  <a:lnTo>
                    <a:pt x="289769" y="214591"/>
                  </a:lnTo>
                  <a:lnTo>
                    <a:pt x="329205" y="188885"/>
                  </a:lnTo>
                  <a:lnTo>
                    <a:pt x="355067" y="156287"/>
                  </a:lnTo>
                  <a:lnTo>
                    <a:pt x="364355" y="118752"/>
                  </a:lnTo>
                  <a:lnTo>
                    <a:pt x="355067" y="81217"/>
                  </a:lnTo>
                  <a:lnTo>
                    <a:pt x="329205" y="48618"/>
                  </a:lnTo>
                  <a:lnTo>
                    <a:pt x="289769" y="22912"/>
                  </a:lnTo>
                  <a:lnTo>
                    <a:pt x="239760" y="6054"/>
                  </a:lnTo>
                  <a:lnTo>
                    <a:pt x="1821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638374" y="3532728"/>
              <a:ext cx="364490" cy="238125"/>
            </a:xfrm>
            <a:custGeom>
              <a:avLst/>
              <a:gdLst/>
              <a:ahLst/>
              <a:cxnLst/>
              <a:rect l="l" t="t" r="r" b="b"/>
              <a:pathLst>
                <a:path w="364489" h="238125">
                  <a:moveTo>
                    <a:pt x="0" y="118751"/>
                  </a:moveTo>
                  <a:lnTo>
                    <a:pt x="9287" y="81216"/>
                  </a:lnTo>
                  <a:lnTo>
                    <a:pt x="35149" y="48618"/>
                  </a:lnTo>
                  <a:lnTo>
                    <a:pt x="74586" y="22912"/>
                  </a:lnTo>
                  <a:lnTo>
                    <a:pt x="124595" y="6054"/>
                  </a:lnTo>
                  <a:lnTo>
                    <a:pt x="182178" y="0"/>
                  </a:lnTo>
                  <a:lnTo>
                    <a:pt x="239760" y="6054"/>
                  </a:lnTo>
                  <a:lnTo>
                    <a:pt x="289769" y="22912"/>
                  </a:lnTo>
                  <a:lnTo>
                    <a:pt x="329206" y="48618"/>
                  </a:lnTo>
                  <a:lnTo>
                    <a:pt x="355068" y="81216"/>
                  </a:lnTo>
                  <a:lnTo>
                    <a:pt x="364356" y="118751"/>
                  </a:lnTo>
                  <a:lnTo>
                    <a:pt x="355068" y="156286"/>
                  </a:lnTo>
                  <a:lnTo>
                    <a:pt x="329206" y="188884"/>
                  </a:lnTo>
                  <a:lnTo>
                    <a:pt x="289769" y="214590"/>
                  </a:lnTo>
                  <a:lnTo>
                    <a:pt x="239760" y="231448"/>
                  </a:lnTo>
                  <a:lnTo>
                    <a:pt x="182178" y="237503"/>
                  </a:lnTo>
                  <a:lnTo>
                    <a:pt x="124595" y="231448"/>
                  </a:lnTo>
                  <a:lnTo>
                    <a:pt x="74586" y="214590"/>
                  </a:lnTo>
                  <a:lnTo>
                    <a:pt x="35149" y="188884"/>
                  </a:lnTo>
                  <a:lnTo>
                    <a:pt x="9287" y="156286"/>
                  </a:lnTo>
                  <a:lnTo>
                    <a:pt x="0" y="118751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711839" y="3632937"/>
              <a:ext cx="26034" cy="44450"/>
            </a:xfrm>
            <a:custGeom>
              <a:avLst/>
              <a:gdLst/>
              <a:ahLst/>
              <a:cxnLst/>
              <a:rect l="l" t="t" r="r" b="b"/>
              <a:pathLst>
                <a:path w="26035" h="44450">
                  <a:moveTo>
                    <a:pt x="24003" y="0"/>
                  </a:moveTo>
                  <a:lnTo>
                    <a:pt x="18542" y="0"/>
                  </a:lnTo>
                  <a:lnTo>
                    <a:pt x="6985" y="19812"/>
                  </a:lnTo>
                  <a:lnTo>
                    <a:pt x="4762" y="20701"/>
                  </a:lnTo>
                  <a:lnTo>
                    <a:pt x="4762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4762" y="44450"/>
                  </a:lnTo>
                  <a:lnTo>
                    <a:pt x="4762" y="23876"/>
                  </a:lnTo>
                  <a:lnTo>
                    <a:pt x="7048" y="23876"/>
                  </a:lnTo>
                  <a:lnTo>
                    <a:pt x="19621" y="44450"/>
                  </a:lnTo>
                  <a:lnTo>
                    <a:pt x="25654" y="44450"/>
                  </a:lnTo>
                  <a:lnTo>
                    <a:pt x="12763" y="23749"/>
                  </a:lnTo>
                  <a:lnTo>
                    <a:pt x="10160" y="21209"/>
                  </a:lnTo>
                  <a:lnTo>
                    <a:pt x="12382" y="19177"/>
                  </a:lnTo>
                  <a:lnTo>
                    <a:pt x="240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711839" y="3632937"/>
              <a:ext cx="26034" cy="44450"/>
            </a:xfrm>
            <a:custGeom>
              <a:avLst/>
              <a:gdLst/>
              <a:ahLst/>
              <a:cxnLst/>
              <a:rect l="l" t="t" r="r" b="b"/>
              <a:pathLst>
                <a:path w="26035" h="44450">
                  <a:moveTo>
                    <a:pt x="0" y="0"/>
                  </a:moveTo>
                  <a:lnTo>
                    <a:pt x="4762" y="0"/>
                  </a:lnTo>
                  <a:lnTo>
                    <a:pt x="4762" y="20701"/>
                  </a:lnTo>
                  <a:lnTo>
                    <a:pt x="6985" y="19812"/>
                  </a:lnTo>
                  <a:lnTo>
                    <a:pt x="18542" y="0"/>
                  </a:lnTo>
                  <a:lnTo>
                    <a:pt x="24003" y="0"/>
                  </a:lnTo>
                  <a:lnTo>
                    <a:pt x="12382" y="19177"/>
                  </a:lnTo>
                  <a:lnTo>
                    <a:pt x="10160" y="21209"/>
                  </a:lnTo>
                  <a:lnTo>
                    <a:pt x="12763" y="23749"/>
                  </a:lnTo>
                  <a:lnTo>
                    <a:pt x="25654" y="44450"/>
                  </a:lnTo>
                  <a:lnTo>
                    <a:pt x="19621" y="44450"/>
                  </a:lnTo>
                  <a:lnTo>
                    <a:pt x="7048" y="23876"/>
                  </a:lnTo>
                  <a:lnTo>
                    <a:pt x="4762" y="23876"/>
                  </a:lnTo>
                  <a:lnTo>
                    <a:pt x="4762" y="44450"/>
                  </a:lnTo>
                  <a:lnTo>
                    <a:pt x="0" y="4445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813439" y="3632937"/>
              <a:ext cx="26670" cy="44450"/>
            </a:xfrm>
            <a:custGeom>
              <a:avLst/>
              <a:gdLst/>
              <a:ahLst/>
              <a:cxnLst/>
              <a:rect l="l" t="t" r="r" b="b"/>
              <a:pathLst>
                <a:path w="26669" h="44450">
                  <a:moveTo>
                    <a:pt x="26416" y="0"/>
                  </a:moveTo>
                  <a:lnTo>
                    <a:pt x="23304" y="0"/>
                  </a:lnTo>
                  <a:lnTo>
                    <a:pt x="6794" y="29273"/>
                  </a:lnTo>
                  <a:lnTo>
                    <a:pt x="4572" y="35242"/>
                  </a:lnTo>
                  <a:lnTo>
                    <a:pt x="4318" y="35242"/>
                  </a:lnTo>
                  <a:lnTo>
                    <a:pt x="4762" y="29527"/>
                  </a:lnTo>
                  <a:lnTo>
                    <a:pt x="4762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3175" y="44450"/>
                  </a:lnTo>
                  <a:lnTo>
                    <a:pt x="19621" y="15494"/>
                  </a:lnTo>
                  <a:lnTo>
                    <a:pt x="21843" y="9525"/>
                  </a:lnTo>
                  <a:lnTo>
                    <a:pt x="22034" y="9525"/>
                  </a:lnTo>
                  <a:lnTo>
                    <a:pt x="21653" y="15367"/>
                  </a:lnTo>
                  <a:lnTo>
                    <a:pt x="21653" y="44450"/>
                  </a:lnTo>
                  <a:lnTo>
                    <a:pt x="26416" y="44450"/>
                  </a:lnTo>
                  <a:lnTo>
                    <a:pt x="264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813439" y="3632937"/>
              <a:ext cx="26670" cy="44450"/>
            </a:xfrm>
            <a:custGeom>
              <a:avLst/>
              <a:gdLst/>
              <a:ahLst/>
              <a:cxnLst/>
              <a:rect l="l" t="t" r="r" b="b"/>
              <a:pathLst>
                <a:path w="26669" h="44450">
                  <a:moveTo>
                    <a:pt x="0" y="0"/>
                  </a:moveTo>
                  <a:lnTo>
                    <a:pt x="4762" y="0"/>
                  </a:lnTo>
                  <a:lnTo>
                    <a:pt x="4762" y="29527"/>
                  </a:lnTo>
                  <a:lnTo>
                    <a:pt x="4318" y="35242"/>
                  </a:lnTo>
                  <a:lnTo>
                    <a:pt x="4572" y="35242"/>
                  </a:lnTo>
                  <a:lnTo>
                    <a:pt x="6794" y="29273"/>
                  </a:lnTo>
                  <a:lnTo>
                    <a:pt x="23304" y="0"/>
                  </a:lnTo>
                  <a:lnTo>
                    <a:pt x="26416" y="0"/>
                  </a:lnTo>
                  <a:lnTo>
                    <a:pt x="26416" y="44450"/>
                  </a:lnTo>
                  <a:lnTo>
                    <a:pt x="21653" y="44450"/>
                  </a:lnTo>
                  <a:lnTo>
                    <a:pt x="21653" y="15367"/>
                  </a:lnTo>
                  <a:lnTo>
                    <a:pt x="22034" y="9525"/>
                  </a:lnTo>
                  <a:lnTo>
                    <a:pt x="21844" y="9525"/>
                  </a:lnTo>
                  <a:lnTo>
                    <a:pt x="19621" y="15494"/>
                  </a:lnTo>
                  <a:lnTo>
                    <a:pt x="3175" y="44450"/>
                  </a:lnTo>
                  <a:lnTo>
                    <a:pt x="0" y="4445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902339" y="3632937"/>
              <a:ext cx="32384" cy="44450"/>
            </a:xfrm>
            <a:custGeom>
              <a:avLst/>
              <a:gdLst/>
              <a:ahLst/>
              <a:cxnLst/>
              <a:rect l="l" t="t" r="r" b="b"/>
              <a:pathLst>
                <a:path w="32385" h="44450">
                  <a:moveTo>
                    <a:pt x="32321" y="0"/>
                  </a:moveTo>
                  <a:lnTo>
                    <a:pt x="28130" y="0"/>
                  </a:lnTo>
                  <a:lnTo>
                    <a:pt x="17970" y="21780"/>
                  </a:lnTo>
                  <a:lnTo>
                    <a:pt x="16446" y="27051"/>
                  </a:lnTo>
                  <a:lnTo>
                    <a:pt x="16319" y="27051"/>
                  </a:lnTo>
                  <a:lnTo>
                    <a:pt x="14731" y="21844"/>
                  </a:lnTo>
                  <a:lnTo>
                    <a:pt x="4000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4572" y="44450"/>
                  </a:lnTo>
                  <a:lnTo>
                    <a:pt x="4572" y="15240"/>
                  </a:lnTo>
                  <a:lnTo>
                    <a:pt x="3682" y="8509"/>
                  </a:lnTo>
                  <a:lnTo>
                    <a:pt x="3937" y="8509"/>
                  </a:lnTo>
                  <a:lnTo>
                    <a:pt x="5905" y="14795"/>
                  </a:lnTo>
                  <a:lnTo>
                    <a:pt x="15303" y="34099"/>
                  </a:lnTo>
                  <a:lnTo>
                    <a:pt x="16891" y="34099"/>
                  </a:lnTo>
                  <a:lnTo>
                    <a:pt x="25844" y="14795"/>
                  </a:lnTo>
                  <a:lnTo>
                    <a:pt x="27876" y="8509"/>
                  </a:lnTo>
                  <a:lnTo>
                    <a:pt x="28130" y="8509"/>
                  </a:lnTo>
                  <a:lnTo>
                    <a:pt x="27559" y="15240"/>
                  </a:lnTo>
                  <a:lnTo>
                    <a:pt x="27559" y="44450"/>
                  </a:lnTo>
                  <a:lnTo>
                    <a:pt x="32321" y="44450"/>
                  </a:lnTo>
                  <a:lnTo>
                    <a:pt x="323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902339" y="3632937"/>
              <a:ext cx="32384" cy="44450"/>
            </a:xfrm>
            <a:custGeom>
              <a:avLst/>
              <a:gdLst/>
              <a:ahLst/>
              <a:cxnLst/>
              <a:rect l="l" t="t" r="r" b="b"/>
              <a:pathLst>
                <a:path w="32385" h="44450">
                  <a:moveTo>
                    <a:pt x="0" y="0"/>
                  </a:moveTo>
                  <a:lnTo>
                    <a:pt x="4000" y="0"/>
                  </a:lnTo>
                  <a:lnTo>
                    <a:pt x="14732" y="21844"/>
                  </a:lnTo>
                  <a:lnTo>
                    <a:pt x="16319" y="27051"/>
                  </a:lnTo>
                  <a:lnTo>
                    <a:pt x="16446" y="27051"/>
                  </a:lnTo>
                  <a:lnTo>
                    <a:pt x="17970" y="21780"/>
                  </a:lnTo>
                  <a:lnTo>
                    <a:pt x="28130" y="0"/>
                  </a:lnTo>
                  <a:lnTo>
                    <a:pt x="32321" y="0"/>
                  </a:lnTo>
                  <a:lnTo>
                    <a:pt x="32321" y="44450"/>
                  </a:lnTo>
                  <a:lnTo>
                    <a:pt x="27559" y="44450"/>
                  </a:lnTo>
                  <a:lnTo>
                    <a:pt x="27559" y="15240"/>
                  </a:lnTo>
                  <a:lnTo>
                    <a:pt x="28130" y="8509"/>
                  </a:lnTo>
                  <a:lnTo>
                    <a:pt x="27876" y="8509"/>
                  </a:lnTo>
                  <a:lnTo>
                    <a:pt x="25844" y="14795"/>
                  </a:lnTo>
                  <a:lnTo>
                    <a:pt x="16891" y="34099"/>
                  </a:lnTo>
                  <a:lnTo>
                    <a:pt x="15303" y="34099"/>
                  </a:lnTo>
                  <a:lnTo>
                    <a:pt x="5905" y="14795"/>
                  </a:lnTo>
                  <a:lnTo>
                    <a:pt x="3937" y="8509"/>
                  </a:lnTo>
                  <a:lnTo>
                    <a:pt x="3683" y="8509"/>
                  </a:lnTo>
                  <a:lnTo>
                    <a:pt x="4572" y="15240"/>
                  </a:lnTo>
                  <a:lnTo>
                    <a:pt x="4572" y="44450"/>
                  </a:lnTo>
                  <a:lnTo>
                    <a:pt x="0" y="4445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2180" y="3847297"/>
              <a:ext cx="241308" cy="24385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742180" y="3847297"/>
              <a:ext cx="241935" cy="244475"/>
            </a:xfrm>
            <a:custGeom>
              <a:avLst/>
              <a:gdLst/>
              <a:ahLst/>
              <a:cxnLst/>
              <a:rect l="l" t="t" r="r" b="b"/>
              <a:pathLst>
                <a:path w="241935" h="244475">
                  <a:moveTo>
                    <a:pt x="0" y="121928"/>
                  </a:moveTo>
                  <a:lnTo>
                    <a:pt x="99325" y="100374"/>
                  </a:lnTo>
                  <a:lnTo>
                    <a:pt x="120654" y="0"/>
                  </a:lnTo>
                  <a:lnTo>
                    <a:pt x="141983" y="100374"/>
                  </a:lnTo>
                  <a:lnTo>
                    <a:pt x="241309" y="121928"/>
                  </a:lnTo>
                  <a:lnTo>
                    <a:pt x="141983" y="143482"/>
                  </a:lnTo>
                  <a:lnTo>
                    <a:pt x="120654" y="243856"/>
                  </a:lnTo>
                  <a:lnTo>
                    <a:pt x="99325" y="143482"/>
                  </a:lnTo>
                  <a:lnTo>
                    <a:pt x="0" y="121928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461190" y="3766336"/>
              <a:ext cx="246379" cy="271145"/>
            </a:xfrm>
            <a:custGeom>
              <a:avLst/>
              <a:gdLst/>
              <a:ahLst/>
              <a:cxnLst/>
              <a:rect l="l" t="t" r="r" b="b"/>
              <a:pathLst>
                <a:path w="246380" h="271145">
                  <a:moveTo>
                    <a:pt x="123143" y="0"/>
                  </a:moveTo>
                  <a:lnTo>
                    <a:pt x="101373" y="111359"/>
                  </a:lnTo>
                  <a:lnTo>
                    <a:pt x="0" y="135272"/>
                  </a:lnTo>
                  <a:lnTo>
                    <a:pt x="101373" y="159186"/>
                  </a:lnTo>
                  <a:lnTo>
                    <a:pt x="123143" y="270546"/>
                  </a:lnTo>
                  <a:lnTo>
                    <a:pt x="144912" y="159186"/>
                  </a:lnTo>
                  <a:lnTo>
                    <a:pt x="246286" y="135272"/>
                  </a:lnTo>
                  <a:lnTo>
                    <a:pt x="144912" y="111359"/>
                  </a:lnTo>
                  <a:lnTo>
                    <a:pt x="1231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461190" y="3766336"/>
              <a:ext cx="246379" cy="271145"/>
            </a:xfrm>
            <a:custGeom>
              <a:avLst/>
              <a:gdLst/>
              <a:ahLst/>
              <a:cxnLst/>
              <a:rect l="l" t="t" r="r" b="b"/>
              <a:pathLst>
                <a:path w="246380" h="271145">
                  <a:moveTo>
                    <a:pt x="0" y="135273"/>
                  </a:moveTo>
                  <a:lnTo>
                    <a:pt x="101374" y="111360"/>
                  </a:lnTo>
                  <a:lnTo>
                    <a:pt x="123143" y="0"/>
                  </a:lnTo>
                  <a:lnTo>
                    <a:pt x="144911" y="111360"/>
                  </a:lnTo>
                  <a:lnTo>
                    <a:pt x="246286" y="135273"/>
                  </a:lnTo>
                  <a:lnTo>
                    <a:pt x="144911" y="159186"/>
                  </a:lnTo>
                  <a:lnTo>
                    <a:pt x="123143" y="270547"/>
                  </a:lnTo>
                  <a:lnTo>
                    <a:pt x="101374" y="159186"/>
                  </a:lnTo>
                  <a:lnTo>
                    <a:pt x="0" y="13527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191983" y="6099047"/>
            <a:ext cx="5015230" cy="72072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710"/>
              </a:lnSpc>
              <a:spcBef>
                <a:spcPts val="229"/>
              </a:spcBef>
            </a:pPr>
            <a:r>
              <a:rPr sz="2300" spc="-195" dirty="0">
                <a:solidFill>
                  <a:srgbClr val="FF0000"/>
                </a:solidFill>
                <a:latin typeface="Calibri"/>
                <a:cs typeface="Calibri"/>
              </a:rPr>
              <a:t>Прогноз: </a:t>
            </a:r>
            <a:r>
              <a:rPr sz="2300" spc="-225" dirty="0">
                <a:solidFill>
                  <a:srgbClr val="FF0000"/>
                </a:solidFill>
                <a:latin typeface="Calibri"/>
                <a:cs typeface="Calibri"/>
              </a:rPr>
              <a:t>сопровождающих лиц, </a:t>
            </a:r>
            <a:r>
              <a:rPr sz="2300" spc="-229" dirty="0">
                <a:solidFill>
                  <a:srgbClr val="FF0000"/>
                </a:solidFill>
                <a:latin typeface="Calibri"/>
                <a:cs typeface="Calibri"/>
              </a:rPr>
              <a:t>нуждающихся </a:t>
            </a:r>
            <a:r>
              <a:rPr sz="2300" spc="-175" dirty="0">
                <a:solidFill>
                  <a:srgbClr val="FF0000"/>
                </a:solidFill>
                <a:latin typeface="Calibri"/>
                <a:cs typeface="Calibri"/>
              </a:rPr>
              <a:t>в  </a:t>
            </a:r>
            <a:r>
              <a:rPr sz="2300" spc="-235" dirty="0">
                <a:solidFill>
                  <a:srgbClr val="FF0000"/>
                </a:solidFill>
                <a:latin typeface="Calibri"/>
                <a:cs typeface="Calibri"/>
              </a:rPr>
              <a:t>размещении </a:t>
            </a:r>
            <a:r>
              <a:rPr sz="2300" spc="70" dirty="0">
                <a:solidFill>
                  <a:srgbClr val="FF0000"/>
                </a:solidFill>
                <a:latin typeface="Calibri"/>
                <a:cs typeface="Calibri"/>
              </a:rPr>
              <a:t>– </a:t>
            </a:r>
            <a:r>
              <a:rPr sz="2300" spc="-135" dirty="0">
                <a:solidFill>
                  <a:srgbClr val="FF0000"/>
                </a:solidFill>
                <a:latin typeface="Calibri"/>
                <a:cs typeface="Calibri"/>
              </a:rPr>
              <a:t>100</a:t>
            </a:r>
            <a:r>
              <a:rPr sz="2300" spc="-3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300" spc="-204" dirty="0">
                <a:solidFill>
                  <a:srgbClr val="FF0000"/>
                </a:solidFill>
                <a:latin typeface="Calibri"/>
                <a:cs typeface="Calibri"/>
              </a:rPr>
              <a:t>/год</a:t>
            </a:r>
            <a:endParaRPr sz="2300">
              <a:latin typeface="Calibri"/>
              <a:cs typeface="Calibri"/>
            </a:endParaRPr>
          </a:p>
        </p:txBody>
      </p:sp>
      <p:graphicFrame>
        <p:nvGraphicFramePr>
          <p:cNvPr id="52" name="object 52"/>
          <p:cNvGraphicFramePr>
            <a:graphicFrameLocks noGrp="1"/>
          </p:cNvGraphicFramePr>
          <p:nvPr/>
        </p:nvGraphicFramePr>
        <p:xfrm>
          <a:off x="7656679" y="81423"/>
          <a:ext cx="3531235" cy="66014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5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01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23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п/п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Регион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РФ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2017г.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2016г.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2015г.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44"/>
                        </a:lnSpc>
                        <a:spcBef>
                          <a:spcPts val="195"/>
                        </a:spcBef>
                      </a:pPr>
                      <a:r>
                        <a:rPr sz="800" spc="-80" dirty="0">
                          <a:latin typeface="Calibri"/>
                          <a:cs typeface="Calibri"/>
                        </a:rPr>
                        <a:t>Тюменская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область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0" dirty="0">
                          <a:latin typeface="Calibri"/>
                          <a:cs typeface="Calibri"/>
                        </a:rPr>
                        <a:t>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0" dirty="0">
                          <a:latin typeface="Calibri"/>
                          <a:cs typeface="Calibri"/>
                        </a:rPr>
                        <a:t>47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0" dirty="0">
                          <a:latin typeface="Calibri"/>
                          <a:cs typeface="Calibri"/>
                        </a:rPr>
                        <a:t>29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5"/>
                        </a:lnSpc>
                        <a:spcBef>
                          <a:spcPts val="204"/>
                        </a:spcBef>
                      </a:pPr>
                      <a:r>
                        <a:rPr sz="800" spc="-85" dirty="0">
                          <a:latin typeface="Calibri"/>
                          <a:cs typeface="Calibri"/>
                        </a:rPr>
                        <a:t>Пермский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0" dirty="0">
                          <a:latin typeface="Calibri"/>
                          <a:cs typeface="Calibri"/>
                        </a:rPr>
                        <a:t>край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spc="-50" dirty="0">
                          <a:latin typeface="Calibri"/>
                          <a:cs typeface="Calibri"/>
                        </a:rPr>
                        <a:t>25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spc="-50" dirty="0">
                          <a:latin typeface="Calibri"/>
                          <a:cs typeface="Calibri"/>
                        </a:rPr>
                        <a:t>17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spc="-50" dirty="0">
                          <a:latin typeface="Calibri"/>
                          <a:cs typeface="Calibri"/>
                        </a:rPr>
                        <a:t>25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5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210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Челябинская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область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spc="-50" dirty="0">
                          <a:latin typeface="Calibri"/>
                          <a:cs typeface="Calibri"/>
                        </a:rPr>
                        <a:t>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spc="-50" dirty="0">
                          <a:latin typeface="Calibri"/>
                          <a:cs typeface="Calibri"/>
                        </a:rPr>
                        <a:t>21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spc="-50" dirty="0">
                          <a:latin typeface="Calibri"/>
                          <a:cs typeface="Calibri"/>
                        </a:rPr>
                        <a:t>14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44"/>
                        </a:lnSpc>
                        <a:spcBef>
                          <a:spcPts val="195"/>
                        </a:spcBef>
                      </a:pPr>
                      <a:r>
                        <a:rPr sz="800" spc="-65" dirty="0">
                          <a:latin typeface="Calibri"/>
                          <a:cs typeface="Calibri"/>
                        </a:rPr>
                        <a:t>Курганская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область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0" dirty="0">
                          <a:latin typeface="Calibri"/>
                          <a:cs typeface="Calibri"/>
                        </a:rPr>
                        <a:t>16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5"/>
                        </a:lnSpc>
                        <a:spcBef>
                          <a:spcPts val="200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Башкортостан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0" dirty="0">
                          <a:latin typeface="Calibri"/>
                          <a:cs typeface="Calibri"/>
                        </a:rPr>
                        <a:t>11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5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210"/>
                        </a:spcBef>
                      </a:pPr>
                      <a:r>
                        <a:rPr sz="800" spc="-65" dirty="0">
                          <a:latin typeface="Calibri"/>
                          <a:cs typeface="Calibri"/>
                        </a:rPr>
                        <a:t>Татарстан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19"/>
                        </a:lnSpc>
                        <a:spcBef>
                          <a:spcPts val="219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Алтайский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0" dirty="0">
                          <a:latin typeface="Calibri"/>
                          <a:cs typeface="Calibri"/>
                        </a:rPr>
                        <a:t>край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793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5"/>
                        </a:lnSpc>
                        <a:spcBef>
                          <a:spcPts val="200"/>
                        </a:spcBef>
                      </a:pPr>
                      <a:r>
                        <a:rPr sz="800" spc="-70" dirty="0">
                          <a:latin typeface="Calibri"/>
                          <a:cs typeface="Calibri"/>
                        </a:rPr>
                        <a:t>Иркутская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область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5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210"/>
                        </a:spcBef>
                      </a:pPr>
                      <a:r>
                        <a:rPr sz="800" spc="-85" dirty="0">
                          <a:latin typeface="Calibri"/>
                          <a:cs typeface="Calibri"/>
                        </a:rPr>
                        <a:t>Удмуртия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19"/>
                        </a:lnSpc>
                        <a:spcBef>
                          <a:spcPts val="215"/>
                        </a:spcBef>
                      </a:pPr>
                      <a:r>
                        <a:rPr sz="800" spc="-65" dirty="0">
                          <a:latin typeface="Calibri"/>
                          <a:cs typeface="Calibri"/>
                        </a:rPr>
                        <a:t>Ростов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Дону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40"/>
                        </a:lnSpc>
                        <a:spcBef>
                          <a:spcPts val="200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Белгородская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85" dirty="0">
                          <a:latin typeface="Calibri"/>
                          <a:cs typeface="Calibri"/>
                        </a:rPr>
                        <a:t>обл.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5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210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Кемеровская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область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19"/>
                        </a:lnSpc>
                        <a:spcBef>
                          <a:spcPts val="215"/>
                        </a:spcBef>
                      </a:pPr>
                      <a:r>
                        <a:rPr sz="800" spc="-85" dirty="0">
                          <a:latin typeface="Calibri"/>
                          <a:cs typeface="Calibri"/>
                        </a:rPr>
                        <a:t>Москва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40"/>
                        </a:lnSpc>
                        <a:spcBef>
                          <a:spcPts val="200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Новосибирск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5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209"/>
                        </a:spcBef>
                      </a:pPr>
                      <a:r>
                        <a:rPr sz="800" spc="-70" dirty="0">
                          <a:latin typeface="Calibri"/>
                          <a:cs typeface="Calibri"/>
                        </a:rPr>
                        <a:t>Оренбургская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область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25"/>
                        </a:lnSpc>
                        <a:spcBef>
                          <a:spcPts val="215"/>
                        </a:spcBef>
                      </a:pPr>
                      <a:r>
                        <a:rPr sz="800" spc="-80" dirty="0">
                          <a:latin typeface="Calibri"/>
                          <a:cs typeface="Calibri"/>
                        </a:rPr>
                        <a:t>Приморский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0" dirty="0">
                          <a:latin typeface="Calibri"/>
                          <a:cs typeface="Calibri"/>
                        </a:rPr>
                        <a:t>край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40"/>
                        </a:lnSpc>
                        <a:spcBef>
                          <a:spcPts val="200"/>
                        </a:spcBef>
                      </a:pPr>
                      <a:r>
                        <a:rPr sz="800" spc="-70" dirty="0">
                          <a:latin typeface="Calibri"/>
                          <a:cs typeface="Calibri"/>
                        </a:rPr>
                        <a:t>Республика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Хакасия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5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209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Северная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Осетия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25"/>
                        </a:lnSpc>
                        <a:spcBef>
                          <a:spcPts val="215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Томск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40"/>
                        </a:lnSpc>
                        <a:spcBef>
                          <a:spcPts val="200"/>
                        </a:spcBef>
                      </a:pPr>
                      <a:r>
                        <a:rPr sz="800" spc="-70" dirty="0">
                          <a:latin typeface="Calibri"/>
                          <a:cs typeface="Calibri"/>
                        </a:rPr>
                        <a:t>Краснодарский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0" dirty="0">
                          <a:latin typeface="Calibri"/>
                          <a:cs typeface="Calibri"/>
                        </a:rPr>
                        <a:t>край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204"/>
                        </a:spcBef>
                      </a:pPr>
                      <a:r>
                        <a:rPr sz="800" spc="-65" dirty="0">
                          <a:latin typeface="Calibri"/>
                          <a:cs typeface="Calibri"/>
                        </a:rPr>
                        <a:t>Хабаровский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0" dirty="0">
                          <a:latin typeface="Calibri"/>
                          <a:cs typeface="Calibri"/>
                        </a:rPr>
                        <a:t>край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25"/>
                        </a:lnSpc>
                        <a:spcBef>
                          <a:spcPts val="215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Ставропольский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0" dirty="0">
                          <a:latin typeface="Calibri"/>
                          <a:cs typeface="Calibri"/>
                        </a:rPr>
                        <a:t>край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40"/>
                        </a:lnSpc>
                        <a:spcBef>
                          <a:spcPts val="200"/>
                        </a:spcBef>
                      </a:pPr>
                      <a:r>
                        <a:rPr sz="800" spc="-65" dirty="0">
                          <a:latin typeface="Calibri"/>
                          <a:cs typeface="Calibri"/>
                        </a:rPr>
                        <a:t>Санкт-Петербург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204"/>
                        </a:spcBef>
                      </a:pPr>
                      <a:r>
                        <a:rPr sz="800" spc="-95" dirty="0">
                          <a:latin typeface="Calibri"/>
                          <a:cs typeface="Calibri"/>
                        </a:rPr>
                        <a:t>ОМСК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25"/>
                        </a:lnSpc>
                        <a:spcBef>
                          <a:spcPts val="215"/>
                        </a:spcBef>
                      </a:pPr>
                      <a:r>
                        <a:rPr sz="800" spc="-70" dirty="0">
                          <a:latin typeface="Calibri"/>
                          <a:cs typeface="Calibri"/>
                        </a:rPr>
                        <a:t>Дагестан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40"/>
                        </a:lnSpc>
                        <a:spcBef>
                          <a:spcPts val="200"/>
                        </a:spcBef>
                      </a:pPr>
                      <a:r>
                        <a:rPr sz="800" spc="-70" dirty="0">
                          <a:latin typeface="Calibri"/>
                          <a:cs typeface="Calibri"/>
                        </a:rPr>
                        <a:t>Красноярский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0" dirty="0">
                          <a:latin typeface="Calibri"/>
                          <a:cs typeface="Calibri"/>
                        </a:rPr>
                        <a:t>край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5"/>
                        </a:lnSpc>
                        <a:spcBef>
                          <a:spcPts val="204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Брянск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6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25"/>
                        </a:lnSpc>
                        <a:spcBef>
                          <a:spcPts val="215"/>
                        </a:spcBef>
                      </a:pPr>
                      <a:r>
                        <a:rPr sz="800" spc="-65" dirty="0">
                          <a:latin typeface="Calibri"/>
                          <a:cs typeface="Calibri"/>
                        </a:rPr>
                        <a:t>Кировская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область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40"/>
                        </a:lnSpc>
                        <a:spcBef>
                          <a:spcPts val="195"/>
                        </a:spcBef>
                      </a:pPr>
                      <a:r>
                        <a:rPr sz="800" spc="-70" dirty="0">
                          <a:latin typeface="Calibri"/>
                          <a:cs typeface="Calibri"/>
                        </a:rPr>
                        <a:t>Республика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85" dirty="0">
                          <a:latin typeface="Calibri"/>
                          <a:cs typeface="Calibri"/>
                        </a:rPr>
                        <a:t>Калмыкия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5"/>
                        </a:lnSpc>
                        <a:spcBef>
                          <a:spcPts val="204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Нижегородская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область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35510">
                <a:tc>
                  <a:txBody>
                    <a:bodyPr/>
                    <a:lstStyle/>
                    <a:p>
                      <a:pPr marL="39370">
                        <a:lnSpc>
                          <a:spcPts val="960"/>
                        </a:lnSpc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19"/>
                        </a:lnSpc>
                        <a:spcBef>
                          <a:spcPts val="45"/>
                        </a:spcBef>
                      </a:pPr>
                      <a:r>
                        <a:rPr sz="800" spc="-70" dirty="0">
                          <a:latin typeface="Calibri"/>
                          <a:cs typeface="Calibri"/>
                        </a:rPr>
                        <a:t>Петропавловск-Камчатский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5"/>
                        </a:lnSpc>
                        <a:spcBef>
                          <a:spcPts val="200"/>
                        </a:spcBef>
                      </a:pPr>
                      <a:r>
                        <a:rPr sz="800" spc="-65" dirty="0">
                          <a:latin typeface="Calibri"/>
                          <a:cs typeface="Calibri"/>
                        </a:rPr>
                        <a:t>Тверская 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область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210"/>
                        </a:spcBef>
                      </a:pPr>
                      <a:r>
                        <a:rPr sz="800" b="1" spc="-60" dirty="0">
                          <a:latin typeface="Calibri"/>
                          <a:cs typeface="Calibri"/>
                        </a:rPr>
                        <a:t>Всего: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30"/>
                        </a:lnSpc>
                        <a:spcBef>
                          <a:spcPts val="210"/>
                        </a:spcBef>
                      </a:pPr>
                      <a:r>
                        <a:rPr sz="800" b="1" spc="-20" dirty="0">
                          <a:latin typeface="Calibri"/>
                          <a:cs typeface="Calibri"/>
                        </a:rPr>
                        <a:t>154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30"/>
                        </a:lnSpc>
                        <a:spcBef>
                          <a:spcPts val="210"/>
                        </a:spcBef>
                      </a:pPr>
                      <a:r>
                        <a:rPr sz="800" b="1" spc="-20" dirty="0">
                          <a:latin typeface="Calibri"/>
                          <a:cs typeface="Calibri"/>
                        </a:rPr>
                        <a:t>128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30"/>
                        </a:lnSpc>
                        <a:spcBef>
                          <a:spcPts val="210"/>
                        </a:spcBef>
                      </a:pPr>
                      <a:r>
                        <a:rPr sz="800" b="1" spc="-20" dirty="0">
                          <a:latin typeface="Calibri"/>
                          <a:cs typeface="Calibri"/>
                        </a:rPr>
                        <a:t>98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  <a:tr h="152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170"/>
                        </a:spcBef>
                      </a:pPr>
                      <a:r>
                        <a:rPr sz="800" b="1" spc="-80" dirty="0">
                          <a:latin typeface="Calibri"/>
                          <a:cs typeface="Calibri"/>
                        </a:rPr>
                        <a:t>Иностранные</a:t>
                      </a:r>
                      <a:r>
                        <a:rPr sz="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65" dirty="0">
                          <a:latin typeface="Calibri"/>
                          <a:cs typeface="Calibri"/>
                        </a:rPr>
                        <a:t>государства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4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19"/>
                        </a:lnSpc>
                        <a:spcBef>
                          <a:spcPts val="219"/>
                        </a:spcBef>
                      </a:pPr>
                      <a:r>
                        <a:rPr sz="800" spc="-60" dirty="0">
                          <a:latin typeface="Calibri"/>
                          <a:cs typeface="Calibri"/>
                        </a:rPr>
                        <a:t>Казахстан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793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5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5"/>
                        </a:lnSpc>
                        <a:spcBef>
                          <a:spcPts val="200"/>
                        </a:spcBef>
                      </a:pPr>
                      <a:r>
                        <a:rPr sz="800" spc="-85" dirty="0">
                          <a:latin typeface="Calibri"/>
                          <a:cs typeface="Calibri"/>
                        </a:rPr>
                        <a:t>Азербайджан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6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ts val="955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210"/>
                        </a:spcBef>
                      </a:pPr>
                      <a:r>
                        <a:rPr sz="800" spc="-70" dirty="0">
                          <a:latin typeface="Calibri"/>
                          <a:cs typeface="Calibri"/>
                        </a:rPr>
                        <a:t>Узбекистан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7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19"/>
                        </a:lnSpc>
                        <a:spcBef>
                          <a:spcPts val="215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Украина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8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40"/>
                        </a:lnSpc>
                        <a:spcBef>
                          <a:spcPts val="200"/>
                        </a:spcBef>
                      </a:pPr>
                      <a:r>
                        <a:rPr sz="800" spc="-75" dirty="0">
                          <a:latin typeface="Calibri"/>
                          <a:cs typeface="Calibri"/>
                        </a:rPr>
                        <a:t>Болгария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9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30"/>
                        </a:lnSpc>
                        <a:spcBef>
                          <a:spcPts val="210"/>
                        </a:spcBef>
                      </a:pPr>
                      <a:r>
                        <a:rPr sz="800" b="1" spc="-60" dirty="0">
                          <a:latin typeface="Calibri"/>
                          <a:cs typeface="Calibri"/>
                        </a:rPr>
                        <a:t>Всего: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ts val="95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40"/>
                  </a:ext>
                </a:extLst>
              </a:tr>
              <a:tr h="1575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969"/>
                        </a:lnSpc>
                        <a:spcBef>
                          <a:spcPts val="165"/>
                        </a:spcBef>
                      </a:pPr>
                      <a:r>
                        <a:rPr sz="850" b="1" i="1" spc="-90" dirty="0">
                          <a:latin typeface="Calibri"/>
                          <a:cs typeface="Calibri"/>
                        </a:rPr>
                        <a:t>ИТОГО: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9"/>
                        </a:lnSpc>
                        <a:spcBef>
                          <a:spcPts val="165"/>
                        </a:spcBef>
                      </a:pPr>
                      <a:r>
                        <a:rPr sz="850" b="1" i="1" spc="-45" dirty="0">
                          <a:latin typeface="Calibri"/>
                          <a:cs typeface="Calibri"/>
                        </a:rPr>
                        <a:t>160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9"/>
                        </a:lnSpc>
                        <a:spcBef>
                          <a:spcPts val="165"/>
                        </a:spcBef>
                      </a:pPr>
                      <a:r>
                        <a:rPr sz="850" b="1" i="1" spc="-45" dirty="0">
                          <a:latin typeface="Calibri"/>
                          <a:cs typeface="Calibri"/>
                        </a:rPr>
                        <a:t>134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9"/>
                        </a:lnSpc>
                        <a:spcBef>
                          <a:spcPts val="165"/>
                        </a:spcBef>
                      </a:pPr>
                      <a:r>
                        <a:rPr sz="850" b="1" i="1" spc="-45" dirty="0">
                          <a:latin typeface="Calibri"/>
                          <a:cs typeface="Calibri"/>
                        </a:rPr>
                        <a:t>104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4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5093" y="473963"/>
            <a:ext cx="94214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765" dirty="0"/>
              <a:t>Мы </a:t>
            </a:r>
            <a:r>
              <a:rPr sz="4400" spc="-395" dirty="0"/>
              <a:t>осознали </a:t>
            </a:r>
            <a:r>
              <a:rPr sz="4400" spc="-360" dirty="0"/>
              <a:t>этапность </a:t>
            </a:r>
            <a:r>
              <a:rPr sz="4400" spc="-450" dirty="0"/>
              <a:t>и </a:t>
            </a:r>
            <a:r>
              <a:rPr sz="4400" spc="-385" dirty="0"/>
              <a:t>задачи</a:t>
            </a:r>
            <a:r>
              <a:rPr sz="4400" spc="-160" dirty="0"/>
              <a:t> </a:t>
            </a:r>
            <a:r>
              <a:rPr sz="4400" spc="-409" dirty="0"/>
              <a:t>реабилитации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3002279" y="1914143"/>
            <a:ext cx="6730365" cy="3855720"/>
            <a:chOff x="3002279" y="1914143"/>
            <a:chExt cx="6730365" cy="3855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5055" y="5215127"/>
              <a:ext cx="6617208" cy="3078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55675" y="5290261"/>
              <a:ext cx="6421120" cy="118110"/>
            </a:xfrm>
            <a:custGeom>
              <a:avLst/>
              <a:gdLst/>
              <a:ahLst/>
              <a:cxnLst/>
              <a:rect l="l" t="t" r="r" b="b"/>
              <a:pathLst>
                <a:path w="6421120" h="118110">
                  <a:moveTo>
                    <a:pt x="6319707" y="0"/>
                  </a:moveTo>
                  <a:lnTo>
                    <a:pt x="6311931" y="2045"/>
                  </a:lnTo>
                  <a:lnTo>
                    <a:pt x="6304862" y="14163"/>
                  </a:lnTo>
                  <a:lnTo>
                    <a:pt x="6306910" y="21939"/>
                  </a:lnTo>
                  <a:lnTo>
                    <a:pt x="6348591" y="46253"/>
                  </a:lnTo>
                  <a:lnTo>
                    <a:pt x="6395628" y="46253"/>
                  </a:lnTo>
                  <a:lnTo>
                    <a:pt x="6395628" y="71653"/>
                  </a:lnTo>
                  <a:lnTo>
                    <a:pt x="6348591" y="71653"/>
                  </a:lnTo>
                  <a:lnTo>
                    <a:pt x="6306910" y="95967"/>
                  </a:lnTo>
                  <a:lnTo>
                    <a:pt x="6304862" y="103743"/>
                  </a:lnTo>
                  <a:lnTo>
                    <a:pt x="6311931" y="115860"/>
                  </a:lnTo>
                  <a:lnTo>
                    <a:pt x="6319707" y="117908"/>
                  </a:lnTo>
                  <a:lnTo>
                    <a:pt x="6399000" y="71653"/>
                  </a:lnTo>
                  <a:lnTo>
                    <a:pt x="6395628" y="71653"/>
                  </a:lnTo>
                  <a:lnTo>
                    <a:pt x="6399003" y="71652"/>
                  </a:lnTo>
                  <a:lnTo>
                    <a:pt x="6420772" y="58953"/>
                  </a:lnTo>
                  <a:lnTo>
                    <a:pt x="6319707" y="0"/>
                  </a:lnTo>
                  <a:close/>
                </a:path>
                <a:path w="6421120" h="118110">
                  <a:moveTo>
                    <a:pt x="6370362" y="58953"/>
                  </a:moveTo>
                  <a:lnTo>
                    <a:pt x="6348591" y="71653"/>
                  </a:lnTo>
                  <a:lnTo>
                    <a:pt x="6395628" y="71653"/>
                  </a:lnTo>
                  <a:lnTo>
                    <a:pt x="6395628" y="69923"/>
                  </a:lnTo>
                  <a:lnTo>
                    <a:pt x="6389168" y="69923"/>
                  </a:lnTo>
                  <a:lnTo>
                    <a:pt x="6370362" y="58953"/>
                  </a:lnTo>
                  <a:close/>
                </a:path>
                <a:path w="6421120" h="118110">
                  <a:moveTo>
                    <a:pt x="0" y="46252"/>
                  </a:moveTo>
                  <a:lnTo>
                    <a:pt x="0" y="71652"/>
                  </a:lnTo>
                  <a:lnTo>
                    <a:pt x="6348593" y="71652"/>
                  </a:lnTo>
                  <a:lnTo>
                    <a:pt x="6370362" y="58953"/>
                  </a:lnTo>
                  <a:lnTo>
                    <a:pt x="6348591" y="46253"/>
                  </a:lnTo>
                  <a:lnTo>
                    <a:pt x="0" y="46252"/>
                  </a:lnTo>
                  <a:close/>
                </a:path>
                <a:path w="6421120" h="118110">
                  <a:moveTo>
                    <a:pt x="6389168" y="47983"/>
                  </a:moveTo>
                  <a:lnTo>
                    <a:pt x="6370362" y="58953"/>
                  </a:lnTo>
                  <a:lnTo>
                    <a:pt x="6389168" y="69923"/>
                  </a:lnTo>
                  <a:lnTo>
                    <a:pt x="6389168" y="47983"/>
                  </a:lnTo>
                  <a:close/>
                </a:path>
                <a:path w="6421120" h="118110">
                  <a:moveTo>
                    <a:pt x="6395628" y="47983"/>
                  </a:moveTo>
                  <a:lnTo>
                    <a:pt x="6389168" y="47983"/>
                  </a:lnTo>
                  <a:lnTo>
                    <a:pt x="6389168" y="69923"/>
                  </a:lnTo>
                  <a:lnTo>
                    <a:pt x="6395628" y="69923"/>
                  </a:lnTo>
                  <a:lnTo>
                    <a:pt x="6395628" y="47983"/>
                  </a:lnTo>
                  <a:close/>
                </a:path>
                <a:path w="6421120" h="118110">
                  <a:moveTo>
                    <a:pt x="6348591" y="46253"/>
                  </a:moveTo>
                  <a:lnTo>
                    <a:pt x="6370362" y="58953"/>
                  </a:lnTo>
                  <a:lnTo>
                    <a:pt x="6389168" y="47983"/>
                  </a:lnTo>
                  <a:lnTo>
                    <a:pt x="6395628" y="47983"/>
                  </a:lnTo>
                  <a:lnTo>
                    <a:pt x="6395628" y="46253"/>
                  </a:lnTo>
                  <a:lnTo>
                    <a:pt x="6348591" y="4625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2279" y="1914143"/>
              <a:ext cx="307847" cy="38557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096720" y="2048790"/>
              <a:ext cx="118110" cy="3660775"/>
            </a:xfrm>
            <a:custGeom>
              <a:avLst/>
              <a:gdLst/>
              <a:ahLst/>
              <a:cxnLst/>
              <a:rect l="l" t="t" r="r" b="b"/>
              <a:pathLst>
                <a:path w="118110" h="3660775">
                  <a:moveTo>
                    <a:pt x="58954" y="50409"/>
                  </a:moveTo>
                  <a:lnTo>
                    <a:pt x="46254" y="72179"/>
                  </a:lnTo>
                  <a:lnTo>
                    <a:pt x="46253" y="3660465"/>
                  </a:lnTo>
                  <a:lnTo>
                    <a:pt x="71653" y="3660465"/>
                  </a:lnTo>
                  <a:lnTo>
                    <a:pt x="71654" y="72179"/>
                  </a:lnTo>
                  <a:lnTo>
                    <a:pt x="58954" y="50409"/>
                  </a:lnTo>
                  <a:close/>
                </a:path>
                <a:path w="118110" h="3660775">
                  <a:moveTo>
                    <a:pt x="58954" y="0"/>
                  </a:moveTo>
                  <a:lnTo>
                    <a:pt x="0" y="101064"/>
                  </a:lnTo>
                  <a:lnTo>
                    <a:pt x="2045" y="108840"/>
                  </a:lnTo>
                  <a:lnTo>
                    <a:pt x="14163" y="115909"/>
                  </a:lnTo>
                  <a:lnTo>
                    <a:pt x="21940" y="113861"/>
                  </a:lnTo>
                  <a:lnTo>
                    <a:pt x="46254" y="72180"/>
                  </a:lnTo>
                  <a:lnTo>
                    <a:pt x="46254" y="25203"/>
                  </a:lnTo>
                  <a:lnTo>
                    <a:pt x="73656" y="25203"/>
                  </a:lnTo>
                  <a:lnTo>
                    <a:pt x="58954" y="0"/>
                  </a:lnTo>
                  <a:close/>
                </a:path>
                <a:path w="118110" h="3660775">
                  <a:moveTo>
                    <a:pt x="73656" y="25203"/>
                  </a:moveTo>
                  <a:lnTo>
                    <a:pt x="71654" y="25203"/>
                  </a:lnTo>
                  <a:lnTo>
                    <a:pt x="71654" y="72180"/>
                  </a:lnTo>
                  <a:lnTo>
                    <a:pt x="95968" y="113861"/>
                  </a:lnTo>
                  <a:lnTo>
                    <a:pt x="103745" y="115909"/>
                  </a:lnTo>
                  <a:lnTo>
                    <a:pt x="115862" y="108840"/>
                  </a:lnTo>
                  <a:lnTo>
                    <a:pt x="117908" y="101064"/>
                  </a:lnTo>
                  <a:lnTo>
                    <a:pt x="73656" y="25203"/>
                  </a:lnTo>
                  <a:close/>
                </a:path>
                <a:path w="118110" h="3660775">
                  <a:moveTo>
                    <a:pt x="71654" y="31603"/>
                  </a:moveTo>
                  <a:lnTo>
                    <a:pt x="69923" y="31603"/>
                  </a:lnTo>
                  <a:lnTo>
                    <a:pt x="58954" y="50409"/>
                  </a:lnTo>
                  <a:lnTo>
                    <a:pt x="71654" y="72180"/>
                  </a:lnTo>
                  <a:lnTo>
                    <a:pt x="71654" y="31603"/>
                  </a:lnTo>
                  <a:close/>
                </a:path>
                <a:path w="118110" h="3660775">
                  <a:moveTo>
                    <a:pt x="71654" y="25203"/>
                  </a:moveTo>
                  <a:lnTo>
                    <a:pt x="46254" y="25203"/>
                  </a:lnTo>
                  <a:lnTo>
                    <a:pt x="46254" y="72179"/>
                  </a:lnTo>
                  <a:lnTo>
                    <a:pt x="58954" y="50409"/>
                  </a:lnTo>
                  <a:lnTo>
                    <a:pt x="47984" y="31603"/>
                  </a:lnTo>
                  <a:lnTo>
                    <a:pt x="71654" y="31603"/>
                  </a:lnTo>
                  <a:lnTo>
                    <a:pt x="71654" y="25203"/>
                  </a:lnTo>
                  <a:close/>
                </a:path>
                <a:path w="118110" h="3660775">
                  <a:moveTo>
                    <a:pt x="69923" y="31603"/>
                  </a:moveTo>
                  <a:lnTo>
                    <a:pt x="47984" y="31603"/>
                  </a:lnTo>
                  <a:lnTo>
                    <a:pt x="58954" y="50409"/>
                  </a:lnTo>
                  <a:lnTo>
                    <a:pt x="69923" y="3160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199" y="2627375"/>
              <a:ext cx="6254496" cy="23957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77923" y="2648915"/>
              <a:ext cx="6158865" cy="2301240"/>
            </a:xfrm>
            <a:custGeom>
              <a:avLst/>
              <a:gdLst/>
              <a:ahLst/>
              <a:cxnLst/>
              <a:rect l="l" t="t" r="r" b="b"/>
              <a:pathLst>
                <a:path w="6158865" h="2301240">
                  <a:moveTo>
                    <a:pt x="0" y="0"/>
                  </a:moveTo>
                  <a:lnTo>
                    <a:pt x="2825" y="61398"/>
                  </a:lnTo>
                  <a:lnTo>
                    <a:pt x="5668" y="122757"/>
                  </a:lnTo>
                  <a:lnTo>
                    <a:pt x="8547" y="184039"/>
                  </a:lnTo>
                  <a:lnTo>
                    <a:pt x="11479" y="245205"/>
                  </a:lnTo>
                  <a:lnTo>
                    <a:pt x="14482" y="306217"/>
                  </a:lnTo>
                  <a:lnTo>
                    <a:pt x="17574" y="367035"/>
                  </a:lnTo>
                  <a:lnTo>
                    <a:pt x="20773" y="427621"/>
                  </a:lnTo>
                  <a:lnTo>
                    <a:pt x="24096" y="487937"/>
                  </a:lnTo>
                  <a:lnTo>
                    <a:pt x="27561" y="547943"/>
                  </a:lnTo>
                  <a:lnTo>
                    <a:pt x="31186" y="607602"/>
                  </a:lnTo>
                  <a:lnTo>
                    <a:pt x="34989" y="666874"/>
                  </a:lnTo>
                  <a:lnTo>
                    <a:pt x="38987" y="725721"/>
                  </a:lnTo>
                  <a:lnTo>
                    <a:pt x="43198" y="784104"/>
                  </a:lnTo>
                  <a:lnTo>
                    <a:pt x="47640" y="841985"/>
                  </a:lnTo>
                  <a:lnTo>
                    <a:pt x="52331" y="899324"/>
                  </a:lnTo>
                  <a:lnTo>
                    <a:pt x="57289" y="956084"/>
                  </a:lnTo>
                  <a:lnTo>
                    <a:pt x="62530" y="1012225"/>
                  </a:lnTo>
                  <a:lnTo>
                    <a:pt x="68074" y="1067709"/>
                  </a:lnTo>
                  <a:lnTo>
                    <a:pt x="73938" y="1122497"/>
                  </a:lnTo>
                  <a:lnTo>
                    <a:pt x="80139" y="1176551"/>
                  </a:lnTo>
                  <a:lnTo>
                    <a:pt x="86696" y="1229832"/>
                  </a:lnTo>
                  <a:lnTo>
                    <a:pt x="93625" y="1282301"/>
                  </a:lnTo>
                  <a:lnTo>
                    <a:pt x="100946" y="1333920"/>
                  </a:lnTo>
                  <a:lnTo>
                    <a:pt x="108675" y="1384650"/>
                  </a:lnTo>
                  <a:lnTo>
                    <a:pt x="116830" y="1434452"/>
                  </a:lnTo>
                  <a:lnTo>
                    <a:pt x="125430" y="1483288"/>
                  </a:lnTo>
                  <a:lnTo>
                    <a:pt x="134491" y="1531118"/>
                  </a:lnTo>
                  <a:lnTo>
                    <a:pt x="144033" y="1577905"/>
                  </a:lnTo>
                  <a:lnTo>
                    <a:pt x="154071" y="1623610"/>
                  </a:lnTo>
                  <a:lnTo>
                    <a:pt x="164625" y="1668194"/>
                  </a:lnTo>
                  <a:lnTo>
                    <a:pt x="175712" y="1711618"/>
                  </a:lnTo>
                  <a:lnTo>
                    <a:pt x="187350" y="1753844"/>
                  </a:lnTo>
                  <a:lnTo>
                    <a:pt x="199556" y="1794834"/>
                  </a:lnTo>
                  <a:lnTo>
                    <a:pt x="212349" y="1834547"/>
                  </a:lnTo>
                  <a:lnTo>
                    <a:pt x="225745" y="1872947"/>
                  </a:lnTo>
                  <a:lnTo>
                    <a:pt x="239764" y="1909993"/>
                  </a:lnTo>
                  <a:lnTo>
                    <a:pt x="254422" y="1945648"/>
                  </a:lnTo>
                  <a:lnTo>
                    <a:pt x="285728" y="2012629"/>
                  </a:lnTo>
                  <a:lnTo>
                    <a:pt x="319805" y="2073580"/>
                  </a:lnTo>
                  <a:lnTo>
                    <a:pt x="356797" y="2128192"/>
                  </a:lnTo>
                  <a:lnTo>
                    <a:pt x="396844" y="2176155"/>
                  </a:lnTo>
                  <a:lnTo>
                    <a:pt x="440089" y="2217161"/>
                  </a:lnTo>
                  <a:lnTo>
                    <a:pt x="486674" y="2250900"/>
                  </a:lnTo>
                  <a:lnTo>
                    <a:pt x="536741" y="2277064"/>
                  </a:lnTo>
                  <a:lnTo>
                    <a:pt x="588596" y="2294393"/>
                  </a:lnTo>
                  <a:lnTo>
                    <a:pt x="642716" y="2301165"/>
                  </a:lnTo>
                  <a:lnTo>
                    <a:pt x="671305" y="2300909"/>
                  </a:lnTo>
                  <a:lnTo>
                    <a:pt x="731387" y="2293514"/>
                  </a:lnTo>
                  <a:lnTo>
                    <a:pt x="795139" y="2277469"/>
                  </a:lnTo>
                  <a:lnTo>
                    <a:pt x="862315" y="2253411"/>
                  </a:lnTo>
                  <a:lnTo>
                    <a:pt x="932674" y="2221975"/>
                  </a:lnTo>
                  <a:lnTo>
                    <a:pt x="968969" y="2203690"/>
                  </a:lnTo>
                  <a:lnTo>
                    <a:pt x="1005969" y="2183798"/>
                  </a:lnTo>
                  <a:lnTo>
                    <a:pt x="1043642" y="2162380"/>
                  </a:lnTo>
                  <a:lnTo>
                    <a:pt x="1081959" y="2139515"/>
                  </a:lnTo>
                  <a:lnTo>
                    <a:pt x="1120887" y="2115283"/>
                  </a:lnTo>
                  <a:lnTo>
                    <a:pt x="1160397" y="2089763"/>
                  </a:lnTo>
                  <a:lnTo>
                    <a:pt x="1200459" y="2063035"/>
                  </a:lnTo>
                  <a:lnTo>
                    <a:pt x="1241042" y="2035178"/>
                  </a:lnTo>
                  <a:lnTo>
                    <a:pt x="1282115" y="2006271"/>
                  </a:lnTo>
                  <a:lnTo>
                    <a:pt x="1323648" y="1976394"/>
                  </a:lnTo>
                  <a:lnTo>
                    <a:pt x="1365610" y="1945627"/>
                  </a:lnTo>
                  <a:lnTo>
                    <a:pt x="1407971" y="1914049"/>
                  </a:lnTo>
                  <a:lnTo>
                    <a:pt x="1450701" y="1881740"/>
                  </a:lnTo>
                  <a:lnTo>
                    <a:pt x="1493768" y="1848779"/>
                  </a:lnTo>
                  <a:lnTo>
                    <a:pt x="1537143" y="1815245"/>
                  </a:lnTo>
                  <a:lnTo>
                    <a:pt x="1580795" y="1781219"/>
                  </a:lnTo>
                  <a:lnTo>
                    <a:pt x="1624694" y="1746779"/>
                  </a:lnTo>
                  <a:lnTo>
                    <a:pt x="1668808" y="1712005"/>
                  </a:lnTo>
                  <a:lnTo>
                    <a:pt x="1713108" y="1676977"/>
                  </a:lnTo>
                  <a:lnTo>
                    <a:pt x="1757562" y="1641774"/>
                  </a:lnTo>
                  <a:lnTo>
                    <a:pt x="1802141" y="1606475"/>
                  </a:lnTo>
                  <a:lnTo>
                    <a:pt x="1846815" y="1571161"/>
                  </a:lnTo>
                  <a:lnTo>
                    <a:pt x="1891551" y="1535910"/>
                  </a:lnTo>
                  <a:lnTo>
                    <a:pt x="1936320" y="1500802"/>
                  </a:lnTo>
                  <a:lnTo>
                    <a:pt x="1981092" y="1465916"/>
                  </a:lnTo>
                  <a:lnTo>
                    <a:pt x="2025836" y="1431333"/>
                  </a:lnTo>
                  <a:lnTo>
                    <a:pt x="2070522" y="1397132"/>
                  </a:lnTo>
                  <a:lnTo>
                    <a:pt x="2115118" y="1363391"/>
                  </a:lnTo>
                  <a:lnTo>
                    <a:pt x="2159595" y="1330191"/>
                  </a:lnTo>
                  <a:lnTo>
                    <a:pt x="2203921" y="1297611"/>
                  </a:lnTo>
                  <a:lnTo>
                    <a:pt x="2248067" y="1265730"/>
                  </a:lnTo>
                  <a:lnTo>
                    <a:pt x="2292003" y="1234629"/>
                  </a:lnTo>
                  <a:lnTo>
                    <a:pt x="2335696" y="1204386"/>
                  </a:lnTo>
                  <a:lnTo>
                    <a:pt x="2379118" y="1175081"/>
                  </a:lnTo>
                  <a:lnTo>
                    <a:pt x="2422237" y="1146794"/>
                  </a:lnTo>
                  <a:lnTo>
                    <a:pt x="2465023" y="1119604"/>
                  </a:lnTo>
                  <a:lnTo>
                    <a:pt x="2507446" y="1093590"/>
                  </a:lnTo>
                  <a:lnTo>
                    <a:pt x="2549475" y="1068833"/>
                  </a:lnTo>
                  <a:lnTo>
                    <a:pt x="2591079" y="1045410"/>
                  </a:lnTo>
                  <a:lnTo>
                    <a:pt x="2632228" y="1023403"/>
                  </a:lnTo>
                  <a:lnTo>
                    <a:pt x="2672891" y="1002891"/>
                  </a:lnTo>
                  <a:lnTo>
                    <a:pt x="2713039" y="983952"/>
                  </a:lnTo>
                  <a:lnTo>
                    <a:pt x="2752640" y="966667"/>
                  </a:lnTo>
                  <a:lnTo>
                    <a:pt x="2791665" y="951115"/>
                  </a:lnTo>
                  <a:lnTo>
                    <a:pt x="2842258" y="932593"/>
                  </a:lnTo>
                  <a:lnTo>
                    <a:pt x="2893155" y="915181"/>
                  </a:lnTo>
                  <a:lnTo>
                    <a:pt x="2944327" y="898837"/>
                  </a:lnTo>
                  <a:lnTo>
                    <a:pt x="2995747" y="883520"/>
                  </a:lnTo>
                  <a:lnTo>
                    <a:pt x="3047387" y="869189"/>
                  </a:lnTo>
                  <a:lnTo>
                    <a:pt x="3099220" y="855801"/>
                  </a:lnTo>
                  <a:lnTo>
                    <a:pt x="3151218" y="843317"/>
                  </a:lnTo>
                  <a:lnTo>
                    <a:pt x="3203353" y="831693"/>
                  </a:lnTo>
                  <a:lnTo>
                    <a:pt x="3255598" y="820889"/>
                  </a:lnTo>
                  <a:lnTo>
                    <a:pt x="3307925" y="810864"/>
                  </a:lnTo>
                  <a:lnTo>
                    <a:pt x="3360307" y="801575"/>
                  </a:lnTo>
                  <a:lnTo>
                    <a:pt x="3412716" y="792982"/>
                  </a:lnTo>
                  <a:lnTo>
                    <a:pt x="3465125" y="785042"/>
                  </a:lnTo>
                  <a:lnTo>
                    <a:pt x="3517505" y="777715"/>
                  </a:lnTo>
                  <a:lnTo>
                    <a:pt x="3569830" y="770960"/>
                  </a:lnTo>
                  <a:lnTo>
                    <a:pt x="3622072" y="764733"/>
                  </a:lnTo>
                  <a:lnTo>
                    <a:pt x="3674203" y="758996"/>
                  </a:lnTo>
                  <a:lnTo>
                    <a:pt x="3726196" y="753704"/>
                  </a:lnTo>
                  <a:lnTo>
                    <a:pt x="3778023" y="748818"/>
                  </a:lnTo>
                  <a:lnTo>
                    <a:pt x="3829656" y="744296"/>
                  </a:lnTo>
                  <a:lnTo>
                    <a:pt x="3881068" y="740097"/>
                  </a:lnTo>
                  <a:lnTo>
                    <a:pt x="3932232" y="736178"/>
                  </a:lnTo>
                  <a:lnTo>
                    <a:pt x="3983119" y="732499"/>
                  </a:lnTo>
                  <a:lnTo>
                    <a:pt x="4033703" y="729018"/>
                  </a:lnTo>
                  <a:lnTo>
                    <a:pt x="4083955" y="725694"/>
                  </a:lnTo>
                  <a:lnTo>
                    <a:pt x="4133848" y="722484"/>
                  </a:lnTo>
                  <a:lnTo>
                    <a:pt x="4183355" y="719349"/>
                  </a:lnTo>
                  <a:lnTo>
                    <a:pt x="4232447" y="716246"/>
                  </a:lnTo>
                  <a:lnTo>
                    <a:pt x="4281098" y="713134"/>
                  </a:lnTo>
                  <a:lnTo>
                    <a:pt x="4329280" y="709971"/>
                  </a:lnTo>
                  <a:lnTo>
                    <a:pt x="4376965" y="706717"/>
                  </a:lnTo>
                  <a:lnTo>
                    <a:pt x="4424125" y="703328"/>
                  </a:lnTo>
                  <a:lnTo>
                    <a:pt x="4470733" y="699765"/>
                  </a:lnTo>
                  <a:lnTo>
                    <a:pt x="4516762" y="695986"/>
                  </a:lnTo>
                  <a:lnTo>
                    <a:pt x="4562184" y="691949"/>
                  </a:lnTo>
                  <a:lnTo>
                    <a:pt x="4606971" y="687613"/>
                  </a:lnTo>
                  <a:lnTo>
                    <a:pt x="4651095" y="682936"/>
                  </a:lnTo>
                  <a:lnTo>
                    <a:pt x="4694530" y="677876"/>
                  </a:lnTo>
                  <a:lnTo>
                    <a:pt x="4737247" y="672394"/>
                  </a:lnTo>
                  <a:lnTo>
                    <a:pt x="4779219" y="666446"/>
                  </a:lnTo>
                  <a:lnTo>
                    <a:pt x="4820419" y="659992"/>
                  </a:lnTo>
                  <a:lnTo>
                    <a:pt x="4860818" y="652990"/>
                  </a:lnTo>
                  <a:lnTo>
                    <a:pt x="4900390" y="645399"/>
                  </a:lnTo>
                  <a:lnTo>
                    <a:pt x="5333685" y="539248"/>
                  </a:lnTo>
                  <a:lnTo>
                    <a:pt x="5739836" y="416113"/>
                  </a:lnTo>
                  <a:lnTo>
                    <a:pt x="6040775" y="314207"/>
                  </a:lnTo>
                  <a:lnTo>
                    <a:pt x="6158436" y="271747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94354" y="2489708"/>
            <a:ext cx="320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0" dirty="0"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4366" y="5248147"/>
            <a:ext cx="187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14366" y="3870452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14366" y="4589779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25%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14366" y="3148076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75%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048000" y="2852927"/>
            <a:ext cx="6330950" cy="2688590"/>
            <a:chOff x="3048000" y="2852927"/>
            <a:chExt cx="6330950" cy="268859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1463" y="2852927"/>
              <a:ext cx="6047232" cy="181356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386010" y="2888941"/>
              <a:ext cx="5950585" cy="1692910"/>
            </a:xfrm>
            <a:custGeom>
              <a:avLst/>
              <a:gdLst/>
              <a:ahLst/>
              <a:cxnLst/>
              <a:rect l="l" t="t" r="r" b="b"/>
              <a:pathLst>
                <a:path w="5950584" h="1692910">
                  <a:moveTo>
                    <a:pt x="0" y="1546817"/>
                  </a:moveTo>
                  <a:lnTo>
                    <a:pt x="32569" y="1571830"/>
                  </a:lnTo>
                  <a:lnTo>
                    <a:pt x="65523" y="1596179"/>
                  </a:lnTo>
                  <a:lnTo>
                    <a:pt x="99247" y="1619201"/>
                  </a:lnTo>
                  <a:lnTo>
                    <a:pt x="134124" y="1640233"/>
                  </a:lnTo>
                  <a:lnTo>
                    <a:pt x="170541" y="1658609"/>
                  </a:lnTo>
                  <a:lnTo>
                    <a:pt x="208881" y="1673668"/>
                  </a:lnTo>
                  <a:lnTo>
                    <a:pt x="249528" y="1684745"/>
                  </a:lnTo>
                  <a:lnTo>
                    <a:pt x="292869" y="1691177"/>
                  </a:lnTo>
                  <a:lnTo>
                    <a:pt x="339287" y="1692300"/>
                  </a:lnTo>
                  <a:lnTo>
                    <a:pt x="389167" y="1687450"/>
                  </a:lnTo>
                  <a:lnTo>
                    <a:pt x="442894" y="1675964"/>
                  </a:lnTo>
                  <a:lnTo>
                    <a:pt x="500853" y="1657178"/>
                  </a:lnTo>
                  <a:lnTo>
                    <a:pt x="563428" y="1630429"/>
                  </a:lnTo>
                  <a:lnTo>
                    <a:pt x="624788" y="1597150"/>
                  </a:lnTo>
                  <a:lnTo>
                    <a:pt x="657629" y="1576633"/>
                  </a:lnTo>
                  <a:lnTo>
                    <a:pt x="691782" y="1553768"/>
                  </a:lnTo>
                  <a:lnTo>
                    <a:pt x="727151" y="1528735"/>
                  </a:lnTo>
                  <a:lnTo>
                    <a:pt x="763640" y="1501713"/>
                  </a:lnTo>
                  <a:lnTo>
                    <a:pt x="801153" y="1472880"/>
                  </a:lnTo>
                  <a:lnTo>
                    <a:pt x="839592" y="1442414"/>
                  </a:lnTo>
                  <a:lnTo>
                    <a:pt x="878861" y="1410495"/>
                  </a:lnTo>
                  <a:lnTo>
                    <a:pt x="918865" y="1377301"/>
                  </a:lnTo>
                  <a:lnTo>
                    <a:pt x="959507" y="1343010"/>
                  </a:lnTo>
                  <a:lnTo>
                    <a:pt x="1000690" y="1307803"/>
                  </a:lnTo>
                  <a:lnTo>
                    <a:pt x="1042318" y="1271856"/>
                  </a:lnTo>
                  <a:lnTo>
                    <a:pt x="1084295" y="1235349"/>
                  </a:lnTo>
                  <a:lnTo>
                    <a:pt x="1126524" y="1198461"/>
                  </a:lnTo>
                  <a:lnTo>
                    <a:pt x="1168910" y="1161371"/>
                  </a:lnTo>
                  <a:lnTo>
                    <a:pt x="1211355" y="1124256"/>
                  </a:lnTo>
                  <a:lnTo>
                    <a:pt x="1253763" y="1087296"/>
                  </a:lnTo>
                  <a:lnTo>
                    <a:pt x="1296039" y="1050669"/>
                  </a:lnTo>
                  <a:lnTo>
                    <a:pt x="1338085" y="1014555"/>
                  </a:lnTo>
                  <a:lnTo>
                    <a:pt x="1379806" y="979131"/>
                  </a:lnTo>
                  <a:lnTo>
                    <a:pt x="1421104" y="944577"/>
                  </a:lnTo>
                  <a:lnTo>
                    <a:pt x="1461885" y="911071"/>
                  </a:lnTo>
                  <a:lnTo>
                    <a:pt x="1502050" y="878792"/>
                  </a:lnTo>
                  <a:lnTo>
                    <a:pt x="1541504" y="847918"/>
                  </a:lnTo>
                  <a:lnTo>
                    <a:pt x="1580151" y="818629"/>
                  </a:lnTo>
                  <a:lnTo>
                    <a:pt x="1617894" y="791102"/>
                  </a:lnTo>
                  <a:lnTo>
                    <a:pt x="1654637" y="765518"/>
                  </a:lnTo>
                  <a:lnTo>
                    <a:pt x="1690284" y="742053"/>
                  </a:lnTo>
                  <a:lnTo>
                    <a:pt x="1740659" y="710553"/>
                  </a:lnTo>
                  <a:lnTo>
                    <a:pt x="1790134" y="680787"/>
                  </a:lnTo>
                  <a:lnTo>
                    <a:pt x="1838771" y="652662"/>
                  </a:lnTo>
                  <a:lnTo>
                    <a:pt x="1886631" y="626084"/>
                  </a:lnTo>
                  <a:lnTo>
                    <a:pt x="1933777" y="600959"/>
                  </a:lnTo>
                  <a:lnTo>
                    <a:pt x="1980270" y="577192"/>
                  </a:lnTo>
                  <a:lnTo>
                    <a:pt x="2026173" y="554690"/>
                  </a:lnTo>
                  <a:lnTo>
                    <a:pt x="2071546" y="533358"/>
                  </a:lnTo>
                  <a:lnTo>
                    <a:pt x="2116452" y="513103"/>
                  </a:lnTo>
                  <a:lnTo>
                    <a:pt x="2160952" y="493831"/>
                  </a:lnTo>
                  <a:lnTo>
                    <a:pt x="2205109" y="475447"/>
                  </a:lnTo>
                  <a:lnTo>
                    <a:pt x="2248984" y="457857"/>
                  </a:lnTo>
                  <a:lnTo>
                    <a:pt x="2292640" y="440967"/>
                  </a:lnTo>
                  <a:lnTo>
                    <a:pt x="2336137" y="424684"/>
                  </a:lnTo>
                  <a:lnTo>
                    <a:pt x="2379538" y="408913"/>
                  </a:lnTo>
                  <a:lnTo>
                    <a:pt x="2422905" y="393560"/>
                  </a:lnTo>
                  <a:lnTo>
                    <a:pt x="2466299" y="378530"/>
                  </a:lnTo>
                  <a:lnTo>
                    <a:pt x="2509783" y="363731"/>
                  </a:lnTo>
                  <a:lnTo>
                    <a:pt x="2553418" y="349068"/>
                  </a:lnTo>
                  <a:lnTo>
                    <a:pt x="2597266" y="334446"/>
                  </a:lnTo>
                  <a:lnTo>
                    <a:pt x="2646377" y="317953"/>
                  </a:lnTo>
                  <a:lnTo>
                    <a:pt x="2690873" y="302822"/>
                  </a:lnTo>
                  <a:lnTo>
                    <a:pt x="2731703" y="288930"/>
                  </a:lnTo>
                  <a:lnTo>
                    <a:pt x="2769813" y="276158"/>
                  </a:lnTo>
                  <a:lnTo>
                    <a:pt x="2806153" y="264384"/>
                  </a:lnTo>
                  <a:lnTo>
                    <a:pt x="2877314" y="243342"/>
                  </a:lnTo>
                  <a:lnTo>
                    <a:pt x="2952772" y="224837"/>
                  </a:lnTo>
                  <a:lnTo>
                    <a:pt x="2994482" y="216232"/>
                  </a:lnTo>
                  <a:lnTo>
                    <a:pt x="3040111" y="207897"/>
                  </a:lnTo>
                  <a:lnTo>
                    <a:pt x="3090607" y="199711"/>
                  </a:lnTo>
                  <a:lnTo>
                    <a:pt x="3146918" y="191553"/>
                  </a:lnTo>
                  <a:lnTo>
                    <a:pt x="3209993" y="183301"/>
                  </a:lnTo>
                  <a:lnTo>
                    <a:pt x="3280779" y="174834"/>
                  </a:lnTo>
                  <a:lnTo>
                    <a:pt x="3360225" y="166032"/>
                  </a:lnTo>
                  <a:lnTo>
                    <a:pt x="3449280" y="156771"/>
                  </a:lnTo>
                  <a:lnTo>
                    <a:pt x="4041588" y="111128"/>
                  </a:lnTo>
                  <a:lnTo>
                    <a:pt x="4824353" y="63361"/>
                  </a:lnTo>
                  <a:lnTo>
                    <a:pt x="5507059" y="25720"/>
                  </a:lnTo>
                  <a:lnTo>
                    <a:pt x="5799188" y="10451"/>
                  </a:lnTo>
                  <a:lnTo>
                    <a:pt x="5950351" y="0"/>
                  </a:lnTo>
                </a:path>
              </a:pathLst>
            </a:custGeom>
            <a:ln w="381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0" y="4364736"/>
              <a:ext cx="694944" cy="117652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266925" y="4854955"/>
            <a:ext cx="249554" cy="29654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750"/>
              </a:lnSpc>
            </a:pPr>
            <a:r>
              <a:rPr sz="1500" spc="-85" dirty="0">
                <a:latin typeface="Calibri"/>
                <a:cs typeface="Calibri"/>
              </a:rPr>
              <a:t>Р</a:t>
            </a:r>
            <a:r>
              <a:rPr sz="1500" dirty="0">
                <a:latin typeface="Calibri"/>
                <a:cs typeface="Calibri"/>
              </a:rPr>
              <a:t>АО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115055" y="2575560"/>
            <a:ext cx="6495415" cy="2844165"/>
            <a:chOff x="3115055" y="2575560"/>
            <a:chExt cx="6495415" cy="284416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15055" y="2575560"/>
              <a:ext cx="6495288" cy="30784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155674" y="2649966"/>
              <a:ext cx="6301105" cy="118110"/>
            </a:xfrm>
            <a:custGeom>
              <a:avLst/>
              <a:gdLst/>
              <a:ahLst/>
              <a:cxnLst/>
              <a:rect l="l" t="t" r="r" b="b"/>
              <a:pathLst>
                <a:path w="6301105" h="118110">
                  <a:moveTo>
                    <a:pt x="101600" y="46253"/>
                  </a:moveTo>
                  <a:lnTo>
                    <a:pt x="0" y="46253"/>
                  </a:lnTo>
                  <a:lnTo>
                    <a:pt x="0" y="71653"/>
                  </a:lnTo>
                  <a:lnTo>
                    <a:pt x="101600" y="71653"/>
                  </a:lnTo>
                  <a:lnTo>
                    <a:pt x="101600" y="46253"/>
                  </a:lnTo>
                  <a:close/>
                </a:path>
                <a:path w="6301105" h="118110">
                  <a:moveTo>
                    <a:pt x="203200" y="46253"/>
                  </a:moveTo>
                  <a:lnTo>
                    <a:pt x="177800" y="46253"/>
                  </a:lnTo>
                  <a:lnTo>
                    <a:pt x="177800" y="71653"/>
                  </a:lnTo>
                  <a:lnTo>
                    <a:pt x="203200" y="71653"/>
                  </a:lnTo>
                  <a:lnTo>
                    <a:pt x="203200" y="46253"/>
                  </a:lnTo>
                  <a:close/>
                </a:path>
                <a:path w="6301105" h="118110">
                  <a:moveTo>
                    <a:pt x="381000" y="46253"/>
                  </a:moveTo>
                  <a:lnTo>
                    <a:pt x="279400" y="46253"/>
                  </a:lnTo>
                  <a:lnTo>
                    <a:pt x="279400" y="71653"/>
                  </a:lnTo>
                  <a:lnTo>
                    <a:pt x="381000" y="71653"/>
                  </a:lnTo>
                  <a:lnTo>
                    <a:pt x="381000" y="46253"/>
                  </a:lnTo>
                  <a:close/>
                </a:path>
                <a:path w="6301105" h="118110">
                  <a:moveTo>
                    <a:pt x="482600" y="46253"/>
                  </a:moveTo>
                  <a:lnTo>
                    <a:pt x="457200" y="46253"/>
                  </a:lnTo>
                  <a:lnTo>
                    <a:pt x="457200" y="71653"/>
                  </a:lnTo>
                  <a:lnTo>
                    <a:pt x="482600" y="71653"/>
                  </a:lnTo>
                  <a:lnTo>
                    <a:pt x="482600" y="46253"/>
                  </a:lnTo>
                  <a:close/>
                </a:path>
                <a:path w="6301105" h="118110">
                  <a:moveTo>
                    <a:pt x="660400" y="46253"/>
                  </a:moveTo>
                  <a:lnTo>
                    <a:pt x="558800" y="46253"/>
                  </a:lnTo>
                  <a:lnTo>
                    <a:pt x="558800" y="71653"/>
                  </a:lnTo>
                  <a:lnTo>
                    <a:pt x="660400" y="71653"/>
                  </a:lnTo>
                  <a:lnTo>
                    <a:pt x="660400" y="46253"/>
                  </a:lnTo>
                  <a:close/>
                </a:path>
                <a:path w="6301105" h="118110">
                  <a:moveTo>
                    <a:pt x="762000" y="46253"/>
                  </a:moveTo>
                  <a:lnTo>
                    <a:pt x="736600" y="46253"/>
                  </a:lnTo>
                  <a:lnTo>
                    <a:pt x="736600" y="71653"/>
                  </a:lnTo>
                  <a:lnTo>
                    <a:pt x="762000" y="71653"/>
                  </a:lnTo>
                  <a:lnTo>
                    <a:pt x="762000" y="46253"/>
                  </a:lnTo>
                  <a:close/>
                </a:path>
                <a:path w="6301105" h="118110">
                  <a:moveTo>
                    <a:pt x="939800" y="46253"/>
                  </a:moveTo>
                  <a:lnTo>
                    <a:pt x="838200" y="46253"/>
                  </a:lnTo>
                  <a:lnTo>
                    <a:pt x="838200" y="71653"/>
                  </a:lnTo>
                  <a:lnTo>
                    <a:pt x="939800" y="71653"/>
                  </a:lnTo>
                  <a:lnTo>
                    <a:pt x="939800" y="46253"/>
                  </a:lnTo>
                  <a:close/>
                </a:path>
                <a:path w="6301105" h="118110">
                  <a:moveTo>
                    <a:pt x="1041400" y="46253"/>
                  </a:moveTo>
                  <a:lnTo>
                    <a:pt x="1016000" y="46253"/>
                  </a:lnTo>
                  <a:lnTo>
                    <a:pt x="1016000" y="71653"/>
                  </a:lnTo>
                  <a:lnTo>
                    <a:pt x="1041400" y="71653"/>
                  </a:lnTo>
                  <a:lnTo>
                    <a:pt x="1041400" y="46253"/>
                  </a:lnTo>
                  <a:close/>
                </a:path>
                <a:path w="6301105" h="118110">
                  <a:moveTo>
                    <a:pt x="1219200" y="46253"/>
                  </a:moveTo>
                  <a:lnTo>
                    <a:pt x="1117600" y="46253"/>
                  </a:lnTo>
                  <a:lnTo>
                    <a:pt x="1117600" y="71653"/>
                  </a:lnTo>
                  <a:lnTo>
                    <a:pt x="1219200" y="71653"/>
                  </a:lnTo>
                  <a:lnTo>
                    <a:pt x="1219200" y="46253"/>
                  </a:lnTo>
                  <a:close/>
                </a:path>
                <a:path w="6301105" h="118110">
                  <a:moveTo>
                    <a:pt x="1320800" y="46253"/>
                  </a:moveTo>
                  <a:lnTo>
                    <a:pt x="1295400" y="46253"/>
                  </a:lnTo>
                  <a:lnTo>
                    <a:pt x="1295400" y="71653"/>
                  </a:lnTo>
                  <a:lnTo>
                    <a:pt x="1320800" y="71653"/>
                  </a:lnTo>
                  <a:lnTo>
                    <a:pt x="1320800" y="46253"/>
                  </a:lnTo>
                  <a:close/>
                </a:path>
                <a:path w="6301105" h="118110">
                  <a:moveTo>
                    <a:pt x="1498600" y="46253"/>
                  </a:moveTo>
                  <a:lnTo>
                    <a:pt x="1397000" y="46253"/>
                  </a:lnTo>
                  <a:lnTo>
                    <a:pt x="1397000" y="71653"/>
                  </a:lnTo>
                  <a:lnTo>
                    <a:pt x="1498600" y="71653"/>
                  </a:lnTo>
                  <a:lnTo>
                    <a:pt x="1498600" y="46253"/>
                  </a:lnTo>
                  <a:close/>
                </a:path>
                <a:path w="6301105" h="118110">
                  <a:moveTo>
                    <a:pt x="1600200" y="46253"/>
                  </a:moveTo>
                  <a:lnTo>
                    <a:pt x="1574800" y="46253"/>
                  </a:lnTo>
                  <a:lnTo>
                    <a:pt x="1574800" y="71653"/>
                  </a:lnTo>
                  <a:lnTo>
                    <a:pt x="1600200" y="71653"/>
                  </a:lnTo>
                  <a:lnTo>
                    <a:pt x="1600200" y="46253"/>
                  </a:lnTo>
                  <a:close/>
                </a:path>
                <a:path w="6301105" h="118110">
                  <a:moveTo>
                    <a:pt x="1778000" y="46253"/>
                  </a:moveTo>
                  <a:lnTo>
                    <a:pt x="1676400" y="46253"/>
                  </a:lnTo>
                  <a:lnTo>
                    <a:pt x="1676400" y="71653"/>
                  </a:lnTo>
                  <a:lnTo>
                    <a:pt x="1778000" y="71653"/>
                  </a:lnTo>
                  <a:lnTo>
                    <a:pt x="1778000" y="46253"/>
                  </a:lnTo>
                  <a:close/>
                </a:path>
                <a:path w="6301105" h="118110">
                  <a:moveTo>
                    <a:pt x="1879600" y="46253"/>
                  </a:moveTo>
                  <a:lnTo>
                    <a:pt x="1854200" y="46253"/>
                  </a:lnTo>
                  <a:lnTo>
                    <a:pt x="1854200" y="71653"/>
                  </a:lnTo>
                  <a:lnTo>
                    <a:pt x="1879600" y="71653"/>
                  </a:lnTo>
                  <a:lnTo>
                    <a:pt x="1879600" y="46253"/>
                  </a:lnTo>
                  <a:close/>
                </a:path>
                <a:path w="6301105" h="118110">
                  <a:moveTo>
                    <a:pt x="2057400" y="46253"/>
                  </a:moveTo>
                  <a:lnTo>
                    <a:pt x="1955800" y="46253"/>
                  </a:lnTo>
                  <a:lnTo>
                    <a:pt x="1955800" y="71653"/>
                  </a:lnTo>
                  <a:lnTo>
                    <a:pt x="2057400" y="71653"/>
                  </a:lnTo>
                  <a:lnTo>
                    <a:pt x="2057400" y="46253"/>
                  </a:lnTo>
                  <a:close/>
                </a:path>
                <a:path w="6301105" h="118110">
                  <a:moveTo>
                    <a:pt x="2159000" y="46253"/>
                  </a:moveTo>
                  <a:lnTo>
                    <a:pt x="2133600" y="46253"/>
                  </a:lnTo>
                  <a:lnTo>
                    <a:pt x="2133600" y="71653"/>
                  </a:lnTo>
                  <a:lnTo>
                    <a:pt x="2159000" y="71653"/>
                  </a:lnTo>
                  <a:lnTo>
                    <a:pt x="2159000" y="46253"/>
                  </a:lnTo>
                  <a:close/>
                </a:path>
                <a:path w="6301105" h="118110">
                  <a:moveTo>
                    <a:pt x="2336800" y="46253"/>
                  </a:moveTo>
                  <a:lnTo>
                    <a:pt x="2235200" y="46253"/>
                  </a:lnTo>
                  <a:lnTo>
                    <a:pt x="2235200" y="71653"/>
                  </a:lnTo>
                  <a:lnTo>
                    <a:pt x="2336800" y="71653"/>
                  </a:lnTo>
                  <a:lnTo>
                    <a:pt x="2336800" y="46253"/>
                  </a:lnTo>
                  <a:close/>
                </a:path>
                <a:path w="6301105" h="118110">
                  <a:moveTo>
                    <a:pt x="2438400" y="46253"/>
                  </a:moveTo>
                  <a:lnTo>
                    <a:pt x="2413000" y="46253"/>
                  </a:lnTo>
                  <a:lnTo>
                    <a:pt x="2413000" y="71653"/>
                  </a:lnTo>
                  <a:lnTo>
                    <a:pt x="2438400" y="71653"/>
                  </a:lnTo>
                  <a:lnTo>
                    <a:pt x="2438400" y="46253"/>
                  </a:lnTo>
                  <a:close/>
                </a:path>
                <a:path w="6301105" h="118110">
                  <a:moveTo>
                    <a:pt x="2616200" y="46253"/>
                  </a:moveTo>
                  <a:lnTo>
                    <a:pt x="2514600" y="46253"/>
                  </a:lnTo>
                  <a:lnTo>
                    <a:pt x="2514600" y="71653"/>
                  </a:lnTo>
                  <a:lnTo>
                    <a:pt x="2616200" y="71653"/>
                  </a:lnTo>
                  <a:lnTo>
                    <a:pt x="2616200" y="46253"/>
                  </a:lnTo>
                  <a:close/>
                </a:path>
                <a:path w="6301105" h="118110">
                  <a:moveTo>
                    <a:pt x="2717800" y="46253"/>
                  </a:moveTo>
                  <a:lnTo>
                    <a:pt x="2692400" y="46253"/>
                  </a:lnTo>
                  <a:lnTo>
                    <a:pt x="2692400" y="71653"/>
                  </a:lnTo>
                  <a:lnTo>
                    <a:pt x="2717800" y="71653"/>
                  </a:lnTo>
                  <a:lnTo>
                    <a:pt x="2717800" y="46253"/>
                  </a:lnTo>
                  <a:close/>
                </a:path>
                <a:path w="6301105" h="118110">
                  <a:moveTo>
                    <a:pt x="2895600" y="46253"/>
                  </a:moveTo>
                  <a:lnTo>
                    <a:pt x="2794000" y="46253"/>
                  </a:lnTo>
                  <a:lnTo>
                    <a:pt x="2794000" y="71653"/>
                  </a:lnTo>
                  <a:lnTo>
                    <a:pt x="2895600" y="71653"/>
                  </a:lnTo>
                  <a:lnTo>
                    <a:pt x="2895600" y="46253"/>
                  </a:lnTo>
                  <a:close/>
                </a:path>
                <a:path w="6301105" h="118110">
                  <a:moveTo>
                    <a:pt x="2997200" y="46253"/>
                  </a:moveTo>
                  <a:lnTo>
                    <a:pt x="2971800" y="46253"/>
                  </a:lnTo>
                  <a:lnTo>
                    <a:pt x="2971800" y="71653"/>
                  </a:lnTo>
                  <a:lnTo>
                    <a:pt x="2997200" y="71653"/>
                  </a:lnTo>
                  <a:lnTo>
                    <a:pt x="2997200" y="46253"/>
                  </a:lnTo>
                  <a:close/>
                </a:path>
                <a:path w="6301105" h="118110">
                  <a:moveTo>
                    <a:pt x="3175000" y="46253"/>
                  </a:moveTo>
                  <a:lnTo>
                    <a:pt x="3073400" y="46253"/>
                  </a:lnTo>
                  <a:lnTo>
                    <a:pt x="3073400" y="71653"/>
                  </a:lnTo>
                  <a:lnTo>
                    <a:pt x="3175000" y="71653"/>
                  </a:lnTo>
                  <a:lnTo>
                    <a:pt x="3175000" y="46253"/>
                  </a:lnTo>
                  <a:close/>
                </a:path>
                <a:path w="6301105" h="118110">
                  <a:moveTo>
                    <a:pt x="3276600" y="46253"/>
                  </a:moveTo>
                  <a:lnTo>
                    <a:pt x="3251200" y="46253"/>
                  </a:lnTo>
                  <a:lnTo>
                    <a:pt x="3251200" y="71653"/>
                  </a:lnTo>
                  <a:lnTo>
                    <a:pt x="3276600" y="71653"/>
                  </a:lnTo>
                  <a:lnTo>
                    <a:pt x="3276600" y="46253"/>
                  </a:lnTo>
                  <a:close/>
                </a:path>
                <a:path w="6301105" h="118110">
                  <a:moveTo>
                    <a:pt x="3454400" y="46253"/>
                  </a:moveTo>
                  <a:lnTo>
                    <a:pt x="3352800" y="46253"/>
                  </a:lnTo>
                  <a:lnTo>
                    <a:pt x="3352800" y="71653"/>
                  </a:lnTo>
                  <a:lnTo>
                    <a:pt x="3454400" y="71653"/>
                  </a:lnTo>
                  <a:lnTo>
                    <a:pt x="3454400" y="46253"/>
                  </a:lnTo>
                  <a:close/>
                </a:path>
                <a:path w="6301105" h="118110">
                  <a:moveTo>
                    <a:pt x="3556000" y="46253"/>
                  </a:moveTo>
                  <a:lnTo>
                    <a:pt x="3530600" y="46253"/>
                  </a:lnTo>
                  <a:lnTo>
                    <a:pt x="3530600" y="71653"/>
                  </a:lnTo>
                  <a:lnTo>
                    <a:pt x="3556000" y="71653"/>
                  </a:lnTo>
                  <a:lnTo>
                    <a:pt x="3556000" y="46253"/>
                  </a:lnTo>
                  <a:close/>
                </a:path>
                <a:path w="6301105" h="118110">
                  <a:moveTo>
                    <a:pt x="3733800" y="46253"/>
                  </a:moveTo>
                  <a:lnTo>
                    <a:pt x="3632200" y="46253"/>
                  </a:lnTo>
                  <a:lnTo>
                    <a:pt x="3632200" y="71653"/>
                  </a:lnTo>
                  <a:lnTo>
                    <a:pt x="3733800" y="71653"/>
                  </a:lnTo>
                  <a:lnTo>
                    <a:pt x="3733800" y="46253"/>
                  </a:lnTo>
                  <a:close/>
                </a:path>
                <a:path w="6301105" h="118110">
                  <a:moveTo>
                    <a:pt x="3835400" y="46253"/>
                  </a:moveTo>
                  <a:lnTo>
                    <a:pt x="3810000" y="46253"/>
                  </a:lnTo>
                  <a:lnTo>
                    <a:pt x="3810000" y="71653"/>
                  </a:lnTo>
                  <a:lnTo>
                    <a:pt x="3835400" y="71653"/>
                  </a:lnTo>
                  <a:lnTo>
                    <a:pt x="3835400" y="46253"/>
                  </a:lnTo>
                  <a:close/>
                </a:path>
                <a:path w="6301105" h="118110">
                  <a:moveTo>
                    <a:pt x="4013200" y="46253"/>
                  </a:moveTo>
                  <a:lnTo>
                    <a:pt x="3911600" y="46253"/>
                  </a:lnTo>
                  <a:lnTo>
                    <a:pt x="3911600" y="71653"/>
                  </a:lnTo>
                  <a:lnTo>
                    <a:pt x="4013200" y="71653"/>
                  </a:lnTo>
                  <a:lnTo>
                    <a:pt x="4013200" y="46253"/>
                  </a:lnTo>
                  <a:close/>
                </a:path>
                <a:path w="6301105" h="118110">
                  <a:moveTo>
                    <a:pt x="4114800" y="46253"/>
                  </a:moveTo>
                  <a:lnTo>
                    <a:pt x="4089400" y="46253"/>
                  </a:lnTo>
                  <a:lnTo>
                    <a:pt x="4089400" y="71653"/>
                  </a:lnTo>
                  <a:lnTo>
                    <a:pt x="4114800" y="71653"/>
                  </a:lnTo>
                  <a:lnTo>
                    <a:pt x="4114800" y="46253"/>
                  </a:lnTo>
                  <a:close/>
                </a:path>
                <a:path w="6301105" h="118110">
                  <a:moveTo>
                    <a:pt x="4292600" y="46253"/>
                  </a:moveTo>
                  <a:lnTo>
                    <a:pt x="4191000" y="46253"/>
                  </a:lnTo>
                  <a:lnTo>
                    <a:pt x="4191000" y="71653"/>
                  </a:lnTo>
                  <a:lnTo>
                    <a:pt x="4292600" y="71653"/>
                  </a:lnTo>
                  <a:lnTo>
                    <a:pt x="4292600" y="46253"/>
                  </a:lnTo>
                  <a:close/>
                </a:path>
                <a:path w="6301105" h="118110">
                  <a:moveTo>
                    <a:pt x="4394200" y="46253"/>
                  </a:moveTo>
                  <a:lnTo>
                    <a:pt x="4368800" y="46253"/>
                  </a:lnTo>
                  <a:lnTo>
                    <a:pt x="4368800" y="71653"/>
                  </a:lnTo>
                  <a:lnTo>
                    <a:pt x="4394200" y="71653"/>
                  </a:lnTo>
                  <a:lnTo>
                    <a:pt x="4394200" y="46253"/>
                  </a:lnTo>
                  <a:close/>
                </a:path>
                <a:path w="6301105" h="118110">
                  <a:moveTo>
                    <a:pt x="4572000" y="46253"/>
                  </a:moveTo>
                  <a:lnTo>
                    <a:pt x="4470400" y="46253"/>
                  </a:lnTo>
                  <a:lnTo>
                    <a:pt x="4470400" y="71653"/>
                  </a:lnTo>
                  <a:lnTo>
                    <a:pt x="4572000" y="71653"/>
                  </a:lnTo>
                  <a:lnTo>
                    <a:pt x="4572000" y="46253"/>
                  </a:lnTo>
                  <a:close/>
                </a:path>
                <a:path w="6301105" h="118110">
                  <a:moveTo>
                    <a:pt x="4673600" y="46253"/>
                  </a:moveTo>
                  <a:lnTo>
                    <a:pt x="4648200" y="46253"/>
                  </a:lnTo>
                  <a:lnTo>
                    <a:pt x="4648200" y="71653"/>
                  </a:lnTo>
                  <a:lnTo>
                    <a:pt x="4673600" y="71653"/>
                  </a:lnTo>
                  <a:lnTo>
                    <a:pt x="4673600" y="46253"/>
                  </a:lnTo>
                  <a:close/>
                </a:path>
                <a:path w="6301105" h="118110">
                  <a:moveTo>
                    <a:pt x="4851400" y="46253"/>
                  </a:moveTo>
                  <a:lnTo>
                    <a:pt x="4749800" y="46253"/>
                  </a:lnTo>
                  <a:lnTo>
                    <a:pt x="4749800" y="71653"/>
                  </a:lnTo>
                  <a:lnTo>
                    <a:pt x="4851400" y="71653"/>
                  </a:lnTo>
                  <a:lnTo>
                    <a:pt x="4851400" y="46253"/>
                  </a:lnTo>
                  <a:close/>
                </a:path>
                <a:path w="6301105" h="118110">
                  <a:moveTo>
                    <a:pt x="4953000" y="46253"/>
                  </a:moveTo>
                  <a:lnTo>
                    <a:pt x="4927600" y="46253"/>
                  </a:lnTo>
                  <a:lnTo>
                    <a:pt x="4927600" y="71653"/>
                  </a:lnTo>
                  <a:lnTo>
                    <a:pt x="4953000" y="71653"/>
                  </a:lnTo>
                  <a:lnTo>
                    <a:pt x="4953000" y="46253"/>
                  </a:lnTo>
                  <a:close/>
                </a:path>
                <a:path w="6301105" h="118110">
                  <a:moveTo>
                    <a:pt x="5029200" y="46253"/>
                  </a:moveTo>
                  <a:lnTo>
                    <a:pt x="5029200" y="71653"/>
                  </a:lnTo>
                  <a:lnTo>
                    <a:pt x="5130800" y="71654"/>
                  </a:lnTo>
                  <a:lnTo>
                    <a:pt x="5130800" y="46254"/>
                  </a:lnTo>
                  <a:lnTo>
                    <a:pt x="5029200" y="46253"/>
                  </a:lnTo>
                  <a:close/>
                </a:path>
                <a:path w="6301105" h="118110">
                  <a:moveTo>
                    <a:pt x="5232400" y="46254"/>
                  </a:moveTo>
                  <a:lnTo>
                    <a:pt x="5207000" y="46254"/>
                  </a:lnTo>
                  <a:lnTo>
                    <a:pt x="5207000" y="71654"/>
                  </a:lnTo>
                  <a:lnTo>
                    <a:pt x="5232400" y="71654"/>
                  </a:lnTo>
                  <a:lnTo>
                    <a:pt x="5232400" y="46254"/>
                  </a:lnTo>
                  <a:close/>
                </a:path>
                <a:path w="6301105" h="118110">
                  <a:moveTo>
                    <a:pt x="5410200" y="46254"/>
                  </a:moveTo>
                  <a:lnTo>
                    <a:pt x="5308600" y="46254"/>
                  </a:lnTo>
                  <a:lnTo>
                    <a:pt x="5308600" y="71654"/>
                  </a:lnTo>
                  <a:lnTo>
                    <a:pt x="5410200" y="71654"/>
                  </a:lnTo>
                  <a:lnTo>
                    <a:pt x="5410200" y="46254"/>
                  </a:lnTo>
                  <a:close/>
                </a:path>
                <a:path w="6301105" h="118110">
                  <a:moveTo>
                    <a:pt x="5511800" y="46254"/>
                  </a:moveTo>
                  <a:lnTo>
                    <a:pt x="5486400" y="46254"/>
                  </a:lnTo>
                  <a:lnTo>
                    <a:pt x="5486400" y="71654"/>
                  </a:lnTo>
                  <a:lnTo>
                    <a:pt x="5511800" y="71654"/>
                  </a:lnTo>
                  <a:lnTo>
                    <a:pt x="5511800" y="46254"/>
                  </a:lnTo>
                  <a:close/>
                </a:path>
                <a:path w="6301105" h="118110">
                  <a:moveTo>
                    <a:pt x="5689600" y="46254"/>
                  </a:moveTo>
                  <a:lnTo>
                    <a:pt x="5588000" y="46254"/>
                  </a:lnTo>
                  <a:lnTo>
                    <a:pt x="5588000" y="71654"/>
                  </a:lnTo>
                  <a:lnTo>
                    <a:pt x="5689600" y="71654"/>
                  </a:lnTo>
                  <a:lnTo>
                    <a:pt x="5689600" y="46254"/>
                  </a:lnTo>
                  <a:close/>
                </a:path>
                <a:path w="6301105" h="118110">
                  <a:moveTo>
                    <a:pt x="5791200" y="46254"/>
                  </a:moveTo>
                  <a:lnTo>
                    <a:pt x="5765800" y="46254"/>
                  </a:lnTo>
                  <a:lnTo>
                    <a:pt x="5765800" y="71654"/>
                  </a:lnTo>
                  <a:lnTo>
                    <a:pt x="5791200" y="71654"/>
                  </a:lnTo>
                  <a:lnTo>
                    <a:pt x="5791200" y="46254"/>
                  </a:lnTo>
                  <a:close/>
                </a:path>
                <a:path w="6301105" h="118110">
                  <a:moveTo>
                    <a:pt x="5969000" y="46254"/>
                  </a:moveTo>
                  <a:lnTo>
                    <a:pt x="5867400" y="46254"/>
                  </a:lnTo>
                  <a:lnTo>
                    <a:pt x="5867400" y="71654"/>
                  </a:lnTo>
                  <a:lnTo>
                    <a:pt x="5969000" y="71654"/>
                  </a:lnTo>
                  <a:lnTo>
                    <a:pt x="5969000" y="46254"/>
                  </a:lnTo>
                  <a:close/>
                </a:path>
                <a:path w="6301105" h="118110">
                  <a:moveTo>
                    <a:pt x="6070600" y="46254"/>
                  </a:moveTo>
                  <a:lnTo>
                    <a:pt x="6045200" y="46254"/>
                  </a:lnTo>
                  <a:lnTo>
                    <a:pt x="6045200" y="71654"/>
                  </a:lnTo>
                  <a:lnTo>
                    <a:pt x="6070600" y="71654"/>
                  </a:lnTo>
                  <a:lnTo>
                    <a:pt x="6070600" y="46254"/>
                  </a:lnTo>
                  <a:close/>
                </a:path>
                <a:path w="6301105" h="118110">
                  <a:moveTo>
                    <a:pt x="6248400" y="60091"/>
                  </a:moveTo>
                  <a:lnTo>
                    <a:pt x="6186896" y="95968"/>
                  </a:lnTo>
                  <a:lnTo>
                    <a:pt x="6184849" y="103745"/>
                  </a:lnTo>
                  <a:lnTo>
                    <a:pt x="6191918" y="115862"/>
                  </a:lnTo>
                  <a:lnTo>
                    <a:pt x="6199694" y="117908"/>
                  </a:lnTo>
                  <a:lnTo>
                    <a:pt x="6278986" y="71654"/>
                  </a:lnTo>
                  <a:lnTo>
                    <a:pt x="6248400" y="71654"/>
                  </a:lnTo>
                  <a:lnTo>
                    <a:pt x="6248400" y="60091"/>
                  </a:lnTo>
                  <a:close/>
                </a:path>
                <a:path w="6301105" h="118110">
                  <a:moveTo>
                    <a:pt x="6228578" y="46254"/>
                  </a:moveTo>
                  <a:lnTo>
                    <a:pt x="6146800" y="46254"/>
                  </a:lnTo>
                  <a:lnTo>
                    <a:pt x="6146800" y="71654"/>
                  </a:lnTo>
                  <a:lnTo>
                    <a:pt x="6228577" y="71654"/>
                  </a:lnTo>
                  <a:lnTo>
                    <a:pt x="6248400" y="60091"/>
                  </a:lnTo>
                  <a:lnTo>
                    <a:pt x="6248400" y="57817"/>
                  </a:lnTo>
                  <a:lnTo>
                    <a:pt x="6228578" y="46254"/>
                  </a:lnTo>
                  <a:close/>
                </a:path>
                <a:path w="6301105" h="118110">
                  <a:moveTo>
                    <a:pt x="6250349" y="58954"/>
                  </a:moveTo>
                  <a:lnTo>
                    <a:pt x="6248400" y="60091"/>
                  </a:lnTo>
                  <a:lnTo>
                    <a:pt x="6248400" y="71654"/>
                  </a:lnTo>
                  <a:lnTo>
                    <a:pt x="6278986" y="71654"/>
                  </a:lnTo>
                  <a:lnTo>
                    <a:pt x="6281954" y="69923"/>
                  </a:lnTo>
                  <a:lnTo>
                    <a:pt x="6269154" y="69923"/>
                  </a:lnTo>
                  <a:lnTo>
                    <a:pt x="6250349" y="58954"/>
                  </a:lnTo>
                  <a:close/>
                </a:path>
                <a:path w="6301105" h="118110">
                  <a:moveTo>
                    <a:pt x="6269154" y="47984"/>
                  </a:moveTo>
                  <a:lnTo>
                    <a:pt x="6250349" y="58954"/>
                  </a:lnTo>
                  <a:lnTo>
                    <a:pt x="6269154" y="69923"/>
                  </a:lnTo>
                  <a:lnTo>
                    <a:pt x="6269154" y="47984"/>
                  </a:lnTo>
                  <a:close/>
                </a:path>
                <a:path w="6301105" h="118110">
                  <a:moveTo>
                    <a:pt x="6281952" y="47984"/>
                  </a:moveTo>
                  <a:lnTo>
                    <a:pt x="6269154" y="47984"/>
                  </a:lnTo>
                  <a:lnTo>
                    <a:pt x="6269154" y="69923"/>
                  </a:lnTo>
                  <a:lnTo>
                    <a:pt x="6281954" y="69923"/>
                  </a:lnTo>
                  <a:lnTo>
                    <a:pt x="6300758" y="58954"/>
                  </a:lnTo>
                  <a:lnTo>
                    <a:pt x="6281952" y="47984"/>
                  </a:lnTo>
                  <a:close/>
                </a:path>
                <a:path w="6301105" h="118110">
                  <a:moveTo>
                    <a:pt x="6278986" y="46254"/>
                  </a:moveTo>
                  <a:lnTo>
                    <a:pt x="6248400" y="46254"/>
                  </a:lnTo>
                  <a:lnTo>
                    <a:pt x="6248400" y="57817"/>
                  </a:lnTo>
                  <a:lnTo>
                    <a:pt x="6250349" y="58954"/>
                  </a:lnTo>
                  <a:lnTo>
                    <a:pt x="6269154" y="47984"/>
                  </a:lnTo>
                  <a:lnTo>
                    <a:pt x="6281952" y="47984"/>
                  </a:lnTo>
                  <a:lnTo>
                    <a:pt x="6278986" y="46254"/>
                  </a:lnTo>
                  <a:close/>
                </a:path>
                <a:path w="6301105" h="118110">
                  <a:moveTo>
                    <a:pt x="6199694" y="0"/>
                  </a:moveTo>
                  <a:lnTo>
                    <a:pt x="6191918" y="2045"/>
                  </a:lnTo>
                  <a:lnTo>
                    <a:pt x="6184849" y="14163"/>
                  </a:lnTo>
                  <a:lnTo>
                    <a:pt x="6186896" y="21940"/>
                  </a:lnTo>
                  <a:lnTo>
                    <a:pt x="6248400" y="57817"/>
                  </a:lnTo>
                  <a:lnTo>
                    <a:pt x="6248400" y="46254"/>
                  </a:lnTo>
                  <a:lnTo>
                    <a:pt x="6278986" y="46254"/>
                  </a:lnTo>
                  <a:lnTo>
                    <a:pt x="619969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06823" y="3944112"/>
              <a:ext cx="697991" cy="147523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461252" y="4227067"/>
            <a:ext cx="382905" cy="1015365"/>
          </a:xfrm>
          <a:prstGeom prst="rect">
            <a:avLst/>
          </a:prstGeom>
        </p:spPr>
        <p:txBody>
          <a:bodyPr vert="vert" wrap="square" lIns="0" tIns="7620" rIns="0" bIns="0" rtlCol="0">
            <a:spAutoFit/>
          </a:bodyPr>
          <a:lstStyle/>
          <a:p>
            <a:pPr marL="234950" marR="5080" indent="-222885">
              <a:lnSpc>
                <a:spcPts val="1400"/>
              </a:lnSpc>
              <a:spcBef>
                <a:spcPts val="60"/>
              </a:spcBef>
            </a:pPr>
            <a:r>
              <a:rPr sz="1200" spc="-55" dirty="0">
                <a:latin typeface="Calibri"/>
                <a:cs typeface="Calibri"/>
              </a:rPr>
              <a:t>Р</a:t>
            </a:r>
            <a:r>
              <a:rPr sz="1200" spc="-10" dirty="0">
                <a:latin typeface="Calibri"/>
                <a:cs typeface="Calibri"/>
              </a:rPr>
              <a:t>е</a:t>
            </a:r>
            <a:r>
              <a:rPr sz="1200" spc="-20" dirty="0">
                <a:latin typeface="Calibri"/>
                <a:cs typeface="Calibri"/>
              </a:rPr>
              <a:t>аб</a:t>
            </a:r>
            <a:r>
              <a:rPr sz="1200" spc="-15" dirty="0">
                <a:latin typeface="Calibri"/>
                <a:cs typeface="Calibri"/>
              </a:rPr>
              <a:t>или</a:t>
            </a:r>
            <a:r>
              <a:rPr sz="1200" spc="-10" dirty="0">
                <a:latin typeface="Calibri"/>
                <a:cs typeface="Calibri"/>
              </a:rPr>
              <a:t>т</a:t>
            </a:r>
            <a:r>
              <a:rPr sz="1200" spc="-20" dirty="0">
                <a:latin typeface="Calibri"/>
                <a:cs typeface="Calibri"/>
              </a:rPr>
              <a:t>ац</a:t>
            </a:r>
            <a:r>
              <a:rPr sz="1200" spc="-15" dirty="0">
                <a:latin typeface="Calibri"/>
                <a:cs typeface="Calibri"/>
              </a:rPr>
              <a:t>и</a:t>
            </a:r>
            <a:r>
              <a:rPr sz="1200" spc="-20" dirty="0">
                <a:latin typeface="Calibri"/>
                <a:cs typeface="Calibri"/>
              </a:rPr>
              <a:t>о</a:t>
            </a:r>
            <a:r>
              <a:rPr sz="1200" spc="-25" dirty="0">
                <a:latin typeface="Calibri"/>
                <a:cs typeface="Calibri"/>
              </a:rPr>
              <a:t>нн</a:t>
            </a:r>
            <a:r>
              <a:rPr sz="1200" spc="-20" dirty="0">
                <a:latin typeface="Calibri"/>
                <a:cs typeface="Calibri"/>
              </a:rPr>
              <a:t>о</a:t>
            </a:r>
            <a:r>
              <a:rPr sz="1200" dirty="0">
                <a:latin typeface="Calibri"/>
                <a:cs typeface="Calibri"/>
              </a:rPr>
              <a:t>е  </a:t>
            </a:r>
            <a:r>
              <a:rPr sz="1200" spc="-135" dirty="0">
                <a:latin typeface="Calibri"/>
                <a:cs typeface="Calibri"/>
              </a:rPr>
              <a:t>отделение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209032" y="3343655"/>
            <a:ext cx="883919" cy="135635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426692" y="3775964"/>
            <a:ext cx="422909" cy="6438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57785">
              <a:lnSpc>
                <a:spcPts val="1530"/>
              </a:lnSpc>
            </a:pPr>
            <a:r>
              <a:rPr sz="1300" spc="-114" dirty="0">
                <a:latin typeface="Calibri"/>
                <a:cs typeface="Calibri"/>
              </a:rPr>
              <a:t>Дневной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spc="-105" dirty="0">
                <a:latin typeface="Calibri"/>
                <a:cs typeface="Calibri"/>
              </a:rPr>
              <a:t>стационар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09944" y="2983992"/>
            <a:ext cx="896111" cy="219456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6633777" y="3428491"/>
            <a:ext cx="422909" cy="14573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algn="ctr">
              <a:lnSpc>
                <a:spcPts val="1530"/>
              </a:lnSpc>
            </a:pPr>
            <a:r>
              <a:rPr sz="1300" spc="-114" dirty="0">
                <a:latin typeface="Calibri"/>
                <a:cs typeface="Calibri"/>
              </a:rPr>
              <a:t>Дневной </a:t>
            </a:r>
            <a:r>
              <a:rPr sz="1300" spc="-105" dirty="0">
                <a:latin typeface="Calibri"/>
                <a:cs typeface="Calibri"/>
              </a:rPr>
              <a:t>стационар</a:t>
            </a:r>
            <a:r>
              <a:rPr sz="1300" spc="-95" dirty="0">
                <a:latin typeface="Calibri"/>
                <a:cs typeface="Calibri"/>
              </a:rPr>
              <a:t> </a:t>
            </a:r>
            <a:r>
              <a:rPr sz="1300" spc="-130" dirty="0">
                <a:latin typeface="Calibri"/>
                <a:cs typeface="Calibri"/>
              </a:rPr>
              <a:t>или</a:t>
            </a:r>
            <a:endParaRPr sz="13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1300" spc="-105" dirty="0">
                <a:latin typeface="Calibri"/>
                <a:cs typeface="Calibri"/>
              </a:rPr>
              <a:t>санаторйи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370064" y="1905000"/>
            <a:ext cx="2581910" cy="1975485"/>
            <a:chOff x="7370064" y="1905000"/>
            <a:chExt cx="2581910" cy="1975485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70064" y="1905000"/>
              <a:ext cx="2581655" cy="19751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51648" y="1953767"/>
              <a:ext cx="1661159" cy="7132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16474" y="1928941"/>
              <a:ext cx="2489199" cy="188199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416475" y="1928940"/>
              <a:ext cx="2489200" cy="1882139"/>
            </a:xfrm>
            <a:custGeom>
              <a:avLst/>
              <a:gdLst/>
              <a:ahLst/>
              <a:cxnLst/>
              <a:rect l="l" t="t" r="r" b="b"/>
              <a:pathLst>
                <a:path w="2489200" h="1882139">
                  <a:moveTo>
                    <a:pt x="1885166" y="1881992"/>
                  </a:moveTo>
                  <a:lnTo>
                    <a:pt x="1141382" y="658832"/>
                  </a:lnTo>
                  <a:lnTo>
                    <a:pt x="1068660" y="656666"/>
                  </a:lnTo>
                  <a:lnTo>
                    <a:pt x="997391" y="653428"/>
                  </a:lnTo>
                  <a:lnTo>
                    <a:pt x="927682" y="649152"/>
                  </a:lnTo>
                  <a:lnTo>
                    <a:pt x="859640" y="643871"/>
                  </a:lnTo>
                  <a:lnTo>
                    <a:pt x="793371" y="637619"/>
                  </a:lnTo>
                  <a:lnTo>
                    <a:pt x="728982" y="630429"/>
                  </a:lnTo>
                  <a:lnTo>
                    <a:pt x="666579" y="622334"/>
                  </a:lnTo>
                  <a:lnTo>
                    <a:pt x="606270" y="613368"/>
                  </a:lnTo>
                  <a:lnTo>
                    <a:pt x="548161" y="603565"/>
                  </a:lnTo>
                  <a:lnTo>
                    <a:pt x="492358" y="592957"/>
                  </a:lnTo>
                  <a:lnTo>
                    <a:pt x="438969" y="581578"/>
                  </a:lnTo>
                  <a:lnTo>
                    <a:pt x="388100" y="569462"/>
                  </a:lnTo>
                  <a:lnTo>
                    <a:pt x="339857" y="556641"/>
                  </a:lnTo>
                  <a:lnTo>
                    <a:pt x="294348" y="543150"/>
                  </a:lnTo>
                  <a:lnTo>
                    <a:pt x="251678" y="529022"/>
                  </a:lnTo>
                  <a:lnTo>
                    <a:pt x="211956" y="514290"/>
                  </a:lnTo>
                  <a:lnTo>
                    <a:pt x="175286" y="498987"/>
                  </a:lnTo>
                  <a:lnTo>
                    <a:pt x="111535" y="466805"/>
                  </a:lnTo>
                  <a:lnTo>
                    <a:pt x="61277" y="432741"/>
                  </a:lnTo>
                  <a:lnTo>
                    <a:pt x="25366" y="397065"/>
                  </a:lnTo>
                  <a:lnTo>
                    <a:pt x="4656" y="360042"/>
                  </a:lnTo>
                  <a:lnTo>
                    <a:pt x="0" y="321940"/>
                  </a:lnTo>
                  <a:lnTo>
                    <a:pt x="3958" y="302568"/>
                  </a:lnTo>
                  <a:lnTo>
                    <a:pt x="23373" y="265686"/>
                  </a:lnTo>
                  <a:lnTo>
                    <a:pt x="57423" y="230338"/>
                  </a:lnTo>
                  <a:lnTo>
                    <a:pt x="105201" y="196728"/>
                  </a:lnTo>
                  <a:lnTo>
                    <a:pt x="165800" y="165061"/>
                  </a:lnTo>
                  <a:lnTo>
                    <a:pt x="238312" y="135539"/>
                  </a:lnTo>
                  <a:lnTo>
                    <a:pt x="278752" y="121647"/>
                  </a:lnTo>
                  <a:lnTo>
                    <a:pt x="321829" y="108367"/>
                  </a:lnTo>
                  <a:lnTo>
                    <a:pt x="367431" y="95725"/>
                  </a:lnTo>
                  <a:lnTo>
                    <a:pt x="415444" y="83747"/>
                  </a:lnTo>
                  <a:lnTo>
                    <a:pt x="465755" y="72459"/>
                  </a:lnTo>
                  <a:lnTo>
                    <a:pt x="518250" y="61885"/>
                  </a:lnTo>
                  <a:lnTo>
                    <a:pt x="572815" y="52050"/>
                  </a:lnTo>
                  <a:lnTo>
                    <a:pt x="629337" y="42982"/>
                  </a:lnTo>
                  <a:lnTo>
                    <a:pt x="687704" y="34704"/>
                  </a:lnTo>
                  <a:lnTo>
                    <a:pt x="747800" y="27243"/>
                  </a:lnTo>
                  <a:lnTo>
                    <a:pt x="809514" y="20624"/>
                  </a:lnTo>
                  <a:lnTo>
                    <a:pt x="872731" y="14872"/>
                  </a:lnTo>
                  <a:lnTo>
                    <a:pt x="937338" y="10013"/>
                  </a:lnTo>
                  <a:lnTo>
                    <a:pt x="1003221" y="6072"/>
                  </a:lnTo>
                  <a:lnTo>
                    <a:pt x="1070268" y="3074"/>
                  </a:lnTo>
                  <a:lnTo>
                    <a:pt x="1138364" y="1046"/>
                  </a:lnTo>
                  <a:lnTo>
                    <a:pt x="1207397" y="13"/>
                  </a:lnTo>
                  <a:lnTo>
                    <a:pt x="1277252" y="0"/>
                  </a:lnTo>
                  <a:lnTo>
                    <a:pt x="1347817" y="1032"/>
                  </a:lnTo>
                  <a:lnTo>
                    <a:pt x="1420539" y="3198"/>
                  </a:lnTo>
                  <a:lnTo>
                    <a:pt x="1491807" y="6436"/>
                  </a:lnTo>
                  <a:lnTo>
                    <a:pt x="1561516" y="10712"/>
                  </a:lnTo>
                  <a:lnTo>
                    <a:pt x="1629558" y="15992"/>
                  </a:lnTo>
                  <a:lnTo>
                    <a:pt x="1695827" y="22244"/>
                  </a:lnTo>
                  <a:lnTo>
                    <a:pt x="1760216" y="29435"/>
                  </a:lnTo>
                  <a:lnTo>
                    <a:pt x="1822619" y="37529"/>
                  </a:lnTo>
                  <a:lnTo>
                    <a:pt x="1882928" y="46495"/>
                  </a:lnTo>
                  <a:lnTo>
                    <a:pt x="1941037" y="56299"/>
                  </a:lnTo>
                  <a:lnTo>
                    <a:pt x="1996840" y="66907"/>
                  </a:lnTo>
                  <a:lnTo>
                    <a:pt x="2050229" y="78285"/>
                  </a:lnTo>
                  <a:lnTo>
                    <a:pt x="2101099" y="90402"/>
                  </a:lnTo>
                  <a:lnTo>
                    <a:pt x="2149341" y="103222"/>
                  </a:lnTo>
                  <a:lnTo>
                    <a:pt x="2194851" y="116713"/>
                  </a:lnTo>
                  <a:lnTo>
                    <a:pt x="2237520" y="130841"/>
                  </a:lnTo>
                  <a:lnTo>
                    <a:pt x="2277242" y="145574"/>
                  </a:lnTo>
                  <a:lnTo>
                    <a:pt x="2313912" y="160876"/>
                  </a:lnTo>
                  <a:lnTo>
                    <a:pt x="2377663" y="193059"/>
                  </a:lnTo>
                  <a:lnTo>
                    <a:pt x="2427921" y="227122"/>
                  </a:lnTo>
                  <a:lnTo>
                    <a:pt x="2463832" y="262799"/>
                  </a:lnTo>
                  <a:lnTo>
                    <a:pt x="2484542" y="299822"/>
                  </a:lnTo>
                  <a:lnTo>
                    <a:pt x="2489198" y="337923"/>
                  </a:lnTo>
                  <a:lnTo>
                    <a:pt x="2485240" y="357295"/>
                  </a:lnTo>
                  <a:lnTo>
                    <a:pt x="2462078" y="398900"/>
                  </a:lnTo>
                  <a:lnTo>
                    <a:pt x="2419929" y="438786"/>
                  </a:lnTo>
                  <a:lnTo>
                    <a:pt x="2359931" y="476577"/>
                  </a:lnTo>
                  <a:lnTo>
                    <a:pt x="2323596" y="494569"/>
                  </a:lnTo>
                  <a:lnTo>
                    <a:pt x="2283226" y="511896"/>
                  </a:lnTo>
                  <a:lnTo>
                    <a:pt x="2238964" y="528510"/>
                  </a:lnTo>
                  <a:lnTo>
                    <a:pt x="2190953" y="544366"/>
                  </a:lnTo>
                  <a:lnTo>
                    <a:pt x="2139335" y="559415"/>
                  </a:lnTo>
                  <a:lnTo>
                    <a:pt x="2084253" y="573611"/>
                  </a:lnTo>
                  <a:lnTo>
                    <a:pt x="2025849" y="586906"/>
                  </a:lnTo>
                  <a:lnTo>
                    <a:pt x="1964266" y="599254"/>
                  </a:lnTo>
                  <a:lnTo>
                    <a:pt x="1899646" y="610607"/>
                  </a:lnTo>
                  <a:lnTo>
                    <a:pt x="1832132" y="620919"/>
                  </a:lnTo>
                  <a:lnTo>
                    <a:pt x="1761866" y="630142"/>
                  </a:lnTo>
                  <a:lnTo>
                    <a:pt x="1688991" y="638229"/>
                  </a:lnTo>
                  <a:lnTo>
                    <a:pt x="1613650" y="645133"/>
                  </a:lnTo>
                  <a:lnTo>
                    <a:pt x="1885166" y="18819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993532" y="2003552"/>
            <a:ext cx="13347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2420" marR="5080" indent="-300355">
              <a:lnSpc>
                <a:spcPct val="100000"/>
              </a:lnSpc>
              <a:spcBef>
                <a:spcPts val="100"/>
              </a:spcBef>
            </a:pPr>
            <a:r>
              <a:rPr sz="1500" spc="-105" dirty="0">
                <a:latin typeface="Calibri"/>
                <a:cs typeface="Calibri"/>
              </a:rPr>
              <a:t>Р</a:t>
            </a:r>
            <a:r>
              <a:rPr sz="1500" spc="-125" dirty="0">
                <a:latin typeface="Calibri"/>
                <a:cs typeface="Calibri"/>
              </a:rPr>
              <a:t>е</a:t>
            </a:r>
            <a:r>
              <a:rPr sz="1500" spc="-135" dirty="0">
                <a:latin typeface="Calibri"/>
                <a:cs typeface="Calibri"/>
              </a:rPr>
              <a:t>аб</a:t>
            </a:r>
            <a:r>
              <a:rPr sz="1500" spc="-155" dirty="0">
                <a:latin typeface="Calibri"/>
                <a:cs typeface="Calibri"/>
              </a:rPr>
              <a:t>или</a:t>
            </a:r>
            <a:r>
              <a:rPr sz="1500" spc="-110" dirty="0">
                <a:latin typeface="Calibri"/>
                <a:cs typeface="Calibri"/>
              </a:rPr>
              <a:t>т</a:t>
            </a:r>
            <a:r>
              <a:rPr sz="1500" spc="-130" dirty="0">
                <a:latin typeface="Calibri"/>
                <a:cs typeface="Calibri"/>
              </a:rPr>
              <a:t>а</a:t>
            </a:r>
            <a:r>
              <a:rPr sz="1500" spc="-150" dirty="0">
                <a:latin typeface="Calibri"/>
                <a:cs typeface="Calibri"/>
              </a:rPr>
              <a:t>ц</a:t>
            </a:r>
            <a:r>
              <a:rPr sz="1500" spc="-155" dirty="0">
                <a:latin typeface="Calibri"/>
                <a:cs typeface="Calibri"/>
              </a:rPr>
              <a:t>и</a:t>
            </a:r>
            <a:r>
              <a:rPr sz="1500" spc="-145" dirty="0">
                <a:latin typeface="Calibri"/>
                <a:cs typeface="Calibri"/>
              </a:rPr>
              <a:t>о</a:t>
            </a:r>
            <a:r>
              <a:rPr sz="1500" spc="-160" dirty="0">
                <a:latin typeface="Calibri"/>
                <a:cs typeface="Calibri"/>
              </a:rPr>
              <a:t>нн</a:t>
            </a:r>
            <a:r>
              <a:rPr sz="1500" spc="-190" dirty="0">
                <a:latin typeface="Calibri"/>
                <a:cs typeface="Calibri"/>
              </a:rPr>
              <a:t>ы</a:t>
            </a:r>
            <a:r>
              <a:rPr sz="1500" spc="-95" dirty="0">
                <a:latin typeface="Calibri"/>
                <a:cs typeface="Calibri"/>
              </a:rPr>
              <a:t>й  </a:t>
            </a:r>
            <a:r>
              <a:rPr sz="1500" spc="-140" dirty="0">
                <a:latin typeface="Calibri"/>
                <a:cs typeface="Calibri"/>
              </a:rPr>
              <a:t>потенциал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87879" y="1770379"/>
            <a:ext cx="813435" cy="5619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20" dirty="0">
                <a:latin typeface="Calibri"/>
                <a:cs typeface="Calibri"/>
              </a:rPr>
              <a:t>Уровень  </a:t>
            </a:r>
            <a:r>
              <a:rPr sz="1200" spc="-145" dirty="0">
                <a:latin typeface="Calibri"/>
                <a:cs typeface="Calibri"/>
              </a:rPr>
              <a:t>н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100" dirty="0">
                <a:latin typeface="Calibri"/>
                <a:cs typeface="Calibri"/>
              </a:rPr>
              <a:t>з</a:t>
            </a:r>
            <a:r>
              <a:rPr sz="1200" spc="-114" dirty="0">
                <a:latin typeface="Calibri"/>
                <a:cs typeface="Calibri"/>
              </a:rPr>
              <a:t>а</a:t>
            </a:r>
            <a:r>
              <a:rPr sz="1200" spc="-105" dirty="0">
                <a:latin typeface="Calibri"/>
                <a:cs typeface="Calibri"/>
              </a:rPr>
              <a:t>в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204" dirty="0">
                <a:latin typeface="Calibri"/>
                <a:cs typeface="Calibri"/>
              </a:rPr>
              <a:t>м</a:t>
            </a:r>
            <a:r>
              <a:rPr sz="1200" spc="-135" dirty="0">
                <a:latin typeface="Calibri"/>
                <a:cs typeface="Calibri"/>
              </a:rPr>
              <a:t>о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т</a:t>
            </a:r>
            <a:r>
              <a:rPr sz="1200" spc="-75" dirty="0">
                <a:latin typeface="Calibri"/>
                <a:cs typeface="Calibri"/>
              </a:rPr>
              <a:t>и  </a:t>
            </a:r>
            <a:r>
              <a:rPr sz="1200" spc="-140" dirty="0">
                <a:latin typeface="Calibri"/>
                <a:cs typeface="Calibri"/>
              </a:rPr>
              <a:t>до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30" dirty="0">
                <a:latin typeface="Calibri"/>
                <a:cs typeface="Calibri"/>
              </a:rPr>
              <a:t>болезни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234414" y="5790691"/>
            <a:ext cx="61849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60" dirty="0">
                <a:latin typeface="Calibri"/>
                <a:cs typeface="Calibri"/>
              </a:rPr>
              <a:t>О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р</a:t>
            </a:r>
            <a:r>
              <a:rPr sz="1200" spc="-114" dirty="0">
                <a:latin typeface="Calibri"/>
                <a:cs typeface="Calibri"/>
              </a:rPr>
              <a:t>е</a:t>
            </a:r>
            <a:r>
              <a:rPr sz="1200" spc="-140" dirty="0">
                <a:latin typeface="Calibri"/>
                <a:cs typeface="Calibri"/>
              </a:rPr>
              <a:t>й</a:t>
            </a:r>
            <a:r>
              <a:rPr sz="1200" spc="-190" dirty="0">
                <a:latin typeface="Calibri"/>
                <a:cs typeface="Calibri"/>
              </a:rPr>
              <a:t>ш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30" dirty="0">
                <a:latin typeface="Calibri"/>
                <a:cs typeface="Calibri"/>
              </a:rPr>
              <a:t>период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262988" y="5516535"/>
            <a:ext cx="615950" cy="271780"/>
            <a:chOff x="3262988" y="5516535"/>
            <a:chExt cx="615950" cy="271780"/>
          </a:xfrm>
        </p:grpSpPr>
        <p:sp>
          <p:nvSpPr>
            <p:cNvPr id="38" name="object 38"/>
            <p:cNvSpPr/>
            <p:nvPr/>
          </p:nvSpPr>
          <p:spPr>
            <a:xfrm>
              <a:off x="3275688" y="5529235"/>
              <a:ext cx="590550" cy="246379"/>
            </a:xfrm>
            <a:custGeom>
              <a:avLst/>
              <a:gdLst/>
              <a:ahLst/>
              <a:cxnLst/>
              <a:rect l="l" t="t" r="r" b="b"/>
              <a:pathLst>
                <a:path w="590550" h="246379">
                  <a:moveTo>
                    <a:pt x="590226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590226" y="246220"/>
                  </a:lnTo>
                  <a:lnTo>
                    <a:pt x="5902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275688" y="5529235"/>
              <a:ext cx="590550" cy="246379"/>
            </a:xfrm>
            <a:custGeom>
              <a:avLst/>
              <a:gdLst/>
              <a:ahLst/>
              <a:cxnLst/>
              <a:rect l="l" t="t" r="r" b="b"/>
              <a:pathLst>
                <a:path w="590550" h="246379">
                  <a:moveTo>
                    <a:pt x="0" y="0"/>
                  </a:moveTo>
                  <a:lnTo>
                    <a:pt x="590226" y="0"/>
                  </a:lnTo>
                  <a:lnTo>
                    <a:pt x="590226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354428" y="5550916"/>
            <a:ext cx="427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60" dirty="0">
                <a:latin typeface="Calibri"/>
                <a:cs typeface="Calibri"/>
              </a:rPr>
              <a:t>1</a:t>
            </a:r>
            <a:r>
              <a:rPr sz="1000" spc="-70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неделя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983068" y="5516535"/>
            <a:ext cx="1405890" cy="271780"/>
            <a:chOff x="3983068" y="5516535"/>
            <a:chExt cx="1405890" cy="271780"/>
          </a:xfrm>
        </p:grpSpPr>
        <p:sp>
          <p:nvSpPr>
            <p:cNvPr id="42" name="object 42"/>
            <p:cNvSpPr/>
            <p:nvPr/>
          </p:nvSpPr>
          <p:spPr>
            <a:xfrm>
              <a:off x="3995768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89" h="246379">
                  <a:moveTo>
                    <a:pt x="1380153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380153" y="246220"/>
                  </a:lnTo>
                  <a:lnTo>
                    <a:pt x="1380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995768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89" h="246379">
                  <a:moveTo>
                    <a:pt x="0" y="0"/>
                  </a:moveTo>
                  <a:lnTo>
                    <a:pt x="1380154" y="0"/>
                  </a:lnTo>
                  <a:lnTo>
                    <a:pt x="1380154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484232" y="5550916"/>
            <a:ext cx="4159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60" dirty="0">
                <a:latin typeface="Calibri"/>
                <a:cs typeface="Calibri"/>
              </a:rPr>
              <a:t>3</a:t>
            </a:r>
            <a:r>
              <a:rPr sz="1000" spc="-75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месяца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5363221" y="5516535"/>
            <a:ext cx="1405890" cy="271780"/>
            <a:chOff x="5363221" y="5516535"/>
            <a:chExt cx="1405890" cy="271780"/>
          </a:xfrm>
        </p:grpSpPr>
        <p:sp>
          <p:nvSpPr>
            <p:cNvPr id="46" name="object 46"/>
            <p:cNvSpPr/>
            <p:nvPr/>
          </p:nvSpPr>
          <p:spPr>
            <a:xfrm>
              <a:off x="5375921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90" h="246379">
                  <a:moveTo>
                    <a:pt x="1380153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380153" y="246220"/>
                  </a:lnTo>
                  <a:lnTo>
                    <a:pt x="1380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375921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90" h="246379">
                  <a:moveTo>
                    <a:pt x="0" y="0"/>
                  </a:moveTo>
                  <a:lnTo>
                    <a:pt x="1380154" y="0"/>
                  </a:lnTo>
                  <a:lnTo>
                    <a:pt x="1380154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5792153" y="5550916"/>
            <a:ext cx="5613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latin typeface="Calibri"/>
                <a:cs typeface="Calibri"/>
              </a:rPr>
              <a:t>3-6</a:t>
            </a:r>
            <a:r>
              <a:rPr sz="1000" spc="-70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месяцев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743375" y="5536138"/>
            <a:ext cx="2925445" cy="271780"/>
            <a:chOff x="6743375" y="5536138"/>
            <a:chExt cx="2925445" cy="271780"/>
          </a:xfrm>
        </p:grpSpPr>
        <p:sp>
          <p:nvSpPr>
            <p:cNvPr id="50" name="object 50"/>
            <p:cNvSpPr/>
            <p:nvPr/>
          </p:nvSpPr>
          <p:spPr>
            <a:xfrm>
              <a:off x="6756075" y="5548837"/>
              <a:ext cx="2900045" cy="246379"/>
            </a:xfrm>
            <a:custGeom>
              <a:avLst/>
              <a:gdLst/>
              <a:ahLst/>
              <a:cxnLst/>
              <a:rect l="l" t="t" r="r" b="b"/>
              <a:pathLst>
                <a:path w="2900045" h="246379">
                  <a:moveTo>
                    <a:pt x="2899763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2899763" y="246220"/>
                  </a:lnTo>
                  <a:lnTo>
                    <a:pt x="2899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756075" y="5548838"/>
              <a:ext cx="2900045" cy="246379"/>
            </a:xfrm>
            <a:custGeom>
              <a:avLst/>
              <a:gdLst/>
              <a:ahLst/>
              <a:cxnLst/>
              <a:rect l="l" t="t" r="r" b="b"/>
              <a:pathLst>
                <a:path w="2900045" h="246379">
                  <a:moveTo>
                    <a:pt x="0" y="0"/>
                  </a:moveTo>
                  <a:lnTo>
                    <a:pt x="2899763" y="0"/>
                  </a:lnTo>
                  <a:lnTo>
                    <a:pt x="2899763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6756075" y="5548837"/>
            <a:ext cx="2900045" cy="2463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000" spc="-85" dirty="0">
                <a:latin typeface="Calibri"/>
                <a:cs typeface="Calibri"/>
              </a:rPr>
              <a:t>&gt; </a:t>
            </a:r>
            <a:r>
              <a:rPr sz="1000" spc="-60" dirty="0">
                <a:latin typeface="Calibri"/>
                <a:cs typeface="Calibri"/>
              </a:rPr>
              <a:t>6</a:t>
            </a:r>
            <a:r>
              <a:rPr sz="1000" spc="-95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месяцев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374540" y="5790691"/>
            <a:ext cx="41783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60" dirty="0">
                <a:latin typeface="Calibri"/>
                <a:cs typeface="Calibri"/>
              </a:rPr>
              <a:t>О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р</a:t>
            </a:r>
            <a:r>
              <a:rPr sz="1200" spc="-180" dirty="0">
                <a:latin typeface="Calibri"/>
                <a:cs typeface="Calibri"/>
              </a:rPr>
              <a:t>ы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30" dirty="0">
                <a:latin typeface="Calibri"/>
                <a:cs typeface="Calibri"/>
              </a:rPr>
              <a:t>п</a:t>
            </a:r>
            <a:r>
              <a:rPr sz="1200" spc="-120" dirty="0">
                <a:latin typeface="Calibri"/>
                <a:cs typeface="Calibri"/>
              </a:rPr>
              <a:t>ер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135" dirty="0">
                <a:latin typeface="Calibri"/>
                <a:cs typeface="Calibri"/>
              </a:rPr>
              <a:t>о</a:t>
            </a:r>
            <a:r>
              <a:rPr sz="1200" spc="-145" dirty="0">
                <a:latin typeface="Calibri"/>
                <a:cs typeface="Calibri"/>
              </a:rPr>
              <a:t>д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501596" y="5853176"/>
            <a:ext cx="1155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720" marR="5080" indent="-414655">
              <a:lnSpc>
                <a:spcPct val="100000"/>
              </a:lnSpc>
              <a:spcBef>
                <a:spcPts val="100"/>
              </a:spcBef>
            </a:pPr>
            <a:r>
              <a:rPr sz="900" spc="-80" dirty="0">
                <a:latin typeface="Calibri"/>
                <a:cs typeface="Calibri"/>
              </a:rPr>
              <a:t>Ранний восстановительный  </a:t>
            </a:r>
            <a:r>
              <a:rPr sz="900" spc="-85" dirty="0">
                <a:latin typeface="Calibri"/>
                <a:cs typeface="Calibri"/>
              </a:rPr>
              <a:t>период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483130" y="5744971"/>
            <a:ext cx="153225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72770" marR="5080" indent="-560705">
              <a:lnSpc>
                <a:spcPts val="1390"/>
              </a:lnSpc>
              <a:spcBef>
                <a:spcPts val="185"/>
              </a:spcBef>
            </a:pPr>
            <a:r>
              <a:rPr sz="1200" spc="-135" dirty="0">
                <a:latin typeface="Calibri"/>
                <a:cs typeface="Calibri"/>
              </a:rPr>
              <a:t>Поздний </a:t>
            </a:r>
            <a:r>
              <a:rPr sz="1200" spc="-125" dirty="0">
                <a:latin typeface="Calibri"/>
                <a:cs typeface="Calibri"/>
              </a:rPr>
              <a:t>восстановительный  </a:t>
            </a:r>
            <a:r>
              <a:rPr sz="1200" spc="-130" dirty="0">
                <a:latin typeface="Calibri"/>
                <a:cs typeface="Calibri"/>
              </a:rPr>
              <a:t>период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3124200" y="4364735"/>
            <a:ext cx="960119" cy="2024380"/>
            <a:chOff x="3124200" y="4364735"/>
            <a:chExt cx="960119" cy="2024380"/>
          </a:xfrm>
        </p:grpSpPr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24200" y="4364735"/>
              <a:ext cx="960120" cy="202387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88207" y="5096255"/>
              <a:ext cx="835152" cy="60655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3171507" y="4389108"/>
              <a:ext cx="867410" cy="1929130"/>
            </a:xfrm>
            <a:custGeom>
              <a:avLst/>
              <a:gdLst/>
              <a:ahLst/>
              <a:cxnLst/>
              <a:rect l="l" t="t" r="r" b="b"/>
              <a:pathLst>
                <a:path w="867410" h="1929129">
                  <a:moveTo>
                    <a:pt x="722340" y="0"/>
                  </a:moveTo>
                  <a:lnTo>
                    <a:pt x="144472" y="0"/>
                  </a:lnTo>
                  <a:lnTo>
                    <a:pt x="98808" y="7365"/>
                  </a:lnTo>
                  <a:lnTo>
                    <a:pt x="59149" y="27874"/>
                  </a:lnTo>
                  <a:lnTo>
                    <a:pt x="27875" y="59148"/>
                  </a:lnTo>
                  <a:lnTo>
                    <a:pt x="7365" y="98807"/>
                  </a:lnTo>
                  <a:lnTo>
                    <a:pt x="0" y="144471"/>
                  </a:lnTo>
                  <a:lnTo>
                    <a:pt x="0" y="1784272"/>
                  </a:lnTo>
                  <a:lnTo>
                    <a:pt x="7365" y="1829937"/>
                  </a:lnTo>
                  <a:lnTo>
                    <a:pt x="27875" y="1869596"/>
                  </a:lnTo>
                  <a:lnTo>
                    <a:pt x="59149" y="1900870"/>
                  </a:lnTo>
                  <a:lnTo>
                    <a:pt x="98808" y="1921380"/>
                  </a:lnTo>
                  <a:lnTo>
                    <a:pt x="144472" y="1928745"/>
                  </a:lnTo>
                  <a:lnTo>
                    <a:pt x="722340" y="1928745"/>
                  </a:lnTo>
                  <a:lnTo>
                    <a:pt x="768005" y="1921380"/>
                  </a:lnTo>
                  <a:lnTo>
                    <a:pt x="807664" y="1900870"/>
                  </a:lnTo>
                  <a:lnTo>
                    <a:pt x="838938" y="1869596"/>
                  </a:lnTo>
                  <a:lnTo>
                    <a:pt x="859447" y="1829937"/>
                  </a:lnTo>
                  <a:lnTo>
                    <a:pt x="866813" y="1784272"/>
                  </a:lnTo>
                  <a:lnTo>
                    <a:pt x="866813" y="144471"/>
                  </a:lnTo>
                  <a:lnTo>
                    <a:pt x="859447" y="98807"/>
                  </a:lnTo>
                  <a:lnTo>
                    <a:pt x="838938" y="59148"/>
                  </a:lnTo>
                  <a:lnTo>
                    <a:pt x="807664" y="27874"/>
                  </a:lnTo>
                  <a:lnTo>
                    <a:pt x="768005" y="7365"/>
                  </a:lnTo>
                  <a:lnTo>
                    <a:pt x="722340" y="0"/>
                  </a:lnTo>
                  <a:close/>
                </a:path>
              </a:pathLst>
            </a:custGeom>
            <a:solidFill>
              <a:srgbClr val="FF0000">
                <a:alpha val="529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171507" y="4389108"/>
              <a:ext cx="867410" cy="1929130"/>
            </a:xfrm>
            <a:custGeom>
              <a:avLst/>
              <a:gdLst/>
              <a:ahLst/>
              <a:cxnLst/>
              <a:rect l="l" t="t" r="r" b="b"/>
              <a:pathLst>
                <a:path w="867410" h="1929129">
                  <a:moveTo>
                    <a:pt x="0" y="144472"/>
                  </a:moveTo>
                  <a:lnTo>
                    <a:pt x="7365" y="98807"/>
                  </a:lnTo>
                  <a:lnTo>
                    <a:pt x="27874" y="59148"/>
                  </a:lnTo>
                  <a:lnTo>
                    <a:pt x="59149" y="27874"/>
                  </a:lnTo>
                  <a:lnTo>
                    <a:pt x="98808" y="7365"/>
                  </a:lnTo>
                  <a:lnTo>
                    <a:pt x="144472" y="0"/>
                  </a:lnTo>
                  <a:lnTo>
                    <a:pt x="722340" y="0"/>
                  </a:lnTo>
                  <a:lnTo>
                    <a:pt x="768004" y="7365"/>
                  </a:lnTo>
                  <a:lnTo>
                    <a:pt x="807664" y="27874"/>
                  </a:lnTo>
                  <a:lnTo>
                    <a:pt x="838938" y="59148"/>
                  </a:lnTo>
                  <a:lnTo>
                    <a:pt x="859447" y="98807"/>
                  </a:lnTo>
                  <a:lnTo>
                    <a:pt x="866813" y="144472"/>
                  </a:lnTo>
                  <a:lnTo>
                    <a:pt x="866813" y="1784274"/>
                  </a:lnTo>
                  <a:lnTo>
                    <a:pt x="859447" y="1829938"/>
                  </a:lnTo>
                  <a:lnTo>
                    <a:pt x="838938" y="1869597"/>
                  </a:lnTo>
                  <a:lnTo>
                    <a:pt x="807664" y="1900871"/>
                  </a:lnTo>
                  <a:lnTo>
                    <a:pt x="768004" y="1921380"/>
                  </a:lnTo>
                  <a:lnTo>
                    <a:pt x="722340" y="1928746"/>
                  </a:lnTo>
                  <a:lnTo>
                    <a:pt x="144472" y="1928746"/>
                  </a:lnTo>
                  <a:lnTo>
                    <a:pt x="98808" y="1921380"/>
                  </a:lnTo>
                  <a:lnTo>
                    <a:pt x="59149" y="1900871"/>
                  </a:lnTo>
                  <a:lnTo>
                    <a:pt x="27874" y="1869597"/>
                  </a:lnTo>
                  <a:lnTo>
                    <a:pt x="7365" y="1829938"/>
                  </a:lnTo>
                  <a:lnTo>
                    <a:pt x="0" y="1784274"/>
                  </a:lnTo>
                  <a:lnTo>
                    <a:pt x="0" y="14447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3312020" y="5134864"/>
            <a:ext cx="588645" cy="41592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09855" marR="5080" indent="-97790">
              <a:lnSpc>
                <a:spcPts val="1510"/>
              </a:lnSpc>
              <a:spcBef>
                <a:spcPts val="190"/>
              </a:spcBef>
            </a:pPr>
            <a:r>
              <a:rPr sz="1300" spc="-17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300" spc="-110" dirty="0">
                <a:solidFill>
                  <a:srgbClr val="FFFFFF"/>
                </a:solidFill>
                <a:latin typeface="Calibri"/>
                <a:cs typeface="Calibri"/>
              </a:rPr>
              <a:t>ст</a:t>
            </a:r>
            <a:r>
              <a:rPr sz="1300" spc="-14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300" spc="-12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300" spc="-160" dirty="0">
                <a:solidFill>
                  <a:srgbClr val="FFFFFF"/>
                </a:solidFill>
                <a:latin typeface="Calibri"/>
                <a:cs typeface="Calibri"/>
              </a:rPr>
              <a:t>й</a:t>
            </a:r>
            <a:r>
              <a:rPr sz="1300" spc="-200" dirty="0">
                <a:solidFill>
                  <a:srgbClr val="FFFFFF"/>
                </a:solidFill>
                <a:latin typeface="Calibri"/>
                <a:cs typeface="Calibri"/>
              </a:rPr>
              <a:t>ш</a:t>
            </a:r>
            <a:r>
              <a:rPr sz="1300" spc="-70" dirty="0">
                <a:solidFill>
                  <a:srgbClr val="FFFFFF"/>
                </a:solidFill>
                <a:latin typeface="Calibri"/>
                <a:cs typeface="Calibri"/>
              </a:rPr>
              <a:t>а  </a:t>
            </a:r>
            <a:r>
              <a:rPr sz="1300" spc="-114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13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фаза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3944111" y="3947159"/>
            <a:ext cx="1564005" cy="2392680"/>
            <a:chOff x="3944111" y="3947159"/>
            <a:chExt cx="1564005" cy="2392680"/>
          </a:xfrm>
        </p:grpSpPr>
        <p:pic>
          <p:nvPicPr>
            <p:cNvPr id="63" name="object 6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44111" y="3947159"/>
              <a:ext cx="1563624" cy="239268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93463" y="4815839"/>
              <a:ext cx="1267967" cy="71018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990458" y="3969061"/>
              <a:ext cx="1472565" cy="2301875"/>
            </a:xfrm>
            <a:custGeom>
              <a:avLst/>
              <a:gdLst/>
              <a:ahLst/>
              <a:cxnLst/>
              <a:rect l="l" t="t" r="r" b="b"/>
              <a:pathLst>
                <a:path w="1472564" h="2301875">
                  <a:moveTo>
                    <a:pt x="1226624" y="0"/>
                  </a:moveTo>
                  <a:lnTo>
                    <a:pt x="245330" y="0"/>
                  </a:lnTo>
                  <a:lnTo>
                    <a:pt x="195888" y="4984"/>
                  </a:lnTo>
                  <a:lnTo>
                    <a:pt x="149837" y="19279"/>
                  </a:lnTo>
                  <a:lnTo>
                    <a:pt x="108164" y="41898"/>
                  </a:lnTo>
                  <a:lnTo>
                    <a:pt x="71855" y="71855"/>
                  </a:lnTo>
                  <a:lnTo>
                    <a:pt x="41898" y="108164"/>
                  </a:lnTo>
                  <a:lnTo>
                    <a:pt x="19279" y="149837"/>
                  </a:lnTo>
                  <a:lnTo>
                    <a:pt x="4984" y="195888"/>
                  </a:lnTo>
                  <a:lnTo>
                    <a:pt x="0" y="245330"/>
                  </a:lnTo>
                  <a:lnTo>
                    <a:pt x="0" y="2056014"/>
                  </a:lnTo>
                  <a:lnTo>
                    <a:pt x="4984" y="2105457"/>
                  </a:lnTo>
                  <a:lnTo>
                    <a:pt x="19279" y="2151508"/>
                  </a:lnTo>
                  <a:lnTo>
                    <a:pt x="41898" y="2193181"/>
                  </a:lnTo>
                  <a:lnTo>
                    <a:pt x="71855" y="2229490"/>
                  </a:lnTo>
                  <a:lnTo>
                    <a:pt x="108164" y="2259447"/>
                  </a:lnTo>
                  <a:lnTo>
                    <a:pt x="149837" y="2282066"/>
                  </a:lnTo>
                  <a:lnTo>
                    <a:pt x="195888" y="2296361"/>
                  </a:lnTo>
                  <a:lnTo>
                    <a:pt x="245330" y="2301345"/>
                  </a:lnTo>
                  <a:lnTo>
                    <a:pt x="1226624" y="2301345"/>
                  </a:lnTo>
                  <a:lnTo>
                    <a:pt x="1276067" y="2296361"/>
                  </a:lnTo>
                  <a:lnTo>
                    <a:pt x="1322118" y="2282066"/>
                  </a:lnTo>
                  <a:lnTo>
                    <a:pt x="1363791" y="2259447"/>
                  </a:lnTo>
                  <a:lnTo>
                    <a:pt x="1400099" y="2229490"/>
                  </a:lnTo>
                  <a:lnTo>
                    <a:pt x="1430056" y="2193181"/>
                  </a:lnTo>
                  <a:lnTo>
                    <a:pt x="1452676" y="2151508"/>
                  </a:lnTo>
                  <a:lnTo>
                    <a:pt x="1466971" y="2105457"/>
                  </a:lnTo>
                  <a:lnTo>
                    <a:pt x="1471955" y="2056014"/>
                  </a:lnTo>
                  <a:lnTo>
                    <a:pt x="1471955" y="245330"/>
                  </a:lnTo>
                  <a:lnTo>
                    <a:pt x="1466971" y="195888"/>
                  </a:lnTo>
                  <a:lnTo>
                    <a:pt x="1452676" y="149837"/>
                  </a:lnTo>
                  <a:lnTo>
                    <a:pt x="1430056" y="108164"/>
                  </a:lnTo>
                  <a:lnTo>
                    <a:pt x="1400099" y="71855"/>
                  </a:lnTo>
                  <a:lnTo>
                    <a:pt x="1363791" y="41898"/>
                  </a:lnTo>
                  <a:lnTo>
                    <a:pt x="1322118" y="19279"/>
                  </a:lnTo>
                  <a:lnTo>
                    <a:pt x="1276067" y="4984"/>
                  </a:lnTo>
                  <a:lnTo>
                    <a:pt x="1226624" y="0"/>
                  </a:lnTo>
                  <a:close/>
                </a:path>
              </a:pathLst>
            </a:custGeom>
            <a:solidFill>
              <a:srgbClr val="FF0000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990458" y="3969061"/>
              <a:ext cx="1472565" cy="2301875"/>
            </a:xfrm>
            <a:custGeom>
              <a:avLst/>
              <a:gdLst/>
              <a:ahLst/>
              <a:cxnLst/>
              <a:rect l="l" t="t" r="r" b="b"/>
              <a:pathLst>
                <a:path w="1472564" h="2301875">
                  <a:moveTo>
                    <a:pt x="0" y="245330"/>
                  </a:moveTo>
                  <a:lnTo>
                    <a:pt x="4984" y="195888"/>
                  </a:lnTo>
                  <a:lnTo>
                    <a:pt x="19279" y="149837"/>
                  </a:lnTo>
                  <a:lnTo>
                    <a:pt x="41898" y="108164"/>
                  </a:lnTo>
                  <a:lnTo>
                    <a:pt x="71855" y="71855"/>
                  </a:lnTo>
                  <a:lnTo>
                    <a:pt x="108164" y="41898"/>
                  </a:lnTo>
                  <a:lnTo>
                    <a:pt x="149837" y="19279"/>
                  </a:lnTo>
                  <a:lnTo>
                    <a:pt x="195888" y="4984"/>
                  </a:lnTo>
                  <a:lnTo>
                    <a:pt x="245331" y="0"/>
                  </a:lnTo>
                  <a:lnTo>
                    <a:pt x="1226625" y="0"/>
                  </a:lnTo>
                  <a:lnTo>
                    <a:pt x="1276067" y="4984"/>
                  </a:lnTo>
                  <a:lnTo>
                    <a:pt x="1322119" y="19279"/>
                  </a:lnTo>
                  <a:lnTo>
                    <a:pt x="1363792" y="41898"/>
                  </a:lnTo>
                  <a:lnTo>
                    <a:pt x="1400100" y="71855"/>
                  </a:lnTo>
                  <a:lnTo>
                    <a:pt x="1430057" y="108164"/>
                  </a:lnTo>
                  <a:lnTo>
                    <a:pt x="1452676" y="149837"/>
                  </a:lnTo>
                  <a:lnTo>
                    <a:pt x="1466971" y="195888"/>
                  </a:lnTo>
                  <a:lnTo>
                    <a:pt x="1471956" y="245330"/>
                  </a:lnTo>
                  <a:lnTo>
                    <a:pt x="1471956" y="2056015"/>
                  </a:lnTo>
                  <a:lnTo>
                    <a:pt x="1466971" y="2105457"/>
                  </a:lnTo>
                  <a:lnTo>
                    <a:pt x="1452676" y="2151509"/>
                  </a:lnTo>
                  <a:lnTo>
                    <a:pt x="1430057" y="2193182"/>
                  </a:lnTo>
                  <a:lnTo>
                    <a:pt x="1400100" y="2229490"/>
                  </a:lnTo>
                  <a:lnTo>
                    <a:pt x="1363792" y="2259447"/>
                  </a:lnTo>
                  <a:lnTo>
                    <a:pt x="1322119" y="2282066"/>
                  </a:lnTo>
                  <a:lnTo>
                    <a:pt x="1276067" y="2296361"/>
                  </a:lnTo>
                  <a:lnTo>
                    <a:pt x="1226625" y="2301346"/>
                  </a:lnTo>
                  <a:lnTo>
                    <a:pt x="245331" y="2301346"/>
                  </a:lnTo>
                  <a:lnTo>
                    <a:pt x="195888" y="2296361"/>
                  </a:lnTo>
                  <a:lnTo>
                    <a:pt x="149837" y="2282066"/>
                  </a:lnTo>
                  <a:lnTo>
                    <a:pt x="108164" y="2259447"/>
                  </a:lnTo>
                  <a:lnTo>
                    <a:pt x="71855" y="2229490"/>
                  </a:lnTo>
                  <a:lnTo>
                    <a:pt x="41898" y="2193182"/>
                  </a:lnTo>
                  <a:lnTo>
                    <a:pt x="19279" y="2151509"/>
                  </a:lnTo>
                  <a:lnTo>
                    <a:pt x="4984" y="2105457"/>
                  </a:lnTo>
                  <a:lnTo>
                    <a:pt x="0" y="2056015"/>
                  </a:lnTo>
                  <a:lnTo>
                    <a:pt x="0" y="24533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4235898" y="4865623"/>
            <a:ext cx="981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0">
              <a:lnSpc>
                <a:spcPct val="100000"/>
              </a:lnSpc>
              <a:spcBef>
                <a:spcPts val="100"/>
              </a:spcBef>
            </a:pPr>
            <a:r>
              <a:rPr sz="1500" spc="-130" dirty="0">
                <a:solidFill>
                  <a:srgbClr val="FFFFFF"/>
                </a:solidFill>
                <a:latin typeface="Calibri"/>
                <a:cs typeface="Calibri"/>
              </a:rPr>
              <a:t>Острая </a:t>
            </a:r>
            <a:r>
              <a:rPr sz="1500" spc="-120" dirty="0">
                <a:solidFill>
                  <a:srgbClr val="FFFFFF"/>
                </a:solidFill>
                <a:latin typeface="Calibri"/>
                <a:cs typeface="Calibri"/>
              </a:rPr>
              <a:t>фаза  </a:t>
            </a:r>
            <a:r>
              <a:rPr sz="1500" spc="-14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500" spc="-12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500" spc="-135" dirty="0">
                <a:solidFill>
                  <a:srgbClr val="FFFFFF"/>
                </a:solidFill>
                <a:latin typeface="Calibri"/>
                <a:cs typeface="Calibri"/>
              </a:rPr>
              <a:t>аб</a:t>
            </a:r>
            <a:r>
              <a:rPr sz="1500" spc="-155" dirty="0">
                <a:solidFill>
                  <a:srgbClr val="FFFFFF"/>
                </a:solidFill>
                <a:latin typeface="Calibri"/>
                <a:cs typeface="Calibri"/>
              </a:rPr>
              <a:t>или</a:t>
            </a:r>
            <a:r>
              <a:rPr sz="1500" spc="-1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500" spc="-13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500" spc="-15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500" spc="-155" dirty="0">
                <a:solidFill>
                  <a:srgbClr val="FFFFFF"/>
                </a:solidFill>
                <a:latin typeface="Calibri"/>
                <a:cs typeface="Calibri"/>
              </a:rPr>
              <a:t>ии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5285232" y="2987039"/>
            <a:ext cx="2005964" cy="3401695"/>
            <a:chOff x="5285232" y="2987039"/>
            <a:chExt cx="2005964" cy="3401695"/>
          </a:xfrm>
        </p:grpSpPr>
        <p:pic>
          <p:nvPicPr>
            <p:cNvPr id="69" name="object 6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85232" y="2987039"/>
              <a:ext cx="2005584" cy="340156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74792" y="4358640"/>
              <a:ext cx="1466088" cy="71323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5330018" y="3008955"/>
              <a:ext cx="1915795" cy="3308985"/>
            </a:xfrm>
            <a:custGeom>
              <a:avLst/>
              <a:gdLst/>
              <a:ahLst/>
              <a:cxnLst/>
              <a:rect l="l" t="t" r="r" b="b"/>
              <a:pathLst>
                <a:path w="1915795" h="3308985">
                  <a:moveTo>
                    <a:pt x="1596491" y="0"/>
                  </a:moveTo>
                  <a:lnTo>
                    <a:pt x="319307" y="0"/>
                  </a:lnTo>
                  <a:lnTo>
                    <a:pt x="272122" y="3462"/>
                  </a:lnTo>
                  <a:lnTo>
                    <a:pt x="227087" y="13519"/>
                  </a:lnTo>
                  <a:lnTo>
                    <a:pt x="184695" y="29677"/>
                  </a:lnTo>
                  <a:lnTo>
                    <a:pt x="145441" y="51442"/>
                  </a:lnTo>
                  <a:lnTo>
                    <a:pt x="109818" y="78320"/>
                  </a:lnTo>
                  <a:lnTo>
                    <a:pt x="78320" y="109817"/>
                  </a:lnTo>
                  <a:lnTo>
                    <a:pt x="51442" y="145440"/>
                  </a:lnTo>
                  <a:lnTo>
                    <a:pt x="29677" y="184694"/>
                  </a:lnTo>
                  <a:lnTo>
                    <a:pt x="13519" y="227085"/>
                  </a:lnTo>
                  <a:lnTo>
                    <a:pt x="3462" y="272121"/>
                  </a:lnTo>
                  <a:lnTo>
                    <a:pt x="0" y="319305"/>
                  </a:lnTo>
                  <a:lnTo>
                    <a:pt x="0" y="2989591"/>
                  </a:lnTo>
                  <a:lnTo>
                    <a:pt x="3462" y="3036776"/>
                  </a:lnTo>
                  <a:lnTo>
                    <a:pt x="13519" y="3081811"/>
                  </a:lnTo>
                  <a:lnTo>
                    <a:pt x="29677" y="3124202"/>
                  </a:lnTo>
                  <a:lnTo>
                    <a:pt x="51442" y="3163457"/>
                  </a:lnTo>
                  <a:lnTo>
                    <a:pt x="78320" y="3199079"/>
                  </a:lnTo>
                  <a:lnTo>
                    <a:pt x="109818" y="3230577"/>
                  </a:lnTo>
                  <a:lnTo>
                    <a:pt x="145441" y="3257455"/>
                  </a:lnTo>
                  <a:lnTo>
                    <a:pt x="184695" y="3279220"/>
                  </a:lnTo>
                  <a:lnTo>
                    <a:pt x="227087" y="3295378"/>
                  </a:lnTo>
                  <a:lnTo>
                    <a:pt x="272122" y="3305435"/>
                  </a:lnTo>
                  <a:lnTo>
                    <a:pt x="319307" y="3308897"/>
                  </a:lnTo>
                  <a:lnTo>
                    <a:pt x="1596491" y="3308897"/>
                  </a:lnTo>
                  <a:lnTo>
                    <a:pt x="1643676" y="3305435"/>
                  </a:lnTo>
                  <a:lnTo>
                    <a:pt x="1688711" y="3295378"/>
                  </a:lnTo>
                  <a:lnTo>
                    <a:pt x="1731103" y="3279220"/>
                  </a:lnTo>
                  <a:lnTo>
                    <a:pt x="1770357" y="3257455"/>
                  </a:lnTo>
                  <a:lnTo>
                    <a:pt x="1805979" y="3230577"/>
                  </a:lnTo>
                  <a:lnTo>
                    <a:pt x="1837477" y="3199079"/>
                  </a:lnTo>
                  <a:lnTo>
                    <a:pt x="1864355" y="3163457"/>
                  </a:lnTo>
                  <a:lnTo>
                    <a:pt x="1886120" y="3124202"/>
                  </a:lnTo>
                  <a:lnTo>
                    <a:pt x="1902278" y="3081811"/>
                  </a:lnTo>
                  <a:lnTo>
                    <a:pt x="1912335" y="3036776"/>
                  </a:lnTo>
                  <a:lnTo>
                    <a:pt x="1915797" y="2989591"/>
                  </a:lnTo>
                  <a:lnTo>
                    <a:pt x="1915797" y="319305"/>
                  </a:lnTo>
                  <a:lnTo>
                    <a:pt x="1912335" y="272121"/>
                  </a:lnTo>
                  <a:lnTo>
                    <a:pt x="1902278" y="227085"/>
                  </a:lnTo>
                  <a:lnTo>
                    <a:pt x="1886120" y="184694"/>
                  </a:lnTo>
                  <a:lnTo>
                    <a:pt x="1864355" y="145440"/>
                  </a:lnTo>
                  <a:lnTo>
                    <a:pt x="1837477" y="109817"/>
                  </a:lnTo>
                  <a:lnTo>
                    <a:pt x="1805979" y="78320"/>
                  </a:lnTo>
                  <a:lnTo>
                    <a:pt x="1770357" y="51442"/>
                  </a:lnTo>
                  <a:lnTo>
                    <a:pt x="1731103" y="29677"/>
                  </a:lnTo>
                  <a:lnTo>
                    <a:pt x="1688711" y="13519"/>
                  </a:lnTo>
                  <a:lnTo>
                    <a:pt x="1643676" y="3462"/>
                  </a:lnTo>
                  <a:lnTo>
                    <a:pt x="1596491" y="0"/>
                  </a:lnTo>
                  <a:close/>
                </a:path>
              </a:pathLst>
            </a:custGeom>
            <a:solidFill>
              <a:srgbClr val="FF0000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330018" y="3008955"/>
              <a:ext cx="1915795" cy="3308985"/>
            </a:xfrm>
            <a:custGeom>
              <a:avLst/>
              <a:gdLst/>
              <a:ahLst/>
              <a:cxnLst/>
              <a:rect l="l" t="t" r="r" b="b"/>
              <a:pathLst>
                <a:path w="1915795" h="3308985">
                  <a:moveTo>
                    <a:pt x="0" y="319306"/>
                  </a:moveTo>
                  <a:lnTo>
                    <a:pt x="3462" y="272121"/>
                  </a:lnTo>
                  <a:lnTo>
                    <a:pt x="13519" y="227086"/>
                  </a:lnTo>
                  <a:lnTo>
                    <a:pt x="29677" y="184694"/>
                  </a:lnTo>
                  <a:lnTo>
                    <a:pt x="51442" y="145440"/>
                  </a:lnTo>
                  <a:lnTo>
                    <a:pt x="78320" y="109817"/>
                  </a:lnTo>
                  <a:lnTo>
                    <a:pt x="109818" y="78320"/>
                  </a:lnTo>
                  <a:lnTo>
                    <a:pt x="145440" y="51442"/>
                  </a:lnTo>
                  <a:lnTo>
                    <a:pt x="184695" y="29677"/>
                  </a:lnTo>
                  <a:lnTo>
                    <a:pt x="227086" y="13519"/>
                  </a:lnTo>
                  <a:lnTo>
                    <a:pt x="272122" y="3462"/>
                  </a:lnTo>
                  <a:lnTo>
                    <a:pt x="319306" y="0"/>
                  </a:lnTo>
                  <a:lnTo>
                    <a:pt x="1596491" y="0"/>
                  </a:lnTo>
                  <a:lnTo>
                    <a:pt x="1643675" y="3462"/>
                  </a:lnTo>
                  <a:lnTo>
                    <a:pt x="1688710" y="13519"/>
                  </a:lnTo>
                  <a:lnTo>
                    <a:pt x="1731102" y="29677"/>
                  </a:lnTo>
                  <a:lnTo>
                    <a:pt x="1770356" y="51442"/>
                  </a:lnTo>
                  <a:lnTo>
                    <a:pt x="1805979" y="78320"/>
                  </a:lnTo>
                  <a:lnTo>
                    <a:pt x="1837477" y="109817"/>
                  </a:lnTo>
                  <a:lnTo>
                    <a:pt x="1864355" y="145440"/>
                  </a:lnTo>
                  <a:lnTo>
                    <a:pt x="1886120" y="184694"/>
                  </a:lnTo>
                  <a:lnTo>
                    <a:pt x="1902278" y="227086"/>
                  </a:lnTo>
                  <a:lnTo>
                    <a:pt x="1912335" y="272121"/>
                  </a:lnTo>
                  <a:lnTo>
                    <a:pt x="1915798" y="319306"/>
                  </a:lnTo>
                  <a:lnTo>
                    <a:pt x="1915798" y="2989592"/>
                  </a:lnTo>
                  <a:lnTo>
                    <a:pt x="1912335" y="3036776"/>
                  </a:lnTo>
                  <a:lnTo>
                    <a:pt x="1902278" y="3081811"/>
                  </a:lnTo>
                  <a:lnTo>
                    <a:pt x="1886120" y="3124203"/>
                  </a:lnTo>
                  <a:lnTo>
                    <a:pt x="1864355" y="3163457"/>
                  </a:lnTo>
                  <a:lnTo>
                    <a:pt x="1837477" y="3199080"/>
                  </a:lnTo>
                  <a:lnTo>
                    <a:pt x="1805979" y="3230577"/>
                  </a:lnTo>
                  <a:lnTo>
                    <a:pt x="1770356" y="3257455"/>
                  </a:lnTo>
                  <a:lnTo>
                    <a:pt x="1731102" y="3279220"/>
                  </a:lnTo>
                  <a:lnTo>
                    <a:pt x="1688710" y="3295378"/>
                  </a:lnTo>
                  <a:lnTo>
                    <a:pt x="1643675" y="3305435"/>
                  </a:lnTo>
                  <a:lnTo>
                    <a:pt x="1596491" y="3308898"/>
                  </a:lnTo>
                  <a:lnTo>
                    <a:pt x="319306" y="3308898"/>
                  </a:lnTo>
                  <a:lnTo>
                    <a:pt x="272122" y="3305435"/>
                  </a:lnTo>
                  <a:lnTo>
                    <a:pt x="227086" y="3295378"/>
                  </a:lnTo>
                  <a:lnTo>
                    <a:pt x="184695" y="3279220"/>
                  </a:lnTo>
                  <a:lnTo>
                    <a:pt x="145440" y="3257455"/>
                  </a:lnTo>
                  <a:lnTo>
                    <a:pt x="109818" y="3230577"/>
                  </a:lnTo>
                  <a:lnTo>
                    <a:pt x="78320" y="3199080"/>
                  </a:lnTo>
                  <a:lnTo>
                    <a:pt x="51442" y="3163457"/>
                  </a:lnTo>
                  <a:lnTo>
                    <a:pt x="29677" y="3124203"/>
                  </a:lnTo>
                  <a:lnTo>
                    <a:pt x="13519" y="3081811"/>
                  </a:lnTo>
                  <a:lnTo>
                    <a:pt x="3462" y="3036776"/>
                  </a:lnTo>
                  <a:lnTo>
                    <a:pt x="0" y="2989592"/>
                  </a:lnTo>
                  <a:lnTo>
                    <a:pt x="0" y="319306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5718798" y="4408423"/>
            <a:ext cx="11385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marR="5080" indent="-78740">
              <a:lnSpc>
                <a:spcPct val="100000"/>
              </a:lnSpc>
              <a:spcBef>
                <a:spcPts val="100"/>
              </a:spcBef>
            </a:pPr>
            <a:r>
              <a:rPr sz="1500" spc="-135" dirty="0">
                <a:solidFill>
                  <a:srgbClr val="FFFFFF"/>
                </a:solidFill>
                <a:latin typeface="Calibri"/>
                <a:cs typeface="Calibri"/>
              </a:rPr>
              <a:t>Подострая </a:t>
            </a:r>
            <a:r>
              <a:rPr sz="1500" spc="-120" dirty="0">
                <a:solidFill>
                  <a:srgbClr val="FFFFFF"/>
                </a:solidFill>
                <a:latin typeface="Calibri"/>
                <a:cs typeface="Calibri"/>
              </a:rPr>
              <a:t>фаза  </a:t>
            </a:r>
            <a:r>
              <a:rPr sz="1500" spc="-140" dirty="0">
                <a:solidFill>
                  <a:srgbClr val="FFFFFF"/>
                </a:solidFill>
                <a:latin typeface="Calibri"/>
                <a:cs typeface="Calibri"/>
              </a:rPr>
              <a:t>реабилитации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7168895" y="2987039"/>
            <a:ext cx="2441575" cy="3368040"/>
            <a:chOff x="7168895" y="2987039"/>
            <a:chExt cx="2441575" cy="3368040"/>
          </a:xfrm>
        </p:grpSpPr>
        <p:pic>
          <p:nvPicPr>
            <p:cNvPr id="75" name="object 7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68895" y="2987039"/>
              <a:ext cx="2441448" cy="336804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16951" y="4343400"/>
              <a:ext cx="1584959" cy="713232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213673" y="3008956"/>
              <a:ext cx="2351405" cy="3277870"/>
            </a:xfrm>
            <a:custGeom>
              <a:avLst/>
              <a:gdLst/>
              <a:ahLst/>
              <a:cxnLst/>
              <a:rect l="l" t="t" r="r" b="b"/>
              <a:pathLst>
                <a:path w="2351404" h="3277870">
                  <a:moveTo>
                    <a:pt x="1959062" y="0"/>
                  </a:moveTo>
                  <a:lnTo>
                    <a:pt x="391821" y="0"/>
                  </a:lnTo>
                  <a:lnTo>
                    <a:pt x="342672" y="3052"/>
                  </a:lnTo>
                  <a:lnTo>
                    <a:pt x="295345" y="11966"/>
                  </a:lnTo>
                  <a:lnTo>
                    <a:pt x="250206" y="26373"/>
                  </a:lnTo>
                  <a:lnTo>
                    <a:pt x="207624" y="45907"/>
                  </a:lnTo>
                  <a:lnTo>
                    <a:pt x="167965" y="70201"/>
                  </a:lnTo>
                  <a:lnTo>
                    <a:pt x="131597" y="98886"/>
                  </a:lnTo>
                  <a:lnTo>
                    <a:pt x="98887" y="131597"/>
                  </a:lnTo>
                  <a:lnTo>
                    <a:pt x="70201" y="167965"/>
                  </a:lnTo>
                  <a:lnTo>
                    <a:pt x="45908" y="207624"/>
                  </a:lnTo>
                  <a:lnTo>
                    <a:pt x="26374" y="250206"/>
                  </a:lnTo>
                  <a:lnTo>
                    <a:pt x="11966" y="295344"/>
                  </a:lnTo>
                  <a:lnTo>
                    <a:pt x="3052" y="342672"/>
                  </a:lnTo>
                  <a:lnTo>
                    <a:pt x="0" y="391821"/>
                  </a:lnTo>
                  <a:lnTo>
                    <a:pt x="0" y="2885724"/>
                  </a:lnTo>
                  <a:lnTo>
                    <a:pt x="3052" y="2934874"/>
                  </a:lnTo>
                  <a:lnTo>
                    <a:pt x="11966" y="2982201"/>
                  </a:lnTo>
                  <a:lnTo>
                    <a:pt x="26374" y="3027339"/>
                  </a:lnTo>
                  <a:lnTo>
                    <a:pt x="45908" y="3069922"/>
                  </a:lnTo>
                  <a:lnTo>
                    <a:pt x="70201" y="3109580"/>
                  </a:lnTo>
                  <a:lnTo>
                    <a:pt x="98887" y="3145949"/>
                  </a:lnTo>
                  <a:lnTo>
                    <a:pt x="131597" y="3178659"/>
                  </a:lnTo>
                  <a:lnTo>
                    <a:pt x="167965" y="3207345"/>
                  </a:lnTo>
                  <a:lnTo>
                    <a:pt x="207624" y="3231638"/>
                  </a:lnTo>
                  <a:lnTo>
                    <a:pt x="250206" y="3251172"/>
                  </a:lnTo>
                  <a:lnTo>
                    <a:pt x="295345" y="3265579"/>
                  </a:lnTo>
                  <a:lnTo>
                    <a:pt x="342672" y="3274493"/>
                  </a:lnTo>
                  <a:lnTo>
                    <a:pt x="391821" y="3277546"/>
                  </a:lnTo>
                  <a:lnTo>
                    <a:pt x="1959062" y="3277546"/>
                  </a:lnTo>
                  <a:lnTo>
                    <a:pt x="2008211" y="3274493"/>
                  </a:lnTo>
                  <a:lnTo>
                    <a:pt x="2055539" y="3265579"/>
                  </a:lnTo>
                  <a:lnTo>
                    <a:pt x="2100677" y="3251172"/>
                  </a:lnTo>
                  <a:lnTo>
                    <a:pt x="2143259" y="3231638"/>
                  </a:lnTo>
                  <a:lnTo>
                    <a:pt x="2182918" y="3207345"/>
                  </a:lnTo>
                  <a:lnTo>
                    <a:pt x="2219286" y="3178659"/>
                  </a:lnTo>
                  <a:lnTo>
                    <a:pt x="2251997" y="3145949"/>
                  </a:lnTo>
                  <a:lnTo>
                    <a:pt x="2280682" y="3109580"/>
                  </a:lnTo>
                  <a:lnTo>
                    <a:pt x="2304976" y="3069922"/>
                  </a:lnTo>
                  <a:lnTo>
                    <a:pt x="2324510" y="3027339"/>
                  </a:lnTo>
                  <a:lnTo>
                    <a:pt x="2338917" y="2982201"/>
                  </a:lnTo>
                  <a:lnTo>
                    <a:pt x="2347831" y="2934874"/>
                  </a:lnTo>
                  <a:lnTo>
                    <a:pt x="2350884" y="2885724"/>
                  </a:lnTo>
                  <a:lnTo>
                    <a:pt x="2350884" y="391821"/>
                  </a:lnTo>
                  <a:lnTo>
                    <a:pt x="2347831" y="342672"/>
                  </a:lnTo>
                  <a:lnTo>
                    <a:pt x="2338917" y="295344"/>
                  </a:lnTo>
                  <a:lnTo>
                    <a:pt x="2324510" y="250206"/>
                  </a:lnTo>
                  <a:lnTo>
                    <a:pt x="2304976" y="207624"/>
                  </a:lnTo>
                  <a:lnTo>
                    <a:pt x="2280682" y="167965"/>
                  </a:lnTo>
                  <a:lnTo>
                    <a:pt x="2251997" y="131597"/>
                  </a:lnTo>
                  <a:lnTo>
                    <a:pt x="2219286" y="98886"/>
                  </a:lnTo>
                  <a:lnTo>
                    <a:pt x="2182918" y="70201"/>
                  </a:lnTo>
                  <a:lnTo>
                    <a:pt x="2143259" y="45907"/>
                  </a:lnTo>
                  <a:lnTo>
                    <a:pt x="2100677" y="26373"/>
                  </a:lnTo>
                  <a:lnTo>
                    <a:pt x="2055539" y="11966"/>
                  </a:lnTo>
                  <a:lnTo>
                    <a:pt x="2008211" y="3052"/>
                  </a:lnTo>
                  <a:lnTo>
                    <a:pt x="1959062" y="0"/>
                  </a:lnTo>
                  <a:close/>
                </a:path>
              </a:pathLst>
            </a:custGeom>
            <a:solidFill>
              <a:srgbClr val="FF0000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213673" y="3008956"/>
              <a:ext cx="2351405" cy="3277870"/>
            </a:xfrm>
            <a:custGeom>
              <a:avLst/>
              <a:gdLst/>
              <a:ahLst/>
              <a:cxnLst/>
              <a:rect l="l" t="t" r="r" b="b"/>
              <a:pathLst>
                <a:path w="2351404" h="3277870">
                  <a:moveTo>
                    <a:pt x="0" y="391821"/>
                  </a:moveTo>
                  <a:lnTo>
                    <a:pt x="3052" y="342672"/>
                  </a:lnTo>
                  <a:lnTo>
                    <a:pt x="11966" y="295344"/>
                  </a:lnTo>
                  <a:lnTo>
                    <a:pt x="26374" y="250206"/>
                  </a:lnTo>
                  <a:lnTo>
                    <a:pt x="45908" y="207624"/>
                  </a:lnTo>
                  <a:lnTo>
                    <a:pt x="70201" y="167965"/>
                  </a:lnTo>
                  <a:lnTo>
                    <a:pt x="98886" y="131597"/>
                  </a:lnTo>
                  <a:lnTo>
                    <a:pt x="131597" y="98886"/>
                  </a:lnTo>
                  <a:lnTo>
                    <a:pt x="167965" y="70201"/>
                  </a:lnTo>
                  <a:lnTo>
                    <a:pt x="207624" y="45908"/>
                  </a:lnTo>
                  <a:lnTo>
                    <a:pt x="250206" y="26374"/>
                  </a:lnTo>
                  <a:lnTo>
                    <a:pt x="295345" y="11966"/>
                  </a:lnTo>
                  <a:lnTo>
                    <a:pt x="342672" y="3052"/>
                  </a:lnTo>
                  <a:lnTo>
                    <a:pt x="391821" y="0"/>
                  </a:lnTo>
                  <a:lnTo>
                    <a:pt x="1959062" y="0"/>
                  </a:lnTo>
                  <a:lnTo>
                    <a:pt x="2008211" y="3052"/>
                  </a:lnTo>
                  <a:lnTo>
                    <a:pt x="2055538" y="11966"/>
                  </a:lnTo>
                  <a:lnTo>
                    <a:pt x="2100677" y="26374"/>
                  </a:lnTo>
                  <a:lnTo>
                    <a:pt x="2143259" y="45908"/>
                  </a:lnTo>
                  <a:lnTo>
                    <a:pt x="2182918" y="70201"/>
                  </a:lnTo>
                  <a:lnTo>
                    <a:pt x="2219286" y="98886"/>
                  </a:lnTo>
                  <a:lnTo>
                    <a:pt x="2251996" y="131597"/>
                  </a:lnTo>
                  <a:lnTo>
                    <a:pt x="2280682" y="167965"/>
                  </a:lnTo>
                  <a:lnTo>
                    <a:pt x="2304975" y="207624"/>
                  </a:lnTo>
                  <a:lnTo>
                    <a:pt x="2324509" y="250206"/>
                  </a:lnTo>
                  <a:lnTo>
                    <a:pt x="2338917" y="295344"/>
                  </a:lnTo>
                  <a:lnTo>
                    <a:pt x="2347831" y="342672"/>
                  </a:lnTo>
                  <a:lnTo>
                    <a:pt x="2350884" y="391821"/>
                  </a:lnTo>
                  <a:lnTo>
                    <a:pt x="2350884" y="2885725"/>
                  </a:lnTo>
                  <a:lnTo>
                    <a:pt x="2347831" y="2934874"/>
                  </a:lnTo>
                  <a:lnTo>
                    <a:pt x="2338917" y="2982201"/>
                  </a:lnTo>
                  <a:lnTo>
                    <a:pt x="2324509" y="3027340"/>
                  </a:lnTo>
                  <a:lnTo>
                    <a:pt x="2304975" y="3069922"/>
                  </a:lnTo>
                  <a:lnTo>
                    <a:pt x="2280682" y="3109581"/>
                  </a:lnTo>
                  <a:lnTo>
                    <a:pt x="2251996" y="3145949"/>
                  </a:lnTo>
                  <a:lnTo>
                    <a:pt x="2219286" y="3178659"/>
                  </a:lnTo>
                  <a:lnTo>
                    <a:pt x="2182918" y="3207345"/>
                  </a:lnTo>
                  <a:lnTo>
                    <a:pt x="2143259" y="3231638"/>
                  </a:lnTo>
                  <a:lnTo>
                    <a:pt x="2100677" y="3251172"/>
                  </a:lnTo>
                  <a:lnTo>
                    <a:pt x="2055538" y="3265580"/>
                  </a:lnTo>
                  <a:lnTo>
                    <a:pt x="2008211" y="3274494"/>
                  </a:lnTo>
                  <a:lnTo>
                    <a:pt x="1959062" y="3277547"/>
                  </a:lnTo>
                  <a:lnTo>
                    <a:pt x="391821" y="3277547"/>
                  </a:lnTo>
                  <a:lnTo>
                    <a:pt x="342672" y="3274494"/>
                  </a:lnTo>
                  <a:lnTo>
                    <a:pt x="295345" y="3265580"/>
                  </a:lnTo>
                  <a:lnTo>
                    <a:pt x="250206" y="3251172"/>
                  </a:lnTo>
                  <a:lnTo>
                    <a:pt x="207624" y="3231638"/>
                  </a:lnTo>
                  <a:lnTo>
                    <a:pt x="167965" y="3207345"/>
                  </a:lnTo>
                  <a:lnTo>
                    <a:pt x="131597" y="3178659"/>
                  </a:lnTo>
                  <a:lnTo>
                    <a:pt x="98886" y="3145949"/>
                  </a:lnTo>
                  <a:lnTo>
                    <a:pt x="70201" y="3109581"/>
                  </a:lnTo>
                  <a:lnTo>
                    <a:pt x="45908" y="3069922"/>
                  </a:lnTo>
                  <a:lnTo>
                    <a:pt x="26374" y="3027340"/>
                  </a:lnTo>
                  <a:lnTo>
                    <a:pt x="11966" y="2982201"/>
                  </a:lnTo>
                  <a:lnTo>
                    <a:pt x="3052" y="2934874"/>
                  </a:lnTo>
                  <a:lnTo>
                    <a:pt x="0" y="2885725"/>
                  </a:lnTo>
                  <a:lnTo>
                    <a:pt x="0" y="39182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7758876" y="4393183"/>
            <a:ext cx="12604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marR="5080" indent="-139700">
              <a:lnSpc>
                <a:spcPct val="100000"/>
              </a:lnSpc>
              <a:spcBef>
                <a:spcPts val="100"/>
              </a:spcBef>
            </a:pPr>
            <a:r>
              <a:rPr sz="1500" spc="-125" dirty="0">
                <a:solidFill>
                  <a:srgbClr val="FFFFFF"/>
                </a:solidFill>
                <a:latin typeface="Calibri"/>
                <a:cs typeface="Calibri"/>
              </a:rPr>
              <a:t>Хроническая </a:t>
            </a:r>
            <a:r>
              <a:rPr sz="1500" spc="-120" dirty="0">
                <a:solidFill>
                  <a:srgbClr val="FFFFFF"/>
                </a:solidFill>
                <a:latin typeface="Calibri"/>
                <a:cs typeface="Calibri"/>
              </a:rPr>
              <a:t>фаза  </a:t>
            </a:r>
            <a:r>
              <a:rPr sz="1500" spc="-140" dirty="0">
                <a:solidFill>
                  <a:srgbClr val="FFFFFF"/>
                </a:solidFill>
                <a:latin typeface="Calibri"/>
                <a:cs typeface="Calibri"/>
              </a:rPr>
              <a:t>реабилитации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9083040" y="2657855"/>
            <a:ext cx="506095" cy="2962910"/>
            <a:chOff x="9083040" y="2657855"/>
            <a:chExt cx="506095" cy="2962910"/>
          </a:xfrm>
        </p:grpSpPr>
        <p:pic>
          <p:nvPicPr>
            <p:cNvPr id="81" name="object 8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83040" y="2657855"/>
              <a:ext cx="505968" cy="2962656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9231584" y="2888941"/>
              <a:ext cx="209550" cy="2460625"/>
            </a:xfrm>
            <a:custGeom>
              <a:avLst/>
              <a:gdLst/>
              <a:ahLst/>
              <a:cxnLst/>
              <a:rect l="l" t="t" r="r" b="b"/>
              <a:pathLst>
                <a:path w="209550" h="2460625">
                  <a:moveTo>
                    <a:pt x="69850" y="2250723"/>
                  </a:moveTo>
                  <a:lnTo>
                    <a:pt x="0" y="2250723"/>
                  </a:lnTo>
                  <a:lnTo>
                    <a:pt x="104775" y="2460273"/>
                  </a:lnTo>
                  <a:lnTo>
                    <a:pt x="192086" y="2285650"/>
                  </a:lnTo>
                  <a:lnTo>
                    <a:pt x="69850" y="2285650"/>
                  </a:lnTo>
                  <a:lnTo>
                    <a:pt x="69850" y="2250723"/>
                  </a:lnTo>
                  <a:close/>
                </a:path>
                <a:path w="209550" h="2460625">
                  <a:moveTo>
                    <a:pt x="139700" y="174625"/>
                  </a:moveTo>
                  <a:lnTo>
                    <a:pt x="69850" y="174625"/>
                  </a:lnTo>
                  <a:lnTo>
                    <a:pt x="69850" y="2285650"/>
                  </a:lnTo>
                  <a:lnTo>
                    <a:pt x="139700" y="2285650"/>
                  </a:lnTo>
                  <a:lnTo>
                    <a:pt x="139700" y="174625"/>
                  </a:lnTo>
                  <a:close/>
                </a:path>
                <a:path w="209550" h="2460625">
                  <a:moveTo>
                    <a:pt x="209550" y="2250723"/>
                  </a:moveTo>
                  <a:lnTo>
                    <a:pt x="139700" y="2250723"/>
                  </a:lnTo>
                  <a:lnTo>
                    <a:pt x="139700" y="2285650"/>
                  </a:lnTo>
                  <a:lnTo>
                    <a:pt x="192086" y="2285650"/>
                  </a:lnTo>
                  <a:lnTo>
                    <a:pt x="209550" y="2250723"/>
                  </a:lnTo>
                  <a:close/>
                </a:path>
                <a:path w="209550" h="2460625">
                  <a:moveTo>
                    <a:pt x="104775" y="0"/>
                  </a:moveTo>
                  <a:lnTo>
                    <a:pt x="0" y="209550"/>
                  </a:lnTo>
                  <a:lnTo>
                    <a:pt x="69850" y="209550"/>
                  </a:lnTo>
                  <a:lnTo>
                    <a:pt x="69850" y="174625"/>
                  </a:lnTo>
                  <a:lnTo>
                    <a:pt x="192087" y="174625"/>
                  </a:lnTo>
                  <a:lnTo>
                    <a:pt x="104775" y="0"/>
                  </a:lnTo>
                  <a:close/>
                </a:path>
                <a:path w="209550" h="2460625">
                  <a:moveTo>
                    <a:pt x="192087" y="174625"/>
                  </a:moveTo>
                  <a:lnTo>
                    <a:pt x="139700" y="174625"/>
                  </a:lnTo>
                  <a:lnTo>
                    <a:pt x="139700" y="209550"/>
                  </a:lnTo>
                  <a:lnTo>
                    <a:pt x="209550" y="209550"/>
                  </a:lnTo>
                  <a:lnTo>
                    <a:pt x="192087" y="174625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45735" y="1383791"/>
            <a:ext cx="2475230" cy="655320"/>
            <a:chOff x="4745735" y="1383791"/>
            <a:chExt cx="2475230" cy="655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5735" y="1383791"/>
              <a:ext cx="2474975" cy="6217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8991" y="1395983"/>
              <a:ext cx="2221991" cy="64312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92187" y="1407971"/>
              <a:ext cx="2381250" cy="528320"/>
            </a:xfrm>
            <a:custGeom>
              <a:avLst/>
              <a:gdLst/>
              <a:ahLst/>
              <a:cxnLst/>
              <a:rect l="l" t="t" r="r" b="b"/>
              <a:pathLst>
                <a:path w="2381250" h="528319">
                  <a:moveTo>
                    <a:pt x="2293089" y="0"/>
                  </a:moveTo>
                  <a:lnTo>
                    <a:pt x="88023" y="0"/>
                  </a:lnTo>
                  <a:lnTo>
                    <a:pt x="53760" y="6917"/>
                  </a:lnTo>
                  <a:lnTo>
                    <a:pt x="25781" y="25781"/>
                  </a:lnTo>
                  <a:lnTo>
                    <a:pt x="6917" y="53760"/>
                  </a:lnTo>
                  <a:lnTo>
                    <a:pt x="0" y="88023"/>
                  </a:lnTo>
                  <a:lnTo>
                    <a:pt x="0" y="440112"/>
                  </a:lnTo>
                  <a:lnTo>
                    <a:pt x="6917" y="474375"/>
                  </a:lnTo>
                  <a:lnTo>
                    <a:pt x="25781" y="502354"/>
                  </a:lnTo>
                  <a:lnTo>
                    <a:pt x="53760" y="521218"/>
                  </a:lnTo>
                  <a:lnTo>
                    <a:pt x="88023" y="528135"/>
                  </a:lnTo>
                  <a:lnTo>
                    <a:pt x="2293089" y="528135"/>
                  </a:lnTo>
                  <a:lnTo>
                    <a:pt x="2327351" y="521218"/>
                  </a:lnTo>
                  <a:lnTo>
                    <a:pt x="2355330" y="502354"/>
                  </a:lnTo>
                  <a:lnTo>
                    <a:pt x="2374195" y="474375"/>
                  </a:lnTo>
                  <a:lnTo>
                    <a:pt x="2381112" y="440112"/>
                  </a:lnTo>
                  <a:lnTo>
                    <a:pt x="2381112" y="88023"/>
                  </a:lnTo>
                  <a:lnTo>
                    <a:pt x="2374195" y="53760"/>
                  </a:lnTo>
                  <a:lnTo>
                    <a:pt x="2355330" y="25781"/>
                  </a:lnTo>
                  <a:lnTo>
                    <a:pt x="2327351" y="6917"/>
                  </a:lnTo>
                  <a:lnTo>
                    <a:pt x="2293089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92187" y="1407971"/>
              <a:ext cx="2381250" cy="528320"/>
            </a:xfrm>
            <a:custGeom>
              <a:avLst/>
              <a:gdLst/>
              <a:ahLst/>
              <a:cxnLst/>
              <a:rect l="l" t="t" r="r" b="b"/>
              <a:pathLst>
                <a:path w="2381250" h="528319">
                  <a:moveTo>
                    <a:pt x="0" y="88023"/>
                  </a:moveTo>
                  <a:lnTo>
                    <a:pt x="6917" y="53760"/>
                  </a:lnTo>
                  <a:lnTo>
                    <a:pt x="25781" y="25781"/>
                  </a:lnTo>
                  <a:lnTo>
                    <a:pt x="53760" y="6917"/>
                  </a:lnTo>
                  <a:lnTo>
                    <a:pt x="88023" y="0"/>
                  </a:lnTo>
                  <a:lnTo>
                    <a:pt x="2293089" y="0"/>
                  </a:lnTo>
                  <a:lnTo>
                    <a:pt x="2327351" y="6917"/>
                  </a:lnTo>
                  <a:lnTo>
                    <a:pt x="2355330" y="25781"/>
                  </a:lnTo>
                  <a:lnTo>
                    <a:pt x="2374194" y="53760"/>
                  </a:lnTo>
                  <a:lnTo>
                    <a:pt x="2381112" y="88023"/>
                  </a:lnTo>
                  <a:lnTo>
                    <a:pt x="2381112" y="440113"/>
                  </a:lnTo>
                  <a:lnTo>
                    <a:pt x="2374194" y="474376"/>
                  </a:lnTo>
                  <a:lnTo>
                    <a:pt x="2355330" y="502355"/>
                  </a:lnTo>
                  <a:lnTo>
                    <a:pt x="2327351" y="521219"/>
                  </a:lnTo>
                  <a:lnTo>
                    <a:pt x="2293089" y="528137"/>
                  </a:lnTo>
                  <a:lnTo>
                    <a:pt x="88023" y="528137"/>
                  </a:lnTo>
                  <a:lnTo>
                    <a:pt x="53760" y="521219"/>
                  </a:lnTo>
                  <a:lnTo>
                    <a:pt x="25781" y="502355"/>
                  </a:lnTo>
                  <a:lnTo>
                    <a:pt x="6917" y="474376"/>
                  </a:lnTo>
                  <a:lnTo>
                    <a:pt x="0" y="440113"/>
                  </a:lnTo>
                  <a:lnTo>
                    <a:pt x="0" y="88023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020719" y="1440179"/>
            <a:ext cx="1926589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95605" marR="5080" indent="-383540">
              <a:lnSpc>
                <a:spcPts val="1610"/>
              </a:lnSpc>
              <a:spcBef>
                <a:spcPts val="210"/>
              </a:spcBef>
            </a:pP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Хронический </a:t>
            </a:r>
            <a:r>
              <a:rPr sz="1400" spc="-170" dirty="0">
                <a:solidFill>
                  <a:srgbClr val="FFFFFF"/>
                </a:solidFill>
                <a:latin typeface="Calibri"/>
                <a:cs typeface="Calibri"/>
              </a:rPr>
              <a:t>реанимационный  </a:t>
            </a:r>
            <a:r>
              <a:rPr sz="1400" spc="-160" dirty="0">
                <a:solidFill>
                  <a:srgbClr val="FFFFFF"/>
                </a:solidFill>
                <a:latin typeface="Calibri"/>
                <a:cs typeface="Calibri"/>
              </a:rPr>
              <a:t>больной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(mRS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4-5)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631935" y="1383791"/>
            <a:ext cx="2338070" cy="655320"/>
            <a:chOff x="8631935" y="1383791"/>
            <a:chExt cx="2338070" cy="6553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31935" y="1383791"/>
              <a:ext cx="2337816" cy="6217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56191" y="1395983"/>
              <a:ext cx="1289303" cy="6431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677727" y="1407971"/>
              <a:ext cx="2245360" cy="528320"/>
            </a:xfrm>
            <a:custGeom>
              <a:avLst/>
              <a:gdLst/>
              <a:ahLst/>
              <a:cxnLst/>
              <a:rect l="l" t="t" r="r" b="b"/>
              <a:pathLst>
                <a:path w="2245359" h="528319">
                  <a:moveTo>
                    <a:pt x="1122673" y="0"/>
                  </a:moveTo>
                  <a:lnTo>
                    <a:pt x="1048857" y="561"/>
                  </a:lnTo>
                  <a:lnTo>
                    <a:pt x="976316" y="2223"/>
                  </a:lnTo>
                  <a:lnTo>
                    <a:pt x="905198" y="4950"/>
                  </a:lnTo>
                  <a:lnTo>
                    <a:pt x="835650" y="8708"/>
                  </a:lnTo>
                  <a:lnTo>
                    <a:pt x="767821" y="13462"/>
                  </a:lnTo>
                  <a:lnTo>
                    <a:pt x="701859" y="19176"/>
                  </a:lnTo>
                  <a:lnTo>
                    <a:pt x="637912" y="25817"/>
                  </a:lnTo>
                  <a:lnTo>
                    <a:pt x="576127" y="33350"/>
                  </a:lnTo>
                  <a:lnTo>
                    <a:pt x="516653" y="41738"/>
                  </a:lnTo>
                  <a:lnTo>
                    <a:pt x="459637" y="50949"/>
                  </a:lnTo>
                  <a:lnTo>
                    <a:pt x="405227" y="60947"/>
                  </a:lnTo>
                  <a:lnTo>
                    <a:pt x="353572" y="71697"/>
                  </a:lnTo>
                  <a:lnTo>
                    <a:pt x="304818" y="83164"/>
                  </a:lnTo>
                  <a:lnTo>
                    <a:pt x="259115" y="95314"/>
                  </a:lnTo>
                  <a:lnTo>
                    <a:pt x="216610" y="108112"/>
                  </a:lnTo>
                  <a:lnTo>
                    <a:pt x="177451" y="121523"/>
                  </a:lnTo>
                  <a:lnTo>
                    <a:pt x="141786" y="135512"/>
                  </a:lnTo>
                  <a:lnTo>
                    <a:pt x="81530" y="165086"/>
                  </a:lnTo>
                  <a:lnTo>
                    <a:pt x="37024" y="196555"/>
                  </a:lnTo>
                  <a:lnTo>
                    <a:pt x="9453" y="229642"/>
                  </a:lnTo>
                  <a:lnTo>
                    <a:pt x="0" y="264067"/>
                  </a:lnTo>
                  <a:lnTo>
                    <a:pt x="2388" y="281429"/>
                  </a:lnTo>
                  <a:lnTo>
                    <a:pt x="21048" y="315220"/>
                  </a:lnTo>
                  <a:lnTo>
                    <a:pt x="57234" y="347533"/>
                  </a:lnTo>
                  <a:lnTo>
                    <a:pt x="109763" y="378090"/>
                  </a:lnTo>
                  <a:lnTo>
                    <a:pt x="177451" y="406612"/>
                  </a:lnTo>
                  <a:lnTo>
                    <a:pt x="216610" y="420023"/>
                  </a:lnTo>
                  <a:lnTo>
                    <a:pt x="259115" y="432820"/>
                  </a:lnTo>
                  <a:lnTo>
                    <a:pt x="304818" y="444971"/>
                  </a:lnTo>
                  <a:lnTo>
                    <a:pt x="353572" y="456438"/>
                  </a:lnTo>
                  <a:lnTo>
                    <a:pt x="405227" y="467188"/>
                  </a:lnTo>
                  <a:lnTo>
                    <a:pt x="459637" y="477186"/>
                  </a:lnTo>
                  <a:lnTo>
                    <a:pt x="516653" y="486396"/>
                  </a:lnTo>
                  <a:lnTo>
                    <a:pt x="576127" y="494785"/>
                  </a:lnTo>
                  <a:lnTo>
                    <a:pt x="637912" y="502318"/>
                  </a:lnTo>
                  <a:lnTo>
                    <a:pt x="701859" y="508958"/>
                  </a:lnTo>
                  <a:lnTo>
                    <a:pt x="767821" y="514673"/>
                  </a:lnTo>
                  <a:lnTo>
                    <a:pt x="835650" y="519427"/>
                  </a:lnTo>
                  <a:lnTo>
                    <a:pt x="905198" y="523185"/>
                  </a:lnTo>
                  <a:lnTo>
                    <a:pt x="976316" y="525912"/>
                  </a:lnTo>
                  <a:lnTo>
                    <a:pt x="1048857" y="527574"/>
                  </a:lnTo>
                  <a:lnTo>
                    <a:pt x="1122673" y="528135"/>
                  </a:lnTo>
                  <a:lnTo>
                    <a:pt x="1196489" y="527574"/>
                  </a:lnTo>
                  <a:lnTo>
                    <a:pt x="1269030" y="525912"/>
                  </a:lnTo>
                  <a:lnTo>
                    <a:pt x="1340149" y="523185"/>
                  </a:lnTo>
                  <a:lnTo>
                    <a:pt x="1409696" y="519427"/>
                  </a:lnTo>
                  <a:lnTo>
                    <a:pt x="1477525" y="514673"/>
                  </a:lnTo>
                  <a:lnTo>
                    <a:pt x="1543487" y="508958"/>
                  </a:lnTo>
                  <a:lnTo>
                    <a:pt x="1607434" y="502318"/>
                  </a:lnTo>
                  <a:lnTo>
                    <a:pt x="1669219" y="494785"/>
                  </a:lnTo>
                  <a:lnTo>
                    <a:pt x="1728694" y="486396"/>
                  </a:lnTo>
                  <a:lnTo>
                    <a:pt x="1785710" y="477186"/>
                  </a:lnTo>
                  <a:lnTo>
                    <a:pt x="1840119" y="467188"/>
                  </a:lnTo>
                  <a:lnTo>
                    <a:pt x="1891775" y="456438"/>
                  </a:lnTo>
                  <a:lnTo>
                    <a:pt x="1940528" y="444971"/>
                  </a:lnTo>
                  <a:lnTo>
                    <a:pt x="1986231" y="432820"/>
                  </a:lnTo>
                  <a:lnTo>
                    <a:pt x="2028736" y="420023"/>
                  </a:lnTo>
                  <a:lnTo>
                    <a:pt x="2067895" y="406612"/>
                  </a:lnTo>
                  <a:lnTo>
                    <a:pt x="2103560" y="392622"/>
                  </a:lnTo>
                  <a:lnTo>
                    <a:pt x="2163817" y="363048"/>
                  </a:lnTo>
                  <a:lnTo>
                    <a:pt x="2208322" y="331579"/>
                  </a:lnTo>
                  <a:lnTo>
                    <a:pt x="2235893" y="298492"/>
                  </a:lnTo>
                  <a:lnTo>
                    <a:pt x="2245347" y="264067"/>
                  </a:lnTo>
                  <a:lnTo>
                    <a:pt x="2242959" y="246704"/>
                  </a:lnTo>
                  <a:lnTo>
                    <a:pt x="2224299" y="212914"/>
                  </a:lnTo>
                  <a:lnTo>
                    <a:pt x="2188112" y="180601"/>
                  </a:lnTo>
                  <a:lnTo>
                    <a:pt x="2135583" y="150045"/>
                  </a:lnTo>
                  <a:lnTo>
                    <a:pt x="2067895" y="121523"/>
                  </a:lnTo>
                  <a:lnTo>
                    <a:pt x="2028736" y="108112"/>
                  </a:lnTo>
                  <a:lnTo>
                    <a:pt x="1986231" y="95314"/>
                  </a:lnTo>
                  <a:lnTo>
                    <a:pt x="1940528" y="83164"/>
                  </a:lnTo>
                  <a:lnTo>
                    <a:pt x="1891775" y="71697"/>
                  </a:lnTo>
                  <a:lnTo>
                    <a:pt x="1840119" y="60947"/>
                  </a:lnTo>
                  <a:lnTo>
                    <a:pt x="1785710" y="50949"/>
                  </a:lnTo>
                  <a:lnTo>
                    <a:pt x="1728694" y="41738"/>
                  </a:lnTo>
                  <a:lnTo>
                    <a:pt x="1669219" y="33350"/>
                  </a:lnTo>
                  <a:lnTo>
                    <a:pt x="1607434" y="25817"/>
                  </a:lnTo>
                  <a:lnTo>
                    <a:pt x="1543487" y="19176"/>
                  </a:lnTo>
                  <a:lnTo>
                    <a:pt x="1477525" y="13462"/>
                  </a:lnTo>
                  <a:lnTo>
                    <a:pt x="1409696" y="8708"/>
                  </a:lnTo>
                  <a:lnTo>
                    <a:pt x="1340149" y="4950"/>
                  </a:lnTo>
                  <a:lnTo>
                    <a:pt x="1269030" y="2223"/>
                  </a:lnTo>
                  <a:lnTo>
                    <a:pt x="1196489" y="561"/>
                  </a:lnTo>
                  <a:lnTo>
                    <a:pt x="112267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77727" y="1407971"/>
              <a:ext cx="2245360" cy="528320"/>
            </a:xfrm>
            <a:custGeom>
              <a:avLst/>
              <a:gdLst/>
              <a:ahLst/>
              <a:cxnLst/>
              <a:rect l="l" t="t" r="r" b="b"/>
              <a:pathLst>
                <a:path w="2245359" h="528319">
                  <a:moveTo>
                    <a:pt x="0" y="264068"/>
                  </a:moveTo>
                  <a:lnTo>
                    <a:pt x="21048" y="212915"/>
                  </a:lnTo>
                  <a:lnTo>
                    <a:pt x="57234" y="180602"/>
                  </a:lnTo>
                  <a:lnTo>
                    <a:pt x="109763" y="150045"/>
                  </a:lnTo>
                  <a:lnTo>
                    <a:pt x="177451" y="121524"/>
                  </a:lnTo>
                  <a:lnTo>
                    <a:pt x="216610" y="108113"/>
                  </a:lnTo>
                  <a:lnTo>
                    <a:pt x="259115" y="95315"/>
                  </a:lnTo>
                  <a:lnTo>
                    <a:pt x="304818" y="83165"/>
                  </a:lnTo>
                  <a:lnTo>
                    <a:pt x="353572" y="71697"/>
                  </a:lnTo>
                  <a:lnTo>
                    <a:pt x="405227" y="60947"/>
                  </a:lnTo>
                  <a:lnTo>
                    <a:pt x="459637" y="50949"/>
                  </a:lnTo>
                  <a:lnTo>
                    <a:pt x="516653" y="41739"/>
                  </a:lnTo>
                  <a:lnTo>
                    <a:pt x="576127" y="33350"/>
                  </a:lnTo>
                  <a:lnTo>
                    <a:pt x="637912" y="25817"/>
                  </a:lnTo>
                  <a:lnTo>
                    <a:pt x="701860" y="19177"/>
                  </a:lnTo>
                  <a:lnTo>
                    <a:pt x="767822" y="13462"/>
                  </a:lnTo>
                  <a:lnTo>
                    <a:pt x="835650" y="8708"/>
                  </a:lnTo>
                  <a:lnTo>
                    <a:pt x="905198" y="4950"/>
                  </a:lnTo>
                  <a:lnTo>
                    <a:pt x="976316" y="2223"/>
                  </a:lnTo>
                  <a:lnTo>
                    <a:pt x="1048857" y="561"/>
                  </a:lnTo>
                  <a:lnTo>
                    <a:pt x="1122674" y="0"/>
                  </a:lnTo>
                  <a:lnTo>
                    <a:pt x="1196490" y="561"/>
                  </a:lnTo>
                  <a:lnTo>
                    <a:pt x="1269031" y="2223"/>
                  </a:lnTo>
                  <a:lnTo>
                    <a:pt x="1340149" y="4950"/>
                  </a:lnTo>
                  <a:lnTo>
                    <a:pt x="1409697" y="8708"/>
                  </a:lnTo>
                  <a:lnTo>
                    <a:pt x="1477525" y="13462"/>
                  </a:lnTo>
                  <a:lnTo>
                    <a:pt x="1543488" y="19177"/>
                  </a:lnTo>
                  <a:lnTo>
                    <a:pt x="1607435" y="25817"/>
                  </a:lnTo>
                  <a:lnTo>
                    <a:pt x="1669220" y="33350"/>
                  </a:lnTo>
                  <a:lnTo>
                    <a:pt x="1728694" y="41739"/>
                  </a:lnTo>
                  <a:lnTo>
                    <a:pt x="1785710" y="50949"/>
                  </a:lnTo>
                  <a:lnTo>
                    <a:pt x="1840120" y="60947"/>
                  </a:lnTo>
                  <a:lnTo>
                    <a:pt x="1891775" y="71697"/>
                  </a:lnTo>
                  <a:lnTo>
                    <a:pt x="1940529" y="83165"/>
                  </a:lnTo>
                  <a:lnTo>
                    <a:pt x="1986232" y="95315"/>
                  </a:lnTo>
                  <a:lnTo>
                    <a:pt x="2028737" y="108113"/>
                  </a:lnTo>
                  <a:lnTo>
                    <a:pt x="2067896" y="121524"/>
                  </a:lnTo>
                  <a:lnTo>
                    <a:pt x="2103561" y="135513"/>
                  </a:lnTo>
                  <a:lnTo>
                    <a:pt x="2163817" y="165087"/>
                  </a:lnTo>
                  <a:lnTo>
                    <a:pt x="2208323" y="196556"/>
                  </a:lnTo>
                  <a:lnTo>
                    <a:pt x="2235894" y="229643"/>
                  </a:lnTo>
                  <a:lnTo>
                    <a:pt x="2245348" y="264068"/>
                  </a:lnTo>
                  <a:lnTo>
                    <a:pt x="2242960" y="281431"/>
                  </a:lnTo>
                  <a:lnTo>
                    <a:pt x="2224299" y="315221"/>
                  </a:lnTo>
                  <a:lnTo>
                    <a:pt x="2188113" y="347534"/>
                  </a:lnTo>
                  <a:lnTo>
                    <a:pt x="2135584" y="378091"/>
                  </a:lnTo>
                  <a:lnTo>
                    <a:pt x="2067896" y="406612"/>
                  </a:lnTo>
                  <a:lnTo>
                    <a:pt x="2028737" y="420023"/>
                  </a:lnTo>
                  <a:lnTo>
                    <a:pt x="1986232" y="432821"/>
                  </a:lnTo>
                  <a:lnTo>
                    <a:pt x="1940529" y="444971"/>
                  </a:lnTo>
                  <a:lnTo>
                    <a:pt x="1891775" y="456439"/>
                  </a:lnTo>
                  <a:lnTo>
                    <a:pt x="1840120" y="467189"/>
                  </a:lnTo>
                  <a:lnTo>
                    <a:pt x="1785710" y="477187"/>
                  </a:lnTo>
                  <a:lnTo>
                    <a:pt x="1728694" y="486397"/>
                  </a:lnTo>
                  <a:lnTo>
                    <a:pt x="1669220" y="494786"/>
                  </a:lnTo>
                  <a:lnTo>
                    <a:pt x="1607435" y="502319"/>
                  </a:lnTo>
                  <a:lnTo>
                    <a:pt x="1543488" y="508959"/>
                  </a:lnTo>
                  <a:lnTo>
                    <a:pt x="1477525" y="514674"/>
                  </a:lnTo>
                  <a:lnTo>
                    <a:pt x="1409697" y="519428"/>
                  </a:lnTo>
                  <a:lnTo>
                    <a:pt x="1340149" y="523186"/>
                  </a:lnTo>
                  <a:lnTo>
                    <a:pt x="1269031" y="525913"/>
                  </a:lnTo>
                  <a:lnTo>
                    <a:pt x="1196490" y="527575"/>
                  </a:lnTo>
                  <a:lnTo>
                    <a:pt x="1122674" y="528137"/>
                  </a:lnTo>
                  <a:lnTo>
                    <a:pt x="1048857" y="527575"/>
                  </a:lnTo>
                  <a:lnTo>
                    <a:pt x="976316" y="525913"/>
                  </a:lnTo>
                  <a:lnTo>
                    <a:pt x="905198" y="523186"/>
                  </a:lnTo>
                  <a:lnTo>
                    <a:pt x="835650" y="519428"/>
                  </a:lnTo>
                  <a:lnTo>
                    <a:pt x="767822" y="514674"/>
                  </a:lnTo>
                  <a:lnTo>
                    <a:pt x="701860" y="508959"/>
                  </a:lnTo>
                  <a:lnTo>
                    <a:pt x="637912" y="502319"/>
                  </a:lnTo>
                  <a:lnTo>
                    <a:pt x="576127" y="494786"/>
                  </a:lnTo>
                  <a:lnTo>
                    <a:pt x="516653" y="486397"/>
                  </a:lnTo>
                  <a:lnTo>
                    <a:pt x="459637" y="477187"/>
                  </a:lnTo>
                  <a:lnTo>
                    <a:pt x="405227" y="467189"/>
                  </a:lnTo>
                  <a:lnTo>
                    <a:pt x="353572" y="456439"/>
                  </a:lnTo>
                  <a:lnTo>
                    <a:pt x="304818" y="444971"/>
                  </a:lnTo>
                  <a:lnTo>
                    <a:pt x="259115" y="432821"/>
                  </a:lnTo>
                  <a:lnTo>
                    <a:pt x="216610" y="420023"/>
                  </a:lnTo>
                  <a:lnTo>
                    <a:pt x="177451" y="406612"/>
                  </a:lnTo>
                  <a:lnTo>
                    <a:pt x="141786" y="392623"/>
                  </a:lnTo>
                  <a:lnTo>
                    <a:pt x="81530" y="363049"/>
                  </a:lnTo>
                  <a:lnTo>
                    <a:pt x="37024" y="331580"/>
                  </a:lnTo>
                  <a:lnTo>
                    <a:pt x="9453" y="298493"/>
                  </a:lnTo>
                  <a:lnTo>
                    <a:pt x="0" y="26406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286051" y="1440179"/>
            <a:ext cx="1032510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99060">
              <a:lnSpc>
                <a:spcPts val="1610"/>
              </a:lnSpc>
              <a:spcBef>
                <a:spcPts val="210"/>
              </a:spcBef>
            </a:pP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ОРР </a:t>
            </a: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Клиники  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Института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65" dirty="0">
                <a:solidFill>
                  <a:srgbClr val="FFFFFF"/>
                </a:solidFill>
                <a:latin typeface="Calibri"/>
                <a:cs typeface="Calibri"/>
              </a:rPr>
              <a:t>Мозга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631935" y="1932432"/>
            <a:ext cx="2472055" cy="622300"/>
            <a:chOff x="8631935" y="1932432"/>
            <a:chExt cx="2472055" cy="62230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1935" y="1932432"/>
              <a:ext cx="2471928" cy="6217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89135" y="2048256"/>
              <a:ext cx="1557527" cy="43891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677728" y="1957063"/>
              <a:ext cx="2381250" cy="528320"/>
            </a:xfrm>
            <a:custGeom>
              <a:avLst/>
              <a:gdLst/>
              <a:ahLst/>
              <a:cxnLst/>
              <a:rect l="l" t="t" r="r" b="b"/>
              <a:pathLst>
                <a:path w="2381250" h="528319">
                  <a:moveTo>
                    <a:pt x="2293087" y="0"/>
                  </a:moveTo>
                  <a:lnTo>
                    <a:pt x="88023" y="0"/>
                  </a:lnTo>
                  <a:lnTo>
                    <a:pt x="53760" y="6917"/>
                  </a:lnTo>
                  <a:lnTo>
                    <a:pt x="25781" y="25781"/>
                  </a:lnTo>
                  <a:lnTo>
                    <a:pt x="6917" y="53760"/>
                  </a:lnTo>
                  <a:lnTo>
                    <a:pt x="0" y="88023"/>
                  </a:lnTo>
                  <a:lnTo>
                    <a:pt x="0" y="440113"/>
                  </a:lnTo>
                  <a:lnTo>
                    <a:pt x="6917" y="474376"/>
                  </a:lnTo>
                  <a:lnTo>
                    <a:pt x="25781" y="502355"/>
                  </a:lnTo>
                  <a:lnTo>
                    <a:pt x="53760" y="521219"/>
                  </a:lnTo>
                  <a:lnTo>
                    <a:pt x="88023" y="528137"/>
                  </a:lnTo>
                  <a:lnTo>
                    <a:pt x="2293087" y="528137"/>
                  </a:lnTo>
                  <a:lnTo>
                    <a:pt x="2327350" y="521219"/>
                  </a:lnTo>
                  <a:lnTo>
                    <a:pt x="2355330" y="502355"/>
                  </a:lnTo>
                  <a:lnTo>
                    <a:pt x="2374194" y="474376"/>
                  </a:lnTo>
                  <a:lnTo>
                    <a:pt x="2381111" y="440113"/>
                  </a:lnTo>
                  <a:lnTo>
                    <a:pt x="2381111" y="88023"/>
                  </a:lnTo>
                  <a:lnTo>
                    <a:pt x="2374194" y="53760"/>
                  </a:lnTo>
                  <a:lnTo>
                    <a:pt x="2355330" y="25781"/>
                  </a:lnTo>
                  <a:lnTo>
                    <a:pt x="2327350" y="6917"/>
                  </a:lnTo>
                  <a:lnTo>
                    <a:pt x="229308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77728" y="1957063"/>
              <a:ext cx="2381250" cy="528320"/>
            </a:xfrm>
            <a:custGeom>
              <a:avLst/>
              <a:gdLst/>
              <a:ahLst/>
              <a:cxnLst/>
              <a:rect l="l" t="t" r="r" b="b"/>
              <a:pathLst>
                <a:path w="2381250" h="528319">
                  <a:moveTo>
                    <a:pt x="0" y="88023"/>
                  </a:moveTo>
                  <a:lnTo>
                    <a:pt x="6917" y="53760"/>
                  </a:lnTo>
                  <a:lnTo>
                    <a:pt x="25781" y="25781"/>
                  </a:lnTo>
                  <a:lnTo>
                    <a:pt x="53760" y="6917"/>
                  </a:lnTo>
                  <a:lnTo>
                    <a:pt x="88023" y="0"/>
                  </a:lnTo>
                  <a:lnTo>
                    <a:pt x="2293089" y="0"/>
                  </a:lnTo>
                  <a:lnTo>
                    <a:pt x="2327351" y="6917"/>
                  </a:lnTo>
                  <a:lnTo>
                    <a:pt x="2355330" y="25781"/>
                  </a:lnTo>
                  <a:lnTo>
                    <a:pt x="2374194" y="53760"/>
                  </a:lnTo>
                  <a:lnTo>
                    <a:pt x="2381112" y="88023"/>
                  </a:lnTo>
                  <a:lnTo>
                    <a:pt x="2381112" y="440113"/>
                  </a:lnTo>
                  <a:lnTo>
                    <a:pt x="2374194" y="474376"/>
                  </a:lnTo>
                  <a:lnTo>
                    <a:pt x="2355330" y="502355"/>
                  </a:lnTo>
                  <a:lnTo>
                    <a:pt x="2327351" y="521219"/>
                  </a:lnTo>
                  <a:lnTo>
                    <a:pt x="2293089" y="528137"/>
                  </a:lnTo>
                  <a:lnTo>
                    <a:pt x="88023" y="528137"/>
                  </a:lnTo>
                  <a:lnTo>
                    <a:pt x="53760" y="521219"/>
                  </a:lnTo>
                  <a:lnTo>
                    <a:pt x="25781" y="502355"/>
                  </a:lnTo>
                  <a:lnTo>
                    <a:pt x="6917" y="474376"/>
                  </a:lnTo>
                  <a:lnTo>
                    <a:pt x="0" y="440113"/>
                  </a:lnTo>
                  <a:lnTo>
                    <a:pt x="0" y="88023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219789" y="2092452"/>
            <a:ext cx="12998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Экспертиза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прогноза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080504" y="1383791"/>
            <a:ext cx="1689100" cy="655320"/>
            <a:chOff x="7080504" y="1383791"/>
            <a:chExt cx="1689100" cy="65532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80504" y="1383791"/>
              <a:ext cx="1688592" cy="62179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12736" y="1395983"/>
              <a:ext cx="1060703" cy="64312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125584" y="1407971"/>
              <a:ext cx="1598295" cy="528320"/>
            </a:xfrm>
            <a:custGeom>
              <a:avLst/>
              <a:gdLst/>
              <a:ahLst/>
              <a:cxnLst/>
              <a:rect l="l" t="t" r="r" b="b"/>
              <a:pathLst>
                <a:path w="1598295" h="528319">
                  <a:moveTo>
                    <a:pt x="798926" y="0"/>
                  </a:moveTo>
                  <a:lnTo>
                    <a:pt x="729992" y="969"/>
                  </a:lnTo>
                  <a:lnTo>
                    <a:pt x="662686" y="3824"/>
                  </a:lnTo>
                  <a:lnTo>
                    <a:pt x="597248" y="8485"/>
                  </a:lnTo>
                  <a:lnTo>
                    <a:pt x="533918" y="14874"/>
                  </a:lnTo>
                  <a:lnTo>
                    <a:pt x="472935" y="22911"/>
                  </a:lnTo>
                  <a:lnTo>
                    <a:pt x="414541" y="32516"/>
                  </a:lnTo>
                  <a:lnTo>
                    <a:pt x="358974" y="43610"/>
                  </a:lnTo>
                  <a:lnTo>
                    <a:pt x="306474" y="56115"/>
                  </a:lnTo>
                  <a:lnTo>
                    <a:pt x="257281" y="69951"/>
                  </a:lnTo>
                  <a:lnTo>
                    <a:pt x="211635" y="85038"/>
                  </a:lnTo>
                  <a:lnTo>
                    <a:pt x="169776" y="101298"/>
                  </a:lnTo>
                  <a:lnTo>
                    <a:pt x="131943" y="118650"/>
                  </a:lnTo>
                  <a:lnTo>
                    <a:pt x="98376" y="137017"/>
                  </a:lnTo>
                  <a:lnTo>
                    <a:pt x="45002" y="176474"/>
                  </a:lnTo>
                  <a:lnTo>
                    <a:pt x="11570" y="219036"/>
                  </a:lnTo>
                  <a:lnTo>
                    <a:pt x="0" y="264067"/>
                  </a:lnTo>
                  <a:lnTo>
                    <a:pt x="2932" y="286852"/>
                  </a:lnTo>
                  <a:lnTo>
                    <a:pt x="25673" y="330728"/>
                  </a:lnTo>
                  <a:lnTo>
                    <a:pt x="69316" y="371816"/>
                  </a:lnTo>
                  <a:lnTo>
                    <a:pt x="131943" y="409484"/>
                  </a:lnTo>
                  <a:lnTo>
                    <a:pt x="169776" y="426837"/>
                  </a:lnTo>
                  <a:lnTo>
                    <a:pt x="211635" y="443097"/>
                  </a:lnTo>
                  <a:lnTo>
                    <a:pt x="257281" y="458184"/>
                  </a:lnTo>
                  <a:lnTo>
                    <a:pt x="306474" y="472020"/>
                  </a:lnTo>
                  <a:lnTo>
                    <a:pt x="358974" y="484524"/>
                  </a:lnTo>
                  <a:lnTo>
                    <a:pt x="414541" y="495619"/>
                  </a:lnTo>
                  <a:lnTo>
                    <a:pt x="472935" y="505224"/>
                  </a:lnTo>
                  <a:lnTo>
                    <a:pt x="533918" y="513261"/>
                  </a:lnTo>
                  <a:lnTo>
                    <a:pt x="597248" y="519650"/>
                  </a:lnTo>
                  <a:lnTo>
                    <a:pt x="662686" y="524311"/>
                  </a:lnTo>
                  <a:lnTo>
                    <a:pt x="729992" y="527166"/>
                  </a:lnTo>
                  <a:lnTo>
                    <a:pt x="798926" y="528135"/>
                  </a:lnTo>
                  <a:lnTo>
                    <a:pt x="867860" y="527166"/>
                  </a:lnTo>
                  <a:lnTo>
                    <a:pt x="935166" y="524311"/>
                  </a:lnTo>
                  <a:lnTo>
                    <a:pt x="1000604" y="519650"/>
                  </a:lnTo>
                  <a:lnTo>
                    <a:pt x="1063934" y="513261"/>
                  </a:lnTo>
                  <a:lnTo>
                    <a:pt x="1124916" y="505224"/>
                  </a:lnTo>
                  <a:lnTo>
                    <a:pt x="1183310" y="495619"/>
                  </a:lnTo>
                  <a:lnTo>
                    <a:pt x="1238877" y="484524"/>
                  </a:lnTo>
                  <a:lnTo>
                    <a:pt x="1291377" y="472020"/>
                  </a:lnTo>
                  <a:lnTo>
                    <a:pt x="1340570" y="458184"/>
                  </a:lnTo>
                  <a:lnTo>
                    <a:pt x="1386216" y="443097"/>
                  </a:lnTo>
                  <a:lnTo>
                    <a:pt x="1428075" y="426837"/>
                  </a:lnTo>
                  <a:lnTo>
                    <a:pt x="1465908" y="409484"/>
                  </a:lnTo>
                  <a:lnTo>
                    <a:pt x="1499474" y="391118"/>
                  </a:lnTo>
                  <a:lnTo>
                    <a:pt x="1552849" y="351660"/>
                  </a:lnTo>
                  <a:lnTo>
                    <a:pt x="1586281" y="309098"/>
                  </a:lnTo>
                  <a:lnTo>
                    <a:pt x="1597851" y="264067"/>
                  </a:lnTo>
                  <a:lnTo>
                    <a:pt x="1594919" y="241282"/>
                  </a:lnTo>
                  <a:lnTo>
                    <a:pt x="1572178" y="197406"/>
                  </a:lnTo>
                  <a:lnTo>
                    <a:pt x="1528535" y="156318"/>
                  </a:lnTo>
                  <a:lnTo>
                    <a:pt x="1465908" y="118650"/>
                  </a:lnTo>
                  <a:lnTo>
                    <a:pt x="1428075" y="101298"/>
                  </a:lnTo>
                  <a:lnTo>
                    <a:pt x="1386216" y="85038"/>
                  </a:lnTo>
                  <a:lnTo>
                    <a:pt x="1340570" y="69951"/>
                  </a:lnTo>
                  <a:lnTo>
                    <a:pt x="1291377" y="56115"/>
                  </a:lnTo>
                  <a:lnTo>
                    <a:pt x="1238877" y="43610"/>
                  </a:lnTo>
                  <a:lnTo>
                    <a:pt x="1183310" y="32516"/>
                  </a:lnTo>
                  <a:lnTo>
                    <a:pt x="1124916" y="22911"/>
                  </a:lnTo>
                  <a:lnTo>
                    <a:pt x="1063934" y="14874"/>
                  </a:lnTo>
                  <a:lnTo>
                    <a:pt x="1000604" y="8485"/>
                  </a:lnTo>
                  <a:lnTo>
                    <a:pt x="935166" y="3824"/>
                  </a:lnTo>
                  <a:lnTo>
                    <a:pt x="867860" y="969"/>
                  </a:lnTo>
                  <a:lnTo>
                    <a:pt x="79892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125584" y="1407971"/>
              <a:ext cx="1598295" cy="528320"/>
            </a:xfrm>
            <a:custGeom>
              <a:avLst/>
              <a:gdLst/>
              <a:ahLst/>
              <a:cxnLst/>
              <a:rect l="l" t="t" r="r" b="b"/>
              <a:pathLst>
                <a:path w="1598295" h="528319">
                  <a:moveTo>
                    <a:pt x="0" y="264068"/>
                  </a:moveTo>
                  <a:lnTo>
                    <a:pt x="11570" y="219037"/>
                  </a:lnTo>
                  <a:lnTo>
                    <a:pt x="45002" y="176475"/>
                  </a:lnTo>
                  <a:lnTo>
                    <a:pt x="98376" y="137018"/>
                  </a:lnTo>
                  <a:lnTo>
                    <a:pt x="131943" y="118651"/>
                  </a:lnTo>
                  <a:lnTo>
                    <a:pt x="169776" y="101298"/>
                  </a:lnTo>
                  <a:lnTo>
                    <a:pt x="211635" y="85039"/>
                  </a:lnTo>
                  <a:lnTo>
                    <a:pt x="257281" y="69951"/>
                  </a:lnTo>
                  <a:lnTo>
                    <a:pt x="306474" y="56115"/>
                  </a:lnTo>
                  <a:lnTo>
                    <a:pt x="358974" y="43611"/>
                  </a:lnTo>
                  <a:lnTo>
                    <a:pt x="414541" y="32516"/>
                  </a:lnTo>
                  <a:lnTo>
                    <a:pt x="472935" y="22911"/>
                  </a:lnTo>
                  <a:lnTo>
                    <a:pt x="533917" y="14874"/>
                  </a:lnTo>
                  <a:lnTo>
                    <a:pt x="597247" y="8485"/>
                  </a:lnTo>
                  <a:lnTo>
                    <a:pt x="662685" y="3824"/>
                  </a:lnTo>
                  <a:lnTo>
                    <a:pt x="729991" y="969"/>
                  </a:lnTo>
                  <a:lnTo>
                    <a:pt x="798926" y="0"/>
                  </a:lnTo>
                  <a:lnTo>
                    <a:pt x="867860" y="969"/>
                  </a:lnTo>
                  <a:lnTo>
                    <a:pt x="935166" y="3824"/>
                  </a:lnTo>
                  <a:lnTo>
                    <a:pt x="1000604" y="8485"/>
                  </a:lnTo>
                  <a:lnTo>
                    <a:pt x="1063934" y="14874"/>
                  </a:lnTo>
                  <a:lnTo>
                    <a:pt x="1124916" y="22911"/>
                  </a:lnTo>
                  <a:lnTo>
                    <a:pt x="1183311" y="32516"/>
                  </a:lnTo>
                  <a:lnTo>
                    <a:pt x="1238878" y="43611"/>
                  </a:lnTo>
                  <a:lnTo>
                    <a:pt x="1291378" y="56115"/>
                  </a:lnTo>
                  <a:lnTo>
                    <a:pt x="1340570" y="69951"/>
                  </a:lnTo>
                  <a:lnTo>
                    <a:pt x="1386216" y="85039"/>
                  </a:lnTo>
                  <a:lnTo>
                    <a:pt x="1428076" y="101298"/>
                  </a:lnTo>
                  <a:lnTo>
                    <a:pt x="1465908" y="118651"/>
                  </a:lnTo>
                  <a:lnTo>
                    <a:pt x="1499475" y="137018"/>
                  </a:lnTo>
                  <a:lnTo>
                    <a:pt x="1552850" y="176475"/>
                  </a:lnTo>
                  <a:lnTo>
                    <a:pt x="1586281" y="219037"/>
                  </a:lnTo>
                  <a:lnTo>
                    <a:pt x="1597852" y="264068"/>
                  </a:lnTo>
                  <a:lnTo>
                    <a:pt x="1594919" y="286853"/>
                  </a:lnTo>
                  <a:lnTo>
                    <a:pt x="1572178" y="330729"/>
                  </a:lnTo>
                  <a:lnTo>
                    <a:pt x="1528535" y="371817"/>
                  </a:lnTo>
                  <a:lnTo>
                    <a:pt x="1465908" y="409485"/>
                  </a:lnTo>
                  <a:lnTo>
                    <a:pt x="1428076" y="426838"/>
                  </a:lnTo>
                  <a:lnTo>
                    <a:pt x="1386216" y="443097"/>
                  </a:lnTo>
                  <a:lnTo>
                    <a:pt x="1340570" y="458185"/>
                  </a:lnTo>
                  <a:lnTo>
                    <a:pt x="1291378" y="472021"/>
                  </a:lnTo>
                  <a:lnTo>
                    <a:pt x="1238878" y="484525"/>
                  </a:lnTo>
                  <a:lnTo>
                    <a:pt x="1183311" y="495620"/>
                  </a:lnTo>
                  <a:lnTo>
                    <a:pt x="1124916" y="505225"/>
                  </a:lnTo>
                  <a:lnTo>
                    <a:pt x="1063934" y="513262"/>
                  </a:lnTo>
                  <a:lnTo>
                    <a:pt x="1000604" y="519651"/>
                  </a:lnTo>
                  <a:lnTo>
                    <a:pt x="935166" y="524312"/>
                  </a:lnTo>
                  <a:lnTo>
                    <a:pt x="867860" y="527167"/>
                  </a:lnTo>
                  <a:lnTo>
                    <a:pt x="798926" y="528137"/>
                  </a:lnTo>
                  <a:lnTo>
                    <a:pt x="729991" y="527167"/>
                  </a:lnTo>
                  <a:lnTo>
                    <a:pt x="662685" y="524312"/>
                  </a:lnTo>
                  <a:lnTo>
                    <a:pt x="597247" y="519651"/>
                  </a:lnTo>
                  <a:lnTo>
                    <a:pt x="533917" y="513262"/>
                  </a:lnTo>
                  <a:lnTo>
                    <a:pt x="472935" y="505225"/>
                  </a:lnTo>
                  <a:lnTo>
                    <a:pt x="414541" y="495620"/>
                  </a:lnTo>
                  <a:lnTo>
                    <a:pt x="358974" y="484525"/>
                  </a:lnTo>
                  <a:lnTo>
                    <a:pt x="306474" y="472021"/>
                  </a:lnTo>
                  <a:lnTo>
                    <a:pt x="257281" y="458185"/>
                  </a:lnTo>
                  <a:lnTo>
                    <a:pt x="211635" y="443097"/>
                  </a:lnTo>
                  <a:lnTo>
                    <a:pt x="169776" y="426838"/>
                  </a:lnTo>
                  <a:lnTo>
                    <a:pt x="131943" y="409485"/>
                  </a:lnTo>
                  <a:lnTo>
                    <a:pt x="98376" y="391118"/>
                  </a:lnTo>
                  <a:lnTo>
                    <a:pt x="45002" y="351661"/>
                  </a:lnTo>
                  <a:lnTo>
                    <a:pt x="11570" y="309099"/>
                  </a:lnTo>
                  <a:lnTo>
                    <a:pt x="0" y="26406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542715" y="1440179"/>
            <a:ext cx="765175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5904" marR="5080" indent="-243840">
              <a:lnSpc>
                <a:spcPts val="1610"/>
              </a:lnSpc>
              <a:spcBef>
                <a:spcPts val="210"/>
              </a:spcBef>
            </a:pPr>
            <a:r>
              <a:rPr sz="1400" spc="-305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400" spc="-19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400" spc="-17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400" spc="-17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400" spc="-155" dirty="0">
                <a:solidFill>
                  <a:srgbClr val="FFFFFF"/>
                </a:solidFill>
                <a:latin typeface="Calibri"/>
                <a:cs typeface="Calibri"/>
              </a:rPr>
              <a:t>ор</a:t>
            </a:r>
            <a:r>
              <a:rPr sz="1400" spc="-17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spc="-17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г 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РСЦ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248143" y="2542032"/>
            <a:ext cx="2338070" cy="619125"/>
            <a:chOff x="7248143" y="2542032"/>
            <a:chExt cx="2338070" cy="619125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48143" y="2542032"/>
              <a:ext cx="2337816" cy="6187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87055" y="2654808"/>
              <a:ext cx="1463040" cy="43891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295569" y="2563990"/>
              <a:ext cx="2245360" cy="528320"/>
            </a:xfrm>
            <a:custGeom>
              <a:avLst/>
              <a:gdLst/>
              <a:ahLst/>
              <a:cxnLst/>
              <a:rect l="l" t="t" r="r" b="b"/>
              <a:pathLst>
                <a:path w="2245359" h="528319">
                  <a:moveTo>
                    <a:pt x="1122674" y="0"/>
                  </a:moveTo>
                  <a:lnTo>
                    <a:pt x="1048858" y="561"/>
                  </a:lnTo>
                  <a:lnTo>
                    <a:pt x="976317" y="2223"/>
                  </a:lnTo>
                  <a:lnTo>
                    <a:pt x="905199" y="4950"/>
                  </a:lnTo>
                  <a:lnTo>
                    <a:pt x="835651" y="8708"/>
                  </a:lnTo>
                  <a:lnTo>
                    <a:pt x="767823" y="13462"/>
                  </a:lnTo>
                  <a:lnTo>
                    <a:pt x="701860" y="19176"/>
                  </a:lnTo>
                  <a:lnTo>
                    <a:pt x="637913" y="25817"/>
                  </a:lnTo>
                  <a:lnTo>
                    <a:pt x="576128" y="33350"/>
                  </a:lnTo>
                  <a:lnTo>
                    <a:pt x="516654" y="41739"/>
                  </a:lnTo>
                  <a:lnTo>
                    <a:pt x="459637" y="50949"/>
                  </a:lnTo>
                  <a:lnTo>
                    <a:pt x="405228" y="60947"/>
                  </a:lnTo>
                  <a:lnTo>
                    <a:pt x="353572" y="71697"/>
                  </a:lnTo>
                  <a:lnTo>
                    <a:pt x="304819" y="83164"/>
                  </a:lnTo>
                  <a:lnTo>
                    <a:pt x="259116" y="95314"/>
                  </a:lnTo>
                  <a:lnTo>
                    <a:pt x="216611" y="108112"/>
                  </a:lnTo>
                  <a:lnTo>
                    <a:pt x="177452" y="121523"/>
                  </a:lnTo>
                  <a:lnTo>
                    <a:pt x="141787" y="135512"/>
                  </a:lnTo>
                  <a:lnTo>
                    <a:pt x="81530" y="165086"/>
                  </a:lnTo>
                  <a:lnTo>
                    <a:pt x="37024" y="196556"/>
                  </a:lnTo>
                  <a:lnTo>
                    <a:pt x="9453" y="229643"/>
                  </a:lnTo>
                  <a:lnTo>
                    <a:pt x="0" y="264068"/>
                  </a:lnTo>
                  <a:lnTo>
                    <a:pt x="2388" y="281431"/>
                  </a:lnTo>
                  <a:lnTo>
                    <a:pt x="21048" y="315221"/>
                  </a:lnTo>
                  <a:lnTo>
                    <a:pt x="57234" y="347534"/>
                  </a:lnTo>
                  <a:lnTo>
                    <a:pt x="109763" y="378090"/>
                  </a:lnTo>
                  <a:lnTo>
                    <a:pt x="177452" y="406612"/>
                  </a:lnTo>
                  <a:lnTo>
                    <a:pt x="216611" y="420023"/>
                  </a:lnTo>
                  <a:lnTo>
                    <a:pt x="259116" y="432821"/>
                  </a:lnTo>
                  <a:lnTo>
                    <a:pt x="304819" y="444971"/>
                  </a:lnTo>
                  <a:lnTo>
                    <a:pt x="353572" y="456439"/>
                  </a:lnTo>
                  <a:lnTo>
                    <a:pt x="405228" y="467189"/>
                  </a:lnTo>
                  <a:lnTo>
                    <a:pt x="459637" y="477187"/>
                  </a:lnTo>
                  <a:lnTo>
                    <a:pt x="516654" y="486397"/>
                  </a:lnTo>
                  <a:lnTo>
                    <a:pt x="576128" y="494786"/>
                  </a:lnTo>
                  <a:lnTo>
                    <a:pt x="637913" y="502319"/>
                  </a:lnTo>
                  <a:lnTo>
                    <a:pt x="701860" y="508959"/>
                  </a:lnTo>
                  <a:lnTo>
                    <a:pt x="767823" y="514674"/>
                  </a:lnTo>
                  <a:lnTo>
                    <a:pt x="835651" y="519428"/>
                  </a:lnTo>
                  <a:lnTo>
                    <a:pt x="905199" y="523186"/>
                  </a:lnTo>
                  <a:lnTo>
                    <a:pt x="976317" y="525913"/>
                  </a:lnTo>
                  <a:lnTo>
                    <a:pt x="1048858" y="527575"/>
                  </a:lnTo>
                  <a:lnTo>
                    <a:pt x="1122674" y="528137"/>
                  </a:lnTo>
                  <a:lnTo>
                    <a:pt x="1196491" y="527575"/>
                  </a:lnTo>
                  <a:lnTo>
                    <a:pt x="1269032" y="525913"/>
                  </a:lnTo>
                  <a:lnTo>
                    <a:pt x="1340150" y="523186"/>
                  </a:lnTo>
                  <a:lnTo>
                    <a:pt x="1409697" y="519428"/>
                  </a:lnTo>
                  <a:lnTo>
                    <a:pt x="1477526" y="514674"/>
                  </a:lnTo>
                  <a:lnTo>
                    <a:pt x="1543488" y="508959"/>
                  </a:lnTo>
                  <a:lnTo>
                    <a:pt x="1607436" y="502319"/>
                  </a:lnTo>
                  <a:lnTo>
                    <a:pt x="1669221" y="494786"/>
                  </a:lnTo>
                  <a:lnTo>
                    <a:pt x="1728695" y="486397"/>
                  </a:lnTo>
                  <a:lnTo>
                    <a:pt x="1785711" y="477187"/>
                  </a:lnTo>
                  <a:lnTo>
                    <a:pt x="1840121" y="467189"/>
                  </a:lnTo>
                  <a:lnTo>
                    <a:pt x="1891776" y="456439"/>
                  </a:lnTo>
                  <a:lnTo>
                    <a:pt x="1940529" y="444971"/>
                  </a:lnTo>
                  <a:lnTo>
                    <a:pt x="1986232" y="432821"/>
                  </a:lnTo>
                  <a:lnTo>
                    <a:pt x="2028737" y="420023"/>
                  </a:lnTo>
                  <a:lnTo>
                    <a:pt x="2067896" y="406612"/>
                  </a:lnTo>
                  <a:lnTo>
                    <a:pt x="2103561" y="392623"/>
                  </a:lnTo>
                  <a:lnTo>
                    <a:pt x="2163818" y="363049"/>
                  </a:lnTo>
                  <a:lnTo>
                    <a:pt x="2208323" y="331580"/>
                  </a:lnTo>
                  <a:lnTo>
                    <a:pt x="2235895" y="298493"/>
                  </a:lnTo>
                  <a:lnTo>
                    <a:pt x="2245348" y="264068"/>
                  </a:lnTo>
                  <a:lnTo>
                    <a:pt x="2242960" y="246705"/>
                  </a:lnTo>
                  <a:lnTo>
                    <a:pt x="2224300" y="212915"/>
                  </a:lnTo>
                  <a:lnTo>
                    <a:pt x="2188113" y="180602"/>
                  </a:lnTo>
                  <a:lnTo>
                    <a:pt x="2135584" y="150045"/>
                  </a:lnTo>
                  <a:lnTo>
                    <a:pt x="2067896" y="121523"/>
                  </a:lnTo>
                  <a:lnTo>
                    <a:pt x="2028737" y="108112"/>
                  </a:lnTo>
                  <a:lnTo>
                    <a:pt x="1986232" y="95314"/>
                  </a:lnTo>
                  <a:lnTo>
                    <a:pt x="1940529" y="83164"/>
                  </a:lnTo>
                  <a:lnTo>
                    <a:pt x="1891776" y="71697"/>
                  </a:lnTo>
                  <a:lnTo>
                    <a:pt x="1840121" y="60947"/>
                  </a:lnTo>
                  <a:lnTo>
                    <a:pt x="1785711" y="50949"/>
                  </a:lnTo>
                  <a:lnTo>
                    <a:pt x="1728695" y="41739"/>
                  </a:lnTo>
                  <a:lnTo>
                    <a:pt x="1669221" y="33350"/>
                  </a:lnTo>
                  <a:lnTo>
                    <a:pt x="1607436" y="25817"/>
                  </a:lnTo>
                  <a:lnTo>
                    <a:pt x="1543488" y="19176"/>
                  </a:lnTo>
                  <a:lnTo>
                    <a:pt x="1477526" y="13462"/>
                  </a:lnTo>
                  <a:lnTo>
                    <a:pt x="1409697" y="8708"/>
                  </a:lnTo>
                  <a:lnTo>
                    <a:pt x="1340150" y="4950"/>
                  </a:lnTo>
                  <a:lnTo>
                    <a:pt x="1269032" y="2223"/>
                  </a:lnTo>
                  <a:lnTo>
                    <a:pt x="1196491" y="561"/>
                  </a:lnTo>
                  <a:lnTo>
                    <a:pt x="112267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295569" y="2563990"/>
              <a:ext cx="2245360" cy="528320"/>
            </a:xfrm>
            <a:custGeom>
              <a:avLst/>
              <a:gdLst/>
              <a:ahLst/>
              <a:cxnLst/>
              <a:rect l="l" t="t" r="r" b="b"/>
              <a:pathLst>
                <a:path w="2245359" h="528319">
                  <a:moveTo>
                    <a:pt x="0" y="264068"/>
                  </a:moveTo>
                  <a:lnTo>
                    <a:pt x="21048" y="212915"/>
                  </a:lnTo>
                  <a:lnTo>
                    <a:pt x="57234" y="180602"/>
                  </a:lnTo>
                  <a:lnTo>
                    <a:pt x="109763" y="150045"/>
                  </a:lnTo>
                  <a:lnTo>
                    <a:pt x="177451" y="121524"/>
                  </a:lnTo>
                  <a:lnTo>
                    <a:pt x="216610" y="108113"/>
                  </a:lnTo>
                  <a:lnTo>
                    <a:pt x="259115" y="95315"/>
                  </a:lnTo>
                  <a:lnTo>
                    <a:pt x="304818" y="83165"/>
                  </a:lnTo>
                  <a:lnTo>
                    <a:pt x="353572" y="71697"/>
                  </a:lnTo>
                  <a:lnTo>
                    <a:pt x="405227" y="60947"/>
                  </a:lnTo>
                  <a:lnTo>
                    <a:pt x="459637" y="50949"/>
                  </a:lnTo>
                  <a:lnTo>
                    <a:pt x="516653" y="41739"/>
                  </a:lnTo>
                  <a:lnTo>
                    <a:pt x="576127" y="33350"/>
                  </a:lnTo>
                  <a:lnTo>
                    <a:pt x="637912" y="25817"/>
                  </a:lnTo>
                  <a:lnTo>
                    <a:pt x="701860" y="19177"/>
                  </a:lnTo>
                  <a:lnTo>
                    <a:pt x="767822" y="13462"/>
                  </a:lnTo>
                  <a:lnTo>
                    <a:pt x="835650" y="8708"/>
                  </a:lnTo>
                  <a:lnTo>
                    <a:pt x="905198" y="4950"/>
                  </a:lnTo>
                  <a:lnTo>
                    <a:pt x="976316" y="2223"/>
                  </a:lnTo>
                  <a:lnTo>
                    <a:pt x="1048857" y="561"/>
                  </a:lnTo>
                  <a:lnTo>
                    <a:pt x="1122674" y="0"/>
                  </a:lnTo>
                  <a:lnTo>
                    <a:pt x="1196490" y="561"/>
                  </a:lnTo>
                  <a:lnTo>
                    <a:pt x="1269031" y="2223"/>
                  </a:lnTo>
                  <a:lnTo>
                    <a:pt x="1340149" y="4950"/>
                  </a:lnTo>
                  <a:lnTo>
                    <a:pt x="1409697" y="8708"/>
                  </a:lnTo>
                  <a:lnTo>
                    <a:pt x="1477525" y="13462"/>
                  </a:lnTo>
                  <a:lnTo>
                    <a:pt x="1543488" y="19177"/>
                  </a:lnTo>
                  <a:lnTo>
                    <a:pt x="1607435" y="25817"/>
                  </a:lnTo>
                  <a:lnTo>
                    <a:pt x="1669220" y="33350"/>
                  </a:lnTo>
                  <a:lnTo>
                    <a:pt x="1728694" y="41739"/>
                  </a:lnTo>
                  <a:lnTo>
                    <a:pt x="1785710" y="50949"/>
                  </a:lnTo>
                  <a:lnTo>
                    <a:pt x="1840120" y="60947"/>
                  </a:lnTo>
                  <a:lnTo>
                    <a:pt x="1891775" y="71697"/>
                  </a:lnTo>
                  <a:lnTo>
                    <a:pt x="1940529" y="83165"/>
                  </a:lnTo>
                  <a:lnTo>
                    <a:pt x="1986232" y="95315"/>
                  </a:lnTo>
                  <a:lnTo>
                    <a:pt x="2028737" y="108113"/>
                  </a:lnTo>
                  <a:lnTo>
                    <a:pt x="2067896" y="121524"/>
                  </a:lnTo>
                  <a:lnTo>
                    <a:pt x="2103561" y="135513"/>
                  </a:lnTo>
                  <a:lnTo>
                    <a:pt x="2163817" y="165087"/>
                  </a:lnTo>
                  <a:lnTo>
                    <a:pt x="2208323" y="196556"/>
                  </a:lnTo>
                  <a:lnTo>
                    <a:pt x="2235894" y="229643"/>
                  </a:lnTo>
                  <a:lnTo>
                    <a:pt x="2245348" y="264068"/>
                  </a:lnTo>
                  <a:lnTo>
                    <a:pt x="2242960" y="281431"/>
                  </a:lnTo>
                  <a:lnTo>
                    <a:pt x="2224299" y="315221"/>
                  </a:lnTo>
                  <a:lnTo>
                    <a:pt x="2188113" y="347534"/>
                  </a:lnTo>
                  <a:lnTo>
                    <a:pt x="2135584" y="378091"/>
                  </a:lnTo>
                  <a:lnTo>
                    <a:pt x="2067896" y="406612"/>
                  </a:lnTo>
                  <a:lnTo>
                    <a:pt x="2028737" y="420023"/>
                  </a:lnTo>
                  <a:lnTo>
                    <a:pt x="1986232" y="432821"/>
                  </a:lnTo>
                  <a:lnTo>
                    <a:pt x="1940529" y="444971"/>
                  </a:lnTo>
                  <a:lnTo>
                    <a:pt x="1891775" y="456439"/>
                  </a:lnTo>
                  <a:lnTo>
                    <a:pt x="1840120" y="467189"/>
                  </a:lnTo>
                  <a:lnTo>
                    <a:pt x="1785710" y="477187"/>
                  </a:lnTo>
                  <a:lnTo>
                    <a:pt x="1728694" y="486397"/>
                  </a:lnTo>
                  <a:lnTo>
                    <a:pt x="1669220" y="494786"/>
                  </a:lnTo>
                  <a:lnTo>
                    <a:pt x="1607435" y="502319"/>
                  </a:lnTo>
                  <a:lnTo>
                    <a:pt x="1543488" y="508959"/>
                  </a:lnTo>
                  <a:lnTo>
                    <a:pt x="1477525" y="514674"/>
                  </a:lnTo>
                  <a:lnTo>
                    <a:pt x="1409697" y="519428"/>
                  </a:lnTo>
                  <a:lnTo>
                    <a:pt x="1340149" y="523186"/>
                  </a:lnTo>
                  <a:lnTo>
                    <a:pt x="1269031" y="525913"/>
                  </a:lnTo>
                  <a:lnTo>
                    <a:pt x="1196490" y="527575"/>
                  </a:lnTo>
                  <a:lnTo>
                    <a:pt x="1122674" y="528137"/>
                  </a:lnTo>
                  <a:lnTo>
                    <a:pt x="1048857" y="527575"/>
                  </a:lnTo>
                  <a:lnTo>
                    <a:pt x="976316" y="525913"/>
                  </a:lnTo>
                  <a:lnTo>
                    <a:pt x="905198" y="523186"/>
                  </a:lnTo>
                  <a:lnTo>
                    <a:pt x="835650" y="519428"/>
                  </a:lnTo>
                  <a:lnTo>
                    <a:pt x="767822" y="514674"/>
                  </a:lnTo>
                  <a:lnTo>
                    <a:pt x="701860" y="508959"/>
                  </a:lnTo>
                  <a:lnTo>
                    <a:pt x="637912" y="502319"/>
                  </a:lnTo>
                  <a:lnTo>
                    <a:pt x="576127" y="494786"/>
                  </a:lnTo>
                  <a:lnTo>
                    <a:pt x="516653" y="486397"/>
                  </a:lnTo>
                  <a:lnTo>
                    <a:pt x="459637" y="477187"/>
                  </a:lnTo>
                  <a:lnTo>
                    <a:pt x="405227" y="467189"/>
                  </a:lnTo>
                  <a:lnTo>
                    <a:pt x="353572" y="456439"/>
                  </a:lnTo>
                  <a:lnTo>
                    <a:pt x="304818" y="444971"/>
                  </a:lnTo>
                  <a:lnTo>
                    <a:pt x="259115" y="432821"/>
                  </a:lnTo>
                  <a:lnTo>
                    <a:pt x="216610" y="420023"/>
                  </a:lnTo>
                  <a:lnTo>
                    <a:pt x="177451" y="406612"/>
                  </a:lnTo>
                  <a:lnTo>
                    <a:pt x="141786" y="392623"/>
                  </a:lnTo>
                  <a:lnTo>
                    <a:pt x="81530" y="363049"/>
                  </a:lnTo>
                  <a:lnTo>
                    <a:pt x="37024" y="331580"/>
                  </a:lnTo>
                  <a:lnTo>
                    <a:pt x="9453" y="298493"/>
                  </a:lnTo>
                  <a:lnTo>
                    <a:pt x="0" y="26406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816581" y="2699003"/>
            <a:ext cx="12033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Курс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55" dirty="0">
                <a:solidFill>
                  <a:srgbClr val="FFFFFF"/>
                </a:solidFill>
                <a:latin typeface="Calibri"/>
                <a:cs typeface="Calibri"/>
              </a:rPr>
              <a:t>реабилитации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290304" y="2542032"/>
            <a:ext cx="2338070" cy="652780"/>
            <a:chOff x="9290304" y="2542032"/>
            <a:chExt cx="2338070" cy="652780"/>
          </a:xfrm>
        </p:grpSpPr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90304" y="2542032"/>
              <a:ext cx="2337816" cy="61874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84664" y="2554224"/>
              <a:ext cx="1185672" cy="64007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337052" y="2563990"/>
              <a:ext cx="2245360" cy="528320"/>
            </a:xfrm>
            <a:custGeom>
              <a:avLst/>
              <a:gdLst/>
              <a:ahLst/>
              <a:cxnLst/>
              <a:rect l="l" t="t" r="r" b="b"/>
              <a:pathLst>
                <a:path w="2245359" h="528319">
                  <a:moveTo>
                    <a:pt x="1122673" y="0"/>
                  </a:moveTo>
                  <a:lnTo>
                    <a:pt x="1048857" y="561"/>
                  </a:lnTo>
                  <a:lnTo>
                    <a:pt x="976316" y="2223"/>
                  </a:lnTo>
                  <a:lnTo>
                    <a:pt x="905198" y="4950"/>
                  </a:lnTo>
                  <a:lnTo>
                    <a:pt x="835650" y="8708"/>
                  </a:lnTo>
                  <a:lnTo>
                    <a:pt x="767821" y="13462"/>
                  </a:lnTo>
                  <a:lnTo>
                    <a:pt x="701859" y="19176"/>
                  </a:lnTo>
                  <a:lnTo>
                    <a:pt x="637912" y="25817"/>
                  </a:lnTo>
                  <a:lnTo>
                    <a:pt x="576127" y="33350"/>
                  </a:lnTo>
                  <a:lnTo>
                    <a:pt x="516653" y="41739"/>
                  </a:lnTo>
                  <a:lnTo>
                    <a:pt x="459637" y="50949"/>
                  </a:lnTo>
                  <a:lnTo>
                    <a:pt x="405227" y="60947"/>
                  </a:lnTo>
                  <a:lnTo>
                    <a:pt x="353572" y="71697"/>
                  </a:lnTo>
                  <a:lnTo>
                    <a:pt x="304818" y="83164"/>
                  </a:lnTo>
                  <a:lnTo>
                    <a:pt x="259115" y="95314"/>
                  </a:lnTo>
                  <a:lnTo>
                    <a:pt x="216610" y="108112"/>
                  </a:lnTo>
                  <a:lnTo>
                    <a:pt x="177451" y="121523"/>
                  </a:lnTo>
                  <a:lnTo>
                    <a:pt x="141786" y="135512"/>
                  </a:lnTo>
                  <a:lnTo>
                    <a:pt x="81530" y="165086"/>
                  </a:lnTo>
                  <a:lnTo>
                    <a:pt x="37024" y="196556"/>
                  </a:lnTo>
                  <a:lnTo>
                    <a:pt x="9453" y="229643"/>
                  </a:lnTo>
                  <a:lnTo>
                    <a:pt x="0" y="264068"/>
                  </a:lnTo>
                  <a:lnTo>
                    <a:pt x="2388" y="281431"/>
                  </a:lnTo>
                  <a:lnTo>
                    <a:pt x="21048" y="315221"/>
                  </a:lnTo>
                  <a:lnTo>
                    <a:pt x="57234" y="347534"/>
                  </a:lnTo>
                  <a:lnTo>
                    <a:pt x="109763" y="378090"/>
                  </a:lnTo>
                  <a:lnTo>
                    <a:pt x="177451" y="406612"/>
                  </a:lnTo>
                  <a:lnTo>
                    <a:pt x="216610" y="420023"/>
                  </a:lnTo>
                  <a:lnTo>
                    <a:pt x="259115" y="432821"/>
                  </a:lnTo>
                  <a:lnTo>
                    <a:pt x="304818" y="444971"/>
                  </a:lnTo>
                  <a:lnTo>
                    <a:pt x="353572" y="456439"/>
                  </a:lnTo>
                  <a:lnTo>
                    <a:pt x="405227" y="467189"/>
                  </a:lnTo>
                  <a:lnTo>
                    <a:pt x="459637" y="477187"/>
                  </a:lnTo>
                  <a:lnTo>
                    <a:pt x="516653" y="486397"/>
                  </a:lnTo>
                  <a:lnTo>
                    <a:pt x="576127" y="494786"/>
                  </a:lnTo>
                  <a:lnTo>
                    <a:pt x="637912" y="502319"/>
                  </a:lnTo>
                  <a:lnTo>
                    <a:pt x="701859" y="508959"/>
                  </a:lnTo>
                  <a:lnTo>
                    <a:pt x="767821" y="514674"/>
                  </a:lnTo>
                  <a:lnTo>
                    <a:pt x="835650" y="519428"/>
                  </a:lnTo>
                  <a:lnTo>
                    <a:pt x="905198" y="523186"/>
                  </a:lnTo>
                  <a:lnTo>
                    <a:pt x="976316" y="525913"/>
                  </a:lnTo>
                  <a:lnTo>
                    <a:pt x="1048857" y="527575"/>
                  </a:lnTo>
                  <a:lnTo>
                    <a:pt x="1122673" y="528137"/>
                  </a:lnTo>
                  <a:lnTo>
                    <a:pt x="1196489" y="527575"/>
                  </a:lnTo>
                  <a:lnTo>
                    <a:pt x="1269030" y="525913"/>
                  </a:lnTo>
                  <a:lnTo>
                    <a:pt x="1340149" y="523186"/>
                  </a:lnTo>
                  <a:lnTo>
                    <a:pt x="1409696" y="519428"/>
                  </a:lnTo>
                  <a:lnTo>
                    <a:pt x="1477525" y="514674"/>
                  </a:lnTo>
                  <a:lnTo>
                    <a:pt x="1543487" y="508959"/>
                  </a:lnTo>
                  <a:lnTo>
                    <a:pt x="1607435" y="502319"/>
                  </a:lnTo>
                  <a:lnTo>
                    <a:pt x="1669220" y="494786"/>
                  </a:lnTo>
                  <a:lnTo>
                    <a:pt x="1728694" y="486397"/>
                  </a:lnTo>
                  <a:lnTo>
                    <a:pt x="1785710" y="477187"/>
                  </a:lnTo>
                  <a:lnTo>
                    <a:pt x="1840120" y="467189"/>
                  </a:lnTo>
                  <a:lnTo>
                    <a:pt x="1891775" y="456439"/>
                  </a:lnTo>
                  <a:lnTo>
                    <a:pt x="1940529" y="444971"/>
                  </a:lnTo>
                  <a:lnTo>
                    <a:pt x="1986232" y="432821"/>
                  </a:lnTo>
                  <a:lnTo>
                    <a:pt x="2028737" y="420023"/>
                  </a:lnTo>
                  <a:lnTo>
                    <a:pt x="2067896" y="406612"/>
                  </a:lnTo>
                  <a:lnTo>
                    <a:pt x="2103561" y="392623"/>
                  </a:lnTo>
                  <a:lnTo>
                    <a:pt x="2163818" y="363049"/>
                  </a:lnTo>
                  <a:lnTo>
                    <a:pt x="2208323" y="331580"/>
                  </a:lnTo>
                  <a:lnTo>
                    <a:pt x="2235895" y="298493"/>
                  </a:lnTo>
                  <a:lnTo>
                    <a:pt x="2245348" y="264068"/>
                  </a:lnTo>
                  <a:lnTo>
                    <a:pt x="2242960" y="246705"/>
                  </a:lnTo>
                  <a:lnTo>
                    <a:pt x="2224300" y="212915"/>
                  </a:lnTo>
                  <a:lnTo>
                    <a:pt x="2188113" y="180602"/>
                  </a:lnTo>
                  <a:lnTo>
                    <a:pt x="2135584" y="150045"/>
                  </a:lnTo>
                  <a:lnTo>
                    <a:pt x="2067896" y="121523"/>
                  </a:lnTo>
                  <a:lnTo>
                    <a:pt x="2028737" y="108112"/>
                  </a:lnTo>
                  <a:lnTo>
                    <a:pt x="1986232" y="95314"/>
                  </a:lnTo>
                  <a:lnTo>
                    <a:pt x="1940529" y="83164"/>
                  </a:lnTo>
                  <a:lnTo>
                    <a:pt x="1891775" y="71697"/>
                  </a:lnTo>
                  <a:lnTo>
                    <a:pt x="1840120" y="60947"/>
                  </a:lnTo>
                  <a:lnTo>
                    <a:pt x="1785710" y="50949"/>
                  </a:lnTo>
                  <a:lnTo>
                    <a:pt x="1728694" y="41739"/>
                  </a:lnTo>
                  <a:lnTo>
                    <a:pt x="1669220" y="33350"/>
                  </a:lnTo>
                  <a:lnTo>
                    <a:pt x="1607435" y="25817"/>
                  </a:lnTo>
                  <a:lnTo>
                    <a:pt x="1543487" y="19176"/>
                  </a:lnTo>
                  <a:lnTo>
                    <a:pt x="1477525" y="13462"/>
                  </a:lnTo>
                  <a:lnTo>
                    <a:pt x="1409696" y="8708"/>
                  </a:lnTo>
                  <a:lnTo>
                    <a:pt x="1340149" y="4950"/>
                  </a:lnTo>
                  <a:lnTo>
                    <a:pt x="1269030" y="2223"/>
                  </a:lnTo>
                  <a:lnTo>
                    <a:pt x="1196489" y="561"/>
                  </a:lnTo>
                  <a:lnTo>
                    <a:pt x="112267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337052" y="2563990"/>
              <a:ext cx="2245360" cy="528320"/>
            </a:xfrm>
            <a:custGeom>
              <a:avLst/>
              <a:gdLst/>
              <a:ahLst/>
              <a:cxnLst/>
              <a:rect l="l" t="t" r="r" b="b"/>
              <a:pathLst>
                <a:path w="2245359" h="528319">
                  <a:moveTo>
                    <a:pt x="0" y="264068"/>
                  </a:moveTo>
                  <a:lnTo>
                    <a:pt x="21048" y="212915"/>
                  </a:lnTo>
                  <a:lnTo>
                    <a:pt x="57234" y="180602"/>
                  </a:lnTo>
                  <a:lnTo>
                    <a:pt x="109763" y="150045"/>
                  </a:lnTo>
                  <a:lnTo>
                    <a:pt x="177451" y="121524"/>
                  </a:lnTo>
                  <a:lnTo>
                    <a:pt x="216610" y="108113"/>
                  </a:lnTo>
                  <a:lnTo>
                    <a:pt x="259115" y="95315"/>
                  </a:lnTo>
                  <a:lnTo>
                    <a:pt x="304818" y="83165"/>
                  </a:lnTo>
                  <a:lnTo>
                    <a:pt x="353572" y="71697"/>
                  </a:lnTo>
                  <a:lnTo>
                    <a:pt x="405227" y="60947"/>
                  </a:lnTo>
                  <a:lnTo>
                    <a:pt x="459637" y="50949"/>
                  </a:lnTo>
                  <a:lnTo>
                    <a:pt x="516653" y="41739"/>
                  </a:lnTo>
                  <a:lnTo>
                    <a:pt x="576127" y="33350"/>
                  </a:lnTo>
                  <a:lnTo>
                    <a:pt x="637912" y="25817"/>
                  </a:lnTo>
                  <a:lnTo>
                    <a:pt x="701860" y="19177"/>
                  </a:lnTo>
                  <a:lnTo>
                    <a:pt x="767822" y="13462"/>
                  </a:lnTo>
                  <a:lnTo>
                    <a:pt x="835650" y="8708"/>
                  </a:lnTo>
                  <a:lnTo>
                    <a:pt x="905198" y="4950"/>
                  </a:lnTo>
                  <a:lnTo>
                    <a:pt x="976316" y="2223"/>
                  </a:lnTo>
                  <a:lnTo>
                    <a:pt x="1048857" y="561"/>
                  </a:lnTo>
                  <a:lnTo>
                    <a:pt x="1122674" y="0"/>
                  </a:lnTo>
                  <a:lnTo>
                    <a:pt x="1196490" y="561"/>
                  </a:lnTo>
                  <a:lnTo>
                    <a:pt x="1269031" y="2223"/>
                  </a:lnTo>
                  <a:lnTo>
                    <a:pt x="1340149" y="4950"/>
                  </a:lnTo>
                  <a:lnTo>
                    <a:pt x="1409697" y="8708"/>
                  </a:lnTo>
                  <a:lnTo>
                    <a:pt x="1477525" y="13462"/>
                  </a:lnTo>
                  <a:lnTo>
                    <a:pt x="1543488" y="19177"/>
                  </a:lnTo>
                  <a:lnTo>
                    <a:pt x="1607435" y="25817"/>
                  </a:lnTo>
                  <a:lnTo>
                    <a:pt x="1669220" y="33350"/>
                  </a:lnTo>
                  <a:lnTo>
                    <a:pt x="1728694" y="41739"/>
                  </a:lnTo>
                  <a:lnTo>
                    <a:pt x="1785710" y="50949"/>
                  </a:lnTo>
                  <a:lnTo>
                    <a:pt x="1840120" y="60947"/>
                  </a:lnTo>
                  <a:lnTo>
                    <a:pt x="1891775" y="71697"/>
                  </a:lnTo>
                  <a:lnTo>
                    <a:pt x="1940529" y="83165"/>
                  </a:lnTo>
                  <a:lnTo>
                    <a:pt x="1986232" y="95315"/>
                  </a:lnTo>
                  <a:lnTo>
                    <a:pt x="2028737" y="108113"/>
                  </a:lnTo>
                  <a:lnTo>
                    <a:pt x="2067896" y="121524"/>
                  </a:lnTo>
                  <a:lnTo>
                    <a:pt x="2103561" y="135513"/>
                  </a:lnTo>
                  <a:lnTo>
                    <a:pt x="2163817" y="165087"/>
                  </a:lnTo>
                  <a:lnTo>
                    <a:pt x="2208323" y="196556"/>
                  </a:lnTo>
                  <a:lnTo>
                    <a:pt x="2235894" y="229643"/>
                  </a:lnTo>
                  <a:lnTo>
                    <a:pt x="2245348" y="264068"/>
                  </a:lnTo>
                  <a:lnTo>
                    <a:pt x="2242960" y="281431"/>
                  </a:lnTo>
                  <a:lnTo>
                    <a:pt x="2224299" y="315221"/>
                  </a:lnTo>
                  <a:lnTo>
                    <a:pt x="2188113" y="347534"/>
                  </a:lnTo>
                  <a:lnTo>
                    <a:pt x="2135584" y="378091"/>
                  </a:lnTo>
                  <a:lnTo>
                    <a:pt x="2067896" y="406612"/>
                  </a:lnTo>
                  <a:lnTo>
                    <a:pt x="2028737" y="420023"/>
                  </a:lnTo>
                  <a:lnTo>
                    <a:pt x="1986232" y="432821"/>
                  </a:lnTo>
                  <a:lnTo>
                    <a:pt x="1940529" y="444971"/>
                  </a:lnTo>
                  <a:lnTo>
                    <a:pt x="1891775" y="456439"/>
                  </a:lnTo>
                  <a:lnTo>
                    <a:pt x="1840120" y="467189"/>
                  </a:lnTo>
                  <a:lnTo>
                    <a:pt x="1785710" y="477187"/>
                  </a:lnTo>
                  <a:lnTo>
                    <a:pt x="1728694" y="486397"/>
                  </a:lnTo>
                  <a:lnTo>
                    <a:pt x="1669220" y="494786"/>
                  </a:lnTo>
                  <a:lnTo>
                    <a:pt x="1607435" y="502319"/>
                  </a:lnTo>
                  <a:lnTo>
                    <a:pt x="1543488" y="508959"/>
                  </a:lnTo>
                  <a:lnTo>
                    <a:pt x="1477525" y="514674"/>
                  </a:lnTo>
                  <a:lnTo>
                    <a:pt x="1409697" y="519428"/>
                  </a:lnTo>
                  <a:lnTo>
                    <a:pt x="1340149" y="523186"/>
                  </a:lnTo>
                  <a:lnTo>
                    <a:pt x="1269031" y="525913"/>
                  </a:lnTo>
                  <a:lnTo>
                    <a:pt x="1196490" y="527575"/>
                  </a:lnTo>
                  <a:lnTo>
                    <a:pt x="1122674" y="528137"/>
                  </a:lnTo>
                  <a:lnTo>
                    <a:pt x="1048857" y="527575"/>
                  </a:lnTo>
                  <a:lnTo>
                    <a:pt x="976316" y="525913"/>
                  </a:lnTo>
                  <a:lnTo>
                    <a:pt x="905198" y="523186"/>
                  </a:lnTo>
                  <a:lnTo>
                    <a:pt x="835650" y="519428"/>
                  </a:lnTo>
                  <a:lnTo>
                    <a:pt x="767822" y="514674"/>
                  </a:lnTo>
                  <a:lnTo>
                    <a:pt x="701860" y="508959"/>
                  </a:lnTo>
                  <a:lnTo>
                    <a:pt x="637912" y="502319"/>
                  </a:lnTo>
                  <a:lnTo>
                    <a:pt x="576127" y="494786"/>
                  </a:lnTo>
                  <a:lnTo>
                    <a:pt x="516653" y="486397"/>
                  </a:lnTo>
                  <a:lnTo>
                    <a:pt x="459637" y="477187"/>
                  </a:lnTo>
                  <a:lnTo>
                    <a:pt x="405227" y="467189"/>
                  </a:lnTo>
                  <a:lnTo>
                    <a:pt x="353572" y="456439"/>
                  </a:lnTo>
                  <a:lnTo>
                    <a:pt x="304818" y="444971"/>
                  </a:lnTo>
                  <a:lnTo>
                    <a:pt x="259115" y="432821"/>
                  </a:lnTo>
                  <a:lnTo>
                    <a:pt x="216610" y="420023"/>
                  </a:lnTo>
                  <a:lnTo>
                    <a:pt x="177451" y="406612"/>
                  </a:lnTo>
                  <a:lnTo>
                    <a:pt x="141786" y="392623"/>
                  </a:lnTo>
                  <a:lnTo>
                    <a:pt x="81530" y="363049"/>
                  </a:lnTo>
                  <a:lnTo>
                    <a:pt x="37024" y="331580"/>
                  </a:lnTo>
                  <a:lnTo>
                    <a:pt x="9453" y="298493"/>
                  </a:lnTo>
                  <a:lnTo>
                    <a:pt x="0" y="26406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0016020" y="2598420"/>
            <a:ext cx="890269" cy="4400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4460" marR="5080" indent="-112395">
              <a:lnSpc>
                <a:spcPts val="1580"/>
              </a:lnSpc>
              <a:spcBef>
                <a:spcPts val="235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Па</a:t>
            </a:r>
            <a:r>
              <a:rPr sz="1400" spc="-165" dirty="0">
                <a:solidFill>
                  <a:srgbClr val="FFFFFF"/>
                </a:solidFill>
                <a:latin typeface="Calibri"/>
                <a:cs typeface="Calibri"/>
              </a:rPr>
              <a:t>лл</a:t>
            </a:r>
            <a:r>
              <a:rPr sz="1400" spc="-17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400" spc="-17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400" spc="-16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400" spc="-15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400" spc="-80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400" spc="-155" dirty="0">
                <a:solidFill>
                  <a:srgbClr val="FFFFFF"/>
                </a:solidFill>
                <a:latin typeface="Calibri"/>
                <a:cs typeface="Calibri"/>
              </a:rPr>
              <a:t>отделение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6925056" y="1508760"/>
            <a:ext cx="3789045" cy="1195070"/>
            <a:chOff x="6925056" y="1508760"/>
            <a:chExt cx="3789045" cy="1195070"/>
          </a:xfrm>
        </p:grpSpPr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25056" y="1508760"/>
              <a:ext cx="499872" cy="39319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971534" y="1537872"/>
              <a:ext cx="406400" cy="288290"/>
            </a:xfrm>
            <a:custGeom>
              <a:avLst/>
              <a:gdLst/>
              <a:ahLst/>
              <a:cxnLst/>
              <a:rect l="l" t="t" r="r" b="b"/>
              <a:pathLst>
                <a:path w="406400" h="288289">
                  <a:moveTo>
                    <a:pt x="262352" y="0"/>
                  </a:moveTo>
                  <a:lnTo>
                    <a:pt x="262352" y="71932"/>
                  </a:lnTo>
                  <a:lnTo>
                    <a:pt x="0" y="71932"/>
                  </a:lnTo>
                  <a:lnTo>
                    <a:pt x="0" y="215799"/>
                  </a:lnTo>
                  <a:lnTo>
                    <a:pt x="262352" y="215799"/>
                  </a:lnTo>
                  <a:lnTo>
                    <a:pt x="262352" y="287733"/>
                  </a:lnTo>
                  <a:lnTo>
                    <a:pt x="406219" y="143866"/>
                  </a:lnTo>
                  <a:lnTo>
                    <a:pt x="2623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971534" y="1537872"/>
              <a:ext cx="406400" cy="288290"/>
            </a:xfrm>
            <a:custGeom>
              <a:avLst/>
              <a:gdLst/>
              <a:ahLst/>
              <a:cxnLst/>
              <a:rect l="l" t="t" r="r" b="b"/>
              <a:pathLst>
                <a:path w="406400" h="288289">
                  <a:moveTo>
                    <a:pt x="0" y="71933"/>
                  </a:moveTo>
                  <a:lnTo>
                    <a:pt x="262353" y="71933"/>
                  </a:lnTo>
                  <a:lnTo>
                    <a:pt x="262353" y="0"/>
                  </a:lnTo>
                  <a:lnTo>
                    <a:pt x="406220" y="143867"/>
                  </a:lnTo>
                  <a:lnTo>
                    <a:pt x="262353" y="287734"/>
                  </a:lnTo>
                  <a:lnTo>
                    <a:pt x="262353" y="215800"/>
                  </a:lnTo>
                  <a:lnTo>
                    <a:pt x="0" y="215800"/>
                  </a:lnTo>
                  <a:lnTo>
                    <a:pt x="0" y="71933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36864" y="1508760"/>
              <a:ext cx="499872" cy="39319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8483701" y="1537872"/>
              <a:ext cx="406400" cy="288290"/>
            </a:xfrm>
            <a:custGeom>
              <a:avLst/>
              <a:gdLst/>
              <a:ahLst/>
              <a:cxnLst/>
              <a:rect l="l" t="t" r="r" b="b"/>
              <a:pathLst>
                <a:path w="406400" h="288289">
                  <a:moveTo>
                    <a:pt x="262352" y="0"/>
                  </a:moveTo>
                  <a:lnTo>
                    <a:pt x="262352" y="71932"/>
                  </a:lnTo>
                  <a:lnTo>
                    <a:pt x="0" y="71932"/>
                  </a:lnTo>
                  <a:lnTo>
                    <a:pt x="0" y="215799"/>
                  </a:lnTo>
                  <a:lnTo>
                    <a:pt x="262352" y="215799"/>
                  </a:lnTo>
                  <a:lnTo>
                    <a:pt x="262352" y="287733"/>
                  </a:lnTo>
                  <a:lnTo>
                    <a:pt x="406219" y="143866"/>
                  </a:lnTo>
                  <a:lnTo>
                    <a:pt x="2623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483701" y="1537872"/>
              <a:ext cx="406400" cy="288290"/>
            </a:xfrm>
            <a:custGeom>
              <a:avLst/>
              <a:gdLst/>
              <a:ahLst/>
              <a:cxnLst/>
              <a:rect l="l" t="t" r="r" b="b"/>
              <a:pathLst>
                <a:path w="406400" h="288289">
                  <a:moveTo>
                    <a:pt x="0" y="71933"/>
                  </a:moveTo>
                  <a:lnTo>
                    <a:pt x="262353" y="71933"/>
                  </a:lnTo>
                  <a:lnTo>
                    <a:pt x="262353" y="0"/>
                  </a:lnTo>
                  <a:lnTo>
                    <a:pt x="406220" y="143867"/>
                  </a:lnTo>
                  <a:lnTo>
                    <a:pt x="262353" y="287734"/>
                  </a:lnTo>
                  <a:lnTo>
                    <a:pt x="262353" y="215800"/>
                  </a:lnTo>
                  <a:lnTo>
                    <a:pt x="0" y="215800"/>
                  </a:lnTo>
                  <a:lnTo>
                    <a:pt x="0" y="71933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09760" y="1837944"/>
              <a:ext cx="338327" cy="32613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59059" y="1857148"/>
              <a:ext cx="241652" cy="23971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92312" y="2377440"/>
              <a:ext cx="338327" cy="32613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40957" y="2397208"/>
              <a:ext cx="241652" cy="23971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75392" y="2377440"/>
              <a:ext cx="338327" cy="32613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423155" y="2397208"/>
              <a:ext cx="241652" cy="239711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2793395" y="3420364"/>
            <a:ext cx="3695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0" dirty="0">
                <a:latin typeface="Calibri"/>
                <a:cs typeface="Calibri"/>
              </a:rPr>
              <a:t>К</a:t>
            </a:r>
            <a:r>
              <a:rPr sz="1600" spc="-114" dirty="0">
                <a:latin typeface="Calibri"/>
                <a:cs typeface="Calibri"/>
              </a:rPr>
              <a:t>И</a:t>
            </a:r>
            <a:r>
              <a:rPr sz="1600" spc="-350" dirty="0">
                <a:latin typeface="Calibri"/>
                <a:cs typeface="Calibri"/>
              </a:rPr>
              <a:t>М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475367" y="3380740"/>
            <a:ext cx="6521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65" dirty="0">
                <a:latin typeface="Calibri"/>
                <a:cs typeface="Calibri"/>
              </a:rPr>
              <a:t>Улан-Удэ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3" name="object 5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63582" y="3719098"/>
            <a:ext cx="10905449" cy="2782807"/>
          </a:xfrm>
          <a:prstGeom prst="rect">
            <a:avLst/>
          </a:prstGeom>
        </p:spPr>
      </p:pic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1694846" y="300227"/>
            <a:ext cx="86887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0" dirty="0"/>
              <a:t>Телемедицинский </a:t>
            </a:r>
            <a:r>
              <a:rPr sz="4400" spc="-425" dirty="0"/>
              <a:t>мониторинг </a:t>
            </a:r>
            <a:r>
              <a:rPr sz="4400" spc="-450" dirty="0"/>
              <a:t>и</a:t>
            </a:r>
            <a:r>
              <a:rPr sz="4400" spc="-440" dirty="0"/>
              <a:t> </a:t>
            </a:r>
            <a:r>
              <a:rPr sz="4400" spc="-375" dirty="0"/>
              <a:t>консалтинг</a:t>
            </a:r>
            <a:endParaRPr sz="4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3717" y="2425700"/>
            <a:ext cx="255270" cy="546100"/>
          </a:xfrm>
          <a:custGeom>
            <a:avLst/>
            <a:gdLst/>
            <a:ahLst/>
            <a:cxnLst/>
            <a:rect l="l" t="t" r="r" b="b"/>
            <a:pathLst>
              <a:path w="255269" h="546100">
                <a:moveTo>
                  <a:pt x="254882" y="0"/>
                </a:moveTo>
                <a:lnTo>
                  <a:pt x="0" y="0"/>
                </a:lnTo>
                <a:lnTo>
                  <a:pt x="0" y="546100"/>
                </a:lnTo>
                <a:lnTo>
                  <a:pt x="254882" y="546100"/>
                </a:lnTo>
                <a:lnTo>
                  <a:pt x="25488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13717" y="1066800"/>
            <a:ext cx="699770" cy="546100"/>
          </a:xfrm>
          <a:custGeom>
            <a:avLst/>
            <a:gdLst/>
            <a:ahLst/>
            <a:cxnLst/>
            <a:rect l="l" t="t" r="r" b="b"/>
            <a:pathLst>
              <a:path w="699769" h="546100">
                <a:moveTo>
                  <a:pt x="699382" y="0"/>
                </a:moveTo>
                <a:lnTo>
                  <a:pt x="0" y="0"/>
                </a:lnTo>
                <a:lnTo>
                  <a:pt x="0" y="546100"/>
                </a:lnTo>
                <a:lnTo>
                  <a:pt x="699382" y="546100"/>
                </a:lnTo>
                <a:lnTo>
                  <a:pt x="69938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68600" y="2425700"/>
            <a:ext cx="1612900" cy="546100"/>
          </a:xfrm>
          <a:custGeom>
            <a:avLst/>
            <a:gdLst/>
            <a:ahLst/>
            <a:cxnLst/>
            <a:rect l="l" t="t" r="r" b="b"/>
            <a:pathLst>
              <a:path w="1612900" h="546100">
                <a:moveTo>
                  <a:pt x="1612900" y="0"/>
                </a:moveTo>
                <a:lnTo>
                  <a:pt x="0" y="0"/>
                </a:lnTo>
                <a:lnTo>
                  <a:pt x="0" y="546100"/>
                </a:lnTo>
                <a:lnTo>
                  <a:pt x="1612900" y="546100"/>
                </a:lnTo>
                <a:lnTo>
                  <a:pt x="161290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13100" y="1066800"/>
            <a:ext cx="2590800" cy="546100"/>
          </a:xfrm>
          <a:custGeom>
            <a:avLst/>
            <a:gdLst/>
            <a:ahLst/>
            <a:cxnLst/>
            <a:rect l="l" t="t" r="r" b="b"/>
            <a:pathLst>
              <a:path w="2590800" h="546100">
                <a:moveTo>
                  <a:pt x="2590800" y="0"/>
                </a:moveTo>
                <a:lnTo>
                  <a:pt x="0" y="0"/>
                </a:lnTo>
                <a:lnTo>
                  <a:pt x="0" y="546100"/>
                </a:lnTo>
                <a:lnTo>
                  <a:pt x="2590800" y="546100"/>
                </a:lnTo>
                <a:lnTo>
                  <a:pt x="259080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81500" y="2425700"/>
            <a:ext cx="1790700" cy="546100"/>
          </a:xfrm>
          <a:custGeom>
            <a:avLst/>
            <a:gdLst/>
            <a:ahLst/>
            <a:cxnLst/>
            <a:rect l="l" t="t" r="r" b="b"/>
            <a:pathLst>
              <a:path w="1790700" h="546100">
                <a:moveTo>
                  <a:pt x="1790700" y="0"/>
                </a:moveTo>
                <a:lnTo>
                  <a:pt x="0" y="0"/>
                </a:lnTo>
                <a:lnTo>
                  <a:pt x="0" y="546100"/>
                </a:lnTo>
                <a:lnTo>
                  <a:pt x="1790700" y="546100"/>
                </a:lnTo>
                <a:lnTo>
                  <a:pt x="179070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03900" y="1066800"/>
            <a:ext cx="4114800" cy="546100"/>
          </a:xfrm>
          <a:custGeom>
            <a:avLst/>
            <a:gdLst/>
            <a:ahLst/>
            <a:cxnLst/>
            <a:rect l="l" t="t" r="r" b="b"/>
            <a:pathLst>
              <a:path w="4114800" h="546100">
                <a:moveTo>
                  <a:pt x="4114800" y="0"/>
                </a:moveTo>
                <a:lnTo>
                  <a:pt x="0" y="0"/>
                </a:lnTo>
                <a:lnTo>
                  <a:pt x="0" y="546100"/>
                </a:lnTo>
                <a:lnTo>
                  <a:pt x="4114800" y="546100"/>
                </a:lnTo>
                <a:lnTo>
                  <a:pt x="411480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72200" y="2425700"/>
            <a:ext cx="3632200" cy="546100"/>
          </a:xfrm>
          <a:custGeom>
            <a:avLst/>
            <a:gdLst/>
            <a:ahLst/>
            <a:cxnLst/>
            <a:rect l="l" t="t" r="r" b="b"/>
            <a:pathLst>
              <a:path w="3632200" h="546100">
                <a:moveTo>
                  <a:pt x="3632200" y="0"/>
                </a:moveTo>
                <a:lnTo>
                  <a:pt x="0" y="0"/>
                </a:lnTo>
                <a:lnTo>
                  <a:pt x="0" y="546100"/>
                </a:lnTo>
                <a:lnTo>
                  <a:pt x="3632200" y="546100"/>
                </a:lnTo>
                <a:lnTo>
                  <a:pt x="3632200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18700" y="1066800"/>
            <a:ext cx="596900" cy="546100"/>
          </a:xfrm>
          <a:custGeom>
            <a:avLst/>
            <a:gdLst/>
            <a:ahLst/>
            <a:cxnLst/>
            <a:rect l="l" t="t" r="r" b="b"/>
            <a:pathLst>
              <a:path w="596900" h="546100">
                <a:moveTo>
                  <a:pt x="596900" y="0"/>
                </a:moveTo>
                <a:lnTo>
                  <a:pt x="0" y="0"/>
                </a:lnTo>
                <a:lnTo>
                  <a:pt x="0" y="546100"/>
                </a:lnTo>
                <a:lnTo>
                  <a:pt x="596900" y="546100"/>
                </a:lnTo>
                <a:lnTo>
                  <a:pt x="596900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474535" y="0"/>
            <a:ext cx="7038340" cy="6087745"/>
            <a:chOff x="2474535" y="0"/>
            <a:chExt cx="7038340" cy="6087745"/>
          </a:xfrm>
        </p:grpSpPr>
        <p:sp>
          <p:nvSpPr>
            <p:cNvPr id="11" name="object 11"/>
            <p:cNvSpPr/>
            <p:nvPr/>
          </p:nvSpPr>
          <p:spPr>
            <a:xfrm>
              <a:off x="2513717" y="0"/>
              <a:ext cx="0" cy="3375025"/>
            </a:xfrm>
            <a:custGeom>
              <a:avLst/>
              <a:gdLst/>
              <a:ahLst/>
              <a:cxnLst/>
              <a:rect l="l" t="t" r="r" b="b"/>
              <a:pathLst>
                <a:path h="3375025">
                  <a:moveTo>
                    <a:pt x="0" y="3374438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79296" y="5321300"/>
              <a:ext cx="187960" cy="444500"/>
            </a:xfrm>
            <a:custGeom>
              <a:avLst/>
              <a:gdLst/>
              <a:ahLst/>
              <a:cxnLst/>
              <a:rect l="l" t="t" r="r" b="b"/>
              <a:pathLst>
                <a:path w="187960" h="444500">
                  <a:moveTo>
                    <a:pt x="187703" y="0"/>
                  </a:moveTo>
                  <a:lnTo>
                    <a:pt x="0" y="0"/>
                  </a:lnTo>
                  <a:lnTo>
                    <a:pt x="0" y="444499"/>
                  </a:lnTo>
                  <a:lnTo>
                    <a:pt x="187703" y="444499"/>
                  </a:lnTo>
                  <a:lnTo>
                    <a:pt x="18770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67000" y="5321300"/>
              <a:ext cx="2286000" cy="444500"/>
            </a:xfrm>
            <a:custGeom>
              <a:avLst/>
              <a:gdLst/>
              <a:ahLst/>
              <a:cxnLst/>
              <a:rect l="l" t="t" r="r" b="b"/>
              <a:pathLst>
                <a:path w="2286000" h="444500">
                  <a:moveTo>
                    <a:pt x="2286000" y="0"/>
                  </a:moveTo>
                  <a:lnTo>
                    <a:pt x="0" y="0"/>
                  </a:lnTo>
                  <a:lnTo>
                    <a:pt x="0" y="444499"/>
                  </a:lnTo>
                  <a:lnTo>
                    <a:pt x="2286000" y="444499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953000" y="5321300"/>
              <a:ext cx="1358900" cy="444500"/>
            </a:xfrm>
            <a:custGeom>
              <a:avLst/>
              <a:gdLst/>
              <a:ahLst/>
              <a:cxnLst/>
              <a:rect l="l" t="t" r="r" b="b"/>
              <a:pathLst>
                <a:path w="1358900" h="444500">
                  <a:moveTo>
                    <a:pt x="1358900" y="0"/>
                  </a:moveTo>
                  <a:lnTo>
                    <a:pt x="0" y="0"/>
                  </a:lnTo>
                  <a:lnTo>
                    <a:pt x="0" y="444499"/>
                  </a:lnTo>
                  <a:lnTo>
                    <a:pt x="1358900" y="444499"/>
                  </a:lnTo>
                  <a:lnTo>
                    <a:pt x="1358900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11900" y="5321300"/>
              <a:ext cx="3200400" cy="444500"/>
            </a:xfrm>
            <a:custGeom>
              <a:avLst/>
              <a:gdLst/>
              <a:ahLst/>
              <a:cxnLst/>
              <a:rect l="l" t="t" r="r" b="b"/>
              <a:pathLst>
                <a:path w="3200400" h="444500">
                  <a:moveTo>
                    <a:pt x="3200400" y="0"/>
                  </a:moveTo>
                  <a:lnTo>
                    <a:pt x="0" y="0"/>
                  </a:lnTo>
                  <a:lnTo>
                    <a:pt x="0" y="444499"/>
                  </a:lnTo>
                  <a:lnTo>
                    <a:pt x="3200400" y="444499"/>
                  </a:lnTo>
                  <a:lnTo>
                    <a:pt x="3200400" y="0"/>
                  </a:lnTo>
                  <a:close/>
                </a:path>
              </a:pathLst>
            </a:custGeom>
            <a:solidFill>
              <a:srgbClr val="8064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79297" y="2807442"/>
              <a:ext cx="0" cy="3280410"/>
            </a:xfrm>
            <a:custGeom>
              <a:avLst/>
              <a:gdLst/>
              <a:ahLst/>
              <a:cxnLst/>
              <a:rect l="l" t="t" r="r" b="b"/>
              <a:pathLst>
                <a:path h="3280410">
                  <a:moveTo>
                    <a:pt x="0" y="3280280"/>
                  </a:moveTo>
                  <a:lnTo>
                    <a:pt x="1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602619" y="2572511"/>
            <a:ext cx="7950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595959"/>
                </a:solidFill>
                <a:latin typeface="Calibri"/>
                <a:cs typeface="Calibri"/>
              </a:rPr>
              <a:t>При</a:t>
            </a:r>
            <a:r>
              <a:rPr sz="1100" spc="-5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595959"/>
                </a:solidFill>
                <a:latin typeface="Calibri"/>
                <a:cs typeface="Calibri"/>
              </a:rPr>
              <a:t>выписке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42207" y="1216152"/>
            <a:ext cx="10553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595959"/>
                </a:solidFill>
                <a:latin typeface="Calibri"/>
                <a:cs typeface="Calibri"/>
              </a:rPr>
              <a:t>При</a:t>
            </a:r>
            <a:r>
              <a:rPr sz="1100" spc="-5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595959"/>
                </a:solidFill>
                <a:latin typeface="Calibri"/>
                <a:cs typeface="Calibri"/>
              </a:rPr>
              <a:t>поступлении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146800" y="4229100"/>
            <a:ext cx="4305300" cy="431800"/>
            <a:chOff x="6146800" y="4229100"/>
            <a:chExt cx="4305300" cy="431800"/>
          </a:xfrm>
        </p:grpSpPr>
        <p:sp>
          <p:nvSpPr>
            <p:cNvPr id="20" name="object 20"/>
            <p:cNvSpPr/>
            <p:nvPr/>
          </p:nvSpPr>
          <p:spPr>
            <a:xfrm>
              <a:off x="6146800" y="4229100"/>
              <a:ext cx="3860800" cy="431800"/>
            </a:xfrm>
            <a:custGeom>
              <a:avLst/>
              <a:gdLst/>
              <a:ahLst/>
              <a:cxnLst/>
              <a:rect l="l" t="t" r="r" b="b"/>
              <a:pathLst>
                <a:path w="3860800" h="431800">
                  <a:moveTo>
                    <a:pt x="3860800" y="0"/>
                  </a:moveTo>
                  <a:lnTo>
                    <a:pt x="0" y="0"/>
                  </a:lnTo>
                  <a:lnTo>
                    <a:pt x="0" y="431800"/>
                  </a:lnTo>
                  <a:lnTo>
                    <a:pt x="3860800" y="431800"/>
                  </a:lnTo>
                  <a:lnTo>
                    <a:pt x="3860800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07600" y="4229100"/>
              <a:ext cx="444500" cy="431800"/>
            </a:xfrm>
            <a:custGeom>
              <a:avLst/>
              <a:gdLst/>
              <a:ahLst/>
              <a:cxnLst/>
              <a:rect l="l" t="t" r="r" b="b"/>
              <a:pathLst>
                <a:path w="444500" h="431800">
                  <a:moveTo>
                    <a:pt x="444500" y="0"/>
                  </a:moveTo>
                  <a:lnTo>
                    <a:pt x="0" y="0"/>
                  </a:lnTo>
                  <a:lnTo>
                    <a:pt x="0" y="431800"/>
                  </a:lnTo>
                  <a:lnTo>
                    <a:pt x="444500" y="431800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8064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617155" y="5405628"/>
            <a:ext cx="386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1796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91108" y="5376164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1071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44958" y="5359908"/>
            <a:ext cx="5403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2509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2496508" y="1196610"/>
          <a:ext cx="8156575" cy="346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12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02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56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64553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493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3911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969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416289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0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462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075"/>
                        </a:lnSpc>
                      </a:pPr>
                      <a:r>
                        <a:rPr sz="18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2075"/>
                        </a:lnSpc>
                      </a:pPr>
                      <a:r>
                        <a:rPr sz="18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03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R="227329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2699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ts val="2075"/>
                        </a:lnSpc>
                      </a:pPr>
                      <a:r>
                        <a:rPr sz="18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388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2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0810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61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166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13081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8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1057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6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1176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3271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8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2394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8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436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0810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664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R="130810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2219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3027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2000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353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6" name="object 26"/>
          <p:cNvSpPr txBox="1"/>
          <p:nvPr/>
        </p:nvSpPr>
        <p:spPr>
          <a:xfrm>
            <a:off x="9512300" y="5321300"/>
            <a:ext cx="698500" cy="444500"/>
          </a:xfrm>
          <a:prstGeom prst="rect">
            <a:avLst/>
          </a:prstGeom>
          <a:solidFill>
            <a:srgbClr val="4BACC6"/>
          </a:solidFill>
        </p:spPr>
        <p:txBody>
          <a:bodyPr vert="horz" wrap="square" lIns="0" tIns="51435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405"/>
              </a:spcBef>
            </a:pP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552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62841" y="5384291"/>
            <a:ext cx="12833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При </a:t>
            </a:r>
            <a:r>
              <a:rPr sz="1200" spc="-5" dirty="0">
                <a:solidFill>
                  <a:srgbClr val="595959"/>
                </a:solidFill>
                <a:latin typeface="Calibri"/>
                <a:cs typeface="Calibri"/>
              </a:rPr>
              <a:t>выписке</a:t>
            </a:r>
            <a:r>
              <a:rPr sz="1200" spc="17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00" spc="-7" baseline="-5952" dirty="0">
                <a:solidFill>
                  <a:srgbClr val="404040"/>
                </a:solidFill>
                <a:latin typeface="Calibri"/>
                <a:cs typeface="Calibri"/>
              </a:rPr>
              <a:t>147</a:t>
            </a:r>
            <a:endParaRPr sz="2100" baseline="-5952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02366" y="4318507"/>
            <a:ext cx="11493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При</a:t>
            </a:r>
            <a:r>
              <a:rPr sz="1200" spc="-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95959"/>
                </a:solidFill>
                <a:latin typeface="Calibri"/>
                <a:cs typeface="Calibri"/>
              </a:rPr>
              <a:t>поступлении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71687" y="6297686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30" h="125729">
                <a:moveTo>
                  <a:pt x="125530" y="0"/>
                </a:moveTo>
                <a:lnTo>
                  <a:pt x="0" y="0"/>
                </a:lnTo>
                <a:lnTo>
                  <a:pt x="0" y="125530"/>
                </a:lnTo>
                <a:lnTo>
                  <a:pt x="125530" y="125530"/>
                </a:lnTo>
                <a:lnTo>
                  <a:pt x="12553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042518" y="6177788"/>
            <a:ext cx="8870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Рэнкин</a:t>
            </a:r>
            <a:r>
              <a:rPr sz="1800" spc="-8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169086" y="6297686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125530" y="0"/>
                </a:moveTo>
                <a:lnTo>
                  <a:pt x="0" y="0"/>
                </a:lnTo>
                <a:lnTo>
                  <a:pt x="0" y="125530"/>
                </a:lnTo>
                <a:lnTo>
                  <a:pt x="125530" y="125530"/>
                </a:lnTo>
                <a:lnTo>
                  <a:pt x="12553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339917" y="6177788"/>
            <a:ext cx="8870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Рэнкин</a:t>
            </a:r>
            <a:r>
              <a:rPr sz="1800" spc="-8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466484" y="6297686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125530" y="0"/>
                </a:moveTo>
                <a:lnTo>
                  <a:pt x="0" y="0"/>
                </a:lnTo>
                <a:lnTo>
                  <a:pt x="0" y="125530"/>
                </a:lnTo>
                <a:lnTo>
                  <a:pt x="125530" y="125530"/>
                </a:lnTo>
                <a:lnTo>
                  <a:pt x="12553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637316" y="6177788"/>
            <a:ext cx="8870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Рэнкин</a:t>
            </a:r>
            <a:r>
              <a:rPr sz="1800" spc="-8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63884" y="6297686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125530" y="0"/>
                </a:moveTo>
                <a:lnTo>
                  <a:pt x="0" y="0"/>
                </a:lnTo>
                <a:lnTo>
                  <a:pt x="0" y="125530"/>
                </a:lnTo>
                <a:lnTo>
                  <a:pt x="125530" y="125530"/>
                </a:lnTo>
                <a:lnTo>
                  <a:pt x="125530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934715" y="6177788"/>
            <a:ext cx="8870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Рэнкин</a:t>
            </a:r>
            <a:r>
              <a:rPr sz="1800" spc="-8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061283" y="6297686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125530" y="0"/>
                </a:moveTo>
                <a:lnTo>
                  <a:pt x="0" y="0"/>
                </a:lnTo>
                <a:lnTo>
                  <a:pt x="0" y="125530"/>
                </a:lnTo>
                <a:lnTo>
                  <a:pt x="125530" y="125530"/>
                </a:lnTo>
                <a:lnTo>
                  <a:pt x="125530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232114" y="6177788"/>
            <a:ext cx="8870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Рэнкин</a:t>
            </a:r>
            <a:r>
              <a:rPr sz="1800" spc="-8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4836270" y="233171"/>
            <a:ext cx="43586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65" dirty="0"/>
              <a:t>Эффективность</a:t>
            </a:r>
            <a:r>
              <a:rPr sz="3200" spc="-95" dirty="0"/>
              <a:t> </a:t>
            </a:r>
            <a:r>
              <a:rPr sz="3200" spc="-300" dirty="0"/>
              <a:t>реабилитации</a:t>
            </a:r>
            <a:endParaRPr sz="3200"/>
          </a:p>
        </p:txBody>
      </p:sp>
      <p:sp>
        <p:nvSpPr>
          <p:cNvPr id="40" name="object 40"/>
          <p:cNvSpPr txBox="1"/>
          <p:nvPr/>
        </p:nvSpPr>
        <p:spPr>
          <a:xfrm>
            <a:off x="277524" y="1650492"/>
            <a:ext cx="7556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90" dirty="0">
                <a:latin typeface="Calibri"/>
                <a:cs typeface="Calibri"/>
              </a:rPr>
              <a:t>2016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4102" y="4661916"/>
            <a:ext cx="7556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90" dirty="0">
                <a:latin typeface="Calibri"/>
                <a:cs typeface="Calibri"/>
              </a:rPr>
              <a:t>2017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2366" y="110235"/>
            <a:ext cx="99174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35" dirty="0"/>
              <a:t>Итоги </a:t>
            </a:r>
            <a:r>
              <a:rPr spc="-380" dirty="0"/>
              <a:t>реабилитации </a:t>
            </a:r>
            <a:r>
              <a:rPr spc="-360" dirty="0"/>
              <a:t>пациентов </a:t>
            </a:r>
            <a:r>
              <a:rPr spc="-270" dirty="0"/>
              <a:t>с </a:t>
            </a:r>
            <a:r>
              <a:rPr spc="-325" dirty="0"/>
              <a:t>mRS </a:t>
            </a:r>
            <a:r>
              <a:rPr spc="-180" dirty="0"/>
              <a:t>4-5</a:t>
            </a:r>
            <a:r>
              <a:rPr spc="-275" dirty="0"/>
              <a:t> </a:t>
            </a:r>
            <a:r>
              <a:rPr spc="-225" dirty="0"/>
              <a:t>(2016-2017)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1892" y="835659"/>
            <a:ext cx="33578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70" dirty="0">
                <a:latin typeface="Calibri"/>
                <a:cs typeface="Calibri"/>
              </a:rPr>
              <a:t>65 </a:t>
            </a:r>
            <a:r>
              <a:rPr sz="2800" spc="-260" dirty="0">
                <a:latin typeface="Calibri"/>
                <a:cs typeface="Calibri"/>
              </a:rPr>
              <a:t>пациентов </a:t>
            </a:r>
            <a:r>
              <a:rPr sz="2800" spc="-275" dirty="0">
                <a:latin typeface="Calibri"/>
                <a:cs typeface="Calibri"/>
              </a:rPr>
              <a:t>выписано</a:t>
            </a:r>
            <a:r>
              <a:rPr sz="2800" spc="-185" dirty="0">
                <a:latin typeface="Calibri"/>
                <a:cs typeface="Calibri"/>
              </a:rPr>
              <a:t> </a:t>
            </a:r>
            <a:r>
              <a:rPr sz="2800" spc="-265" dirty="0">
                <a:latin typeface="Calibri"/>
                <a:cs typeface="Calibri"/>
              </a:rPr>
              <a:t>из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66279" y="1340110"/>
            <a:ext cx="3545840" cy="1080135"/>
            <a:chOff x="4366279" y="1340110"/>
            <a:chExt cx="3545840" cy="1080135"/>
          </a:xfrm>
        </p:grpSpPr>
        <p:sp>
          <p:nvSpPr>
            <p:cNvPr id="5" name="object 5"/>
            <p:cNvSpPr/>
            <p:nvPr/>
          </p:nvSpPr>
          <p:spPr>
            <a:xfrm>
              <a:off x="4378979" y="1352810"/>
              <a:ext cx="3520440" cy="1054735"/>
            </a:xfrm>
            <a:custGeom>
              <a:avLst/>
              <a:gdLst/>
              <a:ahLst/>
              <a:cxnLst/>
              <a:rect l="l" t="t" r="r" b="b"/>
              <a:pathLst>
                <a:path w="3520440" h="1054735">
                  <a:moveTo>
                    <a:pt x="2640330" y="0"/>
                  </a:moveTo>
                  <a:lnTo>
                    <a:pt x="880110" y="0"/>
                  </a:lnTo>
                  <a:lnTo>
                    <a:pt x="880110" y="461420"/>
                  </a:lnTo>
                  <a:lnTo>
                    <a:pt x="0" y="461420"/>
                  </a:lnTo>
                  <a:lnTo>
                    <a:pt x="1760220" y="1054674"/>
                  </a:lnTo>
                  <a:lnTo>
                    <a:pt x="3520440" y="461420"/>
                  </a:lnTo>
                  <a:lnTo>
                    <a:pt x="2640330" y="461420"/>
                  </a:lnTo>
                  <a:lnTo>
                    <a:pt x="264033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78979" y="1352810"/>
              <a:ext cx="3520440" cy="1054735"/>
            </a:xfrm>
            <a:custGeom>
              <a:avLst/>
              <a:gdLst/>
              <a:ahLst/>
              <a:cxnLst/>
              <a:rect l="l" t="t" r="r" b="b"/>
              <a:pathLst>
                <a:path w="3520440" h="1054735">
                  <a:moveTo>
                    <a:pt x="0" y="461419"/>
                  </a:moveTo>
                  <a:lnTo>
                    <a:pt x="880110" y="461419"/>
                  </a:lnTo>
                  <a:lnTo>
                    <a:pt x="880110" y="0"/>
                  </a:lnTo>
                  <a:lnTo>
                    <a:pt x="2640330" y="0"/>
                  </a:lnTo>
                  <a:lnTo>
                    <a:pt x="2640330" y="461419"/>
                  </a:lnTo>
                  <a:lnTo>
                    <a:pt x="3520440" y="461419"/>
                  </a:lnTo>
                  <a:lnTo>
                    <a:pt x="1760220" y="1054674"/>
                  </a:lnTo>
                  <a:lnTo>
                    <a:pt x="0" y="46141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01035" y="1271523"/>
            <a:ext cx="1078865" cy="87312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indent="149225">
              <a:lnSpc>
                <a:spcPts val="3310"/>
              </a:lnSpc>
              <a:spcBef>
                <a:spcPts val="250"/>
              </a:spcBef>
            </a:pPr>
            <a:r>
              <a:rPr sz="2800" spc="-265" dirty="0">
                <a:solidFill>
                  <a:srgbClr val="FFFFFF"/>
                </a:solidFill>
                <a:latin typeface="Calibri"/>
                <a:cs typeface="Calibri"/>
              </a:rPr>
              <a:t>После  </a:t>
            </a:r>
            <a:r>
              <a:rPr sz="2800" spc="-310" dirty="0">
                <a:solidFill>
                  <a:srgbClr val="FFFFFF"/>
                </a:solidFill>
                <a:latin typeface="Calibri"/>
                <a:cs typeface="Calibri"/>
              </a:rPr>
              <a:t>вы</a:t>
            </a:r>
            <a:r>
              <a:rPr sz="2800" spc="-280" dirty="0">
                <a:solidFill>
                  <a:srgbClr val="FFFFFF"/>
                </a:solidFill>
                <a:latin typeface="Calibri"/>
                <a:cs typeface="Calibri"/>
              </a:rPr>
              <a:t>пи</a:t>
            </a:r>
            <a:r>
              <a:rPr sz="2800" spc="-22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800" spc="-229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2800" spc="-28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62783" y="2347079"/>
            <a:ext cx="2764790" cy="2862580"/>
            <a:chOff x="2462783" y="2347079"/>
            <a:chExt cx="2764790" cy="28625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03" y="2444496"/>
              <a:ext cx="231648" cy="14234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3903" y="2453640"/>
              <a:ext cx="524255" cy="14142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03903" y="2520696"/>
              <a:ext cx="1423415" cy="13472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2927" y="3785616"/>
              <a:ext cx="2374392" cy="14234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62783" y="2444496"/>
              <a:ext cx="1423416" cy="23743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44301" y="2463163"/>
              <a:ext cx="443002" cy="13412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4301" y="2538434"/>
              <a:ext cx="1341296" cy="12660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95861" y="3804461"/>
              <a:ext cx="2289737" cy="13412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03006" y="2463163"/>
              <a:ext cx="1341296" cy="22897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142767" y="2351841"/>
              <a:ext cx="92710" cy="145415"/>
            </a:xfrm>
            <a:custGeom>
              <a:avLst/>
              <a:gdLst/>
              <a:ahLst/>
              <a:cxnLst/>
              <a:rect l="l" t="t" r="r" b="b"/>
              <a:pathLst>
                <a:path w="92710" h="145414">
                  <a:moveTo>
                    <a:pt x="0" y="144951"/>
                  </a:moveTo>
                  <a:lnTo>
                    <a:pt x="35532" y="0"/>
                  </a:lnTo>
                  <a:lnTo>
                    <a:pt x="92304" y="0"/>
                  </a:lnTo>
                </a:path>
              </a:pathLst>
            </a:custGeom>
            <a:ln w="9525">
              <a:solidFill>
                <a:srgbClr val="9CBD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91892" y="1253235"/>
            <a:ext cx="3707765" cy="11645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200660">
              <a:lnSpc>
                <a:spcPct val="101400"/>
              </a:lnSpc>
              <a:spcBef>
                <a:spcPts val="50"/>
              </a:spcBef>
            </a:pPr>
            <a:r>
              <a:rPr sz="2800" spc="-270" dirty="0">
                <a:latin typeface="Calibri"/>
                <a:cs typeface="Calibri"/>
              </a:rPr>
              <a:t>реабилитационных </a:t>
            </a:r>
            <a:r>
              <a:rPr sz="2800" spc="-260" dirty="0">
                <a:latin typeface="Calibri"/>
                <a:cs typeface="Calibri"/>
              </a:rPr>
              <a:t>центров  </a:t>
            </a:r>
            <a:r>
              <a:rPr sz="2800" spc="-270" dirty="0">
                <a:latin typeface="Calibri"/>
                <a:cs typeface="Calibri"/>
              </a:rPr>
              <a:t>Италии, </a:t>
            </a:r>
            <a:r>
              <a:rPr sz="2400" spc="-270" dirty="0">
                <a:latin typeface="Calibri"/>
                <a:cs typeface="Calibri"/>
              </a:rPr>
              <a:t>Mauro </a:t>
            </a:r>
            <a:r>
              <a:rPr sz="2400" spc="-155" dirty="0">
                <a:latin typeface="Calibri"/>
                <a:cs typeface="Calibri"/>
              </a:rPr>
              <a:t>Zampolini,</a:t>
            </a:r>
            <a:r>
              <a:rPr sz="2400" spc="-229" dirty="0">
                <a:latin typeface="Calibri"/>
                <a:cs typeface="Calibri"/>
              </a:rPr>
              <a:t> </a:t>
            </a:r>
            <a:r>
              <a:rPr sz="2400" spc="-145" dirty="0">
                <a:latin typeface="Calibri"/>
                <a:cs typeface="Calibri"/>
              </a:rPr>
              <a:t>2014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60"/>
              </a:spcBef>
            </a:pP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1;</a:t>
            </a:r>
            <a:r>
              <a:rPr sz="1200" spc="-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2%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41034" y="2181859"/>
            <a:ext cx="363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2;</a:t>
            </a:r>
            <a:r>
              <a:rPr sz="1200" spc="-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4%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69632" y="3181603"/>
            <a:ext cx="517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11;</a:t>
            </a:r>
            <a:r>
              <a:rPr sz="1200" spc="-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17207" y="4486147"/>
            <a:ext cx="517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21;</a:t>
            </a:r>
            <a:r>
              <a:rPr sz="1200" spc="-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37%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21782" y="3297428"/>
            <a:ext cx="517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21;</a:t>
            </a:r>
            <a:r>
              <a:rPr sz="1200" spc="-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37%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65099" y="5585208"/>
            <a:ext cx="83467" cy="83467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2272838" y="5498083"/>
            <a:ext cx="445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0" dirty="0">
                <a:solidFill>
                  <a:srgbClr val="1F497D"/>
                </a:solidFill>
                <a:latin typeface="Calibri"/>
                <a:cs typeface="Calibri"/>
              </a:rPr>
              <a:t>G</a:t>
            </a:r>
            <a:r>
              <a:rPr sz="1200" spc="-95" dirty="0">
                <a:solidFill>
                  <a:srgbClr val="1F497D"/>
                </a:solidFill>
                <a:latin typeface="Calibri"/>
                <a:cs typeface="Calibri"/>
              </a:rPr>
              <a:t>O</a:t>
            </a:r>
            <a:r>
              <a:rPr sz="1200" spc="45" dirty="0">
                <a:solidFill>
                  <a:srgbClr val="1F497D"/>
                </a:solidFill>
                <a:latin typeface="Calibri"/>
                <a:cs typeface="Calibri"/>
              </a:rPr>
              <a:t>S</a:t>
            </a:r>
            <a:r>
              <a:rPr sz="1200" dirty="0">
                <a:solidFill>
                  <a:srgbClr val="1F497D"/>
                </a:solidFill>
                <a:latin typeface="Calibri"/>
                <a:cs typeface="Calibri"/>
              </a:rPr>
              <a:t>=7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852925" y="5585208"/>
            <a:ext cx="83467" cy="83467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960664" y="5498083"/>
            <a:ext cx="445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0" dirty="0">
                <a:solidFill>
                  <a:srgbClr val="1F497D"/>
                </a:solidFill>
                <a:latin typeface="Calibri"/>
                <a:cs typeface="Calibri"/>
              </a:rPr>
              <a:t>G</a:t>
            </a:r>
            <a:r>
              <a:rPr sz="1200" spc="-95" dirty="0">
                <a:solidFill>
                  <a:srgbClr val="1F497D"/>
                </a:solidFill>
                <a:latin typeface="Calibri"/>
                <a:cs typeface="Calibri"/>
              </a:rPr>
              <a:t>O</a:t>
            </a:r>
            <a:r>
              <a:rPr sz="1200" spc="45" dirty="0">
                <a:solidFill>
                  <a:srgbClr val="1F497D"/>
                </a:solidFill>
                <a:latin typeface="Calibri"/>
                <a:cs typeface="Calibri"/>
              </a:rPr>
              <a:t>S</a:t>
            </a:r>
            <a:r>
              <a:rPr sz="1200" dirty="0">
                <a:solidFill>
                  <a:srgbClr val="1F497D"/>
                </a:solidFill>
                <a:latin typeface="Calibri"/>
                <a:cs typeface="Calibri"/>
              </a:rPr>
              <a:t>=6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540752" y="5585208"/>
            <a:ext cx="83467" cy="83467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3648490" y="5498083"/>
            <a:ext cx="572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0" dirty="0">
                <a:solidFill>
                  <a:srgbClr val="1F497D"/>
                </a:solidFill>
                <a:latin typeface="Calibri"/>
                <a:cs typeface="Calibri"/>
              </a:rPr>
              <a:t>G</a:t>
            </a:r>
            <a:r>
              <a:rPr sz="1200" spc="-95" dirty="0">
                <a:solidFill>
                  <a:srgbClr val="1F497D"/>
                </a:solidFill>
                <a:latin typeface="Calibri"/>
                <a:cs typeface="Calibri"/>
              </a:rPr>
              <a:t>O</a:t>
            </a:r>
            <a:r>
              <a:rPr sz="1200" spc="45" dirty="0">
                <a:solidFill>
                  <a:srgbClr val="1F497D"/>
                </a:solidFill>
                <a:latin typeface="Calibri"/>
                <a:cs typeface="Calibri"/>
              </a:rPr>
              <a:t>S</a:t>
            </a:r>
            <a:r>
              <a:rPr sz="1200" dirty="0">
                <a:solidFill>
                  <a:srgbClr val="1F497D"/>
                </a:solidFill>
                <a:latin typeface="Calibri"/>
                <a:cs typeface="Calibri"/>
              </a:rPr>
              <a:t>=</a:t>
            </a:r>
            <a:r>
              <a:rPr sz="1200" spc="-10" dirty="0">
                <a:solidFill>
                  <a:srgbClr val="1F497D"/>
                </a:solidFill>
                <a:latin typeface="Calibri"/>
                <a:cs typeface="Calibri"/>
              </a:rPr>
              <a:t>4</a:t>
            </a:r>
            <a:r>
              <a:rPr sz="1200" spc="30" dirty="0">
                <a:solidFill>
                  <a:srgbClr val="1F497D"/>
                </a:solidFill>
                <a:latin typeface="Calibri"/>
                <a:cs typeface="Calibri"/>
              </a:rPr>
              <a:t>-</a:t>
            </a:r>
            <a:r>
              <a:rPr sz="1200" dirty="0">
                <a:solidFill>
                  <a:srgbClr val="1F497D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52150" y="5585208"/>
            <a:ext cx="83467" cy="83467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459889" y="5498083"/>
            <a:ext cx="445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0" dirty="0">
                <a:solidFill>
                  <a:srgbClr val="1F497D"/>
                </a:solidFill>
                <a:latin typeface="Calibri"/>
                <a:cs typeface="Calibri"/>
              </a:rPr>
              <a:t>G</a:t>
            </a:r>
            <a:r>
              <a:rPr sz="1200" spc="-95" dirty="0">
                <a:solidFill>
                  <a:srgbClr val="1F497D"/>
                </a:solidFill>
                <a:latin typeface="Calibri"/>
                <a:cs typeface="Calibri"/>
              </a:rPr>
              <a:t>O</a:t>
            </a:r>
            <a:r>
              <a:rPr sz="1200" spc="45" dirty="0">
                <a:solidFill>
                  <a:srgbClr val="1F497D"/>
                </a:solidFill>
                <a:latin typeface="Calibri"/>
                <a:cs typeface="Calibri"/>
              </a:rPr>
              <a:t>S</a:t>
            </a:r>
            <a:r>
              <a:rPr sz="1200" dirty="0">
                <a:solidFill>
                  <a:srgbClr val="1F497D"/>
                </a:solidFill>
                <a:latin typeface="Calibri"/>
                <a:cs typeface="Calibri"/>
              </a:rPr>
              <a:t>=3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039976" y="5585208"/>
            <a:ext cx="83467" cy="83467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5147715" y="5498083"/>
            <a:ext cx="445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0" dirty="0">
                <a:solidFill>
                  <a:srgbClr val="1F497D"/>
                </a:solidFill>
                <a:latin typeface="Calibri"/>
                <a:cs typeface="Calibri"/>
              </a:rPr>
              <a:t>G</a:t>
            </a:r>
            <a:r>
              <a:rPr sz="1200" spc="-95" dirty="0">
                <a:solidFill>
                  <a:srgbClr val="1F497D"/>
                </a:solidFill>
                <a:latin typeface="Calibri"/>
                <a:cs typeface="Calibri"/>
              </a:rPr>
              <a:t>O</a:t>
            </a:r>
            <a:r>
              <a:rPr sz="1200" spc="45" dirty="0">
                <a:solidFill>
                  <a:srgbClr val="1F497D"/>
                </a:solidFill>
                <a:latin typeface="Calibri"/>
                <a:cs typeface="Calibri"/>
              </a:rPr>
              <a:t>S</a:t>
            </a:r>
            <a:r>
              <a:rPr sz="1200" dirty="0">
                <a:solidFill>
                  <a:srgbClr val="1F497D"/>
                </a:solidFill>
                <a:latin typeface="Calibri"/>
                <a:cs typeface="Calibri"/>
              </a:rPr>
              <a:t>=2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476743" y="2444495"/>
            <a:ext cx="2749550" cy="2749550"/>
            <a:chOff x="7476743" y="2444495"/>
            <a:chExt cx="2749550" cy="2749550"/>
          </a:xfrm>
        </p:grpSpPr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11767" y="2444495"/>
              <a:ext cx="630935" cy="141427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811767" y="2560319"/>
              <a:ext cx="1152144" cy="129844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11767" y="2983991"/>
              <a:ext cx="1414272" cy="166725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76743" y="3078479"/>
              <a:ext cx="2487168" cy="211531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74863" y="2444495"/>
              <a:ext cx="1219200" cy="141427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852117" y="2461963"/>
              <a:ext cx="549027" cy="133291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52117" y="2580286"/>
              <a:ext cx="1071655" cy="121458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52117" y="3002282"/>
              <a:ext cx="1332909" cy="15851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519123" y="3096018"/>
              <a:ext cx="2404651" cy="203168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717107" y="2461964"/>
              <a:ext cx="1135011" cy="1332909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7932556" y="1353819"/>
            <a:ext cx="3872229" cy="1408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335"/>
              </a:lnSpc>
              <a:spcBef>
                <a:spcPts val="100"/>
              </a:spcBef>
            </a:pPr>
            <a:r>
              <a:rPr sz="2800" spc="-170" dirty="0">
                <a:latin typeface="Calibri"/>
                <a:cs typeface="Calibri"/>
              </a:rPr>
              <a:t>74 </a:t>
            </a:r>
            <a:r>
              <a:rPr sz="2800" spc="-260" dirty="0">
                <a:latin typeface="Calibri"/>
                <a:cs typeface="Calibri"/>
              </a:rPr>
              <a:t>пациента </a:t>
            </a:r>
            <a:r>
              <a:rPr sz="2800" spc="-275" dirty="0">
                <a:latin typeface="Calibri"/>
                <a:cs typeface="Calibri"/>
              </a:rPr>
              <a:t>выписано </a:t>
            </a:r>
            <a:r>
              <a:rPr sz="2800" spc="-254" dirty="0">
                <a:latin typeface="Calibri"/>
                <a:cs typeface="Calibri"/>
              </a:rPr>
              <a:t>из</a:t>
            </a:r>
            <a:r>
              <a:rPr sz="2800" spc="-300" dirty="0">
                <a:latin typeface="Calibri"/>
                <a:cs typeface="Calibri"/>
              </a:rPr>
              <a:t> </a:t>
            </a:r>
            <a:r>
              <a:rPr sz="2800" spc="-355" dirty="0">
                <a:latin typeface="Calibri"/>
                <a:cs typeface="Calibri"/>
              </a:rPr>
              <a:t>КИМ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35"/>
              </a:lnSpc>
            </a:pPr>
            <a:r>
              <a:rPr sz="2800" spc="-180" dirty="0">
                <a:latin typeface="Calibri"/>
                <a:cs typeface="Calibri"/>
              </a:rPr>
              <a:t>(LOS-14)</a:t>
            </a:r>
            <a:endParaRPr sz="2800">
              <a:latin typeface="Calibri"/>
              <a:cs typeface="Calibri"/>
            </a:endParaRPr>
          </a:p>
          <a:p>
            <a:pPr marL="974725">
              <a:lnSpc>
                <a:spcPct val="100000"/>
              </a:lnSpc>
              <a:spcBef>
                <a:spcPts val="2775"/>
              </a:spcBef>
            </a:pP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5;</a:t>
            </a:r>
            <a:r>
              <a:rPr sz="1200" spc="-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361327" y="2828035"/>
            <a:ext cx="363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6;</a:t>
            </a:r>
            <a:r>
              <a:rPr sz="1200" spc="-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8%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618502" y="3678428"/>
            <a:ext cx="517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15;</a:t>
            </a:r>
            <a:r>
              <a:rPr sz="1200" spc="-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913527" y="4400804"/>
            <a:ext cx="517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36;</a:t>
            </a:r>
            <a:r>
              <a:rPr sz="1200" spc="-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49%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056402" y="2764028"/>
            <a:ext cx="517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12;</a:t>
            </a:r>
            <a:r>
              <a:rPr sz="1200" spc="-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F497D"/>
                </a:solidFill>
                <a:latin typeface="Calibri"/>
                <a:cs typeface="Calibri"/>
              </a:rPr>
              <a:t>16%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1823" y="4414011"/>
            <a:ext cx="101981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720" dirty="0">
                <a:latin typeface="Calibri"/>
                <a:cs typeface="Calibri"/>
              </a:rPr>
              <a:t>МЫ </a:t>
            </a:r>
            <a:r>
              <a:rPr sz="4000" spc="-375" dirty="0">
                <a:latin typeface="Calibri"/>
                <a:cs typeface="Calibri"/>
              </a:rPr>
              <a:t>ОЦЕНИЛИ </a:t>
            </a:r>
            <a:r>
              <a:rPr sz="4000" spc="-390" dirty="0">
                <a:latin typeface="Calibri"/>
                <a:cs typeface="Calibri"/>
              </a:rPr>
              <a:t>ЭКОНОМИЧЕСКУЮ</a:t>
            </a:r>
            <a:r>
              <a:rPr sz="4000" spc="-355" dirty="0">
                <a:latin typeface="Calibri"/>
                <a:cs typeface="Calibri"/>
              </a:rPr>
              <a:t> </a:t>
            </a:r>
            <a:r>
              <a:rPr sz="4000" spc="-345" dirty="0">
                <a:latin typeface="Calibri"/>
                <a:cs typeface="Calibri"/>
              </a:rPr>
              <a:t>ЦЕЛЕСООБРАЗНОСТЬ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40336" y="473963"/>
            <a:ext cx="17119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95" dirty="0"/>
              <a:t>Э</a:t>
            </a:r>
            <a:r>
              <a:rPr sz="4400" spc="-380" dirty="0"/>
              <a:t>п</a:t>
            </a:r>
            <a:r>
              <a:rPr sz="4400" spc="-409" dirty="0"/>
              <a:t>и</a:t>
            </a:r>
            <a:r>
              <a:rPr sz="4400" spc="-265" dirty="0"/>
              <a:t>г</a:t>
            </a:r>
            <a:r>
              <a:rPr sz="4400" spc="-405" dirty="0"/>
              <a:t>р</a:t>
            </a:r>
            <a:r>
              <a:rPr sz="4400" spc="-340" dirty="0"/>
              <a:t>аф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88340" y="1607820"/>
            <a:ext cx="10634345" cy="25584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2900">
              <a:lnSpc>
                <a:spcPct val="100299"/>
              </a:lnSpc>
              <a:spcBef>
                <a:spcPts val="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95" dirty="0">
                <a:latin typeface="Calibri"/>
                <a:cs typeface="Calibri"/>
              </a:rPr>
              <a:t>Реабилитация </a:t>
            </a:r>
            <a:r>
              <a:rPr sz="3200" spc="-260" dirty="0">
                <a:latin typeface="Calibri"/>
                <a:cs typeface="Calibri"/>
              </a:rPr>
              <a:t>эффективна </a:t>
            </a:r>
            <a:r>
              <a:rPr sz="3200" spc="-300" dirty="0">
                <a:latin typeface="Calibri"/>
                <a:cs typeface="Calibri"/>
              </a:rPr>
              <a:t>не </a:t>
            </a:r>
            <a:r>
              <a:rPr sz="3200" spc="-285" dirty="0">
                <a:latin typeface="Calibri"/>
                <a:cs typeface="Calibri"/>
              </a:rPr>
              <a:t>только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310" dirty="0">
                <a:latin typeface="Calibri"/>
                <a:cs typeface="Calibri"/>
              </a:rPr>
              <a:t>улучшении индивидуального  </a:t>
            </a:r>
            <a:r>
              <a:rPr sz="3200" spc="-295" dirty="0">
                <a:latin typeface="Calibri"/>
                <a:cs typeface="Calibri"/>
              </a:rPr>
              <a:t>функционирования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290" dirty="0">
                <a:latin typeface="Calibri"/>
                <a:cs typeface="Calibri"/>
              </a:rPr>
              <a:t>независимого </a:t>
            </a:r>
            <a:r>
              <a:rPr sz="3200" spc="-280" dirty="0">
                <a:latin typeface="Calibri"/>
                <a:cs typeface="Calibri"/>
              </a:rPr>
              <a:t>существования, </a:t>
            </a:r>
            <a:r>
              <a:rPr sz="3200" spc="-320" dirty="0">
                <a:latin typeface="Calibri"/>
                <a:cs typeface="Calibri"/>
              </a:rPr>
              <a:t>но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335" dirty="0">
                <a:latin typeface="Calibri"/>
                <a:cs typeface="Calibri"/>
              </a:rPr>
              <a:t>уменьшении  </a:t>
            </a:r>
            <a:r>
              <a:rPr sz="3200" spc="-245" dirty="0">
                <a:latin typeface="Calibri"/>
                <a:cs typeface="Calibri"/>
              </a:rPr>
              <a:t>затрат </a:t>
            </a:r>
            <a:r>
              <a:rPr sz="3200" spc="-290" dirty="0">
                <a:latin typeface="Calibri"/>
                <a:cs typeface="Calibri"/>
              </a:rPr>
              <a:t>на</a:t>
            </a:r>
            <a:r>
              <a:rPr sz="3200" spc="-345" dirty="0">
                <a:latin typeface="Calibri"/>
                <a:cs typeface="Calibri"/>
              </a:rPr>
              <a:t> </a:t>
            </a:r>
            <a:r>
              <a:rPr sz="3200" spc="-310" dirty="0">
                <a:latin typeface="Calibri"/>
                <a:cs typeface="Calibri"/>
              </a:rPr>
              <a:t>инвалидов.</a:t>
            </a:r>
            <a:endParaRPr sz="3200">
              <a:latin typeface="Calibri"/>
              <a:cs typeface="Calibri"/>
            </a:endParaRPr>
          </a:p>
          <a:p>
            <a:pPr marL="355600" marR="2347595" indent="-342900">
              <a:lnSpc>
                <a:spcPts val="382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85" dirty="0">
                <a:latin typeface="Calibri"/>
                <a:cs typeface="Calibri"/>
              </a:rPr>
              <a:t>Деньги, </a:t>
            </a:r>
            <a:r>
              <a:rPr sz="3200" spc="-295" dirty="0">
                <a:latin typeface="Calibri"/>
                <a:cs typeface="Calibri"/>
              </a:rPr>
              <a:t>потраченные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310" dirty="0">
                <a:latin typeface="Calibri"/>
                <a:cs typeface="Calibri"/>
              </a:rPr>
              <a:t>реабилитацию, </a:t>
            </a:r>
            <a:r>
              <a:rPr sz="3200" spc="-315" dirty="0">
                <a:latin typeface="Calibri"/>
                <a:cs typeface="Calibri"/>
              </a:rPr>
              <a:t>возмещаются </a:t>
            </a:r>
            <a:r>
              <a:rPr sz="3200" spc="-215" dirty="0">
                <a:latin typeface="Calibri"/>
                <a:cs typeface="Calibri"/>
              </a:rPr>
              <a:t>с  </a:t>
            </a:r>
            <a:r>
              <a:rPr sz="3200" spc="-320" dirty="0">
                <a:latin typeface="Calibri"/>
                <a:cs typeface="Calibri"/>
              </a:rPr>
              <a:t>предположительной </a:t>
            </a:r>
            <a:r>
              <a:rPr sz="3200" spc="-315" dirty="0">
                <a:latin typeface="Calibri"/>
                <a:cs typeface="Calibri"/>
              </a:rPr>
              <a:t>экономией </a:t>
            </a:r>
            <a:r>
              <a:rPr sz="3200" spc="-350" dirty="0">
                <a:latin typeface="Calibri"/>
                <a:cs typeface="Calibri"/>
              </a:rPr>
              <a:t>до </a:t>
            </a:r>
            <a:r>
              <a:rPr sz="3200" spc="-310" dirty="0">
                <a:latin typeface="Calibri"/>
                <a:cs typeface="Calibri"/>
              </a:rPr>
              <a:t>семнадцати</a:t>
            </a:r>
            <a:r>
              <a:rPr sz="3200" spc="-400" dirty="0">
                <a:latin typeface="Calibri"/>
                <a:cs typeface="Calibri"/>
              </a:rPr>
              <a:t> </a:t>
            </a:r>
            <a:r>
              <a:rPr sz="3200" spc="-275" dirty="0">
                <a:latin typeface="Calibri"/>
                <a:cs typeface="Calibri"/>
              </a:rPr>
              <a:t>раз.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59411" y="5399532"/>
            <a:ext cx="57543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Белая </a:t>
            </a:r>
            <a:r>
              <a:rPr sz="1400" dirty="0">
                <a:latin typeface="Calibri"/>
                <a:cs typeface="Calibri"/>
              </a:rPr>
              <a:t>книга </a:t>
            </a:r>
            <a:r>
              <a:rPr sz="1400" spc="-5" dirty="0">
                <a:latin typeface="Calibri"/>
                <a:cs typeface="Calibri"/>
              </a:rPr>
              <a:t>по физической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реабилитационной медицине </a:t>
            </a:r>
            <a:r>
              <a:rPr sz="1400" dirty="0">
                <a:latin typeface="Calibri"/>
                <a:cs typeface="Calibri"/>
              </a:rPr>
              <a:t>в </a:t>
            </a:r>
            <a:r>
              <a:rPr sz="1400" spc="-5" dirty="0">
                <a:latin typeface="Calibri"/>
                <a:cs typeface="Calibri"/>
              </a:rPr>
              <a:t>Европе.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2015.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0630" marR="5080" indent="-2488565">
              <a:lnSpc>
                <a:spcPct val="100000"/>
              </a:lnSpc>
              <a:spcBef>
                <a:spcPts val="100"/>
              </a:spcBef>
            </a:pPr>
            <a:r>
              <a:rPr spc="-345" dirty="0"/>
              <a:t>Практический </a:t>
            </a:r>
            <a:r>
              <a:rPr spc="-420" dirty="0"/>
              <a:t>смысл </a:t>
            </a:r>
            <a:r>
              <a:rPr spc="-400" dirty="0"/>
              <a:t>реанимационной </a:t>
            </a:r>
            <a:r>
              <a:rPr spc="-380" dirty="0"/>
              <a:t>реабилитации </a:t>
            </a:r>
            <a:r>
              <a:rPr spc="-270" dirty="0"/>
              <a:t>с  </a:t>
            </a:r>
            <a:r>
              <a:rPr spc="-395" dirty="0"/>
              <a:t>экономическими</a:t>
            </a:r>
            <a:r>
              <a:rPr spc="-70" dirty="0"/>
              <a:t> </a:t>
            </a:r>
            <a:r>
              <a:rPr spc="-395" dirty="0"/>
              <a:t>резонами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1160" y="1627632"/>
            <a:ext cx="2304288" cy="10942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02580" y="1989835"/>
            <a:ext cx="1823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Оптимизация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седации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5064" y="2840735"/>
            <a:ext cx="2316480" cy="11064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98636" y="3209035"/>
            <a:ext cx="1430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Сокращение</a:t>
            </a:r>
            <a:r>
              <a:rPr sz="18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ИВЛ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5064" y="4078223"/>
            <a:ext cx="2316480" cy="11064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02619" y="4443476"/>
            <a:ext cx="1221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Снижение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ВАП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0559" y="1630679"/>
            <a:ext cx="2249424" cy="103936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018515" y="1852676"/>
            <a:ext cx="1172210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9530" marR="5080" indent="-37465">
              <a:lnSpc>
                <a:spcPct val="101099"/>
              </a:lnSpc>
              <a:spcBef>
                <a:spcPts val="75"/>
              </a:spcBef>
            </a:pPr>
            <a:r>
              <a:rPr sz="1800" spc="-180" dirty="0">
                <a:latin typeface="Calibri"/>
                <a:cs typeface="Calibri"/>
              </a:rPr>
              <a:t>Ультра </a:t>
            </a:r>
            <a:r>
              <a:rPr sz="1800" spc="-170" dirty="0">
                <a:latin typeface="Calibri"/>
                <a:cs typeface="Calibri"/>
              </a:rPr>
              <a:t>ранняя  </a:t>
            </a:r>
            <a:r>
              <a:rPr sz="1800" spc="-185" dirty="0">
                <a:latin typeface="Calibri"/>
                <a:cs typeface="Calibri"/>
              </a:rPr>
              <a:t>мобилизация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128" y="2907792"/>
            <a:ext cx="2304287" cy="10942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009498" y="3286252"/>
            <a:ext cx="11906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Вертикализация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7032" y="4078223"/>
            <a:ext cx="2316480" cy="110642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013466" y="4337811"/>
            <a:ext cx="118300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58419">
              <a:lnSpc>
                <a:spcPts val="1900"/>
              </a:lnSpc>
              <a:spcBef>
                <a:spcPts val="180"/>
              </a:spcBef>
            </a:pP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Профилактика  </a:t>
            </a:r>
            <a:r>
              <a:rPr sz="16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spc="-229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600" spc="-25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600" spc="-16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бил</a:t>
            </a:r>
            <a:r>
              <a:rPr sz="1600" spc="-16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spc="-125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ии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87183" y="1627632"/>
            <a:ext cx="2304287" cy="109423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694893" y="1881123"/>
            <a:ext cx="12884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080" indent="-217170">
              <a:lnSpc>
                <a:spcPct val="100000"/>
              </a:lnSpc>
              <a:spcBef>
                <a:spcPts val="100"/>
              </a:spcBef>
            </a:pPr>
            <a:r>
              <a:rPr sz="1600" spc="-305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600" spc="-17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1600" spc="-1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spc="-11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600" spc="-135" dirty="0">
                <a:solidFill>
                  <a:srgbClr val="FFFFFF"/>
                </a:solidFill>
                <a:latin typeface="Calibri"/>
                <a:cs typeface="Calibri"/>
              </a:rPr>
              <a:t>енс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600" spc="-95" dirty="0">
                <a:solidFill>
                  <a:srgbClr val="FFFFFF"/>
                </a:solidFill>
                <a:latin typeface="Calibri"/>
                <a:cs typeface="Calibri"/>
              </a:rPr>
              <a:t>я  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стимуляция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81088" y="2840735"/>
            <a:ext cx="2319528" cy="110642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377393" y="3100323"/>
            <a:ext cx="192341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2310" marR="5080" indent="-690245">
              <a:lnSpc>
                <a:spcPct val="100000"/>
              </a:lnSpc>
              <a:spcBef>
                <a:spcPts val="100"/>
              </a:spcBef>
            </a:pP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Нормализация 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циркадных  </a:t>
            </a:r>
            <a:r>
              <a:rPr sz="1600" spc="-160" dirty="0">
                <a:solidFill>
                  <a:srgbClr val="FFFFFF"/>
                </a:solidFill>
                <a:latin typeface="Calibri"/>
                <a:cs typeface="Calibri"/>
              </a:rPr>
              <a:t>ритмов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81088" y="3986784"/>
            <a:ext cx="2316479" cy="110642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394855" y="4246372"/>
            <a:ext cx="18891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" marR="5080" indent="-65405">
              <a:lnSpc>
                <a:spcPct val="100000"/>
              </a:lnSpc>
              <a:spcBef>
                <a:spcPts val="100"/>
              </a:spcBef>
            </a:pP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Восстановление </a:t>
            </a: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сознания  </a:t>
            </a:r>
            <a:r>
              <a:rPr sz="1600" spc="-165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600" spc="-135" dirty="0">
                <a:solidFill>
                  <a:srgbClr val="FFFFFF"/>
                </a:solidFill>
                <a:latin typeface="Calibri"/>
                <a:cs typeface="Calibri"/>
              </a:rPr>
              <a:t>когнитивного</a:t>
            </a:r>
            <a:r>
              <a:rPr sz="16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дефекта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661160" y="1929383"/>
            <a:ext cx="7998459" cy="4602480"/>
            <a:chOff x="1661160" y="1929383"/>
            <a:chExt cx="7998459" cy="460248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71344" y="2618231"/>
              <a:ext cx="822959" cy="3901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71344" y="3837432"/>
              <a:ext cx="822959" cy="3901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18175" y="3825239"/>
              <a:ext cx="822960" cy="3931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18175" y="2618231"/>
              <a:ext cx="822960" cy="3901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57744" y="2618231"/>
              <a:ext cx="822959" cy="39014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43088" y="3758183"/>
              <a:ext cx="822959" cy="3901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61160" y="5407151"/>
              <a:ext cx="7997952" cy="58521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52231" y="4983479"/>
              <a:ext cx="804672" cy="55473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27319" y="4983479"/>
              <a:ext cx="804672" cy="55473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80488" y="4983479"/>
              <a:ext cx="801624" cy="55473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80048" y="1929383"/>
              <a:ext cx="947927" cy="67970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08832" y="1929383"/>
              <a:ext cx="947927" cy="67970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61160" y="5946647"/>
              <a:ext cx="7997952" cy="58521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4369391" y="5476747"/>
            <a:ext cx="2583180" cy="1153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Сокращение 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пребывания 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800" spc="-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4" dirty="0">
                <a:solidFill>
                  <a:srgbClr val="FFFFFF"/>
                </a:solidFill>
                <a:latin typeface="Calibri"/>
                <a:cs typeface="Calibri"/>
              </a:rPr>
              <a:t>РАО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800" spc="-160" dirty="0">
                <a:solidFill>
                  <a:srgbClr val="FFFFFF"/>
                </a:solidFill>
                <a:latin typeface="Calibri"/>
                <a:cs typeface="Calibri"/>
              </a:rPr>
              <a:t>Профилактика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  <a:p>
            <a:pPr marL="985519">
              <a:lnSpc>
                <a:spcPct val="100000"/>
              </a:lnSpc>
              <a:spcBef>
                <a:spcPts val="1035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31508" y="6284467"/>
            <a:ext cx="1908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Клинический институт</a:t>
            </a: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681" y="297535"/>
            <a:ext cx="5070690" cy="9626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16494"/>
            <a:ext cx="5361139" cy="38960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33144" y="0"/>
            <a:ext cx="4934856" cy="68579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733141" y="629043"/>
            <a:ext cx="4304665" cy="307975"/>
          </a:xfrm>
          <a:prstGeom prst="rect">
            <a:avLst/>
          </a:prstGeom>
          <a:solidFill>
            <a:srgbClr val="17375E"/>
          </a:solidFill>
        </p:spPr>
        <p:txBody>
          <a:bodyPr vert="horz" wrap="square" lIns="0" tIns="3429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7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Средний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койко-день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РАО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до внедрения ICU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ЕRP,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сутки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33141" y="1711006"/>
            <a:ext cx="4328795" cy="307975"/>
          </a:xfrm>
          <a:prstGeom prst="rect">
            <a:avLst/>
          </a:prstGeom>
          <a:solidFill>
            <a:srgbClr val="C4BD97"/>
          </a:solidFill>
        </p:spPr>
        <p:txBody>
          <a:bodyPr vert="horz" wrap="square" lIns="0" tIns="3429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70"/>
              </a:spcBef>
            </a:pPr>
            <a:r>
              <a:rPr sz="1400" spc="-5" dirty="0">
                <a:latin typeface="Calibri"/>
                <a:cs typeface="Calibri"/>
              </a:rPr>
              <a:t>Сокращение среднего </a:t>
            </a:r>
            <a:r>
              <a:rPr sz="1400" spc="-10" dirty="0">
                <a:latin typeface="Calibri"/>
                <a:cs typeface="Calibri"/>
              </a:rPr>
              <a:t>койко-день </a:t>
            </a:r>
            <a:r>
              <a:rPr sz="1400" spc="-5" dirty="0">
                <a:latin typeface="Calibri"/>
                <a:cs typeface="Calibri"/>
              </a:rPr>
              <a:t>после ICU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ЕRP,сутки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35959" y="5733255"/>
            <a:ext cx="2790190" cy="307975"/>
          </a:xfrm>
          <a:custGeom>
            <a:avLst/>
            <a:gdLst/>
            <a:ahLst/>
            <a:cxnLst/>
            <a:rect l="l" t="t" r="r" b="b"/>
            <a:pathLst>
              <a:path w="2790190" h="307975">
                <a:moveTo>
                  <a:pt x="2789930" y="0"/>
                </a:moveTo>
                <a:lnTo>
                  <a:pt x="0" y="0"/>
                </a:lnTo>
                <a:lnTo>
                  <a:pt x="0" y="307777"/>
                </a:lnTo>
                <a:lnTo>
                  <a:pt x="2789930" y="307777"/>
                </a:lnTo>
                <a:lnTo>
                  <a:pt x="2789930" y="0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35961" y="5733255"/>
            <a:ext cx="2790190" cy="241300"/>
          </a:xfrm>
          <a:prstGeom prst="rect">
            <a:avLst/>
          </a:prstGeom>
          <a:solidFill>
            <a:srgbClr val="C4BD97"/>
          </a:solidFill>
        </p:spPr>
        <p:txBody>
          <a:bodyPr vert="horz" wrap="square" lIns="0" tIns="32384" rIns="0" bIns="0" rtlCol="0">
            <a:spAutoFit/>
          </a:bodyPr>
          <a:lstStyle/>
          <a:p>
            <a:pPr marL="90805">
              <a:lnSpc>
                <a:spcPts val="1639"/>
              </a:lnSpc>
              <a:spcBef>
                <a:spcPts val="254"/>
              </a:spcBef>
            </a:pPr>
            <a:r>
              <a:rPr sz="1400" spc="-10" dirty="0">
                <a:latin typeface="Calibri"/>
                <a:cs typeface="Calibri"/>
              </a:rPr>
              <a:t>Количество </a:t>
            </a:r>
            <a:r>
              <a:rPr sz="1400" spc="-5" dirty="0">
                <a:latin typeface="Calibri"/>
                <a:cs typeface="Calibri"/>
              </a:rPr>
              <a:t>госпитализаций </a:t>
            </a:r>
            <a:r>
              <a:rPr sz="1400" dirty="0">
                <a:latin typeface="Calibri"/>
                <a:cs typeface="Calibri"/>
              </a:rPr>
              <a:t>в </a:t>
            </a:r>
            <a:r>
              <a:rPr sz="1400" spc="-40" dirty="0">
                <a:latin typeface="Calibri"/>
                <a:cs typeface="Calibri"/>
              </a:rPr>
              <a:t>РАО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35959" y="5973971"/>
            <a:ext cx="3074035" cy="307975"/>
          </a:xfrm>
          <a:custGeom>
            <a:avLst/>
            <a:gdLst/>
            <a:ahLst/>
            <a:cxnLst/>
            <a:rect l="l" t="t" r="r" b="b"/>
            <a:pathLst>
              <a:path w="3074034" h="307975">
                <a:moveTo>
                  <a:pt x="3073598" y="0"/>
                </a:moveTo>
                <a:lnTo>
                  <a:pt x="0" y="0"/>
                </a:lnTo>
                <a:lnTo>
                  <a:pt x="0" y="307777"/>
                </a:lnTo>
                <a:lnTo>
                  <a:pt x="3073598" y="307777"/>
                </a:lnTo>
                <a:lnTo>
                  <a:pt x="3073598" y="0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735961" y="6041032"/>
            <a:ext cx="3074035" cy="241300"/>
          </a:xfrm>
          <a:prstGeom prst="rect">
            <a:avLst/>
          </a:prstGeom>
          <a:solidFill>
            <a:srgbClr val="C4BD97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ts val="1410"/>
              </a:lnSpc>
            </a:pPr>
            <a:r>
              <a:rPr sz="1400" spc="-5" dirty="0">
                <a:latin typeface="Calibri"/>
                <a:cs typeface="Calibri"/>
              </a:rPr>
              <a:t>Непосредственная экономия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средств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35961" y="6281748"/>
            <a:ext cx="3739515" cy="281940"/>
          </a:xfrm>
          <a:prstGeom prst="rect">
            <a:avLst/>
          </a:prstGeom>
          <a:solidFill>
            <a:srgbClr val="C4BD97"/>
          </a:solidFill>
        </p:spPr>
        <p:txBody>
          <a:bodyPr vert="horz" wrap="square" lIns="0" tIns="2666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09"/>
              </a:spcBef>
            </a:pPr>
            <a:r>
              <a:rPr sz="1400" spc="-5" dirty="0">
                <a:latin typeface="Calibri"/>
                <a:cs typeface="Calibri"/>
              </a:rPr>
              <a:t>Затраты </a:t>
            </a:r>
            <a:r>
              <a:rPr sz="1400" dirty="0">
                <a:latin typeface="Calibri"/>
                <a:cs typeface="Calibri"/>
              </a:rPr>
              <a:t>на </a:t>
            </a:r>
            <a:r>
              <a:rPr sz="1400" spc="-5" dirty="0">
                <a:latin typeface="Calibri"/>
                <a:cs typeface="Calibri"/>
              </a:rPr>
              <a:t>программу </a:t>
            </a:r>
            <a:r>
              <a:rPr sz="1400" dirty="0">
                <a:latin typeface="Calibri"/>
                <a:cs typeface="Calibri"/>
              </a:rPr>
              <a:t>ранней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реабилитации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35959" y="2258900"/>
            <a:ext cx="3338829" cy="307975"/>
          </a:xfrm>
          <a:prstGeom prst="rect">
            <a:avLst/>
          </a:prstGeom>
          <a:solidFill>
            <a:srgbClr val="C4BD97"/>
          </a:solidFill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400" spc="-5" dirty="0">
                <a:latin typeface="Calibri"/>
                <a:cs typeface="Calibri"/>
              </a:rPr>
              <a:t>Средний </a:t>
            </a:r>
            <a:r>
              <a:rPr sz="1400" spc="-10" dirty="0">
                <a:latin typeface="Calibri"/>
                <a:cs typeface="Calibri"/>
              </a:rPr>
              <a:t>койко-день </a:t>
            </a:r>
            <a:r>
              <a:rPr sz="1400" spc="-5" dirty="0">
                <a:latin typeface="Calibri"/>
                <a:cs typeface="Calibri"/>
              </a:rPr>
              <a:t>после ICU </a:t>
            </a:r>
            <a:r>
              <a:rPr sz="1400" spc="-45" dirty="0">
                <a:latin typeface="Calibri"/>
                <a:cs typeface="Calibri"/>
              </a:rPr>
              <a:t>ЕRP,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сутки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35959" y="2893957"/>
            <a:ext cx="2978785" cy="307975"/>
          </a:xfrm>
          <a:prstGeom prst="rect">
            <a:avLst/>
          </a:prstGeom>
          <a:solidFill>
            <a:srgbClr val="C4BD97"/>
          </a:solidFill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400" spc="-5" dirty="0">
                <a:latin typeface="Calibri"/>
                <a:cs typeface="Calibri"/>
              </a:rPr>
              <a:t>Стоимость </a:t>
            </a:r>
            <a:r>
              <a:rPr sz="1400" dirty="0">
                <a:latin typeface="Calibri"/>
                <a:cs typeface="Calibri"/>
              </a:rPr>
              <a:t>лечения в </a:t>
            </a:r>
            <a:r>
              <a:rPr sz="1400" spc="-40" dirty="0">
                <a:latin typeface="Calibri"/>
                <a:cs typeface="Calibri"/>
              </a:rPr>
              <a:t>РАО </a:t>
            </a:r>
            <a:r>
              <a:rPr sz="1400" spc="-5" dirty="0">
                <a:latin typeface="Calibri"/>
                <a:cs typeface="Calibri"/>
              </a:rPr>
              <a:t>до ICU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ЕRP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35961" y="4230675"/>
            <a:ext cx="3227705" cy="307975"/>
          </a:xfrm>
          <a:prstGeom prst="rect">
            <a:avLst/>
          </a:prstGeom>
          <a:solidFill>
            <a:srgbClr val="C4BD97"/>
          </a:solidFill>
        </p:spPr>
        <p:txBody>
          <a:bodyPr vert="horz" wrap="square" lIns="0" tIns="32384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4"/>
              </a:spcBef>
            </a:pPr>
            <a:r>
              <a:rPr sz="1400" spc="-5" dirty="0">
                <a:latin typeface="Calibri"/>
                <a:cs typeface="Calibri"/>
              </a:rPr>
              <a:t>Стоимость </a:t>
            </a:r>
            <a:r>
              <a:rPr sz="1400" dirty="0">
                <a:latin typeface="Calibri"/>
                <a:cs typeface="Calibri"/>
              </a:rPr>
              <a:t>лечения в </a:t>
            </a:r>
            <a:r>
              <a:rPr sz="1400" spc="-40" dirty="0">
                <a:latin typeface="Calibri"/>
                <a:cs typeface="Calibri"/>
              </a:rPr>
              <a:t>РАО </a:t>
            </a:r>
            <a:r>
              <a:rPr sz="1400" spc="-5" dirty="0">
                <a:latin typeface="Calibri"/>
                <a:cs typeface="Calibri"/>
              </a:rPr>
              <a:t>после ICU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ЕRP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35961" y="5425478"/>
            <a:ext cx="4319905" cy="307975"/>
          </a:xfrm>
          <a:prstGeom prst="rect">
            <a:avLst/>
          </a:prstGeom>
          <a:solidFill>
            <a:srgbClr val="C4BD97"/>
          </a:solidFill>
        </p:spPr>
        <p:txBody>
          <a:bodyPr vert="horz" wrap="square" lIns="0" tIns="32384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4"/>
              </a:spcBef>
            </a:pPr>
            <a:r>
              <a:rPr sz="1400" spc="-5" dirty="0">
                <a:latin typeface="Calibri"/>
                <a:cs typeface="Calibri"/>
              </a:rPr>
              <a:t>Экономия </a:t>
            </a:r>
            <a:r>
              <a:rPr sz="1400" dirty="0">
                <a:latin typeface="Calibri"/>
                <a:cs typeface="Calibri"/>
              </a:rPr>
              <a:t>на лечении 1 пациента в </a:t>
            </a:r>
            <a:r>
              <a:rPr sz="1400" spc="-40" dirty="0">
                <a:latin typeface="Calibri"/>
                <a:cs typeface="Calibri"/>
              </a:rPr>
              <a:t>РАО </a:t>
            </a:r>
            <a:r>
              <a:rPr sz="1400" spc="-5" dirty="0">
                <a:latin typeface="Calibri"/>
                <a:cs typeface="Calibri"/>
              </a:rPr>
              <a:t>после ICU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ЕRP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36997" y="6563139"/>
            <a:ext cx="3638550" cy="288290"/>
          </a:xfrm>
          <a:prstGeom prst="rect">
            <a:avLst/>
          </a:prstGeom>
          <a:solidFill>
            <a:srgbClr val="C4BD97"/>
          </a:solidFill>
        </p:spPr>
        <p:txBody>
          <a:bodyPr vert="horz" wrap="square" lIns="0" tIns="133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Чистая экономия при </a:t>
            </a:r>
            <a:r>
              <a:rPr sz="1400" dirty="0">
                <a:latin typeface="Calibri"/>
                <a:cs typeface="Calibri"/>
              </a:rPr>
              <a:t>ранней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реабилитации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3319" y="562356"/>
            <a:ext cx="107556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95" dirty="0"/>
              <a:t>Специализированное </a:t>
            </a:r>
            <a:r>
              <a:rPr sz="3200" spc="-315" dirty="0"/>
              <a:t>нейрореанимационное </a:t>
            </a:r>
            <a:r>
              <a:rPr sz="3200" spc="-305" dirty="0"/>
              <a:t>отделение </a:t>
            </a:r>
            <a:r>
              <a:rPr sz="3200" spc="-290" dirty="0"/>
              <a:t>на </a:t>
            </a:r>
            <a:r>
              <a:rPr sz="3200" spc="-185" dirty="0"/>
              <a:t>18 </a:t>
            </a:r>
            <a:r>
              <a:rPr sz="3200" spc="-270" dirty="0"/>
              <a:t>коек</a:t>
            </a:r>
            <a:r>
              <a:rPr sz="3200" spc="-155" dirty="0"/>
              <a:t> </a:t>
            </a:r>
            <a:r>
              <a:rPr sz="3200" spc="-200" dirty="0"/>
              <a:t>(2012)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21300" y="6449567"/>
            <a:ext cx="1550670" cy="179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42371" y="3600302"/>
            <a:ext cx="7345045" cy="3096895"/>
            <a:chOff x="1642371" y="3600302"/>
            <a:chExt cx="7345045" cy="3096895"/>
          </a:xfrm>
        </p:grpSpPr>
        <p:sp>
          <p:nvSpPr>
            <p:cNvPr id="5" name="object 5"/>
            <p:cNvSpPr/>
            <p:nvPr/>
          </p:nvSpPr>
          <p:spPr>
            <a:xfrm>
              <a:off x="1642371" y="3600302"/>
              <a:ext cx="7345045" cy="3096895"/>
            </a:xfrm>
            <a:custGeom>
              <a:avLst/>
              <a:gdLst/>
              <a:ahLst/>
              <a:cxnLst/>
              <a:rect l="l" t="t" r="r" b="b"/>
              <a:pathLst>
                <a:path w="7345045" h="3096895">
                  <a:moveTo>
                    <a:pt x="7344815" y="0"/>
                  </a:moveTo>
                  <a:lnTo>
                    <a:pt x="0" y="0"/>
                  </a:lnTo>
                  <a:lnTo>
                    <a:pt x="0" y="3096342"/>
                  </a:lnTo>
                  <a:lnTo>
                    <a:pt x="7344815" y="3096342"/>
                  </a:lnTo>
                  <a:lnTo>
                    <a:pt x="7344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9704" y="4319016"/>
              <a:ext cx="1109472" cy="20086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6536" y="5346192"/>
              <a:ext cx="1542288" cy="11094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2527" y="4992624"/>
              <a:ext cx="1109472" cy="7924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3488" y="4596384"/>
              <a:ext cx="1048512" cy="8321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5616" y="4319016"/>
              <a:ext cx="786384" cy="11094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23232" y="4328160"/>
              <a:ext cx="1042415" cy="19415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60064" y="5355336"/>
              <a:ext cx="1475232" cy="10424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96055" y="5004816"/>
              <a:ext cx="1042415" cy="7223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57016" y="4608576"/>
              <a:ext cx="981456" cy="7620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19144" y="4328160"/>
              <a:ext cx="719327" cy="104241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561280" y="4904740"/>
            <a:ext cx="2997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95" dirty="0">
                <a:latin typeface="Calibri"/>
                <a:cs typeface="Calibri"/>
              </a:rPr>
              <a:t>758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87121" y="5968491"/>
            <a:ext cx="3003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95" dirty="0">
                <a:latin typeface="Calibri"/>
                <a:cs typeface="Calibri"/>
              </a:rPr>
              <a:t>4</a:t>
            </a:r>
            <a:r>
              <a:rPr sz="1600" spc="-100" dirty="0">
                <a:latin typeface="Calibri"/>
                <a:cs typeface="Calibri"/>
              </a:rPr>
              <a:t>9</a:t>
            </a:r>
            <a:r>
              <a:rPr sz="1600" spc="-95" dirty="0"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44196" y="4798060"/>
            <a:ext cx="4616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sz="1600" spc="-95" dirty="0">
                <a:latin typeface="Calibri"/>
                <a:cs typeface="Calibri"/>
              </a:rPr>
              <a:t>134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600" spc="-95" dirty="0">
                <a:latin typeface="Calibri"/>
                <a:cs typeface="Calibri"/>
              </a:rPr>
              <a:t>203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06171" y="4462779"/>
            <a:ext cx="2997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95" dirty="0">
                <a:latin typeface="Calibri"/>
                <a:cs typeface="Calibri"/>
              </a:rPr>
              <a:t>217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76448" y="3696208"/>
            <a:ext cx="327596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155" dirty="0">
                <a:latin typeface="Calibri"/>
                <a:cs typeface="Calibri"/>
              </a:rPr>
              <a:t>Длительность </a:t>
            </a:r>
            <a:r>
              <a:rPr sz="1900" b="1" spc="-160" dirty="0">
                <a:latin typeface="Calibri"/>
                <a:cs typeface="Calibri"/>
              </a:rPr>
              <a:t>госпитализации </a:t>
            </a:r>
            <a:r>
              <a:rPr sz="1900" b="1" spc="-150" dirty="0">
                <a:latin typeface="Calibri"/>
                <a:cs typeface="Calibri"/>
              </a:rPr>
              <a:t>в</a:t>
            </a:r>
            <a:r>
              <a:rPr sz="1900" b="1" spc="-70" dirty="0">
                <a:latin typeface="Calibri"/>
                <a:cs typeface="Calibri"/>
              </a:rPr>
              <a:t> </a:t>
            </a:r>
            <a:r>
              <a:rPr sz="1900" b="1" spc="-220" dirty="0">
                <a:latin typeface="Calibri"/>
                <a:cs typeface="Calibri"/>
              </a:rPr>
              <a:t>РАО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409688" y="4148328"/>
            <a:ext cx="134620" cy="494030"/>
            <a:chOff x="7409688" y="4148328"/>
            <a:chExt cx="134620" cy="494030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09688" y="4148328"/>
              <a:ext cx="134111" cy="1310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09688" y="4507992"/>
              <a:ext cx="134111" cy="13411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578083" y="3938524"/>
            <a:ext cx="985519" cy="744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7500"/>
              </a:lnSpc>
              <a:spcBef>
                <a:spcPts val="100"/>
              </a:spcBef>
            </a:pPr>
            <a:r>
              <a:rPr sz="1600" spc="-165" dirty="0">
                <a:latin typeface="Calibri"/>
                <a:cs typeface="Calibri"/>
              </a:rPr>
              <a:t>До </a:t>
            </a:r>
            <a:r>
              <a:rPr sz="1600" spc="-120" dirty="0">
                <a:latin typeface="Calibri"/>
                <a:cs typeface="Calibri"/>
              </a:rPr>
              <a:t>1суток  </a:t>
            </a:r>
            <a:r>
              <a:rPr sz="1600" spc="-130" dirty="0">
                <a:latin typeface="Calibri"/>
                <a:cs typeface="Calibri"/>
              </a:rPr>
              <a:t>От1</a:t>
            </a:r>
            <a:r>
              <a:rPr sz="1600" spc="-95" dirty="0">
                <a:latin typeface="Calibri"/>
                <a:cs typeface="Calibri"/>
              </a:rPr>
              <a:t> </a:t>
            </a:r>
            <a:r>
              <a:rPr sz="1600" spc="-135" dirty="0">
                <a:latin typeface="Calibri"/>
                <a:cs typeface="Calibri"/>
              </a:rPr>
              <a:t>до3суток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409688" y="4870703"/>
            <a:ext cx="134620" cy="853440"/>
            <a:chOff x="7409688" y="4870703"/>
            <a:chExt cx="134620" cy="853440"/>
          </a:xfrm>
        </p:grpSpPr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09688" y="4870703"/>
              <a:ext cx="134111" cy="13106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09688" y="5230367"/>
              <a:ext cx="134111" cy="1341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09688" y="5593079"/>
              <a:ext cx="134111" cy="131063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7578083" y="4660900"/>
            <a:ext cx="1205865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7500"/>
              </a:lnSpc>
              <a:spcBef>
                <a:spcPts val="100"/>
              </a:spcBef>
            </a:pPr>
            <a:r>
              <a:rPr sz="1600" spc="-130" dirty="0">
                <a:latin typeface="Calibri"/>
                <a:cs typeface="Calibri"/>
              </a:rPr>
              <a:t>От4 </a:t>
            </a:r>
            <a:r>
              <a:rPr sz="1600" spc="-175" dirty="0">
                <a:latin typeface="Calibri"/>
                <a:cs typeface="Calibri"/>
              </a:rPr>
              <a:t>до </a:t>
            </a:r>
            <a:r>
              <a:rPr sz="1600" spc="-120" dirty="0">
                <a:latin typeface="Calibri"/>
                <a:cs typeface="Calibri"/>
              </a:rPr>
              <a:t>7суток  </a:t>
            </a:r>
            <a:r>
              <a:rPr sz="1600" spc="-145" dirty="0">
                <a:latin typeface="Calibri"/>
                <a:cs typeface="Calibri"/>
              </a:rPr>
              <a:t>От </a:t>
            </a:r>
            <a:r>
              <a:rPr sz="1600" spc="-95" dirty="0">
                <a:latin typeface="Calibri"/>
                <a:cs typeface="Calibri"/>
              </a:rPr>
              <a:t>8 </a:t>
            </a:r>
            <a:r>
              <a:rPr sz="1600" spc="-175" dirty="0">
                <a:latin typeface="Calibri"/>
                <a:cs typeface="Calibri"/>
              </a:rPr>
              <a:t>до </a:t>
            </a:r>
            <a:r>
              <a:rPr sz="1600" spc="-95" dirty="0">
                <a:latin typeface="Calibri"/>
                <a:cs typeface="Calibri"/>
              </a:rPr>
              <a:t>14</a:t>
            </a:r>
            <a:r>
              <a:rPr sz="1600" spc="-145" dirty="0">
                <a:latin typeface="Calibri"/>
                <a:cs typeface="Calibri"/>
              </a:rPr>
              <a:t> </a:t>
            </a:r>
            <a:r>
              <a:rPr sz="1600" spc="-130" dirty="0">
                <a:latin typeface="Calibri"/>
                <a:cs typeface="Calibri"/>
              </a:rPr>
              <a:t>суток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600" spc="-150" dirty="0">
                <a:latin typeface="Calibri"/>
                <a:cs typeface="Calibri"/>
              </a:rPr>
              <a:t>Более </a:t>
            </a:r>
            <a:r>
              <a:rPr sz="1600" spc="-95" dirty="0">
                <a:latin typeface="Calibri"/>
                <a:cs typeface="Calibri"/>
              </a:rPr>
              <a:t>14</a:t>
            </a:r>
            <a:r>
              <a:rPr sz="1600" spc="-140" dirty="0">
                <a:latin typeface="Calibri"/>
                <a:cs typeface="Calibri"/>
              </a:rPr>
              <a:t> </a:t>
            </a:r>
            <a:r>
              <a:rPr sz="1600" spc="-130" dirty="0">
                <a:latin typeface="Calibri"/>
                <a:cs typeface="Calibri"/>
              </a:rPr>
              <a:t>суток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188888" y="1409700"/>
          <a:ext cx="7796530" cy="2285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3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8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58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273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7599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9722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176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140" dirty="0">
                          <a:latin typeface="Calibri"/>
                          <a:cs typeface="Calibri"/>
                        </a:rPr>
                        <a:t>Всего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402590">
                        <a:lnSpc>
                          <a:spcPct val="100000"/>
                        </a:lnSpc>
                      </a:pPr>
                      <a:r>
                        <a:rPr sz="1800" spc="-200" dirty="0">
                          <a:latin typeface="Calibri"/>
                          <a:cs typeface="Calibri"/>
                        </a:rPr>
                        <a:t>Умерло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1800" spc="-145" dirty="0">
                          <a:latin typeface="Calibri"/>
                          <a:cs typeface="Calibri"/>
                        </a:rPr>
                        <a:t>%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летальности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28955" marR="197485" indent="-323215">
                        <a:lnSpc>
                          <a:spcPts val="2110"/>
                        </a:lnSpc>
                        <a:spcBef>
                          <a:spcPts val="1610"/>
                        </a:spcBef>
                      </a:pPr>
                      <a:r>
                        <a:rPr sz="1800" spc="-150" dirty="0">
                          <a:latin typeface="Calibri"/>
                          <a:cs typeface="Calibri"/>
                        </a:rPr>
                        <a:t>Кол-во </a:t>
                      </a:r>
                      <a:r>
                        <a:rPr sz="1800" spc="-190" dirty="0">
                          <a:latin typeface="Calibri"/>
                          <a:cs typeface="Calibri"/>
                        </a:rPr>
                        <a:t>дней  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ИВЛ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44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1800" spc="-204" dirty="0">
                          <a:latin typeface="Calibri"/>
                          <a:cs typeface="Calibri"/>
                        </a:rPr>
                        <a:t>Общий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койко-день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7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2400" spc="-145" dirty="0">
                          <a:latin typeface="Calibri"/>
                          <a:cs typeface="Calibri"/>
                        </a:rPr>
                        <a:t>1807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2400" spc="-145" dirty="0">
                          <a:latin typeface="Calibri"/>
                          <a:cs typeface="Calibri"/>
                        </a:rPr>
                        <a:t>49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2400" spc="-165" dirty="0">
                          <a:latin typeface="Calibri"/>
                          <a:cs typeface="Calibri"/>
                        </a:rPr>
                        <a:t>8,8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2400" spc="-145" dirty="0">
                          <a:latin typeface="Calibri"/>
                          <a:cs typeface="Calibri"/>
                        </a:rPr>
                        <a:t>1565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2400" spc="-145" dirty="0">
                          <a:latin typeface="Calibri"/>
                          <a:cs typeface="Calibri"/>
                        </a:rPr>
                        <a:t>6732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729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01930" marR="193675" indent="7937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spc="-185" dirty="0">
                          <a:latin typeface="Calibri"/>
                          <a:cs typeface="Calibri"/>
                        </a:rPr>
                        <a:t>Нуждается </a:t>
                      </a:r>
                      <a:r>
                        <a:rPr sz="2000" spc="-155" dirty="0">
                          <a:latin typeface="Calibri"/>
                          <a:cs typeface="Calibri"/>
                        </a:rPr>
                        <a:t>в  </a:t>
                      </a:r>
                      <a:r>
                        <a:rPr sz="2000" spc="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билит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ац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и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2000" spc="-120" dirty="0">
                          <a:latin typeface="Calibri"/>
                          <a:cs typeface="Calibri"/>
                        </a:rPr>
                        <a:t>1807-758=1049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708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2000" spc="-130" dirty="0">
                          <a:latin typeface="Calibri"/>
                          <a:cs typeface="Calibri"/>
                        </a:rPr>
                        <a:t>58%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708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0739" y="132588"/>
            <a:ext cx="73977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05" dirty="0">
                <a:latin typeface="Calibri"/>
                <a:cs typeface="Calibri"/>
              </a:rPr>
              <a:t>Оборудование </a:t>
            </a:r>
            <a:r>
              <a:rPr sz="3200" spc="-335" dirty="0">
                <a:latin typeface="Calibri"/>
                <a:cs typeface="Calibri"/>
              </a:rPr>
              <a:t>для </a:t>
            </a:r>
            <a:r>
              <a:rPr sz="3200" spc="-320" dirty="0">
                <a:latin typeface="Calibri"/>
                <a:cs typeface="Calibri"/>
              </a:rPr>
              <a:t>реанимационной</a:t>
            </a:r>
            <a:r>
              <a:rPr sz="3200" spc="-365" dirty="0">
                <a:latin typeface="Calibri"/>
                <a:cs typeface="Calibri"/>
              </a:rPr>
              <a:t> </a:t>
            </a:r>
            <a:r>
              <a:rPr sz="3200" spc="-300" dirty="0">
                <a:latin typeface="Calibri"/>
                <a:cs typeface="Calibri"/>
              </a:rPr>
              <a:t>реабилитации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94974" y="6479540"/>
            <a:ext cx="1576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spc="-1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08081" y="3184652"/>
            <a:ext cx="3598545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810"/>
              </a:lnSpc>
              <a:spcBef>
                <a:spcPts val="250"/>
              </a:spcBef>
            </a:pPr>
            <a:r>
              <a:rPr sz="2400" spc="-140" dirty="0">
                <a:latin typeface="Calibri"/>
                <a:cs typeface="Calibri"/>
              </a:rPr>
              <a:t>1 </a:t>
            </a:r>
            <a:r>
              <a:rPr sz="2400" spc="-265" dirty="0">
                <a:latin typeface="Calibri"/>
                <a:cs typeface="Calibri"/>
              </a:rPr>
              <a:t>миллион </a:t>
            </a:r>
            <a:r>
              <a:rPr sz="2400" spc="-225" dirty="0">
                <a:latin typeface="Calibri"/>
                <a:cs typeface="Calibri"/>
              </a:rPr>
              <a:t>рублей на </a:t>
            </a:r>
            <a:r>
              <a:rPr sz="2400" spc="-145" dirty="0">
                <a:latin typeface="Calibri"/>
                <a:cs typeface="Calibri"/>
              </a:rPr>
              <a:t>12 </a:t>
            </a:r>
            <a:r>
              <a:rPr sz="2400" spc="-215" dirty="0">
                <a:latin typeface="Calibri"/>
                <a:cs typeface="Calibri"/>
              </a:rPr>
              <a:t>коечное  </a:t>
            </a:r>
            <a:r>
              <a:rPr sz="2400" spc="-229" dirty="0">
                <a:latin typeface="Calibri"/>
                <a:cs typeface="Calibri"/>
              </a:rPr>
              <a:t>отделение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70" dirty="0">
                <a:latin typeface="Calibri"/>
                <a:cs typeface="Calibri"/>
              </a:rPr>
              <a:t>РАО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24583" y="4245863"/>
            <a:ext cx="4090670" cy="2612390"/>
            <a:chOff x="1624583" y="4245863"/>
            <a:chExt cx="4090670" cy="26123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4583" y="4245863"/>
              <a:ext cx="4090416" cy="26121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9160" y="4440319"/>
              <a:ext cx="3503745" cy="215569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473952" y="2499360"/>
            <a:ext cx="4090670" cy="2798445"/>
            <a:chOff x="6473952" y="2499360"/>
            <a:chExt cx="4090670" cy="279844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3952" y="2499360"/>
              <a:ext cx="4090415" cy="27980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8587" y="2692944"/>
              <a:ext cx="3503745" cy="22130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96912" y="3526536"/>
              <a:ext cx="499872" cy="2042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43610" y="3550749"/>
              <a:ext cx="406879" cy="11096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43609" y="3550748"/>
              <a:ext cx="407034" cy="111125"/>
            </a:xfrm>
            <a:custGeom>
              <a:avLst/>
              <a:gdLst/>
              <a:ahLst/>
              <a:cxnLst/>
              <a:rect l="l" t="t" r="r" b="b"/>
              <a:pathLst>
                <a:path w="407034" h="111125">
                  <a:moveTo>
                    <a:pt x="0" y="0"/>
                  </a:moveTo>
                  <a:lnTo>
                    <a:pt x="406879" y="0"/>
                  </a:lnTo>
                  <a:lnTo>
                    <a:pt x="406879" y="110962"/>
                  </a:lnTo>
                  <a:lnTo>
                    <a:pt x="0" y="11096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624583" y="536448"/>
            <a:ext cx="2978150" cy="2664460"/>
            <a:chOff x="1624583" y="536448"/>
            <a:chExt cx="2978150" cy="266446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4583" y="536448"/>
              <a:ext cx="2977895" cy="26639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19161" y="731165"/>
              <a:ext cx="2391351" cy="207703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63951" y="1072896"/>
              <a:ext cx="460248" cy="1402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10760" y="1097282"/>
              <a:ext cx="366781" cy="4571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710760" y="1097282"/>
              <a:ext cx="367030" cy="45720"/>
            </a:xfrm>
            <a:custGeom>
              <a:avLst/>
              <a:gdLst/>
              <a:ahLst/>
              <a:cxnLst/>
              <a:rect l="l" t="t" r="r" b="b"/>
              <a:pathLst>
                <a:path w="367030" h="45719">
                  <a:moveTo>
                    <a:pt x="0" y="7620"/>
                  </a:moveTo>
                  <a:lnTo>
                    <a:pt x="0" y="3411"/>
                  </a:lnTo>
                  <a:lnTo>
                    <a:pt x="3411" y="0"/>
                  </a:lnTo>
                  <a:lnTo>
                    <a:pt x="7620" y="0"/>
                  </a:lnTo>
                  <a:lnTo>
                    <a:pt x="359161" y="0"/>
                  </a:lnTo>
                  <a:lnTo>
                    <a:pt x="363369" y="0"/>
                  </a:lnTo>
                  <a:lnTo>
                    <a:pt x="366781" y="3411"/>
                  </a:lnTo>
                  <a:lnTo>
                    <a:pt x="366781" y="7620"/>
                  </a:lnTo>
                  <a:lnTo>
                    <a:pt x="366781" y="38098"/>
                  </a:lnTo>
                  <a:lnTo>
                    <a:pt x="366781" y="42307"/>
                  </a:lnTo>
                  <a:lnTo>
                    <a:pt x="363369" y="45719"/>
                  </a:lnTo>
                  <a:lnTo>
                    <a:pt x="359161" y="45719"/>
                  </a:lnTo>
                  <a:lnTo>
                    <a:pt x="7620" y="45719"/>
                  </a:lnTo>
                  <a:lnTo>
                    <a:pt x="3411" y="45719"/>
                  </a:lnTo>
                  <a:lnTo>
                    <a:pt x="0" y="42307"/>
                  </a:lnTo>
                  <a:lnTo>
                    <a:pt x="0" y="38098"/>
                  </a:lnTo>
                  <a:lnTo>
                    <a:pt x="0" y="762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98537" y="208788"/>
            <a:ext cx="7722234" cy="10102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978660" marR="5080" indent="-1966595">
              <a:lnSpc>
                <a:spcPct val="101899"/>
              </a:lnSpc>
              <a:spcBef>
                <a:spcPts val="25"/>
              </a:spcBef>
            </a:pPr>
            <a:r>
              <a:rPr sz="3200" spc="-254" dirty="0"/>
              <a:t>Затраты </a:t>
            </a:r>
            <a:r>
              <a:rPr sz="3200" spc="-290" dirty="0"/>
              <a:t>на </a:t>
            </a:r>
            <a:r>
              <a:rPr sz="3200" spc="-295" dirty="0"/>
              <a:t>лечение больного </a:t>
            </a:r>
            <a:r>
              <a:rPr sz="3200" spc="-215" dirty="0"/>
              <a:t>с </a:t>
            </a:r>
            <a:r>
              <a:rPr sz="3200" spc="-280" dirty="0"/>
              <a:t>острой </a:t>
            </a:r>
            <a:r>
              <a:rPr sz="3200" spc="-300" dirty="0"/>
              <a:t>церебральной  </a:t>
            </a:r>
            <a:r>
              <a:rPr sz="3200" spc="-285" dirty="0"/>
              <a:t>недостаточностью </a:t>
            </a:r>
            <a:r>
              <a:rPr sz="3200" spc="-245" dirty="0"/>
              <a:t>в</a:t>
            </a:r>
            <a:r>
              <a:rPr sz="3200" spc="-265" dirty="0"/>
              <a:t> </a:t>
            </a:r>
            <a:r>
              <a:rPr sz="3200" spc="-254" dirty="0"/>
              <a:t>ОРИТ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08600" y="6421628"/>
            <a:ext cx="1576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spc="-1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058790" y="4864399"/>
          <a:ext cx="7867650" cy="12561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22140">
                <a:tc>
                  <a:txBody>
                    <a:bodyPr/>
                    <a:lstStyle/>
                    <a:p>
                      <a:pPr marL="723265" marR="48260" indent="-668020">
                        <a:lnSpc>
                          <a:spcPts val="1900"/>
                        </a:lnSpc>
                        <a:spcBef>
                          <a:spcPts val="1050"/>
                        </a:spcBef>
                      </a:pPr>
                      <a:r>
                        <a:rPr sz="1600" spc="-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Затраты </a:t>
                      </a:r>
                      <a:r>
                        <a:rPr sz="1600" spc="-1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 </a:t>
                      </a:r>
                      <a:r>
                        <a:rPr sz="1600" spc="-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медикаменты  </a:t>
                      </a:r>
                      <a:r>
                        <a:rPr sz="1600" spc="-1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6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ИМН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3335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ФЗП </a:t>
                      </a:r>
                      <a:r>
                        <a:rPr sz="1600" spc="-1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 </a:t>
                      </a:r>
                      <a:r>
                        <a:rPr sz="1600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18</a:t>
                      </a:r>
                      <a:r>
                        <a:rPr sz="1600" spc="-6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коек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sz="16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койко</a:t>
                      </a:r>
                      <a:r>
                        <a:rPr sz="1600" spc="-13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дня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98170" marR="142875" indent="-448309">
                        <a:lnSpc>
                          <a:spcPts val="1900"/>
                        </a:lnSpc>
                        <a:spcBef>
                          <a:spcPts val="1050"/>
                        </a:spcBef>
                      </a:pPr>
                      <a:r>
                        <a:rPr sz="1600" spc="-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Стоимость </a:t>
                      </a:r>
                      <a:r>
                        <a:rPr sz="1600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койко</a:t>
                      </a:r>
                      <a:r>
                        <a:rPr sz="1600" spc="-13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дня </a:t>
                      </a:r>
                      <a:r>
                        <a:rPr sz="1600" spc="-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  </a:t>
                      </a:r>
                      <a:r>
                        <a:rPr sz="1600" spc="-1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зарплатой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3335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40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2000" spc="-35" dirty="0">
                          <a:latin typeface="Arial Narrow"/>
                          <a:cs typeface="Arial Narrow"/>
                        </a:rPr>
                        <a:t>9000,0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2000" spc="-30" dirty="0">
                          <a:latin typeface="Arial Narrow"/>
                          <a:cs typeface="Arial Narrow"/>
                        </a:rPr>
                        <a:t>23590,86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2000" spc="-45" dirty="0">
                          <a:latin typeface="Arial Narrow"/>
                          <a:cs typeface="Arial Narrow"/>
                        </a:rPr>
                        <a:t>1,34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2000" spc="-45" dirty="0">
                          <a:latin typeface="Arial Narrow"/>
                          <a:cs typeface="Arial Narrow"/>
                        </a:rPr>
                        <a:t>4,84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982228" y="1628801"/>
            <a:ext cx="6343650" cy="0"/>
          </a:xfrm>
          <a:custGeom>
            <a:avLst/>
            <a:gdLst/>
            <a:ahLst/>
            <a:cxnLst/>
            <a:rect l="l" t="t" r="r" b="b"/>
            <a:pathLst>
              <a:path w="6343650">
                <a:moveTo>
                  <a:pt x="0" y="0"/>
                </a:moveTo>
                <a:lnTo>
                  <a:pt x="63432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47581" y="1919732"/>
            <a:ext cx="1200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25" dirty="0">
                <a:latin typeface="Calibri"/>
                <a:cs typeface="Calibri"/>
              </a:rPr>
              <a:t>Кол-во</a:t>
            </a:r>
            <a:r>
              <a:rPr sz="1800" b="1" spc="-100" dirty="0">
                <a:latin typeface="Calibri"/>
                <a:cs typeface="Calibri"/>
              </a:rPr>
              <a:t> </a:t>
            </a:r>
            <a:r>
              <a:rPr sz="1800" b="1" spc="-140" dirty="0">
                <a:latin typeface="Calibri"/>
                <a:cs typeface="Calibri"/>
              </a:rPr>
              <a:t>ставок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66426" y="1814067"/>
            <a:ext cx="13963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40" dirty="0">
                <a:latin typeface="Calibri"/>
                <a:cs typeface="Calibri"/>
              </a:rPr>
              <a:t>Средняя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spc="-130" dirty="0">
                <a:latin typeface="Calibri"/>
                <a:cs typeface="Calibri"/>
              </a:rPr>
              <a:t>зарплата,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98556" y="1782571"/>
            <a:ext cx="1042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25" dirty="0">
                <a:latin typeface="Calibri"/>
                <a:cs typeface="Calibri"/>
              </a:rPr>
              <a:t>ФОТ </a:t>
            </a:r>
            <a:r>
              <a:rPr sz="1800" b="1" spc="-140" dirty="0">
                <a:latin typeface="Calibri"/>
                <a:cs typeface="Calibri"/>
              </a:rPr>
              <a:t>в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5" dirty="0">
                <a:latin typeface="Calibri"/>
                <a:cs typeface="Calibri"/>
              </a:rPr>
              <a:t>2012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82228" y="3126740"/>
            <a:ext cx="1093470" cy="100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4" dirty="0">
                <a:latin typeface="Calibri"/>
                <a:cs typeface="Calibri"/>
              </a:rPr>
              <a:t>м</a:t>
            </a:r>
            <a:r>
              <a:rPr sz="1800" spc="-195" dirty="0">
                <a:latin typeface="Calibri"/>
                <a:cs typeface="Calibri"/>
              </a:rPr>
              <a:t>е</a:t>
            </a:r>
            <a:r>
              <a:rPr sz="1800" spc="-204" dirty="0">
                <a:latin typeface="Calibri"/>
                <a:cs typeface="Calibri"/>
              </a:rPr>
              <a:t>д</a:t>
            </a:r>
            <a:r>
              <a:rPr sz="1800" spc="-185" dirty="0">
                <a:latin typeface="Calibri"/>
                <a:cs typeface="Calibri"/>
              </a:rPr>
              <a:t>п</a:t>
            </a:r>
            <a:r>
              <a:rPr sz="1800" spc="-165" dirty="0">
                <a:latin typeface="Calibri"/>
                <a:cs typeface="Calibri"/>
              </a:rPr>
              <a:t>е</a:t>
            </a:r>
            <a:r>
              <a:rPr sz="1800" spc="-160" dirty="0">
                <a:latin typeface="Calibri"/>
                <a:cs typeface="Calibri"/>
              </a:rPr>
              <a:t>р</a:t>
            </a:r>
            <a:r>
              <a:rPr sz="1800" spc="-130" dirty="0">
                <a:latin typeface="Calibri"/>
                <a:cs typeface="Calibri"/>
              </a:rPr>
              <a:t>с</a:t>
            </a:r>
            <a:r>
              <a:rPr sz="1800" spc="-185" dirty="0">
                <a:latin typeface="Calibri"/>
                <a:cs typeface="Calibri"/>
              </a:rPr>
              <a:t>о</a:t>
            </a:r>
            <a:r>
              <a:rPr sz="1800" spc="-190" dirty="0">
                <a:latin typeface="Calibri"/>
                <a:cs typeface="Calibri"/>
              </a:rPr>
              <a:t>н</a:t>
            </a:r>
            <a:r>
              <a:rPr sz="1800" spc="-140" dirty="0">
                <a:latin typeface="Calibri"/>
                <a:cs typeface="Calibri"/>
              </a:rPr>
              <a:t>а</a:t>
            </a:r>
            <a:r>
              <a:rPr sz="1800" spc="-190" dirty="0">
                <a:latin typeface="Calibri"/>
                <a:cs typeface="Calibri"/>
              </a:rPr>
              <a:t>л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254" dirty="0">
                <a:latin typeface="Calibri"/>
                <a:cs typeface="Calibri"/>
              </a:rPr>
              <a:t>м</a:t>
            </a:r>
            <a:r>
              <a:rPr sz="1800" spc="-195" dirty="0">
                <a:latin typeface="Calibri"/>
                <a:cs typeface="Calibri"/>
              </a:rPr>
              <a:t>е</a:t>
            </a:r>
            <a:r>
              <a:rPr sz="1800" spc="-204" dirty="0">
                <a:latin typeface="Calibri"/>
                <a:cs typeface="Calibri"/>
              </a:rPr>
              <a:t>д</a:t>
            </a:r>
            <a:r>
              <a:rPr sz="1800" spc="-185" dirty="0">
                <a:latin typeface="Calibri"/>
                <a:cs typeface="Calibri"/>
              </a:rPr>
              <a:t>п</a:t>
            </a:r>
            <a:r>
              <a:rPr sz="1800" spc="-165" dirty="0">
                <a:latin typeface="Calibri"/>
                <a:cs typeface="Calibri"/>
              </a:rPr>
              <a:t>е</a:t>
            </a:r>
            <a:r>
              <a:rPr sz="1800" spc="-160" dirty="0">
                <a:latin typeface="Calibri"/>
                <a:cs typeface="Calibri"/>
              </a:rPr>
              <a:t>р</a:t>
            </a:r>
            <a:r>
              <a:rPr sz="1800" spc="-130" dirty="0">
                <a:latin typeface="Calibri"/>
                <a:cs typeface="Calibri"/>
              </a:rPr>
              <a:t>с</a:t>
            </a:r>
            <a:r>
              <a:rPr sz="1800" spc="-185" dirty="0">
                <a:latin typeface="Calibri"/>
                <a:cs typeface="Calibri"/>
              </a:rPr>
              <a:t>о</a:t>
            </a:r>
            <a:r>
              <a:rPr sz="1800" spc="-190" dirty="0">
                <a:latin typeface="Calibri"/>
                <a:cs typeface="Calibri"/>
              </a:rPr>
              <a:t>н</a:t>
            </a:r>
            <a:r>
              <a:rPr sz="1800" spc="-140" dirty="0">
                <a:latin typeface="Calibri"/>
                <a:cs typeface="Calibri"/>
              </a:rPr>
              <a:t>а</a:t>
            </a:r>
            <a:r>
              <a:rPr sz="1800" spc="-190" dirty="0">
                <a:latin typeface="Calibri"/>
                <a:cs typeface="Calibri"/>
              </a:rPr>
              <a:t>л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982228" y="2083307"/>
          <a:ext cx="6343650" cy="2376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86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9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59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4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ts val="1795"/>
                        </a:lnSpc>
                      </a:pPr>
                      <a:r>
                        <a:rPr sz="1600" b="1" spc="-130" dirty="0">
                          <a:latin typeface="Calibri"/>
                          <a:cs typeface="Calibri"/>
                        </a:rPr>
                        <a:t>тыс.руб.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065">
                        <a:lnSpc>
                          <a:spcPts val="1980"/>
                        </a:lnSpc>
                      </a:pPr>
                      <a:r>
                        <a:rPr sz="1800" b="1" spc="-145" dirty="0">
                          <a:latin typeface="Calibri"/>
                          <a:cs typeface="Calibri"/>
                        </a:rPr>
                        <a:t>тыс.руб.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9592"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10"/>
                        </a:spcBef>
                        <a:tabLst>
                          <a:tab pos="2213610" algn="l"/>
                        </a:tabLst>
                      </a:pPr>
                      <a:r>
                        <a:rPr sz="1800" spc="-150" dirty="0">
                          <a:latin typeface="Calibri"/>
                          <a:cs typeface="Calibri"/>
                        </a:rPr>
                        <a:t>Врачи	</a:t>
                      </a:r>
                      <a:r>
                        <a:rPr sz="1800" spc="-15" dirty="0">
                          <a:latin typeface="Arial Narrow"/>
                          <a:cs typeface="Arial Narrow"/>
                        </a:rPr>
                        <a:t>6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1397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30" dirty="0">
                          <a:latin typeface="Arial Narrow"/>
                          <a:cs typeface="Arial Narrow"/>
                        </a:rPr>
                        <a:t>71,715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1397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6642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600" spc="-20" dirty="0">
                          <a:latin typeface="Arial Narrow"/>
                          <a:cs typeface="Arial Narrow"/>
                        </a:rPr>
                        <a:t>7228,87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2667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12700">
                        <a:lnSpc>
                          <a:spcPts val="1800"/>
                        </a:lnSpc>
                        <a:tabLst>
                          <a:tab pos="2162175" algn="l"/>
                        </a:tabLst>
                      </a:pPr>
                      <a:r>
                        <a:rPr sz="1800" spc="-180" dirty="0">
                          <a:latin typeface="Calibri"/>
                          <a:cs typeface="Calibri"/>
                        </a:rPr>
                        <a:t>Средний	</a:t>
                      </a:r>
                      <a:r>
                        <a:rPr sz="2700" spc="-22" baseline="-33950" dirty="0">
                          <a:latin typeface="Arial Narrow"/>
                          <a:cs typeface="Arial Narrow"/>
                        </a:rPr>
                        <a:t>24</a:t>
                      </a:r>
                      <a:endParaRPr sz="2700" baseline="-3395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800" spc="-30" dirty="0">
                          <a:latin typeface="Arial Narrow"/>
                          <a:cs typeface="Arial Narrow"/>
                        </a:rPr>
                        <a:t>26,267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52006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1600" spc="-20" dirty="0">
                          <a:latin typeface="Arial Narrow"/>
                          <a:cs typeface="Arial Narrow"/>
                        </a:rPr>
                        <a:t>10590,73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107314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2223"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475"/>
                        </a:spcBef>
                        <a:tabLst>
                          <a:tab pos="2162175" algn="l"/>
                        </a:tabLst>
                      </a:pPr>
                      <a:r>
                        <a:rPr sz="1800" spc="-220" dirty="0">
                          <a:latin typeface="Calibri"/>
                          <a:cs typeface="Calibri"/>
                        </a:rPr>
                        <a:t>Младший	</a:t>
                      </a:r>
                      <a:r>
                        <a:rPr sz="2700" spc="-22" baseline="-33950" dirty="0">
                          <a:latin typeface="Arial Narrow"/>
                          <a:cs typeface="Arial Narrow"/>
                        </a:rPr>
                        <a:t>24</a:t>
                      </a:r>
                      <a:endParaRPr sz="2700" baseline="-33950">
                        <a:latin typeface="Arial Narrow"/>
                        <a:cs typeface="Arial Narrow"/>
                      </a:endParaRPr>
                    </a:p>
                  </a:txBody>
                  <a:tcPr marL="0" marR="0" marT="60325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800" spc="-30" dirty="0">
                          <a:latin typeface="Arial Narrow"/>
                          <a:cs typeface="Arial Narrow"/>
                        </a:rPr>
                        <a:t>14,314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197485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6420">
                        <a:lnSpc>
                          <a:spcPct val="100000"/>
                        </a:lnSpc>
                        <a:spcBef>
                          <a:spcPts val="1660"/>
                        </a:spcBef>
                      </a:pPr>
                      <a:r>
                        <a:rPr sz="1600" spc="-20" dirty="0">
                          <a:latin typeface="Arial Narrow"/>
                          <a:cs typeface="Arial Narrow"/>
                        </a:rPr>
                        <a:t>5771,36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21082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marL="12700">
                        <a:lnSpc>
                          <a:spcPts val="1814"/>
                        </a:lnSpc>
                        <a:spcBef>
                          <a:spcPts val="105"/>
                        </a:spcBef>
                        <a:tabLst>
                          <a:tab pos="2188845" algn="l"/>
                        </a:tabLst>
                      </a:pPr>
                      <a:r>
                        <a:rPr sz="1600" b="1" spc="-140" dirty="0">
                          <a:latin typeface="Calibri"/>
                          <a:cs typeface="Calibri"/>
                        </a:rPr>
                        <a:t>ИТОГО	</a:t>
                      </a:r>
                      <a:r>
                        <a:rPr sz="1600" b="1" spc="-55" dirty="0">
                          <a:latin typeface="Calibri"/>
                          <a:cs typeface="Calibri"/>
                        </a:rPr>
                        <a:t>54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0380">
                        <a:lnSpc>
                          <a:spcPts val="1814"/>
                        </a:lnSpc>
                        <a:spcBef>
                          <a:spcPts val="105"/>
                        </a:spcBef>
                      </a:pPr>
                      <a:r>
                        <a:rPr sz="1600" b="1" spc="-60" dirty="0">
                          <a:latin typeface="Calibri"/>
                          <a:cs typeface="Calibri"/>
                        </a:rPr>
                        <a:t>23590,86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27" y="3555"/>
            <a:ext cx="113728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95" dirty="0"/>
              <a:t>Мы </a:t>
            </a:r>
            <a:r>
              <a:rPr spc="-370" dirty="0"/>
              <a:t>провели </a:t>
            </a:r>
            <a:r>
              <a:rPr spc="-375" dirty="0"/>
              <a:t>многоцентровое </a:t>
            </a:r>
            <a:r>
              <a:rPr spc="-365" dirty="0"/>
              <a:t>исследование </a:t>
            </a:r>
            <a:r>
              <a:rPr spc="-65" dirty="0"/>
              <a:t>- </a:t>
            </a:r>
            <a:r>
              <a:rPr spc="-405" dirty="0"/>
              <a:t>Пилотный</a:t>
            </a:r>
            <a:r>
              <a:rPr spc="-355" dirty="0"/>
              <a:t> </a:t>
            </a:r>
            <a:r>
              <a:rPr spc="-340" dirty="0"/>
              <a:t>проект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07062" y="6421628"/>
            <a:ext cx="7772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©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Belkin</a:t>
            </a:r>
            <a:r>
              <a:rPr sz="1200" spc="-7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99202" y="642162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637031"/>
            <a:ext cx="12192000" cy="6221095"/>
            <a:chOff x="0" y="637031"/>
            <a:chExt cx="12192000" cy="62210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7031"/>
              <a:ext cx="6577583" cy="37703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33263"/>
              <a:ext cx="6183766" cy="31825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364991"/>
              <a:ext cx="6577583" cy="34930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559873"/>
              <a:ext cx="6183766" cy="32524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89320" y="1840992"/>
              <a:ext cx="6199632" cy="32796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83768" y="2036192"/>
              <a:ext cx="6008231" cy="26921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9432" y="470915"/>
            <a:ext cx="69240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50" dirty="0"/>
              <a:t>Затраты </a:t>
            </a:r>
            <a:r>
              <a:rPr sz="4400" spc="-400" dirty="0"/>
              <a:t>на </a:t>
            </a:r>
            <a:r>
              <a:rPr sz="4400" spc="-480" dirty="0"/>
              <a:t>раннюю</a:t>
            </a:r>
            <a:r>
              <a:rPr sz="4400" spc="-695" dirty="0"/>
              <a:t> </a:t>
            </a:r>
            <a:r>
              <a:rPr sz="4400" spc="-425" dirty="0"/>
              <a:t>реабилитацию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142166" y="6421628"/>
            <a:ext cx="1908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Клинический институт</a:t>
            </a: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72279" y="1458121"/>
            <a:ext cx="6540500" cy="0"/>
          </a:xfrm>
          <a:custGeom>
            <a:avLst/>
            <a:gdLst/>
            <a:ahLst/>
            <a:cxnLst/>
            <a:rect l="l" t="t" r="r" b="b"/>
            <a:pathLst>
              <a:path w="6540500">
                <a:moveTo>
                  <a:pt x="0" y="0"/>
                </a:moveTo>
                <a:lnTo>
                  <a:pt x="6540469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72279" y="1689100"/>
            <a:ext cx="19558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Calibri"/>
                <a:cs typeface="Calibri"/>
              </a:rPr>
              <a:t>Междисциплинарная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7960" y="1672844"/>
            <a:ext cx="1392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/>
                <a:cs typeface="Calibri"/>
              </a:rPr>
              <a:t>Кол-во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ставок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28552" y="1445259"/>
            <a:ext cx="868044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46355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latin typeface="Calibri"/>
                <a:cs typeface="Calibri"/>
              </a:rPr>
              <a:t>Средняя  </a:t>
            </a:r>
            <a:r>
              <a:rPr sz="1600" b="1" dirty="0">
                <a:latin typeface="Calibri"/>
                <a:cs typeface="Calibri"/>
              </a:rPr>
              <a:t>з</a:t>
            </a:r>
            <a:r>
              <a:rPr sz="1600" b="1" spc="-5" dirty="0">
                <a:latin typeface="Calibri"/>
                <a:cs typeface="Calibri"/>
              </a:rPr>
              <a:t>а</a:t>
            </a:r>
            <a:r>
              <a:rPr sz="1600" b="1" dirty="0">
                <a:latin typeface="Calibri"/>
                <a:cs typeface="Calibri"/>
              </a:rPr>
              <a:t>р</a:t>
            </a:r>
            <a:r>
              <a:rPr sz="1600" b="1" spc="-5" dirty="0">
                <a:latin typeface="Calibri"/>
                <a:cs typeface="Calibri"/>
              </a:rPr>
              <a:t>пл</a:t>
            </a:r>
            <a:r>
              <a:rPr sz="1600" b="1" spc="-10" dirty="0">
                <a:latin typeface="Calibri"/>
                <a:cs typeface="Calibri"/>
              </a:rPr>
              <a:t>а</a:t>
            </a:r>
            <a:r>
              <a:rPr sz="1600" b="1" dirty="0">
                <a:latin typeface="Calibri"/>
                <a:cs typeface="Calibri"/>
              </a:rPr>
              <a:t>т</a:t>
            </a:r>
            <a:r>
              <a:rPr sz="1600" b="1" spc="-5" dirty="0">
                <a:latin typeface="Calibri"/>
                <a:cs typeface="Calibri"/>
              </a:rPr>
              <a:t>а</a:t>
            </a:r>
            <a:r>
              <a:rPr sz="1600" b="1" dirty="0">
                <a:latin typeface="Calibri"/>
                <a:cs typeface="Calibri"/>
              </a:rPr>
              <a:t>,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572279" y="1949267"/>
          <a:ext cx="6540500" cy="2234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4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9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43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3073">
                <a:tc>
                  <a:txBody>
                    <a:bodyPr/>
                    <a:lstStyle/>
                    <a:p>
                      <a:pPr marL="12700">
                        <a:lnSpc>
                          <a:spcPts val="1864"/>
                        </a:lnSpc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бригада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МДБ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ts val="1845"/>
                        </a:lnSpc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тыс.руб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5"/>
                        </a:lnSpc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тыс.руб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297">
                <a:tc>
                  <a:txBody>
                    <a:bodyPr/>
                    <a:lstStyle/>
                    <a:p>
                      <a:pPr marL="12700">
                        <a:lnSpc>
                          <a:spcPts val="1914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Реабилитолог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ts val="1914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ts val="1914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40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914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672,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4235"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Инструктор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2235" marB="0"/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2235" marB="0"/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30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223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3024,0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223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4236">
                <a:tc>
                  <a:txBody>
                    <a:bodyPr/>
                    <a:lstStyle/>
                    <a:p>
                      <a:pPr marL="12700">
                        <a:lnSpc>
                          <a:spcPts val="1875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Логопед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7385">
                        <a:lnSpc>
                          <a:spcPts val="1875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1,5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ts val="1875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25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875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630,0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4235"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Нейропсихолог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2235" marB="0"/>
                </a:tc>
                <a:tc>
                  <a:txBody>
                    <a:bodyPr/>
                    <a:lstStyle/>
                    <a:p>
                      <a:pPr marL="66738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1,5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2235" marB="0"/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25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223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864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630,0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039">
                <a:tc>
                  <a:txBody>
                    <a:bodyPr/>
                    <a:lstStyle/>
                    <a:p>
                      <a:pPr marL="12700">
                        <a:lnSpc>
                          <a:spcPts val="187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Физиосестра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7385">
                        <a:lnSpc>
                          <a:spcPts val="187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1,5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ts val="187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20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87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504,0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4559">
                <a:tc>
                  <a:txBody>
                    <a:bodyPr/>
                    <a:lstStyle/>
                    <a:p>
                      <a:pPr marL="12700">
                        <a:lnSpc>
                          <a:spcPts val="1920"/>
                        </a:lnSpc>
                      </a:pPr>
                      <a:r>
                        <a:rPr sz="1600" b="1" spc="-20" dirty="0">
                          <a:latin typeface="Calibri"/>
                          <a:cs typeface="Calibri"/>
                        </a:rPr>
                        <a:t>ИТОГО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8175">
                        <a:lnSpc>
                          <a:spcPts val="1920"/>
                        </a:lnSpc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11,5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5460,0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7785027" y="1535684"/>
            <a:ext cx="1193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ФОТ </a:t>
            </a:r>
            <a:r>
              <a:rPr sz="1800" b="1" dirty="0">
                <a:latin typeface="Calibri"/>
                <a:cs typeface="Calibri"/>
              </a:rPr>
              <a:t>в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2012,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567517" y="4517633"/>
          <a:ext cx="7117715" cy="923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72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72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72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72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30225">
                <a:tc>
                  <a:txBody>
                    <a:bodyPr/>
                    <a:lstStyle/>
                    <a:p>
                      <a:pPr marL="483870" marR="50165" indent="-426720">
                        <a:lnSpc>
                          <a:spcPts val="1300"/>
                        </a:lnSpc>
                        <a:spcBef>
                          <a:spcPts val="87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sz="11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койко- 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дня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112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10489" marR="50165" indent="-52705">
                        <a:lnSpc>
                          <a:spcPts val="1300"/>
                        </a:lnSpc>
                        <a:spcBef>
                          <a:spcPts val="87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sz="11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койко- 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дня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зарплатой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112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18110" marR="110489" algn="ctr">
                        <a:lnSpc>
                          <a:spcPts val="1300"/>
                        </a:lnSpc>
                        <a:spcBef>
                          <a:spcPts val="22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Кол-во койко- 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дней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 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би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ац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50800" indent="635" algn="ctr">
                        <a:lnSpc>
                          <a:spcPts val="1300"/>
                        </a:lnSpc>
                        <a:spcBef>
                          <a:spcPts val="22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Годовое  количество</a:t>
                      </a:r>
                      <a:r>
                        <a:rPr sz="11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часов  реабилитации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ФЗП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МДБ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8895" marR="41275" algn="ctr">
                        <a:lnSpc>
                          <a:spcPts val="1300"/>
                        </a:lnSpc>
                        <a:spcBef>
                          <a:spcPts val="22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sz="11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койко- 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дня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 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реабилитацией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937">
                <a:tc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1,34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4,84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3905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7810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5460,0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85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5,68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5921" y="321563"/>
            <a:ext cx="8115300" cy="10071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735580" marR="5080" indent="-2723515">
              <a:lnSpc>
                <a:spcPct val="101299"/>
              </a:lnSpc>
              <a:spcBef>
                <a:spcPts val="50"/>
              </a:spcBef>
            </a:pPr>
            <a:r>
              <a:rPr sz="3200" spc="-240" dirty="0"/>
              <a:t>Расчет </a:t>
            </a:r>
            <a:r>
              <a:rPr sz="3200" spc="-265" dirty="0"/>
              <a:t>эффективности </a:t>
            </a:r>
            <a:r>
              <a:rPr sz="3200" spc="-305" dirty="0"/>
              <a:t>ранней реабилитации </a:t>
            </a:r>
            <a:r>
              <a:rPr sz="3200" spc="-290" dirty="0"/>
              <a:t>на </a:t>
            </a:r>
            <a:r>
              <a:rPr sz="3200" spc="-25" dirty="0">
                <a:latin typeface="Arial Narrow"/>
                <a:cs typeface="Arial Narrow"/>
              </a:rPr>
              <a:t>12 </a:t>
            </a:r>
            <a:r>
              <a:rPr sz="3200" spc="-270" dirty="0"/>
              <a:t>коек  </a:t>
            </a:r>
            <a:r>
              <a:rPr sz="3200" spc="-315" dirty="0"/>
              <a:t>нейрореанимации</a:t>
            </a:r>
            <a:endParaRPr sz="32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2731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5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r>
              <a:rPr sz="1200" spc="-95" dirty="0">
                <a:solidFill>
                  <a:srgbClr val="898989"/>
                </a:solidFill>
                <a:latin typeface="Arial Narrow"/>
                <a:cs typeface="Arial Narrow"/>
              </a:rPr>
              <a:t>©</a:t>
            </a:r>
            <a:endParaRPr sz="1200">
              <a:latin typeface="Arial Narrow"/>
              <a:cs typeface="Arial Narrow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685383" y="1704656"/>
          <a:ext cx="8063230" cy="425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53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25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150" dirty="0">
                          <a:latin typeface="Calibri"/>
                          <a:cs typeface="Calibri"/>
                        </a:rPr>
                        <a:t>USA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105" dirty="0">
                          <a:latin typeface="Calibri"/>
                          <a:cs typeface="Calibri"/>
                        </a:rPr>
                        <a:t>ЕКБ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180" dirty="0">
                          <a:latin typeface="Calibri"/>
                          <a:cs typeface="Calibri"/>
                        </a:rPr>
                        <a:t>Средний 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койко</a:t>
                      </a:r>
                      <a:r>
                        <a:rPr sz="1800" spc="-15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день </a:t>
                      </a:r>
                      <a:r>
                        <a:rPr sz="1800" spc="-204" dirty="0">
                          <a:latin typeface="Calibri"/>
                          <a:cs typeface="Calibri"/>
                        </a:rPr>
                        <a:t>РАО </a:t>
                      </a:r>
                      <a:r>
                        <a:rPr sz="1800" spc="-200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800" spc="-175" dirty="0">
                          <a:latin typeface="Calibri"/>
                          <a:cs typeface="Calibri"/>
                        </a:rPr>
                        <a:t>внедрения </a:t>
                      </a:r>
                      <a:r>
                        <a:rPr sz="1800" spc="-120" dirty="0">
                          <a:latin typeface="Arial Narrow"/>
                          <a:cs typeface="Arial Narrow"/>
                        </a:rPr>
                        <a:t>ICU </a:t>
                      </a:r>
                      <a:r>
                        <a:rPr sz="1800" spc="-2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-200" dirty="0">
                          <a:latin typeface="Arial Narrow"/>
                          <a:cs typeface="Arial Narrow"/>
                        </a:rPr>
                        <a:t>RP,</a:t>
                      </a:r>
                      <a:r>
                        <a:rPr sz="1800" spc="-1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800" spc="-145" dirty="0">
                          <a:latin typeface="Calibri"/>
                          <a:cs typeface="Calibri"/>
                        </a:rPr>
                        <a:t>сутки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40" dirty="0">
                          <a:latin typeface="Arial Narrow"/>
                          <a:cs typeface="Arial Narrow"/>
                        </a:rPr>
                        <a:t>5,4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40" dirty="0">
                          <a:latin typeface="Arial Narrow"/>
                          <a:cs typeface="Arial Narrow"/>
                        </a:rPr>
                        <a:t>6,4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170" dirty="0">
                          <a:latin typeface="Calibri"/>
                          <a:cs typeface="Calibri"/>
                        </a:rPr>
                        <a:t>Сокращение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среднего 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койко</a:t>
                      </a:r>
                      <a:r>
                        <a:rPr sz="1800" spc="-15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день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после </a:t>
                      </a:r>
                      <a:r>
                        <a:rPr sz="1800" spc="-120" dirty="0">
                          <a:latin typeface="Arial Narrow"/>
                          <a:cs typeface="Arial Narrow"/>
                        </a:rPr>
                        <a:t>ICU</a:t>
                      </a:r>
                      <a:r>
                        <a:rPr sz="1800" spc="-19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-170" dirty="0">
                          <a:latin typeface="Arial Narrow"/>
                          <a:cs typeface="Arial Narrow"/>
                        </a:rPr>
                        <a:t>RP,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сутки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40" dirty="0">
                          <a:latin typeface="Arial Narrow"/>
                          <a:cs typeface="Arial Narrow"/>
                        </a:rPr>
                        <a:t>1,2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40" dirty="0">
                          <a:latin typeface="Arial Narrow"/>
                          <a:cs typeface="Arial Narrow"/>
                        </a:rPr>
                        <a:t>1,5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180" dirty="0">
                          <a:latin typeface="Calibri"/>
                          <a:cs typeface="Calibri"/>
                        </a:rPr>
                        <a:t>Средний 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койко</a:t>
                      </a:r>
                      <a:r>
                        <a:rPr sz="1800" spc="-15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день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после </a:t>
                      </a:r>
                      <a:r>
                        <a:rPr sz="1800" spc="-120" dirty="0">
                          <a:latin typeface="Arial Narrow"/>
                          <a:cs typeface="Arial Narrow"/>
                        </a:rPr>
                        <a:t>ICU </a:t>
                      </a:r>
                      <a:r>
                        <a:rPr sz="1800" spc="-2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-200" dirty="0">
                          <a:latin typeface="Arial Narrow"/>
                          <a:cs typeface="Arial Narrow"/>
                        </a:rPr>
                        <a:t>RP,</a:t>
                      </a:r>
                      <a:r>
                        <a:rPr sz="1800" spc="-10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800" spc="-145" dirty="0">
                          <a:latin typeface="Calibri"/>
                          <a:cs typeface="Calibri"/>
                        </a:rPr>
                        <a:t>сутки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-30" dirty="0">
                          <a:latin typeface="Arial Narrow"/>
                          <a:cs typeface="Arial Narrow"/>
                        </a:rPr>
                        <a:t>4,21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-40" dirty="0">
                          <a:latin typeface="Arial Narrow"/>
                          <a:cs typeface="Arial Narrow"/>
                        </a:rPr>
                        <a:t>4,9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180" dirty="0">
                          <a:latin typeface="Calibri"/>
                          <a:cs typeface="Calibri"/>
                        </a:rPr>
                        <a:t>Стоимость 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койко</a:t>
                      </a:r>
                      <a:r>
                        <a:rPr sz="1800" spc="-15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дня </a:t>
                      </a:r>
                      <a:r>
                        <a:rPr sz="18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204" dirty="0">
                          <a:latin typeface="Calibri"/>
                          <a:cs typeface="Calibri"/>
                        </a:rPr>
                        <a:t>РАО </a:t>
                      </a:r>
                      <a:r>
                        <a:rPr sz="1800" spc="-200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800" spc="-120" dirty="0">
                          <a:latin typeface="Arial Narrow"/>
                          <a:cs typeface="Arial Narrow"/>
                        </a:rPr>
                        <a:t>ICU </a:t>
                      </a:r>
                      <a:r>
                        <a:rPr sz="1800" spc="-2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-200" dirty="0">
                          <a:latin typeface="Arial Narrow"/>
                          <a:cs typeface="Arial Narrow"/>
                        </a:rPr>
                        <a:t>RP,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тыс</a:t>
                      </a:r>
                      <a:r>
                        <a:rPr sz="1800" spc="-16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1800" spc="-1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руб</a:t>
                      </a:r>
                      <a:r>
                        <a:rPr sz="1800" spc="-160" dirty="0">
                          <a:latin typeface="Arial Narrow"/>
                          <a:cs typeface="Arial Narrow"/>
                        </a:rPr>
                        <a:t>.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25" dirty="0">
                          <a:latin typeface="Arial Narrow"/>
                          <a:cs typeface="Arial Narrow"/>
                        </a:rPr>
                        <a:t>42,68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30" dirty="0">
                          <a:latin typeface="Arial Narrow"/>
                          <a:cs typeface="Arial Narrow"/>
                        </a:rPr>
                        <a:t>4,84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180" dirty="0">
                          <a:latin typeface="Calibri"/>
                          <a:cs typeface="Calibri"/>
                        </a:rPr>
                        <a:t>Стоимость 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койко</a:t>
                      </a:r>
                      <a:r>
                        <a:rPr sz="1800" spc="-15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дня </a:t>
                      </a:r>
                      <a:r>
                        <a:rPr sz="18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204" dirty="0">
                          <a:latin typeface="Calibri"/>
                          <a:cs typeface="Calibri"/>
                        </a:rPr>
                        <a:t>РАО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после </a:t>
                      </a:r>
                      <a:r>
                        <a:rPr sz="1800" spc="-120" dirty="0">
                          <a:latin typeface="Arial Narrow"/>
                          <a:cs typeface="Arial Narrow"/>
                        </a:rPr>
                        <a:t>ICU </a:t>
                      </a:r>
                      <a:r>
                        <a:rPr sz="1800" spc="-2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-200" dirty="0">
                          <a:latin typeface="Arial Narrow"/>
                          <a:cs typeface="Arial Narrow"/>
                        </a:rPr>
                        <a:t>RP,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тыс</a:t>
                      </a:r>
                      <a:r>
                        <a:rPr sz="1800" spc="-16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1800" spc="-19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руб</a:t>
                      </a:r>
                      <a:r>
                        <a:rPr sz="1800" spc="-160" dirty="0">
                          <a:latin typeface="Arial Narrow"/>
                          <a:cs typeface="Arial Narrow"/>
                        </a:rPr>
                        <a:t>.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25" dirty="0">
                          <a:latin typeface="Arial Narrow"/>
                          <a:cs typeface="Arial Narrow"/>
                        </a:rPr>
                        <a:t>45,28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30" dirty="0">
                          <a:latin typeface="Arial Narrow"/>
                          <a:cs typeface="Arial Narrow"/>
                        </a:rPr>
                        <a:t>5,68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185" dirty="0">
                          <a:latin typeface="Calibri"/>
                          <a:cs typeface="Calibri"/>
                        </a:rPr>
                        <a:t>Экономия 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800" spc="-175" dirty="0">
                          <a:latin typeface="Calibri"/>
                          <a:cs typeface="Calibri"/>
                        </a:rPr>
                        <a:t>лечении </a:t>
                      </a:r>
                      <a:r>
                        <a:rPr sz="1800" spc="-15" dirty="0">
                          <a:latin typeface="Arial Narrow"/>
                          <a:cs typeface="Arial Narrow"/>
                        </a:rPr>
                        <a:t>1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8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204" dirty="0">
                          <a:latin typeface="Calibri"/>
                          <a:cs typeface="Calibri"/>
                        </a:rPr>
                        <a:t>РАО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после </a:t>
                      </a:r>
                      <a:r>
                        <a:rPr sz="1800" spc="-120" dirty="0">
                          <a:latin typeface="Arial Narrow"/>
                          <a:cs typeface="Arial Narrow"/>
                        </a:rPr>
                        <a:t>ICU</a:t>
                      </a:r>
                      <a:r>
                        <a:rPr sz="1800" spc="1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-165" dirty="0">
                          <a:latin typeface="Arial Narrow"/>
                          <a:cs typeface="Arial Narrow"/>
                        </a:rPr>
                        <a:t>RP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-25" dirty="0">
                          <a:latin typeface="Arial Narrow"/>
                          <a:cs typeface="Arial Narrow"/>
                        </a:rPr>
                        <a:t>34,12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-30" dirty="0">
                          <a:latin typeface="Arial Narrow"/>
                          <a:cs typeface="Arial Narrow"/>
                        </a:rPr>
                        <a:t>8,52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160" dirty="0">
                          <a:latin typeface="Calibri"/>
                          <a:cs typeface="Calibri"/>
                        </a:rPr>
                        <a:t>Количество госпитализаций </a:t>
                      </a:r>
                      <a:r>
                        <a:rPr sz="18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185" dirty="0">
                          <a:latin typeface="Calibri"/>
                          <a:cs typeface="Calibri"/>
                        </a:rPr>
                        <a:t>РАО</a:t>
                      </a:r>
                      <a:r>
                        <a:rPr sz="1800" spc="-185" dirty="0">
                          <a:latin typeface="Arial Narrow"/>
                          <a:cs typeface="Arial Narrow"/>
                        </a:rPr>
                        <a:t>,</a:t>
                      </a:r>
                      <a:r>
                        <a:rPr sz="1800" spc="-254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800" spc="-150" dirty="0">
                          <a:latin typeface="Calibri"/>
                          <a:cs typeface="Calibri"/>
                        </a:rPr>
                        <a:t>случаев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10" dirty="0">
                          <a:latin typeface="Arial Narrow"/>
                          <a:cs typeface="Arial Narrow"/>
                        </a:rPr>
                        <a:t>900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5" dirty="0">
                          <a:latin typeface="Arial Narrow"/>
                          <a:cs typeface="Arial Narrow"/>
                        </a:rPr>
                        <a:t>1049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0805" marR="83820">
                        <a:lnSpc>
                          <a:spcPct val="101099"/>
                        </a:lnSpc>
                        <a:spcBef>
                          <a:spcPts val="245"/>
                        </a:spcBef>
                      </a:pPr>
                      <a:r>
                        <a:rPr sz="1800" spc="-165" dirty="0">
                          <a:latin typeface="Calibri"/>
                          <a:cs typeface="Calibri"/>
                        </a:rPr>
                        <a:t>Непосредственная </a:t>
                      </a:r>
                      <a:r>
                        <a:rPr sz="1800" spc="-180" dirty="0">
                          <a:latin typeface="Calibri"/>
                          <a:cs typeface="Calibri"/>
                        </a:rPr>
                        <a:t>экономия 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средств </a:t>
                      </a:r>
                      <a:r>
                        <a:rPr sz="1800" spc="-155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включая </a:t>
                      </a:r>
                      <a:r>
                        <a:rPr sz="1800" spc="-180" dirty="0">
                          <a:latin typeface="Calibri"/>
                          <a:cs typeface="Calibri"/>
                        </a:rPr>
                        <a:t>медикаменты</a:t>
                      </a:r>
                      <a:r>
                        <a:rPr sz="1800" spc="-180" dirty="0">
                          <a:latin typeface="Arial Narrow"/>
                          <a:cs typeface="Arial Narrow"/>
                        </a:rPr>
                        <a:t>),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тыс</a:t>
                      </a:r>
                      <a:r>
                        <a:rPr sz="1800" spc="-160" dirty="0">
                          <a:latin typeface="Arial Narrow"/>
                          <a:cs typeface="Arial Narrow"/>
                        </a:rPr>
                        <a:t>. 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руб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0" dirty="0">
                          <a:latin typeface="Arial Narrow"/>
                          <a:cs typeface="Arial Narrow"/>
                        </a:rPr>
                        <a:t>36</a:t>
                      </a:r>
                      <a:r>
                        <a:rPr sz="16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spc="-25" dirty="0">
                          <a:latin typeface="Arial Narrow"/>
                          <a:cs typeface="Arial Narrow"/>
                        </a:rPr>
                        <a:t>465,67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15" dirty="0">
                          <a:latin typeface="Arial Narrow"/>
                          <a:cs typeface="Arial Narrow"/>
                        </a:rPr>
                        <a:t>7</a:t>
                      </a:r>
                      <a:r>
                        <a:rPr sz="1800" spc="-1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800" spc="-30" dirty="0">
                          <a:latin typeface="Arial Narrow"/>
                          <a:cs typeface="Arial Narrow"/>
                        </a:rPr>
                        <a:t>959,37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0805" marR="1024890">
                        <a:lnSpc>
                          <a:spcPct val="101099"/>
                        </a:lnSpc>
                        <a:spcBef>
                          <a:spcPts val="245"/>
                        </a:spcBef>
                      </a:pPr>
                      <a:r>
                        <a:rPr sz="1800" spc="-145" dirty="0">
                          <a:latin typeface="Calibri"/>
                          <a:cs typeface="Calibri"/>
                        </a:rPr>
                        <a:t>Затраты 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800" spc="-180" dirty="0">
                          <a:latin typeface="Calibri"/>
                          <a:cs typeface="Calibri"/>
                        </a:rPr>
                        <a:t>программу </a:t>
                      </a:r>
                      <a:r>
                        <a:rPr sz="1800" spc="-175" dirty="0">
                          <a:latin typeface="Calibri"/>
                          <a:cs typeface="Calibri"/>
                        </a:rPr>
                        <a:t>ранней 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реабилитации </a:t>
                      </a:r>
                      <a:r>
                        <a:rPr sz="1800" spc="-155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включая  </a:t>
                      </a:r>
                      <a:r>
                        <a:rPr sz="1800" spc="-175" dirty="0">
                          <a:latin typeface="Calibri"/>
                          <a:cs typeface="Calibri"/>
                        </a:rPr>
                        <a:t>однократную 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покупку 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оборудования</a:t>
                      </a:r>
                      <a:r>
                        <a:rPr sz="1800" spc="-170" dirty="0"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тыс</a:t>
                      </a:r>
                      <a:r>
                        <a:rPr sz="1800" spc="-16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1800" spc="-3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руб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0" dirty="0">
                          <a:latin typeface="Arial Narrow"/>
                          <a:cs typeface="Arial Narrow"/>
                        </a:rPr>
                        <a:t>11</a:t>
                      </a:r>
                      <a:r>
                        <a:rPr sz="16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spc="-25" dirty="0">
                          <a:latin typeface="Arial Narrow"/>
                          <a:cs typeface="Arial Narrow"/>
                        </a:rPr>
                        <a:t>121,34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15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800" spc="-35" dirty="0">
                          <a:latin typeface="Arial Narrow"/>
                          <a:cs typeface="Arial Narrow"/>
                        </a:rPr>
                        <a:t> 460,0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1823" y="4401820"/>
            <a:ext cx="54038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latin typeface="Calibri"/>
                <a:cs typeface="Calibri"/>
              </a:rPr>
              <a:t>ТЕПЕРЬ </a:t>
            </a:r>
            <a:r>
              <a:rPr sz="4000" b="1" spc="-15" dirty="0">
                <a:latin typeface="Calibri"/>
                <a:cs typeface="Calibri"/>
              </a:rPr>
              <a:t>ВАША</a:t>
            </a:r>
            <a:r>
              <a:rPr sz="4000" b="1" spc="-7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ОЧЕРЕДЬ!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95512" y="166115"/>
            <a:ext cx="78028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30" dirty="0"/>
              <a:t>Рекомендации </a:t>
            </a:r>
            <a:r>
              <a:rPr sz="4400" spc="-415" dirty="0"/>
              <a:t>по </a:t>
            </a:r>
            <a:r>
              <a:rPr sz="4400" spc="-390" dirty="0"/>
              <a:t>организации</a:t>
            </a:r>
            <a:r>
              <a:rPr sz="4400" spc="-500" dirty="0"/>
              <a:t> </a:t>
            </a:r>
            <a:r>
              <a:rPr sz="4400" spc="-350" dirty="0"/>
              <a:t>РеабИТ</a:t>
            </a:r>
            <a:endParaRPr sz="4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657451" y="1111670"/>
          <a:ext cx="9097645" cy="4691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8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647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17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9169">
                <a:tc>
                  <a:txBody>
                    <a:bodyPr/>
                    <a:lstStyle/>
                    <a:p>
                      <a:pPr marL="381000">
                        <a:lnSpc>
                          <a:spcPts val="1795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№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795"/>
                        </a:lnSpc>
                      </a:pPr>
                      <a:r>
                        <a:rPr sz="1500" b="1" spc="-125" dirty="0">
                          <a:latin typeface="Calibri"/>
                          <a:cs typeface="Calibri"/>
                        </a:rPr>
                        <a:t>Положение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795"/>
                        </a:lnSpc>
                      </a:pPr>
                      <a:r>
                        <a:rPr sz="1500" b="1" spc="-105" dirty="0">
                          <a:latin typeface="Calibri"/>
                          <a:cs typeface="Calibri"/>
                        </a:rPr>
                        <a:t>Уровень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2070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00" b="1" spc="-90" dirty="0">
                          <a:latin typeface="Calibri"/>
                          <a:cs typeface="Calibri"/>
                        </a:rPr>
                        <a:t>доказа-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3189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500" b="1" spc="-95" dirty="0">
                          <a:latin typeface="Calibri"/>
                          <a:cs typeface="Calibri"/>
                        </a:rPr>
                        <a:t>тельности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4550">
                <a:tc>
                  <a:txBody>
                    <a:bodyPr/>
                    <a:lstStyle/>
                    <a:p>
                      <a:pPr marL="36131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500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500" spc="-95" dirty="0">
                          <a:latin typeface="Calibri"/>
                          <a:cs typeface="Calibri"/>
                        </a:rPr>
                        <a:t>РеабИТ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предполагает работу </a:t>
                      </a:r>
                      <a:r>
                        <a:rPr sz="1500" spc="-185" dirty="0">
                          <a:latin typeface="Calibri"/>
                          <a:cs typeface="Calibri"/>
                        </a:rPr>
                        <a:t>МДБ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составе: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врач </a:t>
                      </a:r>
                      <a:r>
                        <a:rPr sz="1500" spc="-90" dirty="0">
                          <a:latin typeface="Calibri"/>
                          <a:cs typeface="Calibri"/>
                        </a:rPr>
                        <a:t>ЛФК, 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инструктор-методист</a:t>
                      </a:r>
                      <a:r>
                        <a:rPr sz="1500" spc="-90" dirty="0">
                          <a:latin typeface="Calibri"/>
                          <a:cs typeface="Calibri"/>
                        </a:rPr>
                        <a:t> ЛФК,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клинический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13664" marR="166370">
                        <a:lnSpc>
                          <a:spcPct val="112200"/>
                        </a:lnSpc>
                        <a:spcBef>
                          <a:spcPts val="75"/>
                        </a:spcBef>
                      </a:pPr>
                      <a:r>
                        <a:rPr sz="1500" spc="-100" dirty="0">
                          <a:latin typeface="Calibri"/>
                          <a:cs typeface="Calibri"/>
                        </a:rPr>
                        <a:t>психолог,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логопед,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врач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реаниматолог,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имеющий 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подготовку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РеабИТ.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Активное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участие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в  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РеабИТ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принимает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средней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медицинский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персонал 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ОРИТ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асситенции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мобилизации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500" spc="-80" dirty="0">
                          <a:latin typeface="Calibri"/>
                          <a:cs typeface="Calibri"/>
                        </a:rPr>
                        <a:t>эрго- 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терапии.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4254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500" spc="-45" dirty="0">
                          <a:latin typeface="Calibri"/>
                          <a:cs typeface="Calibri"/>
                        </a:rPr>
                        <a:t>I-B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1770">
                <a:tc>
                  <a:txBody>
                    <a:bodyPr/>
                    <a:lstStyle/>
                    <a:p>
                      <a:pPr marL="36131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500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3664" marR="115570">
                        <a:lnSpc>
                          <a:spcPts val="1939"/>
                        </a:lnSpc>
                        <a:spcBef>
                          <a:spcPts val="15"/>
                        </a:spcBef>
                      </a:pPr>
                      <a:r>
                        <a:rPr sz="1500" spc="-114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своей работе </a:t>
                      </a:r>
                      <a:r>
                        <a:rPr sz="1500" spc="-185" dirty="0">
                          <a:latin typeface="Calibri"/>
                          <a:cs typeface="Calibri"/>
                        </a:rPr>
                        <a:t>МДБ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руководствуется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локальными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протоколами 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РеабИТ,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стандартными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шкалами, 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формализованными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документами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бланками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R="4254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500" spc="-45" dirty="0">
                          <a:latin typeface="Calibri"/>
                          <a:cs typeface="Calibri"/>
                        </a:rPr>
                        <a:t>I-B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8665">
                <a:tc>
                  <a:txBody>
                    <a:bodyPr/>
                    <a:lstStyle/>
                    <a:p>
                      <a:pPr marL="36131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500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4.3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3664" marR="116205">
                        <a:lnSpc>
                          <a:spcPts val="1939"/>
                        </a:lnSpc>
                        <a:spcBef>
                          <a:spcPts val="15"/>
                        </a:spcBef>
                      </a:pPr>
                      <a:r>
                        <a:rPr sz="1500" spc="-110" dirty="0">
                          <a:latin typeface="Calibri"/>
                          <a:cs typeface="Calibri"/>
                        </a:rPr>
                        <a:t>Управление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деятельностью </a:t>
                      </a:r>
                      <a:r>
                        <a:rPr sz="1500" spc="-185" dirty="0">
                          <a:latin typeface="Calibri"/>
                          <a:cs typeface="Calibri"/>
                        </a:rPr>
                        <a:t>МДБ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осуществляется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горизонтальному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принципу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(равенство </a:t>
                      </a:r>
                      <a:r>
                        <a:rPr sz="1500" spc="-80" dirty="0">
                          <a:latin typeface="Calibri"/>
                          <a:cs typeface="Calibri"/>
                        </a:rPr>
                        <a:t>спе- 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циалистов).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Координатором 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является врач-реаниматолог.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Форма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взаимодействия </a:t>
                      </a:r>
                      <a:r>
                        <a:rPr sz="1500" spc="45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50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ежедневное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500" spc="-114" dirty="0">
                          <a:latin typeface="Calibri"/>
                          <a:cs typeface="Calibri"/>
                        </a:rPr>
                        <a:t>совещание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4254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500" spc="-45" dirty="0">
                          <a:latin typeface="Calibri"/>
                          <a:cs typeface="Calibri"/>
                        </a:rPr>
                        <a:t>I-B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7657">
                <a:tc>
                  <a:txBody>
                    <a:bodyPr/>
                    <a:lstStyle/>
                    <a:p>
                      <a:pPr marL="36131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500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4.4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3664" marR="116205">
                        <a:lnSpc>
                          <a:spcPts val="1939"/>
                        </a:lnSpc>
                        <a:spcBef>
                          <a:spcPts val="15"/>
                        </a:spcBef>
                        <a:tabLst>
                          <a:tab pos="6147435" algn="l"/>
                        </a:tabLst>
                      </a:pPr>
                      <a:r>
                        <a:rPr sz="1500" spc="-120" dirty="0">
                          <a:latin typeface="Calibri"/>
                          <a:cs typeface="Calibri"/>
                        </a:rPr>
                        <a:t>Продолжительность  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  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содержание  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занятий  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со   специалистами</a:t>
                      </a:r>
                      <a:r>
                        <a:rPr sz="15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85" dirty="0">
                          <a:latin typeface="Calibri"/>
                          <a:cs typeface="Calibri"/>
                        </a:rPr>
                        <a:t>МДБ  </a:t>
                      </a:r>
                      <a:r>
                        <a:rPr sz="15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определяется	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каждого 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индивидуально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зависимости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от толерантности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нагрузкам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отсутствии </a:t>
                      </a:r>
                      <a:r>
                        <a:rPr sz="1500" spc="-75" dirty="0">
                          <a:latin typeface="Calibri"/>
                          <a:cs typeface="Calibri"/>
                        </a:rPr>
                        <a:t>STOP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75" dirty="0">
                          <a:latin typeface="Calibri"/>
                          <a:cs typeface="Calibri"/>
                        </a:rPr>
                        <a:t>сиг-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500" spc="-120" dirty="0">
                          <a:latin typeface="Calibri"/>
                          <a:cs typeface="Calibri"/>
                        </a:rPr>
                        <a:t>налов.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2639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500" spc="-50" dirty="0">
                          <a:latin typeface="Calibri"/>
                          <a:cs typeface="Calibri"/>
                        </a:rPr>
                        <a:t>IIa-C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5885">
                <a:tc>
                  <a:txBody>
                    <a:bodyPr/>
                    <a:lstStyle/>
                    <a:p>
                      <a:pPr marL="361315">
                        <a:lnSpc>
                          <a:spcPts val="1720"/>
                        </a:lnSpc>
                      </a:pPr>
                      <a:r>
                        <a:rPr sz="1500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4.5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720"/>
                        </a:lnSpc>
                      </a:pPr>
                      <a:r>
                        <a:rPr sz="1500" spc="-95" dirty="0">
                          <a:latin typeface="Calibri"/>
                          <a:cs typeface="Calibri"/>
                        </a:rPr>
                        <a:t>Есть 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указания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целесообразность 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2-х 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часовых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занятий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кинезотерапией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85" dirty="0">
                          <a:latin typeface="Calibri"/>
                          <a:cs typeface="Calibri"/>
                        </a:rPr>
                        <a:t>ОРИТ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L="326390">
                        <a:lnSpc>
                          <a:spcPts val="1720"/>
                        </a:lnSpc>
                      </a:pPr>
                      <a:r>
                        <a:rPr sz="1500" spc="-50" dirty="0">
                          <a:latin typeface="Calibri"/>
                          <a:cs typeface="Calibri"/>
                        </a:rPr>
                        <a:t>IIa-C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3283">
                <a:tc>
                  <a:txBody>
                    <a:bodyPr/>
                    <a:lstStyle/>
                    <a:p>
                      <a:pPr marL="361315">
                        <a:lnSpc>
                          <a:spcPts val="1720"/>
                        </a:lnSpc>
                      </a:pPr>
                      <a:r>
                        <a:rPr sz="1500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4.6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720"/>
                        </a:lnSpc>
                      </a:pPr>
                      <a:r>
                        <a:rPr sz="1500" spc="-100" dirty="0">
                          <a:latin typeface="Calibri"/>
                          <a:cs typeface="Calibri"/>
                        </a:rPr>
                        <a:t>Занятия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менее </a:t>
                      </a:r>
                      <a:r>
                        <a:rPr sz="1500" spc="-75" dirty="0">
                          <a:latin typeface="Calibri"/>
                          <a:cs typeface="Calibri"/>
                        </a:rPr>
                        <a:t>20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минут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ИВЛ 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за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сеанс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менее,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чем </a:t>
                      </a:r>
                      <a:r>
                        <a:rPr sz="1500" spc="-9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раза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день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пользы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при-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500" spc="-105" dirty="0">
                          <a:latin typeface="Calibri"/>
                          <a:cs typeface="Calibri"/>
                        </a:rPr>
                        <a:t>носят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42900">
                        <a:lnSpc>
                          <a:spcPts val="1720"/>
                        </a:lnSpc>
                      </a:pPr>
                      <a:r>
                        <a:rPr sz="1500" spc="-35" dirty="0">
                          <a:latin typeface="Calibri"/>
                          <a:cs typeface="Calibri"/>
                        </a:rPr>
                        <a:t>III-C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7881" y="0"/>
            <a:ext cx="54571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>
                <a:latin typeface="Arial Narrow"/>
                <a:cs typeface="Arial Narrow"/>
              </a:rPr>
              <a:t>Time-line </a:t>
            </a:r>
            <a:r>
              <a:rPr spc="-360" dirty="0"/>
              <a:t>организации</a:t>
            </a:r>
            <a:r>
              <a:rPr spc="-120" dirty="0"/>
              <a:t> </a:t>
            </a:r>
            <a:r>
              <a:rPr spc="-340" dirty="0"/>
              <a:t>Реабит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88697" y="1425069"/>
            <a:ext cx="2176145" cy="885825"/>
            <a:chOff x="788697" y="1425069"/>
            <a:chExt cx="2176145" cy="885825"/>
          </a:xfrm>
        </p:grpSpPr>
        <p:sp>
          <p:nvSpPr>
            <p:cNvPr id="4" name="object 4"/>
            <p:cNvSpPr/>
            <p:nvPr/>
          </p:nvSpPr>
          <p:spPr>
            <a:xfrm>
              <a:off x="801397" y="1437769"/>
              <a:ext cx="2150745" cy="860425"/>
            </a:xfrm>
            <a:custGeom>
              <a:avLst/>
              <a:gdLst/>
              <a:ahLst/>
              <a:cxnLst/>
              <a:rect l="l" t="t" r="r" b="b"/>
              <a:pathLst>
                <a:path w="2150745" h="860425">
                  <a:moveTo>
                    <a:pt x="1720217" y="0"/>
                  </a:moveTo>
                  <a:lnTo>
                    <a:pt x="0" y="0"/>
                  </a:lnTo>
                  <a:lnTo>
                    <a:pt x="0" y="860107"/>
                  </a:lnTo>
                  <a:lnTo>
                    <a:pt x="1720217" y="860107"/>
                  </a:lnTo>
                  <a:lnTo>
                    <a:pt x="2150268" y="430055"/>
                  </a:lnTo>
                  <a:lnTo>
                    <a:pt x="172021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1397" y="1437769"/>
              <a:ext cx="2150745" cy="860425"/>
            </a:xfrm>
            <a:custGeom>
              <a:avLst/>
              <a:gdLst/>
              <a:ahLst/>
              <a:cxnLst/>
              <a:rect l="l" t="t" r="r" b="b"/>
              <a:pathLst>
                <a:path w="2150745" h="860425">
                  <a:moveTo>
                    <a:pt x="0" y="0"/>
                  </a:moveTo>
                  <a:lnTo>
                    <a:pt x="1720217" y="0"/>
                  </a:lnTo>
                  <a:lnTo>
                    <a:pt x="2150268" y="430054"/>
                  </a:lnTo>
                  <a:lnTo>
                    <a:pt x="1720217" y="860107"/>
                  </a:lnTo>
                  <a:lnTo>
                    <a:pt x="0" y="86010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76574" y="1591564"/>
            <a:ext cx="10490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lnSpc>
                <a:spcPct val="100000"/>
              </a:lnSpc>
              <a:spcBef>
                <a:spcPts val="100"/>
              </a:spcBef>
            </a:pPr>
            <a:r>
              <a:rPr sz="1600" spc="-355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600" spc="-16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600" spc="-135" dirty="0">
                <a:solidFill>
                  <a:srgbClr val="FFFFFF"/>
                </a:solidFill>
                <a:latin typeface="Calibri"/>
                <a:cs typeface="Calibri"/>
              </a:rPr>
              <a:t>ти</a:t>
            </a:r>
            <a:r>
              <a:rPr sz="1600" spc="-12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600" spc="-16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600" spc="-12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600" spc="-105" dirty="0">
                <a:solidFill>
                  <a:srgbClr val="FFFFFF"/>
                </a:solidFill>
                <a:latin typeface="Calibri"/>
                <a:cs typeface="Calibri"/>
              </a:rPr>
              <a:t>ать  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руководство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508911" y="1425069"/>
            <a:ext cx="2176145" cy="885825"/>
            <a:chOff x="2508911" y="1425069"/>
            <a:chExt cx="2176145" cy="885825"/>
          </a:xfrm>
        </p:grpSpPr>
        <p:sp>
          <p:nvSpPr>
            <p:cNvPr id="8" name="object 8"/>
            <p:cNvSpPr/>
            <p:nvPr/>
          </p:nvSpPr>
          <p:spPr>
            <a:xfrm>
              <a:off x="2521611" y="1437769"/>
              <a:ext cx="2150745" cy="860425"/>
            </a:xfrm>
            <a:custGeom>
              <a:avLst/>
              <a:gdLst/>
              <a:ahLst/>
              <a:cxnLst/>
              <a:rect l="l" t="t" r="r" b="b"/>
              <a:pathLst>
                <a:path w="2150745" h="860425">
                  <a:moveTo>
                    <a:pt x="1720217" y="0"/>
                  </a:moveTo>
                  <a:lnTo>
                    <a:pt x="0" y="0"/>
                  </a:lnTo>
                  <a:lnTo>
                    <a:pt x="430053" y="430055"/>
                  </a:lnTo>
                  <a:lnTo>
                    <a:pt x="0" y="860107"/>
                  </a:lnTo>
                  <a:lnTo>
                    <a:pt x="1720217" y="860107"/>
                  </a:lnTo>
                  <a:lnTo>
                    <a:pt x="2150268" y="430055"/>
                  </a:lnTo>
                  <a:lnTo>
                    <a:pt x="172021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21611" y="1437769"/>
              <a:ext cx="2150745" cy="860425"/>
            </a:xfrm>
            <a:custGeom>
              <a:avLst/>
              <a:gdLst/>
              <a:ahLst/>
              <a:cxnLst/>
              <a:rect l="l" t="t" r="r" b="b"/>
              <a:pathLst>
                <a:path w="2150745" h="860425">
                  <a:moveTo>
                    <a:pt x="0" y="0"/>
                  </a:moveTo>
                  <a:lnTo>
                    <a:pt x="1720217" y="0"/>
                  </a:lnTo>
                  <a:lnTo>
                    <a:pt x="2150268" y="430054"/>
                  </a:lnTo>
                  <a:lnTo>
                    <a:pt x="1720217" y="860107"/>
                  </a:lnTo>
                  <a:lnTo>
                    <a:pt x="0" y="860107"/>
                  </a:lnTo>
                  <a:lnTo>
                    <a:pt x="430053" y="43005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007561" y="1475740"/>
            <a:ext cx="1235075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900"/>
              </a:lnSpc>
              <a:spcBef>
                <a:spcPts val="180"/>
              </a:spcBef>
            </a:pPr>
            <a:r>
              <a:rPr sz="1600" spc="-160" dirty="0">
                <a:solidFill>
                  <a:srgbClr val="FFFFFF"/>
                </a:solidFill>
                <a:latin typeface="Calibri"/>
                <a:cs typeface="Calibri"/>
              </a:rPr>
              <a:t>Выделить </a:t>
            </a: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штаты</a:t>
            </a:r>
            <a:r>
              <a:rPr sz="1600" spc="-145" dirty="0">
                <a:solidFill>
                  <a:srgbClr val="FFFFFF"/>
                </a:solidFill>
                <a:latin typeface="Arial Narrow"/>
                <a:cs typeface="Arial Narrow"/>
              </a:rPr>
              <a:t>,  </a:t>
            </a: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приобрести  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оборудование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229126" y="1425069"/>
            <a:ext cx="2176145" cy="885825"/>
            <a:chOff x="4229126" y="1425069"/>
            <a:chExt cx="2176145" cy="885825"/>
          </a:xfrm>
        </p:grpSpPr>
        <p:sp>
          <p:nvSpPr>
            <p:cNvPr id="12" name="object 12"/>
            <p:cNvSpPr/>
            <p:nvPr/>
          </p:nvSpPr>
          <p:spPr>
            <a:xfrm>
              <a:off x="4241826" y="1437769"/>
              <a:ext cx="2150745" cy="860425"/>
            </a:xfrm>
            <a:custGeom>
              <a:avLst/>
              <a:gdLst/>
              <a:ahLst/>
              <a:cxnLst/>
              <a:rect l="l" t="t" r="r" b="b"/>
              <a:pathLst>
                <a:path w="2150745" h="860425">
                  <a:moveTo>
                    <a:pt x="1720217" y="0"/>
                  </a:moveTo>
                  <a:lnTo>
                    <a:pt x="0" y="0"/>
                  </a:lnTo>
                  <a:lnTo>
                    <a:pt x="430053" y="430055"/>
                  </a:lnTo>
                  <a:lnTo>
                    <a:pt x="0" y="860107"/>
                  </a:lnTo>
                  <a:lnTo>
                    <a:pt x="1720217" y="860107"/>
                  </a:lnTo>
                  <a:lnTo>
                    <a:pt x="2150268" y="430055"/>
                  </a:lnTo>
                  <a:lnTo>
                    <a:pt x="172021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41826" y="1437769"/>
              <a:ext cx="2150745" cy="860425"/>
            </a:xfrm>
            <a:custGeom>
              <a:avLst/>
              <a:gdLst/>
              <a:ahLst/>
              <a:cxnLst/>
              <a:rect l="l" t="t" r="r" b="b"/>
              <a:pathLst>
                <a:path w="2150745" h="860425">
                  <a:moveTo>
                    <a:pt x="0" y="0"/>
                  </a:moveTo>
                  <a:lnTo>
                    <a:pt x="1720217" y="0"/>
                  </a:lnTo>
                  <a:lnTo>
                    <a:pt x="2150268" y="430054"/>
                  </a:lnTo>
                  <a:lnTo>
                    <a:pt x="1720217" y="860107"/>
                  </a:lnTo>
                  <a:lnTo>
                    <a:pt x="0" y="860107"/>
                  </a:lnTo>
                  <a:lnTo>
                    <a:pt x="430053" y="43005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955773" y="1591564"/>
            <a:ext cx="7651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7630">
              <a:lnSpc>
                <a:spcPct val="100000"/>
              </a:lnSpc>
              <a:spcBef>
                <a:spcPts val="100"/>
              </a:spcBef>
            </a:pP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Создать  ре</a:t>
            </a:r>
            <a:r>
              <a:rPr sz="1600" spc="-8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600" spc="-17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600" spc="-225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600" spc="-16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600" spc="-1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949341" y="1425069"/>
            <a:ext cx="2176145" cy="885825"/>
            <a:chOff x="5949341" y="1425069"/>
            <a:chExt cx="2176145" cy="885825"/>
          </a:xfrm>
        </p:grpSpPr>
        <p:sp>
          <p:nvSpPr>
            <p:cNvPr id="16" name="object 16"/>
            <p:cNvSpPr/>
            <p:nvPr/>
          </p:nvSpPr>
          <p:spPr>
            <a:xfrm>
              <a:off x="5962041" y="1437769"/>
              <a:ext cx="2150745" cy="860425"/>
            </a:xfrm>
            <a:custGeom>
              <a:avLst/>
              <a:gdLst/>
              <a:ahLst/>
              <a:cxnLst/>
              <a:rect l="l" t="t" r="r" b="b"/>
              <a:pathLst>
                <a:path w="2150745" h="860425">
                  <a:moveTo>
                    <a:pt x="1720217" y="0"/>
                  </a:moveTo>
                  <a:lnTo>
                    <a:pt x="0" y="0"/>
                  </a:lnTo>
                  <a:lnTo>
                    <a:pt x="430053" y="430055"/>
                  </a:lnTo>
                  <a:lnTo>
                    <a:pt x="0" y="860107"/>
                  </a:lnTo>
                  <a:lnTo>
                    <a:pt x="1720217" y="860107"/>
                  </a:lnTo>
                  <a:lnTo>
                    <a:pt x="2150268" y="430055"/>
                  </a:lnTo>
                  <a:lnTo>
                    <a:pt x="172021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62041" y="1437769"/>
              <a:ext cx="2150745" cy="860425"/>
            </a:xfrm>
            <a:custGeom>
              <a:avLst/>
              <a:gdLst/>
              <a:ahLst/>
              <a:cxnLst/>
              <a:rect l="l" t="t" r="r" b="b"/>
              <a:pathLst>
                <a:path w="2150745" h="860425">
                  <a:moveTo>
                    <a:pt x="0" y="0"/>
                  </a:moveTo>
                  <a:lnTo>
                    <a:pt x="1720217" y="0"/>
                  </a:lnTo>
                  <a:lnTo>
                    <a:pt x="2150268" y="430054"/>
                  </a:lnTo>
                  <a:lnTo>
                    <a:pt x="1720217" y="860107"/>
                  </a:lnTo>
                  <a:lnTo>
                    <a:pt x="0" y="860107"/>
                  </a:lnTo>
                  <a:lnTo>
                    <a:pt x="430053" y="43005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523333" y="1591564"/>
            <a:ext cx="10706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00"/>
              </a:spcBef>
            </a:pP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Обучить  персонал</a:t>
            </a:r>
            <a:r>
              <a:rPr sz="16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25" dirty="0">
                <a:solidFill>
                  <a:srgbClr val="FFFFFF"/>
                </a:solidFill>
                <a:latin typeface="Calibri"/>
                <a:cs typeface="Calibri"/>
              </a:rPr>
              <a:t>МДБ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405965" y="2818555"/>
            <a:ext cx="2833370" cy="817880"/>
            <a:chOff x="5405965" y="2818555"/>
            <a:chExt cx="2833370" cy="817880"/>
          </a:xfrm>
        </p:grpSpPr>
        <p:sp>
          <p:nvSpPr>
            <p:cNvPr id="20" name="object 20"/>
            <p:cNvSpPr/>
            <p:nvPr/>
          </p:nvSpPr>
          <p:spPr>
            <a:xfrm>
              <a:off x="5418665" y="2831255"/>
              <a:ext cx="2807970" cy="792480"/>
            </a:xfrm>
            <a:custGeom>
              <a:avLst/>
              <a:gdLst/>
              <a:ahLst/>
              <a:cxnLst/>
              <a:rect l="l" t="t" r="r" b="b"/>
              <a:pathLst>
                <a:path w="2807970" h="792479">
                  <a:moveTo>
                    <a:pt x="2807547" y="0"/>
                  </a:moveTo>
                  <a:lnTo>
                    <a:pt x="132081" y="0"/>
                  </a:lnTo>
                  <a:lnTo>
                    <a:pt x="90333" y="6733"/>
                  </a:lnTo>
                  <a:lnTo>
                    <a:pt x="54075" y="25484"/>
                  </a:lnTo>
                  <a:lnTo>
                    <a:pt x="25484" y="54075"/>
                  </a:lnTo>
                  <a:lnTo>
                    <a:pt x="6733" y="90333"/>
                  </a:lnTo>
                  <a:lnTo>
                    <a:pt x="0" y="132081"/>
                  </a:lnTo>
                  <a:lnTo>
                    <a:pt x="0" y="792478"/>
                  </a:lnTo>
                  <a:lnTo>
                    <a:pt x="2807547" y="792478"/>
                  </a:lnTo>
                  <a:lnTo>
                    <a:pt x="280754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18665" y="2831255"/>
              <a:ext cx="2807970" cy="792480"/>
            </a:xfrm>
            <a:custGeom>
              <a:avLst/>
              <a:gdLst/>
              <a:ahLst/>
              <a:cxnLst/>
              <a:rect l="l" t="t" r="r" b="b"/>
              <a:pathLst>
                <a:path w="2807970" h="792479">
                  <a:moveTo>
                    <a:pt x="0" y="792479"/>
                  </a:moveTo>
                  <a:lnTo>
                    <a:pt x="0" y="132081"/>
                  </a:lnTo>
                  <a:lnTo>
                    <a:pt x="6733" y="90333"/>
                  </a:lnTo>
                  <a:lnTo>
                    <a:pt x="25484" y="54075"/>
                  </a:lnTo>
                  <a:lnTo>
                    <a:pt x="54075" y="25484"/>
                  </a:lnTo>
                  <a:lnTo>
                    <a:pt x="90333" y="6733"/>
                  </a:lnTo>
                  <a:lnTo>
                    <a:pt x="132081" y="0"/>
                  </a:lnTo>
                  <a:lnTo>
                    <a:pt x="2807546" y="0"/>
                  </a:lnTo>
                  <a:lnTo>
                    <a:pt x="2807546" y="792479"/>
                  </a:lnTo>
                  <a:lnTo>
                    <a:pt x="0" y="79247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497828" y="2972308"/>
            <a:ext cx="6496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75" dirty="0">
                <a:solidFill>
                  <a:srgbClr val="FFFFFF"/>
                </a:solidFill>
                <a:latin typeface="Calibri"/>
                <a:cs typeface="Calibri"/>
              </a:rPr>
              <a:t>Метрики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213512" y="2818555"/>
            <a:ext cx="2833370" cy="817880"/>
            <a:chOff x="8213512" y="2818555"/>
            <a:chExt cx="2833370" cy="817880"/>
          </a:xfrm>
        </p:grpSpPr>
        <p:sp>
          <p:nvSpPr>
            <p:cNvPr id="24" name="object 24"/>
            <p:cNvSpPr/>
            <p:nvPr/>
          </p:nvSpPr>
          <p:spPr>
            <a:xfrm>
              <a:off x="8226212" y="2831255"/>
              <a:ext cx="2807970" cy="792480"/>
            </a:xfrm>
            <a:custGeom>
              <a:avLst/>
              <a:gdLst/>
              <a:ahLst/>
              <a:cxnLst/>
              <a:rect l="l" t="t" r="r" b="b"/>
              <a:pathLst>
                <a:path w="2807970" h="792479">
                  <a:moveTo>
                    <a:pt x="2675464" y="0"/>
                  </a:moveTo>
                  <a:lnTo>
                    <a:pt x="0" y="0"/>
                  </a:lnTo>
                  <a:lnTo>
                    <a:pt x="0" y="792478"/>
                  </a:lnTo>
                  <a:lnTo>
                    <a:pt x="2807545" y="792478"/>
                  </a:lnTo>
                  <a:lnTo>
                    <a:pt x="2807545" y="132081"/>
                  </a:lnTo>
                  <a:lnTo>
                    <a:pt x="2800812" y="90333"/>
                  </a:lnTo>
                  <a:lnTo>
                    <a:pt x="2782061" y="54075"/>
                  </a:lnTo>
                  <a:lnTo>
                    <a:pt x="2753469" y="25484"/>
                  </a:lnTo>
                  <a:lnTo>
                    <a:pt x="2717212" y="6733"/>
                  </a:lnTo>
                  <a:lnTo>
                    <a:pt x="267546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226212" y="2831255"/>
              <a:ext cx="2807970" cy="792480"/>
            </a:xfrm>
            <a:custGeom>
              <a:avLst/>
              <a:gdLst/>
              <a:ahLst/>
              <a:cxnLst/>
              <a:rect l="l" t="t" r="r" b="b"/>
              <a:pathLst>
                <a:path w="2807970" h="792479">
                  <a:moveTo>
                    <a:pt x="0" y="0"/>
                  </a:moveTo>
                  <a:lnTo>
                    <a:pt x="2675465" y="0"/>
                  </a:lnTo>
                  <a:lnTo>
                    <a:pt x="2717212" y="6733"/>
                  </a:lnTo>
                  <a:lnTo>
                    <a:pt x="2753470" y="25484"/>
                  </a:lnTo>
                  <a:lnTo>
                    <a:pt x="2782061" y="54075"/>
                  </a:lnTo>
                  <a:lnTo>
                    <a:pt x="2800812" y="90333"/>
                  </a:lnTo>
                  <a:lnTo>
                    <a:pt x="2807546" y="132081"/>
                  </a:lnTo>
                  <a:lnTo>
                    <a:pt x="2807546" y="792479"/>
                  </a:lnTo>
                  <a:lnTo>
                    <a:pt x="0" y="7924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928151" y="2972308"/>
            <a:ext cx="14039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Сигналы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опасности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405966" y="3611033"/>
            <a:ext cx="2833370" cy="817880"/>
            <a:chOff x="5405966" y="3611033"/>
            <a:chExt cx="2833370" cy="817880"/>
          </a:xfrm>
        </p:grpSpPr>
        <p:sp>
          <p:nvSpPr>
            <p:cNvPr id="28" name="object 28"/>
            <p:cNvSpPr/>
            <p:nvPr/>
          </p:nvSpPr>
          <p:spPr>
            <a:xfrm>
              <a:off x="5418667" y="3623734"/>
              <a:ext cx="2807970" cy="792480"/>
            </a:xfrm>
            <a:custGeom>
              <a:avLst/>
              <a:gdLst/>
              <a:ahLst/>
              <a:cxnLst/>
              <a:rect l="l" t="t" r="r" b="b"/>
              <a:pathLst>
                <a:path w="2807970" h="792479">
                  <a:moveTo>
                    <a:pt x="2807545" y="0"/>
                  </a:moveTo>
                  <a:lnTo>
                    <a:pt x="0" y="0"/>
                  </a:lnTo>
                  <a:lnTo>
                    <a:pt x="0" y="660397"/>
                  </a:lnTo>
                  <a:lnTo>
                    <a:pt x="6733" y="702145"/>
                  </a:lnTo>
                  <a:lnTo>
                    <a:pt x="25483" y="738402"/>
                  </a:lnTo>
                  <a:lnTo>
                    <a:pt x="54075" y="766994"/>
                  </a:lnTo>
                  <a:lnTo>
                    <a:pt x="90332" y="785745"/>
                  </a:lnTo>
                  <a:lnTo>
                    <a:pt x="132080" y="792478"/>
                  </a:lnTo>
                  <a:lnTo>
                    <a:pt x="2807545" y="792478"/>
                  </a:lnTo>
                  <a:lnTo>
                    <a:pt x="280754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18666" y="3623733"/>
              <a:ext cx="2807970" cy="792480"/>
            </a:xfrm>
            <a:custGeom>
              <a:avLst/>
              <a:gdLst/>
              <a:ahLst/>
              <a:cxnLst/>
              <a:rect l="l" t="t" r="r" b="b"/>
              <a:pathLst>
                <a:path w="2807970" h="792479">
                  <a:moveTo>
                    <a:pt x="2807546" y="792479"/>
                  </a:moveTo>
                  <a:lnTo>
                    <a:pt x="132081" y="792479"/>
                  </a:lnTo>
                  <a:lnTo>
                    <a:pt x="90333" y="785745"/>
                  </a:lnTo>
                  <a:lnTo>
                    <a:pt x="54075" y="766994"/>
                  </a:lnTo>
                  <a:lnTo>
                    <a:pt x="25484" y="738403"/>
                  </a:lnTo>
                  <a:lnTo>
                    <a:pt x="6733" y="702145"/>
                  </a:lnTo>
                  <a:lnTo>
                    <a:pt x="0" y="660397"/>
                  </a:lnTo>
                  <a:lnTo>
                    <a:pt x="0" y="0"/>
                  </a:lnTo>
                  <a:lnTo>
                    <a:pt x="2807546" y="0"/>
                  </a:lnTo>
                  <a:lnTo>
                    <a:pt x="2807546" y="79247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045104" y="3844035"/>
            <a:ext cx="155511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91135" marR="5080" indent="-178435">
              <a:lnSpc>
                <a:spcPts val="1900"/>
              </a:lnSpc>
              <a:spcBef>
                <a:spcPts val="180"/>
              </a:spcBef>
            </a:pPr>
            <a:r>
              <a:rPr sz="1600" spc="-175" dirty="0">
                <a:solidFill>
                  <a:srgbClr val="FFFFFF"/>
                </a:solidFill>
                <a:latin typeface="Calibri"/>
                <a:cs typeface="Calibri"/>
              </a:rPr>
              <a:t>Междисциплинарное  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взаимодействие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213512" y="3611035"/>
            <a:ext cx="2833370" cy="817880"/>
            <a:chOff x="8213512" y="3611035"/>
            <a:chExt cx="2833370" cy="817880"/>
          </a:xfrm>
        </p:grpSpPr>
        <p:sp>
          <p:nvSpPr>
            <p:cNvPr id="32" name="object 32"/>
            <p:cNvSpPr/>
            <p:nvPr/>
          </p:nvSpPr>
          <p:spPr>
            <a:xfrm>
              <a:off x="8226211" y="3623735"/>
              <a:ext cx="2807970" cy="792480"/>
            </a:xfrm>
            <a:custGeom>
              <a:avLst/>
              <a:gdLst/>
              <a:ahLst/>
              <a:cxnLst/>
              <a:rect l="l" t="t" r="r" b="b"/>
              <a:pathLst>
                <a:path w="2807970" h="792479">
                  <a:moveTo>
                    <a:pt x="2807547" y="0"/>
                  </a:moveTo>
                  <a:lnTo>
                    <a:pt x="0" y="0"/>
                  </a:lnTo>
                  <a:lnTo>
                    <a:pt x="0" y="792478"/>
                  </a:lnTo>
                  <a:lnTo>
                    <a:pt x="2675465" y="792478"/>
                  </a:lnTo>
                  <a:lnTo>
                    <a:pt x="2717213" y="785745"/>
                  </a:lnTo>
                  <a:lnTo>
                    <a:pt x="2753471" y="766994"/>
                  </a:lnTo>
                  <a:lnTo>
                    <a:pt x="2782063" y="738402"/>
                  </a:lnTo>
                  <a:lnTo>
                    <a:pt x="2800813" y="702145"/>
                  </a:lnTo>
                  <a:lnTo>
                    <a:pt x="2807547" y="660397"/>
                  </a:lnTo>
                  <a:lnTo>
                    <a:pt x="280754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226212" y="3623735"/>
              <a:ext cx="2807970" cy="792480"/>
            </a:xfrm>
            <a:custGeom>
              <a:avLst/>
              <a:gdLst/>
              <a:ahLst/>
              <a:cxnLst/>
              <a:rect l="l" t="t" r="r" b="b"/>
              <a:pathLst>
                <a:path w="2807970" h="792479">
                  <a:moveTo>
                    <a:pt x="2807546" y="0"/>
                  </a:moveTo>
                  <a:lnTo>
                    <a:pt x="2807546" y="660397"/>
                  </a:lnTo>
                  <a:lnTo>
                    <a:pt x="2800812" y="702145"/>
                  </a:lnTo>
                  <a:lnTo>
                    <a:pt x="2782062" y="738403"/>
                  </a:lnTo>
                  <a:lnTo>
                    <a:pt x="2753470" y="766994"/>
                  </a:lnTo>
                  <a:lnTo>
                    <a:pt x="2717212" y="785745"/>
                  </a:lnTo>
                  <a:lnTo>
                    <a:pt x="2675464" y="792479"/>
                  </a:lnTo>
                  <a:lnTo>
                    <a:pt x="0" y="792479"/>
                  </a:lnTo>
                  <a:lnTo>
                    <a:pt x="0" y="0"/>
                  </a:lnTo>
                  <a:lnTo>
                    <a:pt x="2807546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9433390" y="3962908"/>
            <a:ext cx="3937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60" dirty="0">
                <a:solidFill>
                  <a:srgbClr val="FFFFFF"/>
                </a:solidFill>
                <a:latin typeface="Calibri"/>
                <a:cs typeface="Calibri"/>
              </a:rPr>
              <a:t>Цели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7371249" y="3412914"/>
            <a:ext cx="1710055" cy="421640"/>
            <a:chOff x="7371249" y="3412914"/>
            <a:chExt cx="1710055" cy="421640"/>
          </a:xfrm>
        </p:grpSpPr>
        <p:sp>
          <p:nvSpPr>
            <p:cNvPr id="36" name="object 36"/>
            <p:cNvSpPr/>
            <p:nvPr/>
          </p:nvSpPr>
          <p:spPr>
            <a:xfrm>
              <a:off x="7383949" y="3425614"/>
              <a:ext cx="1684655" cy="396240"/>
            </a:xfrm>
            <a:custGeom>
              <a:avLst/>
              <a:gdLst/>
              <a:ahLst/>
              <a:cxnLst/>
              <a:rect l="l" t="t" r="r" b="b"/>
              <a:pathLst>
                <a:path w="1684654" h="396239">
                  <a:moveTo>
                    <a:pt x="1618485" y="0"/>
                  </a:moveTo>
                  <a:lnTo>
                    <a:pt x="66041" y="0"/>
                  </a:lnTo>
                  <a:lnTo>
                    <a:pt x="40335" y="5189"/>
                  </a:lnTo>
                  <a:lnTo>
                    <a:pt x="19343" y="19343"/>
                  </a:lnTo>
                  <a:lnTo>
                    <a:pt x="5189" y="40335"/>
                  </a:lnTo>
                  <a:lnTo>
                    <a:pt x="0" y="66041"/>
                  </a:lnTo>
                  <a:lnTo>
                    <a:pt x="0" y="330197"/>
                  </a:lnTo>
                  <a:lnTo>
                    <a:pt x="5189" y="355903"/>
                  </a:lnTo>
                  <a:lnTo>
                    <a:pt x="19343" y="376895"/>
                  </a:lnTo>
                  <a:lnTo>
                    <a:pt x="40335" y="391048"/>
                  </a:lnTo>
                  <a:lnTo>
                    <a:pt x="66041" y="396238"/>
                  </a:lnTo>
                  <a:lnTo>
                    <a:pt x="1618485" y="396238"/>
                  </a:lnTo>
                  <a:lnTo>
                    <a:pt x="1644191" y="391048"/>
                  </a:lnTo>
                  <a:lnTo>
                    <a:pt x="1665183" y="376895"/>
                  </a:lnTo>
                  <a:lnTo>
                    <a:pt x="1679336" y="355903"/>
                  </a:lnTo>
                  <a:lnTo>
                    <a:pt x="1684526" y="330197"/>
                  </a:lnTo>
                  <a:lnTo>
                    <a:pt x="1684526" y="66041"/>
                  </a:lnTo>
                  <a:lnTo>
                    <a:pt x="1679336" y="40335"/>
                  </a:lnTo>
                  <a:lnTo>
                    <a:pt x="1665183" y="19343"/>
                  </a:lnTo>
                  <a:lnTo>
                    <a:pt x="1644191" y="5189"/>
                  </a:lnTo>
                  <a:lnTo>
                    <a:pt x="1618485" y="0"/>
                  </a:lnTo>
                  <a:close/>
                </a:path>
              </a:pathLst>
            </a:custGeom>
            <a:solidFill>
              <a:srgbClr val="B2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83949" y="3425614"/>
              <a:ext cx="1684655" cy="396240"/>
            </a:xfrm>
            <a:custGeom>
              <a:avLst/>
              <a:gdLst/>
              <a:ahLst/>
              <a:cxnLst/>
              <a:rect l="l" t="t" r="r" b="b"/>
              <a:pathLst>
                <a:path w="1684654" h="396239">
                  <a:moveTo>
                    <a:pt x="0" y="66041"/>
                  </a:moveTo>
                  <a:lnTo>
                    <a:pt x="5189" y="40335"/>
                  </a:lnTo>
                  <a:lnTo>
                    <a:pt x="19343" y="19343"/>
                  </a:lnTo>
                  <a:lnTo>
                    <a:pt x="40335" y="5189"/>
                  </a:lnTo>
                  <a:lnTo>
                    <a:pt x="66041" y="0"/>
                  </a:lnTo>
                  <a:lnTo>
                    <a:pt x="1618485" y="0"/>
                  </a:lnTo>
                  <a:lnTo>
                    <a:pt x="1644191" y="5189"/>
                  </a:lnTo>
                  <a:lnTo>
                    <a:pt x="1665183" y="19343"/>
                  </a:lnTo>
                  <a:lnTo>
                    <a:pt x="1679337" y="40335"/>
                  </a:lnTo>
                  <a:lnTo>
                    <a:pt x="1684527" y="66041"/>
                  </a:lnTo>
                  <a:lnTo>
                    <a:pt x="1684527" y="330197"/>
                  </a:lnTo>
                  <a:lnTo>
                    <a:pt x="1679337" y="355903"/>
                  </a:lnTo>
                  <a:lnTo>
                    <a:pt x="1665183" y="376895"/>
                  </a:lnTo>
                  <a:lnTo>
                    <a:pt x="1644191" y="391049"/>
                  </a:lnTo>
                  <a:lnTo>
                    <a:pt x="1618485" y="396239"/>
                  </a:lnTo>
                  <a:lnTo>
                    <a:pt x="66041" y="396239"/>
                  </a:lnTo>
                  <a:lnTo>
                    <a:pt x="40335" y="391049"/>
                  </a:lnTo>
                  <a:lnTo>
                    <a:pt x="19343" y="376895"/>
                  </a:lnTo>
                  <a:lnTo>
                    <a:pt x="5189" y="355903"/>
                  </a:lnTo>
                  <a:lnTo>
                    <a:pt x="0" y="330197"/>
                  </a:lnTo>
                  <a:lnTo>
                    <a:pt x="0" y="6604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7911346" y="3466084"/>
            <a:ext cx="6299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60" dirty="0">
                <a:latin typeface="Calibri"/>
                <a:cs typeface="Calibri"/>
              </a:rPr>
              <a:t>П</a:t>
            </a:r>
            <a:r>
              <a:rPr sz="1600" spc="-135" dirty="0">
                <a:latin typeface="Calibri"/>
                <a:cs typeface="Calibri"/>
              </a:rPr>
              <a:t>а</a:t>
            </a:r>
            <a:r>
              <a:rPr sz="1600" spc="-160" dirty="0">
                <a:latin typeface="Calibri"/>
                <a:cs typeface="Calibri"/>
              </a:rPr>
              <a:t>ц</a:t>
            </a:r>
            <a:r>
              <a:rPr sz="1600" spc="-165" dirty="0">
                <a:latin typeface="Calibri"/>
                <a:cs typeface="Calibri"/>
              </a:rPr>
              <a:t>и</a:t>
            </a:r>
            <a:r>
              <a:rPr sz="1600" spc="-140" dirty="0">
                <a:latin typeface="Calibri"/>
                <a:cs typeface="Calibri"/>
              </a:rPr>
              <a:t>е</a:t>
            </a:r>
            <a:r>
              <a:rPr sz="1600" spc="-165" dirty="0">
                <a:latin typeface="Calibri"/>
                <a:cs typeface="Calibri"/>
              </a:rPr>
              <a:t>н</a:t>
            </a:r>
            <a:r>
              <a:rPr sz="1600" spc="-110" dirty="0">
                <a:latin typeface="Calibri"/>
                <a:cs typeface="Calibri"/>
              </a:rPr>
              <a:t>т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441703" y="1780032"/>
            <a:ext cx="7412990" cy="4425950"/>
            <a:chOff x="1441703" y="1780032"/>
            <a:chExt cx="7412990" cy="4425950"/>
          </a:xfrm>
        </p:grpSpPr>
        <p:pic>
          <p:nvPicPr>
            <p:cNvPr id="40" name="object 4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8056" y="1780032"/>
              <a:ext cx="673607" cy="112166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114453" y="1802124"/>
              <a:ext cx="581660" cy="1029335"/>
            </a:xfrm>
            <a:custGeom>
              <a:avLst/>
              <a:gdLst/>
              <a:ahLst/>
              <a:cxnLst/>
              <a:rect l="l" t="t" r="r" b="b"/>
              <a:pathLst>
                <a:path w="581659" h="1029335">
                  <a:moveTo>
                    <a:pt x="581558" y="0"/>
                  </a:moveTo>
                  <a:lnTo>
                    <a:pt x="0" y="0"/>
                  </a:lnTo>
                  <a:lnTo>
                    <a:pt x="0" y="738351"/>
                  </a:lnTo>
                  <a:lnTo>
                    <a:pt x="290779" y="1029130"/>
                  </a:lnTo>
                  <a:lnTo>
                    <a:pt x="581558" y="738351"/>
                  </a:lnTo>
                  <a:lnTo>
                    <a:pt x="58155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114453" y="1802124"/>
              <a:ext cx="581660" cy="1029335"/>
            </a:xfrm>
            <a:custGeom>
              <a:avLst/>
              <a:gdLst/>
              <a:ahLst/>
              <a:cxnLst/>
              <a:rect l="l" t="t" r="r" b="b"/>
              <a:pathLst>
                <a:path w="581659" h="1029335">
                  <a:moveTo>
                    <a:pt x="581558" y="0"/>
                  </a:moveTo>
                  <a:lnTo>
                    <a:pt x="581558" y="738351"/>
                  </a:lnTo>
                  <a:lnTo>
                    <a:pt x="290779" y="1029130"/>
                  </a:lnTo>
                  <a:lnTo>
                    <a:pt x="0" y="738351"/>
                  </a:lnTo>
                  <a:lnTo>
                    <a:pt x="0" y="0"/>
                  </a:lnTo>
                  <a:lnTo>
                    <a:pt x="581558" y="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80832" y="4392167"/>
              <a:ext cx="673607" cy="112166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226213" y="4416214"/>
              <a:ext cx="581660" cy="1029335"/>
            </a:xfrm>
            <a:custGeom>
              <a:avLst/>
              <a:gdLst/>
              <a:ahLst/>
              <a:cxnLst/>
              <a:rect l="l" t="t" r="r" b="b"/>
              <a:pathLst>
                <a:path w="581659" h="1029335">
                  <a:moveTo>
                    <a:pt x="581557" y="0"/>
                  </a:moveTo>
                  <a:lnTo>
                    <a:pt x="0" y="0"/>
                  </a:lnTo>
                  <a:lnTo>
                    <a:pt x="0" y="738351"/>
                  </a:lnTo>
                  <a:lnTo>
                    <a:pt x="290779" y="1029130"/>
                  </a:lnTo>
                  <a:lnTo>
                    <a:pt x="581557" y="738351"/>
                  </a:lnTo>
                  <a:lnTo>
                    <a:pt x="58155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226213" y="4416214"/>
              <a:ext cx="581660" cy="1029335"/>
            </a:xfrm>
            <a:custGeom>
              <a:avLst/>
              <a:gdLst/>
              <a:ahLst/>
              <a:cxnLst/>
              <a:rect l="l" t="t" r="r" b="b"/>
              <a:pathLst>
                <a:path w="581659" h="1029335">
                  <a:moveTo>
                    <a:pt x="581558" y="0"/>
                  </a:moveTo>
                  <a:lnTo>
                    <a:pt x="581558" y="738351"/>
                  </a:lnTo>
                  <a:lnTo>
                    <a:pt x="290779" y="1029130"/>
                  </a:lnTo>
                  <a:lnTo>
                    <a:pt x="0" y="738351"/>
                  </a:lnTo>
                  <a:lnTo>
                    <a:pt x="0" y="0"/>
                  </a:lnTo>
                  <a:lnTo>
                    <a:pt x="581558" y="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1703" y="5422391"/>
              <a:ext cx="7299959" cy="64922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8359" y="5388864"/>
              <a:ext cx="5946647" cy="81686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488912" y="5445343"/>
              <a:ext cx="7207250" cy="556260"/>
            </a:xfrm>
            <a:custGeom>
              <a:avLst/>
              <a:gdLst/>
              <a:ahLst/>
              <a:cxnLst/>
              <a:rect l="l" t="t" r="r" b="b"/>
              <a:pathLst>
                <a:path w="7207250" h="556260">
                  <a:moveTo>
                    <a:pt x="7114393" y="0"/>
                  </a:moveTo>
                  <a:lnTo>
                    <a:pt x="92706" y="0"/>
                  </a:lnTo>
                  <a:lnTo>
                    <a:pt x="56620" y="7285"/>
                  </a:lnTo>
                  <a:lnTo>
                    <a:pt x="27153" y="27153"/>
                  </a:lnTo>
                  <a:lnTo>
                    <a:pt x="7285" y="56620"/>
                  </a:lnTo>
                  <a:lnTo>
                    <a:pt x="0" y="92706"/>
                  </a:lnTo>
                  <a:lnTo>
                    <a:pt x="0" y="463539"/>
                  </a:lnTo>
                  <a:lnTo>
                    <a:pt x="7285" y="499625"/>
                  </a:lnTo>
                  <a:lnTo>
                    <a:pt x="27153" y="529093"/>
                  </a:lnTo>
                  <a:lnTo>
                    <a:pt x="56620" y="548960"/>
                  </a:lnTo>
                  <a:lnTo>
                    <a:pt x="92706" y="556246"/>
                  </a:lnTo>
                  <a:lnTo>
                    <a:pt x="7114393" y="556246"/>
                  </a:lnTo>
                  <a:lnTo>
                    <a:pt x="7150479" y="548960"/>
                  </a:lnTo>
                  <a:lnTo>
                    <a:pt x="7179946" y="529093"/>
                  </a:lnTo>
                  <a:lnTo>
                    <a:pt x="7199813" y="499625"/>
                  </a:lnTo>
                  <a:lnTo>
                    <a:pt x="7207098" y="463539"/>
                  </a:lnTo>
                  <a:lnTo>
                    <a:pt x="7207098" y="92706"/>
                  </a:lnTo>
                  <a:lnTo>
                    <a:pt x="7199813" y="56620"/>
                  </a:lnTo>
                  <a:lnTo>
                    <a:pt x="7179946" y="27153"/>
                  </a:lnTo>
                  <a:lnTo>
                    <a:pt x="7150479" y="7285"/>
                  </a:lnTo>
                  <a:lnTo>
                    <a:pt x="711439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488912" y="5445343"/>
              <a:ext cx="7207250" cy="556260"/>
            </a:xfrm>
            <a:custGeom>
              <a:avLst/>
              <a:gdLst/>
              <a:ahLst/>
              <a:cxnLst/>
              <a:rect l="l" t="t" r="r" b="b"/>
              <a:pathLst>
                <a:path w="7207250" h="556260">
                  <a:moveTo>
                    <a:pt x="0" y="92706"/>
                  </a:moveTo>
                  <a:lnTo>
                    <a:pt x="7285" y="56620"/>
                  </a:lnTo>
                  <a:lnTo>
                    <a:pt x="27152" y="27153"/>
                  </a:lnTo>
                  <a:lnTo>
                    <a:pt x="56620" y="7285"/>
                  </a:lnTo>
                  <a:lnTo>
                    <a:pt x="92705" y="0"/>
                  </a:lnTo>
                  <a:lnTo>
                    <a:pt x="7114393" y="0"/>
                  </a:lnTo>
                  <a:lnTo>
                    <a:pt x="7150478" y="7285"/>
                  </a:lnTo>
                  <a:lnTo>
                    <a:pt x="7179946" y="27153"/>
                  </a:lnTo>
                  <a:lnTo>
                    <a:pt x="7199813" y="56620"/>
                  </a:lnTo>
                  <a:lnTo>
                    <a:pt x="7207099" y="92706"/>
                  </a:lnTo>
                  <a:lnTo>
                    <a:pt x="7207099" y="463539"/>
                  </a:lnTo>
                  <a:lnTo>
                    <a:pt x="7199813" y="499625"/>
                  </a:lnTo>
                  <a:lnTo>
                    <a:pt x="7179946" y="529092"/>
                  </a:lnTo>
                  <a:lnTo>
                    <a:pt x="7150478" y="548960"/>
                  </a:lnTo>
                  <a:lnTo>
                    <a:pt x="7114393" y="556246"/>
                  </a:lnTo>
                  <a:lnTo>
                    <a:pt x="92705" y="556246"/>
                  </a:lnTo>
                  <a:lnTo>
                    <a:pt x="56620" y="548960"/>
                  </a:lnTo>
                  <a:lnTo>
                    <a:pt x="27152" y="529092"/>
                  </a:lnTo>
                  <a:lnTo>
                    <a:pt x="7285" y="499625"/>
                  </a:lnTo>
                  <a:lnTo>
                    <a:pt x="0" y="463539"/>
                  </a:lnTo>
                  <a:lnTo>
                    <a:pt x="0" y="92706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2357993" y="5474715"/>
            <a:ext cx="54692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75" dirty="0">
                <a:solidFill>
                  <a:srgbClr val="FFFFFF"/>
                </a:solidFill>
                <a:latin typeface="Calibri"/>
                <a:cs typeface="Calibri"/>
              </a:rPr>
              <a:t>Оценка </a:t>
            </a:r>
            <a:r>
              <a:rPr sz="2800" spc="-240" dirty="0">
                <a:solidFill>
                  <a:srgbClr val="FFFFFF"/>
                </a:solidFill>
                <a:latin typeface="Calibri"/>
                <a:cs typeface="Calibri"/>
              </a:rPr>
              <a:t>эффективность </a:t>
            </a:r>
            <a:r>
              <a:rPr sz="2800" spc="-305" dirty="0">
                <a:solidFill>
                  <a:srgbClr val="FFFFFF"/>
                </a:solidFill>
                <a:latin typeface="Calibri"/>
                <a:cs typeface="Calibri"/>
              </a:rPr>
              <a:t>для </a:t>
            </a:r>
            <a:r>
              <a:rPr sz="2800" spc="-260" dirty="0">
                <a:solidFill>
                  <a:srgbClr val="FFFFFF"/>
                </a:solidFill>
                <a:latin typeface="Calibri"/>
                <a:cs typeface="Calibri"/>
              </a:rPr>
              <a:t>пациента </a:t>
            </a:r>
            <a:r>
              <a:rPr sz="2800" spc="-28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800" spc="-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75" dirty="0">
                <a:solidFill>
                  <a:srgbClr val="FFFFFF"/>
                </a:solidFill>
                <a:latin typeface="Calibri"/>
                <a:cs typeface="Calibri"/>
              </a:rPr>
              <a:t>ЛПУ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441703" y="2252472"/>
            <a:ext cx="673735" cy="3246120"/>
            <a:chOff x="1441703" y="2252472"/>
            <a:chExt cx="673735" cy="3246120"/>
          </a:xfrm>
        </p:grpSpPr>
        <p:pic>
          <p:nvPicPr>
            <p:cNvPr id="52" name="object 5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1703" y="2252472"/>
              <a:ext cx="673608" cy="3246119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488914" y="2275840"/>
              <a:ext cx="581660" cy="3154680"/>
            </a:xfrm>
            <a:custGeom>
              <a:avLst/>
              <a:gdLst/>
              <a:ahLst/>
              <a:cxnLst/>
              <a:rect l="l" t="t" r="r" b="b"/>
              <a:pathLst>
                <a:path w="581660" h="3154679">
                  <a:moveTo>
                    <a:pt x="290779" y="0"/>
                  </a:moveTo>
                  <a:lnTo>
                    <a:pt x="0" y="290777"/>
                  </a:lnTo>
                  <a:lnTo>
                    <a:pt x="0" y="3154398"/>
                  </a:lnTo>
                  <a:lnTo>
                    <a:pt x="581558" y="3154398"/>
                  </a:lnTo>
                  <a:lnTo>
                    <a:pt x="581558" y="290777"/>
                  </a:lnTo>
                  <a:lnTo>
                    <a:pt x="290779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88914" y="2275840"/>
              <a:ext cx="581660" cy="3154680"/>
            </a:xfrm>
            <a:custGeom>
              <a:avLst/>
              <a:gdLst/>
              <a:ahLst/>
              <a:cxnLst/>
              <a:rect l="l" t="t" r="r" b="b"/>
              <a:pathLst>
                <a:path w="581660" h="3154679">
                  <a:moveTo>
                    <a:pt x="0" y="3154398"/>
                  </a:moveTo>
                  <a:lnTo>
                    <a:pt x="0" y="290778"/>
                  </a:lnTo>
                  <a:lnTo>
                    <a:pt x="290779" y="0"/>
                  </a:lnTo>
                  <a:lnTo>
                    <a:pt x="581558" y="290778"/>
                  </a:lnTo>
                  <a:lnTo>
                    <a:pt x="581558" y="3154398"/>
                  </a:lnTo>
                  <a:lnTo>
                    <a:pt x="0" y="315439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21151" y="3200399"/>
            <a:ext cx="6742430" cy="3526790"/>
            <a:chOff x="3121151" y="3200399"/>
            <a:chExt cx="6742430" cy="3526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1151" y="3200399"/>
              <a:ext cx="6742176" cy="35265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4920" y="3396112"/>
              <a:ext cx="6155573" cy="293888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280160" y="0"/>
            <a:ext cx="8400415" cy="1911350"/>
            <a:chOff x="1280160" y="0"/>
            <a:chExt cx="8400415" cy="19113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0160" y="0"/>
              <a:ext cx="8400288" cy="19110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4980" y="97734"/>
              <a:ext cx="7812360" cy="141968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4583" y="1987296"/>
            <a:ext cx="1001903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235" dirty="0">
                <a:solidFill>
                  <a:srgbClr val="FF0000"/>
                </a:solidFill>
              </a:rPr>
              <a:t>Что </a:t>
            </a:r>
            <a:r>
              <a:rPr sz="2900" spc="-305" dirty="0">
                <a:solidFill>
                  <a:srgbClr val="FF0000"/>
                </a:solidFill>
              </a:rPr>
              <a:t>мешает </a:t>
            </a:r>
            <a:r>
              <a:rPr sz="2900" spc="-300" dirty="0">
                <a:solidFill>
                  <a:srgbClr val="FF0000"/>
                </a:solidFill>
              </a:rPr>
              <a:t>внедрению </a:t>
            </a:r>
            <a:r>
              <a:rPr sz="2900" spc="-220" dirty="0">
                <a:solidFill>
                  <a:srgbClr val="FF0000"/>
                </a:solidFill>
              </a:rPr>
              <a:t>РеабИТ</a:t>
            </a:r>
            <a:r>
              <a:rPr sz="2900" spc="-220" dirty="0">
                <a:solidFill>
                  <a:srgbClr val="FF0000"/>
                </a:solidFill>
                <a:latin typeface="Arial Narrow"/>
                <a:cs typeface="Arial Narrow"/>
              </a:rPr>
              <a:t>: </a:t>
            </a:r>
            <a:r>
              <a:rPr sz="2900" spc="-260" dirty="0">
                <a:solidFill>
                  <a:srgbClr val="FF0000"/>
                </a:solidFill>
              </a:rPr>
              <a:t>низкая образованность </a:t>
            </a:r>
            <a:r>
              <a:rPr sz="2900" spc="-295" dirty="0">
                <a:solidFill>
                  <a:srgbClr val="FF0000"/>
                </a:solidFill>
              </a:rPr>
              <a:t>и</a:t>
            </a:r>
            <a:r>
              <a:rPr sz="2900" spc="-290" dirty="0">
                <a:solidFill>
                  <a:srgbClr val="FF0000"/>
                </a:solidFill>
              </a:rPr>
              <a:t> </a:t>
            </a:r>
            <a:r>
              <a:rPr sz="2900" spc="-275" dirty="0">
                <a:solidFill>
                  <a:srgbClr val="FF0000"/>
                </a:solidFill>
              </a:rPr>
              <a:t>мотивированность</a:t>
            </a:r>
            <a:endParaRPr sz="2900">
              <a:latin typeface="Arial Narrow"/>
              <a:cs typeface="Arial Narro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14871" y="2505455"/>
            <a:ext cx="883919" cy="1225550"/>
            <a:chOff x="6214871" y="2505455"/>
            <a:chExt cx="883919" cy="122555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4871" y="2505455"/>
              <a:ext cx="883920" cy="12252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66694" y="2532167"/>
              <a:ext cx="778510" cy="1130300"/>
            </a:xfrm>
            <a:custGeom>
              <a:avLst/>
              <a:gdLst/>
              <a:ahLst/>
              <a:cxnLst/>
              <a:rect l="l" t="t" r="r" b="b"/>
              <a:pathLst>
                <a:path w="778509" h="1130300">
                  <a:moveTo>
                    <a:pt x="389257" y="0"/>
                  </a:moveTo>
                  <a:lnTo>
                    <a:pt x="0" y="389257"/>
                  </a:lnTo>
                  <a:lnTo>
                    <a:pt x="194628" y="389257"/>
                  </a:lnTo>
                  <a:lnTo>
                    <a:pt x="194628" y="1129780"/>
                  </a:lnTo>
                  <a:lnTo>
                    <a:pt x="583886" y="1129780"/>
                  </a:lnTo>
                  <a:lnTo>
                    <a:pt x="583886" y="389257"/>
                  </a:lnTo>
                  <a:lnTo>
                    <a:pt x="778515" y="389257"/>
                  </a:lnTo>
                  <a:lnTo>
                    <a:pt x="38925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66694" y="2532168"/>
              <a:ext cx="778510" cy="1130300"/>
            </a:xfrm>
            <a:custGeom>
              <a:avLst/>
              <a:gdLst/>
              <a:ahLst/>
              <a:cxnLst/>
              <a:rect l="l" t="t" r="r" b="b"/>
              <a:pathLst>
                <a:path w="778509" h="1130300">
                  <a:moveTo>
                    <a:pt x="194629" y="1129780"/>
                  </a:moveTo>
                  <a:lnTo>
                    <a:pt x="194629" y="389257"/>
                  </a:lnTo>
                  <a:lnTo>
                    <a:pt x="0" y="389257"/>
                  </a:lnTo>
                  <a:lnTo>
                    <a:pt x="389258" y="0"/>
                  </a:lnTo>
                  <a:lnTo>
                    <a:pt x="778516" y="389257"/>
                  </a:lnTo>
                  <a:lnTo>
                    <a:pt x="583887" y="389257"/>
                  </a:lnTo>
                  <a:lnTo>
                    <a:pt x="583887" y="1129780"/>
                  </a:lnTo>
                  <a:lnTo>
                    <a:pt x="194629" y="112978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90223" y="503427"/>
            <a:ext cx="61226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45" dirty="0"/>
              <a:t>Не </a:t>
            </a:r>
            <a:r>
              <a:rPr spc="-365" dirty="0"/>
              <a:t>поддавайтесь </a:t>
            </a:r>
            <a:r>
              <a:rPr spc="-370" dirty="0"/>
              <a:t>философии</a:t>
            </a:r>
            <a:r>
              <a:rPr spc="-560" dirty="0"/>
              <a:t> </a:t>
            </a:r>
            <a:r>
              <a:rPr spc="-355" dirty="0"/>
              <a:t>ОЗО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11250" y="3777996"/>
            <a:ext cx="7588884" cy="178117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35" dirty="0">
                <a:latin typeface="Calibri"/>
                <a:cs typeface="Calibri"/>
              </a:rPr>
              <a:t>Компанейщина </a:t>
            </a:r>
            <a:r>
              <a:rPr sz="3200" spc="235" dirty="0">
                <a:latin typeface="Arial Narrow"/>
                <a:cs typeface="Arial Narrow"/>
              </a:rPr>
              <a:t>– </a:t>
            </a:r>
            <a:r>
              <a:rPr sz="3200" spc="-240" dirty="0">
                <a:latin typeface="Arial Narrow"/>
                <a:cs typeface="Arial Narrow"/>
              </a:rPr>
              <a:t>«</a:t>
            </a:r>
            <a:r>
              <a:rPr sz="3200" spc="-240" dirty="0">
                <a:latin typeface="Calibri"/>
                <a:cs typeface="Calibri"/>
              </a:rPr>
              <a:t>Все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355" dirty="0">
                <a:latin typeface="Calibri"/>
                <a:cs typeface="Calibri"/>
              </a:rPr>
              <a:t>раннюю</a:t>
            </a:r>
            <a:r>
              <a:rPr sz="3200" spc="-200" dirty="0">
                <a:latin typeface="Calibri"/>
                <a:cs typeface="Calibri"/>
              </a:rPr>
              <a:t> </a:t>
            </a:r>
            <a:r>
              <a:rPr sz="3200" spc="-305" dirty="0">
                <a:latin typeface="Calibri"/>
                <a:cs typeface="Calibri"/>
              </a:rPr>
              <a:t>реабилитацию</a:t>
            </a:r>
            <a:r>
              <a:rPr sz="3200" spc="-305" dirty="0">
                <a:latin typeface="Arial Narrow"/>
                <a:cs typeface="Arial Narrow"/>
              </a:rPr>
              <a:t>»</a:t>
            </a:r>
            <a:endParaRPr sz="32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30" dirty="0">
                <a:latin typeface="Calibri"/>
                <a:cs typeface="Calibri"/>
              </a:rPr>
              <a:t>Только </a:t>
            </a:r>
            <a:r>
              <a:rPr sz="3200" spc="-290" dirty="0">
                <a:latin typeface="Calibri"/>
                <a:cs typeface="Calibri"/>
              </a:rPr>
              <a:t>хорошие </a:t>
            </a:r>
            <a:r>
              <a:rPr sz="3200" spc="-280" dirty="0">
                <a:latin typeface="Calibri"/>
                <a:cs typeface="Calibri"/>
              </a:rPr>
              <a:t>новости </a:t>
            </a:r>
            <a:r>
              <a:rPr sz="3200" spc="-340" dirty="0">
                <a:latin typeface="Calibri"/>
                <a:cs typeface="Calibri"/>
              </a:rPr>
              <a:t>для</a:t>
            </a:r>
            <a:r>
              <a:rPr sz="3200" spc="-125" dirty="0">
                <a:latin typeface="Calibri"/>
                <a:cs typeface="Calibri"/>
              </a:rPr>
              <a:t> </a:t>
            </a:r>
            <a:r>
              <a:rPr sz="3200" spc="-275" dirty="0">
                <a:latin typeface="Calibri"/>
                <a:cs typeface="Calibri"/>
              </a:rPr>
              <a:t>руководства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60" dirty="0">
                <a:latin typeface="Calibri"/>
                <a:cs typeface="Calibri"/>
              </a:rPr>
              <a:t>Мы </a:t>
            </a:r>
            <a:r>
              <a:rPr sz="3200" spc="-254" dirty="0">
                <a:latin typeface="Calibri"/>
                <a:cs typeface="Calibri"/>
              </a:rPr>
              <a:t>это </a:t>
            </a:r>
            <a:r>
              <a:rPr sz="3200" spc="-305" dirty="0">
                <a:latin typeface="Calibri"/>
                <a:cs typeface="Calibri"/>
              </a:rPr>
              <a:t>видели</a:t>
            </a:r>
            <a:r>
              <a:rPr sz="3200" spc="-305" dirty="0">
                <a:latin typeface="Arial Narrow"/>
                <a:cs typeface="Arial Narrow"/>
              </a:rPr>
              <a:t>, </a:t>
            </a:r>
            <a:r>
              <a:rPr sz="3200" spc="-250" dirty="0">
                <a:latin typeface="Calibri"/>
                <a:cs typeface="Calibri"/>
              </a:rPr>
              <a:t>у </a:t>
            </a:r>
            <a:r>
              <a:rPr sz="3200" spc="-270" dirty="0">
                <a:latin typeface="Calibri"/>
                <a:cs typeface="Calibri"/>
              </a:rPr>
              <a:t>нас </a:t>
            </a:r>
            <a:r>
              <a:rPr sz="3200" spc="-250" dirty="0">
                <a:latin typeface="Calibri"/>
                <a:cs typeface="Calibri"/>
              </a:rPr>
              <a:t>все</a:t>
            </a:r>
            <a:r>
              <a:rPr sz="3200" spc="-484" dirty="0">
                <a:latin typeface="Calibri"/>
                <a:cs typeface="Calibri"/>
              </a:rPr>
              <a:t> </a:t>
            </a:r>
            <a:r>
              <a:rPr sz="3200" spc="-300" dirty="0">
                <a:latin typeface="Calibri"/>
                <a:cs typeface="Calibri"/>
              </a:rPr>
              <a:t>также </a:t>
            </a:r>
            <a:r>
              <a:rPr sz="3200" spc="-280" dirty="0">
                <a:latin typeface="Calibri"/>
                <a:cs typeface="Calibri"/>
              </a:rPr>
              <a:t>делается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2731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5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r>
              <a:rPr sz="1200" spc="-95" dirty="0">
                <a:solidFill>
                  <a:srgbClr val="898989"/>
                </a:solidFill>
                <a:latin typeface="Arial Narrow"/>
                <a:cs typeface="Arial Narrow"/>
              </a:rPr>
              <a:t>©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587" y="0"/>
            <a:ext cx="5097780" cy="33477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29969" y="1406433"/>
            <a:ext cx="3642358" cy="252119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9334" y="473963"/>
            <a:ext cx="81140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60" dirty="0">
                <a:latin typeface="Calibri"/>
                <a:cs typeface="Calibri"/>
              </a:rPr>
              <a:t>Факты</a:t>
            </a:r>
            <a:r>
              <a:rPr sz="4400" spc="-360" dirty="0">
                <a:latin typeface="Arial Narrow"/>
                <a:cs typeface="Arial Narrow"/>
              </a:rPr>
              <a:t>. </a:t>
            </a:r>
            <a:r>
              <a:rPr sz="4400" spc="-375" dirty="0">
                <a:latin typeface="Calibri"/>
                <a:cs typeface="Calibri"/>
              </a:rPr>
              <a:t>Активность </a:t>
            </a:r>
            <a:r>
              <a:rPr sz="4400" spc="-395" dirty="0">
                <a:latin typeface="Calibri"/>
                <a:cs typeface="Calibri"/>
              </a:rPr>
              <a:t>пилотных</a:t>
            </a:r>
            <a:r>
              <a:rPr sz="4400" spc="-400" dirty="0">
                <a:latin typeface="Calibri"/>
                <a:cs typeface="Calibri"/>
              </a:rPr>
              <a:t> </a:t>
            </a:r>
            <a:r>
              <a:rPr sz="4400" spc="-395" dirty="0">
                <a:latin typeface="Calibri"/>
                <a:cs typeface="Calibri"/>
              </a:rPr>
              <a:t>территорий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1857" y="1565909"/>
            <a:ext cx="4815565" cy="42748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74091" y="1942083"/>
            <a:ext cx="4851400" cy="86995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290"/>
              </a:lnSpc>
              <a:spcBef>
                <a:spcPts val="265"/>
              </a:spcBef>
            </a:pPr>
            <a:r>
              <a:rPr sz="2800" spc="-210" dirty="0">
                <a:latin typeface="Calibri"/>
                <a:cs typeface="Calibri"/>
              </a:rPr>
              <a:t>Кто </a:t>
            </a:r>
            <a:r>
              <a:rPr sz="2800" spc="-254" dirty="0">
                <a:latin typeface="Calibri"/>
                <a:cs typeface="Calibri"/>
              </a:rPr>
              <a:t>из </a:t>
            </a:r>
            <a:r>
              <a:rPr sz="2800" spc="-265" dirty="0">
                <a:latin typeface="Calibri"/>
                <a:cs typeface="Calibri"/>
              </a:rPr>
              <a:t>Пилотных территорий </a:t>
            </a:r>
            <a:r>
              <a:rPr sz="2800" spc="-260" dirty="0">
                <a:latin typeface="Calibri"/>
                <a:cs typeface="Calibri"/>
              </a:rPr>
              <a:t>обучился  </a:t>
            </a:r>
            <a:r>
              <a:rPr sz="2800" spc="-265" dirty="0">
                <a:latin typeface="Calibri"/>
                <a:cs typeface="Calibri"/>
              </a:rPr>
              <a:t>Ранней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275" dirty="0">
                <a:latin typeface="Calibri"/>
                <a:cs typeface="Calibri"/>
              </a:rPr>
              <a:t>реабилитации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565647" y="2578607"/>
            <a:ext cx="5529580" cy="567055"/>
            <a:chOff x="5565647" y="2578607"/>
            <a:chExt cx="5529580" cy="5670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5647" y="2578607"/>
              <a:ext cx="5529072" cy="5669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27371" y="2617415"/>
              <a:ext cx="5406390" cy="446405"/>
            </a:xfrm>
            <a:custGeom>
              <a:avLst/>
              <a:gdLst/>
              <a:ahLst/>
              <a:cxnLst/>
              <a:rect l="l" t="t" r="r" b="b"/>
              <a:pathLst>
                <a:path w="5406390" h="446405">
                  <a:moveTo>
                    <a:pt x="0" y="222912"/>
                  </a:moveTo>
                  <a:lnTo>
                    <a:pt x="28284" y="190547"/>
                  </a:lnTo>
                  <a:lnTo>
                    <a:pt x="71393" y="171800"/>
                  </a:lnTo>
                  <a:lnTo>
                    <a:pt x="110495" y="159625"/>
                  </a:lnTo>
                  <a:lnTo>
                    <a:pt x="157592" y="147732"/>
                  </a:lnTo>
                  <a:lnTo>
                    <a:pt x="212430" y="136144"/>
                  </a:lnTo>
                  <a:lnTo>
                    <a:pt x="274755" y="124880"/>
                  </a:lnTo>
                  <a:lnTo>
                    <a:pt x="344315" y="113962"/>
                  </a:lnTo>
                  <a:lnTo>
                    <a:pt x="420855" y="103411"/>
                  </a:lnTo>
                  <a:lnTo>
                    <a:pt x="461663" y="98279"/>
                  </a:lnTo>
                  <a:lnTo>
                    <a:pt x="504121" y="93247"/>
                  </a:lnTo>
                  <a:lnTo>
                    <a:pt x="548198" y="88317"/>
                  </a:lnTo>
                  <a:lnTo>
                    <a:pt x="593861" y="83491"/>
                  </a:lnTo>
                  <a:lnTo>
                    <a:pt x="641079" y="78773"/>
                  </a:lnTo>
                  <a:lnTo>
                    <a:pt x="689821" y="74165"/>
                  </a:lnTo>
                  <a:lnTo>
                    <a:pt x="740054" y="69669"/>
                  </a:lnTo>
                  <a:lnTo>
                    <a:pt x="791747" y="65289"/>
                  </a:lnTo>
                  <a:lnTo>
                    <a:pt x="844868" y="61026"/>
                  </a:lnTo>
                  <a:lnTo>
                    <a:pt x="899386" y="56884"/>
                  </a:lnTo>
                  <a:lnTo>
                    <a:pt x="955268" y="52864"/>
                  </a:lnTo>
                  <a:lnTo>
                    <a:pt x="1012484" y="48971"/>
                  </a:lnTo>
                  <a:lnTo>
                    <a:pt x="1071001" y="45205"/>
                  </a:lnTo>
                  <a:lnTo>
                    <a:pt x="1130788" y="41571"/>
                  </a:lnTo>
                  <a:lnTo>
                    <a:pt x="1191813" y="38069"/>
                  </a:lnTo>
                  <a:lnTo>
                    <a:pt x="1254044" y="34704"/>
                  </a:lnTo>
                  <a:lnTo>
                    <a:pt x="1317450" y="31478"/>
                  </a:lnTo>
                  <a:lnTo>
                    <a:pt x="1381998" y="28393"/>
                  </a:lnTo>
                  <a:lnTo>
                    <a:pt x="1447658" y="25451"/>
                  </a:lnTo>
                  <a:lnTo>
                    <a:pt x="1514398" y="22657"/>
                  </a:lnTo>
                  <a:lnTo>
                    <a:pt x="1582185" y="20011"/>
                  </a:lnTo>
                  <a:lnTo>
                    <a:pt x="1650989" y="17517"/>
                  </a:lnTo>
                  <a:lnTo>
                    <a:pt x="1720777" y="15178"/>
                  </a:lnTo>
                  <a:lnTo>
                    <a:pt x="1791518" y="12995"/>
                  </a:lnTo>
                  <a:lnTo>
                    <a:pt x="1863181" y="10972"/>
                  </a:lnTo>
                  <a:lnTo>
                    <a:pt x="1935732" y="9111"/>
                  </a:lnTo>
                  <a:lnTo>
                    <a:pt x="2009141" y="7415"/>
                  </a:lnTo>
                  <a:lnTo>
                    <a:pt x="2083377" y="5887"/>
                  </a:lnTo>
                  <a:lnTo>
                    <a:pt x="2158407" y="4528"/>
                  </a:lnTo>
                  <a:lnTo>
                    <a:pt x="2234199" y="3342"/>
                  </a:lnTo>
                  <a:lnTo>
                    <a:pt x="2310722" y="2332"/>
                  </a:lnTo>
                  <a:lnTo>
                    <a:pt x="2387945" y="1499"/>
                  </a:lnTo>
                  <a:lnTo>
                    <a:pt x="2465835" y="847"/>
                  </a:lnTo>
                  <a:lnTo>
                    <a:pt x="2544361" y="378"/>
                  </a:lnTo>
                  <a:lnTo>
                    <a:pt x="2623492" y="95"/>
                  </a:lnTo>
                  <a:lnTo>
                    <a:pt x="2703195" y="0"/>
                  </a:lnTo>
                  <a:lnTo>
                    <a:pt x="2782897" y="95"/>
                  </a:lnTo>
                  <a:lnTo>
                    <a:pt x="2862028" y="378"/>
                  </a:lnTo>
                  <a:lnTo>
                    <a:pt x="2940554" y="847"/>
                  </a:lnTo>
                  <a:lnTo>
                    <a:pt x="3018444" y="1499"/>
                  </a:lnTo>
                  <a:lnTo>
                    <a:pt x="3095667" y="2332"/>
                  </a:lnTo>
                  <a:lnTo>
                    <a:pt x="3172190" y="3342"/>
                  </a:lnTo>
                  <a:lnTo>
                    <a:pt x="3247983" y="4528"/>
                  </a:lnTo>
                  <a:lnTo>
                    <a:pt x="3323012" y="5887"/>
                  </a:lnTo>
                  <a:lnTo>
                    <a:pt x="3397248" y="7415"/>
                  </a:lnTo>
                  <a:lnTo>
                    <a:pt x="3470657" y="9111"/>
                  </a:lnTo>
                  <a:lnTo>
                    <a:pt x="3543209" y="10972"/>
                  </a:lnTo>
                  <a:lnTo>
                    <a:pt x="3614871" y="12995"/>
                  </a:lnTo>
                  <a:lnTo>
                    <a:pt x="3685612" y="15178"/>
                  </a:lnTo>
                  <a:lnTo>
                    <a:pt x="3755400" y="17517"/>
                  </a:lnTo>
                  <a:lnTo>
                    <a:pt x="3824204" y="20011"/>
                  </a:lnTo>
                  <a:lnTo>
                    <a:pt x="3891991" y="22657"/>
                  </a:lnTo>
                  <a:lnTo>
                    <a:pt x="3958731" y="25451"/>
                  </a:lnTo>
                  <a:lnTo>
                    <a:pt x="4024391" y="28393"/>
                  </a:lnTo>
                  <a:lnTo>
                    <a:pt x="4088939" y="31478"/>
                  </a:lnTo>
                  <a:lnTo>
                    <a:pt x="4152345" y="34704"/>
                  </a:lnTo>
                  <a:lnTo>
                    <a:pt x="4214576" y="38069"/>
                  </a:lnTo>
                  <a:lnTo>
                    <a:pt x="4275601" y="41571"/>
                  </a:lnTo>
                  <a:lnTo>
                    <a:pt x="4335388" y="45205"/>
                  </a:lnTo>
                  <a:lnTo>
                    <a:pt x="4393905" y="48971"/>
                  </a:lnTo>
                  <a:lnTo>
                    <a:pt x="4451121" y="52864"/>
                  </a:lnTo>
                  <a:lnTo>
                    <a:pt x="4507003" y="56884"/>
                  </a:lnTo>
                  <a:lnTo>
                    <a:pt x="4561521" y="61026"/>
                  </a:lnTo>
                  <a:lnTo>
                    <a:pt x="4614642" y="65289"/>
                  </a:lnTo>
                  <a:lnTo>
                    <a:pt x="4666335" y="69669"/>
                  </a:lnTo>
                  <a:lnTo>
                    <a:pt x="4716568" y="74165"/>
                  </a:lnTo>
                  <a:lnTo>
                    <a:pt x="4765310" y="78773"/>
                  </a:lnTo>
                  <a:lnTo>
                    <a:pt x="4812528" y="83491"/>
                  </a:lnTo>
                  <a:lnTo>
                    <a:pt x="4858191" y="88317"/>
                  </a:lnTo>
                  <a:lnTo>
                    <a:pt x="4902268" y="93247"/>
                  </a:lnTo>
                  <a:lnTo>
                    <a:pt x="4944726" y="98279"/>
                  </a:lnTo>
                  <a:lnTo>
                    <a:pt x="4985535" y="103411"/>
                  </a:lnTo>
                  <a:lnTo>
                    <a:pt x="5024661" y="108640"/>
                  </a:lnTo>
                  <a:lnTo>
                    <a:pt x="5097742" y="119377"/>
                  </a:lnTo>
                  <a:lnTo>
                    <a:pt x="5163716" y="130470"/>
                  </a:lnTo>
                  <a:lnTo>
                    <a:pt x="5222330" y="141899"/>
                  </a:lnTo>
                  <a:lnTo>
                    <a:pt x="5273329" y="153642"/>
                  </a:lnTo>
                  <a:lnTo>
                    <a:pt x="5316460" y="165678"/>
                  </a:lnTo>
                  <a:lnTo>
                    <a:pt x="5365851" y="184237"/>
                  </a:lnTo>
                  <a:lnTo>
                    <a:pt x="5401801" y="209814"/>
                  </a:lnTo>
                  <a:lnTo>
                    <a:pt x="5406390" y="222912"/>
                  </a:lnTo>
                  <a:lnTo>
                    <a:pt x="5405237" y="229484"/>
                  </a:lnTo>
                  <a:lnTo>
                    <a:pt x="5365851" y="261586"/>
                  </a:lnTo>
                  <a:lnTo>
                    <a:pt x="5316460" y="280145"/>
                  </a:lnTo>
                  <a:lnTo>
                    <a:pt x="5273329" y="292181"/>
                  </a:lnTo>
                  <a:lnTo>
                    <a:pt x="5222330" y="303924"/>
                  </a:lnTo>
                  <a:lnTo>
                    <a:pt x="5163716" y="315353"/>
                  </a:lnTo>
                  <a:lnTo>
                    <a:pt x="5097742" y="326446"/>
                  </a:lnTo>
                  <a:lnTo>
                    <a:pt x="5024661" y="337183"/>
                  </a:lnTo>
                  <a:lnTo>
                    <a:pt x="4985535" y="342412"/>
                  </a:lnTo>
                  <a:lnTo>
                    <a:pt x="4944726" y="347544"/>
                  </a:lnTo>
                  <a:lnTo>
                    <a:pt x="4902268" y="352576"/>
                  </a:lnTo>
                  <a:lnTo>
                    <a:pt x="4858191" y="357506"/>
                  </a:lnTo>
                  <a:lnTo>
                    <a:pt x="4812528" y="362332"/>
                  </a:lnTo>
                  <a:lnTo>
                    <a:pt x="4765310" y="367050"/>
                  </a:lnTo>
                  <a:lnTo>
                    <a:pt x="4716568" y="371658"/>
                  </a:lnTo>
                  <a:lnTo>
                    <a:pt x="4666335" y="376154"/>
                  </a:lnTo>
                  <a:lnTo>
                    <a:pt x="4614642" y="380534"/>
                  </a:lnTo>
                  <a:lnTo>
                    <a:pt x="4561521" y="384797"/>
                  </a:lnTo>
                  <a:lnTo>
                    <a:pt x="4507003" y="388939"/>
                  </a:lnTo>
                  <a:lnTo>
                    <a:pt x="4451121" y="392959"/>
                  </a:lnTo>
                  <a:lnTo>
                    <a:pt x="4393905" y="396852"/>
                  </a:lnTo>
                  <a:lnTo>
                    <a:pt x="4335388" y="400618"/>
                  </a:lnTo>
                  <a:lnTo>
                    <a:pt x="4275601" y="404252"/>
                  </a:lnTo>
                  <a:lnTo>
                    <a:pt x="4214576" y="407754"/>
                  </a:lnTo>
                  <a:lnTo>
                    <a:pt x="4152345" y="411119"/>
                  </a:lnTo>
                  <a:lnTo>
                    <a:pt x="4088939" y="414345"/>
                  </a:lnTo>
                  <a:lnTo>
                    <a:pt x="4024391" y="417430"/>
                  </a:lnTo>
                  <a:lnTo>
                    <a:pt x="3958731" y="420372"/>
                  </a:lnTo>
                  <a:lnTo>
                    <a:pt x="3891991" y="423166"/>
                  </a:lnTo>
                  <a:lnTo>
                    <a:pt x="3824204" y="425812"/>
                  </a:lnTo>
                  <a:lnTo>
                    <a:pt x="3755400" y="428306"/>
                  </a:lnTo>
                  <a:lnTo>
                    <a:pt x="3685612" y="430645"/>
                  </a:lnTo>
                  <a:lnTo>
                    <a:pt x="3614871" y="432828"/>
                  </a:lnTo>
                  <a:lnTo>
                    <a:pt x="3543209" y="434851"/>
                  </a:lnTo>
                  <a:lnTo>
                    <a:pt x="3470657" y="436712"/>
                  </a:lnTo>
                  <a:lnTo>
                    <a:pt x="3397248" y="438408"/>
                  </a:lnTo>
                  <a:lnTo>
                    <a:pt x="3323012" y="439936"/>
                  </a:lnTo>
                  <a:lnTo>
                    <a:pt x="3247983" y="441295"/>
                  </a:lnTo>
                  <a:lnTo>
                    <a:pt x="3172190" y="442481"/>
                  </a:lnTo>
                  <a:lnTo>
                    <a:pt x="3095667" y="443491"/>
                  </a:lnTo>
                  <a:lnTo>
                    <a:pt x="3018444" y="444324"/>
                  </a:lnTo>
                  <a:lnTo>
                    <a:pt x="2940554" y="444976"/>
                  </a:lnTo>
                  <a:lnTo>
                    <a:pt x="2862028" y="445445"/>
                  </a:lnTo>
                  <a:lnTo>
                    <a:pt x="2782897" y="445728"/>
                  </a:lnTo>
                  <a:lnTo>
                    <a:pt x="2703195" y="445824"/>
                  </a:lnTo>
                  <a:lnTo>
                    <a:pt x="2623492" y="445728"/>
                  </a:lnTo>
                  <a:lnTo>
                    <a:pt x="2544361" y="445445"/>
                  </a:lnTo>
                  <a:lnTo>
                    <a:pt x="2465835" y="444976"/>
                  </a:lnTo>
                  <a:lnTo>
                    <a:pt x="2387945" y="444324"/>
                  </a:lnTo>
                  <a:lnTo>
                    <a:pt x="2310722" y="443491"/>
                  </a:lnTo>
                  <a:lnTo>
                    <a:pt x="2234199" y="442481"/>
                  </a:lnTo>
                  <a:lnTo>
                    <a:pt x="2158407" y="441295"/>
                  </a:lnTo>
                  <a:lnTo>
                    <a:pt x="2083377" y="439936"/>
                  </a:lnTo>
                  <a:lnTo>
                    <a:pt x="2009141" y="438408"/>
                  </a:lnTo>
                  <a:lnTo>
                    <a:pt x="1935732" y="436712"/>
                  </a:lnTo>
                  <a:lnTo>
                    <a:pt x="1863181" y="434851"/>
                  </a:lnTo>
                  <a:lnTo>
                    <a:pt x="1791518" y="432828"/>
                  </a:lnTo>
                  <a:lnTo>
                    <a:pt x="1720777" y="430645"/>
                  </a:lnTo>
                  <a:lnTo>
                    <a:pt x="1650989" y="428306"/>
                  </a:lnTo>
                  <a:lnTo>
                    <a:pt x="1582185" y="425812"/>
                  </a:lnTo>
                  <a:lnTo>
                    <a:pt x="1514398" y="423166"/>
                  </a:lnTo>
                  <a:lnTo>
                    <a:pt x="1447658" y="420372"/>
                  </a:lnTo>
                  <a:lnTo>
                    <a:pt x="1381998" y="417430"/>
                  </a:lnTo>
                  <a:lnTo>
                    <a:pt x="1317450" y="414345"/>
                  </a:lnTo>
                  <a:lnTo>
                    <a:pt x="1254044" y="411119"/>
                  </a:lnTo>
                  <a:lnTo>
                    <a:pt x="1191813" y="407754"/>
                  </a:lnTo>
                  <a:lnTo>
                    <a:pt x="1130788" y="404252"/>
                  </a:lnTo>
                  <a:lnTo>
                    <a:pt x="1071001" y="400618"/>
                  </a:lnTo>
                  <a:lnTo>
                    <a:pt x="1012484" y="396852"/>
                  </a:lnTo>
                  <a:lnTo>
                    <a:pt x="955268" y="392959"/>
                  </a:lnTo>
                  <a:lnTo>
                    <a:pt x="899386" y="388939"/>
                  </a:lnTo>
                  <a:lnTo>
                    <a:pt x="844868" y="384797"/>
                  </a:lnTo>
                  <a:lnTo>
                    <a:pt x="791747" y="380534"/>
                  </a:lnTo>
                  <a:lnTo>
                    <a:pt x="740054" y="376154"/>
                  </a:lnTo>
                  <a:lnTo>
                    <a:pt x="689821" y="371658"/>
                  </a:lnTo>
                  <a:lnTo>
                    <a:pt x="641079" y="367050"/>
                  </a:lnTo>
                  <a:lnTo>
                    <a:pt x="593861" y="362332"/>
                  </a:lnTo>
                  <a:lnTo>
                    <a:pt x="548198" y="357506"/>
                  </a:lnTo>
                  <a:lnTo>
                    <a:pt x="504121" y="352576"/>
                  </a:lnTo>
                  <a:lnTo>
                    <a:pt x="461663" y="347544"/>
                  </a:lnTo>
                  <a:lnTo>
                    <a:pt x="420855" y="342412"/>
                  </a:lnTo>
                  <a:lnTo>
                    <a:pt x="381728" y="337183"/>
                  </a:lnTo>
                  <a:lnTo>
                    <a:pt x="308647" y="326446"/>
                  </a:lnTo>
                  <a:lnTo>
                    <a:pt x="242673" y="315353"/>
                  </a:lnTo>
                  <a:lnTo>
                    <a:pt x="184059" y="303924"/>
                  </a:lnTo>
                  <a:lnTo>
                    <a:pt x="133060" y="292181"/>
                  </a:lnTo>
                  <a:lnTo>
                    <a:pt x="89929" y="280145"/>
                  </a:lnTo>
                  <a:lnTo>
                    <a:pt x="40539" y="261586"/>
                  </a:lnTo>
                  <a:lnTo>
                    <a:pt x="4588" y="236009"/>
                  </a:lnTo>
                  <a:lnTo>
                    <a:pt x="0" y="222912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01212" y="473963"/>
            <a:ext cx="356425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90" dirty="0"/>
              <a:t>Пока </a:t>
            </a:r>
            <a:r>
              <a:rPr sz="4400" spc="-409" dirty="0"/>
              <a:t>РеабИТа</a:t>
            </a:r>
            <a:r>
              <a:rPr sz="4400" spc="-365" dirty="0"/>
              <a:t> </a:t>
            </a:r>
            <a:r>
              <a:rPr sz="4400" spc="-375" dirty="0"/>
              <a:t>нет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1300" y="0"/>
            <a:ext cx="11252835" cy="6858000"/>
            <a:chOff x="241300" y="0"/>
            <a:chExt cx="11252835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300" y="0"/>
              <a:ext cx="7447973" cy="32176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2535" y="1822703"/>
              <a:ext cx="9491471" cy="50352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8832" y="2017567"/>
              <a:ext cx="8902700" cy="4457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9475" marR="5080" indent="-866775">
              <a:lnSpc>
                <a:spcPct val="100000"/>
              </a:lnSpc>
              <a:spcBef>
                <a:spcPts val="100"/>
              </a:spcBef>
            </a:pPr>
            <a:r>
              <a:rPr spc="-350" dirty="0"/>
              <a:t>Зачем </a:t>
            </a:r>
            <a:r>
              <a:rPr spc="-570" dirty="0"/>
              <a:t>мы</a:t>
            </a:r>
            <a:r>
              <a:rPr spc="-240" dirty="0"/>
              <a:t> </a:t>
            </a:r>
            <a:r>
              <a:rPr spc="-415" dirty="0"/>
              <a:t>придумали </a:t>
            </a:r>
            <a:r>
              <a:rPr spc="-330" dirty="0"/>
              <a:t>РеабИТ</a:t>
            </a:r>
            <a:r>
              <a:rPr spc="-330" dirty="0">
                <a:latin typeface="Arial Narrow"/>
                <a:cs typeface="Arial Narrow"/>
              </a:rPr>
              <a:t>? </a:t>
            </a:r>
            <a:r>
              <a:rPr spc="-330" dirty="0"/>
              <a:t>Это </a:t>
            </a:r>
            <a:r>
              <a:rPr spc="-335" dirty="0"/>
              <a:t>подстава</a:t>
            </a:r>
            <a:r>
              <a:rPr spc="-335" dirty="0">
                <a:latin typeface="Arial Narrow"/>
                <a:cs typeface="Arial Narrow"/>
              </a:rPr>
              <a:t>. </a:t>
            </a:r>
            <a:r>
              <a:rPr spc="-375" dirty="0"/>
              <a:t>Придут  </a:t>
            </a:r>
            <a:r>
              <a:rPr spc="-370" dirty="0"/>
              <a:t>прокуроры</a:t>
            </a:r>
            <a:r>
              <a:rPr spc="-370" dirty="0">
                <a:latin typeface="Arial Narrow"/>
                <a:cs typeface="Arial Narrow"/>
              </a:rPr>
              <a:t>. </a:t>
            </a:r>
            <a:r>
              <a:rPr spc="-490" dirty="0"/>
              <a:t>Где </a:t>
            </a:r>
            <a:r>
              <a:rPr spc="-380" dirty="0"/>
              <a:t>оборудование</a:t>
            </a:r>
            <a:r>
              <a:rPr spc="-380" dirty="0">
                <a:latin typeface="Arial Narrow"/>
                <a:cs typeface="Arial Narrow"/>
              </a:rPr>
              <a:t>? </a:t>
            </a:r>
            <a:r>
              <a:rPr spc="-490" dirty="0"/>
              <a:t>Где</a:t>
            </a:r>
            <a:r>
              <a:rPr spc="-210" dirty="0"/>
              <a:t> </a:t>
            </a:r>
            <a:r>
              <a:rPr spc="-390" dirty="0"/>
              <a:t>штаты</a:t>
            </a:r>
            <a:r>
              <a:rPr spc="-390" dirty="0">
                <a:latin typeface="Arial Narrow"/>
                <a:cs typeface="Arial Narrow"/>
              </a:rPr>
              <a:t>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8176" y="1417319"/>
            <a:ext cx="6364224" cy="43464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95912" y="6421628"/>
            <a:ext cx="1401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93647" y="4383023"/>
            <a:ext cx="4834255" cy="2042160"/>
            <a:chOff x="993647" y="4383023"/>
            <a:chExt cx="4834255" cy="20421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647" y="4383023"/>
              <a:ext cx="4834128" cy="2042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6631" y="5254751"/>
              <a:ext cx="3581400" cy="11064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614" y="4404897"/>
              <a:ext cx="4742513" cy="195145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39614" y="4404897"/>
              <a:ext cx="4742815" cy="1951989"/>
            </a:xfrm>
            <a:custGeom>
              <a:avLst/>
              <a:gdLst/>
              <a:ahLst/>
              <a:cxnLst/>
              <a:rect l="l" t="t" r="r" b="b"/>
              <a:pathLst>
                <a:path w="4742815" h="1951989">
                  <a:moveTo>
                    <a:pt x="0" y="662394"/>
                  </a:moveTo>
                  <a:lnTo>
                    <a:pt x="2330381" y="662394"/>
                  </a:lnTo>
                  <a:lnTo>
                    <a:pt x="4742513" y="0"/>
                  </a:lnTo>
                  <a:lnTo>
                    <a:pt x="3329116" y="662394"/>
                  </a:lnTo>
                  <a:lnTo>
                    <a:pt x="3994939" y="662394"/>
                  </a:lnTo>
                  <a:lnTo>
                    <a:pt x="3994939" y="877235"/>
                  </a:lnTo>
                  <a:lnTo>
                    <a:pt x="3994939" y="1199500"/>
                  </a:lnTo>
                  <a:lnTo>
                    <a:pt x="3994939" y="1951453"/>
                  </a:lnTo>
                  <a:lnTo>
                    <a:pt x="3329116" y="1951453"/>
                  </a:lnTo>
                  <a:lnTo>
                    <a:pt x="2330381" y="1951453"/>
                  </a:lnTo>
                  <a:lnTo>
                    <a:pt x="0" y="1951453"/>
                  </a:lnTo>
                  <a:lnTo>
                    <a:pt x="0" y="1199500"/>
                  </a:lnTo>
                  <a:lnTo>
                    <a:pt x="0" y="877235"/>
                  </a:lnTo>
                  <a:lnTo>
                    <a:pt x="0" y="66239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67059" y="5381244"/>
            <a:ext cx="293751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455" dirty="0">
                <a:solidFill>
                  <a:srgbClr val="FFFFFF"/>
                </a:solidFill>
                <a:latin typeface="Calibri"/>
                <a:cs typeface="Calibri"/>
              </a:rPr>
              <a:t>Может </a:t>
            </a:r>
            <a:r>
              <a:rPr sz="3800" spc="-370" dirty="0">
                <a:solidFill>
                  <a:srgbClr val="FFFFFF"/>
                </a:solidFill>
                <a:latin typeface="Calibri"/>
                <a:cs typeface="Calibri"/>
              </a:rPr>
              <a:t>ОН</a:t>
            </a:r>
            <a:r>
              <a:rPr sz="38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-320" dirty="0">
                <a:solidFill>
                  <a:srgbClr val="FFFFFF"/>
                </a:solidFill>
                <a:latin typeface="Calibri"/>
                <a:cs typeface="Calibri"/>
              </a:rPr>
              <a:t>Прав</a:t>
            </a:r>
            <a:r>
              <a:rPr sz="3800" spc="-320" dirty="0">
                <a:solidFill>
                  <a:srgbClr val="FFFFFF"/>
                </a:solidFill>
                <a:latin typeface="Arial Narrow"/>
                <a:cs typeface="Arial Narrow"/>
              </a:rPr>
              <a:t>?</a:t>
            </a:r>
            <a:endParaRPr sz="3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4904" y="341883"/>
            <a:ext cx="105803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….и </a:t>
            </a:r>
            <a:r>
              <a:rPr spc="-395" dirty="0"/>
              <a:t>выбрали </a:t>
            </a:r>
            <a:r>
              <a:rPr spc="-365" dirty="0"/>
              <a:t>европейскую </a:t>
            </a:r>
            <a:r>
              <a:rPr spc="-440" dirty="0"/>
              <a:t>модель </a:t>
            </a:r>
            <a:r>
              <a:rPr spc="-345" dirty="0"/>
              <a:t>развития</a:t>
            </a:r>
            <a:r>
              <a:rPr spc="-210" dirty="0"/>
              <a:t> </a:t>
            </a:r>
            <a:r>
              <a:rPr spc="-380" dirty="0"/>
              <a:t>реабилитации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1734311"/>
            <a:ext cx="12189460" cy="4136390"/>
            <a:chOff x="0" y="1734311"/>
            <a:chExt cx="12189460" cy="41363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34311"/>
              <a:ext cx="6333744" cy="41361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325" y="1927719"/>
              <a:ext cx="5837671" cy="35506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4559" y="1734311"/>
              <a:ext cx="6184392" cy="41361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8666" y="1927719"/>
              <a:ext cx="5901103" cy="35506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3719" y="2712720"/>
              <a:ext cx="1563624" cy="20726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4304" y="3425952"/>
              <a:ext cx="1441703" cy="6979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50482" y="2734854"/>
              <a:ext cx="1470660" cy="1980564"/>
            </a:xfrm>
            <a:custGeom>
              <a:avLst/>
              <a:gdLst/>
              <a:ahLst/>
              <a:cxnLst/>
              <a:rect l="l" t="t" r="r" b="b"/>
              <a:pathLst>
                <a:path w="1470659" h="1980564">
                  <a:moveTo>
                    <a:pt x="1225169" y="0"/>
                  </a:moveTo>
                  <a:lnTo>
                    <a:pt x="245040" y="0"/>
                  </a:lnTo>
                  <a:lnTo>
                    <a:pt x="195656" y="4978"/>
                  </a:lnTo>
                  <a:lnTo>
                    <a:pt x="149659" y="19256"/>
                  </a:lnTo>
                  <a:lnTo>
                    <a:pt x="108036" y="41848"/>
                  </a:lnTo>
                  <a:lnTo>
                    <a:pt x="71770" y="71770"/>
                  </a:lnTo>
                  <a:lnTo>
                    <a:pt x="41849" y="108035"/>
                  </a:lnTo>
                  <a:lnTo>
                    <a:pt x="19256" y="149659"/>
                  </a:lnTo>
                  <a:lnTo>
                    <a:pt x="4978" y="195655"/>
                  </a:lnTo>
                  <a:lnTo>
                    <a:pt x="0" y="245040"/>
                  </a:lnTo>
                  <a:lnTo>
                    <a:pt x="0" y="1735164"/>
                  </a:lnTo>
                  <a:lnTo>
                    <a:pt x="4978" y="1784548"/>
                  </a:lnTo>
                  <a:lnTo>
                    <a:pt x="19256" y="1830545"/>
                  </a:lnTo>
                  <a:lnTo>
                    <a:pt x="41849" y="1872168"/>
                  </a:lnTo>
                  <a:lnTo>
                    <a:pt x="71770" y="1908433"/>
                  </a:lnTo>
                  <a:lnTo>
                    <a:pt x="108036" y="1938355"/>
                  </a:lnTo>
                  <a:lnTo>
                    <a:pt x="149659" y="1960947"/>
                  </a:lnTo>
                  <a:lnTo>
                    <a:pt x="195656" y="1975225"/>
                  </a:lnTo>
                  <a:lnTo>
                    <a:pt x="245040" y="1980204"/>
                  </a:lnTo>
                  <a:lnTo>
                    <a:pt x="1225169" y="1980204"/>
                  </a:lnTo>
                  <a:lnTo>
                    <a:pt x="1274552" y="1975225"/>
                  </a:lnTo>
                  <a:lnTo>
                    <a:pt x="1320549" y="1960947"/>
                  </a:lnTo>
                  <a:lnTo>
                    <a:pt x="1362172" y="1938355"/>
                  </a:lnTo>
                  <a:lnTo>
                    <a:pt x="1398437" y="1908433"/>
                  </a:lnTo>
                  <a:lnTo>
                    <a:pt x="1428359" y="1872168"/>
                  </a:lnTo>
                  <a:lnTo>
                    <a:pt x="1450951" y="1830545"/>
                  </a:lnTo>
                  <a:lnTo>
                    <a:pt x="1465229" y="1784548"/>
                  </a:lnTo>
                  <a:lnTo>
                    <a:pt x="1470207" y="1735164"/>
                  </a:lnTo>
                  <a:lnTo>
                    <a:pt x="1470207" y="245040"/>
                  </a:lnTo>
                  <a:lnTo>
                    <a:pt x="1465229" y="195655"/>
                  </a:lnTo>
                  <a:lnTo>
                    <a:pt x="1450951" y="149659"/>
                  </a:lnTo>
                  <a:lnTo>
                    <a:pt x="1428359" y="108035"/>
                  </a:lnTo>
                  <a:lnTo>
                    <a:pt x="1398437" y="71770"/>
                  </a:lnTo>
                  <a:lnTo>
                    <a:pt x="1362172" y="41848"/>
                  </a:lnTo>
                  <a:lnTo>
                    <a:pt x="1320549" y="19256"/>
                  </a:lnTo>
                  <a:lnTo>
                    <a:pt x="1274552" y="4978"/>
                  </a:lnTo>
                  <a:lnTo>
                    <a:pt x="1225169" y="0"/>
                  </a:lnTo>
                  <a:close/>
                </a:path>
              </a:pathLst>
            </a:custGeom>
            <a:solidFill>
              <a:srgbClr val="FFFFFF">
                <a:alpha val="858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50482" y="2734854"/>
              <a:ext cx="1470660" cy="1980564"/>
            </a:xfrm>
            <a:custGeom>
              <a:avLst/>
              <a:gdLst/>
              <a:ahLst/>
              <a:cxnLst/>
              <a:rect l="l" t="t" r="r" b="b"/>
              <a:pathLst>
                <a:path w="1470659" h="1980564">
                  <a:moveTo>
                    <a:pt x="0" y="245039"/>
                  </a:moveTo>
                  <a:lnTo>
                    <a:pt x="4978" y="195655"/>
                  </a:lnTo>
                  <a:lnTo>
                    <a:pt x="19256" y="149659"/>
                  </a:lnTo>
                  <a:lnTo>
                    <a:pt x="41848" y="108035"/>
                  </a:lnTo>
                  <a:lnTo>
                    <a:pt x="71770" y="71770"/>
                  </a:lnTo>
                  <a:lnTo>
                    <a:pt x="108035" y="41848"/>
                  </a:lnTo>
                  <a:lnTo>
                    <a:pt x="149659" y="19256"/>
                  </a:lnTo>
                  <a:lnTo>
                    <a:pt x="195655" y="4978"/>
                  </a:lnTo>
                  <a:lnTo>
                    <a:pt x="245039" y="0"/>
                  </a:lnTo>
                  <a:lnTo>
                    <a:pt x="1225168" y="0"/>
                  </a:lnTo>
                  <a:lnTo>
                    <a:pt x="1274552" y="4978"/>
                  </a:lnTo>
                  <a:lnTo>
                    <a:pt x="1320548" y="19256"/>
                  </a:lnTo>
                  <a:lnTo>
                    <a:pt x="1362172" y="41848"/>
                  </a:lnTo>
                  <a:lnTo>
                    <a:pt x="1398437" y="71770"/>
                  </a:lnTo>
                  <a:lnTo>
                    <a:pt x="1428359" y="108035"/>
                  </a:lnTo>
                  <a:lnTo>
                    <a:pt x="1450951" y="149659"/>
                  </a:lnTo>
                  <a:lnTo>
                    <a:pt x="1465229" y="195655"/>
                  </a:lnTo>
                  <a:lnTo>
                    <a:pt x="1470208" y="245039"/>
                  </a:lnTo>
                  <a:lnTo>
                    <a:pt x="1470208" y="1735165"/>
                  </a:lnTo>
                  <a:lnTo>
                    <a:pt x="1465229" y="1784548"/>
                  </a:lnTo>
                  <a:lnTo>
                    <a:pt x="1450951" y="1830545"/>
                  </a:lnTo>
                  <a:lnTo>
                    <a:pt x="1428359" y="1872168"/>
                  </a:lnTo>
                  <a:lnTo>
                    <a:pt x="1398437" y="1908433"/>
                  </a:lnTo>
                  <a:lnTo>
                    <a:pt x="1362172" y="1938355"/>
                  </a:lnTo>
                  <a:lnTo>
                    <a:pt x="1320548" y="1960947"/>
                  </a:lnTo>
                  <a:lnTo>
                    <a:pt x="1274552" y="1975225"/>
                  </a:lnTo>
                  <a:lnTo>
                    <a:pt x="1225168" y="1980204"/>
                  </a:lnTo>
                  <a:lnTo>
                    <a:pt x="245039" y="1980204"/>
                  </a:lnTo>
                  <a:lnTo>
                    <a:pt x="195655" y="1975225"/>
                  </a:lnTo>
                  <a:lnTo>
                    <a:pt x="149659" y="1960947"/>
                  </a:lnTo>
                  <a:lnTo>
                    <a:pt x="108035" y="1938355"/>
                  </a:lnTo>
                  <a:lnTo>
                    <a:pt x="71770" y="1908433"/>
                  </a:lnTo>
                  <a:lnTo>
                    <a:pt x="41848" y="1872168"/>
                  </a:lnTo>
                  <a:lnTo>
                    <a:pt x="19256" y="1830545"/>
                  </a:lnTo>
                  <a:lnTo>
                    <a:pt x="4978" y="1784548"/>
                  </a:lnTo>
                  <a:lnTo>
                    <a:pt x="0" y="1735165"/>
                  </a:lnTo>
                  <a:lnTo>
                    <a:pt x="0" y="24503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146630" y="3475735"/>
            <a:ext cx="1080135" cy="47053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135255">
              <a:lnSpc>
                <a:spcPts val="1700"/>
              </a:lnSpc>
              <a:spcBef>
                <a:spcPts val="240"/>
              </a:spcBef>
            </a:pPr>
            <a:r>
              <a:rPr sz="1500" spc="-150" dirty="0">
                <a:latin typeface="Calibri"/>
                <a:cs typeface="Calibri"/>
              </a:rPr>
              <a:t>Спонтанное  </a:t>
            </a:r>
            <a:r>
              <a:rPr sz="1500" spc="-145" dirty="0">
                <a:latin typeface="Calibri"/>
                <a:cs typeface="Calibri"/>
              </a:rPr>
              <a:t>в</a:t>
            </a:r>
            <a:r>
              <a:rPr sz="1500" spc="-150" dirty="0">
                <a:latin typeface="Calibri"/>
                <a:cs typeface="Calibri"/>
              </a:rPr>
              <a:t>о</a:t>
            </a:r>
            <a:r>
              <a:rPr sz="1500" spc="-114" dirty="0">
                <a:latin typeface="Calibri"/>
                <a:cs typeface="Calibri"/>
              </a:rPr>
              <a:t>сс</a:t>
            </a:r>
            <a:r>
              <a:rPr sz="1500" spc="-110" dirty="0">
                <a:latin typeface="Calibri"/>
                <a:cs typeface="Calibri"/>
              </a:rPr>
              <a:t>т</a:t>
            </a:r>
            <a:r>
              <a:rPr sz="1500" spc="-135" dirty="0">
                <a:latin typeface="Calibri"/>
                <a:cs typeface="Calibri"/>
              </a:rPr>
              <a:t>а</a:t>
            </a:r>
            <a:r>
              <a:rPr sz="1500" spc="-170" dirty="0">
                <a:latin typeface="Calibri"/>
                <a:cs typeface="Calibri"/>
              </a:rPr>
              <a:t>н</a:t>
            </a:r>
            <a:r>
              <a:rPr sz="1500" spc="-160" dirty="0">
                <a:latin typeface="Calibri"/>
                <a:cs typeface="Calibri"/>
              </a:rPr>
              <a:t>о</a:t>
            </a:r>
            <a:r>
              <a:rPr sz="1500" spc="-155" dirty="0">
                <a:latin typeface="Calibri"/>
                <a:cs typeface="Calibri"/>
              </a:rPr>
              <a:t>вл</a:t>
            </a:r>
            <a:r>
              <a:rPr sz="1500" spc="-150" dirty="0">
                <a:latin typeface="Calibri"/>
                <a:cs typeface="Calibri"/>
              </a:rPr>
              <a:t>е</a:t>
            </a:r>
            <a:r>
              <a:rPr sz="1500" spc="-170" dirty="0">
                <a:latin typeface="Calibri"/>
                <a:cs typeface="Calibri"/>
              </a:rPr>
              <a:t>н</a:t>
            </a:r>
            <a:r>
              <a:rPr sz="1500" spc="-165" dirty="0">
                <a:latin typeface="Calibri"/>
                <a:cs typeface="Calibri"/>
              </a:rPr>
              <a:t>и</a:t>
            </a:r>
            <a:r>
              <a:rPr sz="1500" spc="-130" dirty="0">
                <a:latin typeface="Calibri"/>
                <a:cs typeface="Calibri"/>
              </a:rPr>
              <a:t>е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25974" y="1425447"/>
            <a:ext cx="187833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360" dirty="0">
                <a:latin typeface="Calibri"/>
                <a:cs typeface="Calibri"/>
              </a:rPr>
              <a:t>Д</a:t>
            </a:r>
            <a:r>
              <a:rPr sz="3100" spc="-295" dirty="0">
                <a:latin typeface="Calibri"/>
                <a:cs typeface="Calibri"/>
              </a:rPr>
              <a:t>о</a:t>
            </a:r>
            <a:r>
              <a:rPr sz="3100" spc="-465" dirty="0">
                <a:latin typeface="Calibri"/>
                <a:cs typeface="Calibri"/>
              </a:rPr>
              <a:t>м</a:t>
            </a:r>
            <a:r>
              <a:rPr sz="3100" spc="-370" dirty="0">
                <a:latin typeface="Calibri"/>
                <a:cs typeface="Calibri"/>
              </a:rPr>
              <a:t>и</a:t>
            </a:r>
            <a:r>
              <a:rPr sz="3100" spc="-325" dirty="0">
                <a:latin typeface="Calibri"/>
                <a:cs typeface="Calibri"/>
              </a:rPr>
              <a:t>н</a:t>
            </a:r>
            <a:r>
              <a:rPr sz="3100" spc="-260" dirty="0">
                <a:latin typeface="Calibri"/>
                <a:cs typeface="Calibri"/>
              </a:rPr>
              <a:t>а</a:t>
            </a:r>
            <a:r>
              <a:rPr sz="3100" spc="-325" dirty="0">
                <a:latin typeface="Calibri"/>
                <a:cs typeface="Calibri"/>
              </a:rPr>
              <a:t>н</a:t>
            </a:r>
            <a:r>
              <a:rPr sz="3100" spc="-220" dirty="0">
                <a:latin typeface="Calibri"/>
                <a:cs typeface="Calibri"/>
              </a:rPr>
              <a:t>т</a:t>
            </a:r>
            <a:r>
              <a:rPr sz="3100" spc="-325" dirty="0">
                <a:latin typeface="Calibri"/>
                <a:cs typeface="Calibri"/>
              </a:rPr>
              <a:t>н</a:t>
            </a:r>
            <a:r>
              <a:rPr sz="3100" spc="-260" dirty="0">
                <a:latin typeface="Calibri"/>
                <a:cs typeface="Calibri"/>
              </a:rPr>
              <a:t>а</a:t>
            </a:r>
            <a:r>
              <a:rPr sz="3100" spc="-275" dirty="0">
                <a:latin typeface="Calibri"/>
                <a:cs typeface="Calibri"/>
              </a:rPr>
              <a:t>я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96520" y="1477517"/>
            <a:ext cx="829310" cy="463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10"/>
              </a:lnSpc>
            </a:pPr>
            <a:r>
              <a:rPr sz="3100" spc="-350" dirty="0">
                <a:latin typeface="Calibri"/>
                <a:cs typeface="Calibri"/>
              </a:rPr>
              <a:t>П</a:t>
            </a:r>
            <a:r>
              <a:rPr sz="3100" spc="-300" dirty="0">
                <a:latin typeface="Calibri"/>
                <a:cs typeface="Calibri"/>
              </a:rPr>
              <a:t>и</a:t>
            </a:r>
            <a:r>
              <a:rPr sz="3100" spc="-340" dirty="0">
                <a:latin typeface="Calibri"/>
                <a:cs typeface="Calibri"/>
              </a:rPr>
              <a:t>л</a:t>
            </a:r>
            <a:r>
              <a:rPr sz="3100" spc="-315" dirty="0">
                <a:latin typeface="Calibri"/>
                <a:cs typeface="Calibri"/>
              </a:rPr>
              <a:t>о</a:t>
            </a:r>
            <a:r>
              <a:rPr sz="3100" spc="-210" dirty="0">
                <a:latin typeface="Calibri"/>
                <a:cs typeface="Calibri"/>
              </a:rPr>
              <a:t>т</a:t>
            </a:r>
            <a:endParaRPr sz="31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33855" y="1036319"/>
            <a:ext cx="4419600" cy="5821680"/>
            <a:chOff x="1133855" y="1036319"/>
            <a:chExt cx="4419600" cy="582168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3855" y="1036319"/>
              <a:ext cx="4419600" cy="58216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7759" y="1232290"/>
              <a:ext cx="3833060" cy="539558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771371" y="6421628"/>
            <a:ext cx="1416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© </a:t>
            </a: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Коллектив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авторов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3322" y="6603"/>
            <a:ext cx="969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340" dirty="0">
                <a:latin typeface="Calibri"/>
                <a:cs typeface="Calibri"/>
              </a:rPr>
              <a:t>Нет, </a:t>
            </a:r>
            <a:r>
              <a:rPr b="1" spc="-355" dirty="0">
                <a:latin typeface="Calibri"/>
                <a:cs typeface="Calibri"/>
              </a:rPr>
              <a:t>реабилитация </a:t>
            </a:r>
            <a:r>
              <a:rPr b="1" spc="-310" dirty="0">
                <a:latin typeface="Calibri"/>
                <a:cs typeface="Calibri"/>
              </a:rPr>
              <a:t>в </a:t>
            </a:r>
            <a:r>
              <a:rPr b="1" spc="-405" dirty="0">
                <a:latin typeface="Calibri"/>
                <a:cs typeface="Calibri"/>
              </a:rPr>
              <a:t>реанимации </a:t>
            </a:r>
            <a:r>
              <a:rPr b="1" spc="-315" dirty="0">
                <a:latin typeface="Calibri"/>
                <a:cs typeface="Calibri"/>
              </a:rPr>
              <a:t>будет</a:t>
            </a:r>
            <a:r>
              <a:rPr b="1" spc="-300" dirty="0">
                <a:latin typeface="Calibri"/>
                <a:cs typeface="Calibri"/>
              </a:rPr>
              <a:t> </a:t>
            </a:r>
            <a:r>
              <a:rPr b="1" spc="-315" dirty="0">
                <a:latin typeface="Calibri"/>
                <a:cs typeface="Calibri"/>
              </a:rPr>
              <a:t>развиваться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533400"/>
            <a:ext cx="12155805" cy="6324600"/>
            <a:chOff x="0" y="533400"/>
            <a:chExt cx="12155805" cy="6324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146" y="658905"/>
              <a:ext cx="2328183" cy="31062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85615"/>
              <a:ext cx="10091928" cy="30723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980328"/>
              <a:ext cx="9699640" cy="28776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34455" y="533400"/>
              <a:ext cx="6220967" cy="34625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30532" y="727041"/>
              <a:ext cx="5631261" cy="28767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6445" cy="6858000"/>
            <a:chOff x="0" y="0"/>
            <a:chExt cx="1219644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391656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999623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2511" y="0"/>
              <a:ext cx="5806440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76053" y="0"/>
              <a:ext cx="5376597" cy="6857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52" y="2956560"/>
              <a:ext cx="5897880" cy="16733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8752" y="2980706"/>
              <a:ext cx="5807075" cy="1579880"/>
            </a:xfrm>
            <a:custGeom>
              <a:avLst/>
              <a:gdLst/>
              <a:ahLst/>
              <a:cxnLst/>
              <a:rect l="l" t="t" r="r" b="b"/>
              <a:pathLst>
                <a:path w="5807075" h="1579879">
                  <a:moveTo>
                    <a:pt x="5543793" y="0"/>
                  </a:moveTo>
                  <a:lnTo>
                    <a:pt x="263240" y="0"/>
                  </a:lnTo>
                  <a:lnTo>
                    <a:pt x="215922" y="4241"/>
                  </a:lnTo>
                  <a:lnTo>
                    <a:pt x="171387" y="16469"/>
                  </a:lnTo>
                  <a:lnTo>
                    <a:pt x="130378" y="35940"/>
                  </a:lnTo>
                  <a:lnTo>
                    <a:pt x="93638" y="61911"/>
                  </a:lnTo>
                  <a:lnTo>
                    <a:pt x="61910" y="93638"/>
                  </a:lnTo>
                  <a:lnTo>
                    <a:pt x="35940" y="130378"/>
                  </a:lnTo>
                  <a:lnTo>
                    <a:pt x="16469" y="171388"/>
                  </a:lnTo>
                  <a:lnTo>
                    <a:pt x="4241" y="215923"/>
                  </a:lnTo>
                  <a:lnTo>
                    <a:pt x="0" y="263241"/>
                  </a:lnTo>
                  <a:lnTo>
                    <a:pt x="0" y="1316177"/>
                  </a:lnTo>
                  <a:lnTo>
                    <a:pt x="4241" y="1363494"/>
                  </a:lnTo>
                  <a:lnTo>
                    <a:pt x="16469" y="1408030"/>
                  </a:lnTo>
                  <a:lnTo>
                    <a:pt x="35940" y="1449039"/>
                  </a:lnTo>
                  <a:lnTo>
                    <a:pt x="61910" y="1485780"/>
                  </a:lnTo>
                  <a:lnTo>
                    <a:pt x="93638" y="1517507"/>
                  </a:lnTo>
                  <a:lnTo>
                    <a:pt x="130378" y="1543478"/>
                  </a:lnTo>
                  <a:lnTo>
                    <a:pt x="171387" y="1562949"/>
                  </a:lnTo>
                  <a:lnTo>
                    <a:pt x="215922" y="1575177"/>
                  </a:lnTo>
                  <a:lnTo>
                    <a:pt x="263240" y="1579418"/>
                  </a:lnTo>
                  <a:lnTo>
                    <a:pt x="5543793" y="1579418"/>
                  </a:lnTo>
                  <a:lnTo>
                    <a:pt x="5591111" y="1575177"/>
                  </a:lnTo>
                  <a:lnTo>
                    <a:pt x="5635646" y="1562949"/>
                  </a:lnTo>
                  <a:lnTo>
                    <a:pt x="5676655" y="1543478"/>
                  </a:lnTo>
                  <a:lnTo>
                    <a:pt x="5713395" y="1517507"/>
                  </a:lnTo>
                  <a:lnTo>
                    <a:pt x="5745122" y="1485780"/>
                  </a:lnTo>
                  <a:lnTo>
                    <a:pt x="5771093" y="1449039"/>
                  </a:lnTo>
                  <a:lnTo>
                    <a:pt x="5790564" y="1408030"/>
                  </a:lnTo>
                  <a:lnTo>
                    <a:pt x="5802792" y="1363494"/>
                  </a:lnTo>
                  <a:lnTo>
                    <a:pt x="5807033" y="1316177"/>
                  </a:lnTo>
                  <a:lnTo>
                    <a:pt x="5807033" y="263241"/>
                  </a:lnTo>
                  <a:lnTo>
                    <a:pt x="5802792" y="215923"/>
                  </a:lnTo>
                  <a:lnTo>
                    <a:pt x="5790564" y="171388"/>
                  </a:lnTo>
                  <a:lnTo>
                    <a:pt x="5771093" y="130378"/>
                  </a:lnTo>
                  <a:lnTo>
                    <a:pt x="5745122" y="93638"/>
                  </a:lnTo>
                  <a:lnTo>
                    <a:pt x="5713395" y="61911"/>
                  </a:lnTo>
                  <a:lnTo>
                    <a:pt x="5676655" y="35940"/>
                  </a:lnTo>
                  <a:lnTo>
                    <a:pt x="5635646" y="16469"/>
                  </a:lnTo>
                  <a:lnTo>
                    <a:pt x="5591111" y="4241"/>
                  </a:lnTo>
                  <a:lnTo>
                    <a:pt x="5543793" y="0"/>
                  </a:lnTo>
                  <a:close/>
                </a:path>
              </a:pathLst>
            </a:custGeom>
            <a:solidFill>
              <a:srgbClr val="4F81BD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8752" y="2980706"/>
              <a:ext cx="5807075" cy="1579880"/>
            </a:xfrm>
            <a:custGeom>
              <a:avLst/>
              <a:gdLst/>
              <a:ahLst/>
              <a:cxnLst/>
              <a:rect l="l" t="t" r="r" b="b"/>
              <a:pathLst>
                <a:path w="5807075" h="1579879">
                  <a:moveTo>
                    <a:pt x="0" y="263241"/>
                  </a:moveTo>
                  <a:lnTo>
                    <a:pt x="4241" y="215923"/>
                  </a:lnTo>
                  <a:lnTo>
                    <a:pt x="16469" y="171388"/>
                  </a:lnTo>
                  <a:lnTo>
                    <a:pt x="35940" y="130378"/>
                  </a:lnTo>
                  <a:lnTo>
                    <a:pt x="61910" y="93638"/>
                  </a:lnTo>
                  <a:lnTo>
                    <a:pt x="93638" y="61911"/>
                  </a:lnTo>
                  <a:lnTo>
                    <a:pt x="130378" y="35940"/>
                  </a:lnTo>
                  <a:lnTo>
                    <a:pt x="171387" y="16469"/>
                  </a:lnTo>
                  <a:lnTo>
                    <a:pt x="215922" y="4241"/>
                  </a:lnTo>
                  <a:lnTo>
                    <a:pt x="263240" y="0"/>
                  </a:lnTo>
                  <a:lnTo>
                    <a:pt x="5543793" y="0"/>
                  </a:lnTo>
                  <a:lnTo>
                    <a:pt x="5591110" y="4241"/>
                  </a:lnTo>
                  <a:lnTo>
                    <a:pt x="5635646" y="16469"/>
                  </a:lnTo>
                  <a:lnTo>
                    <a:pt x="5676655" y="35940"/>
                  </a:lnTo>
                  <a:lnTo>
                    <a:pt x="5713395" y="61911"/>
                  </a:lnTo>
                  <a:lnTo>
                    <a:pt x="5745123" y="93638"/>
                  </a:lnTo>
                  <a:lnTo>
                    <a:pt x="5771093" y="130378"/>
                  </a:lnTo>
                  <a:lnTo>
                    <a:pt x="5790565" y="171388"/>
                  </a:lnTo>
                  <a:lnTo>
                    <a:pt x="5802792" y="215923"/>
                  </a:lnTo>
                  <a:lnTo>
                    <a:pt x="5807034" y="263241"/>
                  </a:lnTo>
                  <a:lnTo>
                    <a:pt x="5807034" y="1316177"/>
                  </a:lnTo>
                  <a:lnTo>
                    <a:pt x="5802792" y="1363495"/>
                  </a:lnTo>
                  <a:lnTo>
                    <a:pt x="5790565" y="1408030"/>
                  </a:lnTo>
                  <a:lnTo>
                    <a:pt x="5771093" y="1449040"/>
                  </a:lnTo>
                  <a:lnTo>
                    <a:pt x="5745123" y="1485780"/>
                  </a:lnTo>
                  <a:lnTo>
                    <a:pt x="5713395" y="1517507"/>
                  </a:lnTo>
                  <a:lnTo>
                    <a:pt x="5676655" y="1543478"/>
                  </a:lnTo>
                  <a:lnTo>
                    <a:pt x="5635646" y="1562949"/>
                  </a:lnTo>
                  <a:lnTo>
                    <a:pt x="5591110" y="1575177"/>
                  </a:lnTo>
                  <a:lnTo>
                    <a:pt x="5543793" y="1579419"/>
                  </a:lnTo>
                  <a:lnTo>
                    <a:pt x="263240" y="1579419"/>
                  </a:lnTo>
                  <a:lnTo>
                    <a:pt x="215922" y="1575177"/>
                  </a:lnTo>
                  <a:lnTo>
                    <a:pt x="171387" y="1562949"/>
                  </a:lnTo>
                  <a:lnTo>
                    <a:pt x="130378" y="1543478"/>
                  </a:lnTo>
                  <a:lnTo>
                    <a:pt x="93638" y="1517507"/>
                  </a:lnTo>
                  <a:lnTo>
                    <a:pt x="61910" y="1485780"/>
                  </a:lnTo>
                  <a:lnTo>
                    <a:pt x="35940" y="1449040"/>
                  </a:lnTo>
                  <a:lnTo>
                    <a:pt x="16469" y="1408030"/>
                  </a:lnTo>
                  <a:lnTo>
                    <a:pt x="4241" y="1363495"/>
                  </a:lnTo>
                  <a:lnTo>
                    <a:pt x="0" y="1316177"/>
                  </a:lnTo>
                  <a:lnTo>
                    <a:pt x="0" y="26324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36791" y="21335"/>
              <a:ext cx="5852160" cy="241706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384032" y="44623"/>
              <a:ext cx="5807075" cy="2324735"/>
            </a:xfrm>
            <a:custGeom>
              <a:avLst/>
              <a:gdLst/>
              <a:ahLst/>
              <a:cxnLst/>
              <a:rect l="l" t="t" r="r" b="b"/>
              <a:pathLst>
                <a:path w="5807075" h="2324735">
                  <a:moveTo>
                    <a:pt x="5419606" y="0"/>
                  </a:moveTo>
                  <a:lnTo>
                    <a:pt x="387427" y="0"/>
                  </a:lnTo>
                  <a:lnTo>
                    <a:pt x="338829" y="3018"/>
                  </a:lnTo>
                  <a:lnTo>
                    <a:pt x="292032" y="11832"/>
                  </a:lnTo>
                  <a:lnTo>
                    <a:pt x="247400" y="26078"/>
                  </a:lnTo>
                  <a:lnTo>
                    <a:pt x="205296" y="45393"/>
                  </a:lnTo>
                  <a:lnTo>
                    <a:pt x="166082" y="69414"/>
                  </a:lnTo>
                  <a:lnTo>
                    <a:pt x="130121" y="97778"/>
                  </a:lnTo>
                  <a:lnTo>
                    <a:pt x="97778" y="130121"/>
                  </a:lnTo>
                  <a:lnTo>
                    <a:pt x="69414" y="166082"/>
                  </a:lnTo>
                  <a:lnTo>
                    <a:pt x="45393" y="205296"/>
                  </a:lnTo>
                  <a:lnTo>
                    <a:pt x="26078" y="247400"/>
                  </a:lnTo>
                  <a:lnTo>
                    <a:pt x="11832" y="292032"/>
                  </a:lnTo>
                  <a:lnTo>
                    <a:pt x="3018" y="338829"/>
                  </a:lnTo>
                  <a:lnTo>
                    <a:pt x="0" y="387427"/>
                  </a:lnTo>
                  <a:lnTo>
                    <a:pt x="0" y="1937075"/>
                  </a:lnTo>
                  <a:lnTo>
                    <a:pt x="3018" y="1985673"/>
                  </a:lnTo>
                  <a:lnTo>
                    <a:pt x="11832" y="2032470"/>
                  </a:lnTo>
                  <a:lnTo>
                    <a:pt x="26078" y="2077102"/>
                  </a:lnTo>
                  <a:lnTo>
                    <a:pt x="45393" y="2119206"/>
                  </a:lnTo>
                  <a:lnTo>
                    <a:pt x="69414" y="2158421"/>
                  </a:lnTo>
                  <a:lnTo>
                    <a:pt x="97778" y="2194381"/>
                  </a:lnTo>
                  <a:lnTo>
                    <a:pt x="130121" y="2226724"/>
                  </a:lnTo>
                  <a:lnTo>
                    <a:pt x="166082" y="2255088"/>
                  </a:lnTo>
                  <a:lnTo>
                    <a:pt x="205296" y="2279109"/>
                  </a:lnTo>
                  <a:lnTo>
                    <a:pt x="247400" y="2298424"/>
                  </a:lnTo>
                  <a:lnTo>
                    <a:pt x="292032" y="2312670"/>
                  </a:lnTo>
                  <a:lnTo>
                    <a:pt x="338829" y="2321483"/>
                  </a:lnTo>
                  <a:lnTo>
                    <a:pt x="387427" y="2324502"/>
                  </a:lnTo>
                  <a:lnTo>
                    <a:pt x="5419606" y="2324502"/>
                  </a:lnTo>
                  <a:lnTo>
                    <a:pt x="5468204" y="2321483"/>
                  </a:lnTo>
                  <a:lnTo>
                    <a:pt x="5515001" y="2312670"/>
                  </a:lnTo>
                  <a:lnTo>
                    <a:pt x="5559633" y="2298424"/>
                  </a:lnTo>
                  <a:lnTo>
                    <a:pt x="5601738" y="2279109"/>
                  </a:lnTo>
                  <a:lnTo>
                    <a:pt x="5640952" y="2255088"/>
                  </a:lnTo>
                  <a:lnTo>
                    <a:pt x="5676912" y="2226724"/>
                  </a:lnTo>
                  <a:lnTo>
                    <a:pt x="5709256" y="2194381"/>
                  </a:lnTo>
                  <a:lnTo>
                    <a:pt x="5737620" y="2158421"/>
                  </a:lnTo>
                  <a:lnTo>
                    <a:pt x="5761641" y="2119206"/>
                  </a:lnTo>
                  <a:lnTo>
                    <a:pt x="5780955" y="2077102"/>
                  </a:lnTo>
                  <a:lnTo>
                    <a:pt x="5795201" y="2032470"/>
                  </a:lnTo>
                  <a:lnTo>
                    <a:pt x="5804015" y="1985673"/>
                  </a:lnTo>
                  <a:lnTo>
                    <a:pt x="5807034" y="1937075"/>
                  </a:lnTo>
                  <a:lnTo>
                    <a:pt x="5807034" y="387427"/>
                  </a:lnTo>
                  <a:lnTo>
                    <a:pt x="5804015" y="338829"/>
                  </a:lnTo>
                  <a:lnTo>
                    <a:pt x="5795201" y="292032"/>
                  </a:lnTo>
                  <a:lnTo>
                    <a:pt x="5780955" y="247400"/>
                  </a:lnTo>
                  <a:lnTo>
                    <a:pt x="5761641" y="205296"/>
                  </a:lnTo>
                  <a:lnTo>
                    <a:pt x="5737620" y="166082"/>
                  </a:lnTo>
                  <a:lnTo>
                    <a:pt x="5709256" y="130121"/>
                  </a:lnTo>
                  <a:lnTo>
                    <a:pt x="5676912" y="97778"/>
                  </a:lnTo>
                  <a:lnTo>
                    <a:pt x="5640952" y="69414"/>
                  </a:lnTo>
                  <a:lnTo>
                    <a:pt x="5601738" y="45393"/>
                  </a:lnTo>
                  <a:lnTo>
                    <a:pt x="5559633" y="26078"/>
                  </a:lnTo>
                  <a:lnTo>
                    <a:pt x="5515001" y="11832"/>
                  </a:lnTo>
                  <a:lnTo>
                    <a:pt x="5468204" y="3018"/>
                  </a:lnTo>
                  <a:lnTo>
                    <a:pt x="5419606" y="0"/>
                  </a:lnTo>
                  <a:close/>
                </a:path>
              </a:pathLst>
            </a:custGeom>
            <a:solidFill>
              <a:srgbClr val="4F81BD">
                <a:alpha val="1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384032" y="44623"/>
              <a:ext cx="5807075" cy="2324735"/>
            </a:xfrm>
            <a:custGeom>
              <a:avLst/>
              <a:gdLst/>
              <a:ahLst/>
              <a:cxnLst/>
              <a:rect l="l" t="t" r="r" b="b"/>
              <a:pathLst>
                <a:path w="5807075" h="2324735">
                  <a:moveTo>
                    <a:pt x="0" y="387427"/>
                  </a:moveTo>
                  <a:lnTo>
                    <a:pt x="3018" y="338829"/>
                  </a:lnTo>
                  <a:lnTo>
                    <a:pt x="11832" y="292032"/>
                  </a:lnTo>
                  <a:lnTo>
                    <a:pt x="26078" y="247400"/>
                  </a:lnTo>
                  <a:lnTo>
                    <a:pt x="45393" y="205295"/>
                  </a:lnTo>
                  <a:lnTo>
                    <a:pt x="69414" y="166081"/>
                  </a:lnTo>
                  <a:lnTo>
                    <a:pt x="97777" y="130121"/>
                  </a:lnTo>
                  <a:lnTo>
                    <a:pt x="130121" y="97777"/>
                  </a:lnTo>
                  <a:lnTo>
                    <a:pt x="166081" y="69414"/>
                  </a:lnTo>
                  <a:lnTo>
                    <a:pt x="205295" y="45393"/>
                  </a:lnTo>
                  <a:lnTo>
                    <a:pt x="247400" y="26078"/>
                  </a:lnTo>
                  <a:lnTo>
                    <a:pt x="292032" y="11832"/>
                  </a:lnTo>
                  <a:lnTo>
                    <a:pt x="338829" y="3018"/>
                  </a:lnTo>
                  <a:lnTo>
                    <a:pt x="387427" y="0"/>
                  </a:lnTo>
                  <a:lnTo>
                    <a:pt x="5419606" y="0"/>
                  </a:lnTo>
                  <a:lnTo>
                    <a:pt x="5468204" y="3018"/>
                  </a:lnTo>
                  <a:lnTo>
                    <a:pt x="5515001" y="11832"/>
                  </a:lnTo>
                  <a:lnTo>
                    <a:pt x="5559633" y="26078"/>
                  </a:lnTo>
                  <a:lnTo>
                    <a:pt x="5601738" y="45393"/>
                  </a:lnTo>
                  <a:lnTo>
                    <a:pt x="5640952" y="69414"/>
                  </a:lnTo>
                  <a:lnTo>
                    <a:pt x="5676912" y="97777"/>
                  </a:lnTo>
                  <a:lnTo>
                    <a:pt x="5709256" y="130121"/>
                  </a:lnTo>
                  <a:lnTo>
                    <a:pt x="5737620" y="166081"/>
                  </a:lnTo>
                  <a:lnTo>
                    <a:pt x="5761640" y="205295"/>
                  </a:lnTo>
                  <a:lnTo>
                    <a:pt x="5780955" y="247400"/>
                  </a:lnTo>
                  <a:lnTo>
                    <a:pt x="5795201" y="292032"/>
                  </a:lnTo>
                  <a:lnTo>
                    <a:pt x="5804015" y="338829"/>
                  </a:lnTo>
                  <a:lnTo>
                    <a:pt x="5807034" y="387427"/>
                  </a:lnTo>
                  <a:lnTo>
                    <a:pt x="5807034" y="1937075"/>
                  </a:lnTo>
                  <a:lnTo>
                    <a:pt x="5804015" y="1985673"/>
                  </a:lnTo>
                  <a:lnTo>
                    <a:pt x="5795201" y="2032470"/>
                  </a:lnTo>
                  <a:lnTo>
                    <a:pt x="5780955" y="2077102"/>
                  </a:lnTo>
                  <a:lnTo>
                    <a:pt x="5761640" y="2119207"/>
                  </a:lnTo>
                  <a:lnTo>
                    <a:pt x="5737620" y="2158421"/>
                  </a:lnTo>
                  <a:lnTo>
                    <a:pt x="5709256" y="2194381"/>
                  </a:lnTo>
                  <a:lnTo>
                    <a:pt x="5676912" y="2226725"/>
                  </a:lnTo>
                  <a:lnTo>
                    <a:pt x="5640952" y="2255088"/>
                  </a:lnTo>
                  <a:lnTo>
                    <a:pt x="5601738" y="2279109"/>
                  </a:lnTo>
                  <a:lnTo>
                    <a:pt x="5559633" y="2298424"/>
                  </a:lnTo>
                  <a:lnTo>
                    <a:pt x="5515001" y="2312670"/>
                  </a:lnTo>
                  <a:lnTo>
                    <a:pt x="5468204" y="2321484"/>
                  </a:lnTo>
                  <a:lnTo>
                    <a:pt x="5419606" y="2324503"/>
                  </a:lnTo>
                  <a:lnTo>
                    <a:pt x="387427" y="2324503"/>
                  </a:lnTo>
                  <a:lnTo>
                    <a:pt x="338829" y="2321484"/>
                  </a:lnTo>
                  <a:lnTo>
                    <a:pt x="292032" y="2312670"/>
                  </a:lnTo>
                  <a:lnTo>
                    <a:pt x="247400" y="2298424"/>
                  </a:lnTo>
                  <a:lnTo>
                    <a:pt x="205295" y="2279109"/>
                  </a:lnTo>
                  <a:lnTo>
                    <a:pt x="166081" y="2255088"/>
                  </a:lnTo>
                  <a:lnTo>
                    <a:pt x="130121" y="2226725"/>
                  </a:lnTo>
                  <a:lnTo>
                    <a:pt x="97777" y="2194381"/>
                  </a:lnTo>
                  <a:lnTo>
                    <a:pt x="69414" y="2158421"/>
                  </a:lnTo>
                  <a:lnTo>
                    <a:pt x="45393" y="2119207"/>
                  </a:lnTo>
                  <a:lnTo>
                    <a:pt x="26078" y="2077102"/>
                  </a:lnTo>
                  <a:lnTo>
                    <a:pt x="11832" y="2032470"/>
                  </a:lnTo>
                  <a:lnTo>
                    <a:pt x="3018" y="1985673"/>
                  </a:lnTo>
                  <a:lnTo>
                    <a:pt x="0" y="1937075"/>
                  </a:lnTo>
                  <a:lnTo>
                    <a:pt x="0" y="387427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5627" y="0"/>
            <a:ext cx="6604407" cy="683939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97279" cy="68398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9936" y="24443"/>
            <a:ext cx="6063915" cy="683355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19" y="31945"/>
            <a:ext cx="12143740" cy="6826250"/>
            <a:chOff x="45719" y="31945"/>
            <a:chExt cx="12143740" cy="6826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349" y="31945"/>
              <a:ext cx="9685370" cy="29848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52431" y="643127"/>
              <a:ext cx="2636520" cy="26304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46952" y="836711"/>
              <a:ext cx="2054452" cy="20436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19" y="2849879"/>
              <a:ext cx="3252216" cy="40081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350" y="3044957"/>
              <a:ext cx="2667020" cy="35560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7987" y="473963"/>
            <a:ext cx="21304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35" dirty="0"/>
              <a:t>Все</a:t>
            </a:r>
            <a:r>
              <a:rPr sz="4400" spc="-140" dirty="0"/>
              <a:t> </a:t>
            </a:r>
            <a:r>
              <a:rPr sz="4400" spc="-355" dirty="0"/>
              <a:t>готово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0" y="0"/>
            <a:ext cx="6858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2371" y="0"/>
            <a:ext cx="1098725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95" dirty="0"/>
              <a:t>И </a:t>
            </a:r>
            <a:r>
              <a:rPr spc="-440" dirty="0"/>
              <a:t>даже </a:t>
            </a:r>
            <a:r>
              <a:rPr spc="-325" dirty="0"/>
              <a:t>экспертиза </a:t>
            </a:r>
            <a:r>
              <a:rPr spc="-305" dirty="0"/>
              <a:t>качества</a:t>
            </a:r>
            <a:r>
              <a:rPr spc="-635" dirty="0"/>
              <a:t> </a:t>
            </a:r>
            <a:r>
              <a:rPr spc="-320" dirty="0"/>
              <a:t>РеабИТ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994273" y="508828"/>
          <a:ext cx="6752590" cy="61955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73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8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295"/>
                        </a:lnSpc>
                      </a:pPr>
                      <a:r>
                        <a:rPr sz="2000" spc="-1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Признак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215"/>
                        </a:lnSpc>
                      </a:pPr>
                      <a:r>
                        <a:rPr sz="1100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7945" marR="74295">
                        <a:lnSpc>
                          <a:spcPct val="953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ефе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та  </a:t>
                      </a:r>
                      <a:r>
                        <a:rPr sz="1100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  </a:t>
                      </a:r>
                      <a:r>
                        <a:rPr sz="1100" spc="-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эксперти  </a:t>
                      </a:r>
                      <a:r>
                        <a:rPr sz="1100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830"/>
                        </a:lnSpc>
                      </a:pPr>
                      <a:r>
                        <a:rPr sz="1600" spc="-155" dirty="0">
                          <a:latin typeface="Calibri"/>
                          <a:cs typeface="Calibri"/>
                        </a:rPr>
                        <a:t>Пребывание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ОРИТ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менее 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48</a:t>
                      </a:r>
                      <a:r>
                        <a:rPr sz="1600" spc="-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часов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830"/>
                        </a:lnSpc>
                      </a:pPr>
                      <a:r>
                        <a:rPr sz="1600" spc="-45" dirty="0">
                          <a:latin typeface="Arial Narrow"/>
                          <a:cs typeface="Arial Narrow"/>
                        </a:rPr>
                        <a:t>3.7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20"/>
                        </a:lnSpc>
                      </a:pPr>
                      <a:r>
                        <a:rPr sz="1600" spc="-155" dirty="0">
                          <a:latin typeface="Calibri"/>
                          <a:cs typeface="Calibri"/>
                        </a:rPr>
                        <a:t>Проведение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реабилитационных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мероприятий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80" dirty="0">
                          <a:latin typeface="Calibri"/>
                          <a:cs typeface="Calibri"/>
                        </a:rPr>
                        <a:t>объеме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менее 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90</a:t>
                      </a:r>
                      <a:r>
                        <a:rPr sz="1600" spc="7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минут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57480">
                        <a:lnSpc>
                          <a:spcPts val="1910"/>
                        </a:lnSpc>
                      </a:pPr>
                      <a:r>
                        <a:rPr sz="1600" spc="-160" dirty="0">
                          <a:latin typeface="Calibri"/>
                          <a:cs typeface="Calibri"/>
                        </a:rPr>
                        <a:t>ежедневно </a:t>
                      </a:r>
                      <a:r>
                        <a:rPr sz="1600" spc="-95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spc="-9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80" dirty="0">
                          <a:latin typeface="Calibri"/>
                          <a:cs typeface="Calibri"/>
                        </a:rPr>
                        <a:t>режиме 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6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дневной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рабочей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недели</a:t>
                      </a:r>
                      <a:r>
                        <a:rPr sz="1600" spc="-145" dirty="0">
                          <a:latin typeface="Arial Narrow"/>
                          <a:cs typeface="Arial Narrow"/>
                        </a:rPr>
                        <a:t>).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830"/>
                        </a:lnSpc>
                      </a:pPr>
                      <a:r>
                        <a:rPr sz="1600" spc="-45" dirty="0">
                          <a:latin typeface="Arial Narrow"/>
                          <a:cs typeface="Arial Narrow"/>
                        </a:rPr>
                        <a:t>3.2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820"/>
                        </a:lnSpc>
                        <a:tabLst>
                          <a:tab pos="1081405" algn="l"/>
                          <a:tab pos="1386840" algn="l"/>
                          <a:tab pos="2191385" algn="l"/>
                          <a:tab pos="3004820" algn="l"/>
                          <a:tab pos="4174490" algn="l"/>
                          <a:tab pos="5143500" algn="l"/>
                        </a:tabLst>
                      </a:pPr>
                      <a:r>
                        <a:rPr sz="1600" spc="-130" dirty="0">
                          <a:latin typeface="Calibri"/>
                          <a:cs typeface="Calibri"/>
                        </a:rPr>
                        <a:t>Отсутствие	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	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истории	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болезни	ежедневного	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протокола	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обхода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ts val="1910"/>
                        </a:lnSpc>
                      </a:pPr>
                      <a:r>
                        <a:rPr sz="1600" spc="-160" dirty="0">
                          <a:latin typeface="Calibri"/>
                          <a:cs typeface="Calibri"/>
                        </a:rPr>
                        <a:t>мультидисциплинарной  бригады  </a:t>
                      </a:r>
                      <a:r>
                        <a:rPr sz="1600" spc="-110" dirty="0">
                          <a:latin typeface="Calibri"/>
                          <a:cs typeface="Calibri"/>
                        </a:rPr>
                        <a:t>с 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указанием 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целей 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и 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задач 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реабилитации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 в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ts val="1860"/>
                        </a:lnSpc>
                        <a:spcBef>
                          <a:spcPts val="70"/>
                        </a:spcBef>
                      </a:pPr>
                      <a:r>
                        <a:rPr sz="1600" spc="-160" dirty="0">
                          <a:latin typeface="Calibri"/>
                          <a:cs typeface="Calibri"/>
                        </a:rPr>
                        <a:t>период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пребывания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ОРИТ</a:t>
                      </a:r>
                      <a:r>
                        <a:rPr sz="1600" spc="-155" dirty="0">
                          <a:latin typeface="Arial Narrow"/>
                          <a:cs typeface="Arial Narrow"/>
                        </a:rPr>
                        <a:t>.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830"/>
                        </a:lnSpc>
                      </a:pPr>
                      <a:r>
                        <a:rPr sz="1600" spc="-45" dirty="0">
                          <a:latin typeface="Arial Narrow"/>
                          <a:cs typeface="Arial Narrow"/>
                        </a:rPr>
                        <a:t>4.2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4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30"/>
                        </a:lnSpc>
                      </a:pPr>
                      <a:r>
                        <a:rPr sz="1600" spc="-130" dirty="0">
                          <a:latin typeface="Calibri"/>
                          <a:cs typeface="Calibri"/>
                        </a:rPr>
                        <a:t>Отсутствие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протокола консультации</a:t>
                      </a:r>
                      <a:r>
                        <a:rPr sz="16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логопеда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830"/>
                        </a:lnSpc>
                      </a:pPr>
                      <a:r>
                        <a:rPr sz="1600" spc="-45" dirty="0">
                          <a:latin typeface="Arial Narrow"/>
                          <a:cs typeface="Arial Narrow"/>
                        </a:rPr>
                        <a:t>3.2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5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30"/>
                        </a:lnSpc>
                      </a:pPr>
                      <a:r>
                        <a:rPr sz="1600" spc="-130" dirty="0">
                          <a:latin typeface="Calibri"/>
                          <a:cs typeface="Calibri"/>
                        </a:rPr>
                        <a:t>Отсутствие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протокола консультации</a:t>
                      </a:r>
                      <a:r>
                        <a:rPr sz="16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психолога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830"/>
                        </a:lnSpc>
                      </a:pPr>
                      <a:r>
                        <a:rPr sz="1600" spc="-45" dirty="0">
                          <a:latin typeface="Arial Narrow"/>
                          <a:cs typeface="Arial Narrow"/>
                        </a:rPr>
                        <a:t>3.2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6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20"/>
                        </a:lnSpc>
                      </a:pPr>
                      <a:r>
                        <a:rPr sz="1600" spc="-130" dirty="0">
                          <a:latin typeface="Calibri"/>
                          <a:cs typeface="Calibri"/>
                        </a:rPr>
                        <a:t>Отсутствие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технологических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карт РеабИТ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за </a:t>
                      </a:r>
                      <a:r>
                        <a:rPr sz="1600" spc="-180" dirty="0">
                          <a:latin typeface="Calibri"/>
                          <a:cs typeface="Calibri"/>
                        </a:rPr>
                        <a:t>каждый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день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пребывания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57480">
                        <a:lnSpc>
                          <a:spcPts val="1910"/>
                        </a:lnSpc>
                      </a:pPr>
                      <a:r>
                        <a:rPr sz="1600" spc="-14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ОРИТ </a:t>
                      </a:r>
                      <a:r>
                        <a:rPr sz="1600" spc="-145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кроме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первых 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600" spc="-1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spc="-114" dirty="0">
                          <a:latin typeface="Calibri"/>
                          <a:cs typeface="Calibri"/>
                        </a:rPr>
                        <a:t>суток</a:t>
                      </a:r>
                      <a:r>
                        <a:rPr sz="1600" spc="-114" dirty="0">
                          <a:latin typeface="Arial Narrow"/>
                          <a:cs typeface="Arial Narrow"/>
                        </a:rPr>
                        <a:t>)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830"/>
                        </a:lnSpc>
                      </a:pPr>
                      <a:r>
                        <a:rPr sz="1600" spc="-45" dirty="0">
                          <a:latin typeface="Arial Narrow"/>
                          <a:cs typeface="Arial Narrow"/>
                        </a:rPr>
                        <a:t>3.2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7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30"/>
                        </a:lnSpc>
                      </a:pPr>
                      <a:r>
                        <a:rPr sz="1600" spc="-130" dirty="0">
                          <a:latin typeface="Calibri"/>
                          <a:cs typeface="Calibri"/>
                        </a:rPr>
                        <a:t>Отсутствие </a:t>
                      </a:r>
                      <a:r>
                        <a:rPr sz="1600" spc="-135" dirty="0">
                          <a:latin typeface="Arial Narrow"/>
                          <a:cs typeface="Arial Narrow"/>
                        </a:rPr>
                        <a:t>«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Карты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РеабИТ</a:t>
                      </a:r>
                      <a:r>
                        <a:rPr sz="1600" spc="-125" dirty="0">
                          <a:latin typeface="Arial Narrow"/>
                          <a:cs typeface="Arial Narrow"/>
                        </a:rPr>
                        <a:t>»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медицинской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карте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стационарного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пациента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830"/>
                        </a:lnSpc>
                      </a:pPr>
                      <a:r>
                        <a:rPr sz="1600" spc="-45" dirty="0">
                          <a:latin typeface="Arial Narrow"/>
                          <a:cs typeface="Arial Narrow"/>
                        </a:rPr>
                        <a:t>4.2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8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30"/>
                        </a:lnSpc>
                      </a:pPr>
                      <a:r>
                        <a:rPr sz="1600" spc="-135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заполнен раздел </a:t>
                      </a:r>
                      <a:r>
                        <a:rPr sz="1600" spc="-165" dirty="0">
                          <a:latin typeface="Arial Narrow"/>
                          <a:cs typeface="Arial Narrow"/>
                        </a:rPr>
                        <a:t>«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Метрики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состояния</a:t>
                      </a:r>
                      <a:r>
                        <a:rPr sz="1600" spc="-135" dirty="0">
                          <a:latin typeface="Arial Narrow"/>
                          <a:cs typeface="Arial Narrow"/>
                        </a:rPr>
                        <a:t>»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25" dirty="0">
                          <a:latin typeface="Arial Narrow"/>
                          <a:cs typeface="Arial Narrow"/>
                        </a:rPr>
                        <a:t>«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Карте</a:t>
                      </a:r>
                      <a:r>
                        <a:rPr sz="16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РеабИТ</a:t>
                      </a:r>
                      <a:r>
                        <a:rPr sz="1600" spc="-125" dirty="0">
                          <a:latin typeface="Arial Narrow"/>
                          <a:cs typeface="Arial Narrow"/>
                        </a:rPr>
                        <a:t>»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9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30"/>
                        </a:lnSpc>
                      </a:pPr>
                      <a:r>
                        <a:rPr sz="1600" spc="-135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заполнен раздел </a:t>
                      </a:r>
                      <a:r>
                        <a:rPr sz="1600" spc="-150" dirty="0">
                          <a:latin typeface="Arial Narrow"/>
                          <a:cs typeface="Arial Narrow"/>
                        </a:rPr>
                        <a:t>«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Терапия</a:t>
                      </a:r>
                      <a:r>
                        <a:rPr sz="1600" spc="-150" dirty="0">
                          <a:latin typeface="Arial Narrow"/>
                          <a:cs typeface="Arial Narrow"/>
                        </a:rPr>
                        <a:t>»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25" dirty="0">
                          <a:latin typeface="Arial Narrow"/>
                          <a:cs typeface="Arial Narrow"/>
                        </a:rPr>
                        <a:t>«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Карте</a:t>
                      </a:r>
                      <a:r>
                        <a:rPr sz="16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РеабИТ</a:t>
                      </a:r>
                      <a:r>
                        <a:rPr sz="1600" spc="-125" dirty="0">
                          <a:latin typeface="Arial Narrow"/>
                          <a:cs typeface="Arial Narrow"/>
                        </a:rPr>
                        <a:t>»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spc="-1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10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30"/>
                        </a:lnSpc>
                      </a:pPr>
                      <a:r>
                        <a:rPr sz="1600" spc="-130" dirty="0">
                          <a:latin typeface="Calibri"/>
                          <a:cs typeface="Calibri"/>
                        </a:rPr>
                        <a:t>Отсутствие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25" dirty="0">
                          <a:latin typeface="Arial Narrow"/>
                          <a:cs typeface="Arial Narrow"/>
                        </a:rPr>
                        <a:t>«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Карте РеабИТ</a:t>
                      </a:r>
                      <a:r>
                        <a:rPr sz="1600" spc="-125" dirty="0">
                          <a:latin typeface="Arial Narrow"/>
                          <a:cs typeface="Arial Narrow"/>
                        </a:rPr>
                        <a:t>»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данных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поле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65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spc="-1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30"/>
                        </a:lnSpc>
                      </a:pPr>
                      <a:r>
                        <a:rPr sz="1600" spc="-130" dirty="0">
                          <a:latin typeface="Calibri"/>
                          <a:cs typeface="Calibri"/>
                        </a:rPr>
                        <a:t>Отсутствие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25" dirty="0">
                          <a:latin typeface="Arial Narrow"/>
                          <a:cs typeface="Arial Narrow"/>
                        </a:rPr>
                        <a:t>«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Карте РеабИТ</a:t>
                      </a:r>
                      <a:r>
                        <a:rPr sz="1600" spc="-125" dirty="0">
                          <a:latin typeface="Arial Narrow"/>
                          <a:cs typeface="Arial Narrow"/>
                        </a:rPr>
                        <a:t>»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данных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поле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22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spc="-1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12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20"/>
                        </a:lnSpc>
                      </a:pPr>
                      <a:r>
                        <a:rPr sz="1600" spc="-135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заполнен раздел </a:t>
                      </a:r>
                      <a:r>
                        <a:rPr sz="1600" spc="-145" dirty="0">
                          <a:latin typeface="Arial Narrow"/>
                          <a:cs typeface="Arial Narrow"/>
                        </a:rPr>
                        <a:t>«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Противопоказания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проведению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РеабИТ</a:t>
                      </a:r>
                      <a:r>
                        <a:rPr sz="1600" spc="-125" dirty="0">
                          <a:latin typeface="Arial Narrow"/>
                          <a:cs typeface="Arial Narrow"/>
                        </a:rPr>
                        <a:t>»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spc="-135" dirty="0">
                          <a:latin typeface="Arial Narrow"/>
                          <a:cs typeface="Arial Narrow"/>
                        </a:rPr>
                        <a:t>«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Карты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57480">
                        <a:lnSpc>
                          <a:spcPts val="1910"/>
                        </a:lnSpc>
                      </a:pPr>
                      <a:r>
                        <a:rPr sz="1600" spc="-125" dirty="0">
                          <a:latin typeface="Calibri"/>
                          <a:cs typeface="Calibri"/>
                        </a:rPr>
                        <a:t>РеабИТ</a:t>
                      </a:r>
                      <a:r>
                        <a:rPr sz="1600" spc="-125" dirty="0">
                          <a:latin typeface="Arial Narrow"/>
                          <a:cs typeface="Arial Narrow"/>
                        </a:rPr>
                        <a:t>»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даты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отсутствия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мероприятий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РеабИТ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67945" marR="3175">
                        <a:lnSpc>
                          <a:spcPts val="2295"/>
                        </a:lnSpc>
                      </a:pPr>
                      <a:r>
                        <a:rPr sz="2000" spc="-1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13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  <a:p>
                      <a:pPr marL="262890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200" spc="-5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Кл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63195">
                        <a:lnSpc>
                          <a:spcPts val="1820"/>
                        </a:lnSpc>
                      </a:pPr>
                      <a:r>
                        <a:rPr sz="1600" spc="-130" dirty="0">
                          <a:latin typeface="Calibri"/>
                          <a:cs typeface="Calibri"/>
                        </a:rPr>
                        <a:t>Отсутствие   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протокола    телеконсультации    </a:t>
                      </a:r>
                      <a:r>
                        <a:rPr sz="1600" spc="-170" dirty="0">
                          <a:latin typeface="Calibri"/>
                          <a:cs typeface="Calibri"/>
                        </a:rPr>
                        <a:t>для   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пациентов    </a:t>
                      </a:r>
                      <a:r>
                        <a:rPr sz="1600" spc="-110" dirty="0">
                          <a:latin typeface="Calibri"/>
                          <a:cs typeface="Calibri"/>
                        </a:rPr>
                        <a:t>с   </a:t>
                      </a:r>
                      <a:r>
                        <a:rPr sz="1600" spc="-245" dirty="0">
                          <a:latin typeface="Calibri"/>
                          <a:cs typeface="Calibri"/>
                        </a:rPr>
                        <a:t>ШРМ    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4-6</a:t>
                      </a:r>
                      <a:r>
                        <a:rPr sz="1600" spc="3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со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57480">
                        <a:lnSpc>
                          <a:spcPts val="1670"/>
                        </a:lnSpc>
                      </a:pPr>
                      <a:r>
                        <a:rPr sz="1600" spc="-155" dirty="0">
                          <a:latin typeface="Calibri"/>
                          <a:cs typeface="Calibri"/>
                        </a:rPr>
                        <a:t>сроком   пребывания  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 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ОРИТ 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более   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7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суток  </a:t>
                      </a:r>
                      <a:r>
                        <a:rPr sz="1600" spc="-170" dirty="0">
                          <a:latin typeface="Calibri"/>
                          <a:cs typeface="Calibri"/>
                        </a:rPr>
                        <a:t>или  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при  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переводе  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из  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ОРИТ </a:t>
                      </a:r>
                      <a:r>
                        <a:rPr sz="16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ts val="1680"/>
                        </a:lnSpc>
                      </a:pP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ин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ка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ле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нс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ту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М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з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200" spc="-340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га</a:t>
                      </a:r>
                      <a:r>
                        <a:rPr sz="2400" spc="-509" baseline="-19097" dirty="0">
                          <a:latin typeface="Calibri"/>
                          <a:cs typeface="Calibri"/>
                        </a:rPr>
                        <a:t>ки</a:t>
                      </a:r>
                      <a:endParaRPr sz="2400" baseline="-19097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ts val="1830"/>
                        </a:lnSpc>
                      </a:pPr>
                      <a:r>
                        <a:rPr sz="1600" spc="-45" dirty="0">
                          <a:latin typeface="Arial Narrow"/>
                          <a:cs typeface="Arial Narrow"/>
                        </a:rPr>
                        <a:t>4.2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7806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2862" y="848868"/>
            <a:ext cx="316611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60" dirty="0">
                <a:solidFill>
                  <a:srgbClr val="C00000"/>
                </a:solidFill>
                <a:latin typeface="Calibri"/>
                <a:cs typeface="Calibri"/>
              </a:rPr>
              <a:t>Мы</a:t>
            </a:r>
            <a:r>
              <a:rPr sz="4400" spc="1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400" spc="35" dirty="0">
                <a:solidFill>
                  <a:srgbClr val="C00000"/>
                </a:solidFill>
                <a:latin typeface="Calibri"/>
                <a:cs typeface="Calibri"/>
              </a:rPr>
              <a:t>стартуем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60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0856" y="6441620"/>
            <a:ext cx="1631314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иника Института</a:t>
            </a:r>
            <a:r>
              <a:rPr sz="1200" spc="-4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0506" y="0"/>
            <a:ext cx="6509462" cy="6857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9590" y="2881746"/>
            <a:ext cx="3157578" cy="361009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73249" y="2861564"/>
            <a:ext cx="4222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0000"/>
                </a:solidFill>
                <a:latin typeface="Calibri"/>
                <a:cs typeface="Calibri"/>
              </a:rPr>
              <a:t>А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56775" y="2767076"/>
            <a:ext cx="3790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0000"/>
                </a:solidFill>
              </a:rPr>
              <a:t>?</a:t>
            </a:r>
            <a:endParaRPr sz="60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93515" y="473963"/>
            <a:ext cx="72656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25" dirty="0"/>
              <a:t>Аргументы </a:t>
            </a:r>
            <a:r>
              <a:rPr sz="4400" spc="-330" dirty="0"/>
              <a:t>за </a:t>
            </a:r>
            <a:r>
              <a:rPr sz="4400" spc="-425" dirty="0"/>
              <a:t>реабилитацию </a:t>
            </a:r>
            <a:r>
              <a:rPr sz="4400" spc="-335" dirty="0"/>
              <a:t>в</a:t>
            </a:r>
            <a:r>
              <a:rPr sz="4400" spc="-225" dirty="0"/>
              <a:t> </a:t>
            </a:r>
            <a:r>
              <a:rPr sz="4400" spc="-355" dirty="0"/>
              <a:t>ОРИТ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3061970" y="1532635"/>
            <a:ext cx="7878445" cy="431736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355600" marR="5080" indent="-342900">
              <a:lnSpc>
                <a:spcPct val="79800"/>
              </a:lnSpc>
              <a:spcBef>
                <a:spcPts val="8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20" dirty="0">
                <a:latin typeface="Calibri"/>
                <a:cs typeface="Calibri"/>
              </a:rPr>
              <a:t>В </a:t>
            </a:r>
            <a:r>
              <a:rPr sz="3000" spc="-200" dirty="0">
                <a:latin typeface="Calibri"/>
                <a:cs typeface="Calibri"/>
              </a:rPr>
              <a:t>РФ </a:t>
            </a:r>
            <a:r>
              <a:rPr sz="3000" spc="-260" dirty="0">
                <a:latin typeface="Calibri"/>
                <a:cs typeface="Calibri"/>
              </a:rPr>
              <a:t>разработана </a:t>
            </a:r>
            <a:r>
              <a:rPr sz="3000" spc="-305" dirty="0">
                <a:latin typeface="Calibri"/>
                <a:cs typeface="Calibri"/>
              </a:rPr>
              <a:t>и </a:t>
            </a:r>
            <a:r>
              <a:rPr sz="3000" spc="-245" dirty="0">
                <a:latin typeface="Calibri"/>
                <a:cs typeface="Calibri"/>
              </a:rPr>
              <a:t>эффективна </a:t>
            </a:r>
            <a:r>
              <a:rPr sz="3000" spc="-254" dirty="0">
                <a:latin typeface="Calibri"/>
                <a:cs typeface="Calibri"/>
              </a:rPr>
              <a:t>действует </a:t>
            </a:r>
            <a:r>
              <a:rPr sz="3000" spc="-275" dirty="0">
                <a:latin typeface="Calibri"/>
                <a:cs typeface="Calibri"/>
              </a:rPr>
              <a:t>система  </a:t>
            </a:r>
            <a:r>
              <a:rPr sz="3000" spc="-265" dirty="0">
                <a:latin typeface="Calibri"/>
                <a:cs typeface="Calibri"/>
              </a:rPr>
              <a:t>острой </a:t>
            </a:r>
            <a:r>
              <a:rPr sz="3000" spc="-285" dirty="0">
                <a:latin typeface="Calibri"/>
                <a:cs typeface="Calibri"/>
              </a:rPr>
              <a:t>реабилитации </a:t>
            </a:r>
            <a:r>
              <a:rPr sz="3000" spc="-345" dirty="0">
                <a:latin typeface="Calibri"/>
                <a:cs typeface="Calibri"/>
              </a:rPr>
              <a:t>помощи </a:t>
            </a:r>
            <a:r>
              <a:rPr sz="3000" spc="-270" dirty="0">
                <a:latin typeface="Calibri"/>
                <a:cs typeface="Calibri"/>
              </a:rPr>
              <a:t>пациентов </a:t>
            </a:r>
            <a:r>
              <a:rPr sz="3000" spc="-240" dirty="0">
                <a:latin typeface="Calibri"/>
                <a:cs typeface="Calibri"/>
              </a:rPr>
              <a:t>ОРИТ  </a:t>
            </a:r>
            <a:r>
              <a:rPr sz="3000" spc="-210" dirty="0">
                <a:latin typeface="Arial Narrow"/>
                <a:cs typeface="Arial Narrow"/>
              </a:rPr>
              <a:t>(</a:t>
            </a:r>
            <a:r>
              <a:rPr sz="3000" spc="-210" dirty="0">
                <a:latin typeface="Calibri"/>
                <a:cs typeface="Calibri"/>
              </a:rPr>
              <a:t>РеабИТ</a:t>
            </a:r>
            <a:r>
              <a:rPr sz="3000" spc="-210" dirty="0">
                <a:latin typeface="Arial Narrow"/>
                <a:cs typeface="Arial Narrow"/>
              </a:rPr>
              <a:t>) </a:t>
            </a:r>
            <a:r>
              <a:rPr sz="3000" spc="-305" dirty="0">
                <a:latin typeface="Calibri"/>
                <a:cs typeface="Calibri"/>
              </a:rPr>
              <a:t>и </a:t>
            </a:r>
            <a:r>
              <a:rPr sz="3000" spc="-285" dirty="0">
                <a:latin typeface="Calibri"/>
                <a:cs typeface="Calibri"/>
              </a:rPr>
              <a:t>маршрутизированная </a:t>
            </a:r>
            <a:r>
              <a:rPr sz="3000" spc="-340" dirty="0">
                <a:latin typeface="Calibri"/>
                <a:cs typeface="Calibri"/>
              </a:rPr>
              <a:t>помощь </a:t>
            </a:r>
            <a:r>
              <a:rPr sz="3000" spc="-290" dirty="0">
                <a:latin typeface="Calibri"/>
                <a:cs typeface="Calibri"/>
              </a:rPr>
              <a:t>пациентам </a:t>
            </a:r>
            <a:r>
              <a:rPr sz="3000" spc="-204" dirty="0">
                <a:latin typeface="Calibri"/>
                <a:cs typeface="Calibri"/>
              </a:rPr>
              <a:t>с  </a:t>
            </a:r>
            <a:r>
              <a:rPr sz="3000" spc="-300" dirty="0">
                <a:latin typeface="Calibri"/>
                <a:cs typeface="Calibri"/>
              </a:rPr>
              <a:t>ПИТ</a:t>
            </a:r>
            <a:r>
              <a:rPr sz="3000" spc="-300" dirty="0">
                <a:latin typeface="Arial Narrow"/>
                <a:cs typeface="Arial Narrow"/>
              </a:rPr>
              <a:t>-</a:t>
            </a:r>
            <a:r>
              <a:rPr sz="3000" spc="-300" dirty="0">
                <a:latin typeface="Calibri"/>
                <a:cs typeface="Calibri"/>
              </a:rPr>
              <a:t>синдромом</a:t>
            </a:r>
            <a:r>
              <a:rPr sz="3000" spc="-300" dirty="0">
                <a:latin typeface="Arial Narrow"/>
                <a:cs typeface="Arial Narrow"/>
              </a:rPr>
              <a:t>, </a:t>
            </a:r>
            <a:r>
              <a:rPr sz="3000" spc="-270" dirty="0">
                <a:latin typeface="Calibri"/>
                <a:cs typeface="Calibri"/>
              </a:rPr>
              <a:t>хроническим </a:t>
            </a:r>
            <a:r>
              <a:rPr sz="3000" spc="-280" dirty="0">
                <a:latin typeface="Calibri"/>
                <a:cs typeface="Calibri"/>
              </a:rPr>
              <a:t>критическим состоянием  </a:t>
            </a:r>
            <a:r>
              <a:rPr sz="3000" spc="-204" dirty="0">
                <a:latin typeface="Arial Narrow"/>
                <a:cs typeface="Arial Narrow"/>
              </a:rPr>
              <a:t>(CCI) </a:t>
            </a:r>
            <a:r>
              <a:rPr sz="3000" spc="-305" dirty="0">
                <a:latin typeface="Calibri"/>
                <a:cs typeface="Calibri"/>
              </a:rPr>
              <a:t>и </a:t>
            </a:r>
            <a:r>
              <a:rPr sz="3000" spc="-270" dirty="0">
                <a:latin typeface="Calibri"/>
                <a:cs typeface="Calibri"/>
              </a:rPr>
              <a:t>хроническим </a:t>
            </a:r>
            <a:r>
              <a:rPr sz="3000" spc="-310" dirty="0">
                <a:latin typeface="Calibri"/>
                <a:cs typeface="Calibri"/>
              </a:rPr>
              <a:t>нарушением </a:t>
            </a:r>
            <a:r>
              <a:rPr sz="3000" spc="-270" dirty="0">
                <a:latin typeface="Calibri"/>
                <a:cs typeface="Calibri"/>
              </a:rPr>
              <a:t>сознания</a:t>
            </a:r>
            <a:r>
              <a:rPr sz="3000" spc="-285" dirty="0">
                <a:latin typeface="Calibri"/>
                <a:cs typeface="Calibri"/>
              </a:rPr>
              <a:t> </a:t>
            </a:r>
            <a:r>
              <a:rPr sz="3000" spc="-210" dirty="0">
                <a:latin typeface="Arial Narrow"/>
                <a:cs typeface="Arial Narrow"/>
              </a:rPr>
              <a:t>(UAS)</a:t>
            </a:r>
            <a:endParaRPr sz="3000">
              <a:latin typeface="Arial Narrow"/>
              <a:cs typeface="Arial Narrow"/>
            </a:endParaRPr>
          </a:p>
          <a:p>
            <a:pPr marL="355600" marR="251460" indent="-342900">
              <a:lnSpc>
                <a:spcPct val="79600"/>
              </a:lnSpc>
              <a:spcBef>
                <a:spcPts val="7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65" dirty="0">
                <a:latin typeface="Calibri"/>
                <a:cs typeface="Calibri"/>
              </a:rPr>
              <a:t>Профилактика </a:t>
            </a:r>
            <a:r>
              <a:rPr sz="3000" spc="-290" dirty="0">
                <a:latin typeface="Calibri"/>
                <a:cs typeface="Calibri"/>
              </a:rPr>
              <a:t>ПИТ</a:t>
            </a:r>
            <a:r>
              <a:rPr sz="3000" spc="-290" dirty="0">
                <a:latin typeface="Arial Narrow"/>
                <a:cs typeface="Arial Narrow"/>
              </a:rPr>
              <a:t>-</a:t>
            </a:r>
            <a:r>
              <a:rPr sz="3000" spc="-290" dirty="0">
                <a:latin typeface="Calibri"/>
                <a:cs typeface="Calibri"/>
              </a:rPr>
              <a:t>синдрома </a:t>
            </a:r>
            <a:r>
              <a:rPr sz="3000" spc="-280" dirty="0">
                <a:latin typeface="Calibri"/>
                <a:cs typeface="Calibri"/>
              </a:rPr>
              <a:t>посредством </a:t>
            </a:r>
            <a:r>
              <a:rPr sz="3000" spc="-235" dirty="0">
                <a:latin typeface="Calibri"/>
                <a:cs typeface="Calibri"/>
              </a:rPr>
              <a:t>РеабИТ </a:t>
            </a:r>
            <a:r>
              <a:rPr sz="3000" spc="220" dirty="0">
                <a:latin typeface="Arial Narrow"/>
                <a:cs typeface="Arial Narrow"/>
              </a:rPr>
              <a:t>–  </a:t>
            </a:r>
            <a:r>
              <a:rPr sz="3000" spc="-265" dirty="0">
                <a:latin typeface="Calibri"/>
                <a:cs typeface="Calibri"/>
              </a:rPr>
              <a:t>способна </a:t>
            </a:r>
            <a:r>
              <a:rPr sz="3000" spc="-250" dirty="0">
                <a:latin typeface="Calibri"/>
                <a:cs typeface="Calibri"/>
              </a:rPr>
              <a:t>сократить </a:t>
            </a:r>
            <a:r>
              <a:rPr sz="3000" spc="-330" dirty="0">
                <a:latin typeface="Calibri"/>
                <a:cs typeface="Calibri"/>
              </a:rPr>
              <a:t>общий </a:t>
            </a:r>
            <a:r>
              <a:rPr sz="3000" spc="-250" dirty="0">
                <a:latin typeface="Calibri"/>
                <a:cs typeface="Calibri"/>
              </a:rPr>
              <a:t>койко</a:t>
            </a:r>
            <a:r>
              <a:rPr sz="3000" spc="-250" dirty="0">
                <a:latin typeface="Arial Narrow"/>
                <a:cs typeface="Arial Narrow"/>
              </a:rPr>
              <a:t>-</a:t>
            </a:r>
            <a:r>
              <a:rPr sz="3000" spc="-250" dirty="0">
                <a:latin typeface="Calibri"/>
                <a:cs typeface="Calibri"/>
              </a:rPr>
              <a:t>день </a:t>
            </a:r>
            <a:r>
              <a:rPr sz="3000" spc="-305" dirty="0">
                <a:latin typeface="Calibri"/>
                <a:cs typeface="Calibri"/>
              </a:rPr>
              <a:t>и </a:t>
            </a:r>
            <a:r>
              <a:rPr sz="3000" spc="-295" dirty="0">
                <a:latin typeface="Calibri"/>
                <a:cs typeface="Calibri"/>
              </a:rPr>
              <a:t>период  </a:t>
            </a:r>
            <a:r>
              <a:rPr sz="3000" spc="-265" dirty="0">
                <a:latin typeface="Calibri"/>
                <a:cs typeface="Calibri"/>
              </a:rPr>
              <a:t>нетрудоспособности</a:t>
            </a:r>
            <a:r>
              <a:rPr sz="3000" spc="-265" dirty="0">
                <a:latin typeface="Arial Narrow"/>
                <a:cs typeface="Arial Narrow"/>
              </a:rPr>
              <a:t>, </a:t>
            </a:r>
            <a:r>
              <a:rPr sz="3000" spc="-300" dirty="0">
                <a:latin typeface="Calibri"/>
                <a:cs typeface="Calibri"/>
              </a:rPr>
              <a:t>но </a:t>
            </a:r>
            <a:r>
              <a:rPr sz="3000" spc="-240" dirty="0">
                <a:latin typeface="Calibri"/>
                <a:cs typeface="Calibri"/>
              </a:rPr>
              <a:t>это </a:t>
            </a:r>
            <a:r>
              <a:rPr sz="3000" spc="-250" dirty="0">
                <a:latin typeface="Calibri"/>
                <a:cs typeface="Calibri"/>
              </a:rPr>
              <a:t>требует </a:t>
            </a:r>
            <a:r>
              <a:rPr sz="3000" spc="-275" dirty="0">
                <a:latin typeface="Calibri"/>
                <a:cs typeface="Calibri"/>
              </a:rPr>
              <a:t>многоцентрового  </a:t>
            </a:r>
            <a:r>
              <a:rPr sz="3000" spc="-270" dirty="0">
                <a:latin typeface="Calibri"/>
                <a:cs typeface="Calibri"/>
              </a:rPr>
              <a:t>анализа</a:t>
            </a:r>
            <a:endParaRPr sz="3000">
              <a:latin typeface="Calibri"/>
              <a:cs typeface="Calibri"/>
            </a:endParaRPr>
          </a:p>
          <a:p>
            <a:pPr marL="355600" marR="385445" indent="-342900">
              <a:lnSpc>
                <a:spcPts val="2900"/>
              </a:lnSpc>
              <a:spcBef>
                <a:spcPts val="6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35" dirty="0">
                <a:latin typeface="Calibri"/>
                <a:cs typeface="Calibri"/>
              </a:rPr>
              <a:t>РеабИТ </a:t>
            </a:r>
            <a:r>
              <a:rPr sz="3000" spc="220" dirty="0">
                <a:latin typeface="Arial Narrow"/>
                <a:cs typeface="Arial Narrow"/>
              </a:rPr>
              <a:t>– </a:t>
            </a:r>
            <a:r>
              <a:rPr sz="3000" spc="-265" dirty="0">
                <a:latin typeface="Calibri"/>
                <a:cs typeface="Calibri"/>
              </a:rPr>
              <a:t>эффективный способ </a:t>
            </a:r>
            <a:r>
              <a:rPr sz="3000" spc="-275" dirty="0">
                <a:latin typeface="Calibri"/>
                <a:cs typeface="Calibri"/>
              </a:rPr>
              <a:t>улучшить </a:t>
            </a:r>
            <a:r>
              <a:rPr sz="3000" spc="-265" dirty="0">
                <a:latin typeface="Calibri"/>
                <a:cs typeface="Calibri"/>
              </a:rPr>
              <a:t>результаты  </a:t>
            </a:r>
            <a:r>
              <a:rPr sz="3000" spc="-280" dirty="0">
                <a:latin typeface="Calibri"/>
                <a:cs typeface="Calibri"/>
              </a:rPr>
              <a:t>лечения </a:t>
            </a:r>
            <a:r>
              <a:rPr sz="3000" spc="-290" dirty="0">
                <a:latin typeface="Calibri"/>
                <a:cs typeface="Calibri"/>
              </a:rPr>
              <a:t>неотложных</a:t>
            </a:r>
            <a:r>
              <a:rPr sz="3000" spc="-215" dirty="0">
                <a:latin typeface="Calibri"/>
                <a:cs typeface="Calibri"/>
              </a:rPr>
              <a:t> </a:t>
            </a:r>
            <a:r>
              <a:rPr sz="3000" spc="-265" dirty="0">
                <a:latin typeface="Calibri"/>
                <a:cs typeface="Calibri"/>
              </a:rPr>
              <a:t>состояний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107" y="499140"/>
            <a:ext cx="2338312" cy="30342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28711" y="3069624"/>
            <a:ext cx="1087120" cy="721360"/>
            <a:chOff x="9128711" y="3069624"/>
            <a:chExt cx="1087120" cy="721360"/>
          </a:xfrm>
        </p:grpSpPr>
        <p:sp>
          <p:nvSpPr>
            <p:cNvPr id="3" name="object 3"/>
            <p:cNvSpPr/>
            <p:nvPr/>
          </p:nvSpPr>
          <p:spPr>
            <a:xfrm>
              <a:off x="9141410" y="3082324"/>
              <a:ext cx="1061720" cy="695960"/>
            </a:xfrm>
            <a:custGeom>
              <a:avLst/>
              <a:gdLst/>
              <a:ahLst/>
              <a:cxnLst/>
              <a:rect l="l" t="t" r="r" b="b"/>
              <a:pathLst>
                <a:path w="1061720" h="695960">
                  <a:moveTo>
                    <a:pt x="945224" y="0"/>
                  </a:moveTo>
                  <a:lnTo>
                    <a:pt x="115963" y="0"/>
                  </a:lnTo>
                  <a:lnTo>
                    <a:pt x="70825" y="9113"/>
                  </a:lnTo>
                  <a:lnTo>
                    <a:pt x="33965" y="33965"/>
                  </a:lnTo>
                  <a:lnTo>
                    <a:pt x="9113" y="70825"/>
                  </a:lnTo>
                  <a:lnTo>
                    <a:pt x="0" y="115963"/>
                  </a:lnTo>
                  <a:lnTo>
                    <a:pt x="0" y="579804"/>
                  </a:lnTo>
                  <a:lnTo>
                    <a:pt x="9113" y="624942"/>
                  </a:lnTo>
                  <a:lnTo>
                    <a:pt x="33965" y="661803"/>
                  </a:lnTo>
                  <a:lnTo>
                    <a:pt x="70825" y="686655"/>
                  </a:lnTo>
                  <a:lnTo>
                    <a:pt x="115963" y="695768"/>
                  </a:lnTo>
                  <a:lnTo>
                    <a:pt x="945224" y="695768"/>
                  </a:lnTo>
                  <a:lnTo>
                    <a:pt x="990362" y="686655"/>
                  </a:lnTo>
                  <a:lnTo>
                    <a:pt x="1027222" y="661803"/>
                  </a:lnTo>
                  <a:lnTo>
                    <a:pt x="1052074" y="624942"/>
                  </a:lnTo>
                  <a:lnTo>
                    <a:pt x="1061187" y="579804"/>
                  </a:lnTo>
                  <a:lnTo>
                    <a:pt x="1061187" y="115963"/>
                  </a:lnTo>
                  <a:lnTo>
                    <a:pt x="1052074" y="70825"/>
                  </a:lnTo>
                  <a:lnTo>
                    <a:pt x="1027222" y="33965"/>
                  </a:lnTo>
                  <a:lnTo>
                    <a:pt x="990362" y="9113"/>
                  </a:lnTo>
                  <a:lnTo>
                    <a:pt x="945224" y="0"/>
                  </a:lnTo>
                  <a:close/>
                </a:path>
              </a:pathLst>
            </a:custGeom>
            <a:solidFill>
              <a:srgbClr val="1025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141411" y="3082324"/>
              <a:ext cx="1061720" cy="695960"/>
            </a:xfrm>
            <a:custGeom>
              <a:avLst/>
              <a:gdLst/>
              <a:ahLst/>
              <a:cxnLst/>
              <a:rect l="l" t="t" r="r" b="b"/>
              <a:pathLst>
                <a:path w="1061720" h="695960">
                  <a:moveTo>
                    <a:pt x="945223" y="0"/>
                  </a:moveTo>
                  <a:lnTo>
                    <a:pt x="990361" y="9112"/>
                  </a:lnTo>
                  <a:lnTo>
                    <a:pt x="1027222" y="33964"/>
                  </a:lnTo>
                  <a:lnTo>
                    <a:pt x="1052074" y="70825"/>
                  </a:lnTo>
                  <a:lnTo>
                    <a:pt x="1061187" y="115963"/>
                  </a:lnTo>
                  <a:lnTo>
                    <a:pt x="1061187" y="579803"/>
                  </a:lnTo>
                  <a:lnTo>
                    <a:pt x="1052074" y="624941"/>
                  </a:lnTo>
                  <a:lnTo>
                    <a:pt x="1027222" y="661802"/>
                  </a:lnTo>
                  <a:lnTo>
                    <a:pt x="990361" y="686654"/>
                  </a:lnTo>
                  <a:lnTo>
                    <a:pt x="945223" y="695767"/>
                  </a:lnTo>
                  <a:lnTo>
                    <a:pt x="115963" y="695767"/>
                  </a:lnTo>
                  <a:lnTo>
                    <a:pt x="70825" y="686654"/>
                  </a:lnTo>
                  <a:lnTo>
                    <a:pt x="33965" y="661802"/>
                  </a:lnTo>
                  <a:lnTo>
                    <a:pt x="9113" y="624941"/>
                  </a:lnTo>
                  <a:lnTo>
                    <a:pt x="0" y="579803"/>
                  </a:lnTo>
                  <a:lnTo>
                    <a:pt x="0" y="115963"/>
                  </a:lnTo>
                  <a:lnTo>
                    <a:pt x="9113" y="70825"/>
                  </a:lnTo>
                  <a:lnTo>
                    <a:pt x="33965" y="33964"/>
                  </a:lnTo>
                  <a:lnTo>
                    <a:pt x="70825" y="9112"/>
                  </a:lnTo>
                  <a:lnTo>
                    <a:pt x="115963" y="0"/>
                  </a:lnTo>
                  <a:lnTo>
                    <a:pt x="945223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235440" y="3114040"/>
            <a:ext cx="871855" cy="62928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065" marR="5080" indent="635" algn="ctr">
              <a:lnSpc>
                <a:spcPct val="102299"/>
              </a:lnSpc>
              <a:spcBef>
                <a:spcPts val="65"/>
              </a:spcBef>
            </a:pPr>
            <a:r>
              <a:rPr sz="1300" spc="-105" dirty="0">
                <a:solidFill>
                  <a:srgbClr val="FFFFFF"/>
                </a:solidFill>
                <a:latin typeface="Calibri"/>
                <a:cs typeface="Calibri"/>
              </a:rPr>
              <a:t>Центр  </a:t>
            </a: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медицинской  </a:t>
            </a:r>
            <a:r>
              <a:rPr sz="1300" spc="-114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300" spc="-10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300" spc="-9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300" spc="-125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300" spc="-13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300" spc="-8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300" spc="-9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300" spc="-13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774680" y="2877311"/>
            <a:ext cx="1313180" cy="1553210"/>
            <a:chOff x="10774680" y="2877311"/>
            <a:chExt cx="1313180" cy="15532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89920" y="2877311"/>
              <a:ext cx="960120" cy="6827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837287" y="2902079"/>
              <a:ext cx="866140" cy="586105"/>
            </a:xfrm>
            <a:custGeom>
              <a:avLst/>
              <a:gdLst/>
              <a:ahLst/>
              <a:cxnLst/>
              <a:rect l="l" t="t" r="r" b="b"/>
              <a:pathLst>
                <a:path w="866140" h="586104">
                  <a:moveTo>
                    <a:pt x="706492" y="0"/>
                  </a:moveTo>
                  <a:lnTo>
                    <a:pt x="547067" y="146519"/>
                  </a:lnTo>
                  <a:lnTo>
                    <a:pt x="633233" y="146519"/>
                  </a:lnTo>
                  <a:lnTo>
                    <a:pt x="633233" y="329671"/>
                  </a:lnTo>
                  <a:lnTo>
                    <a:pt x="624597" y="372445"/>
                  </a:lnTo>
                  <a:lnTo>
                    <a:pt x="601047" y="407375"/>
                  </a:lnTo>
                  <a:lnTo>
                    <a:pt x="566117" y="430926"/>
                  </a:lnTo>
                  <a:lnTo>
                    <a:pt x="523342" y="439562"/>
                  </a:lnTo>
                  <a:lnTo>
                    <a:pt x="0" y="439560"/>
                  </a:lnTo>
                  <a:lnTo>
                    <a:pt x="0" y="586080"/>
                  </a:lnTo>
                  <a:lnTo>
                    <a:pt x="523342" y="586080"/>
                  </a:lnTo>
                  <a:lnTo>
                    <a:pt x="569432" y="581949"/>
                  </a:lnTo>
                  <a:lnTo>
                    <a:pt x="612812" y="570039"/>
                  </a:lnTo>
                  <a:lnTo>
                    <a:pt x="652758" y="551073"/>
                  </a:lnTo>
                  <a:lnTo>
                    <a:pt x="688544" y="525776"/>
                  </a:lnTo>
                  <a:lnTo>
                    <a:pt x="719448" y="494873"/>
                  </a:lnTo>
                  <a:lnTo>
                    <a:pt x="744745" y="459086"/>
                  </a:lnTo>
                  <a:lnTo>
                    <a:pt x="763711" y="419141"/>
                  </a:lnTo>
                  <a:lnTo>
                    <a:pt x="775622" y="375761"/>
                  </a:lnTo>
                  <a:lnTo>
                    <a:pt x="779753" y="329671"/>
                  </a:lnTo>
                  <a:lnTo>
                    <a:pt x="779753" y="146519"/>
                  </a:lnTo>
                  <a:lnTo>
                    <a:pt x="865919" y="146519"/>
                  </a:lnTo>
                  <a:lnTo>
                    <a:pt x="706492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837287" y="2902079"/>
              <a:ext cx="866140" cy="586105"/>
            </a:xfrm>
            <a:custGeom>
              <a:avLst/>
              <a:gdLst/>
              <a:ahLst/>
              <a:cxnLst/>
              <a:rect l="l" t="t" r="r" b="b"/>
              <a:pathLst>
                <a:path w="866140" h="586104">
                  <a:moveTo>
                    <a:pt x="0" y="586081"/>
                  </a:moveTo>
                  <a:lnTo>
                    <a:pt x="523343" y="586081"/>
                  </a:lnTo>
                  <a:lnTo>
                    <a:pt x="569433" y="581949"/>
                  </a:lnTo>
                  <a:lnTo>
                    <a:pt x="612812" y="570039"/>
                  </a:lnTo>
                  <a:lnTo>
                    <a:pt x="652758" y="551073"/>
                  </a:lnTo>
                  <a:lnTo>
                    <a:pt x="688544" y="525776"/>
                  </a:lnTo>
                  <a:lnTo>
                    <a:pt x="719448" y="494872"/>
                  </a:lnTo>
                  <a:lnTo>
                    <a:pt x="744745" y="459085"/>
                  </a:lnTo>
                  <a:lnTo>
                    <a:pt x="763711" y="419140"/>
                  </a:lnTo>
                  <a:lnTo>
                    <a:pt x="775622" y="375760"/>
                  </a:lnTo>
                  <a:lnTo>
                    <a:pt x="779753" y="329670"/>
                  </a:lnTo>
                  <a:lnTo>
                    <a:pt x="779753" y="146519"/>
                  </a:lnTo>
                  <a:lnTo>
                    <a:pt x="865919" y="146519"/>
                  </a:lnTo>
                  <a:lnTo>
                    <a:pt x="706492" y="0"/>
                  </a:lnTo>
                  <a:lnTo>
                    <a:pt x="547067" y="146519"/>
                  </a:lnTo>
                  <a:lnTo>
                    <a:pt x="633233" y="146519"/>
                  </a:lnTo>
                  <a:lnTo>
                    <a:pt x="633233" y="329670"/>
                  </a:lnTo>
                  <a:lnTo>
                    <a:pt x="624597" y="372445"/>
                  </a:lnTo>
                  <a:lnTo>
                    <a:pt x="601047" y="407375"/>
                  </a:lnTo>
                  <a:lnTo>
                    <a:pt x="566117" y="430925"/>
                  </a:lnTo>
                  <a:lnTo>
                    <a:pt x="523343" y="439561"/>
                  </a:lnTo>
                  <a:lnTo>
                    <a:pt x="0" y="439560"/>
                  </a:lnTo>
                  <a:lnTo>
                    <a:pt x="0" y="586081"/>
                  </a:lnTo>
                  <a:close/>
                </a:path>
              </a:pathLst>
            </a:custGeom>
            <a:ln w="12700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74680" y="3346703"/>
              <a:ext cx="960120" cy="7010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822211" y="3370215"/>
              <a:ext cx="866140" cy="605790"/>
            </a:xfrm>
            <a:custGeom>
              <a:avLst/>
              <a:gdLst/>
              <a:ahLst/>
              <a:cxnLst/>
              <a:rect l="l" t="t" r="r" b="b"/>
              <a:pathLst>
                <a:path w="866140" h="605789">
                  <a:moveTo>
                    <a:pt x="492138" y="0"/>
                  </a:moveTo>
                  <a:lnTo>
                    <a:pt x="0" y="0"/>
                  </a:lnTo>
                  <a:lnTo>
                    <a:pt x="0" y="151363"/>
                  </a:lnTo>
                  <a:lnTo>
                    <a:pt x="492138" y="151364"/>
                  </a:lnTo>
                  <a:lnTo>
                    <a:pt x="536326" y="160286"/>
                  </a:lnTo>
                  <a:lnTo>
                    <a:pt x="572411" y="184615"/>
                  </a:lnTo>
                  <a:lnTo>
                    <a:pt x="596740" y="220699"/>
                  </a:lnTo>
                  <a:lnTo>
                    <a:pt x="605661" y="264887"/>
                  </a:lnTo>
                  <a:lnTo>
                    <a:pt x="605661" y="454093"/>
                  </a:lnTo>
                  <a:lnTo>
                    <a:pt x="496770" y="454093"/>
                  </a:lnTo>
                  <a:lnTo>
                    <a:pt x="681344" y="605458"/>
                  </a:lnTo>
                  <a:lnTo>
                    <a:pt x="865919" y="454093"/>
                  </a:lnTo>
                  <a:lnTo>
                    <a:pt x="757026" y="454093"/>
                  </a:lnTo>
                  <a:lnTo>
                    <a:pt x="757026" y="264887"/>
                  </a:lnTo>
                  <a:lnTo>
                    <a:pt x="752758" y="217273"/>
                  </a:lnTo>
                  <a:lnTo>
                    <a:pt x="740454" y="172459"/>
                  </a:lnTo>
                  <a:lnTo>
                    <a:pt x="720861" y="131193"/>
                  </a:lnTo>
                  <a:lnTo>
                    <a:pt x="694728" y="94223"/>
                  </a:lnTo>
                  <a:lnTo>
                    <a:pt x="662802" y="62298"/>
                  </a:lnTo>
                  <a:lnTo>
                    <a:pt x="625833" y="36164"/>
                  </a:lnTo>
                  <a:lnTo>
                    <a:pt x="584567" y="16571"/>
                  </a:lnTo>
                  <a:lnTo>
                    <a:pt x="539752" y="4267"/>
                  </a:lnTo>
                  <a:lnTo>
                    <a:pt x="492138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822211" y="3370215"/>
              <a:ext cx="866140" cy="605790"/>
            </a:xfrm>
            <a:custGeom>
              <a:avLst/>
              <a:gdLst/>
              <a:ahLst/>
              <a:cxnLst/>
              <a:rect l="l" t="t" r="r" b="b"/>
              <a:pathLst>
                <a:path w="866140" h="605789">
                  <a:moveTo>
                    <a:pt x="0" y="0"/>
                  </a:moveTo>
                  <a:lnTo>
                    <a:pt x="492139" y="0"/>
                  </a:lnTo>
                  <a:lnTo>
                    <a:pt x="539753" y="4267"/>
                  </a:lnTo>
                  <a:lnTo>
                    <a:pt x="584567" y="16572"/>
                  </a:lnTo>
                  <a:lnTo>
                    <a:pt x="625833" y="36165"/>
                  </a:lnTo>
                  <a:lnTo>
                    <a:pt x="662803" y="62298"/>
                  </a:lnTo>
                  <a:lnTo>
                    <a:pt x="694729" y="94224"/>
                  </a:lnTo>
                  <a:lnTo>
                    <a:pt x="720862" y="131194"/>
                  </a:lnTo>
                  <a:lnTo>
                    <a:pt x="740455" y="172460"/>
                  </a:lnTo>
                  <a:lnTo>
                    <a:pt x="752759" y="217274"/>
                  </a:lnTo>
                  <a:lnTo>
                    <a:pt x="757027" y="264888"/>
                  </a:lnTo>
                  <a:lnTo>
                    <a:pt x="757027" y="454094"/>
                  </a:lnTo>
                  <a:lnTo>
                    <a:pt x="865919" y="454094"/>
                  </a:lnTo>
                  <a:lnTo>
                    <a:pt x="681344" y="605459"/>
                  </a:lnTo>
                  <a:lnTo>
                    <a:pt x="496770" y="454094"/>
                  </a:lnTo>
                  <a:lnTo>
                    <a:pt x="605662" y="454094"/>
                  </a:lnTo>
                  <a:lnTo>
                    <a:pt x="605662" y="264888"/>
                  </a:lnTo>
                  <a:lnTo>
                    <a:pt x="596741" y="220700"/>
                  </a:lnTo>
                  <a:lnTo>
                    <a:pt x="572412" y="184615"/>
                  </a:lnTo>
                  <a:lnTo>
                    <a:pt x="536327" y="160286"/>
                  </a:lnTo>
                  <a:lnTo>
                    <a:pt x="492139" y="151365"/>
                  </a:lnTo>
                  <a:lnTo>
                    <a:pt x="0" y="15136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069593" y="3965826"/>
              <a:ext cx="1005205" cy="452120"/>
            </a:xfrm>
            <a:custGeom>
              <a:avLst/>
              <a:gdLst/>
              <a:ahLst/>
              <a:cxnLst/>
              <a:rect l="l" t="t" r="r" b="b"/>
              <a:pathLst>
                <a:path w="1005204" h="452120">
                  <a:moveTo>
                    <a:pt x="929811" y="0"/>
                  </a:moveTo>
                  <a:lnTo>
                    <a:pt x="75308" y="0"/>
                  </a:lnTo>
                  <a:lnTo>
                    <a:pt x="45995" y="5918"/>
                  </a:lnTo>
                  <a:lnTo>
                    <a:pt x="22057" y="22057"/>
                  </a:lnTo>
                  <a:lnTo>
                    <a:pt x="5918" y="45995"/>
                  </a:lnTo>
                  <a:lnTo>
                    <a:pt x="0" y="75308"/>
                  </a:lnTo>
                  <a:lnTo>
                    <a:pt x="0" y="376530"/>
                  </a:lnTo>
                  <a:lnTo>
                    <a:pt x="5918" y="405844"/>
                  </a:lnTo>
                  <a:lnTo>
                    <a:pt x="22057" y="429782"/>
                  </a:lnTo>
                  <a:lnTo>
                    <a:pt x="45995" y="445921"/>
                  </a:lnTo>
                  <a:lnTo>
                    <a:pt x="75308" y="451839"/>
                  </a:lnTo>
                  <a:lnTo>
                    <a:pt x="929811" y="451839"/>
                  </a:lnTo>
                  <a:lnTo>
                    <a:pt x="959124" y="445921"/>
                  </a:lnTo>
                  <a:lnTo>
                    <a:pt x="983061" y="429782"/>
                  </a:lnTo>
                  <a:lnTo>
                    <a:pt x="999200" y="405844"/>
                  </a:lnTo>
                  <a:lnTo>
                    <a:pt x="1005118" y="376530"/>
                  </a:lnTo>
                  <a:lnTo>
                    <a:pt x="1005118" y="75308"/>
                  </a:lnTo>
                  <a:lnTo>
                    <a:pt x="999200" y="45995"/>
                  </a:lnTo>
                  <a:lnTo>
                    <a:pt x="983061" y="22057"/>
                  </a:lnTo>
                  <a:lnTo>
                    <a:pt x="959124" y="5918"/>
                  </a:lnTo>
                  <a:lnTo>
                    <a:pt x="92981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069593" y="3965826"/>
              <a:ext cx="1005205" cy="452120"/>
            </a:xfrm>
            <a:custGeom>
              <a:avLst/>
              <a:gdLst/>
              <a:ahLst/>
              <a:cxnLst/>
              <a:rect l="l" t="t" r="r" b="b"/>
              <a:pathLst>
                <a:path w="1005204" h="452120">
                  <a:moveTo>
                    <a:pt x="0" y="75308"/>
                  </a:moveTo>
                  <a:lnTo>
                    <a:pt x="5918" y="45994"/>
                  </a:lnTo>
                  <a:lnTo>
                    <a:pt x="22057" y="22057"/>
                  </a:lnTo>
                  <a:lnTo>
                    <a:pt x="45994" y="5918"/>
                  </a:lnTo>
                  <a:lnTo>
                    <a:pt x="75308" y="0"/>
                  </a:lnTo>
                  <a:lnTo>
                    <a:pt x="929810" y="0"/>
                  </a:lnTo>
                  <a:lnTo>
                    <a:pt x="959124" y="5918"/>
                  </a:lnTo>
                  <a:lnTo>
                    <a:pt x="983061" y="22057"/>
                  </a:lnTo>
                  <a:lnTo>
                    <a:pt x="999200" y="45994"/>
                  </a:lnTo>
                  <a:lnTo>
                    <a:pt x="1005119" y="75308"/>
                  </a:lnTo>
                  <a:lnTo>
                    <a:pt x="1005119" y="376530"/>
                  </a:lnTo>
                  <a:lnTo>
                    <a:pt x="999200" y="405844"/>
                  </a:lnTo>
                  <a:lnTo>
                    <a:pt x="983061" y="429781"/>
                  </a:lnTo>
                  <a:lnTo>
                    <a:pt x="959124" y="445920"/>
                  </a:lnTo>
                  <a:lnTo>
                    <a:pt x="929810" y="451839"/>
                  </a:lnTo>
                  <a:lnTo>
                    <a:pt x="75308" y="451839"/>
                  </a:lnTo>
                  <a:lnTo>
                    <a:pt x="45994" y="445920"/>
                  </a:lnTo>
                  <a:lnTo>
                    <a:pt x="22057" y="429781"/>
                  </a:lnTo>
                  <a:lnTo>
                    <a:pt x="5918" y="405844"/>
                  </a:lnTo>
                  <a:lnTo>
                    <a:pt x="0" y="376530"/>
                  </a:lnTo>
                  <a:lnTo>
                    <a:pt x="0" y="75308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224490" y="4005072"/>
            <a:ext cx="69723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56845" marR="5080" indent="-144780">
              <a:lnSpc>
                <a:spcPts val="1300"/>
              </a:lnSpc>
              <a:spcBef>
                <a:spcPts val="160"/>
              </a:spcBef>
            </a:pP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лл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9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65" dirty="0">
                <a:solidFill>
                  <a:srgbClr val="FFFFFF"/>
                </a:solidFill>
                <a:latin typeface="Calibri"/>
                <a:cs typeface="Calibri"/>
              </a:rPr>
              <a:t>я  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помощь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272040" y="2046249"/>
            <a:ext cx="799465" cy="876935"/>
            <a:chOff x="10272040" y="2046249"/>
            <a:chExt cx="799465" cy="876935"/>
          </a:xfrm>
        </p:grpSpPr>
        <p:sp>
          <p:nvSpPr>
            <p:cNvPr id="17" name="object 17"/>
            <p:cNvSpPr/>
            <p:nvPr/>
          </p:nvSpPr>
          <p:spPr>
            <a:xfrm>
              <a:off x="10284740" y="2058949"/>
              <a:ext cx="774065" cy="851535"/>
            </a:xfrm>
            <a:custGeom>
              <a:avLst/>
              <a:gdLst/>
              <a:ahLst/>
              <a:cxnLst/>
              <a:rect l="l" t="t" r="r" b="b"/>
              <a:pathLst>
                <a:path w="774065" h="851535">
                  <a:moveTo>
                    <a:pt x="502754" y="0"/>
                  </a:moveTo>
                  <a:lnTo>
                    <a:pt x="0" y="0"/>
                  </a:lnTo>
                  <a:lnTo>
                    <a:pt x="0" y="851209"/>
                  </a:lnTo>
                  <a:lnTo>
                    <a:pt x="502754" y="851209"/>
                  </a:lnTo>
                  <a:lnTo>
                    <a:pt x="502754" y="511304"/>
                  </a:lnTo>
                  <a:lnTo>
                    <a:pt x="580308" y="511304"/>
                  </a:lnTo>
                  <a:lnTo>
                    <a:pt x="580308" y="608022"/>
                  </a:lnTo>
                  <a:lnTo>
                    <a:pt x="773743" y="425604"/>
                  </a:lnTo>
                  <a:lnTo>
                    <a:pt x="580308" y="243187"/>
                  </a:lnTo>
                  <a:lnTo>
                    <a:pt x="580308" y="339905"/>
                  </a:lnTo>
                  <a:lnTo>
                    <a:pt x="502754" y="339905"/>
                  </a:lnTo>
                  <a:lnTo>
                    <a:pt x="502754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84740" y="2058949"/>
              <a:ext cx="774065" cy="851535"/>
            </a:xfrm>
            <a:custGeom>
              <a:avLst/>
              <a:gdLst/>
              <a:ahLst/>
              <a:cxnLst/>
              <a:rect l="l" t="t" r="r" b="b"/>
              <a:pathLst>
                <a:path w="774065" h="851535">
                  <a:moveTo>
                    <a:pt x="0" y="0"/>
                  </a:moveTo>
                  <a:lnTo>
                    <a:pt x="502755" y="0"/>
                  </a:lnTo>
                  <a:lnTo>
                    <a:pt x="502755" y="339905"/>
                  </a:lnTo>
                  <a:lnTo>
                    <a:pt x="580308" y="339905"/>
                  </a:lnTo>
                  <a:lnTo>
                    <a:pt x="580308" y="243188"/>
                  </a:lnTo>
                  <a:lnTo>
                    <a:pt x="773744" y="425605"/>
                  </a:lnTo>
                  <a:lnTo>
                    <a:pt x="580308" y="608022"/>
                  </a:lnTo>
                  <a:lnTo>
                    <a:pt x="580308" y="511305"/>
                  </a:lnTo>
                  <a:lnTo>
                    <a:pt x="502755" y="511305"/>
                  </a:lnTo>
                  <a:lnTo>
                    <a:pt x="502755" y="851211"/>
                  </a:lnTo>
                  <a:lnTo>
                    <a:pt x="0" y="85121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0438358" y="2264646"/>
            <a:ext cx="219710" cy="4400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30"/>
              </a:lnSpc>
            </a:pPr>
            <a:r>
              <a:rPr sz="1300" spc="-185" dirty="0">
                <a:solidFill>
                  <a:srgbClr val="FFFFFF"/>
                </a:solidFill>
                <a:latin typeface="Calibri"/>
                <a:cs typeface="Calibri"/>
              </a:rPr>
              <a:t>ШРМ</a:t>
            </a:r>
            <a:r>
              <a:rPr sz="13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0256988" y="2973223"/>
            <a:ext cx="825500" cy="1005840"/>
            <a:chOff x="10256988" y="2973223"/>
            <a:chExt cx="825500" cy="1005840"/>
          </a:xfrm>
        </p:grpSpPr>
        <p:sp>
          <p:nvSpPr>
            <p:cNvPr id="21" name="object 21"/>
            <p:cNvSpPr/>
            <p:nvPr/>
          </p:nvSpPr>
          <p:spPr>
            <a:xfrm>
              <a:off x="10269688" y="2985923"/>
              <a:ext cx="800100" cy="980440"/>
            </a:xfrm>
            <a:custGeom>
              <a:avLst/>
              <a:gdLst/>
              <a:ahLst/>
              <a:cxnLst/>
              <a:rect l="l" t="t" r="r" b="b"/>
              <a:pathLst>
                <a:path w="800100" h="980439">
                  <a:moveTo>
                    <a:pt x="519753" y="0"/>
                  </a:moveTo>
                  <a:lnTo>
                    <a:pt x="0" y="0"/>
                  </a:lnTo>
                  <a:lnTo>
                    <a:pt x="0" y="979864"/>
                  </a:lnTo>
                  <a:lnTo>
                    <a:pt x="519753" y="979864"/>
                  </a:lnTo>
                  <a:lnTo>
                    <a:pt x="519753" y="589920"/>
                  </a:lnTo>
                  <a:lnTo>
                    <a:pt x="599927" y="589920"/>
                  </a:lnTo>
                  <a:lnTo>
                    <a:pt x="599927" y="689908"/>
                  </a:lnTo>
                  <a:lnTo>
                    <a:pt x="799904" y="489931"/>
                  </a:lnTo>
                  <a:lnTo>
                    <a:pt x="599927" y="289956"/>
                  </a:lnTo>
                  <a:lnTo>
                    <a:pt x="599927" y="389944"/>
                  </a:lnTo>
                  <a:lnTo>
                    <a:pt x="519753" y="389944"/>
                  </a:lnTo>
                  <a:lnTo>
                    <a:pt x="519753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269688" y="2985923"/>
              <a:ext cx="800100" cy="980440"/>
            </a:xfrm>
            <a:custGeom>
              <a:avLst/>
              <a:gdLst/>
              <a:ahLst/>
              <a:cxnLst/>
              <a:rect l="l" t="t" r="r" b="b"/>
              <a:pathLst>
                <a:path w="800100" h="980439">
                  <a:moveTo>
                    <a:pt x="0" y="0"/>
                  </a:moveTo>
                  <a:lnTo>
                    <a:pt x="519754" y="0"/>
                  </a:lnTo>
                  <a:lnTo>
                    <a:pt x="519754" y="389943"/>
                  </a:lnTo>
                  <a:lnTo>
                    <a:pt x="599928" y="389943"/>
                  </a:lnTo>
                  <a:lnTo>
                    <a:pt x="599928" y="289955"/>
                  </a:lnTo>
                  <a:lnTo>
                    <a:pt x="799905" y="489932"/>
                  </a:lnTo>
                  <a:lnTo>
                    <a:pt x="599928" y="689908"/>
                  </a:lnTo>
                  <a:lnTo>
                    <a:pt x="599928" y="589920"/>
                  </a:lnTo>
                  <a:lnTo>
                    <a:pt x="519754" y="589920"/>
                  </a:lnTo>
                  <a:lnTo>
                    <a:pt x="519754" y="979864"/>
                  </a:lnTo>
                  <a:lnTo>
                    <a:pt x="0" y="97986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431805" y="3131692"/>
            <a:ext cx="219710" cy="6915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30"/>
              </a:lnSpc>
            </a:pPr>
            <a:r>
              <a:rPr sz="1300" spc="-185" dirty="0">
                <a:solidFill>
                  <a:srgbClr val="FFFFFF"/>
                </a:solidFill>
                <a:latin typeface="Calibri"/>
                <a:cs typeface="Calibri"/>
              </a:rPr>
              <a:t>ШРМ</a:t>
            </a:r>
            <a:r>
              <a:rPr sz="13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45" dirty="0">
                <a:solidFill>
                  <a:srgbClr val="FFFFFF"/>
                </a:solidFill>
                <a:latin typeface="Calibri"/>
                <a:cs typeface="Calibri"/>
              </a:rPr>
              <a:t>4-5-6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1142871" y="1911228"/>
            <a:ext cx="1049655" cy="1233170"/>
            <a:chOff x="11142871" y="1911228"/>
            <a:chExt cx="1049655" cy="1233170"/>
          </a:xfrm>
        </p:grpSpPr>
        <p:sp>
          <p:nvSpPr>
            <p:cNvPr id="25" name="object 25"/>
            <p:cNvSpPr/>
            <p:nvPr/>
          </p:nvSpPr>
          <p:spPr>
            <a:xfrm>
              <a:off x="11142876" y="2228754"/>
              <a:ext cx="139065" cy="746125"/>
            </a:xfrm>
            <a:custGeom>
              <a:avLst/>
              <a:gdLst/>
              <a:ahLst/>
              <a:cxnLst/>
              <a:rect l="l" t="t" r="r" b="b"/>
              <a:pathLst>
                <a:path w="139065" h="746125">
                  <a:moveTo>
                    <a:pt x="138957" y="0"/>
                  </a:moveTo>
                  <a:lnTo>
                    <a:pt x="0" y="745730"/>
                  </a:lnTo>
                  <a:lnTo>
                    <a:pt x="138957" y="745730"/>
                  </a:lnTo>
                  <a:lnTo>
                    <a:pt x="138957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871" y="2228753"/>
              <a:ext cx="1049127" cy="91533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2053040" y="2398356"/>
              <a:ext cx="139065" cy="746125"/>
            </a:xfrm>
            <a:custGeom>
              <a:avLst/>
              <a:gdLst/>
              <a:ahLst/>
              <a:cxnLst/>
              <a:rect l="l" t="t" r="r" b="b"/>
              <a:pathLst>
                <a:path w="139065" h="746125">
                  <a:moveTo>
                    <a:pt x="138959" y="0"/>
                  </a:moveTo>
                  <a:lnTo>
                    <a:pt x="0" y="0"/>
                  </a:lnTo>
                  <a:lnTo>
                    <a:pt x="0" y="745730"/>
                  </a:lnTo>
                  <a:lnTo>
                    <a:pt x="13895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142871" y="1911228"/>
              <a:ext cx="139065" cy="746125"/>
            </a:xfrm>
            <a:custGeom>
              <a:avLst/>
              <a:gdLst/>
              <a:ahLst/>
              <a:cxnLst/>
              <a:rect l="l" t="t" r="r" b="b"/>
              <a:pathLst>
                <a:path w="139065" h="746125">
                  <a:moveTo>
                    <a:pt x="138960" y="0"/>
                  </a:moveTo>
                  <a:lnTo>
                    <a:pt x="0" y="745728"/>
                  </a:lnTo>
                  <a:lnTo>
                    <a:pt x="138960" y="745728"/>
                  </a:lnTo>
                  <a:lnTo>
                    <a:pt x="13896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871" y="1911228"/>
              <a:ext cx="1049127" cy="91533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2053038" y="2080831"/>
              <a:ext cx="139065" cy="746125"/>
            </a:xfrm>
            <a:custGeom>
              <a:avLst/>
              <a:gdLst/>
              <a:ahLst/>
              <a:cxnLst/>
              <a:rect l="l" t="t" r="r" b="b"/>
              <a:pathLst>
                <a:path w="139065" h="746125">
                  <a:moveTo>
                    <a:pt x="138960" y="0"/>
                  </a:moveTo>
                  <a:lnTo>
                    <a:pt x="0" y="0"/>
                  </a:lnTo>
                  <a:lnTo>
                    <a:pt x="0" y="745730"/>
                  </a:lnTo>
                  <a:lnTo>
                    <a:pt x="13896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174391" y="2206900"/>
              <a:ext cx="923925" cy="461645"/>
            </a:xfrm>
            <a:custGeom>
              <a:avLst/>
              <a:gdLst/>
              <a:ahLst/>
              <a:cxnLst/>
              <a:rect l="l" t="t" r="r" b="b"/>
              <a:pathLst>
                <a:path w="923925" h="461644">
                  <a:moveTo>
                    <a:pt x="846711" y="0"/>
                  </a:moveTo>
                  <a:lnTo>
                    <a:pt x="76879" y="0"/>
                  </a:lnTo>
                  <a:lnTo>
                    <a:pt x="46954" y="6041"/>
                  </a:lnTo>
                  <a:lnTo>
                    <a:pt x="22517" y="22517"/>
                  </a:lnTo>
                  <a:lnTo>
                    <a:pt x="6041" y="46955"/>
                  </a:lnTo>
                  <a:lnTo>
                    <a:pt x="0" y="76880"/>
                  </a:lnTo>
                  <a:lnTo>
                    <a:pt x="0" y="384393"/>
                  </a:lnTo>
                  <a:lnTo>
                    <a:pt x="6041" y="414318"/>
                  </a:lnTo>
                  <a:lnTo>
                    <a:pt x="22517" y="438755"/>
                  </a:lnTo>
                  <a:lnTo>
                    <a:pt x="46954" y="455231"/>
                  </a:lnTo>
                  <a:lnTo>
                    <a:pt x="76879" y="461272"/>
                  </a:lnTo>
                  <a:lnTo>
                    <a:pt x="846711" y="461272"/>
                  </a:lnTo>
                  <a:lnTo>
                    <a:pt x="876636" y="455231"/>
                  </a:lnTo>
                  <a:lnTo>
                    <a:pt x="901074" y="438755"/>
                  </a:lnTo>
                  <a:lnTo>
                    <a:pt x="917550" y="414318"/>
                  </a:lnTo>
                  <a:lnTo>
                    <a:pt x="923592" y="384393"/>
                  </a:lnTo>
                  <a:lnTo>
                    <a:pt x="923592" y="76880"/>
                  </a:lnTo>
                  <a:lnTo>
                    <a:pt x="917550" y="46955"/>
                  </a:lnTo>
                  <a:lnTo>
                    <a:pt x="901074" y="22517"/>
                  </a:lnTo>
                  <a:lnTo>
                    <a:pt x="876636" y="6041"/>
                  </a:lnTo>
                  <a:lnTo>
                    <a:pt x="84671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174391" y="2206900"/>
              <a:ext cx="923925" cy="461645"/>
            </a:xfrm>
            <a:custGeom>
              <a:avLst/>
              <a:gdLst/>
              <a:ahLst/>
              <a:cxnLst/>
              <a:rect l="l" t="t" r="r" b="b"/>
              <a:pathLst>
                <a:path w="923925" h="461644">
                  <a:moveTo>
                    <a:pt x="0" y="76880"/>
                  </a:moveTo>
                  <a:lnTo>
                    <a:pt x="6041" y="46954"/>
                  </a:lnTo>
                  <a:lnTo>
                    <a:pt x="22517" y="22517"/>
                  </a:lnTo>
                  <a:lnTo>
                    <a:pt x="46954" y="6041"/>
                  </a:lnTo>
                  <a:lnTo>
                    <a:pt x="76880" y="0"/>
                  </a:lnTo>
                  <a:lnTo>
                    <a:pt x="846711" y="0"/>
                  </a:lnTo>
                  <a:lnTo>
                    <a:pt x="876637" y="6041"/>
                  </a:lnTo>
                  <a:lnTo>
                    <a:pt x="901074" y="22517"/>
                  </a:lnTo>
                  <a:lnTo>
                    <a:pt x="917550" y="46954"/>
                  </a:lnTo>
                  <a:lnTo>
                    <a:pt x="923592" y="76880"/>
                  </a:lnTo>
                  <a:lnTo>
                    <a:pt x="923592" y="384392"/>
                  </a:lnTo>
                  <a:lnTo>
                    <a:pt x="917550" y="414318"/>
                  </a:lnTo>
                  <a:lnTo>
                    <a:pt x="901074" y="438755"/>
                  </a:lnTo>
                  <a:lnTo>
                    <a:pt x="876637" y="455231"/>
                  </a:lnTo>
                  <a:lnTo>
                    <a:pt x="846711" y="461273"/>
                  </a:lnTo>
                  <a:lnTo>
                    <a:pt x="76880" y="461273"/>
                  </a:lnTo>
                  <a:lnTo>
                    <a:pt x="46954" y="455231"/>
                  </a:lnTo>
                  <a:lnTo>
                    <a:pt x="22517" y="438755"/>
                  </a:lnTo>
                  <a:lnTo>
                    <a:pt x="6041" y="414318"/>
                  </a:lnTo>
                  <a:lnTo>
                    <a:pt x="0" y="384392"/>
                  </a:lnTo>
                  <a:lnTo>
                    <a:pt x="0" y="7688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1313925" y="2220976"/>
            <a:ext cx="643890" cy="4279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47625">
              <a:lnSpc>
                <a:spcPct val="103099"/>
              </a:lnSpc>
              <a:spcBef>
                <a:spcPts val="50"/>
              </a:spcBef>
            </a:pPr>
            <a:r>
              <a:rPr sz="1300" spc="-114" dirty="0">
                <a:solidFill>
                  <a:srgbClr val="FFFFFF"/>
                </a:solidFill>
                <a:latin typeface="Calibri"/>
                <a:cs typeface="Calibri"/>
              </a:rPr>
              <a:t>Дневной  </a:t>
            </a:r>
            <a:r>
              <a:rPr sz="1300" spc="-8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300" spc="-8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300" spc="-9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3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300" spc="-12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300" spc="-9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269015" y="2951335"/>
            <a:ext cx="4076065" cy="1193800"/>
            <a:chOff x="3269015" y="2951335"/>
            <a:chExt cx="4076065" cy="1193800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4760" y="3739025"/>
              <a:ext cx="650182" cy="40601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281715" y="2964035"/>
              <a:ext cx="800100" cy="1163320"/>
            </a:xfrm>
            <a:custGeom>
              <a:avLst/>
              <a:gdLst/>
              <a:ahLst/>
              <a:cxnLst/>
              <a:rect l="l" t="t" r="r" b="b"/>
              <a:pathLst>
                <a:path w="800100" h="1163320">
                  <a:moveTo>
                    <a:pt x="519755" y="0"/>
                  </a:moveTo>
                  <a:lnTo>
                    <a:pt x="0" y="0"/>
                  </a:lnTo>
                  <a:lnTo>
                    <a:pt x="0" y="1163180"/>
                  </a:lnTo>
                  <a:lnTo>
                    <a:pt x="519755" y="1163180"/>
                  </a:lnTo>
                  <a:lnTo>
                    <a:pt x="519755" y="681578"/>
                  </a:lnTo>
                  <a:lnTo>
                    <a:pt x="599928" y="681578"/>
                  </a:lnTo>
                  <a:lnTo>
                    <a:pt x="599928" y="781565"/>
                  </a:lnTo>
                  <a:lnTo>
                    <a:pt x="799905" y="581590"/>
                  </a:lnTo>
                  <a:lnTo>
                    <a:pt x="599928" y="381614"/>
                  </a:lnTo>
                  <a:lnTo>
                    <a:pt x="599928" y="481601"/>
                  </a:lnTo>
                  <a:lnTo>
                    <a:pt x="519755" y="481601"/>
                  </a:lnTo>
                  <a:lnTo>
                    <a:pt x="519755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281715" y="2964035"/>
              <a:ext cx="800100" cy="1163320"/>
            </a:xfrm>
            <a:custGeom>
              <a:avLst/>
              <a:gdLst/>
              <a:ahLst/>
              <a:cxnLst/>
              <a:rect l="l" t="t" r="r" b="b"/>
              <a:pathLst>
                <a:path w="800100" h="1163320">
                  <a:moveTo>
                    <a:pt x="0" y="0"/>
                  </a:moveTo>
                  <a:lnTo>
                    <a:pt x="519754" y="0"/>
                  </a:lnTo>
                  <a:lnTo>
                    <a:pt x="519754" y="481601"/>
                  </a:lnTo>
                  <a:lnTo>
                    <a:pt x="599929" y="481601"/>
                  </a:lnTo>
                  <a:lnTo>
                    <a:pt x="599929" y="381614"/>
                  </a:lnTo>
                  <a:lnTo>
                    <a:pt x="799905" y="581590"/>
                  </a:lnTo>
                  <a:lnTo>
                    <a:pt x="599929" y="781565"/>
                  </a:lnTo>
                  <a:lnTo>
                    <a:pt x="599929" y="681578"/>
                  </a:lnTo>
                  <a:lnTo>
                    <a:pt x="519754" y="681578"/>
                  </a:lnTo>
                  <a:lnTo>
                    <a:pt x="519754" y="1163180"/>
                  </a:lnTo>
                  <a:lnTo>
                    <a:pt x="0" y="116318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292673" y="3029590"/>
            <a:ext cx="506095" cy="1034415"/>
          </a:xfrm>
          <a:prstGeom prst="rect">
            <a:avLst/>
          </a:prstGeom>
        </p:spPr>
        <p:txBody>
          <a:bodyPr vert="vert270" wrap="square" lIns="0" tIns="2540" rIns="0" bIns="0" rtlCol="0">
            <a:spAutoFit/>
          </a:bodyPr>
          <a:lstStyle/>
          <a:p>
            <a:pPr marL="192405" marR="5080" indent="-180340">
              <a:lnSpc>
                <a:spcPts val="1900"/>
              </a:lnSpc>
              <a:spcBef>
                <a:spcPts val="2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абили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я  </a:t>
            </a:r>
            <a:r>
              <a:rPr sz="1600" spc="-245" dirty="0">
                <a:solidFill>
                  <a:srgbClr val="FFFFFF"/>
                </a:solidFill>
                <a:latin typeface="Calibri"/>
                <a:cs typeface="Calibri"/>
              </a:rPr>
              <a:t>ШРМ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4-5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138186" y="2166691"/>
            <a:ext cx="1989455" cy="403860"/>
            <a:chOff x="1138186" y="2166691"/>
            <a:chExt cx="1989455" cy="403860"/>
          </a:xfrm>
        </p:grpSpPr>
        <p:sp>
          <p:nvSpPr>
            <p:cNvPr id="40" name="object 40"/>
            <p:cNvSpPr/>
            <p:nvPr/>
          </p:nvSpPr>
          <p:spPr>
            <a:xfrm>
              <a:off x="1150886" y="2179391"/>
              <a:ext cx="1964055" cy="378460"/>
            </a:xfrm>
            <a:custGeom>
              <a:avLst/>
              <a:gdLst/>
              <a:ahLst/>
              <a:cxnLst/>
              <a:rect l="l" t="t" r="r" b="b"/>
              <a:pathLst>
                <a:path w="1964055" h="378460">
                  <a:moveTo>
                    <a:pt x="1900555" y="0"/>
                  </a:moveTo>
                  <a:lnTo>
                    <a:pt x="63021" y="0"/>
                  </a:lnTo>
                  <a:lnTo>
                    <a:pt x="38490" y="4952"/>
                  </a:lnTo>
                  <a:lnTo>
                    <a:pt x="18458" y="18458"/>
                  </a:lnTo>
                  <a:lnTo>
                    <a:pt x="4952" y="38491"/>
                  </a:lnTo>
                  <a:lnTo>
                    <a:pt x="0" y="63022"/>
                  </a:lnTo>
                  <a:lnTo>
                    <a:pt x="0" y="315097"/>
                  </a:lnTo>
                  <a:lnTo>
                    <a:pt x="4952" y="339627"/>
                  </a:lnTo>
                  <a:lnTo>
                    <a:pt x="18458" y="359659"/>
                  </a:lnTo>
                  <a:lnTo>
                    <a:pt x="38490" y="373165"/>
                  </a:lnTo>
                  <a:lnTo>
                    <a:pt x="63021" y="378118"/>
                  </a:lnTo>
                  <a:lnTo>
                    <a:pt x="1900555" y="378118"/>
                  </a:lnTo>
                  <a:lnTo>
                    <a:pt x="1925086" y="373165"/>
                  </a:lnTo>
                  <a:lnTo>
                    <a:pt x="1945118" y="359659"/>
                  </a:lnTo>
                  <a:lnTo>
                    <a:pt x="1958624" y="339627"/>
                  </a:lnTo>
                  <a:lnTo>
                    <a:pt x="1963576" y="315097"/>
                  </a:lnTo>
                  <a:lnTo>
                    <a:pt x="1963576" y="63022"/>
                  </a:lnTo>
                  <a:lnTo>
                    <a:pt x="1958624" y="38491"/>
                  </a:lnTo>
                  <a:lnTo>
                    <a:pt x="1945118" y="18458"/>
                  </a:lnTo>
                  <a:lnTo>
                    <a:pt x="1925086" y="4952"/>
                  </a:lnTo>
                  <a:lnTo>
                    <a:pt x="19005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50886" y="2179391"/>
              <a:ext cx="1964055" cy="378460"/>
            </a:xfrm>
            <a:custGeom>
              <a:avLst/>
              <a:gdLst/>
              <a:ahLst/>
              <a:cxnLst/>
              <a:rect l="l" t="t" r="r" b="b"/>
              <a:pathLst>
                <a:path w="1964055" h="378460">
                  <a:moveTo>
                    <a:pt x="0" y="63021"/>
                  </a:moveTo>
                  <a:lnTo>
                    <a:pt x="4952" y="38490"/>
                  </a:lnTo>
                  <a:lnTo>
                    <a:pt x="18458" y="18458"/>
                  </a:lnTo>
                  <a:lnTo>
                    <a:pt x="38490" y="4952"/>
                  </a:lnTo>
                  <a:lnTo>
                    <a:pt x="63021" y="0"/>
                  </a:lnTo>
                  <a:lnTo>
                    <a:pt x="1900555" y="0"/>
                  </a:lnTo>
                  <a:lnTo>
                    <a:pt x="1925085" y="4952"/>
                  </a:lnTo>
                  <a:lnTo>
                    <a:pt x="1945118" y="18458"/>
                  </a:lnTo>
                  <a:lnTo>
                    <a:pt x="1958624" y="38490"/>
                  </a:lnTo>
                  <a:lnTo>
                    <a:pt x="1963577" y="63021"/>
                  </a:lnTo>
                  <a:lnTo>
                    <a:pt x="1963577" y="315097"/>
                  </a:lnTo>
                  <a:lnTo>
                    <a:pt x="1958624" y="339628"/>
                  </a:lnTo>
                  <a:lnTo>
                    <a:pt x="1945118" y="359660"/>
                  </a:lnTo>
                  <a:lnTo>
                    <a:pt x="1925085" y="373166"/>
                  </a:lnTo>
                  <a:lnTo>
                    <a:pt x="1900555" y="378119"/>
                  </a:lnTo>
                  <a:lnTo>
                    <a:pt x="63021" y="378119"/>
                  </a:lnTo>
                  <a:lnTo>
                    <a:pt x="38490" y="373166"/>
                  </a:lnTo>
                  <a:lnTo>
                    <a:pt x="18458" y="359660"/>
                  </a:lnTo>
                  <a:lnTo>
                    <a:pt x="4952" y="339628"/>
                  </a:lnTo>
                  <a:lnTo>
                    <a:pt x="0" y="315097"/>
                  </a:lnTo>
                  <a:lnTo>
                    <a:pt x="0" y="63021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850099" y="2180335"/>
            <a:ext cx="5638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9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100" spc="-15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21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100" spc="-8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679448" y="1970458"/>
            <a:ext cx="8437245" cy="3705225"/>
            <a:chOff x="1679448" y="1970458"/>
            <a:chExt cx="8437245" cy="3705225"/>
          </a:xfrm>
        </p:grpSpPr>
        <p:sp>
          <p:nvSpPr>
            <p:cNvPr id="44" name="object 44"/>
            <p:cNvSpPr/>
            <p:nvPr/>
          </p:nvSpPr>
          <p:spPr>
            <a:xfrm>
              <a:off x="7582785" y="1983158"/>
              <a:ext cx="2520950" cy="591185"/>
            </a:xfrm>
            <a:custGeom>
              <a:avLst/>
              <a:gdLst/>
              <a:ahLst/>
              <a:cxnLst/>
              <a:rect l="l" t="t" r="r" b="b"/>
              <a:pathLst>
                <a:path w="2520950" h="591185">
                  <a:moveTo>
                    <a:pt x="2225104" y="0"/>
                  </a:moveTo>
                  <a:lnTo>
                    <a:pt x="2225104" y="147742"/>
                  </a:lnTo>
                  <a:lnTo>
                    <a:pt x="0" y="147742"/>
                  </a:lnTo>
                  <a:lnTo>
                    <a:pt x="0" y="443226"/>
                  </a:lnTo>
                  <a:lnTo>
                    <a:pt x="2225104" y="443226"/>
                  </a:lnTo>
                  <a:lnTo>
                    <a:pt x="2225104" y="590966"/>
                  </a:lnTo>
                  <a:lnTo>
                    <a:pt x="2520588" y="295483"/>
                  </a:lnTo>
                  <a:lnTo>
                    <a:pt x="2225104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582785" y="1983158"/>
              <a:ext cx="2520950" cy="591185"/>
            </a:xfrm>
            <a:custGeom>
              <a:avLst/>
              <a:gdLst/>
              <a:ahLst/>
              <a:cxnLst/>
              <a:rect l="l" t="t" r="r" b="b"/>
              <a:pathLst>
                <a:path w="2520950" h="591185">
                  <a:moveTo>
                    <a:pt x="0" y="147743"/>
                  </a:moveTo>
                  <a:lnTo>
                    <a:pt x="2225105" y="147743"/>
                  </a:lnTo>
                  <a:lnTo>
                    <a:pt x="2225105" y="0"/>
                  </a:lnTo>
                  <a:lnTo>
                    <a:pt x="2520588" y="295483"/>
                  </a:lnTo>
                  <a:lnTo>
                    <a:pt x="2225105" y="590967"/>
                  </a:lnTo>
                  <a:lnTo>
                    <a:pt x="2225105" y="443226"/>
                  </a:lnTo>
                  <a:lnTo>
                    <a:pt x="0" y="443226"/>
                  </a:lnTo>
                  <a:lnTo>
                    <a:pt x="0" y="14774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48856" y="2816352"/>
              <a:ext cx="566927" cy="91744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338299" y="3795567"/>
              <a:ext cx="96520" cy="515620"/>
            </a:xfrm>
            <a:custGeom>
              <a:avLst/>
              <a:gdLst/>
              <a:ahLst/>
              <a:cxnLst/>
              <a:rect l="l" t="t" r="r" b="b"/>
              <a:pathLst>
                <a:path w="96520" h="515620">
                  <a:moveTo>
                    <a:pt x="96011" y="0"/>
                  </a:moveTo>
                  <a:lnTo>
                    <a:pt x="0" y="515250"/>
                  </a:lnTo>
                  <a:lnTo>
                    <a:pt x="96011" y="515250"/>
                  </a:lnTo>
                  <a:lnTo>
                    <a:pt x="9601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38297" y="3795566"/>
              <a:ext cx="724879" cy="63243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967163" y="3912750"/>
              <a:ext cx="96520" cy="515620"/>
            </a:xfrm>
            <a:custGeom>
              <a:avLst/>
              <a:gdLst/>
              <a:ahLst/>
              <a:cxnLst/>
              <a:rect l="l" t="t" r="r" b="b"/>
              <a:pathLst>
                <a:path w="96520" h="515620">
                  <a:moveTo>
                    <a:pt x="96011" y="0"/>
                  </a:moveTo>
                  <a:lnTo>
                    <a:pt x="0" y="0"/>
                  </a:lnTo>
                  <a:lnTo>
                    <a:pt x="0" y="515250"/>
                  </a:lnTo>
                  <a:lnTo>
                    <a:pt x="9601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83752" y="2983992"/>
              <a:ext cx="438911" cy="65836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36156" y="3979285"/>
              <a:ext cx="705252" cy="33303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807795" y="3299439"/>
              <a:ext cx="2247900" cy="511175"/>
            </a:xfrm>
            <a:custGeom>
              <a:avLst/>
              <a:gdLst/>
              <a:ahLst/>
              <a:cxnLst/>
              <a:rect l="l" t="t" r="r" b="b"/>
              <a:pathLst>
                <a:path w="2247900" h="511175">
                  <a:moveTo>
                    <a:pt x="1992174" y="0"/>
                  </a:moveTo>
                  <a:lnTo>
                    <a:pt x="1992174" y="127656"/>
                  </a:lnTo>
                  <a:lnTo>
                    <a:pt x="0" y="127656"/>
                  </a:lnTo>
                  <a:lnTo>
                    <a:pt x="0" y="382972"/>
                  </a:lnTo>
                  <a:lnTo>
                    <a:pt x="1992174" y="382972"/>
                  </a:lnTo>
                  <a:lnTo>
                    <a:pt x="1992174" y="510630"/>
                  </a:lnTo>
                  <a:lnTo>
                    <a:pt x="2247488" y="255314"/>
                  </a:lnTo>
                  <a:lnTo>
                    <a:pt x="1992174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807795" y="3299439"/>
              <a:ext cx="2247900" cy="511175"/>
            </a:xfrm>
            <a:custGeom>
              <a:avLst/>
              <a:gdLst/>
              <a:ahLst/>
              <a:cxnLst/>
              <a:rect l="l" t="t" r="r" b="b"/>
              <a:pathLst>
                <a:path w="2247900" h="511175">
                  <a:moveTo>
                    <a:pt x="0" y="127657"/>
                  </a:moveTo>
                  <a:lnTo>
                    <a:pt x="1992173" y="127657"/>
                  </a:lnTo>
                  <a:lnTo>
                    <a:pt x="1992173" y="0"/>
                  </a:lnTo>
                  <a:lnTo>
                    <a:pt x="2247488" y="255315"/>
                  </a:lnTo>
                  <a:lnTo>
                    <a:pt x="1992173" y="510631"/>
                  </a:lnTo>
                  <a:lnTo>
                    <a:pt x="1992173" y="382973"/>
                  </a:lnTo>
                  <a:lnTo>
                    <a:pt x="0" y="382973"/>
                  </a:lnTo>
                  <a:lnTo>
                    <a:pt x="0" y="127657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79448" y="4895088"/>
              <a:ext cx="4465320" cy="66751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00984" y="4879847"/>
              <a:ext cx="1222248" cy="795528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725536" y="4916916"/>
              <a:ext cx="4374515" cy="575310"/>
            </a:xfrm>
            <a:custGeom>
              <a:avLst/>
              <a:gdLst/>
              <a:ahLst/>
              <a:cxnLst/>
              <a:rect l="l" t="t" r="r" b="b"/>
              <a:pathLst>
                <a:path w="4374515" h="575310">
                  <a:moveTo>
                    <a:pt x="2186961" y="0"/>
                  </a:moveTo>
                  <a:lnTo>
                    <a:pt x="2108522" y="181"/>
                  </a:lnTo>
                  <a:lnTo>
                    <a:pt x="2030777" y="722"/>
                  </a:lnTo>
                  <a:lnTo>
                    <a:pt x="1953774" y="1615"/>
                  </a:lnTo>
                  <a:lnTo>
                    <a:pt x="1877557" y="2856"/>
                  </a:lnTo>
                  <a:lnTo>
                    <a:pt x="1802174" y="4437"/>
                  </a:lnTo>
                  <a:lnTo>
                    <a:pt x="1727671" y="6353"/>
                  </a:lnTo>
                  <a:lnTo>
                    <a:pt x="1654094" y="8597"/>
                  </a:lnTo>
                  <a:lnTo>
                    <a:pt x="1581489" y="11164"/>
                  </a:lnTo>
                  <a:lnTo>
                    <a:pt x="1509903" y="14047"/>
                  </a:lnTo>
                  <a:lnTo>
                    <a:pt x="1439381" y="17241"/>
                  </a:lnTo>
                  <a:lnTo>
                    <a:pt x="1369971" y="20739"/>
                  </a:lnTo>
                  <a:lnTo>
                    <a:pt x="1301718" y="24536"/>
                  </a:lnTo>
                  <a:lnTo>
                    <a:pt x="1234668" y="28624"/>
                  </a:lnTo>
                  <a:lnTo>
                    <a:pt x="1168868" y="32998"/>
                  </a:lnTo>
                  <a:lnTo>
                    <a:pt x="1104365" y="37653"/>
                  </a:lnTo>
                  <a:lnTo>
                    <a:pt x="1041203" y="42581"/>
                  </a:lnTo>
                  <a:lnTo>
                    <a:pt x="979431" y="47777"/>
                  </a:lnTo>
                  <a:lnTo>
                    <a:pt x="919093" y="53235"/>
                  </a:lnTo>
                  <a:lnTo>
                    <a:pt x="860236" y="58948"/>
                  </a:lnTo>
                  <a:lnTo>
                    <a:pt x="802907" y="64911"/>
                  </a:lnTo>
                  <a:lnTo>
                    <a:pt x="747151" y="71117"/>
                  </a:lnTo>
                  <a:lnTo>
                    <a:pt x="693015" y="77561"/>
                  </a:lnTo>
                  <a:lnTo>
                    <a:pt x="640546" y="84236"/>
                  </a:lnTo>
                  <a:lnTo>
                    <a:pt x="589788" y="91136"/>
                  </a:lnTo>
                  <a:lnTo>
                    <a:pt x="540790" y="98255"/>
                  </a:lnTo>
                  <a:lnTo>
                    <a:pt x="493596" y="105587"/>
                  </a:lnTo>
                  <a:lnTo>
                    <a:pt x="448254" y="113126"/>
                  </a:lnTo>
                  <a:lnTo>
                    <a:pt x="404809" y="120866"/>
                  </a:lnTo>
                  <a:lnTo>
                    <a:pt x="363308" y="128801"/>
                  </a:lnTo>
                  <a:lnTo>
                    <a:pt x="323796" y="136925"/>
                  </a:lnTo>
                  <a:lnTo>
                    <a:pt x="286321" y="145231"/>
                  </a:lnTo>
                  <a:lnTo>
                    <a:pt x="217665" y="162367"/>
                  </a:lnTo>
                  <a:lnTo>
                    <a:pt x="157709" y="180160"/>
                  </a:lnTo>
                  <a:lnTo>
                    <a:pt x="106822" y="198562"/>
                  </a:lnTo>
                  <a:lnTo>
                    <a:pt x="65376" y="217524"/>
                  </a:lnTo>
                  <a:lnTo>
                    <a:pt x="21717" y="246911"/>
                  </a:lnTo>
                  <a:lnTo>
                    <a:pt x="0" y="287600"/>
                  </a:lnTo>
                  <a:lnTo>
                    <a:pt x="1380" y="297915"/>
                  </a:lnTo>
                  <a:lnTo>
                    <a:pt x="33740" y="338202"/>
                  </a:lnTo>
                  <a:lnTo>
                    <a:pt x="84896" y="367223"/>
                  </a:lnTo>
                  <a:lnTo>
                    <a:pt x="131109" y="385911"/>
                  </a:lnTo>
                  <a:lnTo>
                    <a:pt x="186576" y="404015"/>
                  </a:lnTo>
                  <a:lnTo>
                    <a:pt x="250929" y="421485"/>
                  </a:lnTo>
                  <a:lnTo>
                    <a:pt x="323796" y="438274"/>
                  </a:lnTo>
                  <a:lnTo>
                    <a:pt x="363308" y="446398"/>
                  </a:lnTo>
                  <a:lnTo>
                    <a:pt x="404809" y="454332"/>
                  </a:lnTo>
                  <a:lnTo>
                    <a:pt x="448254" y="462072"/>
                  </a:lnTo>
                  <a:lnTo>
                    <a:pt x="493596" y="469612"/>
                  </a:lnTo>
                  <a:lnTo>
                    <a:pt x="540790" y="476944"/>
                  </a:lnTo>
                  <a:lnTo>
                    <a:pt x="589788" y="484063"/>
                  </a:lnTo>
                  <a:lnTo>
                    <a:pt x="640546" y="490963"/>
                  </a:lnTo>
                  <a:lnTo>
                    <a:pt x="693015" y="497638"/>
                  </a:lnTo>
                  <a:lnTo>
                    <a:pt x="747151" y="504082"/>
                  </a:lnTo>
                  <a:lnTo>
                    <a:pt x="802907" y="510288"/>
                  </a:lnTo>
                  <a:lnTo>
                    <a:pt x="860236" y="516251"/>
                  </a:lnTo>
                  <a:lnTo>
                    <a:pt x="919093" y="521964"/>
                  </a:lnTo>
                  <a:lnTo>
                    <a:pt x="979431" y="527422"/>
                  </a:lnTo>
                  <a:lnTo>
                    <a:pt x="1041203" y="532618"/>
                  </a:lnTo>
                  <a:lnTo>
                    <a:pt x="1104365" y="537546"/>
                  </a:lnTo>
                  <a:lnTo>
                    <a:pt x="1168868" y="542200"/>
                  </a:lnTo>
                  <a:lnTo>
                    <a:pt x="1234668" y="546575"/>
                  </a:lnTo>
                  <a:lnTo>
                    <a:pt x="1301718" y="550663"/>
                  </a:lnTo>
                  <a:lnTo>
                    <a:pt x="1369971" y="554459"/>
                  </a:lnTo>
                  <a:lnTo>
                    <a:pt x="1439381" y="557957"/>
                  </a:lnTo>
                  <a:lnTo>
                    <a:pt x="1509903" y="561151"/>
                  </a:lnTo>
                  <a:lnTo>
                    <a:pt x="1581489" y="564035"/>
                  </a:lnTo>
                  <a:lnTo>
                    <a:pt x="1654094" y="566602"/>
                  </a:lnTo>
                  <a:lnTo>
                    <a:pt x="1727671" y="568846"/>
                  </a:lnTo>
                  <a:lnTo>
                    <a:pt x="1802174" y="570762"/>
                  </a:lnTo>
                  <a:lnTo>
                    <a:pt x="1877557" y="572343"/>
                  </a:lnTo>
                  <a:lnTo>
                    <a:pt x="1953774" y="573583"/>
                  </a:lnTo>
                  <a:lnTo>
                    <a:pt x="2030777" y="574477"/>
                  </a:lnTo>
                  <a:lnTo>
                    <a:pt x="2108522" y="575017"/>
                  </a:lnTo>
                  <a:lnTo>
                    <a:pt x="2186961" y="575199"/>
                  </a:lnTo>
                  <a:lnTo>
                    <a:pt x="2265400" y="575017"/>
                  </a:lnTo>
                  <a:lnTo>
                    <a:pt x="2343145" y="574477"/>
                  </a:lnTo>
                  <a:lnTo>
                    <a:pt x="2420148" y="573583"/>
                  </a:lnTo>
                  <a:lnTo>
                    <a:pt x="2496365" y="572343"/>
                  </a:lnTo>
                  <a:lnTo>
                    <a:pt x="2571748" y="570762"/>
                  </a:lnTo>
                  <a:lnTo>
                    <a:pt x="2646251" y="568846"/>
                  </a:lnTo>
                  <a:lnTo>
                    <a:pt x="2719828" y="566602"/>
                  </a:lnTo>
                  <a:lnTo>
                    <a:pt x="2792433" y="564035"/>
                  </a:lnTo>
                  <a:lnTo>
                    <a:pt x="2864019" y="561151"/>
                  </a:lnTo>
                  <a:lnTo>
                    <a:pt x="2934540" y="557957"/>
                  </a:lnTo>
                  <a:lnTo>
                    <a:pt x="3003951" y="554459"/>
                  </a:lnTo>
                  <a:lnTo>
                    <a:pt x="3072204" y="550663"/>
                  </a:lnTo>
                  <a:lnTo>
                    <a:pt x="3139253" y="546575"/>
                  </a:lnTo>
                  <a:lnTo>
                    <a:pt x="3205053" y="542200"/>
                  </a:lnTo>
                  <a:lnTo>
                    <a:pt x="3269557" y="537546"/>
                  </a:lnTo>
                  <a:lnTo>
                    <a:pt x="3332718" y="532618"/>
                  </a:lnTo>
                  <a:lnTo>
                    <a:pt x="3394491" y="527422"/>
                  </a:lnTo>
                  <a:lnTo>
                    <a:pt x="3454829" y="521964"/>
                  </a:lnTo>
                  <a:lnTo>
                    <a:pt x="3513686" y="516251"/>
                  </a:lnTo>
                  <a:lnTo>
                    <a:pt x="3571015" y="510288"/>
                  </a:lnTo>
                  <a:lnTo>
                    <a:pt x="3626771" y="504082"/>
                  </a:lnTo>
                  <a:lnTo>
                    <a:pt x="3680906" y="497638"/>
                  </a:lnTo>
                  <a:lnTo>
                    <a:pt x="3733376" y="490963"/>
                  </a:lnTo>
                  <a:lnTo>
                    <a:pt x="3784133" y="484063"/>
                  </a:lnTo>
                  <a:lnTo>
                    <a:pt x="3833132" y="476944"/>
                  </a:lnTo>
                  <a:lnTo>
                    <a:pt x="3880326" y="469612"/>
                  </a:lnTo>
                  <a:lnTo>
                    <a:pt x="3925668" y="462072"/>
                  </a:lnTo>
                  <a:lnTo>
                    <a:pt x="3969113" y="454332"/>
                  </a:lnTo>
                  <a:lnTo>
                    <a:pt x="4010614" y="446398"/>
                  </a:lnTo>
                  <a:lnTo>
                    <a:pt x="4050126" y="438274"/>
                  </a:lnTo>
                  <a:lnTo>
                    <a:pt x="4087601" y="429968"/>
                  </a:lnTo>
                  <a:lnTo>
                    <a:pt x="4156257" y="412832"/>
                  </a:lnTo>
                  <a:lnTo>
                    <a:pt x="4216213" y="395039"/>
                  </a:lnTo>
                  <a:lnTo>
                    <a:pt x="4267100" y="376637"/>
                  </a:lnTo>
                  <a:lnTo>
                    <a:pt x="4308546" y="357675"/>
                  </a:lnTo>
                  <a:lnTo>
                    <a:pt x="4352205" y="328288"/>
                  </a:lnTo>
                  <a:lnTo>
                    <a:pt x="4373923" y="287600"/>
                  </a:lnTo>
                  <a:lnTo>
                    <a:pt x="4372542" y="277285"/>
                  </a:lnTo>
                  <a:lnTo>
                    <a:pt x="4340182" y="236998"/>
                  </a:lnTo>
                  <a:lnTo>
                    <a:pt x="4289026" y="207976"/>
                  </a:lnTo>
                  <a:lnTo>
                    <a:pt x="4242814" y="189288"/>
                  </a:lnTo>
                  <a:lnTo>
                    <a:pt x="4187346" y="171184"/>
                  </a:lnTo>
                  <a:lnTo>
                    <a:pt x="4122993" y="153714"/>
                  </a:lnTo>
                  <a:lnTo>
                    <a:pt x="4050126" y="136925"/>
                  </a:lnTo>
                  <a:lnTo>
                    <a:pt x="4010614" y="128801"/>
                  </a:lnTo>
                  <a:lnTo>
                    <a:pt x="3969113" y="120866"/>
                  </a:lnTo>
                  <a:lnTo>
                    <a:pt x="3925668" y="113126"/>
                  </a:lnTo>
                  <a:lnTo>
                    <a:pt x="3880326" y="105587"/>
                  </a:lnTo>
                  <a:lnTo>
                    <a:pt x="3833132" y="98255"/>
                  </a:lnTo>
                  <a:lnTo>
                    <a:pt x="3784133" y="91136"/>
                  </a:lnTo>
                  <a:lnTo>
                    <a:pt x="3733376" y="84236"/>
                  </a:lnTo>
                  <a:lnTo>
                    <a:pt x="3680906" y="77561"/>
                  </a:lnTo>
                  <a:lnTo>
                    <a:pt x="3626771" y="71117"/>
                  </a:lnTo>
                  <a:lnTo>
                    <a:pt x="3571015" y="64911"/>
                  </a:lnTo>
                  <a:lnTo>
                    <a:pt x="3513686" y="58948"/>
                  </a:lnTo>
                  <a:lnTo>
                    <a:pt x="3454829" y="53235"/>
                  </a:lnTo>
                  <a:lnTo>
                    <a:pt x="3394491" y="47777"/>
                  </a:lnTo>
                  <a:lnTo>
                    <a:pt x="3332718" y="42581"/>
                  </a:lnTo>
                  <a:lnTo>
                    <a:pt x="3269557" y="37653"/>
                  </a:lnTo>
                  <a:lnTo>
                    <a:pt x="3205053" y="32998"/>
                  </a:lnTo>
                  <a:lnTo>
                    <a:pt x="3139253" y="28624"/>
                  </a:lnTo>
                  <a:lnTo>
                    <a:pt x="3072204" y="24536"/>
                  </a:lnTo>
                  <a:lnTo>
                    <a:pt x="3003951" y="20739"/>
                  </a:lnTo>
                  <a:lnTo>
                    <a:pt x="2934540" y="17241"/>
                  </a:lnTo>
                  <a:lnTo>
                    <a:pt x="2864019" y="14047"/>
                  </a:lnTo>
                  <a:lnTo>
                    <a:pt x="2792433" y="11164"/>
                  </a:lnTo>
                  <a:lnTo>
                    <a:pt x="2719828" y="8597"/>
                  </a:lnTo>
                  <a:lnTo>
                    <a:pt x="2646251" y="6353"/>
                  </a:lnTo>
                  <a:lnTo>
                    <a:pt x="2571748" y="4437"/>
                  </a:lnTo>
                  <a:lnTo>
                    <a:pt x="2496365" y="2856"/>
                  </a:lnTo>
                  <a:lnTo>
                    <a:pt x="2420148" y="1615"/>
                  </a:lnTo>
                  <a:lnTo>
                    <a:pt x="2343145" y="722"/>
                  </a:lnTo>
                  <a:lnTo>
                    <a:pt x="2265400" y="181"/>
                  </a:lnTo>
                  <a:lnTo>
                    <a:pt x="218696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725536" y="4916916"/>
              <a:ext cx="4374515" cy="575310"/>
            </a:xfrm>
            <a:custGeom>
              <a:avLst/>
              <a:gdLst/>
              <a:ahLst/>
              <a:cxnLst/>
              <a:rect l="l" t="t" r="r" b="b"/>
              <a:pathLst>
                <a:path w="4374515" h="575310">
                  <a:moveTo>
                    <a:pt x="0" y="287600"/>
                  </a:moveTo>
                  <a:lnTo>
                    <a:pt x="21717" y="246911"/>
                  </a:lnTo>
                  <a:lnTo>
                    <a:pt x="65376" y="217524"/>
                  </a:lnTo>
                  <a:lnTo>
                    <a:pt x="106822" y="198562"/>
                  </a:lnTo>
                  <a:lnTo>
                    <a:pt x="157709" y="180160"/>
                  </a:lnTo>
                  <a:lnTo>
                    <a:pt x="217665" y="162367"/>
                  </a:lnTo>
                  <a:lnTo>
                    <a:pt x="286321" y="145231"/>
                  </a:lnTo>
                  <a:lnTo>
                    <a:pt x="323796" y="136925"/>
                  </a:lnTo>
                  <a:lnTo>
                    <a:pt x="363308" y="128801"/>
                  </a:lnTo>
                  <a:lnTo>
                    <a:pt x="404809" y="120866"/>
                  </a:lnTo>
                  <a:lnTo>
                    <a:pt x="448254" y="113126"/>
                  </a:lnTo>
                  <a:lnTo>
                    <a:pt x="493596" y="105587"/>
                  </a:lnTo>
                  <a:lnTo>
                    <a:pt x="540790" y="98255"/>
                  </a:lnTo>
                  <a:lnTo>
                    <a:pt x="589789" y="91136"/>
                  </a:lnTo>
                  <a:lnTo>
                    <a:pt x="640546" y="84236"/>
                  </a:lnTo>
                  <a:lnTo>
                    <a:pt x="693015" y="77561"/>
                  </a:lnTo>
                  <a:lnTo>
                    <a:pt x="747151" y="71117"/>
                  </a:lnTo>
                  <a:lnTo>
                    <a:pt x="802907" y="64911"/>
                  </a:lnTo>
                  <a:lnTo>
                    <a:pt x="860236" y="58948"/>
                  </a:lnTo>
                  <a:lnTo>
                    <a:pt x="919093" y="53235"/>
                  </a:lnTo>
                  <a:lnTo>
                    <a:pt x="979431" y="47777"/>
                  </a:lnTo>
                  <a:lnTo>
                    <a:pt x="1041204" y="42581"/>
                  </a:lnTo>
                  <a:lnTo>
                    <a:pt x="1104365" y="37653"/>
                  </a:lnTo>
                  <a:lnTo>
                    <a:pt x="1168869" y="32998"/>
                  </a:lnTo>
                  <a:lnTo>
                    <a:pt x="1234668" y="28624"/>
                  </a:lnTo>
                  <a:lnTo>
                    <a:pt x="1301718" y="24536"/>
                  </a:lnTo>
                  <a:lnTo>
                    <a:pt x="1369971" y="20739"/>
                  </a:lnTo>
                  <a:lnTo>
                    <a:pt x="1439382" y="17241"/>
                  </a:lnTo>
                  <a:lnTo>
                    <a:pt x="1509903" y="14047"/>
                  </a:lnTo>
                  <a:lnTo>
                    <a:pt x="1581490" y="11164"/>
                  </a:lnTo>
                  <a:lnTo>
                    <a:pt x="1654094" y="8597"/>
                  </a:lnTo>
                  <a:lnTo>
                    <a:pt x="1727672" y="6353"/>
                  </a:lnTo>
                  <a:lnTo>
                    <a:pt x="1802175" y="4437"/>
                  </a:lnTo>
                  <a:lnTo>
                    <a:pt x="1877558" y="2856"/>
                  </a:lnTo>
                  <a:lnTo>
                    <a:pt x="1953774" y="1615"/>
                  </a:lnTo>
                  <a:lnTo>
                    <a:pt x="2030778" y="722"/>
                  </a:lnTo>
                  <a:lnTo>
                    <a:pt x="2108522" y="181"/>
                  </a:lnTo>
                  <a:lnTo>
                    <a:pt x="2186962" y="0"/>
                  </a:lnTo>
                  <a:lnTo>
                    <a:pt x="2265401" y="181"/>
                  </a:lnTo>
                  <a:lnTo>
                    <a:pt x="2343145" y="722"/>
                  </a:lnTo>
                  <a:lnTo>
                    <a:pt x="2420149" y="1615"/>
                  </a:lnTo>
                  <a:lnTo>
                    <a:pt x="2496365" y="2856"/>
                  </a:lnTo>
                  <a:lnTo>
                    <a:pt x="2571748" y="4437"/>
                  </a:lnTo>
                  <a:lnTo>
                    <a:pt x="2646251" y="6353"/>
                  </a:lnTo>
                  <a:lnTo>
                    <a:pt x="2719828" y="8597"/>
                  </a:lnTo>
                  <a:lnTo>
                    <a:pt x="2792433" y="11164"/>
                  </a:lnTo>
                  <a:lnTo>
                    <a:pt x="2864019" y="14047"/>
                  </a:lnTo>
                  <a:lnTo>
                    <a:pt x="2934541" y="17241"/>
                  </a:lnTo>
                  <a:lnTo>
                    <a:pt x="3003951" y="20739"/>
                  </a:lnTo>
                  <a:lnTo>
                    <a:pt x="3072204" y="24536"/>
                  </a:lnTo>
                  <a:lnTo>
                    <a:pt x="3139254" y="28624"/>
                  </a:lnTo>
                  <a:lnTo>
                    <a:pt x="3205054" y="32998"/>
                  </a:lnTo>
                  <a:lnTo>
                    <a:pt x="3269557" y="37653"/>
                  </a:lnTo>
                  <a:lnTo>
                    <a:pt x="3332719" y="42581"/>
                  </a:lnTo>
                  <a:lnTo>
                    <a:pt x="3394491" y="47777"/>
                  </a:lnTo>
                  <a:lnTo>
                    <a:pt x="3454829" y="53235"/>
                  </a:lnTo>
                  <a:lnTo>
                    <a:pt x="3513686" y="58948"/>
                  </a:lnTo>
                  <a:lnTo>
                    <a:pt x="3571015" y="64911"/>
                  </a:lnTo>
                  <a:lnTo>
                    <a:pt x="3626771" y="71117"/>
                  </a:lnTo>
                  <a:lnTo>
                    <a:pt x="3680907" y="77561"/>
                  </a:lnTo>
                  <a:lnTo>
                    <a:pt x="3733376" y="84236"/>
                  </a:lnTo>
                  <a:lnTo>
                    <a:pt x="3784134" y="91136"/>
                  </a:lnTo>
                  <a:lnTo>
                    <a:pt x="3833132" y="98255"/>
                  </a:lnTo>
                  <a:lnTo>
                    <a:pt x="3880326" y="105587"/>
                  </a:lnTo>
                  <a:lnTo>
                    <a:pt x="3925668" y="113126"/>
                  </a:lnTo>
                  <a:lnTo>
                    <a:pt x="3969113" y="120866"/>
                  </a:lnTo>
                  <a:lnTo>
                    <a:pt x="4010614" y="128801"/>
                  </a:lnTo>
                  <a:lnTo>
                    <a:pt x="4050126" y="136925"/>
                  </a:lnTo>
                  <a:lnTo>
                    <a:pt x="4087601" y="145231"/>
                  </a:lnTo>
                  <a:lnTo>
                    <a:pt x="4156257" y="162367"/>
                  </a:lnTo>
                  <a:lnTo>
                    <a:pt x="4216214" y="180160"/>
                  </a:lnTo>
                  <a:lnTo>
                    <a:pt x="4267100" y="198562"/>
                  </a:lnTo>
                  <a:lnTo>
                    <a:pt x="4308546" y="217524"/>
                  </a:lnTo>
                  <a:lnTo>
                    <a:pt x="4352205" y="246911"/>
                  </a:lnTo>
                  <a:lnTo>
                    <a:pt x="4373923" y="287600"/>
                  </a:lnTo>
                  <a:lnTo>
                    <a:pt x="4372542" y="297915"/>
                  </a:lnTo>
                  <a:lnTo>
                    <a:pt x="4340182" y="338202"/>
                  </a:lnTo>
                  <a:lnTo>
                    <a:pt x="4289026" y="367223"/>
                  </a:lnTo>
                  <a:lnTo>
                    <a:pt x="4242814" y="385911"/>
                  </a:lnTo>
                  <a:lnTo>
                    <a:pt x="4187346" y="404015"/>
                  </a:lnTo>
                  <a:lnTo>
                    <a:pt x="4122993" y="421485"/>
                  </a:lnTo>
                  <a:lnTo>
                    <a:pt x="4050126" y="438274"/>
                  </a:lnTo>
                  <a:lnTo>
                    <a:pt x="4010614" y="446398"/>
                  </a:lnTo>
                  <a:lnTo>
                    <a:pt x="3969113" y="454333"/>
                  </a:lnTo>
                  <a:lnTo>
                    <a:pt x="3925668" y="462073"/>
                  </a:lnTo>
                  <a:lnTo>
                    <a:pt x="3880326" y="469612"/>
                  </a:lnTo>
                  <a:lnTo>
                    <a:pt x="3833132" y="476944"/>
                  </a:lnTo>
                  <a:lnTo>
                    <a:pt x="3784134" y="484063"/>
                  </a:lnTo>
                  <a:lnTo>
                    <a:pt x="3733376" y="490963"/>
                  </a:lnTo>
                  <a:lnTo>
                    <a:pt x="3680907" y="497638"/>
                  </a:lnTo>
                  <a:lnTo>
                    <a:pt x="3626771" y="504082"/>
                  </a:lnTo>
                  <a:lnTo>
                    <a:pt x="3571015" y="510288"/>
                  </a:lnTo>
                  <a:lnTo>
                    <a:pt x="3513686" y="516251"/>
                  </a:lnTo>
                  <a:lnTo>
                    <a:pt x="3454829" y="521964"/>
                  </a:lnTo>
                  <a:lnTo>
                    <a:pt x="3394491" y="527422"/>
                  </a:lnTo>
                  <a:lnTo>
                    <a:pt x="3332719" y="532618"/>
                  </a:lnTo>
                  <a:lnTo>
                    <a:pt x="3269557" y="537546"/>
                  </a:lnTo>
                  <a:lnTo>
                    <a:pt x="3205054" y="542201"/>
                  </a:lnTo>
                  <a:lnTo>
                    <a:pt x="3139254" y="546575"/>
                  </a:lnTo>
                  <a:lnTo>
                    <a:pt x="3072204" y="550663"/>
                  </a:lnTo>
                  <a:lnTo>
                    <a:pt x="3003951" y="554460"/>
                  </a:lnTo>
                  <a:lnTo>
                    <a:pt x="2934541" y="557958"/>
                  </a:lnTo>
                  <a:lnTo>
                    <a:pt x="2864019" y="561152"/>
                  </a:lnTo>
                  <a:lnTo>
                    <a:pt x="2792433" y="564035"/>
                  </a:lnTo>
                  <a:lnTo>
                    <a:pt x="2719828" y="566602"/>
                  </a:lnTo>
                  <a:lnTo>
                    <a:pt x="2646251" y="568846"/>
                  </a:lnTo>
                  <a:lnTo>
                    <a:pt x="2571748" y="570762"/>
                  </a:lnTo>
                  <a:lnTo>
                    <a:pt x="2496365" y="572344"/>
                  </a:lnTo>
                  <a:lnTo>
                    <a:pt x="2420149" y="573584"/>
                  </a:lnTo>
                  <a:lnTo>
                    <a:pt x="2343145" y="574477"/>
                  </a:lnTo>
                  <a:lnTo>
                    <a:pt x="2265401" y="575018"/>
                  </a:lnTo>
                  <a:lnTo>
                    <a:pt x="2186962" y="575200"/>
                  </a:lnTo>
                  <a:lnTo>
                    <a:pt x="2108522" y="575018"/>
                  </a:lnTo>
                  <a:lnTo>
                    <a:pt x="2030778" y="574477"/>
                  </a:lnTo>
                  <a:lnTo>
                    <a:pt x="1953774" y="573584"/>
                  </a:lnTo>
                  <a:lnTo>
                    <a:pt x="1877558" y="572344"/>
                  </a:lnTo>
                  <a:lnTo>
                    <a:pt x="1802175" y="570762"/>
                  </a:lnTo>
                  <a:lnTo>
                    <a:pt x="1727672" y="568846"/>
                  </a:lnTo>
                  <a:lnTo>
                    <a:pt x="1654094" y="566602"/>
                  </a:lnTo>
                  <a:lnTo>
                    <a:pt x="1581490" y="564035"/>
                  </a:lnTo>
                  <a:lnTo>
                    <a:pt x="1509903" y="561152"/>
                  </a:lnTo>
                  <a:lnTo>
                    <a:pt x="1439382" y="557958"/>
                  </a:lnTo>
                  <a:lnTo>
                    <a:pt x="1369971" y="554460"/>
                  </a:lnTo>
                  <a:lnTo>
                    <a:pt x="1301718" y="550663"/>
                  </a:lnTo>
                  <a:lnTo>
                    <a:pt x="1234668" y="546575"/>
                  </a:lnTo>
                  <a:lnTo>
                    <a:pt x="1168869" y="542201"/>
                  </a:lnTo>
                  <a:lnTo>
                    <a:pt x="1104365" y="537546"/>
                  </a:lnTo>
                  <a:lnTo>
                    <a:pt x="1041204" y="532618"/>
                  </a:lnTo>
                  <a:lnTo>
                    <a:pt x="979431" y="527422"/>
                  </a:lnTo>
                  <a:lnTo>
                    <a:pt x="919093" y="521964"/>
                  </a:lnTo>
                  <a:lnTo>
                    <a:pt x="860236" y="516251"/>
                  </a:lnTo>
                  <a:lnTo>
                    <a:pt x="802907" y="510288"/>
                  </a:lnTo>
                  <a:lnTo>
                    <a:pt x="747151" y="504082"/>
                  </a:lnTo>
                  <a:lnTo>
                    <a:pt x="693015" y="497638"/>
                  </a:lnTo>
                  <a:lnTo>
                    <a:pt x="640546" y="490963"/>
                  </a:lnTo>
                  <a:lnTo>
                    <a:pt x="589789" y="484063"/>
                  </a:lnTo>
                  <a:lnTo>
                    <a:pt x="540790" y="476944"/>
                  </a:lnTo>
                  <a:lnTo>
                    <a:pt x="493596" y="469612"/>
                  </a:lnTo>
                  <a:lnTo>
                    <a:pt x="448254" y="462073"/>
                  </a:lnTo>
                  <a:lnTo>
                    <a:pt x="404809" y="454333"/>
                  </a:lnTo>
                  <a:lnTo>
                    <a:pt x="363308" y="446398"/>
                  </a:lnTo>
                  <a:lnTo>
                    <a:pt x="323796" y="438274"/>
                  </a:lnTo>
                  <a:lnTo>
                    <a:pt x="286321" y="429968"/>
                  </a:lnTo>
                  <a:lnTo>
                    <a:pt x="217665" y="412832"/>
                  </a:lnTo>
                  <a:lnTo>
                    <a:pt x="157709" y="395039"/>
                  </a:lnTo>
                  <a:lnTo>
                    <a:pt x="106822" y="376637"/>
                  </a:lnTo>
                  <a:lnTo>
                    <a:pt x="65376" y="357675"/>
                  </a:lnTo>
                  <a:lnTo>
                    <a:pt x="21717" y="328288"/>
                  </a:lnTo>
                  <a:lnTo>
                    <a:pt x="0" y="28760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3532290" y="4963159"/>
            <a:ext cx="7620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5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7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229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498327" y="1904424"/>
            <a:ext cx="7056120" cy="3975735"/>
            <a:chOff x="498327" y="1904424"/>
            <a:chExt cx="7056120" cy="3975735"/>
          </a:xfrm>
        </p:grpSpPr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04768" y="2017261"/>
              <a:ext cx="749335" cy="660353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511027" y="1917124"/>
              <a:ext cx="600710" cy="3950335"/>
            </a:xfrm>
            <a:custGeom>
              <a:avLst/>
              <a:gdLst/>
              <a:ahLst/>
              <a:cxnLst/>
              <a:rect l="l" t="t" r="r" b="b"/>
              <a:pathLst>
                <a:path w="600710" h="3950335">
                  <a:moveTo>
                    <a:pt x="500077" y="0"/>
                  </a:moveTo>
                  <a:lnTo>
                    <a:pt x="100018" y="0"/>
                  </a:lnTo>
                  <a:lnTo>
                    <a:pt x="61086" y="7860"/>
                  </a:lnTo>
                  <a:lnTo>
                    <a:pt x="29294" y="29294"/>
                  </a:lnTo>
                  <a:lnTo>
                    <a:pt x="7859" y="61087"/>
                  </a:lnTo>
                  <a:lnTo>
                    <a:pt x="0" y="100018"/>
                  </a:lnTo>
                  <a:lnTo>
                    <a:pt x="0" y="3849749"/>
                  </a:lnTo>
                  <a:lnTo>
                    <a:pt x="7859" y="3888681"/>
                  </a:lnTo>
                  <a:lnTo>
                    <a:pt x="29294" y="3920473"/>
                  </a:lnTo>
                  <a:lnTo>
                    <a:pt x="61086" y="3941908"/>
                  </a:lnTo>
                  <a:lnTo>
                    <a:pt x="100018" y="3949768"/>
                  </a:lnTo>
                  <a:lnTo>
                    <a:pt x="500077" y="3949768"/>
                  </a:lnTo>
                  <a:lnTo>
                    <a:pt x="539008" y="3941908"/>
                  </a:lnTo>
                  <a:lnTo>
                    <a:pt x="570801" y="3920473"/>
                  </a:lnTo>
                  <a:lnTo>
                    <a:pt x="592235" y="3888681"/>
                  </a:lnTo>
                  <a:lnTo>
                    <a:pt x="600095" y="3849749"/>
                  </a:lnTo>
                  <a:lnTo>
                    <a:pt x="600095" y="100018"/>
                  </a:lnTo>
                  <a:lnTo>
                    <a:pt x="592235" y="61087"/>
                  </a:lnTo>
                  <a:lnTo>
                    <a:pt x="570801" y="29294"/>
                  </a:lnTo>
                  <a:lnTo>
                    <a:pt x="539008" y="7860"/>
                  </a:lnTo>
                  <a:lnTo>
                    <a:pt x="500077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11027" y="1917124"/>
              <a:ext cx="600710" cy="3950335"/>
            </a:xfrm>
            <a:custGeom>
              <a:avLst/>
              <a:gdLst/>
              <a:ahLst/>
              <a:cxnLst/>
              <a:rect l="l" t="t" r="r" b="b"/>
              <a:pathLst>
                <a:path w="600710" h="3950335">
                  <a:moveTo>
                    <a:pt x="100018" y="3949768"/>
                  </a:moveTo>
                  <a:lnTo>
                    <a:pt x="61087" y="3941908"/>
                  </a:lnTo>
                  <a:lnTo>
                    <a:pt x="29294" y="3920473"/>
                  </a:lnTo>
                  <a:lnTo>
                    <a:pt x="7859" y="3888681"/>
                  </a:lnTo>
                  <a:lnTo>
                    <a:pt x="0" y="3849749"/>
                  </a:lnTo>
                  <a:lnTo>
                    <a:pt x="0" y="100018"/>
                  </a:lnTo>
                  <a:lnTo>
                    <a:pt x="7859" y="61086"/>
                  </a:lnTo>
                  <a:lnTo>
                    <a:pt x="29294" y="29294"/>
                  </a:lnTo>
                  <a:lnTo>
                    <a:pt x="61087" y="7859"/>
                  </a:lnTo>
                  <a:lnTo>
                    <a:pt x="100018" y="0"/>
                  </a:lnTo>
                  <a:lnTo>
                    <a:pt x="500077" y="0"/>
                  </a:lnTo>
                  <a:lnTo>
                    <a:pt x="539009" y="7859"/>
                  </a:lnTo>
                  <a:lnTo>
                    <a:pt x="570801" y="29294"/>
                  </a:lnTo>
                  <a:lnTo>
                    <a:pt x="592236" y="61086"/>
                  </a:lnTo>
                  <a:lnTo>
                    <a:pt x="600096" y="100018"/>
                  </a:lnTo>
                  <a:lnTo>
                    <a:pt x="600096" y="3849749"/>
                  </a:lnTo>
                  <a:lnTo>
                    <a:pt x="592236" y="3888681"/>
                  </a:lnTo>
                  <a:lnTo>
                    <a:pt x="570801" y="3920473"/>
                  </a:lnTo>
                  <a:lnTo>
                    <a:pt x="539009" y="3941908"/>
                  </a:lnTo>
                  <a:lnTo>
                    <a:pt x="500077" y="3949768"/>
                  </a:lnTo>
                  <a:lnTo>
                    <a:pt x="100018" y="3949768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684075" y="3136778"/>
            <a:ext cx="264795" cy="15119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60"/>
              </a:lnSpc>
            </a:pP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Неотложная</a:t>
            </a:r>
            <a:r>
              <a:rPr sz="16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80" dirty="0">
                <a:solidFill>
                  <a:srgbClr val="FFFFFF"/>
                </a:solidFill>
                <a:latin typeface="Calibri"/>
                <a:cs typeface="Calibri"/>
              </a:rPr>
              <a:t>помощь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0" y="3122394"/>
            <a:ext cx="3124835" cy="848994"/>
            <a:chOff x="0" y="3122394"/>
            <a:chExt cx="3124835" cy="848994"/>
          </a:xfrm>
        </p:grpSpPr>
        <p:sp>
          <p:nvSpPr>
            <p:cNvPr id="65" name="object 65"/>
            <p:cNvSpPr/>
            <p:nvPr/>
          </p:nvSpPr>
          <p:spPr>
            <a:xfrm>
              <a:off x="0" y="3263221"/>
              <a:ext cx="14604" cy="557530"/>
            </a:xfrm>
            <a:custGeom>
              <a:avLst/>
              <a:gdLst/>
              <a:ahLst/>
              <a:cxnLst/>
              <a:rect l="l" t="t" r="r" b="b"/>
              <a:pathLst>
                <a:path w="14604" h="557529">
                  <a:moveTo>
                    <a:pt x="14380" y="0"/>
                  </a:moveTo>
                  <a:lnTo>
                    <a:pt x="0" y="77172"/>
                  </a:lnTo>
                  <a:lnTo>
                    <a:pt x="0" y="557393"/>
                  </a:lnTo>
                  <a:lnTo>
                    <a:pt x="14380" y="557393"/>
                  </a:lnTo>
                  <a:lnTo>
                    <a:pt x="1438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3263221"/>
              <a:ext cx="706916" cy="686441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603050" y="3392271"/>
              <a:ext cx="104139" cy="557530"/>
            </a:xfrm>
            <a:custGeom>
              <a:avLst/>
              <a:gdLst/>
              <a:ahLst/>
              <a:cxnLst/>
              <a:rect l="l" t="t" r="r" b="b"/>
              <a:pathLst>
                <a:path w="104140" h="557529">
                  <a:moveTo>
                    <a:pt x="103866" y="0"/>
                  </a:moveTo>
                  <a:lnTo>
                    <a:pt x="0" y="0"/>
                  </a:lnTo>
                  <a:lnTo>
                    <a:pt x="0" y="557393"/>
                  </a:lnTo>
                  <a:lnTo>
                    <a:pt x="103866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725536" y="3135094"/>
              <a:ext cx="1386205" cy="823594"/>
            </a:xfrm>
            <a:custGeom>
              <a:avLst/>
              <a:gdLst/>
              <a:ahLst/>
              <a:cxnLst/>
              <a:rect l="l" t="t" r="r" b="b"/>
              <a:pathLst>
                <a:path w="1386205" h="823595">
                  <a:moveTo>
                    <a:pt x="1248853" y="0"/>
                  </a:moveTo>
                  <a:lnTo>
                    <a:pt x="137209" y="0"/>
                  </a:lnTo>
                  <a:lnTo>
                    <a:pt x="93840" y="6995"/>
                  </a:lnTo>
                  <a:lnTo>
                    <a:pt x="56175" y="26473"/>
                  </a:lnTo>
                  <a:lnTo>
                    <a:pt x="26473" y="56175"/>
                  </a:lnTo>
                  <a:lnTo>
                    <a:pt x="6995" y="93840"/>
                  </a:lnTo>
                  <a:lnTo>
                    <a:pt x="0" y="137209"/>
                  </a:lnTo>
                  <a:lnTo>
                    <a:pt x="0" y="686036"/>
                  </a:lnTo>
                  <a:lnTo>
                    <a:pt x="6995" y="729405"/>
                  </a:lnTo>
                  <a:lnTo>
                    <a:pt x="26473" y="767071"/>
                  </a:lnTo>
                  <a:lnTo>
                    <a:pt x="56175" y="796773"/>
                  </a:lnTo>
                  <a:lnTo>
                    <a:pt x="93840" y="816251"/>
                  </a:lnTo>
                  <a:lnTo>
                    <a:pt x="137209" y="823247"/>
                  </a:lnTo>
                  <a:lnTo>
                    <a:pt x="1248853" y="823247"/>
                  </a:lnTo>
                  <a:lnTo>
                    <a:pt x="1292222" y="816251"/>
                  </a:lnTo>
                  <a:lnTo>
                    <a:pt x="1329888" y="796773"/>
                  </a:lnTo>
                  <a:lnTo>
                    <a:pt x="1359590" y="767071"/>
                  </a:lnTo>
                  <a:lnTo>
                    <a:pt x="1379068" y="729405"/>
                  </a:lnTo>
                  <a:lnTo>
                    <a:pt x="1386064" y="686036"/>
                  </a:lnTo>
                  <a:lnTo>
                    <a:pt x="1386064" y="137209"/>
                  </a:lnTo>
                  <a:lnTo>
                    <a:pt x="1379068" y="93840"/>
                  </a:lnTo>
                  <a:lnTo>
                    <a:pt x="1359590" y="56175"/>
                  </a:lnTo>
                  <a:lnTo>
                    <a:pt x="1329888" y="26473"/>
                  </a:lnTo>
                  <a:lnTo>
                    <a:pt x="1292222" y="6995"/>
                  </a:lnTo>
                  <a:lnTo>
                    <a:pt x="1248853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725536" y="3135094"/>
              <a:ext cx="1386205" cy="823594"/>
            </a:xfrm>
            <a:custGeom>
              <a:avLst/>
              <a:gdLst/>
              <a:ahLst/>
              <a:cxnLst/>
              <a:rect l="l" t="t" r="r" b="b"/>
              <a:pathLst>
                <a:path w="1386205" h="823595">
                  <a:moveTo>
                    <a:pt x="0" y="137210"/>
                  </a:moveTo>
                  <a:lnTo>
                    <a:pt x="6995" y="93841"/>
                  </a:lnTo>
                  <a:lnTo>
                    <a:pt x="26473" y="56175"/>
                  </a:lnTo>
                  <a:lnTo>
                    <a:pt x="56175" y="26473"/>
                  </a:lnTo>
                  <a:lnTo>
                    <a:pt x="93841" y="6995"/>
                  </a:lnTo>
                  <a:lnTo>
                    <a:pt x="137210" y="0"/>
                  </a:lnTo>
                  <a:lnTo>
                    <a:pt x="1248854" y="0"/>
                  </a:lnTo>
                  <a:lnTo>
                    <a:pt x="1292222" y="6995"/>
                  </a:lnTo>
                  <a:lnTo>
                    <a:pt x="1329888" y="26473"/>
                  </a:lnTo>
                  <a:lnTo>
                    <a:pt x="1359590" y="56175"/>
                  </a:lnTo>
                  <a:lnTo>
                    <a:pt x="1379068" y="93841"/>
                  </a:lnTo>
                  <a:lnTo>
                    <a:pt x="1386064" y="137210"/>
                  </a:lnTo>
                  <a:lnTo>
                    <a:pt x="1386064" y="686036"/>
                  </a:lnTo>
                  <a:lnTo>
                    <a:pt x="1379068" y="729405"/>
                  </a:lnTo>
                  <a:lnTo>
                    <a:pt x="1359590" y="767071"/>
                  </a:lnTo>
                  <a:lnTo>
                    <a:pt x="1329888" y="796773"/>
                  </a:lnTo>
                  <a:lnTo>
                    <a:pt x="1292222" y="816251"/>
                  </a:lnTo>
                  <a:lnTo>
                    <a:pt x="1248854" y="823247"/>
                  </a:lnTo>
                  <a:lnTo>
                    <a:pt x="137210" y="823247"/>
                  </a:lnTo>
                  <a:lnTo>
                    <a:pt x="93841" y="816251"/>
                  </a:lnTo>
                  <a:lnTo>
                    <a:pt x="56175" y="796773"/>
                  </a:lnTo>
                  <a:lnTo>
                    <a:pt x="26473" y="767071"/>
                  </a:lnTo>
                  <a:lnTo>
                    <a:pt x="6995" y="729405"/>
                  </a:lnTo>
                  <a:lnTo>
                    <a:pt x="0" y="686036"/>
                  </a:lnTo>
                  <a:lnTo>
                    <a:pt x="0" y="13721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937555" y="3186176"/>
            <a:ext cx="963294" cy="69913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1270" algn="ctr">
              <a:lnSpc>
                <a:spcPct val="97300"/>
              </a:lnSpc>
              <a:spcBef>
                <a:spcPts val="145"/>
              </a:spcBef>
            </a:pPr>
            <a:r>
              <a:rPr sz="1500" spc="-135" dirty="0">
                <a:solidFill>
                  <a:srgbClr val="FFFFFF"/>
                </a:solidFill>
                <a:latin typeface="Calibri"/>
                <a:cs typeface="Calibri"/>
              </a:rPr>
              <a:t>РеабИТ  </a:t>
            </a:r>
            <a:r>
              <a:rPr sz="1500" spc="-165" dirty="0">
                <a:solidFill>
                  <a:srgbClr val="FFFFFF"/>
                </a:solidFill>
                <a:latin typeface="Calibri"/>
                <a:cs typeface="Calibri"/>
              </a:rPr>
              <a:t>Группа  </a:t>
            </a:r>
            <a:r>
              <a:rPr sz="1500" spc="-150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1500" spc="-13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500" spc="-170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1500" spc="-16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500" spc="-17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500" spc="-16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500" spc="-1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500" spc="-13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500" spc="-165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500" spc="-15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1002791" y="3462528"/>
            <a:ext cx="789940" cy="238125"/>
            <a:chOff x="1002791" y="3462528"/>
            <a:chExt cx="789940" cy="238125"/>
          </a:xfrm>
        </p:grpSpPr>
        <p:pic>
          <p:nvPicPr>
            <p:cNvPr id="72" name="object 7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2791" y="3462528"/>
              <a:ext cx="789432" cy="23774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121444" y="3523950"/>
              <a:ext cx="551815" cy="76200"/>
            </a:xfrm>
            <a:custGeom>
              <a:avLst/>
              <a:gdLst/>
              <a:ahLst/>
              <a:cxnLst/>
              <a:rect l="l" t="t" r="r" b="b"/>
              <a:pathLst>
                <a:path w="551814" h="76200">
                  <a:moveTo>
                    <a:pt x="76200" y="0"/>
                  </a:moveTo>
                  <a:lnTo>
                    <a:pt x="0" y="38100"/>
                  </a:lnTo>
                  <a:lnTo>
                    <a:pt x="76199" y="76200"/>
                  </a:lnTo>
                  <a:lnTo>
                    <a:pt x="76199" y="50800"/>
                  </a:lnTo>
                  <a:lnTo>
                    <a:pt x="63499" y="50800"/>
                  </a:lnTo>
                  <a:lnTo>
                    <a:pt x="63499" y="25400"/>
                  </a:lnTo>
                  <a:lnTo>
                    <a:pt x="76199" y="25400"/>
                  </a:lnTo>
                  <a:lnTo>
                    <a:pt x="76200" y="0"/>
                  </a:lnTo>
                  <a:close/>
                </a:path>
                <a:path w="551814" h="76200">
                  <a:moveTo>
                    <a:pt x="475234" y="50801"/>
                  </a:moveTo>
                  <a:lnTo>
                    <a:pt x="475234" y="76200"/>
                  </a:lnTo>
                  <a:lnTo>
                    <a:pt x="526034" y="50801"/>
                  </a:lnTo>
                  <a:lnTo>
                    <a:pt x="475234" y="50801"/>
                  </a:lnTo>
                  <a:close/>
                </a:path>
                <a:path w="551814" h="76200">
                  <a:moveTo>
                    <a:pt x="475235" y="25401"/>
                  </a:moveTo>
                  <a:lnTo>
                    <a:pt x="475234" y="50801"/>
                  </a:lnTo>
                  <a:lnTo>
                    <a:pt x="487935" y="50801"/>
                  </a:lnTo>
                  <a:lnTo>
                    <a:pt x="487935" y="25401"/>
                  </a:lnTo>
                  <a:lnTo>
                    <a:pt x="475235" y="25401"/>
                  </a:lnTo>
                  <a:close/>
                </a:path>
                <a:path w="551814" h="76200">
                  <a:moveTo>
                    <a:pt x="475235" y="0"/>
                  </a:moveTo>
                  <a:lnTo>
                    <a:pt x="475235" y="25401"/>
                  </a:lnTo>
                  <a:lnTo>
                    <a:pt x="487935" y="25401"/>
                  </a:lnTo>
                  <a:lnTo>
                    <a:pt x="487935" y="50801"/>
                  </a:lnTo>
                  <a:lnTo>
                    <a:pt x="526036" y="50800"/>
                  </a:lnTo>
                  <a:lnTo>
                    <a:pt x="551435" y="38101"/>
                  </a:lnTo>
                  <a:lnTo>
                    <a:pt x="475235" y="0"/>
                  </a:lnTo>
                  <a:close/>
                </a:path>
                <a:path w="551814" h="76200">
                  <a:moveTo>
                    <a:pt x="76199" y="25400"/>
                  </a:moveTo>
                  <a:lnTo>
                    <a:pt x="76199" y="50800"/>
                  </a:lnTo>
                  <a:lnTo>
                    <a:pt x="475234" y="50801"/>
                  </a:lnTo>
                  <a:lnTo>
                    <a:pt x="475235" y="25401"/>
                  </a:lnTo>
                  <a:lnTo>
                    <a:pt x="76199" y="25400"/>
                  </a:lnTo>
                  <a:close/>
                </a:path>
                <a:path w="551814" h="76200">
                  <a:moveTo>
                    <a:pt x="63499" y="25400"/>
                  </a:moveTo>
                  <a:lnTo>
                    <a:pt x="63499" y="50800"/>
                  </a:lnTo>
                  <a:lnTo>
                    <a:pt x="76199" y="50800"/>
                  </a:lnTo>
                  <a:lnTo>
                    <a:pt x="76199" y="25400"/>
                  </a:lnTo>
                  <a:lnTo>
                    <a:pt x="63499" y="25400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1223675" y="3536695"/>
            <a:ext cx="397510" cy="470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>
              <a:lnSpc>
                <a:spcPts val="1750"/>
              </a:lnSpc>
              <a:spcBef>
                <a:spcPts val="100"/>
              </a:spcBef>
            </a:pPr>
            <a:r>
              <a:rPr sz="1500" spc="-105" dirty="0">
                <a:latin typeface="Calibri"/>
                <a:cs typeface="Calibri"/>
              </a:rPr>
              <a:t>48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750"/>
              </a:lnSpc>
            </a:pPr>
            <a:r>
              <a:rPr sz="1500" spc="-135" dirty="0">
                <a:latin typeface="Calibri"/>
                <a:cs typeface="Calibri"/>
              </a:rPr>
              <a:t>ч</a:t>
            </a:r>
            <a:r>
              <a:rPr sz="1500" spc="-130" dirty="0">
                <a:latin typeface="Calibri"/>
                <a:cs typeface="Calibri"/>
              </a:rPr>
              <a:t>а</a:t>
            </a:r>
            <a:r>
              <a:rPr sz="1500" spc="-114" dirty="0">
                <a:latin typeface="Calibri"/>
                <a:cs typeface="Calibri"/>
              </a:rPr>
              <a:t>с</a:t>
            </a:r>
            <a:r>
              <a:rPr sz="1500" spc="-160" dirty="0">
                <a:latin typeface="Calibri"/>
                <a:cs typeface="Calibri"/>
              </a:rPr>
              <a:t>о</a:t>
            </a:r>
            <a:r>
              <a:rPr sz="1500" spc="-114" dirty="0">
                <a:latin typeface="Calibri"/>
                <a:cs typeface="Calibri"/>
              </a:rPr>
              <a:t>в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0" y="1716811"/>
            <a:ext cx="6878320" cy="1749425"/>
            <a:chOff x="0" y="1716811"/>
            <a:chExt cx="6878320" cy="1749425"/>
          </a:xfrm>
        </p:grpSpPr>
        <p:sp>
          <p:nvSpPr>
            <p:cNvPr id="76" name="object 76"/>
            <p:cNvSpPr/>
            <p:nvPr/>
          </p:nvSpPr>
          <p:spPr>
            <a:xfrm>
              <a:off x="6091346" y="1729511"/>
              <a:ext cx="774065" cy="1149985"/>
            </a:xfrm>
            <a:custGeom>
              <a:avLst/>
              <a:gdLst/>
              <a:ahLst/>
              <a:cxnLst/>
              <a:rect l="l" t="t" r="r" b="b"/>
              <a:pathLst>
                <a:path w="774065" h="1149985">
                  <a:moveTo>
                    <a:pt x="502756" y="0"/>
                  </a:moveTo>
                  <a:lnTo>
                    <a:pt x="0" y="0"/>
                  </a:lnTo>
                  <a:lnTo>
                    <a:pt x="0" y="1149692"/>
                  </a:lnTo>
                  <a:lnTo>
                    <a:pt x="502756" y="1149692"/>
                  </a:lnTo>
                  <a:lnTo>
                    <a:pt x="502756" y="660546"/>
                  </a:lnTo>
                  <a:lnTo>
                    <a:pt x="580307" y="660546"/>
                  </a:lnTo>
                  <a:lnTo>
                    <a:pt x="580307" y="757264"/>
                  </a:lnTo>
                  <a:lnTo>
                    <a:pt x="773743" y="574846"/>
                  </a:lnTo>
                  <a:lnTo>
                    <a:pt x="580307" y="392427"/>
                  </a:lnTo>
                  <a:lnTo>
                    <a:pt x="580307" y="489145"/>
                  </a:lnTo>
                  <a:lnTo>
                    <a:pt x="502756" y="489145"/>
                  </a:lnTo>
                  <a:lnTo>
                    <a:pt x="502756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091346" y="1729511"/>
              <a:ext cx="774065" cy="1149985"/>
            </a:xfrm>
            <a:custGeom>
              <a:avLst/>
              <a:gdLst/>
              <a:ahLst/>
              <a:cxnLst/>
              <a:rect l="l" t="t" r="r" b="b"/>
              <a:pathLst>
                <a:path w="774065" h="1149985">
                  <a:moveTo>
                    <a:pt x="0" y="0"/>
                  </a:moveTo>
                  <a:lnTo>
                    <a:pt x="502756" y="0"/>
                  </a:lnTo>
                  <a:lnTo>
                    <a:pt x="502756" y="489146"/>
                  </a:lnTo>
                  <a:lnTo>
                    <a:pt x="580307" y="489146"/>
                  </a:lnTo>
                  <a:lnTo>
                    <a:pt x="580307" y="392428"/>
                  </a:lnTo>
                  <a:lnTo>
                    <a:pt x="773744" y="574846"/>
                  </a:lnTo>
                  <a:lnTo>
                    <a:pt x="580307" y="757264"/>
                  </a:lnTo>
                  <a:lnTo>
                    <a:pt x="580307" y="660546"/>
                  </a:lnTo>
                  <a:lnTo>
                    <a:pt x="502756" y="660546"/>
                  </a:lnTo>
                  <a:lnTo>
                    <a:pt x="502756" y="1149693"/>
                  </a:lnTo>
                  <a:lnTo>
                    <a:pt x="0" y="114969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2804662"/>
              <a:ext cx="650117" cy="661553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549416" y="2925807"/>
              <a:ext cx="100965" cy="541020"/>
            </a:xfrm>
            <a:custGeom>
              <a:avLst/>
              <a:gdLst/>
              <a:ahLst/>
              <a:cxnLst/>
              <a:rect l="l" t="t" r="r" b="b"/>
              <a:pathLst>
                <a:path w="100965" h="541020">
                  <a:moveTo>
                    <a:pt x="100701" y="0"/>
                  </a:moveTo>
                  <a:lnTo>
                    <a:pt x="0" y="0"/>
                  </a:lnTo>
                  <a:lnTo>
                    <a:pt x="0" y="540408"/>
                  </a:lnTo>
                  <a:lnTo>
                    <a:pt x="10070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0" y="2361220"/>
              <a:ext cx="56515" cy="511809"/>
            </a:xfrm>
            <a:custGeom>
              <a:avLst/>
              <a:gdLst/>
              <a:ahLst/>
              <a:cxnLst/>
              <a:rect l="l" t="t" r="r" b="b"/>
              <a:pathLst>
                <a:path w="56515" h="511810">
                  <a:moveTo>
                    <a:pt x="56151" y="0"/>
                  </a:moveTo>
                  <a:lnTo>
                    <a:pt x="0" y="301336"/>
                  </a:lnTo>
                  <a:lnTo>
                    <a:pt x="0" y="511394"/>
                  </a:lnTo>
                  <a:lnTo>
                    <a:pt x="56151" y="511394"/>
                  </a:lnTo>
                  <a:lnTo>
                    <a:pt x="5615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2361220"/>
              <a:ext cx="691535" cy="629792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596241" y="2479619"/>
              <a:ext cx="95885" cy="511809"/>
            </a:xfrm>
            <a:custGeom>
              <a:avLst/>
              <a:gdLst/>
              <a:ahLst/>
              <a:cxnLst/>
              <a:rect l="l" t="t" r="r" b="b"/>
              <a:pathLst>
                <a:path w="95884" h="511810">
                  <a:moveTo>
                    <a:pt x="95291" y="0"/>
                  </a:moveTo>
                  <a:lnTo>
                    <a:pt x="0" y="0"/>
                  </a:lnTo>
                  <a:lnTo>
                    <a:pt x="0" y="511394"/>
                  </a:lnTo>
                  <a:lnTo>
                    <a:pt x="9529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0" y="1888429"/>
              <a:ext cx="71755" cy="562610"/>
            </a:xfrm>
            <a:custGeom>
              <a:avLst/>
              <a:gdLst/>
              <a:ahLst/>
              <a:cxnLst/>
              <a:rect l="l" t="t" r="r" b="b"/>
              <a:pathLst>
                <a:path w="71755" h="562610">
                  <a:moveTo>
                    <a:pt x="71605" y="0"/>
                  </a:moveTo>
                  <a:lnTo>
                    <a:pt x="0" y="384268"/>
                  </a:lnTo>
                  <a:lnTo>
                    <a:pt x="0" y="562516"/>
                  </a:lnTo>
                  <a:lnTo>
                    <a:pt x="71605" y="562516"/>
                  </a:lnTo>
                  <a:lnTo>
                    <a:pt x="7160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1888429"/>
              <a:ext cx="770505" cy="692750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665685" y="2018663"/>
              <a:ext cx="105410" cy="562610"/>
            </a:xfrm>
            <a:custGeom>
              <a:avLst/>
              <a:gdLst/>
              <a:ahLst/>
              <a:cxnLst/>
              <a:rect l="l" t="t" r="r" b="b"/>
              <a:pathLst>
                <a:path w="105410" h="562610">
                  <a:moveTo>
                    <a:pt x="104820" y="0"/>
                  </a:moveTo>
                  <a:lnTo>
                    <a:pt x="0" y="0"/>
                  </a:lnTo>
                  <a:lnTo>
                    <a:pt x="0" y="562516"/>
                  </a:lnTo>
                  <a:lnTo>
                    <a:pt x="10482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6093802" y="1789054"/>
            <a:ext cx="506095" cy="1034415"/>
          </a:xfrm>
          <a:prstGeom prst="rect">
            <a:avLst/>
          </a:prstGeom>
        </p:spPr>
        <p:txBody>
          <a:bodyPr vert="vert270" wrap="square" lIns="0" tIns="2540" rIns="0" bIns="0" rtlCol="0">
            <a:spAutoFit/>
          </a:bodyPr>
          <a:lstStyle/>
          <a:p>
            <a:pPr marL="268605" marR="5080" indent="-256540">
              <a:lnSpc>
                <a:spcPts val="1900"/>
              </a:lnSpc>
              <a:spcBef>
                <a:spcPts val="2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абили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я  </a:t>
            </a:r>
            <a:r>
              <a:rPr sz="1600" spc="-245" dirty="0">
                <a:solidFill>
                  <a:srgbClr val="FFFFFF"/>
                </a:solidFill>
                <a:latin typeface="Calibri"/>
                <a:cs typeface="Calibri"/>
              </a:rPr>
              <a:t>ШРМ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6076813" y="3017686"/>
            <a:ext cx="825500" cy="1188720"/>
            <a:chOff x="6076813" y="3017686"/>
            <a:chExt cx="825500" cy="1188720"/>
          </a:xfrm>
        </p:grpSpPr>
        <p:sp>
          <p:nvSpPr>
            <p:cNvPr id="88" name="object 88"/>
            <p:cNvSpPr/>
            <p:nvPr/>
          </p:nvSpPr>
          <p:spPr>
            <a:xfrm>
              <a:off x="6089513" y="3030386"/>
              <a:ext cx="800100" cy="1163320"/>
            </a:xfrm>
            <a:custGeom>
              <a:avLst/>
              <a:gdLst/>
              <a:ahLst/>
              <a:cxnLst/>
              <a:rect l="l" t="t" r="r" b="b"/>
              <a:pathLst>
                <a:path w="800100" h="1163320">
                  <a:moveTo>
                    <a:pt x="519753" y="0"/>
                  </a:moveTo>
                  <a:lnTo>
                    <a:pt x="0" y="0"/>
                  </a:lnTo>
                  <a:lnTo>
                    <a:pt x="0" y="1163180"/>
                  </a:lnTo>
                  <a:lnTo>
                    <a:pt x="519753" y="1163180"/>
                  </a:lnTo>
                  <a:lnTo>
                    <a:pt x="519753" y="681578"/>
                  </a:lnTo>
                  <a:lnTo>
                    <a:pt x="599928" y="681578"/>
                  </a:lnTo>
                  <a:lnTo>
                    <a:pt x="599928" y="781565"/>
                  </a:lnTo>
                  <a:lnTo>
                    <a:pt x="799904" y="581590"/>
                  </a:lnTo>
                  <a:lnTo>
                    <a:pt x="599928" y="381614"/>
                  </a:lnTo>
                  <a:lnTo>
                    <a:pt x="599928" y="481601"/>
                  </a:lnTo>
                  <a:lnTo>
                    <a:pt x="519753" y="481601"/>
                  </a:lnTo>
                  <a:lnTo>
                    <a:pt x="519753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089513" y="3030386"/>
              <a:ext cx="800100" cy="1163320"/>
            </a:xfrm>
            <a:custGeom>
              <a:avLst/>
              <a:gdLst/>
              <a:ahLst/>
              <a:cxnLst/>
              <a:rect l="l" t="t" r="r" b="b"/>
              <a:pathLst>
                <a:path w="800100" h="1163320">
                  <a:moveTo>
                    <a:pt x="0" y="0"/>
                  </a:moveTo>
                  <a:lnTo>
                    <a:pt x="519754" y="0"/>
                  </a:lnTo>
                  <a:lnTo>
                    <a:pt x="519754" y="481601"/>
                  </a:lnTo>
                  <a:lnTo>
                    <a:pt x="599929" y="481601"/>
                  </a:lnTo>
                  <a:lnTo>
                    <a:pt x="599929" y="381614"/>
                  </a:lnTo>
                  <a:lnTo>
                    <a:pt x="799905" y="581590"/>
                  </a:lnTo>
                  <a:lnTo>
                    <a:pt x="599929" y="781565"/>
                  </a:lnTo>
                  <a:lnTo>
                    <a:pt x="599929" y="681578"/>
                  </a:lnTo>
                  <a:lnTo>
                    <a:pt x="519754" y="681578"/>
                  </a:lnTo>
                  <a:lnTo>
                    <a:pt x="519754" y="1163180"/>
                  </a:lnTo>
                  <a:lnTo>
                    <a:pt x="0" y="116318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6100470" y="3096646"/>
            <a:ext cx="506095" cy="1034415"/>
          </a:xfrm>
          <a:prstGeom prst="rect">
            <a:avLst/>
          </a:prstGeom>
        </p:spPr>
        <p:txBody>
          <a:bodyPr vert="vert270" wrap="square" lIns="0" tIns="2540" rIns="0" bIns="0" rtlCol="0">
            <a:spAutoFit/>
          </a:bodyPr>
          <a:lstStyle/>
          <a:p>
            <a:pPr marL="213360" marR="5080" indent="-201295">
              <a:lnSpc>
                <a:spcPts val="1900"/>
              </a:lnSpc>
              <a:spcBef>
                <a:spcPts val="2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абили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я  </a:t>
            </a:r>
            <a:r>
              <a:rPr sz="1600" spc="-160" dirty="0">
                <a:solidFill>
                  <a:srgbClr val="FFFFFF"/>
                </a:solidFill>
                <a:latin typeface="Calibri"/>
                <a:cs typeface="Calibri"/>
              </a:rPr>
              <a:t>ШРМ4-5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7294540" y="3107083"/>
            <a:ext cx="1456055" cy="1226820"/>
            <a:chOff x="7294540" y="3107083"/>
            <a:chExt cx="1456055" cy="1226820"/>
          </a:xfrm>
        </p:grpSpPr>
        <p:sp>
          <p:nvSpPr>
            <p:cNvPr id="92" name="object 92"/>
            <p:cNvSpPr/>
            <p:nvPr/>
          </p:nvSpPr>
          <p:spPr>
            <a:xfrm>
              <a:off x="7300791" y="3582241"/>
              <a:ext cx="96520" cy="515620"/>
            </a:xfrm>
            <a:custGeom>
              <a:avLst/>
              <a:gdLst/>
              <a:ahLst/>
              <a:cxnLst/>
              <a:rect l="l" t="t" r="r" b="b"/>
              <a:pathLst>
                <a:path w="96520" h="515620">
                  <a:moveTo>
                    <a:pt x="96012" y="0"/>
                  </a:moveTo>
                  <a:lnTo>
                    <a:pt x="0" y="515250"/>
                  </a:lnTo>
                  <a:lnTo>
                    <a:pt x="96012" y="515250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00790" y="3582241"/>
              <a:ext cx="724879" cy="632434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7929656" y="3699426"/>
              <a:ext cx="96520" cy="515620"/>
            </a:xfrm>
            <a:custGeom>
              <a:avLst/>
              <a:gdLst/>
              <a:ahLst/>
              <a:cxnLst/>
              <a:rect l="l" t="t" r="r" b="b"/>
              <a:pathLst>
                <a:path w="96520" h="515620">
                  <a:moveTo>
                    <a:pt x="96011" y="0"/>
                  </a:moveTo>
                  <a:lnTo>
                    <a:pt x="0" y="0"/>
                  </a:lnTo>
                  <a:lnTo>
                    <a:pt x="0" y="515250"/>
                  </a:lnTo>
                  <a:lnTo>
                    <a:pt x="9601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337254" y="3343236"/>
              <a:ext cx="96520" cy="515620"/>
            </a:xfrm>
            <a:custGeom>
              <a:avLst/>
              <a:gdLst/>
              <a:ahLst/>
              <a:cxnLst/>
              <a:rect l="l" t="t" r="r" b="b"/>
              <a:pathLst>
                <a:path w="96520" h="515620">
                  <a:moveTo>
                    <a:pt x="96011" y="0"/>
                  </a:moveTo>
                  <a:lnTo>
                    <a:pt x="0" y="515250"/>
                  </a:lnTo>
                  <a:lnTo>
                    <a:pt x="96011" y="515250"/>
                  </a:lnTo>
                  <a:lnTo>
                    <a:pt x="9601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37252" y="3343235"/>
              <a:ext cx="724879" cy="632434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7966118" y="3460419"/>
              <a:ext cx="96520" cy="515620"/>
            </a:xfrm>
            <a:custGeom>
              <a:avLst/>
              <a:gdLst/>
              <a:ahLst/>
              <a:cxnLst/>
              <a:rect l="l" t="t" r="r" b="b"/>
              <a:pathLst>
                <a:path w="96520" h="515620">
                  <a:moveTo>
                    <a:pt x="96011" y="0"/>
                  </a:moveTo>
                  <a:lnTo>
                    <a:pt x="0" y="0"/>
                  </a:lnTo>
                  <a:lnTo>
                    <a:pt x="0" y="515250"/>
                  </a:lnTo>
                  <a:lnTo>
                    <a:pt x="9601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294540" y="3107083"/>
              <a:ext cx="96520" cy="515620"/>
            </a:xfrm>
            <a:custGeom>
              <a:avLst/>
              <a:gdLst/>
              <a:ahLst/>
              <a:cxnLst/>
              <a:rect l="l" t="t" r="r" b="b"/>
              <a:pathLst>
                <a:path w="96520" h="515620">
                  <a:moveTo>
                    <a:pt x="96011" y="0"/>
                  </a:moveTo>
                  <a:lnTo>
                    <a:pt x="0" y="515250"/>
                  </a:lnTo>
                  <a:lnTo>
                    <a:pt x="96012" y="515250"/>
                  </a:lnTo>
                  <a:lnTo>
                    <a:pt x="9601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94540" y="3107084"/>
              <a:ext cx="724877" cy="632434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7923405" y="3224268"/>
              <a:ext cx="96520" cy="515620"/>
            </a:xfrm>
            <a:custGeom>
              <a:avLst/>
              <a:gdLst/>
              <a:ahLst/>
              <a:cxnLst/>
              <a:rect l="l" t="t" r="r" b="b"/>
              <a:pathLst>
                <a:path w="96520" h="515620">
                  <a:moveTo>
                    <a:pt x="96010" y="0"/>
                  </a:moveTo>
                  <a:lnTo>
                    <a:pt x="0" y="0"/>
                  </a:lnTo>
                  <a:lnTo>
                    <a:pt x="0" y="515250"/>
                  </a:lnTo>
                  <a:lnTo>
                    <a:pt x="9601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012040" y="3157437"/>
              <a:ext cx="725805" cy="1163320"/>
            </a:xfrm>
            <a:custGeom>
              <a:avLst/>
              <a:gdLst/>
              <a:ahLst/>
              <a:cxnLst/>
              <a:rect l="l" t="t" r="r" b="b"/>
              <a:pathLst>
                <a:path w="725804" h="1163320">
                  <a:moveTo>
                    <a:pt x="471302" y="0"/>
                  </a:moveTo>
                  <a:lnTo>
                    <a:pt x="0" y="0"/>
                  </a:lnTo>
                  <a:lnTo>
                    <a:pt x="0" y="1163180"/>
                  </a:lnTo>
                  <a:lnTo>
                    <a:pt x="471302" y="1163180"/>
                  </a:lnTo>
                  <a:lnTo>
                    <a:pt x="471302" y="672256"/>
                  </a:lnTo>
                  <a:lnTo>
                    <a:pt x="544003" y="672256"/>
                  </a:lnTo>
                  <a:lnTo>
                    <a:pt x="544003" y="762924"/>
                  </a:lnTo>
                  <a:lnTo>
                    <a:pt x="725336" y="581590"/>
                  </a:lnTo>
                  <a:lnTo>
                    <a:pt x="544003" y="400255"/>
                  </a:lnTo>
                  <a:lnTo>
                    <a:pt x="544003" y="490923"/>
                  </a:lnTo>
                  <a:lnTo>
                    <a:pt x="471302" y="490923"/>
                  </a:lnTo>
                  <a:lnTo>
                    <a:pt x="471302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012040" y="3157437"/>
              <a:ext cx="725805" cy="1163320"/>
            </a:xfrm>
            <a:custGeom>
              <a:avLst/>
              <a:gdLst/>
              <a:ahLst/>
              <a:cxnLst/>
              <a:rect l="l" t="t" r="r" b="b"/>
              <a:pathLst>
                <a:path w="725804" h="1163320">
                  <a:moveTo>
                    <a:pt x="0" y="0"/>
                  </a:moveTo>
                  <a:lnTo>
                    <a:pt x="471302" y="0"/>
                  </a:lnTo>
                  <a:lnTo>
                    <a:pt x="471302" y="490923"/>
                  </a:lnTo>
                  <a:lnTo>
                    <a:pt x="544003" y="490923"/>
                  </a:lnTo>
                  <a:lnTo>
                    <a:pt x="544003" y="400256"/>
                  </a:lnTo>
                  <a:lnTo>
                    <a:pt x="725337" y="581590"/>
                  </a:lnTo>
                  <a:lnTo>
                    <a:pt x="544003" y="762924"/>
                  </a:lnTo>
                  <a:lnTo>
                    <a:pt x="544003" y="672256"/>
                  </a:lnTo>
                  <a:lnTo>
                    <a:pt x="471302" y="672256"/>
                  </a:lnTo>
                  <a:lnTo>
                    <a:pt x="471302" y="1163180"/>
                  </a:lnTo>
                  <a:lnTo>
                    <a:pt x="0" y="116318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 txBox="1"/>
          <p:nvPr/>
        </p:nvSpPr>
        <p:spPr>
          <a:xfrm>
            <a:off x="8026704" y="3284707"/>
            <a:ext cx="450850" cy="9099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6680" marR="5080" indent="-94615">
              <a:lnSpc>
                <a:spcPts val="1700"/>
              </a:lnSpc>
            </a:pP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би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та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я  </a:t>
            </a:r>
            <a:r>
              <a:rPr sz="1400" spc="-215" dirty="0">
                <a:solidFill>
                  <a:srgbClr val="FFFFFF"/>
                </a:solidFill>
                <a:latin typeface="Calibri"/>
                <a:cs typeface="Calibri"/>
              </a:rPr>
              <a:t>ШРМ</a:t>
            </a:r>
            <a:r>
              <a:rPr sz="14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4-5-6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7481081" y="2375260"/>
            <a:ext cx="969010" cy="799465"/>
            <a:chOff x="7481081" y="2375260"/>
            <a:chExt cx="969010" cy="799465"/>
          </a:xfrm>
        </p:grpSpPr>
        <p:sp>
          <p:nvSpPr>
            <p:cNvPr id="105" name="object 105"/>
            <p:cNvSpPr/>
            <p:nvPr/>
          </p:nvSpPr>
          <p:spPr>
            <a:xfrm>
              <a:off x="7493781" y="2387960"/>
              <a:ext cx="943610" cy="774065"/>
            </a:xfrm>
            <a:custGeom>
              <a:avLst/>
              <a:gdLst/>
              <a:ahLst/>
              <a:cxnLst/>
              <a:rect l="l" t="t" r="r" b="b"/>
              <a:pathLst>
                <a:path w="943609" h="774064">
                  <a:moveTo>
                    <a:pt x="471713" y="0"/>
                  </a:moveTo>
                  <a:lnTo>
                    <a:pt x="289295" y="193436"/>
                  </a:lnTo>
                  <a:lnTo>
                    <a:pt x="386013" y="193436"/>
                  </a:lnTo>
                  <a:lnTo>
                    <a:pt x="386013" y="270988"/>
                  </a:lnTo>
                  <a:lnTo>
                    <a:pt x="0" y="270988"/>
                  </a:lnTo>
                  <a:lnTo>
                    <a:pt x="0" y="773743"/>
                  </a:lnTo>
                  <a:lnTo>
                    <a:pt x="943428" y="773743"/>
                  </a:lnTo>
                  <a:lnTo>
                    <a:pt x="943428" y="270988"/>
                  </a:lnTo>
                  <a:lnTo>
                    <a:pt x="557413" y="270988"/>
                  </a:lnTo>
                  <a:lnTo>
                    <a:pt x="557413" y="193436"/>
                  </a:lnTo>
                  <a:lnTo>
                    <a:pt x="654131" y="193436"/>
                  </a:lnTo>
                  <a:lnTo>
                    <a:pt x="471713" y="0"/>
                  </a:lnTo>
                  <a:close/>
                </a:path>
              </a:pathLst>
            </a:custGeom>
            <a:solidFill>
              <a:srgbClr val="1025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493781" y="2387960"/>
              <a:ext cx="943610" cy="774065"/>
            </a:xfrm>
            <a:custGeom>
              <a:avLst/>
              <a:gdLst/>
              <a:ahLst/>
              <a:cxnLst/>
              <a:rect l="l" t="t" r="r" b="b"/>
              <a:pathLst>
                <a:path w="943609" h="774064">
                  <a:moveTo>
                    <a:pt x="0" y="773744"/>
                  </a:moveTo>
                  <a:lnTo>
                    <a:pt x="0" y="270988"/>
                  </a:lnTo>
                  <a:lnTo>
                    <a:pt x="386014" y="270988"/>
                  </a:lnTo>
                  <a:lnTo>
                    <a:pt x="386014" y="193436"/>
                  </a:lnTo>
                  <a:lnTo>
                    <a:pt x="289296" y="193436"/>
                  </a:lnTo>
                  <a:lnTo>
                    <a:pt x="471714" y="0"/>
                  </a:lnTo>
                  <a:lnTo>
                    <a:pt x="654131" y="193436"/>
                  </a:lnTo>
                  <a:lnTo>
                    <a:pt x="557413" y="193436"/>
                  </a:lnTo>
                  <a:lnTo>
                    <a:pt x="557413" y="270988"/>
                  </a:lnTo>
                  <a:lnTo>
                    <a:pt x="943428" y="270988"/>
                  </a:lnTo>
                  <a:lnTo>
                    <a:pt x="943428" y="773744"/>
                  </a:lnTo>
                  <a:lnTo>
                    <a:pt x="0" y="773744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7" name="object 107"/>
          <p:cNvSpPr txBox="1"/>
          <p:nvPr/>
        </p:nvSpPr>
        <p:spPr>
          <a:xfrm>
            <a:off x="7575763" y="2703067"/>
            <a:ext cx="78041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47320" marR="5080" indent="-135255">
              <a:lnSpc>
                <a:spcPct val="103299"/>
              </a:lnSpc>
              <a:spcBef>
                <a:spcPts val="50"/>
              </a:spcBef>
            </a:pP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или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я 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Рэнкин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6155614" y="4217851"/>
            <a:ext cx="1892935" cy="348615"/>
            <a:chOff x="6155614" y="4217851"/>
            <a:chExt cx="1892935" cy="348615"/>
          </a:xfrm>
        </p:grpSpPr>
        <p:sp>
          <p:nvSpPr>
            <p:cNvPr id="109" name="object 109"/>
            <p:cNvSpPr/>
            <p:nvPr/>
          </p:nvSpPr>
          <p:spPr>
            <a:xfrm>
              <a:off x="6168314" y="4230551"/>
              <a:ext cx="1867535" cy="323215"/>
            </a:xfrm>
            <a:custGeom>
              <a:avLst/>
              <a:gdLst/>
              <a:ahLst/>
              <a:cxnLst/>
              <a:rect l="l" t="t" r="r" b="b"/>
              <a:pathLst>
                <a:path w="1867534" h="323214">
                  <a:moveTo>
                    <a:pt x="1813627" y="0"/>
                  </a:moveTo>
                  <a:lnTo>
                    <a:pt x="53850" y="0"/>
                  </a:lnTo>
                  <a:lnTo>
                    <a:pt x="32889" y="4231"/>
                  </a:lnTo>
                  <a:lnTo>
                    <a:pt x="15772" y="15772"/>
                  </a:lnTo>
                  <a:lnTo>
                    <a:pt x="4231" y="32890"/>
                  </a:lnTo>
                  <a:lnTo>
                    <a:pt x="0" y="53851"/>
                  </a:lnTo>
                  <a:lnTo>
                    <a:pt x="0" y="269245"/>
                  </a:lnTo>
                  <a:lnTo>
                    <a:pt x="4231" y="290206"/>
                  </a:lnTo>
                  <a:lnTo>
                    <a:pt x="15772" y="307324"/>
                  </a:lnTo>
                  <a:lnTo>
                    <a:pt x="32889" y="318865"/>
                  </a:lnTo>
                  <a:lnTo>
                    <a:pt x="53850" y="323096"/>
                  </a:lnTo>
                  <a:lnTo>
                    <a:pt x="1813627" y="323096"/>
                  </a:lnTo>
                  <a:lnTo>
                    <a:pt x="1834588" y="318865"/>
                  </a:lnTo>
                  <a:lnTo>
                    <a:pt x="1851706" y="307324"/>
                  </a:lnTo>
                  <a:lnTo>
                    <a:pt x="1863247" y="290206"/>
                  </a:lnTo>
                  <a:lnTo>
                    <a:pt x="1867479" y="269245"/>
                  </a:lnTo>
                  <a:lnTo>
                    <a:pt x="1867479" y="53851"/>
                  </a:lnTo>
                  <a:lnTo>
                    <a:pt x="1863247" y="32890"/>
                  </a:lnTo>
                  <a:lnTo>
                    <a:pt x="1851706" y="15772"/>
                  </a:lnTo>
                  <a:lnTo>
                    <a:pt x="1834588" y="4231"/>
                  </a:lnTo>
                  <a:lnTo>
                    <a:pt x="1813627" y="0"/>
                  </a:lnTo>
                  <a:close/>
                </a:path>
              </a:pathLst>
            </a:custGeom>
            <a:solidFill>
              <a:srgbClr val="1025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168314" y="4230551"/>
              <a:ext cx="1867535" cy="323215"/>
            </a:xfrm>
            <a:custGeom>
              <a:avLst/>
              <a:gdLst/>
              <a:ahLst/>
              <a:cxnLst/>
              <a:rect l="l" t="t" r="r" b="b"/>
              <a:pathLst>
                <a:path w="1867534" h="323214">
                  <a:moveTo>
                    <a:pt x="0" y="53851"/>
                  </a:moveTo>
                  <a:lnTo>
                    <a:pt x="4231" y="32890"/>
                  </a:lnTo>
                  <a:lnTo>
                    <a:pt x="15772" y="15772"/>
                  </a:lnTo>
                  <a:lnTo>
                    <a:pt x="32889" y="4231"/>
                  </a:lnTo>
                  <a:lnTo>
                    <a:pt x="53851" y="0"/>
                  </a:lnTo>
                  <a:lnTo>
                    <a:pt x="1813628" y="0"/>
                  </a:lnTo>
                  <a:lnTo>
                    <a:pt x="1834589" y="4231"/>
                  </a:lnTo>
                  <a:lnTo>
                    <a:pt x="1851706" y="15772"/>
                  </a:lnTo>
                  <a:lnTo>
                    <a:pt x="1863247" y="32890"/>
                  </a:lnTo>
                  <a:lnTo>
                    <a:pt x="1867479" y="53851"/>
                  </a:lnTo>
                  <a:lnTo>
                    <a:pt x="1867479" y="269245"/>
                  </a:lnTo>
                  <a:lnTo>
                    <a:pt x="1863247" y="290206"/>
                  </a:lnTo>
                  <a:lnTo>
                    <a:pt x="1851706" y="307324"/>
                  </a:lnTo>
                  <a:lnTo>
                    <a:pt x="1834589" y="318865"/>
                  </a:lnTo>
                  <a:lnTo>
                    <a:pt x="1813628" y="323097"/>
                  </a:lnTo>
                  <a:lnTo>
                    <a:pt x="53851" y="323097"/>
                  </a:lnTo>
                  <a:lnTo>
                    <a:pt x="32889" y="318865"/>
                  </a:lnTo>
                  <a:lnTo>
                    <a:pt x="15772" y="307324"/>
                  </a:lnTo>
                  <a:lnTo>
                    <a:pt x="4231" y="290206"/>
                  </a:lnTo>
                  <a:lnTo>
                    <a:pt x="0" y="269245"/>
                  </a:lnTo>
                  <a:lnTo>
                    <a:pt x="0" y="53851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11"/>
          <p:cNvSpPr txBox="1"/>
          <p:nvPr/>
        </p:nvSpPr>
        <p:spPr>
          <a:xfrm>
            <a:off x="6501979" y="4203192"/>
            <a:ext cx="120269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62255" marR="5080" indent="-250190">
              <a:lnSpc>
                <a:spcPts val="1300"/>
              </a:lnSpc>
              <a:spcBef>
                <a:spcPts val="160"/>
              </a:spcBef>
            </a:pP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Отделения медицинской  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реабилитации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2" name="object 112"/>
          <p:cNvSpPr txBox="1">
            <a:spLocks noGrp="1"/>
          </p:cNvSpPr>
          <p:nvPr>
            <p:ph type="title"/>
          </p:nvPr>
        </p:nvSpPr>
        <p:spPr>
          <a:xfrm>
            <a:off x="566756" y="0"/>
            <a:ext cx="107276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630" dirty="0"/>
              <a:t>Мы </a:t>
            </a:r>
            <a:r>
              <a:rPr sz="3600" spc="-370" dirty="0"/>
              <a:t>придумали, </a:t>
            </a:r>
            <a:r>
              <a:rPr sz="3600" spc="-355" dirty="0"/>
              <a:t>внедрили </a:t>
            </a:r>
            <a:r>
              <a:rPr sz="3600" spc="-370" dirty="0"/>
              <a:t>и </a:t>
            </a:r>
            <a:r>
              <a:rPr sz="3600" spc="-330" dirty="0"/>
              <a:t>совершенствуем </a:t>
            </a:r>
            <a:r>
              <a:rPr sz="3600" spc="-320" dirty="0"/>
              <a:t>систему</a:t>
            </a:r>
            <a:r>
              <a:rPr sz="3600" spc="-415" dirty="0"/>
              <a:t> </a:t>
            </a:r>
            <a:r>
              <a:rPr sz="3600" spc="-325" dirty="0"/>
              <a:t>организации</a:t>
            </a:r>
            <a:endParaRPr sz="3600"/>
          </a:p>
        </p:txBody>
      </p:sp>
      <p:sp>
        <p:nvSpPr>
          <p:cNvPr id="113" name="object 113"/>
          <p:cNvSpPr txBox="1"/>
          <p:nvPr/>
        </p:nvSpPr>
        <p:spPr>
          <a:xfrm>
            <a:off x="1742268" y="462788"/>
            <a:ext cx="83762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45" dirty="0">
                <a:latin typeface="Calibri"/>
                <a:cs typeface="Calibri"/>
              </a:rPr>
              <a:t>реабилитационной </a:t>
            </a:r>
            <a:r>
              <a:rPr sz="3600" spc="-409" dirty="0">
                <a:latin typeface="Calibri"/>
                <a:cs typeface="Calibri"/>
              </a:rPr>
              <a:t>помощи </a:t>
            </a:r>
            <a:r>
              <a:rPr sz="3600" spc="-325" dirty="0">
                <a:latin typeface="Calibri"/>
                <a:cs typeface="Calibri"/>
              </a:rPr>
              <a:t>на </a:t>
            </a:r>
            <a:r>
              <a:rPr sz="3600" spc="-300" dirty="0">
                <a:latin typeface="Calibri"/>
                <a:cs typeface="Calibri"/>
              </a:rPr>
              <a:t>всей </a:t>
            </a:r>
            <a:r>
              <a:rPr sz="3600" spc="-330" dirty="0">
                <a:latin typeface="Calibri"/>
                <a:cs typeface="Calibri"/>
              </a:rPr>
              <a:t>территории</a:t>
            </a:r>
            <a:r>
              <a:rPr sz="3600" spc="-270" dirty="0">
                <a:latin typeface="Calibri"/>
                <a:cs typeface="Calibri"/>
              </a:rPr>
              <a:t> </a:t>
            </a:r>
            <a:r>
              <a:rPr sz="3600" spc="-235" dirty="0">
                <a:latin typeface="Calibri"/>
                <a:cs typeface="Calibri"/>
              </a:rPr>
              <a:t>РФ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3294667" y="1665159"/>
            <a:ext cx="799465" cy="1175385"/>
            <a:chOff x="3294667" y="1665159"/>
            <a:chExt cx="799465" cy="1175385"/>
          </a:xfrm>
        </p:grpSpPr>
        <p:sp>
          <p:nvSpPr>
            <p:cNvPr id="115" name="object 115"/>
            <p:cNvSpPr/>
            <p:nvPr/>
          </p:nvSpPr>
          <p:spPr>
            <a:xfrm>
              <a:off x="3307367" y="1677859"/>
              <a:ext cx="774065" cy="1149985"/>
            </a:xfrm>
            <a:custGeom>
              <a:avLst/>
              <a:gdLst/>
              <a:ahLst/>
              <a:cxnLst/>
              <a:rect l="l" t="t" r="r" b="b"/>
              <a:pathLst>
                <a:path w="774064" h="1149985">
                  <a:moveTo>
                    <a:pt x="502756" y="0"/>
                  </a:moveTo>
                  <a:lnTo>
                    <a:pt x="0" y="0"/>
                  </a:lnTo>
                  <a:lnTo>
                    <a:pt x="0" y="1149692"/>
                  </a:lnTo>
                  <a:lnTo>
                    <a:pt x="502756" y="1149692"/>
                  </a:lnTo>
                  <a:lnTo>
                    <a:pt x="502756" y="660546"/>
                  </a:lnTo>
                  <a:lnTo>
                    <a:pt x="580307" y="660546"/>
                  </a:lnTo>
                  <a:lnTo>
                    <a:pt x="580307" y="757264"/>
                  </a:lnTo>
                  <a:lnTo>
                    <a:pt x="773743" y="574846"/>
                  </a:lnTo>
                  <a:lnTo>
                    <a:pt x="580307" y="392427"/>
                  </a:lnTo>
                  <a:lnTo>
                    <a:pt x="580307" y="489145"/>
                  </a:lnTo>
                  <a:lnTo>
                    <a:pt x="502756" y="489145"/>
                  </a:lnTo>
                  <a:lnTo>
                    <a:pt x="502756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307367" y="1677859"/>
              <a:ext cx="774065" cy="1149985"/>
            </a:xfrm>
            <a:custGeom>
              <a:avLst/>
              <a:gdLst/>
              <a:ahLst/>
              <a:cxnLst/>
              <a:rect l="l" t="t" r="r" b="b"/>
              <a:pathLst>
                <a:path w="774064" h="1149985">
                  <a:moveTo>
                    <a:pt x="0" y="0"/>
                  </a:moveTo>
                  <a:lnTo>
                    <a:pt x="502756" y="0"/>
                  </a:lnTo>
                  <a:lnTo>
                    <a:pt x="502756" y="489146"/>
                  </a:lnTo>
                  <a:lnTo>
                    <a:pt x="580307" y="489146"/>
                  </a:lnTo>
                  <a:lnTo>
                    <a:pt x="580307" y="392428"/>
                  </a:lnTo>
                  <a:lnTo>
                    <a:pt x="773744" y="574846"/>
                  </a:lnTo>
                  <a:lnTo>
                    <a:pt x="580307" y="757264"/>
                  </a:lnTo>
                  <a:lnTo>
                    <a:pt x="580307" y="660546"/>
                  </a:lnTo>
                  <a:lnTo>
                    <a:pt x="502756" y="660546"/>
                  </a:lnTo>
                  <a:lnTo>
                    <a:pt x="502756" y="1149693"/>
                  </a:lnTo>
                  <a:lnTo>
                    <a:pt x="0" y="114969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117"/>
          <p:cNvSpPr txBox="1"/>
          <p:nvPr/>
        </p:nvSpPr>
        <p:spPr>
          <a:xfrm>
            <a:off x="3309824" y="1737238"/>
            <a:ext cx="506095" cy="1034415"/>
          </a:xfrm>
          <a:prstGeom prst="rect">
            <a:avLst/>
          </a:prstGeom>
        </p:spPr>
        <p:txBody>
          <a:bodyPr vert="vert270" wrap="square" lIns="0" tIns="2540" rIns="0" bIns="0" rtlCol="0">
            <a:spAutoFit/>
          </a:bodyPr>
          <a:lstStyle/>
          <a:p>
            <a:pPr marL="268605" marR="5080" indent="-256540">
              <a:lnSpc>
                <a:spcPts val="1900"/>
              </a:lnSpc>
              <a:spcBef>
                <a:spcPts val="2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абили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я  </a:t>
            </a:r>
            <a:r>
              <a:rPr sz="1600" spc="-245" dirty="0">
                <a:solidFill>
                  <a:srgbClr val="FFFFFF"/>
                </a:solidFill>
                <a:latin typeface="Calibri"/>
                <a:cs typeface="Calibri"/>
              </a:rPr>
              <a:t>ШРМ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6123432" y="1276527"/>
            <a:ext cx="5964555" cy="4465955"/>
            <a:chOff x="6123432" y="1276527"/>
            <a:chExt cx="5964555" cy="4465955"/>
          </a:xfrm>
        </p:grpSpPr>
        <p:sp>
          <p:nvSpPr>
            <p:cNvPr id="119" name="object 119"/>
            <p:cNvSpPr/>
            <p:nvPr/>
          </p:nvSpPr>
          <p:spPr>
            <a:xfrm>
              <a:off x="10998492" y="1289227"/>
              <a:ext cx="1076325" cy="347980"/>
            </a:xfrm>
            <a:custGeom>
              <a:avLst/>
              <a:gdLst/>
              <a:ahLst/>
              <a:cxnLst/>
              <a:rect l="l" t="t" r="r" b="b"/>
              <a:pathLst>
                <a:path w="1076325" h="347980">
                  <a:moveTo>
                    <a:pt x="1018231" y="0"/>
                  </a:moveTo>
                  <a:lnTo>
                    <a:pt x="57988" y="0"/>
                  </a:lnTo>
                  <a:lnTo>
                    <a:pt x="35416" y="4557"/>
                  </a:lnTo>
                  <a:lnTo>
                    <a:pt x="16984" y="16984"/>
                  </a:lnTo>
                  <a:lnTo>
                    <a:pt x="4557" y="35416"/>
                  </a:lnTo>
                  <a:lnTo>
                    <a:pt x="0" y="57988"/>
                  </a:lnTo>
                  <a:lnTo>
                    <a:pt x="0" y="289932"/>
                  </a:lnTo>
                  <a:lnTo>
                    <a:pt x="4557" y="312503"/>
                  </a:lnTo>
                  <a:lnTo>
                    <a:pt x="16984" y="330935"/>
                  </a:lnTo>
                  <a:lnTo>
                    <a:pt x="35416" y="343363"/>
                  </a:lnTo>
                  <a:lnTo>
                    <a:pt x="57988" y="347920"/>
                  </a:lnTo>
                  <a:lnTo>
                    <a:pt x="1018231" y="347920"/>
                  </a:lnTo>
                  <a:lnTo>
                    <a:pt x="1040802" y="343363"/>
                  </a:lnTo>
                  <a:lnTo>
                    <a:pt x="1059235" y="330935"/>
                  </a:lnTo>
                  <a:lnTo>
                    <a:pt x="1071662" y="312503"/>
                  </a:lnTo>
                  <a:lnTo>
                    <a:pt x="1076219" y="289932"/>
                  </a:lnTo>
                  <a:lnTo>
                    <a:pt x="1076219" y="57988"/>
                  </a:lnTo>
                  <a:lnTo>
                    <a:pt x="1071662" y="35416"/>
                  </a:lnTo>
                  <a:lnTo>
                    <a:pt x="1059235" y="16984"/>
                  </a:lnTo>
                  <a:lnTo>
                    <a:pt x="1040802" y="4557"/>
                  </a:lnTo>
                  <a:lnTo>
                    <a:pt x="101823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0998492" y="1289227"/>
              <a:ext cx="1076325" cy="347980"/>
            </a:xfrm>
            <a:custGeom>
              <a:avLst/>
              <a:gdLst/>
              <a:ahLst/>
              <a:cxnLst/>
              <a:rect l="l" t="t" r="r" b="b"/>
              <a:pathLst>
                <a:path w="1076325" h="347980">
                  <a:moveTo>
                    <a:pt x="0" y="57988"/>
                  </a:moveTo>
                  <a:lnTo>
                    <a:pt x="4556" y="35416"/>
                  </a:lnTo>
                  <a:lnTo>
                    <a:pt x="16984" y="16984"/>
                  </a:lnTo>
                  <a:lnTo>
                    <a:pt x="35416" y="4556"/>
                  </a:lnTo>
                  <a:lnTo>
                    <a:pt x="57988" y="0"/>
                  </a:lnTo>
                  <a:lnTo>
                    <a:pt x="1018231" y="0"/>
                  </a:lnTo>
                  <a:lnTo>
                    <a:pt x="1040802" y="4556"/>
                  </a:lnTo>
                  <a:lnTo>
                    <a:pt x="1059234" y="16984"/>
                  </a:lnTo>
                  <a:lnTo>
                    <a:pt x="1071662" y="35416"/>
                  </a:lnTo>
                  <a:lnTo>
                    <a:pt x="1076219" y="57988"/>
                  </a:lnTo>
                  <a:lnTo>
                    <a:pt x="1076219" y="289932"/>
                  </a:lnTo>
                  <a:lnTo>
                    <a:pt x="1071662" y="312503"/>
                  </a:lnTo>
                  <a:lnTo>
                    <a:pt x="1059234" y="330935"/>
                  </a:lnTo>
                  <a:lnTo>
                    <a:pt x="1040802" y="343363"/>
                  </a:lnTo>
                  <a:lnTo>
                    <a:pt x="1018231" y="347920"/>
                  </a:lnTo>
                  <a:lnTo>
                    <a:pt x="57988" y="347920"/>
                  </a:lnTo>
                  <a:lnTo>
                    <a:pt x="35416" y="343363"/>
                  </a:lnTo>
                  <a:lnTo>
                    <a:pt x="16984" y="330935"/>
                  </a:lnTo>
                  <a:lnTo>
                    <a:pt x="4556" y="312503"/>
                  </a:lnTo>
                  <a:lnTo>
                    <a:pt x="0" y="289932"/>
                  </a:lnTo>
                  <a:lnTo>
                    <a:pt x="0" y="57988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23432" y="4748783"/>
              <a:ext cx="2557271" cy="993648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08648" y="4901183"/>
              <a:ext cx="1386840" cy="792479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6168315" y="4773510"/>
              <a:ext cx="2466340" cy="899794"/>
            </a:xfrm>
            <a:custGeom>
              <a:avLst/>
              <a:gdLst/>
              <a:ahLst/>
              <a:cxnLst/>
              <a:rect l="l" t="t" r="r" b="b"/>
              <a:pathLst>
                <a:path w="2466340" h="899795">
                  <a:moveTo>
                    <a:pt x="1233143" y="0"/>
                  </a:moveTo>
                  <a:lnTo>
                    <a:pt x="1165484" y="665"/>
                  </a:lnTo>
                  <a:lnTo>
                    <a:pt x="1098778" y="2639"/>
                  </a:lnTo>
                  <a:lnTo>
                    <a:pt x="1033121" y="5887"/>
                  </a:lnTo>
                  <a:lnTo>
                    <a:pt x="968605" y="10375"/>
                  </a:lnTo>
                  <a:lnTo>
                    <a:pt x="905324" y="16069"/>
                  </a:lnTo>
                  <a:lnTo>
                    <a:pt x="843374" y="22934"/>
                  </a:lnTo>
                  <a:lnTo>
                    <a:pt x="782848" y="30935"/>
                  </a:lnTo>
                  <a:lnTo>
                    <a:pt x="723839" y="40039"/>
                  </a:lnTo>
                  <a:lnTo>
                    <a:pt x="666442" y="50212"/>
                  </a:lnTo>
                  <a:lnTo>
                    <a:pt x="610752" y="61418"/>
                  </a:lnTo>
                  <a:lnTo>
                    <a:pt x="556861" y="73624"/>
                  </a:lnTo>
                  <a:lnTo>
                    <a:pt x="504864" y="86796"/>
                  </a:lnTo>
                  <a:lnTo>
                    <a:pt x="454856" y="100899"/>
                  </a:lnTo>
                  <a:lnTo>
                    <a:pt x="406929" y="115898"/>
                  </a:lnTo>
                  <a:lnTo>
                    <a:pt x="361179" y="131760"/>
                  </a:lnTo>
                  <a:lnTo>
                    <a:pt x="317699" y="148450"/>
                  </a:lnTo>
                  <a:lnTo>
                    <a:pt x="276582" y="165934"/>
                  </a:lnTo>
                  <a:lnTo>
                    <a:pt x="237925" y="184177"/>
                  </a:lnTo>
                  <a:lnTo>
                    <a:pt x="201819" y="203146"/>
                  </a:lnTo>
                  <a:lnTo>
                    <a:pt x="168360" y="222805"/>
                  </a:lnTo>
                  <a:lnTo>
                    <a:pt x="109756" y="264060"/>
                  </a:lnTo>
                  <a:lnTo>
                    <a:pt x="62866" y="307668"/>
                  </a:lnTo>
                  <a:lnTo>
                    <a:pt x="28442" y="353352"/>
                  </a:lnTo>
                  <a:lnTo>
                    <a:pt x="7235" y="400841"/>
                  </a:lnTo>
                  <a:lnTo>
                    <a:pt x="0" y="449858"/>
                  </a:lnTo>
                  <a:lnTo>
                    <a:pt x="1824" y="474540"/>
                  </a:lnTo>
                  <a:lnTo>
                    <a:pt x="16139" y="522827"/>
                  </a:lnTo>
                  <a:lnTo>
                    <a:pt x="44049" y="569448"/>
                  </a:lnTo>
                  <a:lnTo>
                    <a:pt x="84800" y="614128"/>
                  </a:lnTo>
                  <a:lnTo>
                    <a:pt x="137641" y="656594"/>
                  </a:lnTo>
                  <a:lnTo>
                    <a:pt x="201819" y="696570"/>
                  </a:lnTo>
                  <a:lnTo>
                    <a:pt x="237925" y="715538"/>
                  </a:lnTo>
                  <a:lnTo>
                    <a:pt x="276582" y="733782"/>
                  </a:lnTo>
                  <a:lnTo>
                    <a:pt x="317699" y="751266"/>
                  </a:lnTo>
                  <a:lnTo>
                    <a:pt x="361179" y="767956"/>
                  </a:lnTo>
                  <a:lnTo>
                    <a:pt x="406929" y="783818"/>
                  </a:lnTo>
                  <a:lnTo>
                    <a:pt x="454856" y="798817"/>
                  </a:lnTo>
                  <a:lnTo>
                    <a:pt x="504864" y="812920"/>
                  </a:lnTo>
                  <a:lnTo>
                    <a:pt x="556861" y="826091"/>
                  </a:lnTo>
                  <a:lnTo>
                    <a:pt x="610752" y="838298"/>
                  </a:lnTo>
                  <a:lnTo>
                    <a:pt x="666442" y="849504"/>
                  </a:lnTo>
                  <a:lnTo>
                    <a:pt x="723839" y="859677"/>
                  </a:lnTo>
                  <a:lnTo>
                    <a:pt x="782848" y="868781"/>
                  </a:lnTo>
                  <a:lnTo>
                    <a:pt x="843374" y="876782"/>
                  </a:lnTo>
                  <a:lnTo>
                    <a:pt x="905324" y="883647"/>
                  </a:lnTo>
                  <a:lnTo>
                    <a:pt x="968605" y="889341"/>
                  </a:lnTo>
                  <a:lnTo>
                    <a:pt x="1033121" y="893829"/>
                  </a:lnTo>
                  <a:lnTo>
                    <a:pt x="1098778" y="897077"/>
                  </a:lnTo>
                  <a:lnTo>
                    <a:pt x="1165484" y="899051"/>
                  </a:lnTo>
                  <a:lnTo>
                    <a:pt x="1233143" y="899717"/>
                  </a:lnTo>
                  <a:lnTo>
                    <a:pt x="1300802" y="899051"/>
                  </a:lnTo>
                  <a:lnTo>
                    <a:pt x="1367507" y="897077"/>
                  </a:lnTo>
                  <a:lnTo>
                    <a:pt x="1433165" y="893829"/>
                  </a:lnTo>
                  <a:lnTo>
                    <a:pt x="1497681" y="889341"/>
                  </a:lnTo>
                  <a:lnTo>
                    <a:pt x="1560961" y="883647"/>
                  </a:lnTo>
                  <a:lnTo>
                    <a:pt x="1622912" y="876782"/>
                  </a:lnTo>
                  <a:lnTo>
                    <a:pt x="1683438" y="868781"/>
                  </a:lnTo>
                  <a:lnTo>
                    <a:pt x="1742447" y="859677"/>
                  </a:lnTo>
                  <a:lnTo>
                    <a:pt x="1799844" y="849504"/>
                  </a:lnTo>
                  <a:lnTo>
                    <a:pt x="1855534" y="838298"/>
                  </a:lnTo>
                  <a:lnTo>
                    <a:pt x="1909425" y="826091"/>
                  </a:lnTo>
                  <a:lnTo>
                    <a:pt x="1961422" y="812920"/>
                  </a:lnTo>
                  <a:lnTo>
                    <a:pt x="2011430" y="798817"/>
                  </a:lnTo>
                  <a:lnTo>
                    <a:pt x="2059357" y="783818"/>
                  </a:lnTo>
                  <a:lnTo>
                    <a:pt x="2105108" y="767956"/>
                  </a:lnTo>
                  <a:lnTo>
                    <a:pt x="2148588" y="751266"/>
                  </a:lnTo>
                  <a:lnTo>
                    <a:pt x="2189704" y="733782"/>
                  </a:lnTo>
                  <a:lnTo>
                    <a:pt x="2228362" y="715538"/>
                  </a:lnTo>
                  <a:lnTo>
                    <a:pt x="2264468" y="696570"/>
                  </a:lnTo>
                  <a:lnTo>
                    <a:pt x="2297927" y="676910"/>
                  </a:lnTo>
                  <a:lnTo>
                    <a:pt x="2356531" y="635655"/>
                  </a:lnTo>
                  <a:lnTo>
                    <a:pt x="2403421" y="592048"/>
                  </a:lnTo>
                  <a:lnTo>
                    <a:pt x="2437845" y="546363"/>
                  </a:lnTo>
                  <a:lnTo>
                    <a:pt x="2459051" y="498875"/>
                  </a:lnTo>
                  <a:lnTo>
                    <a:pt x="2466287" y="449858"/>
                  </a:lnTo>
                  <a:lnTo>
                    <a:pt x="2464463" y="425175"/>
                  </a:lnTo>
                  <a:lnTo>
                    <a:pt x="2450148" y="376888"/>
                  </a:lnTo>
                  <a:lnTo>
                    <a:pt x="2422238" y="330267"/>
                  </a:lnTo>
                  <a:lnTo>
                    <a:pt x="2381487" y="285587"/>
                  </a:lnTo>
                  <a:lnTo>
                    <a:pt x="2328646" y="243122"/>
                  </a:lnTo>
                  <a:lnTo>
                    <a:pt x="2264468" y="203146"/>
                  </a:lnTo>
                  <a:lnTo>
                    <a:pt x="2228362" y="184177"/>
                  </a:lnTo>
                  <a:lnTo>
                    <a:pt x="2189704" y="165934"/>
                  </a:lnTo>
                  <a:lnTo>
                    <a:pt x="2148588" y="148450"/>
                  </a:lnTo>
                  <a:lnTo>
                    <a:pt x="2105108" y="131760"/>
                  </a:lnTo>
                  <a:lnTo>
                    <a:pt x="2059357" y="115898"/>
                  </a:lnTo>
                  <a:lnTo>
                    <a:pt x="2011430" y="100899"/>
                  </a:lnTo>
                  <a:lnTo>
                    <a:pt x="1961422" y="86796"/>
                  </a:lnTo>
                  <a:lnTo>
                    <a:pt x="1909425" y="73624"/>
                  </a:lnTo>
                  <a:lnTo>
                    <a:pt x="1855534" y="61418"/>
                  </a:lnTo>
                  <a:lnTo>
                    <a:pt x="1799844" y="50212"/>
                  </a:lnTo>
                  <a:lnTo>
                    <a:pt x="1742447" y="40039"/>
                  </a:lnTo>
                  <a:lnTo>
                    <a:pt x="1683438" y="30935"/>
                  </a:lnTo>
                  <a:lnTo>
                    <a:pt x="1622912" y="22934"/>
                  </a:lnTo>
                  <a:lnTo>
                    <a:pt x="1560961" y="16069"/>
                  </a:lnTo>
                  <a:lnTo>
                    <a:pt x="1497681" y="10375"/>
                  </a:lnTo>
                  <a:lnTo>
                    <a:pt x="1433165" y="5887"/>
                  </a:lnTo>
                  <a:lnTo>
                    <a:pt x="1367507" y="2639"/>
                  </a:lnTo>
                  <a:lnTo>
                    <a:pt x="1300802" y="665"/>
                  </a:lnTo>
                  <a:lnTo>
                    <a:pt x="1233143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168315" y="4773510"/>
              <a:ext cx="2466340" cy="899794"/>
            </a:xfrm>
            <a:custGeom>
              <a:avLst/>
              <a:gdLst/>
              <a:ahLst/>
              <a:cxnLst/>
              <a:rect l="l" t="t" r="r" b="b"/>
              <a:pathLst>
                <a:path w="2466340" h="899795">
                  <a:moveTo>
                    <a:pt x="0" y="449858"/>
                  </a:moveTo>
                  <a:lnTo>
                    <a:pt x="7235" y="400841"/>
                  </a:lnTo>
                  <a:lnTo>
                    <a:pt x="28442" y="353353"/>
                  </a:lnTo>
                  <a:lnTo>
                    <a:pt x="62866" y="307668"/>
                  </a:lnTo>
                  <a:lnTo>
                    <a:pt x="109756" y="264061"/>
                  </a:lnTo>
                  <a:lnTo>
                    <a:pt x="168360" y="222806"/>
                  </a:lnTo>
                  <a:lnTo>
                    <a:pt x="201819" y="203146"/>
                  </a:lnTo>
                  <a:lnTo>
                    <a:pt x="237925" y="184177"/>
                  </a:lnTo>
                  <a:lnTo>
                    <a:pt x="276583" y="165934"/>
                  </a:lnTo>
                  <a:lnTo>
                    <a:pt x="317699" y="148450"/>
                  </a:lnTo>
                  <a:lnTo>
                    <a:pt x="361179" y="131760"/>
                  </a:lnTo>
                  <a:lnTo>
                    <a:pt x="406929" y="115898"/>
                  </a:lnTo>
                  <a:lnTo>
                    <a:pt x="454856" y="100899"/>
                  </a:lnTo>
                  <a:lnTo>
                    <a:pt x="504865" y="86796"/>
                  </a:lnTo>
                  <a:lnTo>
                    <a:pt x="556861" y="73625"/>
                  </a:lnTo>
                  <a:lnTo>
                    <a:pt x="610752" y="61418"/>
                  </a:lnTo>
                  <a:lnTo>
                    <a:pt x="666443" y="50212"/>
                  </a:lnTo>
                  <a:lnTo>
                    <a:pt x="723839" y="40039"/>
                  </a:lnTo>
                  <a:lnTo>
                    <a:pt x="782848" y="30935"/>
                  </a:lnTo>
                  <a:lnTo>
                    <a:pt x="843375" y="22934"/>
                  </a:lnTo>
                  <a:lnTo>
                    <a:pt x="905325" y="16069"/>
                  </a:lnTo>
                  <a:lnTo>
                    <a:pt x="968605" y="10375"/>
                  </a:lnTo>
                  <a:lnTo>
                    <a:pt x="1033121" y="5887"/>
                  </a:lnTo>
                  <a:lnTo>
                    <a:pt x="1098779" y="2639"/>
                  </a:lnTo>
                  <a:lnTo>
                    <a:pt x="1165484" y="665"/>
                  </a:lnTo>
                  <a:lnTo>
                    <a:pt x="1233144" y="0"/>
                  </a:lnTo>
                  <a:lnTo>
                    <a:pt x="1300803" y="665"/>
                  </a:lnTo>
                  <a:lnTo>
                    <a:pt x="1367508" y="2639"/>
                  </a:lnTo>
                  <a:lnTo>
                    <a:pt x="1433166" y="5887"/>
                  </a:lnTo>
                  <a:lnTo>
                    <a:pt x="1497682" y="10375"/>
                  </a:lnTo>
                  <a:lnTo>
                    <a:pt x="1560962" y="16069"/>
                  </a:lnTo>
                  <a:lnTo>
                    <a:pt x="1622912" y="22934"/>
                  </a:lnTo>
                  <a:lnTo>
                    <a:pt x="1683439" y="30935"/>
                  </a:lnTo>
                  <a:lnTo>
                    <a:pt x="1742447" y="40039"/>
                  </a:lnTo>
                  <a:lnTo>
                    <a:pt x="1799844" y="50212"/>
                  </a:lnTo>
                  <a:lnTo>
                    <a:pt x="1855535" y="61418"/>
                  </a:lnTo>
                  <a:lnTo>
                    <a:pt x="1909425" y="73625"/>
                  </a:lnTo>
                  <a:lnTo>
                    <a:pt x="1961422" y="86796"/>
                  </a:lnTo>
                  <a:lnTo>
                    <a:pt x="2011431" y="100899"/>
                  </a:lnTo>
                  <a:lnTo>
                    <a:pt x="2059357" y="115898"/>
                  </a:lnTo>
                  <a:lnTo>
                    <a:pt x="2105108" y="131760"/>
                  </a:lnTo>
                  <a:lnTo>
                    <a:pt x="2148588" y="148450"/>
                  </a:lnTo>
                  <a:lnTo>
                    <a:pt x="2189704" y="165934"/>
                  </a:lnTo>
                  <a:lnTo>
                    <a:pt x="2228362" y="184177"/>
                  </a:lnTo>
                  <a:lnTo>
                    <a:pt x="2264468" y="203146"/>
                  </a:lnTo>
                  <a:lnTo>
                    <a:pt x="2297927" y="222806"/>
                  </a:lnTo>
                  <a:lnTo>
                    <a:pt x="2356531" y="264061"/>
                  </a:lnTo>
                  <a:lnTo>
                    <a:pt x="2403421" y="307668"/>
                  </a:lnTo>
                  <a:lnTo>
                    <a:pt x="2437845" y="353353"/>
                  </a:lnTo>
                  <a:lnTo>
                    <a:pt x="2459052" y="400841"/>
                  </a:lnTo>
                  <a:lnTo>
                    <a:pt x="2466288" y="449858"/>
                  </a:lnTo>
                  <a:lnTo>
                    <a:pt x="2464463" y="474540"/>
                  </a:lnTo>
                  <a:lnTo>
                    <a:pt x="2450148" y="522827"/>
                  </a:lnTo>
                  <a:lnTo>
                    <a:pt x="2422238" y="569448"/>
                  </a:lnTo>
                  <a:lnTo>
                    <a:pt x="2381487" y="614128"/>
                  </a:lnTo>
                  <a:lnTo>
                    <a:pt x="2328646" y="656594"/>
                  </a:lnTo>
                  <a:lnTo>
                    <a:pt x="2264468" y="696570"/>
                  </a:lnTo>
                  <a:lnTo>
                    <a:pt x="2228362" y="715539"/>
                  </a:lnTo>
                  <a:lnTo>
                    <a:pt x="2189704" y="733782"/>
                  </a:lnTo>
                  <a:lnTo>
                    <a:pt x="2148588" y="751266"/>
                  </a:lnTo>
                  <a:lnTo>
                    <a:pt x="2105108" y="767956"/>
                  </a:lnTo>
                  <a:lnTo>
                    <a:pt x="2059357" y="783818"/>
                  </a:lnTo>
                  <a:lnTo>
                    <a:pt x="2011431" y="798817"/>
                  </a:lnTo>
                  <a:lnTo>
                    <a:pt x="1961422" y="812920"/>
                  </a:lnTo>
                  <a:lnTo>
                    <a:pt x="1909425" y="826091"/>
                  </a:lnTo>
                  <a:lnTo>
                    <a:pt x="1855535" y="838298"/>
                  </a:lnTo>
                  <a:lnTo>
                    <a:pt x="1799844" y="849504"/>
                  </a:lnTo>
                  <a:lnTo>
                    <a:pt x="1742447" y="859677"/>
                  </a:lnTo>
                  <a:lnTo>
                    <a:pt x="1683439" y="868781"/>
                  </a:lnTo>
                  <a:lnTo>
                    <a:pt x="1622912" y="876782"/>
                  </a:lnTo>
                  <a:lnTo>
                    <a:pt x="1560962" y="883647"/>
                  </a:lnTo>
                  <a:lnTo>
                    <a:pt x="1497682" y="889341"/>
                  </a:lnTo>
                  <a:lnTo>
                    <a:pt x="1433166" y="893829"/>
                  </a:lnTo>
                  <a:lnTo>
                    <a:pt x="1367508" y="897077"/>
                  </a:lnTo>
                  <a:lnTo>
                    <a:pt x="1300803" y="899051"/>
                  </a:lnTo>
                  <a:lnTo>
                    <a:pt x="1233144" y="899717"/>
                  </a:lnTo>
                  <a:lnTo>
                    <a:pt x="1165484" y="899051"/>
                  </a:lnTo>
                  <a:lnTo>
                    <a:pt x="1098779" y="897077"/>
                  </a:lnTo>
                  <a:lnTo>
                    <a:pt x="1033121" y="893829"/>
                  </a:lnTo>
                  <a:lnTo>
                    <a:pt x="968605" y="889341"/>
                  </a:lnTo>
                  <a:lnTo>
                    <a:pt x="905325" y="883647"/>
                  </a:lnTo>
                  <a:lnTo>
                    <a:pt x="843375" y="876782"/>
                  </a:lnTo>
                  <a:lnTo>
                    <a:pt x="782848" y="868781"/>
                  </a:lnTo>
                  <a:lnTo>
                    <a:pt x="723839" y="859677"/>
                  </a:lnTo>
                  <a:lnTo>
                    <a:pt x="666443" y="849504"/>
                  </a:lnTo>
                  <a:lnTo>
                    <a:pt x="610752" y="838298"/>
                  </a:lnTo>
                  <a:lnTo>
                    <a:pt x="556861" y="826091"/>
                  </a:lnTo>
                  <a:lnTo>
                    <a:pt x="504865" y="812920"/>
                  </a:lnTo>
                  <a:lnTo>
                    <a:pt x="454856" y="798817"/>
                  </a:lnTo>
                  <a:lnTo>
                    <a:pt x="406929" y="783818"/>
                  </a:lnTo>
                  <a:lnTo>
                    <a:pt x="361179" y="767956"/>
                  </a:lnTo>
                  <a:lnTo>
                    <a:pt x="317699" y="751266"/>
                  </a:lnTo>
                  <a:lnTo>
                    <a:pt x="276583" y="733782"/>
                  </a:lnTo>
                  <a:lnTo>
                    <a:pt x="237925" y="715539"/>
                  </a:lnTo>
                  <a:lnTo>
                    <a:pt x="201819" y="696570"/>
                  </a:lnTo>
                  <a:lnTo>
                    <a:pt x="168360" y="676910"/>
                  </a:lnTo>
                  <a:lnTo>
                    <a:pt x="109756" y="635655"/>
                  </a:lnTo>
                  <a:lnTo>
                    <a:pt x="62866" y="592048"/>
                  </a:lnTo>
                  <a:lnTo>
                    <a:pt x="28442" y="546363"/>
                  </a:lnTo>
                  <a:lnTo>
                    <a:pt x="7235" y="498875"/>
                  </a:lnTo>
                  <a:lnTo>
                    <a:pt x="0" y="44985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5" name="object 125"/>
          <p:cNvSpPr txBox="1"/>
          <p:nvPr/>
        </p:nvSpPr>
        <p:spPr>
          <a:xfrm>
            <a:off x="6265529" y="6577076"/>
            <a:ext cx="1089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70" dirty="0">
                <a:solidFill>
                  <a:srgbClr val="898989"/>
                </a:solidFill>
                <a:latin typeface="Calibri"/>
                <a:cs typeface="Calibri"/>
              </a:rPr>
              <a:t>© </a:t>
            </a:r>
            <a:r>
              <a:rPr sz="1200" spc="-114" dirty="0">
                <a:solidFill>
                  <a:srgbClr val="898989"/>
                </a:solidFill>
                <a:latin typeface="Calibri"/>
                <a:cs typeface="Calibri"/>
              </a:rPr>
              <a:t>Белкин </a:t>
            </a:r>
            <a:r>
              <a:rPr sz="1200" spc="-125" dirty="0">
                <a:solidFill>
                  <a:srgbClr val="898989"/>
                </a:solidFill>
                <a:latin typeface="Calibri"/>
                <a:cs typeface="Calibri"/>
              </a:rPr>
              <a:t>АА, </a:t>
            </a:r>
            <a:r>
              <a:rPr sz="1200" spc="-120" dirty="0">
                <a:solidFill>
                  <a:srgbClr val="898989"/>
                </a:solidFill>
                <a:latin typeface="Calibri"/>
                <a:cs typeface="Calibri"/>
              </a:rPr>
              <a:t>.</a:t>
            </a:r>
            <a:r>
              <a:rPr sz="1200" spc="-16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898989"/>
                </a:solidFill>
                <a:latin typeface="Calibri"/>
                <a:cs typeface="Calibri"/>
              </a:rPr>
              <a:t>2017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6939495" y="4981447"/>
            <a:ext cx="92519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29" dirty="0">
                <a:solidFill>
                  <a:srgbClr val="FFFFFF"/>
                </a:solidFill>
                <a:latin typeface="Calibri"/>
                <a:cs typeface="Calibri"/>
              </a:rPr>
              <a:t>2А</a:t>
            </a:r>
            <a:r>
              <a:rPr sz="27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225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127" name="object 127"/>
          <p:cNvGrpSpPr/>
          <p:nvPr/>
        </p:nvGrpSpPr>
        <p:grpSpPr>
          <a:xfrm>
            <a:off x="8689847" y="4666488"/>
            <a:ext cx="3487420" cy="1201420"/>
            <a:chOff x="8689847" y="4666488"/>
            <a:chExt cx="3487420" cy="1201420"/>
          </a:xfrm>
        </p:grpSpPr>
        <p:pic>
          <p:nvPicPr>
            <p:cNvPr id="128" name="object 1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89847" y="4700016"/>
              <a:ext cx="1527048" cy="1030223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51975" y="4666488"/>
              <a:ext cx="1002792" cy="1200912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8737376" y="4724021"/>
              <a:ext cx="1433830" cy="937894"/>
            </a:xfrm>
            <a:custGeom>
              <a:avLst/>
              <a:gdLst/>
              <a:ahLst/>
              <a:cxnLst/>
              <a:rect l="l" t="t" r="r" b="b"/>
              <a:pathLst>
                <a:path w="1433829" h="937895">
                  <a:moveTo>
                    <a:pt x="716617" y="0"/>
                  </a:moveTo>
                  <a:lnTo>
                    <a:pt x="657844" y="1554"/>
                  </a:lnTo>
                  <a:lnTo>
                    <a:pt x="600378" y="6137"/>
                  </a:lnTo>
                  <a:lnTo>
                    <a:pt x="544406" y="13628"/>
                  </a:lnTo>
                  <a:lnTo>
                    <a:pt x="490111" y="23906"/>
                  </a:lnTo>
                  <a:lnTo>
                    <a:pt x="437678" y="36850"/>
                  </a:lnTo>
                  <a:lnTo>
                    <a:pt x="387290" y="52340"/>
                  </a:lnTo>
                  <a:lnTo>
                    <a:pt x="339134" y="70256"/>
                  </a:lnTo>
                  <a:lnTo>
                    <a:pt x="293392" y="90475"/>
                  </a:lnTo>
                  <a:lnTo>
                    <a:pt x="250250" y="112879"/>
                  </a:lnTo>
                  <a:lnTo>
                    <a:pt x="209892" y="137345"/>
                  </a:lnTo>
                  <a:lnTo>
                    <a:pt x="172502" y="163754"/>
                  </a:lnTo>
                  <a:lnTo>
                    <a:pt x="138265" y="191985"/>
                  </a:lnTo>
                  <a:lnTo>
                    <a:pt x="107365" y="221916"/>
                  </a:lnTo>
                  <a:lnTo>
                    <a:pt x="79987" y="253428"/>
                  </a:lnTo>
                  <a:lnTo>
                    <a:pt x="56315" y="286400"/>
                  </a:lnTo>
                  <a:lnTo>
                    <a:pt x="36533" y="320710"/>
                  </a:lnTo>
                  <a:lnTo>
                    <a:pt x="20826" y="356239"/>
                  </a:lnTo>
                  <a:lnTo>
                    <a:pt x="9379" y="392865"/>
                  </a:lnTo>
                  <a:lnTo>
                    <a:pt x="2375" y="430469"/>
                  </a:lnTo>
                  <a:lnTo>
                    <a:pt x="0" y="468928"/>
                  </a:lnTo>
                  <a:lnTo>
                    <a:pt x="2375" y="507387"/>
                  </a:lnTo>
                  <a:lnTo>
                    <a:pt x="9379" y="544991"/>
                  </a:lnTo>
                  <a:lnTo>
                    <a:pt x="20826" y="581617"/>
                  </a:lnTo>
                  <a:lnTo>
                    <a:pt x="36533" y="617146"/>
                  </a:lnTo>
                  <a:lnTo>
                    <a:pt x="56315" y="651456"/>
                  </a:lnTo>
                  <a:lnTo>
                    <a:pt x="79987" y="684428"/>
                  </a:lnTo>
                  <a:lnTo>
                    <a:pt x="107365" y="715940"/>
                  </a:lnTo>
                  <a:lnTo>
                    <a:pt x="138265" y="745871"/>
                  </a:lnTo>
                  <a:lnTo>
                    <a:pt x="172502" y="774102"/>
                  </a:lnTo>
                  <a:lnTo>
                    <a:pt x="209892" y="800511"/>
                  </a:lnTo>
                  <a:lnTo>
                    <a:pt x="250250" y="824977"/>
                  </a:lnTo>
                  <a:lnTo>
                    <a:pt x="293392" y="847381"/>
                  </a:lnTo>
                  <a:lnTo>
                    <a:pt x="339134" y="867600"/>
                  </a:lnTo>
                  <a:lnTo>
                    <a:pt x="387290" y="885516"/>
                  </a:lnTo>
                  <a:lnTo>
                    <a:pt x="437678" y="901006"/>
                  </a:lnTo>
                  <a:lnTo>
                    <a:pt x="490111" y="913950"/>
                  </a:lnTo>
                  <a:lnTo>
                    <a:pt x="544406" y="924228"/>
                  </a:lnTo>
                  <a:lnTo>
                    <a:pt x="600378" y="931719"/>
                  </a:lnTo>
                  <a:lnTo>
                    <a:pt x="657844" y="936302"/>
                  </a:lnTo>
                  <a:lnTo>
                    <a:pt x="716617" y="937857"/>
                  </a:lnTo>
                  <a:lnTo>
                    <a:pt x="775391" y="936302"/>
                  </a:lnTo>
                  <a:lnTo>
                    <a:pt x="832857" y="931719"/>
                  </a:lnTo>
                  <a:lnTo>
                    <a:pt x="888829" y="924228"/>
                  </a:lnTo>
                  <a:lnTo>
                    <a:pt x="943124" y="913950"/>
                  </a:lnTo>
                  <a:lnTo>
                    <a:pt x="995558" y="901006"/>
                  </a:lnTo>
                  <a:lnTo>
                    <a:pt x="1045945" y="885516"/>
                  </a:lnTo>
                  <a:lnTo>
                    <a:pt x="1094102" y="867600"/>
                  </a:lnTo>
                  <a:lnTo>
                    <a:pt x="1139843" y="847381"/>
                  </a:lnTo>
                  <a:lnTo>
                    <a:pt x="1182985" y="824977"/>
                  </a:lnTo>
                  <a:lnTo>
                    <a:pt x="1223344" y="800511"/>
                  </a:lnTo>
                  <a:lnTo>
                    <a:pt x="1260733" y="774102"/>
                  </a:lnTo>
                  <a:lnTo>
                    <a:pt x="1294970" y="745871"/>
                  </a:lnTo>
                  <a:lnTo>
                    <a:pt x="1325870" y="715940"/>
                  </a:lnTo>
                  <a:lnTo>
                    <a:pt x="1353249" y="684428"/>
                  </a:lnTo>
                  <a:lnTo>
                    <a:pt x="1376921" y="651456"/>
                  </a:lnTo>
                  <a:lnTo>
                    <a:pt x="1396703" y="617146"/>
                  </a:lnTo>
                  <a:lnTo>
                    <a:pt x="1412410" y="581617"/>
                  </a:lnTo>
                  <a:lnTo>
                    <a:pt x="1423857" y="544991"/>
                  </a:lnTo>
                  <a:lnTo>
                    <a:pt x="1430861" y="507387"/>
                  </a:lnTo>
                  <a:lnTo>
                    <a:pt x="1433236" y="468928"/>
                  </a:lnTo>
                  <a:lnTo>
                    <a:pt x="1430861" y="430469"/>
                  </a:lnTo>
                  <a:lnTo>
                    <a:pt x="1423857" y="392865"/>
                  </a:lnTo>
                  <a:lnTo>
                    <a:pt x="1412410" y="356239"/>
                  </a:lnTo>
                  <a:lnTo>
                    <a:pt x="1396703" y="320710"/>
                  </a:lnTo>
                  <a:lnTo>
                    <a:pt x="1376921" y="286400"/>
                  </a:lnTo>
                  <a:lnTo>
                    <a:pt x="1353249" y="253428"/>
                  </a:lnTo>
                  <a:lnTo>
                    <a:pt x="1325870" y="221916"/>
                  </a:lnTo>
                  <a:lnTo>
                    <a:pt x="1294970" y="191985"/>
                  </a:lnTo>
                  <a:lnTo>
                    <a:pt x="1260733" y="163754"/>
                  </a:lnTo>
                  <a:lnTo>
                    <a:pt x="1223344" y="137345"/>
                  </a:lnTo>
                  <a:lnTo>
                    <a:pt x="1182985" y="112879"/>
                  </a:lnTo>
                  <a:lnTo>
                    <a:pt x="1139843" y="90475"/>
                  </a:lnTo>
                  <a:lnTo>
                    <a:pt x="1094102" y="70256"/>
                  </a:lnTo>
                  <a:lnTo>
                    <a:pt x="1045945" y="52340"/>
                  </a:lnTo>
                  <a:lnTo>
                    <a:pt x="995558" y="36850"/>
                  </a:lnTo>
                  <a:lnTo>
                    <a:pt x="943124" y="23906"/>
                  </a:lnTo>
                  <a:lnTo>
                    <a:pt x="888829" y="13628"/>
                  </a:lnTo>
                  <a:lnTo>
                    <a:pt x="832857" y="6137"/>
                  </a:lnTo>
                  <a:lnTo>
                    <a:pt x="775391" y="1554"/>
                  </a:lnTo>
                  <a:lnTo>
                    <a:pt x="716617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737376" y="4724021"/>
              <a:ext cx="1433830" cy="937894"/>
            </a:xfrm>
            <a:custGeom>
              <a:avLst/>
              <a:gdLst/>
              <a:ahLst/>
              <a:cxnLst/>
              <a:rect l="l" t="t" r="r" b="b"/>
              <a:pathLst>
                <a:path w="1433829" h="937895">
                  <a:moveTo>
                    <a:pt x="0" y="468928"/>
                  </a:moveTo>
                  <a:lnTo>
                    <a:pt x="2375" y="430469"/>
                  </a:lnTo>
                  <a:lnTo>
                    <a:pt x="9379" y="392865"/>
                  </a:lnTo>
                  <a:lnTo>
                    <a:pt x="20826" y="356239"/>
                  </a:lnTo>
                  <a:lnTo>
                    <a:pt x="36533" y="320710"/>
                  </a:lnTo>
                  <a:lnTo>
                    <a:pt x="56315" y="286400"/>
                  </a:lnTo>
                  <a:lnTo>
                    <a:pt x="79987" y="253428"/>
                  </a:lnTo>
                  <a:lnTo>
                    <a:pt x="107365" y="221916"/>
                  </a:lnTo>
                  <a:lnTo>
                    <a:pt x="138265" y="191985"/>
                  </a:lnTo>
                  <a:lnTo>
                    <a:pt x="172502" y="163754"/>
                  </a:lnTo>
                  <a:lnTo>
                    <a:pt x="209892" y="137345"/>
                  </a:lnTo>
                  <a:lnTo>
                    <a:pt x="250250" y="112879"/>
                  </a:lnTo>
                  <a:lnTo>
                    <a:pt x="293392" y="90475"/>
                  </a:lnTo>
                  <a:lnTo>
                    <a:pt x="339134" y="70256"/>
                  </a:lnTo>
                  <a:lnTo>
                    <a:pt x="387290" y="52340"/>
                  </a:lnTo>
                  <a:lnTo>
                    <a:pt x="437677" y="36850"/>
                  </a:lnTo>
                  <a:lnTo>
                    <a:pt x="490111" y="23906"/>
                  </a:lnTo>
                  <a:lnTo>
                    <a:pt x="544406" y="13628"/>
                  </a:lnTo>
                  <a:lnTo>
                    <a:pt x="600378" y="6137"/>
                  </a:lnTo>
                  <a:lnTo>
                    <a:pt x="657844" y="1554"/>
                  </a:lnTo>
                  <a:lnTo>
                    <a:pt x="716618" y="0"/>
                  </a:lnTo>
                  <a:lnTo>
                    <a:pt x="775391" y="1554"/>
                  </a:lnTo>
                  <a:lnTo>
                    <a:pt x="832857" y="6137"/>
                  </a:lnTo>
                  <a:lnTo>
                    <a:pt x="888829" y="13628"/>
                  </a:lnTo>
                  <a:lnTo>
                    <a:pt x="943124" y="23906"/>
                  </a:lnTo>
                  <a:lnTo>
                    <a:pt x="995557" y="36850"/>
                  </a:lnTo>
                  <a:lnTo>
                    <a:pt x="1045945" y="52340"/>
                  </a:lnTo>
                  <a:lnTo>
                    <a:pt x="1094101" y="70256"/>
                  </a:lnTo>
                  <a:lnTo>
                    <a:pt x="1139843" y="90475"/>
                  </a:lnTo>
                  <a:lnTo>
                    <a:pt x="1182985" y="112879"/>
                  </a:lnTo>
                  <a:lnTo>
                    <a:pt x="1223343" y="137345"/>
                  </a:lnTo>
                  <a:lnTo>
                    <a:pt x="1260733" y="163754"/>
                  </a:lnTo>
                  <a:lnTo>
                    <a:pt x="1294970" y="191985"/>
                  </a:lnTo>
                  <a:lnTo>
                    <a:pt x="1325870" y="221916"/>
                  </a:lnTo>
                  <a:lnTo>
                    <a:pt x="1353248" y="253428"/>
                  </a:lnTo>
                  <a:lnTo>
                    <a:pt x="1376920" y="286400"/>
                  </a:lnTo>
                  <a:lnTo>
                    <a:pt x="1396702" y="320710"/>
                  </a:lnTo>
                  <a:lnTo>
                    <a:pt x="1412409" y="356239"/>
                  </a:lnTo>
                  <a:lnTo>
                    <a:pt x="1423856" y="392865"/>
                  </a:lnTo>
                  <a:lnTo>
                    <a:pt x="1430860" y="430469"/>
                  </a:lnTo>
                  <a:lnTo>
                    <a:pt x="1433236" y="468928"/>
                  </a:lnTo>
                  <a:lnTo>
                    <a:pt x="1430860" y="507387"/>
                  </a:lnTo>
                  <a:lnTo>
                    <a:pt x="1423856" y="544991"/>
                  </a:lnTo>
                  <a:lnTo>
                    <a:pt x="1412409" y="581617"/>
                  </a:lnTo>
                  <a:lnTo>
                    <a:pt x="1396702" y="617146"/>
                  </a:lnTo>
                  <a:lnTo>
                    <a:pt x="1376920" y="651456"/>
                  </a:lnTo>
                  <a:lnTo>
                    <a:pt x="1353248" y="684428"/>
                  </a:lnTo>
                  <a:lnTo>
                    <a:pt x="1325870" y="715940"/>
                  </a:lnTo>
                  <a:lnTo>
                    <a:pt x="1294970" y="745871"/>
                  </a:lnTo>
                  <a:lnTo>
                    <a:pt x="1260733" y="774102"/>
                  </a:lnTo>
                  <a:lnTo>
                    <a:pt x="1223343" y="800511"/>
                  </a:lnTo>
                  <a:lnTo>
                    <a:pt x="1182985" y="824977"/>
                  </a:lnTo>
                  <a:lnTo>
                    <a:pt x="1139843" y="847380"/>
                  </a:lnTo>
                  <a:lnTo>
                    <a:pt x="1094101" y="867600"/>
                  </a:lnTo>
                  <a:lnTo>
                    <a:pt x="1045945" y="885516"/>
                  </a:lnTo>
                  <a:lnTo>
                    <a:pt x="995557" y="901006"/>
                  </a:lnTo>
                  <a:lnTo>
                    <a:pt x="943124" y="913950"/>
                  </a:lnTo>
                  <a:lnTo>
                    <a:pt x="888829" y="924228"/>
                  </a:lnTo>
                  <a:lnTo>
                    <a:pt x="832857" y="931719"/>
                  </a:lnTo>
                  <a:lnTo>
                    <a:pt x="775391" y="936302"/>
                  </a:lnTo>
                  <a:lnTo>
                    <a:pt x="716618" y="937857"/>
                  </a:lnTo>
                  <a:lnTo>
                    <a:pt x="657844" y="936302"/>
                  </a:lnTo>
                  <a:lnTo>
                    <a:pt x="600378" y="931719"/>
                  </a:lnTo>
                  <a:lnTo>
                    <a:pt x="544406" y="924228"/>
                  </a:lnTo>
                  <a:lnTo>
                    <a:pt x="490111" y="913950"/>
                  </a:lnTo>
                  <a:lnTo>
                    <a:pt x="437677" y="901006"/>
                  </a:lnTo>
                  <a:lnTo>
                    <a:pt x="387290" y="885516"/>
                  </a:lnTo>
                  <a:lnTo>
                    <a:pt x="339134" y="867600"/>
                  </a:lnTo>
                  <a:lnTo>
                    <a:pt x="293392" y="847380"/>
                  </a:lnTo>
                  <a:lnTo>
                    <a:pt x="250250" y="824977"/>
                  </a:lnTo>
                  <a:lnTo>
                    <a:pt x="209892" y="800511"/>
                  </a:lnTo>
                  <a:lnTo>
                    <a:pt x="172502" y="774102"/>
                  </a:lnTo>
                  <a:lnTo>
                    <a:pt x="138265" y="745871"/>
                  </a:lnTo>
                  <a:lnTo>
                    <a:pt x="107365" y="715940"/>
                  </a:lnTo>
                  <a:lnTo>
                    <a:pt x="79987" y="684428"/>
                  </a:lnTo>
                  <a:lnTo>
                    <a:pt x="56315" y="651456"/>
                  </a:lnTo>
                  <a:lnTo>
                    <a:pt x="36533" y="617146"/>
                  </a:lnTo>
                  <a:lnTo>
                    <a:pt x="20826" y="581617"/>
                  </a:lnTo>
                  <a:lnTo>
                    <a:pt x="9379" y="544991"/>
                  </a:lnTo>
                  <a:lnTo>
                    <a:pt x="2375" y="507387"/>
                  </a:lnTo>
                  <a:lnTo>
                    <a:pt x="0" y="46892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213847" y="4736592"/>
              <a:ext cx="1962911" cy="993647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582655" y="4885944"/>
              <a:ext cx="1228344" cy="795528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10261463" y="4759466"/>
              <a:ext cx="1868805" cy="902969"/>
            </a:xfrm>
            <a:custGeom>
              <a:avLst/>
              <a:gdLst/>
              <a:ahLst/>
              <a:cxnLst/>
              <a:rect l="l" t="t" r="r" b="b"/>
              <a:pathLst>
                <a:path w="1868804" h="902970">
                  <a:moveTo>
                    <a:pt x="934347" y="0"/>
                  </a:moveTo>
                  <a:lnTo>
                    <a:pt x="870376" y="1040"/>
                  </a:lnTo>
                  <a:lnTo>
                    <a:pt x="807562" y="4118"/>
                  </a:lnTo>
                  <a:lnTo>
                    <a:pt x="746044" y="9166"/>
                  </a:lnTo>
                  <a:lnTo>
                    <a:pt x="685961" y="16117"/>
                  </a:lnTo>
                  <a:lnTo>
                    <a:pt x="627452" y="24903"/>
                  </a:lnTo>
                  <a:lnTo>
                    <a:pt x="570657" y="35458"/>
                  </a:lnTo>
                  <a:lnTo>
                    <a:pt x="515715" y="47713"/>
                  </a:lnTo>
                  <a:lnTo>
                    <a:pt x="462764" y="61603"/>
                  </a:lnTo>
                  <a:lnTo>
                    <a:pt x="411944" y="77059"/>
                  </a:lnTo>
                  <a:lnTo>
                    <a:pt x="363395" y="94014"/>
                  </a:lnTo>
                  <a:lnTo>
                    <a:pt x="317255" y="112402"/>
                  </a:lnTo>
                  <a:lnTo>
                    <a:pt x="273664" y="132155"/>
                  </a:lnTo>
                  <a:lnTo>
                    <a:pt x="232760" y="153206"/>
                  </a:lnTo>
                  <a:lnTo>
                    <a:pt x="194683" y="175487"/>
                  </a:lnTo>
                  <a:lnTo>
                    <a:pt x="159571" y="198932"/>
                  </a:lnTo>
                  <a:lnTo>
                    <a:pt x="127565" y="223474"/>
                  </a:lnTo>
                  <a:lnTo>
                    <a:pt x="98804" y="249044"/>
                  </a:lnTo>
                  <a:lnTo>
                    <a:pt x="51569" y="303003"/>
                  </a:lnTo>
                  <a:lnTo>
                    <a:pt x="18982" y="360273"/>
                  </a:lnTo>
                  <a:lnTo>
                    <a:pt x="2155" y="420314"/>
                  </a:lnTo>
                  <a:lnTo>
                    <a:pt x="0" y="451206"/>
                  </a:lnTo>
                  <a:lnTo>
                    <a:pt x="2155" y="482099"/>
                  </a:lnTo>
                  <a:lnTo>
                    <a:pt x="18982" y="542140"/>
                  </a:lnTo>
                  <a:lnTo>
                    <a:pt x="51569" y="599409"/>
                  </a:lnTo>
                  <a:lnTo>
                    <a:pt x="98804" y="653368"/>
                  </a:lnTo>
                  <a:lnTo>
                    <a:pt x="127565" y="678939"/>
                  </a:lnTo>
                  <a:lnTo>
                    <a:pt x="159571" y="703480"/>
                  </a:lnTo>
                  <a:lnTo>
                    <a:pt x="194683" y="726925"/>
                  </a:lnTo>
                  <a:lnTo>
                    <a:pt x="232760" y="749206"/>
                  </a:lnTo>
                  <a:lnTo>
                    <a:pt x="273664" y="770257"/>
                  </a:lnTo>
                  <a:lnTo>
                    <a:pt x="317255" y="790010"/>
                  </a:lnTo>
                  <a:lnTo>
                    <a:pt x="363395" y="808398"/>
                  </a:lnTo>
                  <a:lnTo>
                    <a:pt x="411944" y="825354"/>
                  </a:lnTo>
                  <a:lnTo>
                    <a:pt x="462764" y="840810"/>
                  </a:lnTo>
                  <a:lnTo>
                    <a:pt x="515715" y="854699"/>
                  </a:lnTo>
                  <a:lnTo>
                    <a:pt x="570657" y="866954"/>
                  </a:lnTo>
                  <a:lnTo>
                    <a:pt x="627452" y="877509"/>
                  </a:lnTo>
                  <a:lnTo>
                    <a:pt x="685961" y="886295"/>
                  </a:lnTo>
                  <a:lnTo>
                    <a:pt x="746044" y="893246"/>
                  </a:lnTo>
                  <a:lnTo>
                    <a:pt x="807562" y="898293"/>
                  </a:lnTo>
                  <a:lnTo>
                    <a:pt x="870376" y="901372"/>
                  </a:lnTo>
                  <a:lnTo>
                    <a:pt x="934347" y="902412"/>
                  </a:lnTo>
                  <a:lnTo>
                    <a:pt x="998319" y="901372"/>
                  </a:lnTo>
                  <a:lnTo>
                    <a:pt x="1061133" y="898293"/>
                  </a:lnTo>
                  <a:lnTo>
                    <a:pt x="1122651" y="893246"/>
                  </a:lnTo>
                  <a:lnTo>
                    <a:pt x="1182734" y="886295"/>
                  </a:lnTo>
                  <a:lnTo>
                    <a:pt x="1241243" y="877509"/>
                  </a:lnTo>
                  <a:lnTo>
                    <a:pt x="1298038" y="866954"/>
                  </a:lnTo>
                  <a:lnTo>
                    <a:pt x="1352980" y="854699"/>
                  </a:lnTo>
                  <a:lnTo>
                    <a:pt x="1405931" y="840810"/>
                  </a:lnTo>
                  <a:lnTo>
                    <a:pt x="1456750" y="825354"/>
                  </a:lnTo>
                  <a:lnTo>
                    <a:pt x="1505300" y="808398"/>
                  </a:lnTo>
                  <a:lnTo>
                    <a:pt x="1551440" y="790010"/>
                  </a:lnTo>
                  <a:lnTo>
                    <a:pt x="1595031" y="770257"/>
                  </a:lnTo>
                  <a:lnTo>
                    <a:pt x="1635935" y="749206"/>
                  </a:lnTo>
                  <a:lnTo>
                    <a:pt x="1674012" y="726925"/>
                  </a:lnTo>
                  <a:lnTo>
                    <a:pt x="1709123" y="703480"/>
                  </a:lnTo>
                  <a:lnTo>
                    <a:pt x="1741129" y="678939"/>
                  </a:lnTo>
                  <a:lnTo>
                    <a:pt x="1769891" y="653368"/>
                  </a:lnTo>
                  <a:lnTo>
                    <a:pt x="1817125" y="599409"/>
                  </a:lnTo>
                  <a:lnTo>
                    <a:pt x="1849713" y="542140"/>
                  </a:lnTo>
                  <a:lnTo>
                    <a:pt x="1866540" y="482099"/>
                  </a:lnTo>
                  <a:lnTo>
                    <a:pt x="1868695" y="451206"/>
                  </a:lnTo>
                  <a:lnTo>
                    <a:pt x="1866540" y="420314"/>
                  </a:lnTo>
                  <a:lnTo>
                    <a:pt x="1849713" y="360273"/>
                  </a:lnTo>
                  <a:lnTo>
                    <a:pt x="1817125" y="303003"/>
                  </a:lnTo>
                  <a:lnTo>
                    <a:pt x="1769891" y="249044"/>
                  </a:lnTo>
                  <a:lnTo>
                    <a:pt x="1741129" y="223474"/>
                  </a:lnTo>
                  <a:lnTo>
                    <a:pt x="1709123" y="198932"/>
                  </a:lnTo>
                  <a:lnTo>
                    <a:pt x="1674012" y="175487"/>
                  </a:lnTo>
                  <a:lnTo>
                    <a:pt x="1635935" y="153206"/>
                  </a:lnTo>
                  <a:lnTo>
                    <a:pt x="1595031" y="132155"/>
                  </a:lnTo>
                  <a:lnTo>
                    <a:pt x="1551440" y="112402"/>
                  </a:lnTo>
                  <a:lnTo>
                    <a:pt x="1505300" y="94014"/>
                  </a:lnTo>
                  <a:lnTo>
                    <a:pt x="1456750" y="77059"/>
                  </a:lnTo>
                  <a:lnTo>
                    <a:pt x="1405931" y="61603"/>
                  </a:lnTo>
                  <a:lnTo>
                    <a:pt x="1352980" y="47713"/>
                  </a:lnTo>
                  <a:lnTo>
                    <a:pt x="1298038" y="35458"/>
                  </a:lnTo>
                  <a:lnTo>
                    <a:pt x="1241243" y="24903"/>
                  </a:lnTo>
                  <a:lnTo>
                    <a:pt x="1182734" y="16117"/>
                  </a:lnTo>
                  <a:lnTo>
                    <a:pt x="1122651" y="9166"/>
                  </a:lnTo>
                  <a:lnTo>
                    <a:pt x="1061133" y="4118"/>
                  </a:lnTo>
                  <a:lnTo>
                    <a:pt x="998319" y="1040"/>
                  </a:lnTo>
                  <a:lnTo>
                    <a:pt x="934347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0261463" y="4759466"/>
              <a:ext cx="1868805" cy="902969"/>
            </a:xfrm>
            <a:custGeom>
              <a:avLst/>
              <a:gdLst/>
              <a:ahLst/>
              <a:cxnLst/>
              <a:rect l="l" t="t" r="r" b="b"/>
              <a:pathLst>
                <a:path w="1868804" h="902970">
                  <a:moveTo>
                    <a:pt x="0" y="451206"/>
                  </a:moveTo>
                  <a:lnTo>
                    <a:pt x="8529" y="389980"/>
                  </a:lnTo>
                  <a:lnTo>
                    <a:pt x="33375" y="331257"/>
                  </a:lnTo>
                  <a:lnTo>
                    <a:pt x="73425" y="275576"/>
                  </a:lnTo>
                  <a:lnTo>
                    <a:pt x="127565" y="223473"/>
                  </a:lnTo>
                  <a:lnTo>
                    <a:pt x="159571" y="198932"/>
                  </a:lnTo>
                  <a:lnTo>
                    <a:pt x="194683" y="175487"/>
                  </a:lnTo>
                  <a:lnTo>
                    <a:pt x="232760" y="153206"/>
                  </a:lnTo>
                  <a:lnTo>
                    <a:pt x="273664" y="132155"/>
                  </a:lnTo>
                  <a:lnTo>
                    <a:pt x="317255" y="112402"/>
                  </a:lnTo>
                  <a:lnTo>
                    <a:pt x="363395" y="94014"/>
                  </a:lnTo>
                  <a:lnTo>
                    <a:pt x="411945" y="77058"/>
                  </a:lnTo>
                  <a:lnTo>
                    <a:pt x="462764" y="61602"/>
                  </a:lnTo>
                  <a:lnTo>
                    <a:pt x="515715" y="47713"/>
                  </a:lnTo>
                  <a:lnTo>
                    <a:pt x="570657" y="35458"/>
                  </a:lnTo>
                  <a:lnTo>
                    <a:pt x="627452" y="24903"/>
                  </a:lnTo>
                  <a:lnTo>
                    <a:pt x="685961" y="16117"/>
                  </a:lnTo>
                  <a:lnTo>
                    <a:pt x="746044" y="9166"/>
                  </a:lnTo>
                  <a:lnTo>
                    <a:pt x="807562" y="4118"/>
                  </a:lnTo>
                  <a:lnTo>
                    <a:pt x="870376" y="1040"/>
                  </a:lnTo>
                  <a:lnTo>
                    <a:pt x="934348" y="0"/>
                  </a:lnTo>
                  <a:lnTo>
                    <a:pt x="998319" y="1040"/>
                  </a:lnTo>
                  <a:lnTo>
                    <a:pt x="1061133" y="4118"/>
                  </a:lnTo>
                  <a:lnTo>
                    <a:pt x="1122651" y="9166"/>
                  </a:lnTo>
                  <a:lnTo>
                    <a:pt x="1182734" y="16117"/>
                  </a:lnTo>
                  <a:lnTo>
                    <a:pt x="1241243" y="24903"/>
                  </a:lnTo>
                  <a:lnTo>
                    <a:pt x="1298038" y="35458"/>
                  </a:lnTo>
                  <a:lnTo>
                    <a:pt x="1352980" y="47713"/>
                  </a:lnTo>
                  <a:lnTo>
                    <a:pt x="1405931" y="61602"/>
                  </a:lnTo>
                  <a:lnTo>
                    <a:pt x="1456750" y="77058"/>
                  </a:lnTo>
                  <a:lnTo>
                    <a:pt x="1505300" y="94014"/>
                  </a:lnTo>
                  <a:lnTo>
                    <a:pt x="1551440" y="112402"/>
                  </a:lnTo>
                  <a:lnTo>
                    <a:pt x="1595031" y="132155"/>
                  </a:lnTo>
                  <a:lnTo>
                    <a:pt x="1635935" y="153206"/>
                  </a:lnTo>
                  <a:lnTo>
                    <a:pt x="1674012" y="175487"/>
                  </a:lnTo>
                  <a:lnTo>
                    <a:pt x="1709124" y="198932"/>
                  </a:lnTo>
                  <a:lnTo>
                    <a:pt x="1741130" y="223473"/>
                  </a:lnTo>
                  <a:lnTo>
                    <a:pt x="1769891" y="249044"/>
                  </a:lnTo>
                  <a:lnTo>
                    <a:pt x="1817126" y="303003"/>
                  </a:lnTo>
                  <a:lnTo>
                    <a:pt x="1849713" y="360272"/>
                  </a:lnTo>
                  <a:lnTo>
                    <a:pt x="1866540" y="420314"/>
                  </a:lnTo>
                  <a:lnTo>
                    <a:pt x="1868696" y="451206"/>
                  </a:lnTo>
                  <a:lnTo>
                    <a:pt x="1866540" y="482098"/>
                  </a:lnTo>
                  <a:lnTo>
                    <a:pt x="1849713" y="542140"/>
                  </a:lnTo>
                  <a:lnTo>
                    <a:pt x="1817126" y="599409"/>
                  </a:lnTo>
                  <a:lnTo>
                    <a:pt x="1769891" y="653368"/>
                  </a:lnTo>
                  <a:lnTo>
                    <a:pt x="1741130" y="678939"/>
                  </a:lnTo>
                  <a:lnTo>
                    <a:pt x="1709124" y="703480"/>
                  </a:lnTo>
                  <a:lnTo>
                    <a:pt x="1674012" y="726925"/>
                  </a:lnTo>
                  <a:lnTo>
                    <a:pt x="1635935" y="749206"/>
                  </a:lnTo>
                  <a:lnTo>
                    <a:pt x="1595031" y="770257"/>
                  </a:lnTo>
                  <a:lnTo>
                    <a:pt x="1551440" y="790010"/>
                  </a:lnTo>
                  <a:lnTo>
                    <a:pt x="1505300" y="808398"/>
                  </a:lnTo>
                  <a:lnTo>
                    <a:pt x="1456750" y="825354"/>
                  </a:lnTo>
                  <a:lnTo>
                    <a:pt x="1405931" y="840810"/>
                  </a:lnTo>
                  <a:lnTo>
                    <a:pt x="1352980" y="854699"/>
                  </a:lnTo>
                  <a:lnTo>
                    <a:pt x="1298038" y="866954"/>
                  </a:lnTo>
                  <a:lnTo>
                    <a:pt x="1241243" y="877509"/>
                  </a:lnTo>
                  <a:lnTo>
                    <a:pt x="1182734" y="886295"/>
                  </a:lnTo>
                  <a:lnTo>
                    <a:pt x="1122651" y="893246"/>
                  </a:lnTo>
                  <a:lnTo>
                    <a:pt x="1061133" y="898294"/>
                  </a:lnTo>
                  <a:lnTo>
                    <a:pt x="998319" y="901372"/>
                  </a:lnTo>
                  <a:lnTo>
                    <a:pt x="934348" y="902413"/>
                  </a:lnTo>
                  <a:lnTo>
                    <a:pt x="870376" y="901372"/>
                  </a:lnTo>
                  <a:lnTo>
                    <a:pt x="807562" y="898294"/>
                  </a:lnTo>
                  <a:lnTo>
                    <a:pt x="746044" y="893246"/>
                  </a:lnTo>
                  <a:lnTo>
                    <a:pt x="685961" y="886295"/>
                  </a:lnTo>
                  <a:lnTo>
                    <a:pt x="627452" y="877509"/>
                  </a:lnTo>
                  <a:lnTo>
                    <a:pt x="570657" y="866954"/>
                  </a:lnTo>
                  <a:lnTo>
                    <a:pt x="515715" y="854699"/>
                  </a:lnTo>
                  <a:lnTo>
                    <a:pt x="462764" y="840810"/>
                  </a:lnTo>
                  <a:lnTo>
                    <a:pt x="411945" y="825354"/>
                  </a:lnTo>
                  <a:lnTo>
                    <a:pt x="363395" y="808398"/>
                  </a:lnTo>
                  <a:lnTo>
                    <a:pt x="317255" y="790010"/>
                  </a:lnTo>
                  <a:lnTo>
                    <a:pt x="273664" y="770257"/>
                  </a:lnTo>
                  <a:lnTo>
                    <a:pt x="232760" y="749206"/>
                  </a:lnTo>
                  <a:lnTo>
                    <a:pt x="194683" y="726925"/>
                  </a:lnTo>
                  <a:lnTo>
                    <a:pt x="159571" y="703480"/>
                  </a:lnTo>
                  <a:lnTo>
                    <a:pt x="127565" y="678939"/>
                  </a:lnTo>
                  <a:lnTo>
                    <a:pt x="98804" y="653368"/>
                  </a:lnTo>
                  <a:lnTo>
                    <a:pt x="51569" y="599409"/>
                  </a:lnTo>
                  <a:lnTo>
                    <a:pt x="18982" y="542140"/>
                  </a:lnTo>
                  <a:lnTo>
                    <a:pt x="2155" y="482098"/>
                  </a:lnTo>
                  <a:lnTo>
                    <a:pt x="0" y="451206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6" name="object 136"/>
          <p:cNvSpPr txBox="1"/>
          <p:nvPr/>
        </p:nvSpPr>
        <p:spPr>
          <a:xfrm>
            <a:off x="10814016" y="4969255"/>
            <a:ext cx="76517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5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27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225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137" name="object 137"/>
          <p:cNvGrpSpPr/>
          <p:nvPr/>
        </p:nvGrpSpPr>
        <p:grpSpPr>
          <a:xfrm>
            <a:off x="4115695" y="2019123"/>
            <a:ext cx="1764030" cy="668655"/>
            <a:chOff x="4115695" y="2019123"/>
            <a:chExt cx="1764030" cy="668655"/>
          </a:xfrm>
        </p:grpSpPr>
        <p:sp>
          <p:nvSpPr>
            <p:cNvPr id="138" name="object 138"/>
            <p:cNvSpPr/>
            <p:nvPr/>
          </p:nvSpPr>
          <p:spPr>
            <a:xfrm>
              <a:off x="4128395" y="2031823"/>
              <a:ext cx="1738630" cy="643255"/>
            </a:xfrm>
            <a:custGeom>
              <a:avLst/>
              <a:gdLst/>
              <a:ahLst/>
              <a:cxnLst/>
              <a:rect l="l" t="t" r="r" b="b"/>
              <a:pathLst>
                <a:path w="1738629" h="643255">
                  <a:moveTo>
                    <a:pt x="1631158" y="0"/>
                  </a:moveTo>
                  <a:lnTo>
                    <a:pt x="107146" y="0"/>
                  </a:lnTo>
                  <a:lnTo>
                    <a:pt x="65440" y="8420"/>
                  </a:lnTo>
                  <a:lnTo>
                    <a:pt x="31382" y="31382"/>
                  </a:lnTo>
                  <a:lnTo>
                    <a:pt x="8420" y="65439"/>
                  </a:lnTo>
                  <a:lnTo>
                    <a:pt x="0" y="107146"/>
                  </a:lnTo>
                  <a:lnTo>
                    <a:pt x="0" y="535713"/>
                  </a:lnTo>
                  <a:lnTo>
                    <a:pt x="8420" y="577420"/>
                  </a:lnTo>
                  <a:lnTo>
                    <a:pt x="31382" y="611477"/>
                  </a:lnTo>
                  <a:lnTo>
                    <a:pt x="65440" y="634440"/>
                  </a:lnTo>
                  <a:lnTo>
                    <a:pt x="107146" y="642860"/>
                  </a:lnTo>
                  <a:lnTo>
                    <a:pt x="1631158" y="642860"/>
                  </a:lnTo>
                  <a:lnTo>
                    <a:pt x="1672865" y="634440"/>
                  </a:lnTo>
                  <a:lnTo>
                    <a:pt x="1706922" y="611477"/>
                  </a:lnTo>
                  <a:lnTo>
                    <a:pt x="1729884" y="577420"/>
                  </a:lnTo>
                  <a:lnTo>
                    <a:pt x="1738304" y="535713"/>
                  </a:lnTo>
                  <a:lnTo>
                    <a:pt x="1738304" y="107146"/>
                  </a:lnTo>
                  <a:lnTo>
                    <a:pt x="1729884" y="65439"/>
                  </a:lnTo>
                  <a:lnTo>
                    <a:pt x="1706922" y="31382"/>
                  </a:lnTo>
                  <a:lnTo>
                    <a:pt x="1672865" y="8420"/>
                  </a:lnTo>
                  <a:lnTo>
                    <a:pt x="1631158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128395" y="2031823"/>
              <a:ext cx="1738630" cy="643255"/>
            </a:xfrm>
            <a:custGeom>
              <a:avLst/>
              <a:gdLst/>
              <a:ahLst/>
              <a:cxnLst/>
              <a:rect l="l" t="t" r="r" b="b"/>
              <a:pathLst>
                <a:path w="1738629" h="643255">
                  <a:moveTo>
                    <a:pt x="0" y="107146"/>
                  </a:moveTo>
                  <a:lnTo>
                    <a:pt x="8420" y="65440"/>
                  </a:lnTo>
                  <a:lnTo>
                    <a:pt x="31382" y="31382"/>
                  </a:lnTo>
                  <a:lnTo>
                    <a:pt x="65439" y="8420"/>
                  </a:lnTo>
                  <a:lnTo>
                    <a:pt x="107146" y="0"/>
                  </a:lnTo>
                  <a:lnTo>
                    <a:pt x="1631159" y="0"/>
                  </a:lnTo>
                  <a:lnTo>
                    <a:pt x="1672865" y="8420"/>
                  </a:lnTo>
                  <a:lnTo>
                    <a:pt x="1706922" y="31382"/>
                  </a:lnTo>
                  <a:lnTo>
                    <a:pt x="1729884" y="65440"/>
                  </a:lnTo>
                  <a:lnTo>
                    <a:pt x="1738305" y="107146"/>
                  </a:lnTo>
                  <a:lnTo>
                    <a:pt x="1738305" y="535714"/>
                  </a:lnTo>
                  <a:lnTo>
                    <a:pt x="1729884" y="577420"/>
                  </a:lnTo>
                  <a:lnTo>
                    <a:pt x="1706922" y="611478"/>
                  </a:lnTo>
                  <a:lnTo>
                    <a:pt x="1672865" y="634440"/>
                  </a:lnTo>
                  <a:lnTo>
                    <a:pt x="1631159" y="642861"/>
                  </a:lnTo>
                  <a:lnTo>
                    <a:pt x="107146" y="642861"/>
                  </a:lnTo>
                  <a:lnTo>
                    <a:pt x="65439" y="634440"/>
                  </a:lnTo>
                  <a:lnTo>
                    <a:pt x="31382" y="611478"/>
                  </a:lnTo>
                  <a:lnTo>
                    <a:pt x="8420" y="577420"/>
                  </a:lnTo>
                  <a:lnTo>
                    <a:pt x="0" y="535714"/>
                  </a:lnTo>
                  <a:lnTo>
                    <a:pt x="0" y="107146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0" name="object 140"/>
          <p:cNvSpPr txBox="1"/>
          <p:nvPr/>
        </p:nvSpPr>
        <p:spPr>
          <a:xfrm>
            <a:off x="4383185" y="2003552"/>
            <a:ext cx="1228090" cy="6750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18745" marR="5080" indent="-106680">
              <a:lnSpc>
                <a:spcPct val="102899"/>
              </a:lnSpc>
              <a:spcBef>
                <a:spcPts val="25"/>
              </a:spcBef>
            </a:pPr>
            <a:r>
              <a:rPr sz="2100" spc="-195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2100" spc="-17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2100" spc="-19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100" spc="-18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2100" spc="-16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100" spc="-21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2100" spc="-190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2100" spc="-204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2100" spc="-19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100" spc="-114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2100" spc="-200" dirty="0">
                <a:solidFill>
                  <a:srgbClr val="FFFFFF"/>
                </a:solidFill>
                <a:latin typeface="Calibri"/>
                <a:cs typeface="Calibri"/>
              </a:rPr>
              <a:t>отделение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141" name="object 141"/>
          <p:cNvGrpSpPr/>
          <p:nvPr/>
        </p:nvGrpSpPr>
        <p:grpSpPr>
          <a:xfrm>
            <a:off x="10241750" y="1048198"/>
            <a:ext cx="799465" cy="969010"/>
            <a:chOff x="10241750" y="1048198"/>
            <a:chExt cx="799465" cy="969010"/>
          </a:xfrm>
        </p:grpSpPr>
        <p:sp>
          <p:nvSpPr>
            <p:cNvPr id="142" name="object 142"/>
            <p:cNvSpPr/>
            <p:nvPr/>
          </p:nvSpPr>
          <p:spPr>
            <a:xfrm>
              <a:off x="10254450" y="1060898"/>
              <a:ext cx="774065" cy="943610"/>
            </a:xfrm>
            <a:custGeom>
              <a:avLst/>
              <a:gdLst/>
              <a:ahLst/>
              <a:cxnLst/>
              <a:rect l="l" t="t" r="r" b="b"/>
              <a:pathLst>
                <a:path w="774065" h="943610">
                  <a:moveTo>
                    <a:pt x="502756" y="0"/>
                  </a:moveTo>
                  <a:lnTo>
                    <a:pt x="0" y="0"/>
                  </a:lnTo>
                  <a:lnTo>
                    <a:pt x="0" y="943428"/>
                  </a:lnTo>
                  <a:lnTo>
                    <a:pt x="502756" y="943428"/>
                  </a:lnTo>
                  <a:lnTo>
                    <a:pt x="502756" y="557414"/>
                  </a:lnTo>
                  <a:lnTo>
                    <a:pt x="580308" y="557414"/>
                  </a:lnTo>
                  <a:lnTo>
                    <a:pt x="580308" y="654132"/>
                  </a:lnTo>
                  <a:lnTo>
                    <a:pt x="773744" y="471714"/>
                  </a:lnTo>
                  <a:lnTo>
                    <a:pt x="580308" y="289297"/>
                  </a:lnTo>
                  <a:lnTo>
                    <a:pt x="580308" y="386015"/>
                  </a:lnTo>
                  <a:lnTo>
                    <a:pt x="502756" y="386015"/>
                  </a:lnTo>
                  <a:lnTo>
                    <a:pt x="502756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0254450" y="1060898"/>
              <a:ext cx="774065" cy="943610"/>
            </a:xfrm>
            <a:custGeom>
              <a:avLst/>
              <a:gdLst/>
              <a:ahLst/>
              <a:cxnLst/>
              <a:rect l="l" t="t" r="r" b="b"/>
              <a:pathLst>
                <a:path w="774065" h="943610">
                  <a:moveTo>
                    <a:pt x="0" y="0"/>
                  </a:moveTo>
                  <a:lnTo>
                    <a:pt x="502755" y="0"/>
                  </a:lnTo>
                  <a:lnTo>
                    <a:pt x="502755" y="386014"/>
                  </a:lnTo>
                  <a:lnTo>
                    <a:pt x="580308" y="386014"/>
                  </a:lnTo>
                  <a:lnTo>
                    <a:pt x="580308" y="289296"/>
                  </a:lnTo>
                  <a:lnTo>
                    <a:pt x="773744" y="471714"/>
                  </a:lnTo>
                  <a:lnTo>
                    <a:pt x="580308" y="654131"/>
                  </a:lnTo>
                  <a:lnTo>
                    <a:pt x="580308" y="557413"/>
                  </a:lnTo>
                  <a:lnTo>
                    <a:pt x="502755" y="557413"/>
                  </a:lnTo>
                  <a:lnTo>
                    <a:pt x="502755" y="943428"/>
                  </a:lnTo>
                  <a:lnTo>
                    <a:pt x="0" y="943428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4" name="object 144"/>
          <p:cNvSpPr txBox="1"/>
          <p:nvPr/>
        </p:nvSpPr>
        <p:spPr>
          <a:xfrm>
            <a:off x="10408069" y="1251077"/>
            <a:ext cx="219710" cy="5664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30"/>
              </a:lnSpc>
            </a:pPr>
            <a:r>
              <a:rPr sz="1300" spc="-185" dirty="0">
                <a:solidFill>
                  <a:srgbClr val="FFFFFF"/>
                </a:solidFill>
                <a:latin typeface="Calibri"/>
                <a:cs typeface="Calibri"/>
              </a:rPr>
              <a:t>ШРМ</a:t>
            </a:r>
            <a:r>
              <a:rPr sz="13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0-2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6028256" y="874709"/>
            <a:ext cx="29845" cy="5027930"/>
          </a:xfrm>
          <a:custGeom>
            <a:avLst/>
            <a:gdLst/>
            <a:ahLst/>
            <a:cxnLst/>
            <a:rect l="l" t="t" r="r" b="b"/>
            <a:pathLst>
              <a:path w="29845" h="5027930">
                <a:moveTo>
                  <a:pt x="0" y="0"/>
                </a:moveTo>
                <a:lnTo>
                  <a:pt x="29420" y="502790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189816" y="874708"/>
            <a:ext cx="0" cy="5151755"/>
          </a:xfrm>
          <a:custGeom>
            <a:avLst/>
            <a:gdLst/>
            <a:ahLst/>
            <a:cxnLst/>
            <a:rect l="l" t="t" r="r" b="b"/>
            <a:pathLst>
              <a:path h="5151755">
                <a:moveTo>
                  <a:pt x="0" y="0"/>
                </a:moveTo>
                <a:lnTo>
                  <a:pt x="1" y="5151235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7" name="object 147"/>
          <p:cNvGrpSpPr/>
          <p:nvPr/>
        </p:nvGrpSpPr>
        <p:grpSpPr>
          <a:xfrm>
            <a:off x="1554480" y="853439"/>
            <a:ext cx="8689975" cy="5245735"/>
            <a:chOff x="1554480" y="853439"/>
            <a:chExt cx="8689975" cy="5245735"/>
          </a:xfrm>
        </p:grpSpPr>
        <p:pic>
          <p:nvPicPr>
            <p:cNvPr id="148" name="object 1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74080" y="853439"/>
              <a:ext cx="137160" cy="5123688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134599" y="853439"/>
              <a:ext cx="109727" cy="5245608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54480" y="5785103"/>
              <a:ext cx="4587240" cy="252984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1672879" y="5846490"/>
              <a:ext cx="4351655" cy="90170"/>
            </a:xfrm>
            <a:custGeom>
              <a:avLst/>
              <a:gdLst/>
              <a:ahLst/>
              <a:cxnLst/>
              <a:rect l="l" t="t" r="r" b="b"/>
              <a:pathLst>
                <a:path w="4351655" h="90170">
                  <a:moveTo>
                    <a:pt x="4275200" y="64391"/>
                  </a:moveTo>
                  <a:lnTo>
                    <a:pt x="4275118" y="89791"/>
                  </a:lnTo>
                  <a:lnTo>
                    <a:pt x="4326249" y="64432"/>
                  </a:lnTo>
                  <a:lnTo>
                    <a:pt x="4287897" y="64432"/>
                  </a:lnTo>
                  <a:lnTo>
                    <a:pt x="4275200" y="64391"/>
                  </a:lnTo>
                  <a:close/>
                </a:path>
                <a:path w="4351655" h="90170">
                  <a:moveTo>
                    <a:pt x="76323" y="0"/>
                  </a:moveTo>
                  <a:lnTo>
                    <a:pt x="0" y="37853"/>
                  </a:lnTo>
                  <a:lnTo>
                    <a:pt x="76076" y="76199"/>
                  </a:lnTo>
                  <a:lnTo>
                    <a:pt x="76158" y="50799"/>
                  </a:lnTo>
                  <a:lnTo>
                    <a:pt x="63439" y="50758"/>
                  </a:lnTo>
                  <a:lnTo>
                    <a:pt x="63521" y="25358"/>
                  </a:lnTo>
                  <a:lnTo>
                    <a:pt x="76241" y="25358"/>
                  </a:lnTo>
                  <a:lnTo>
                    <a:pt x="76323" y="0"/>
                  </a:lnTo>
                  <a:close/>
                </a:path>
                <a:path w="4351655" h="90170">
                  <a:moveTo>
                    <a:pt x="4275282" y="38991"/>
                  </a:moveTo>
                  <a:lnTo>
                    <a:pt x="4275200" y="64391"/>
                  </a:lnTo>
                  <a:lnTo>
                    <a:pt x="4287897" y="64432"/>
                  </a:lnTo>
                  <a:lnTo>
                    <a:pt x="4287978" y="39032"/>
                  </a:lnTo>
                  <a:lnTo>
                    <a:pt x="4275282" y="38991"/>
                  </a:lnTo>
                  <a:close/>
                </a:path>
                <a:path w="4351655" h="90170">
                  <a:moveTo>
                    <a:pt x="4275364" y="13591"/>
                  </a:moveTo>
                  <a:lnTo>
                    <a:pt x="4275282" y="38991"/>
                  </a:lnTo>
                  <a:lnTo>
                    <a:pt x="4287978" y="39032"/>
                  </a:lnTo>
                  <a:lnTo>
                    <a:pt x="4287897" y="64432"/>
                  </a:lnTo>
                  <a:lnTo>
                    <a:pt x="4326249" y="64432"/>
                  </a:lnTo>
                  <a:lnTo>
                    <a:pt x="4351441" y="51938"/>
                  </a:lnTo>
                  <a:lnTo>
                    <a:pt x="4275364" y="13591"/>
                  </a:lnTo>
                  <a:close/>
                </a:path>
                <a:path w="4351655" h="90170">
                  <a:moveTo>
                    <a:pt x="76241" y="25399"/>
                  </a:moveTo>
                  <a:lnTo>
                    <a:pt x="76158" y="50799"/>
                  </a:lnTo>
                  <a:lnTo>
                    <a:pt x="4275200" y="64391"/>
                  </a:lnTo>
                  <a:lnTo>
                    <a:pt x="4275282" y="38991"/>
                  </a:lnTo>
                  <a:lnTo>
                    <a:pt x="76241" y="25399"/>
                  </a:lnTo>
                  <a:close/>
                </a:path>
                <a:path w="4351655" h="90170">
                  <a:moveTo>
                    <a:pt x="63521" y="25358"/>
                  </a:moveTo>
                  <a:lnTo>
                    <a:pt x="63439" y="50758"/>
                  </a:lnTo>
                  <a:lnTo>
                    <a:pt x="76158" y="50799"/>
                  </a:lnTo>
                  <a:lnTo>
                    <a:pt x="76241" y="25399"/>
                  </a:lnTo>
                  <a:lnTo>
                    <a:pt x="63521" y="25358"/>
                  </a:lnTo>
                  <a:close/>
                </a:path>
                <a:path w="4351655" h="90170">
                  <a:moveTo>
                    <a:pt x="76241" y="25358"/>
                  </a:moveTo>
                  <a:lnTo>
                    <a:pt x="63521" y="25358"/>
                  </a:lnTo>
                  <a:lnTo>
                    <a:pt x="76241" y="25399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45920" y="3444239"/>
              <a:ext cx="115824" cy="2532888"/>
            </a:xfrm>
            <a:prstGeom prst="rect">
              <a:avLst/>
            </a:prstGeom>
          </p:spPr>
        </p:pic>
      </p:grpSp>
      <p:sp>
        <p:nvSpPr>
          <p:cNvPr id="153" name="object 153"/>
          <p:cNvSpPr/>
          <p:nvPr/>
        </p:nvSpPr>
        <p:spPr>
          <a:xfrm>
            <a:off x="1699367" y="3466215"/>
            <a:ext cx="8890" cy="2435860"/>
          </a:xfrm>
          <a:custGeom>
            <a:avLst/>
            <a:gdLst/>
            <a:ahLst/>
            <a:cxnLst/>
            <a:rect l="l" t="t" r="r" b="b"/>
            <a:pathLst>
              <a:path w="8889" h="2435860">
                <a:moveTo>
                  <a:pt x="0" y="0"/>
                </a:moveTo>
                <a:lnTo>
                  <a:pt x="8457" y="243564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 txBox="1"/>
          <p:nvPr/>
        </p:nvSpPr>
        <p:spPr>
          <a:xfrm>
            <a:off x="3367327" y="5923279"/>
            <a:ext cx="9048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5" dirty="0">
                <a:latin typeface="Calibri"/>
                <a:cs typeface="Calibri"/>
              </a:rPr>
              <a:t>10-14</a:t>
            </a:r>
            <a:r>
              <a:rPr sz="1500" spc="-105" dirty="0">
                <a:latin typeface="Calibri"/>
                <a:cs typeface="Calibri"/>
              </a:rPr>
              <a:t> </a:t>
            </a:r>
            <a:r>
              <a:rPr sz="1500" spc="-140" dirty="0">
                <a:latin typeface="Calibri"/>
                <a:cs typeface="Calibri"/>
              </a:rPr>
              <a:t>к-дней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55" name="object 155"/>
          <p:cNvGrpSpPr/>
          <p:nvPr/>
        </p:nvGrpSpPr>
        <p:grpSpPr>
          <a:xfrm>
            <a:off x="5937503" y="5800344"/>
            <a:ext cx="2816860" cy="241300"/>
            <a:chOff x="5937503" y="5800344"/>
            <a:chExt cx="2816860" cy="241300"/>
          </a:xfrm>
        </p:grpSpPr>
        <p:pic>
          <p:nvPicPr>
            <p:cNvPr id="156" name="object 1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37503" y="5800344"/>
              <a:ext cx="2816352" cy="240792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6055284" y="5860430"/>
              <a:ext cx="2579370" cy="80010"/>
            </a:xfrm>
            <a:custGeom>
              <a:avLst/>
              <a:gdLst/>
              <a:ahLst/>
              <a:cxnLst/>
              <a:rect l="l" t="t" r="r" b="b"/>
              <a:pathLst>
                <a:path w="2579370" h="80010">
                  <a:moveTo>
                    <a:pt x="76149" y="3224"/>
                  </a:moveTo>
                  <a:lnTo>
                    <a:pt x="0" y="41425"/>
                  </a:lnTo>
                  <a:lnTo>
                    <a:pt x="76250" y="79424"/>
                  </a:lnTo>
                  <a:lnTo>
                    <a:pt x="76216" y="54041"/>
                  </a:lnTo>
                  <a:lnTo>
                    <a:pt x="63516" y="54041"/>
                  </a:lnTo>
                  <a:lnTo>
                    <a:pt x="63483" y="28641"/>
                  </a:lnTo>
                  <a:lnTo>
                    <a:pt x="76183" y="28624"/>
                  </a:lnTo>
                  <a:lnTo>
                    <a:pt x="76149" y="3224"/>
                  </a:lnTo>
                  <a:close/>
                </a:path>
                <a:path w="2579370" h="80010">
                  <a:moveTo>
                    <a:pt x="2554003" y="25383"/>
                  </a:moveTo>
                  <a:lnTo>
                    <a:pt x="2515801" y="25383"/>
                  </a:lnTo>
                  <a:lnTo>
                    <a:pt x="2515835" y="50783"/>
                  </a:lnTo>
                  <a:lnTo>
                    <a:pt x="2503136" y="50799"/>
                  </a:lnTo>
                  <a:lnTo>
                    <a:pt x="2503169" y="76199"/>
                  </a:lnTo>
                  <a:lnTo>
                    <a:pt x="2579319" y="37998"/>
                  </a:lnTo>
                  <a:lnTo>
                    <a:pt x="2554003" y="25383"/>
                  </a:lnTo>
                  <a:close/>
                </a:path>
                <a:path w="2579370" h="80010">
                  <a:moveTo>
                    <a:pt x="76183" y="28624"/>
                  </a:moveTo>
                  <a:lnTo>
                    <a:pt x="63483" y="28641"/>
                  </a:lnTo>
                  <a:lnTo>
                    <a:pt x="63516" y="54041"/>
                  </a:lnTo>
                  <a:lnTo>
                    <a:pt x="76216" y="54024"/>
                  </a:lnTo>
                  <a:lnTo>
                    <a:pt x="76183" y="28624"/>
                  </a:lnTo>
                  <a:close/>
                </a:path>
                <a:path w="2579370" h="80010">
                  <a:moveTo>
                    <a:pt x="76216" y="54024"/>
                  </a:moveTo>
                  <a:lnTo>
                    <a:pt x="63516" y="54041"/>
                  </a:lnTo>
                  <a:lnTo>
                    <a:pt x="76216" y="54041"/>
                  </a:lnTo>
                  <a:close/>
                </a:path>
                <a:path w="2579370" h="80010">
                  <a:moveTo>
                    <a:pt x="2503102" y="25399"/>
                  </a:moveTo>
                  <a:lnTo>
                    <a:pt x="76183" y="28624"/>
                  </a:lnTo>
                  <a:lnTo>
                    <a:pt x="76216" y="54024"/>
                  </a:lnTo>
                  <a:lnTo>
                    <a:pt x="2503136" y="50799"/>
                  </a:lnTo>
                  <a:lnTo>
                    <a:pt x="2503102" y="25399"/>
                  </a:lnTo>
                  <a:close/>
                </a:path>
                <a:path w="2579370" h="80010">
                  <a:moveTo>
                    <a:pt x="2515801" y="25383"/>
                  </a:moveTo>
                  <a:lnTo>
                    <a:pt x="2503102" y="25399"/>
                  </a:lnTo>
                  <a:lnTo>
                    <a:pt x="2503136" y="50799"/>
                  </a:lnTo>
                  <a:lnTo>
                    <a:pt x="2515835" y="50783"/>
                  </a:lnTo>
                  <a:lnTo>
                    <a:pt x="2515801" y="25383"/>
                  </a:lnTo>
                  <a:close/>
                </a:path>
                <a:path w="2579370" h="80010">
                  <a:moveTo>
                    <a:pt x="2503068" y="0"/>
                  </a:moveTo>
                  <a:lnTo>
                    <a:pt x="2503102" y="25399"/>
                  </a:lnTo>
                  <a:lnTo>
                    <a:pt x="2554003" y="25383"/>
                  </a:lnTo>
                  <a:lnTo>
                    <a:pt x="2503068" y="0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8" name="object 158"/>
          <p:cNvSpPr txBox="1"/>
          <p:nvPr/>
        </p:nvSpPr>
        <p:spPr>
          <a:xfrm>
            <a:off x="6907524" y="5920232"/>
            <a:ext cx="9048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5" dirty="0">
                <a:latin typeface="Calibri"/>
                <a:cs typeface="Calibri"/>
              </a:rPr>
              <a:t>10-14</a:t>
            </a:r>
            <a:r>
              <a:rPr sz="1500" spc="-105" dirty="0">
                <a:latin typeface="Calibri"/>
                <a:cs typeface="Calibri"/>
              </a:rPr>
              <a:t> </a:t>
            </a:r>
            <a:r>
              <a:rPr sz="1500" spc="-140" dirty="0">
                <a:latin typeface="Calibri"/>
                <a:cs typeface="Calibri"/>
              </a:rPr>
              <a:t>к-дней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9015058" y="4749800"/>
            <a:ext cx="904875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145" algn="ctr">
              <a:lnSpc>
                <a:spcPts val="3215"/>
              </a:lnSpc>
              <a:spcBef>
                <a:spcPts val="100"/>
              </a:spcBef>
            </a:pPr>
            <a:r>
              <a:rPr sz="2700" spc="-215" dirty="0">
                <a:solidFill>
                  <a:srgbClr val="FFFFFF"/>
                </a:solidFill>
                <a:latin typeface="Calibri"/>
                <a:cs typeface="Calibri"/>
              </a:rPr>
              <a:t>2Б</a:t>
            </a:r>
            <a:endParaRPr sz="2700">
              <a:latin typeface="Calibri"/>
              <a:cs typeface="Calibri"/>
            </a:endParaRPr>
          </a:p>
          <a:p>
            <a:pPr marR="19685" algn="ctr">
              <a:lnSpc>
                <a:spcPts val="3215"/>
              </a:lnSpc>
            </a:pPr>
            <a:r>
              <a:rPr sz="2700" spc="-229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2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20"/>
              </a:spcBef>
            </a:pPr>
            <a:r>
              <a:rPr sz="1500" spc="-85" dirty="0">
                <a:latin typeface="Calibri"/>
                <a:cs typeface="Calibri"/>
              </a:rPr>
              <a:t>10-14</a:t>
            </a:r>
            <a:r>
              <a:rPr sz="1500" spc="-90" dirty="0">
                <a:latin typeface="Calibri"/>
                <a:cs typeface="Calibri"/>
              </a:rPr>
              <a:t> </a:t>
            </a:r>
            <a:r>
              <a:rPr sz="1500" spc="-140" dirty="0">
                <a:latin typeface="Calibri"/>
                <a:cs typeface="Calibri"/>
              </a:rPr>
              <a:t>к-дней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8709323" y="2378958"/>
            <a:ext cx="9525" cy="3671570"/>
          </a:xfrm>
          <a:custGeom>
            <a:avLst/>
            <a:gdLst/>
            <a:ahLst/>
            <a:cxnLst/>
            <a:rect l="l" t="t" r="r" b="b"/>
            <a:pathLst>
              <a:path w="9525" h="3671570">
                <a:moveTo>
                  <a:pt x="0" y="0"/>
                </a:moveTo>
                <a:lnTo>
                  <a:pt x="8917" y="367118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1" name="object 161"/>
          <p:cNvGrpSpPr/>
          <p:nvPr/>
        </p:nvGrpSpPr>
        <p:grpSpPr>
          <a:xfrm>
            <a:off x="8616695" y="2356103"/>
            <a:ext cx="3572510" cy="3767454"/>
            <a:chOff x="8616695" y="2356103"/>
            <a:chExt cx="3572510" cy="3767454"/>
          </a:xfrm>
        </p:grpSpPr>
        <p:pic>
          <p:nvPicPr>
            <p:cNvPr id="162" name="object 16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616695" y="5791200"/>
              <a:ext cx="1667255" cy="246887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8734074" y="5852323"/>
              <a:ext cx="1431290" cy="83820"/>
            </a:xfrm>
            <a:custGeom>
              <a:avLst/>
              <a:gdLst/>
              <a:ahLst/>
              <a:cxnLst/>
              <a:rect l="l" t="t" r="r" b="b"/>
              <a:pathLst>
                <a:path w="1431290" h="83820">
                  <a:moveTo>
                    <a:pt x="1355015" y="58354"/>
                  </a:moveTo>
                  <a:lnTo>
                    <a:pt x="1354865" y="83754"/>
                  </a:lnTo>
                  <a:lnTo>
                    <a:pt x="1406271" y="58429"/>
                  </a:lnTo>
                  <a:lnTo>
                    <a:pt x="1367712" y="58429"/>
                  </a:lnTo>
                  <a:lnTo>
                    <a:pt x="1355015" y="58354"/>
                  </a:lnTo>
                  <a:close/>
                </a:path>
                <a:path w="1431290" h="83820">
                  <a:moveTo>
                    <a:pt x="76424" y="0"/>
                  </a:moveTo>
                  <a:lnTo>
                    <a:pt x="0" y="37649"/>
                  </a:lnTo>
                  <a:lnTo>
                    <a:pt x="75973" y="76198"/>
                  </a:lnTo>
                  <a:lnTo>
                    <a:pt x="76124" y="50799"/>
                  </a:lnTo>
                  <a:lnTo>
                    <a:pt x="63425" y="50724"/>
                  </a:lnTo>
                  <a:lnTo>
                    <a:pt x="63574" y="25324"/>
                  </a:lnTo>
                  <a:lnTo>
                    <a:pt x="76274" y="25324"/>
                  </a:lnTo>
                  <a:lnTo>
                    <a:pt x="76424" y="0"/>
                  </a:lnTo>
                  <a:close/>
                </a:path>
                <a:path w="1431290" h="83820">
                  <a:moveTo>
                    <a:pt x="1355164" y="32955"/>
                  </a:moveTo>
                  <a:lnTo>
                    <a:pt x="1355015" y="58354"/>
                  </a:lnTo>
                  <a:lnTo>
                    <a:pt x="1367712" y="58429"/>
                  </a:lnTo>
                  <a:lnTo>
                    <a:pt x="1367862" y="33030"/>
                  </a:lnTo>
                  <a:lnTo>
                    <a:pt x="1355164" y="32955"/>
                  </a:lnTo>
                  <a:close/>
                </a:path>
                <a:path w="1431290" h="83820">
                  <a:moveTo>
                    <a:pt x="1355314" y="7555"/>
                  </a:moveTo>
                  <a:lnTo>
                    <a:pt x="1355164" y="32955"/>
                  </a:lnTo>
                  <a:lnTo>
                    <a:pt x="1367862" y="33030"/>
                  </a:lnTo>
                  <a:lnTo>
                    <a:pt x="1367712" y="58429"/>
                  </a:lnTo>
                  <a:lnTo>
                    <a:pt x="1406271" y="58429"/>
                  </a:lnTo>
                  <a:lnTo>
                    <a:pt x="1431288" y="46105"/>
                  </a:lnTo>
                  <a:lnTo>
                    <a:pt x="1355314" y="7555"/>
                  </a:lnTo>
                  <a:close/>
                </a:path>
                <a:path w="1431290" h="83820">
                  <a:moveTo>
                    <a:pt x="76274" y="25399"/>
                  </a:moveTo>
                  <a:lnTo>
                    <a:pt x="76124" y="50799"/>
                  </a:lnTo>
                  <a:lnTo>
                    <a:pt x="1355015" y="58354"/>
                  </a:lnTo>
                  <a:lnTo>
                    <a:pt x="1355164" y="32955"/>
                  </a:lnTo>
                  <a:lnTo>
                    <a:pt x="76274" y="25399"/>
                  </a:lnTo>
                  <a:close/>
                </a:path>
                <a:path w="1431290" h="83820">
                  <a:moveTo>
                    <a:pt x="63574" y="25324"/>
                  </a:moveTo>
                  <a:lnTo>
                    <a:pt x="63425" y="50724"/>
                  </a:lnTo>
                  <a:lnTo>
                    <a:pt x="76124" y="50799"/>
                  </a:lnTo>
                  <a:lnTo>
                    <a:pt x="76274" y="25399"/>
                  </a:lnTo>
                  <a:lnTo>
                    <a:pt x="63574" y="25324"/>
                  </a:lnTo>
                  <a:close/>
                </a:path>
                <a:path w="1431290" h="83820">
                  <a:moveTo>
                    <a:pt x="76274" y="25324"/>
                  </a:moveTo>
                  <a:lnTo>
                    <a:pt x="63574" y="25324"/>
                  </a:lnTo>
                  <a:lnTo>
                    <a:pt x="76274" y="25399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656319" y="2356103"/>
              <a:ext cx="115824" cy="3767328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113263" y="5797295"/>
              <a:ext cx="2075687" cy="234696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10230101" y="5856120"/>
              <a:ext cx="1844675" cy="76835"/>
            </a:xfrm>
            <a:custGeom>
              <a:avLst/>
              <a:gdLst/>
              <a:ahLst/>
              <a:cxnLst/>
              <a:rect l="l" t="t" r="r" b="b"/>
              <a:pathLst>
                <a:path w="1844675" h="76835">
                  <a:moveTo>
                    <a:pt x="76191" y="407"/>
                  </a:moveTo>
                  <a:lnTo>
                    <a:pt x="0" y="38525"/>
                  </a:lnTo>
                  <a:lnTo>
                    <a:pt x="76210" y="76607"/>
                  </a:lnTo>
                  <a:lnTo>
                    <a:pt x="76203" y="51210"/>
                  </a:lnTo>
                  <a:lnTo>
                    <a:pt x="63502" y="51210"/>
                  </a:lnTo>
                  <a:lnTo>
                    <a:pt x="63496" y="25810"/>
                  </a:lnTo>
                  <a:lnTo>
                    <a:pt x="76197" y="25807"/>
                  </a:lnTo>
                  <a:lnTo>
                    <a:pt x="76191" y="407"/>
                  </a:lnTo>
                  <a:close/>
                </a:path>
                <a:path w="1844675" h="76835">
                  <a:moveTo>
                    <a:pt x="1819224" y="25396"/>
                  </a:moveTo>
                  <a:lnTo>
                    <a:pt x="1781106" y="25396"/>
                  </a:lnTo>
                  <a:lnTo>
                    <a:pt x="1781112" y="50796"/>
                  </a:lnTo>
                  <a:lnTo>
                    <a:pt x="1768412" y="50799"/>
                  </a:lnTo>
                  <a:lnTo>
                    <a:pt x="1768419" y="76199"/>
                  </a:lnTo>
                  <a:lnTo>
                    <a:pt x="1844608" y="38081"/>
                  </a:lnTo>
                  <a:lnTo>
                    <a:pt x="1819224" y="25396"/>
                  </a:lnTo>
                  <a:close/>
                </a:path>
                <a:path w="1844675" h="76835">
                  <a:moveTo>
                    <a:pt x="76197" y="25807"/>
                  </a:moveTo>
                  <a:lnTo>
                    <a:pt x="63496" y="25810"/>
                  </a:lnTo>
                  <a:lnTo>
                    <a:pt x="63502" y="51210"/>
                  </a:lnTo>
                  <a:lnTo>
                    <a:pt x="76203" y="51207"/>
                  </a:lnTo>
                  <a:lnTo>
                    <a:pt x="76197" y="25807"/>
                  </a:lnTo>
                  <a:close/>
                </a:path>
                <a:path w="1844675" h="76835">
                  <a:moveTo>
                    <a:pt x="76203" y="51207"/>
                  </a:moveTo>
                  <a:lnTo>
                    <a:pt x="63502" y="51210"/>
                  </a:lnTo>
                  <a:lnTo>
                    <a:pt x="76203" y="51210"/>
                  </a:lnTo>
                  <a:close/>
                </a:path>
                <a:path w="1844675" h="76835">
                  <a:moveTo>
                    <a:pt x="1768406" y="25399"/>
                  </a:moveTo>
                  <a:lnTo>
                    <a:pt x="76197" y="25807"/>
                  </a:lnTo>
                  <a:lnTo>
                    <a:pt x="76203" y="51207"/>
                  </a:lnTo>
                  <a:lnTo>
                    <a:pt x="1768412" y="50799"/>
                  </a:lnTo>
                  <a:lnTo>
                    <a:pt x="1768406" y="25399"/>
                  </a:lnTo>
                  <a:close/>
                </a:path>
                <a:path w="1844675" h="76835">
                  <a:moveTo>
                    <a:pt x="1781106" y="25396"/>
                  </a:moveTo>
                  <a:lnTo>
                    <a:pt x="1768406" y="25399"/>
                  </a:lnTo>
                  <a:lnTo>
                    <a:pt x="1768412" y="50799"/>
                  </a:lnTo>
                  <a:lnTo>
                    <a:pt x="1781112" y="50796"/>
                  </a:lnTo>
                  <a:lnTo>
                    <a:pt x="1781106" y="25396"/>
                  </a:lnTo>
                  <a:close/>
                </a:path>
                <a:path w="1844675" h="76835">
                  <a:moveTo>
                    <a:pt x="1768400" y="0"/>
                  </a:moveTo>
                  <a:lnTo>
                    <a:pt x="1768406" y="25399"/>
                  </a:lnTo>
                  <a:lnTo>
                    <a:pt x="1819224" y="25396"/>
                  </a:lnTo>
                  <a:lnTo>
                    <a:pt x="1768400" y="0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7" name="object 167"/>
          <p:cNvSpPr txBox="1"/>
          <p:nvPr/>
        </p:nvSpPr>
        <p:spPr>
          <a:xfrm>
            <a:off x="10554696" y="5969000"/>
            <a:ext cx="12287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95" dirty="0">
                <a:latin typeface="Calibri"/>
                <a:cs typeface="Calibri"/>
              </a:rPr>
              <a:t>10</a:t>
            </a:r>
            <a:r>
              <a:rPr sz="1500" spc="-110" dirty="0">
                <a:latin typeface="Calibri"/>
                <a:cs typeface="Calibri"/>
              </a:rPr>
              <a:t> </a:t>
            </a:r>
            <a:r>
              <a:rPr sz="1500" spc="-145" dirty="0">
                <a:latin typeface="Calibri"/>
                <a:cs typeface="Calibri"/>
              </a:rPr>
              <a:t>пациенто-дней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68" name="object 168"/>
          <p:cNvGrpSpPr/>
          <p:nvPr/>
        </p:nvGrpSpPr>
        <p:grpSpPr>
          <a:xfrm>
            <a:off x="10984528" y="1727771"/>
            <a:ext cx="1094740" cy="487045"/>
            <a:chOff x="10984528" y="1727771"/>
            <a:chExt cx="1094740" cy="487045"/>
          </a:xfrm>
        </p:grpSpPr>
        <p:sp>
          <p:nvSpPr>
            <p:cNvPr id="169" name="object 169"/>
            <p:cNvSpPr/>
            <p:nvPr/>
          </p:nvSpPr>
          <p:spPr>
            <a:xfrm>
              <a:off x="10997228" y="1740471"/>
              <a:ext cx="1069340" cy="461645"/>
            </a:xfrm>
            <a:custGeom>
              <a:avLst/>
              <a:gdLst/>
              <a:ahLst/>
              <a:cxnLst/>
              <a:rect l="l" t="t" r="r" b="b"/>
              <a:pathLst>
                <a:path w="1069340" h="461644">
                  <a:moveTo>
                    <a:pt x="992355" y="0"/>
                  </a:moveTo>
                  <a:lnTo>
                    <a:pt x="76879" y="0"/>
                  </a:lnTo>
                  <a:lnTo>
                    <a:pt x="46954" y="6041"/>
                  </a:lnTo>
                  <a:lnTo>
                    <a:pt x="22517" y="22517"/>
                  </a:lnTo>
                  <a:lnTo>
                    <a:pt x="6041" y="46955"/>
                  </a:lnTo>
                  <a:lnTo>
                    <a:pt x="0" y="76880"/>
                  </a:lnTo>
                  <a:lnTo>
                    <a:pt x="0" y="384393"/>
                  </a:lnTo>
                  <a:lnTo>
                    <a:pt x="6041" y="414318"/>
                  </a:lnTo>
                  <a:lnTo>
                    <a:pt x="22517" y="438755"/>
                  </a:lnTo>
                  <a:lnTo>
                    <a:pt x="46954" y="455231"/>
                  </a:lnTo>
                  <a:lnTo>
                    <a:pt x="76879" y="461272"/>
                  </a:lnTo>
                  <a:lnTo>
                    <a:pt x="992355" y="461272"/>
                  </a:lnTo>
                  <a:lnTo>
                    <a:pt x="1022280" y="455231"/>
                  </a:lnTo>
                  <a:lnTo>
                    <a:pt x="1046717" y="438755"/>
                  </a:lnTo>
                  <a:lnTo>
                    <a:pt x="1063193" y="414318"/>
                  </a:lnTo>
                  <a:lnTo>
                    <a:pt x="1069234" y="384393"/>
                  </a:lnTo>
                  <a:lnTo>
                    <a:pt x="1069234" y="76880"/>
                  </a:lnTo>
                  <a:lnTo>
                    <a:pt x="1063193" y="46955"/>
                  </a:lnTo>
                  <a:lnTo>
                    <a:pt x="1046717" y="22517"/>
                  </a:lnTo>
                  <a:lnTo>
                    <a:pt x="1022280" y="6041"/>
                  </a:lnTo>
                  <a:lnTo>
                    <a:pt x="9923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997228" y="1740471"/>
              <a:ext cx="1069340" cy="461645"/>
            </a:xfrm>
            <a:custGeom>
              <a:avLst/>
              <a:gdLst/>
              <a:ahLst/>
              <a:cxnLst/>
              <a:rect l="l" t="t" r="r" b="b"/>
              <a:pathLst>
                <a:path w="1069340" h="461644">
                  <a:moveTo>
                    <a:pt x="0" y="76880"/>
                  </a:moveTo>
                  <a:lnTo>
                    <a:pt x="6041" y="46954"/>
                  </a:lnTo>
                  <a:lnTo>
                    <a:pt x="22517" y="22517"/>
                  </a:lnTo>
                  <a:lnTo>
                    <a:pt x="46954" y="6041"/>
                  </a:lnTo>
                  <a:lnTo>
                    <a:pt x="76879" y="0"/>
                  </a:lnTo>
                  <a:lnTo>
                    <a:pt x="992355" y="0"/>
                  </a:lnTo>
                  <a:lnTo>
                    <a:pt x="1022280" y="6041"/>
                  </a:lnTo>
                  <a:lnTo>
                    <a:pt x="1046717" y="22517"/>
                  </a:lnTo>
                  <a:lnTo>
                    <a:pt x="1063193" y="46954"/>
                  </a:lnTo>
                  <a:lnTo>
                    <a:pt x="1069235" y="76880"/>
                  </a:lnTo>
                  <a:lnTo>
                    <a:pt x="1069235" y="384393"/>
                  </a:lnTo>
                  <a:lnTo>
                    <a:pt x="1063193" y="414318"/>
                  </a:lnTo>
                  <a:lnTo>
                    <a:pt x="1046717" y="438755"/>
                  </a:lnTo>
                  <a:lnTo>
                    <a:pt x="1022280" y="455231"/>
                  </a:lnTo>
                  <a:lnTo>
                    <a:pt x="992355" y="461273"/>
                  </a:lnTo>
                  <a:lnTo>
                    <a:pt x="76879" y="461273"/>
                  </a:lnTo>
                  <a:lnTo>
                    <a:pt x="46954" y="455231"/>
                  </a:lnTo>
                  <a:lnTo>
                    <a:pt x="22517" y="438755"/>
                  </a:lnTo>
                  <a:lnTo>
                    <a:pt x="6041" y="414318"/>
                  </a:lnTo>
                  <a:lnTo>
                    <a:pt x="0" y="384393"/>
                  </a:lnTo>
                  <a:lnTo>
                    <a:pt x="0" y="7688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1" name="object 171"/>
          <p:cNvSpPr txBox="1"/>
          <p:nvPr/>
        </p:nvSpPr>
        <p:spPr>
          <a:xfrm>
            <a:off x="11152427" y="1378711"/>
            <a:ext cx="767080" cy="703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Диспансеризация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Calibri"/>
              <a:cs typeface="Calibri"/>
            </a:endParaRPr>
          </a:p>
          <a:p>
            <a:pPr marL="60960">
              <a:lnSpc>
                <a:spcPct val="100000"/>
              </a:lnSpc>
            </a:pPr>
            <a:r>
              <a:rPr sz="1300" spc="-105" dirty="0">
                <a:solidFill>
                  <a:srgbClr val="FFFFFF"/>
                </a:solidFill>
                <a:latin typeface="Calibri"/>
                <a:cs typeface="Calibri"/>
              </a:rPr>
              <a:t>Санатории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10735" y="6455155"/>
            <a:ext cx="7772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©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Belkin</a:t>
            </a:r>
            <a:r>
              <a:rPr sz="1200" spc="-7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00982" y="2222500"/>
            <a:ext cx="10647045" cy="2978150"/>
            <a:chOff x="800982" y="2222500"/>
            <a:chExt cx="10647045" cy="2978150"/>
          </a:xfrm>
        </p:grpSpPr>
        <p:sp>
          <p:nvSpPr>
            <p:cNvPr id="4" name="object 4"/>
            <p:cNvSpPr/>
            <p:nvPr/>
          </p:nvSpPr>
          <p:spPr>
            <a:xfrm>
              <a:off x="1308100" y="2222499"/>
              <a:ext cx="8445500" cy="2973705"/>
            </a:xfrm>
            <a:custGeom>
              <a:avLst/>
              <a:gdLst/>
              <a:ahLst/>
              <a:cxnLst/>
              <a:rect l="l" t="t" r="r" b="b"/>
              <a:pathLst>
                <a:path w="8445500" h="2973704">
                  <a:moveTo>
                    <a:pt x="469900" y="152400"/>
                  </a:moveTo>
                  <a:lnTo>
                    <a:pt x="0" y="152400"/>
                  </a:lnTo>
                  <a:lnTo>
                    <a:pt x="0" y="2973311"/>
                  </a:lnTo>
                  <a:lnTo>
                    <a:pt x="469900" y="2973311"/>
                  </a:lnTo>
                  <a:lnTo>
                    <a:pt x="469900" y="152400"/>
                  </a:lnTo>
                  <a:close/>
                </a:path>
                <a:path w="8445500" h="2973704">
                  <a:moveTo>
                    <a:pt x="3124200" y="177800"/>
                  </a:moveTo>
                  <a:lnTo>
                    <a:pt x="2667000" y="177800"/>
                  </a:lnTo>
                  <a:lnTo>
                    <a:pt x="2667000" y="2973311"/>
                  </a:lnTo>
                  <a:lnTo>
                    <a:pt x="3124200" y="2973311"/>
                  </a:lnTo>
                  <a:lnTo>
                    <a:pt x="3124200" y="177800"/>
                  </a:lnTo>
                  <a:close/>
                </a:path>
                <a:path w="8445500" h="2973704">
                  <a:moveTo>
                    <a:pt x="5791200" y="25400"/>
                  </a:moveTo>
                  <a:lnTo>
                    <a:pt x="5321300" y="25400"/>
                  </a:lnTo>
                  <a:lnTo>
                    <a:pt x="5321300" y="2973311"/>
                  </a:lnTo>
                  <a:lnTo>
                    <a:pt x="5791200" y="2973311"/>
                  </a:lnTo>
                  <a:lnTo>
                    <a:pt x="5791200" y="25400"/>
                  </a:lnTo>
                  <a:close/>
                </a:path>
                <a:path w="8445500" h="2973704">
                  <a:moveTo>
                    <a:pt x="8445500" y="0"/>
                  </a:moveTo>
                  <a:lnTo>
                    <a:pt x="7988300" y="0"/>
                  </a:lnTo>
                  <a:lnTo>
                    <a:pt x="7988300" y="2973311"/>
                  </a:lnTo>
                  <a:lnTo>
                    <a:pt x="8445500" y="2973311"/>
                  </a:lnTo>
                  <a:lnTo>
                    <a:pt x="84455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05000" y="4508499"/>
              <a:ext cx="8445500" cy="687705"/>
            </a:xfrm>
            <a:custGeom>
              <a:avLst/>
              <a:gdLst/>
              <a:ahLst/>
              <a:cxnLst/>
              <a:rect l="l" t="t" r="r" b="b"/>
              <a:pathLst>
                <a:path w="8445500" h="687704">
                  <a:moveTo>
                    <a:pt x="457200" y="393700"/>
                  </a:moveTo>
                  <a:lnTo>
                    <a:pt x="0" y="393700"/>
                  </a:lnTo>
                  <a:lnTo>
                    <a:pt x="0" y="687311"/>
                  </a:lnTo>
                  <a:lnTo>
                    <a:pt x="457200" y="687311"/>
                  </a:lnTo>
                  <a:lnTo>
                    <a:pt x="457200" y="393700"/>
                  </a:lnTo>
                  <a:close/>
                </a:path>
                <a:path w="8445500" h="687704">
                  <a:moveTo>
                    <a:pt x="3124200" y="203200"/>
                  </a:moveTo>
                  <a:lnTo>
                    <a:pt x="2654300" y="203200"/>
                  </a:lnTo>
                  <a:lnTo>
                    <a:pt x="2654300" y="687311"/>
                  </a:lnTo>
                  <a:lnTo>
                    <a:pt x="3124200" y="687311"/>
                  </a:lnTo>
                  <a:lnTo>
                    <a:pt x="3124200" y="203200"/>
                  </a:lnTo>
                  <a:close/>
                </a:path>
                <a:path w="8445500" h="687704">
                  <a:moveTo>
                    <a:pt x="5778500" y="76200"/>
                  </a:moveTo>
                  <a:lnTo>
                    <a:pt x="5321300" y="76200"/>
                  </a:lnTo>
                  <a:lnTo>
                    <a:pt x="5321300" y="687311"/>
                  </a:lnTo>
                  <a:lnTo>
                    <a:pt x="5778500" y="687311"/>
                  </a:lnTo>
                  <a:lnTo>
                    <a:pt x="5778500" y="76200"/>
                  </a:lnTo>
                  <a:close/>
                </a:path>
                <a:path w="8445500" h="687704">
                  <a:moveTo>
                    <a:pt x="8445500" y="0"/>
                  </a:moveTo>
                  <a:lnTo>
                    <a:pt x="7975600" y="0"/>
                  </a:lnTo>
                  <a:lnTo>
                    <a:pt x="7975600" y="687311"/>
                  </a:lnTo>
                  <a:lnTo>
                    <a:pt x="8445500" y="687311"/>
                  </a:lnTo>
                  <a:lnTo>
                    <a:pt x="84455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56200" y="4826000"/>
              <a:ext cx="5778500" cy="370205"/>
            </a:xfrm>
            <a:custGeom>
              <a:avLst/>
              <a:gdLst/>
              <a:ahLst/>
              <a:cxnLst/>
              <a:rect l="l" t="t" r="r" b="b"/>
              <a:pathLst>
                <a:path w="5778500" h="370204">
                  <a:moveTo>
                    <a:pt x="457200" y="279400"/>
                  </a:moveTo>
                  <a:lnTo>
                    <a:pt x="0" y="279400"/>
                  </a:lnTo>
                  <a:lnTo>
                    <a:pt x="0" y="369811"/>
                  </a:lnTo>
                  <a:lnTo>
                    <a:pt x="457200" y="369811"/>
                  </a:lnTo>
                  <a:lnTo>
                    <a:pt x="457200" y="279400"/>
                  </a:lnTo>
                  <a:close/>
                </a:path>
                <a:path w="5778500" h="370204">
                  <a:moveTo>
                    <a:pt x="3124200" y="38100"/>
                  </a:moveTo>
                  <a:lnTo>
                    <a:pt x="2654300" y="38100"/>
                  </a:lnTo>
                  <a:lnTo>
                    <a:pt x="2654300" y="369811"/>
                  </a:lnTo>
                  <a:lnTo>
                    <a:pt x="3124200" y="369811"/>
                  </a:lnTo>
                  <a:lnTo>
                    <a:pt x="3124200" y="38100"/>
                  </a:lnTo>
                  <a:close/>
                </a:path>
                <a:path w="5778500" h="370204">
                  <a:moveTo>
                    <a:pt x="5778500" y="0"/>
                  </a:moveTo>
                  <a:lnTo>
                    <a:pt x="5308600" y="0"/>
                  </a:lnTo>
                  <a:lnTo>
                    <a:pt x="5308600" y="369811"/>
                  </a:lnTo>
                  <a:lnTo>
                    <a:pt x="5778500" y="369811"/>
                  </a:lnTo>
                  <a:lnTo>
                    <a:pt x="5778500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5744" y="5195807"/>
              <a:ext cx="10637520" cy="0"/>
            </a:xfrm>
            <a:custGeom>
              <a:avLst/>
              <a:gdLst/>
              <a:ahLst/>
              <a:cxnLst/>
              <a:rect l="l" t="t" r="r" b="b"/>
              <a:pathLst>
                <a:path w="10637520">
                  <a:moveTo>
                    <a:pt x="0" y="0"/>
                  </a:moveTo>
                  <a:lnTo>
                    <a:pt x="10636956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76093" y="2005076"/>
            <a:ext cx="539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404040"/>
                </a:solidFill>
                <a:latin typeface="Calibri"/>
                <a:cs typeface="Calibri"/>
              </a:rPr>
              <a:t>18454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5332" y="2038603"/>
            <a:ext cx="539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404040"/>
                </a:solidFill>
                <a:latin typeface="Calibri"/>
                <a:cs typeface="Calibri"/>
              </a:rPr>
              <a:t>18240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94317" y="1877059"/>
            <a:ext cx="540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404040"/>
                </a:solidFill>
                <a:latin typeface="Calibri"/>
                <a:cs typeface="Calibri"/>
              </a:rPr>
              <a:t>19295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53556" y="1861820"/>
            <a:ext cx="540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404040"/>
                </a:solidFill>
                <a:latin typeface="Calibri"/>
                <a:cs typeface="Calibri"/>
              </a:rPr>
              <a:t>19396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93937" y="4500372"/>
            <a:ext cx="48323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solidFill>
                  <a:srgbClr val="404040"/>
                </a:solidFill>
                <a:latin typeface="Calibri"/>
                <a:cs typeface="Calibri"/>
              </a:rPr>
              <a:t>1940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53303" y="4314444"/>
            <a:ext cx="4826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solidFill>
                  <a:srgbClr val="404040"/>
                </a:solidFill>
                <a:latin typeface="Calibri"/>
                <a:cs typeface="Calibri"/>
              </a:rPr>
              <a:t>3162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12541" y="4183379"/>
            <a:ext cx="4826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solidFill>
                  <a:srgbClr val="404040"/>
                </a:solidFill>
                <a:latin typeface="Calibri"/>
                <a:cs typeface="Calibri"/>
              </a:rPr>
              <a:t>4016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871781" y="4116323"/>
            <a:ext cx="4826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solidFill>
                  <a:srgbClr val="404040"/>
                </a:solidFill>
                <a:latin typeface="Calibri"/>
                <a:cs typeface="Calibri"/>
              </a:rPr>
              <a:t>4452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54908" y="4796028"/>
            <a:ext cx="1397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solidFill>
                  <a:srgbClr val="404040"/>
                </a:solidFill>
                <a:latin typeface="Calibri"/>
                <a:cs typeface="Calibri"/>
              </a:rPr>
              <a:t>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99847" y="4710684"/>
            <a:ext cx="3683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solidFill>
                  <a:srgbClr val="404040"/>
                </a:solidFill>
                <a:latin typeface="Calibri"/>
                <a:cs typeface="Calibri"/>
              </a:rPr>
              <a:t>570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01936" y="4463796"/>
            <a:ext cx="4826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solidFill>
                  <a:srgbClr val="404040"/>
                </a:solidFill>
                <a:latin typeface="Calibri"/>
                <a:cs typeface="Calibri"/>
              </a:rPr>
              <a:t>2171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461175" y="4430267"/>
            <a:ext cx="4826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solidFill>
                  <a:srgbClr val="404040"/>
                </a:solidFill>
                <a:latin typeface="Calibri"/>
                <a:cs typeface="Calibri"/>
              </a:rPr>
              <a:t>2400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16925" y="5339588"/>
            <a:ext cx="43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solidFill>
                  <a:srgbClr val="595959"/>
                </a:solidFill>
                <a:latin typeface="Calibri"/>
                <a:cs typeface="Calibri"/>
              </a:rPr>
              <a:t>2014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76164" y="5339588"/>
            <a:ext cx="43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solidFill>
                  <a:srgbClr val="595959"/>
                </a:solidFill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94641" y="5339588"/>
            <a:ext cx="43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solidFill>
                  <a:srgbClr val="595959"/>
                </a:solidFill>
                <a:latin typeface="Calibri"/>
                <a:cs typeface="Calibri"/>
              </a:rPr>
              <a:t>2017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38581" y="584762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120901" y="5735828"/>
            <a:ext cx="525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595959"/>
                </a:solidFill>
                <a:latin typeface="Calibri"/>
                <a:cs typeface="Calibri"/>
              </a:rPr>
              <a:t>1 </a:t>
            </a:r>
            <a:r>
              <a:rPr sz="1800" spc="-140" dirty="0">
                <a:solidFill>
                  <a:srgbClr val="595959"/>
                </a:solidFill>
                <a:latin typeface="Calibri"/>
                <a:cs typeface="Calibri"/>
              </a:rPr>
              <a:t>этап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818898" y="584762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999853" y="5735828"/>
            <a:ext cx="525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595959"/>
                </a:solidFill>
                <a:latin typeface="Calibri"/>
                <a:cs typeface="Calibri"/>
              </a:rPr>
              <a:t>2 </a:t>
            </a:r>
            <a:r>
              <a:rPr sz="1800" spc="-140" dirty="0">
                <a:solidFill>
                  <a:srgbClr val="595959"/>
                </a:solidFill>
                <a:latin typeface="Calibri"/>
                <a:cs typeface="Calibri"/>
              </a:rPr>
              <a:t>этап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696485" y="584762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78804" y="5217667"/>
            <a:ext cx="788670" cy="81788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368935">
              <a:lnSpc>
                <a:spcPct val="100000"/>
              </a:lnSpc>
              <a:spcBef>
                <a:spcPts val="1060"/>
              </a:spcBef>
            </a:pPr>
            <a:r>
              <a:rPr sz="1800" spc="-120" dirty="0">
                <a:solidFill>
                  <a:srgbClr val="595959"/>
                </a:solidFill>
                <a:latin typeface="Calibri"/>
                <a:cs typeface="Calibri"/>
              </a:rPr>
              <a:t>2016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800" spc="-105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1800" spc="-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spc="-140" dirty="0">
                <a:solidFill>
                  <a:srgbClr val="595959"/>
                </a:solidFill>
                <a:latin typeface="Calibri"/>
                <a:cs typeface="Calibri"/>
              </a:rPr>
              <a:t>этап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84486" y="3038121"/>
            <a:ext cx="7988300" cy="762000"/>
            <a:chOff x="1484486" y="3038121"/>
            <a:chExt cx="7988300" cy="762000"/>
          </a:xfrm>
        </p:grpSpPr>
        <p:sp>
          <p:nvSpPr>
            <p:cNvPr id="30" name="object 30"/>
            <p:cNvSpPr/>
            <p:nvPr/>
          </p:nvSpPr>
          <p:spPr>
            <a:xfrm>
              <a:off x="1534633" y="3079502"/>
              <a:ext cx="7920990" cy="695960"/>
            </a:xfrm>
            <a:custGeom>
              <a:avLst/>
              <a:gdLst/>
              <a:ahLst/>
              <a:cxnLst/>
              <a:rect l="l" t="t" r="r" b="b"/>
              <a:pathLst>
                <a:path w="7920990" h="695960">
                  <a:moveTo>
                    <a:pt x="0" y="298697"/>
                  </a:moveTo>
                  <a:lnTo>
                    <a:pt x="2643666" y="695814"/>
                  </a:lnTo>
                  <a:lnTo>
                    <a:pt x="5285266" y="44697"/>
                  </a:lnTo>
                  <a:lnTo>
                    <a:pt x="7920879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4486" y="3342921"/>
              <a:ext cx="63500" cy="635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132436" y="374297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3" y="1996"/>
                  </a:lnTo>
                  <a:lnTo>
                    <a:pt x="7439" y="7439"/>
                  </a:lnTo>
                  <a:lnTo>
                    <a:pt x="1996" y="15513"/>
                  </a:lnTo>
                  <a:lnTo>
                    <a:pt x="0" y="25400"/>
                  </a:lnTo>
                  <a:lnTo>
                    <a:pt x="1996" y="35286"/>
                  </a:lnTo>
                  <a:lnTo>
                    <a:pt x="7439" y="43360"/>
                  </a:lnTo>
                  <a:lnTo>
                    <a:pt x="15513" y="48803"/>
                  </a:lnTo>
                  <a:lnTo>
                    <a:pt x="25400" y="50800"/>
                  </a:lnTo>
                  <a:lnTo>
                    <a:pt x="35286" y="48803"/>
                  </a:lnTo>
                  <a:lnTo>
                    <a:pt x="43360" y="43360"/>
                  </a:lnTo>
                  <a:lnTo>
                    <a:pt x="48803" y="35286"/>
                  </a:lnTo>
                  <a:lnTo>
                    <a:pt x="50800" y="25400"/>
                  </a:lnTo>
                  <a:lnTo>
                    <a:pt x="48803" y="15513"/>
                  </a:lnTo>
                  <a:lnTo>
                    <a:pt x="43360" y="7439"/>
                  </a:lnTo>
                  <a:lnTo>
                    <a:pt x="35286" y="1996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32436" y="374297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800" y="25400"/>
                  </a:moveTo>
                  <a:lnTo>
                    <a:pt x="48803" y="35286"/>
                  </a:lnTo>
                  <a:lnTo>
                    <a:pt x="43360" y="43360"/>
                  </a:lnTo>
                  <a:lnTo>
                    <a:pt x="35286" y="48803"/>
                  </a:lnTo>
                  <a:lnTo>
                    <a:pt x="25400" y="50800"/>
                  </a:lnTo>
                  <a:lnTo>
                    <a:pt x="15513" y="48803"/>
                  </a:lnTo>
                  <a:lnTo>
                    <a:pt x="7439" y="43360"/>
                  </a:lnTo>
                  <a:lnTo>
                    <a:pt x="1996" y="35286"/>
                  </a:lnTo>
                  <a:lnTo>
                    <a:pt x="0" y="25400"/>
                  </a:lnTo>
                  <a:lnTo>
                    <a:pt x="1996" y="15513"/>
                  </a:lnTo>
                  <a:lnTo>
                    <a:pt x="7439" y="7439"/>
                  </a:lnTo>
                  <a:lnTo>
                    <a:pt x="15513" y="1996"/>
                  </a:lnTo>
                  <a:lnTo>
                    <a:pt x="25400" y="0"/>
                  </a:lnTo>
                  <a:lnTo>
                    <a:pt x="35286" y="1996"/>
                  </a:lnTo>
                  <a:lnTo>
                    <a:pt x="43360" y="7439"/>
                  </a:lnTo>
                  <a:lnTo>
                    <a:pt x="48803" y="15513"/>
                  </a:lnTo>
                  <a:lnTo>
                    <a:pt x="50800" y="2540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7686" y="3076221"/>
              <a:ext cx="63500" cy="635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09286" y="3038121"/>
              <a:ext cx="63500" cy="635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174926" y="3696778"/>
              <a:ext cx="67945" cy="78740"/>
            </a:xfrm>
            <a:custGeom>
              <a:avLst/>
              <a:gdLst/>
              <a:ahLst/>
              <a:cxnLst/>
              <a:rect l="l" t="t" r="r" b="b"/>
              <a:pathLst>
                <a:path w="67945" h="78739">
                  <a:moveTo>
                    <a:pt x="0" y="78539"/>
                  </a:moveTo>
                  <a:lnTo>
                    <a:pt x="67437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308100" y="3117596"/>
            <a:ext cx="562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3350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975100" y="3373628"/>
            <a:ext cx="4991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1648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629400" y="2968244"/>
            <a:ext cx="539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4493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291173" y="2968244"/>
            <a:ext cx="463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4678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2237581" y="473963"/>
            <a:ext cx="77184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40" dirty="0"/>
              <a:t>Динамика </a:t>
            </a:r>
            <a:r>
              <a:rPr sz="4400" spc="-405" dirty="0"/>
              <a:t>реализации</a:t>
            </a:r>
            <a:r>
              <a:rPr sz="4400" spc="-225" dirty="0"/>
              <a:t> </a:t>
            </a:r>
            <a:r>
              <a:rPr sz="4400" spc="-425" dirty="0"/>
              <a:t>маршрутизации</a:t>
            </a:r>
            <a:endParaRPr sz="4400"/>
          </a:p>
        </p:txBody>
      </p:sp>
      <p:sp>
        <p:nvSpPr>
          <p:cNvPr id="42" name="object 42"/>
          <p:cNvSpPr txBox="1"/>
          <p:nvPr/>
        </p:nvSpPr>
        <p:spPr>
          <a:xfrm>
            <a:off x="266631" y="3217671"/>
            <a:ext cx="80518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295" dirty="0">
                <a:solidFill>
                  <a:srgbClr val="FF0000"/>
                </a:solidFill>
                <a:latin typeface="Calibri"/>
                <a:cs typeface="Calibri"/>
              </a:rPr>
              <a:t>ОР</a:t>
            </a:r>
            <a:r>
              <a:rPr sz="3100" spc="-320" dirty="0">
                <a:solidFill>
                  <a:srgbClr val="FF0000"/>
                </a:solidFill>
                <a:latin typeface="Calibri"/>
                <a:cs typeface="Calibri"/>
              </a:rPr>
              <a:t>И</a:t>
            </a:r>
            <a:r>
              <a:rPr sz="3100" spc="-125" dirty="0">
                <a:solidFill>
                  <a:srgbClr val="FF0000"/>
                </a:solidFill>
                <a:latin typeface="Calibri"/>
                <a:cs typeface="Calibri"/>
              </a:rPr>
              <a:t>Т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4171</Words>
  <Application>Microsoft Office PowerPoint</Application>
  <PresentationFormat>Произвольный</PresentationFormat>
  <Paragraphs>1008</Paragraphs>
  <Slides>79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4" baseType="lpstr">
      <vt:lpstr>Arial</vt:lpstr>
      <vt:lpstr>Times New Roman</vt:lpstr>
      <vt:lpstr>Calibri</vt:lpstr>
      <vt:lpstr>Arial Narrow</vt:lpstr>
      <vt:lpstr>Office Theme</vt:lpstr>
      <vt:lpstr>Организация   реабилитации   в  интенсивной   терапии</vt:lpstr>
      <vt:lpstr>Презентация PowerPoint</vt:lpstr>
      <vt:lpstr>Сначала мы слушались Вождя и  прилежно учились</vt:lpstr>
      <vt:lpstr>Мы поняли суть реабилитационного процесса</vt:lpstr>
      <vt:lpstr>Мы осознали этапность и задачи реабилитации</vt:lpstr>
      <vt:lpstr>Мы провели многоцентровое исследование - Пилотный проект</vt:lpstr>
      <vt:lpstr>….и выбрали европейскую модель развития реабилитации</vt:lpstr>
      <vt:lpstr>Мы придумали, внедрили и совершенствуем систему организации</vt:lpstr>
      <vt:lpstr>Динамика реализации маршрутизации</vt:lpstr>
      <vt:lpstr>Мы установили один из приоритетных объектов реабилитации:  пациентов в отделениях интенсивной терапии (ОРИТ) становится  больше и летальность снижается</vt:lpstr>
      <vt:lpstr>Особенно в ОРИТ хорошо лечат  Голову</vt:lpstr>
      <vt:lpstr>Число выживших увеличивается</vt:lpstr>
      <vt:lpstr>Осознали проблемы улучшения исходов ИТ</vt:lpstr>
      <vt:lpstr>Сформулировали национальную идею ПИТ-синдром</vt:lpstr>
      <vt:lpstr>Поняли влияние ПИТ-синдрома на траекторию саногенеза после неотложного состояния</vt:lpstr>
      <vt:lpstr>Этапы формирования ПИТ-синдрома</vt:lpstr>
      <vt:lpstr>Частота и исходы ПИТ-синдрома</vt:lpstr>
      <vt:lpstr>Хронический критически больной (chronical critical illness)</vt:lpstr>
      <vt:lpstr>Unresponsive wakefulness syndrome как вариант эволюции комы</vt:lpstr>
      <vt:lpstr>Эпидемиология UAS</vt:lpstr>
      <vt:lpstr>Мы задумались и начали читать До 2014 года было опубликовано на более 500 статей по ранней мобилизации пациентов ОРИТ.</vt:lpstr>
      <vt:lpstr>Презентация PowerPoint</vt:lpstr>
      <vt:lpstr>Снижает ли ранняя мобилизация койко-день в хирургических  ОРИТ?</vt:lpstr>
      <vt:lpstr>Предоперационные физические упражнения. Обзор</vt:lpstr>
      <vt:lpstr>Эффективность подострой (post ICU) реабилитации. Данные  метаанализа</vt:lpstr>
      <vt:lpstr>Клинико-экономическая эффективность ранней мобилизации в  нейрореанимации</vt:lpstr>
      <vt:lpstr>Клинико-экономическая эффективность ранней мобилизации в  нейрореанимации</vt:lpstr>
      <vt:lpstr>Реабилитация и  качество жизни.</vt:lpstr>
      <vt:lpstr>Организация нейрореабилитации после ЧМТ</vt:lpstr>
      <vt:lpstr>Презентация PowerPoint</vt:lpstr>
      <vt:lpstr>Клинико-экономическая эффективность ранней мобилизации в  нейрореанимации</vt:lpstr>
      <vt:lpstr>Презентация PowerPoint</vt:lpstr>
      <vt:lpstr>Реабилитация в интенсивной терапии (РеабИТ)</vt:lpstr>
      <vt:lpstr>Прототипы</vt:lpstr>
      <vt:lpstr>Мы начали писать клинические рекомендации «Реабилитация в интенсивной терапии – РеабИТ»</vt:lpstr>
      <vt:lpstr>Поднимаем!</vt:lpstr>
      <vt:lpstr>Глотаем!</vt:lpstr>
      <vt:lpstr>Кормим!</vt:lpstr>
      <vt:lpstr>Пробуждаем!</vt:lpstr>
      <vt:lpstr>РеабИТ – пример  междисциплинарного  взаимодействия ФАР и СРР  2016</vt:lpstr>
      <vt:lpstr>Жизнь подтвердила нашу правоту</vt:lpstr>
      <vt:lpstr>Мнемограмма «Радуга РеабИТ»</vt:lpstr>
      <vt:lpstr>Структурировали регламент реабилитации в ОРИТ</vt:lpstr>
      <vt:lpstr>Презентация PowerPoint</vt:lpstr>
      <vt:lpstr>Мы последовали  рекомендациям ESPRM</vt:lpstr>
      <vt:lpstr>Маршрутизация пациента в РеабИТ</vt:lpstr>
      <vt:lpstr>Клиника института Мозга – первый реабилитационный центр для пациентов с осложнённым ПИТ-  синдромом  (PICS), хроническим  критическим (CCI) состоянием и нарушением сознания (UAS)</vt:lpstr>
      <vt:lpstr>Телемаршрутизация пациента с осложненным ПИТ-синдромом и хроническим критическим состоянием</vt:lpstr>
      <vt:lpstr>Единственное ЛПУ с уровнем пациентов из 34  субъектов и 5 иностранных государств 15% ,  в  том числе ДЕТИ (впервые в 2018 – 16)</vt:lpstr>
      <vt:lpstr>Телемедицинский мониторинг и консалтинг</vt:lpstr>
      <vt:lpstr>Эффективность реабилитации</vt:lpstr>
      <vt:lpstr>Итоги реабилитации пациентов с mRS 4-5 (2016-2017)</vt:lpstr>
      <vt:lpstr>Презентация PowerPoint</vt:lpstr>
      <vt:lpstr>Эпиграф</vt:lpstr>
      <vt:lpstr>Практический смысл реанимационной реабилитации с  экономическими резонами</vt:lpstr>
      <vt:lpstr>Презентация PowerPoint</vt:lpstr>
      <vt:lpstr>Специализированное нейрореанимационное отделение на 18 коек (2012)</vt:lpstr>
      <vt:lpstr>Презентация PowerPoint</vt:lpstr>
      <vt:lpstr>Затраты на лечение больного с острой церебральной  недостаточностью в ОРИТ</vt:lpstr>
      <vt:lpstr>Затраты на раннюю реабилитацию</vt:lpstr>
      <vt:lpstr>Расчет эффективности ранней реабилитации на 12 коек  нейрореанимации</vt:lpstr>
      <vt:lpstr>Презентация PowerPoint</vt:lpstr>
      <vt:lpstr>Рекомендации по организации РеабИТ</vt:lpstr>
      <vt:lpstr>Time-line организации Реабит</vt:lpstr>
      <vt:lpstr>Что мешает внедрению РеабИТ: низкая образованность и мотивированность</vt:lpstr>
      <vt:lpstr>Не поддавайтесь философии ОЗО</vt:lpstr>
      <vt:lpstr>Презентация PowerPoint</vt:lpstr>
      <vt:lpstr>Пока РеабИТа нет</vt:lpstr>
      <vt:lpstr>Зачем мы придумали РеабИТ? Это подстава. Придут  прокуроры. Где оборудование? Где штаты?</vt:lpstr>
      <vt:lpstr>Нет, реабилитация в реанимации будет развиваться</vt:lpstr>
      <vt:lpstr>Презентация PowerPoint</vt:lpstr>
      <vt:lpstr>Презентация PowerPoint</vt:lpstr>
      <vt:lpstr>Презентация PowerPoint</vt:lpstr>
      <vt:lpstr>Презентация PowerPoint</vt:lpstr>
      <vt:lpstr>Все готово</vt:lpstr>
      <vt:lpstr>Презентация PowerPoint</vt:lpstr>
      <vt:lpstr>И даже экспертиза качества РеабИТ</vt:lpstr>
      <vt:lpstr>?</vt:lpstr>
      <vt:lpstr>Аргументы за реабилитацию в ОРИТ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реабилитации в интенсивнои  терапии - вызов Европе</dc:title>
  <cp:lastModifiedBy>Екатерина Быкова</cp:lastModifiedBy>
  <cp:revision>2</cp:revision>
  <dcterms:created xsi:type="dcterms:W3CDTF">2020-09-26T21:17:23Z</dcterms:created>
  <dcterms:modified xsi:type="dcterms:W3CDTF">2020-11-15T14:35:31Z</dcterms:modified>
</cp:coreProperties>
</file>