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58" r:id="rId4"/>
    <p:sldId id="273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1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64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6000" dirty="0" smtClean="0">
                <a:solidFill>
                  <a:prstClr val="black"/>
                </a:solidFill>
              </a:rPr>
              <a:t>Специфическая </a:t>
            </a:r>
            <a:r>
              <a:rPr lang="ru-RU" sz="6000" dirty="0">
                <a:solidFill>
                  <a:prstClr val="black"/>
                </a:solidFill>
              </a:rPr>
              <a:t>профилактика и иммунотерапия инфекционных </a:t>
            </a:r>
            <a:r>
              <a:rPr lang="ru-RU" sz="6000" dirty="0" smtClean="0">
                <a:solidFill>
                  <a:prstClr val="black"/>
                </a:solidFill>
              </a:rPr>
              <a:t>заболеваний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                </a:t>
            </a:r>
            <a:r>
              <a:rPr lang="ru-RU" dirty="0" smtClean="0">
                <a:solidFill>
                  <a:prstClr val="black"/>
                </a:solidFill>
              </a:rPr>
              <a:t>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Календарь прививок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17" y="1311964"/>
            <a:ext cx="11131826" cy="5108713"/>
          </a:xfrm>
        </p:spPr>
      </p:pic>
    </p:spTree>
    <p:extLst>
      <p:ext uri="{BB962C8B-B14F-4D97-AF65-F5344CB8AC3E}">
        <p14:creationId xmlns:p14="http://schemas.microsoft.com/office/powerpoint/2010/main" xmlns="" val="370271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Противопоказания к вакцинации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Аллергические реакции</a:t>
            </a:r>
          </a:p>
          <a:p>
            <a:r>
              <a:rPr lang="ru-RU" dirty="0" smtClean="0"/>
              <a:t>Острые инфекционные заболевания</a:t>
            </a:r>
          </a:p>
          <a:p>
            <a:r>
              <a:rPr lang="ru-RU" dirty="0" smtClean="0"/>
              <a:t>Обострение хронических заболеваний</a:t>
            </a:r>
          </a:p>
          <a:p>
            <a:r>
              <a:rPr lang="ru-RU" dirty="0" err="1" smtClean="0"/>
              <a:t>Иммунодефицитное</a:t>
            </a:r>
            <a:r>
              <a:rPr lang="ru-RU" dirty="0" smtClean="0"/>
              <a:t> состояние</a:t>
            </a:r>
          </a:p>
          <a:p>
            <a:r>
              <a:rPr lang="ru-RU" dirty="0" smtClean="0"/>
              <a:t>Недоношенность</a:t>
            </a:r>
          </a:p>
          <a:p>
            <a:r>
              <a:rPr lang="ru-RU" dirty="0" smtClean="0"/>
              <a:t>Сильная реакция на введение предыдущих вакцин</a:t>
            </a:r>
          </a:p>
          <a:p>
            <a:endParaRPr lang="ru-RU" dirty="0" smtClean="0"/>
          </a:p>
          <a:p>
            <a:r>
              <a:rPr lang="ru-RU" b="1" dirty="0" smtClean="0"/>
              <a:t>Ревакцинация </a:t>
            </a:r>
            <a:r>
              <a:rPr lang="ru-RU" dirty="0" smtClean="0"/>
              <a:t>– повторное введение вакцины через определенный промежуток времени для создания более стойкого и </a:t>
            </a:r>
            <a:r>
              <a:rPr lang="ru-RU" dirty="0" err="1" smtClean="0"/>
              <a:t>продолжительног</a:t>
            </a:r>
            <a:r>
              <a:rPr lang="ru-RU" dirty="0" smtClean="0"/>
              <a:t> иммунитета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06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2" r="7772"/>
          <a:stretch>
            <a:fillRect/>
          </a:stretch>
        </p:blipFill>
        <p:spPr>
          <a:xfrm>
            <a:off x="5352153" y="261868"/>
            <a:ext cx="6172200" cy="3485183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606287"/>
            <a:ext cx="3932237" cy="52627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600" dirty="0" smtClean="0"/>
              <a:t>Вакцины состоят из живых или убитых м/о, или их </a:t>
            </a:r>
            <a:r>
              <a:rPr lang="ru-RU" sz="3600" dirty="0" smtClean="0">
                <a:solidFill>
                  <a:srgbClr val="C00000"/>
                </a:solidFill>
              </a:rPr>
              <a:t>антигенов</a:t>
            </a:r>
            <a:r>
              <a:rPr lang="ru-RU" sz="3600" dirty="0" smtClean="0"/>
              <a:t> и применяются для </a:t>
            </a:r>
            <a:r>
              <a:rPr lang="ru-RU" sz="3600" dirty="0" smtClean="0">
                <a:solidFill>
                  <a:srgbClr val="C00000"/>
                </a:solidFill>
              </a:rPr>
              <a:t>длительной профилактики </a:t>
            </a:r>
            <a:r>
              <a:rPr lang="ru-RU" sz="3600" dirty="0" smtClean="0"/>
              <a:t>инфекционных заболеваний.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Исключения: </a:t>
            </a:r>
            <a:r>
              <a:rPr lang="ru-RU" sz="2800" dirty="0" smtClean="0"/>
              <a:t>гонококковая и стафилококковая вакцина может применяться для лечения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070" y="3931686"/>
            <a:ext cx="4512365" cy="27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50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Сыворотки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Сыворотки</a:t>
            </a:r>
            <a:r>
              <a:rPr lang="ru-RU" dirty="0" smtClean="0"/>
              <a:t> состоят из готовых </a:t>
            </a:r>
            <a:r>
              <a:rPr lang="ru-RU" dirty="0" smtClean="0">
                <a:solidFill>
                  <a:srgbClr val="C00000"/>
                </a:solidFill>
              </a:rPr>
              <a:t>антител</a:t>
            </a:r>
            <a:r>
              <a:rPr lang="ru-RU" dirty="0" smtClean="0"/>
              <a:t> и применяют для создания искусственного </a:t>
            </a:r>
            <a:r>
              <a:rPr lang="ru-RU" dirty="0" smtClean="0">
                <a:solidFill>
                  <a:srgbClr val="C00000"/>
                </a:solidFill>
              </a:rPr>
              <a:t>пассивного</a:t>
            </a:r>
            <a:r>
              <a:rPr lang="ru-RU" dirty="0" smtClean="0"/>
              <a:t> иммунитета</a:t>
            </a:r>
          </a:p>
          <a:p>
            <a:r>
              <a:rPr lang="ru-RU" dirty="0" smtClean="0"/>
              <a:t>Сыворотки создают кратковременный иммунитет длительностью 2 недели и поэтому применяются </a:t>
            </a:r>
            <a:r>
              <a:rPr lang="ru-RU" dirty="0" smtClean="0">
                <a:solidFill>
                  <a:srgbClr val="C00000"/>
                </a:solidFill>
              </a:rPr>
              <a:t>для лечения и профилактики при угрозе заражения </a:t>
            </a:r>
            <a:r>
              <a:rPr lang="ru-RU" dirty="0" smtClean="0"/>
              <a:t>(укус собаки – против бешенства, укус клеща – против энцефалита)</a:t>
            </a:r>
          </a:p>
          <a:p>
            <a:r>
              <a:rPr lang="ru-RU" dirty="0" smtClean="0"/>
              <a:t>Сыворотки получают из крови доноров переболевших тем или иным инфекционным заболеванием людей или специально иммунизированных животных. В них содержатся чужие антитела, поэтому они разрушаются через 2 недели</a:t>
            </a:r>
          </a:p>
          <a:p>
            <a:r>
              <a:rPr lang="ru-RU" dirty="0" smtClean="0"/>
              <a:t>Введение сывороток – внутримышечно и внутривенно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63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сывороток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2241329"/>
              </p:ext>
            </p:extLst>
          </p:nvPr>
        </p:nvGraphicFramePr>
        <p:xfrm>
          <a:off x="1017102" y="1795807"/>
          <a:ext cx="1047253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425">
                  <a:extLst>
                    <a:ext uri="{9D8B030D-6E8A-4147-A177-3AD203B41FA5}">
                      <a16:colId xmlns:a16="http://schemas.microsoft.com/office/drawing/2014/main" xmlns="" val="3304673142"/>
                    </a:ext>
                  </a:extLst>
                </a:gridCol>
                <a:gridCol w="2715841">
                  <a:extLst>
                    <a:ext uri="{9D8B030D-6E8A-4147-A177-3AD203B41FA5}">
                      <a16:colId xmlns:a16="http://schemas.microsoft.com/office/drawing/2014/main" xmlns="" val="1708715343"/>
                    </a:ext>
                  </a:extLst>
                </a:gridCol>
                <a:gridCol w="2618133">
                  <a:extLst>
                    <a:ext uri="{9D8B030D-6E8A-4147-A177-3AD203B41FA5}">
                      <a16:colId xmlns:a16="http://schemas.microsoft.com/office/drawing/2014/main" xmlns="" val="2523911896"/>
                    </a:ext>
                  </a:extLst>
                </a:gridCol>
                <a:gridCol w="2618133">
                  <a:extLst>
                    <a:ext uri="{9D8B030D-6E8A-4147-A177-3AD203B41FA5}">
                      <a16:colId xmlns:a16="http://schemas.microsoft.com/office/drawing/2014/main" xmlns="" val="1327526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Названия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Состав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Применение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Примеры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396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Антимикробные (антибактериальные и антивирусные)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Сыворотка</a:t>
                      </a:r>
                      <a:r>
                        <a:rPr lang="ru-RU" sz="1800" baseline="0" dirty="0" smtClean="0"/>
                        <a:t> крови с антителами против конкретного заболевания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Лечение и профилактика при угрозе заражения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300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Антитоксические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Сыворотка крови с антителами против микробных токсинов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Лечение и профилактика при  угрозе заражения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Противостолбнячная, противодифтерийная, </a:t>
                      </a:r>
                      <a:r>
                        <a:rPr lang="ru-RU" sz="1800" dirty="0" err="1" smtClean="0"/>
                        <a:t>противоботулинистическая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94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Иммуноглобулины или гамма-глобулины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Очищенные антитела против конкретного заболевания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Лечение и профилактика при угрозе заражения (дают меньше побочных эффектов)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Против энцефалита, кори, гриппа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7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Диагностические агглютинирующие</a:t>
                      </a:r>
                      <a:r>
                        <a:rPr lang="ru-RU" sz="1800" baseline="0" dirty="0" smtClean="0"/>
                        <a:t> 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преципитирующие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Антитела к определенным м/о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Диагностика инфекционных заболеваний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Агглютинирующая сыворотка для диагностики дизентерии,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сальмонелеза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779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634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Сравнительная характеристика </a:t>
            </a:r>
            <a:r>
              <a:rPr lang="ru-RU" dirty="0" err="1" smtClean="0"/>
              <a:t>иммунопрепаратов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9121380"/>
              </p:ext>
            </p:extLst>
          </p:nvPr>
        </p:nvGraphicFramePr>
        <p:xfrm>
          <a:off x="838200" y="1825625"/>
          <a:ext cx="10515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5167418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1557091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540667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402278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Название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иммунопрепарата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Состав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Вид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и длительность иммунитета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Применение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72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Вакцины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Антигены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Искусственный активный длительностью до 5 лет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Профилактика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36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Сыворотки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Антитела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Искусственный пассивный длительностью 2 недели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Лечение и профилактика при угрозе заражения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297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Бактериофаги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Вирусы, паразитирующие на бактериях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Лечение и профилактика при угрозе заражения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756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798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 чего состоят вакцины?</a:t>
            </a:r>
          </a:p>
          <a:p>
            <a:r>
              <a:rPr lang="ru-RU" dirty="0" smtClean="0"/>
              <a:t>2. Типы вакцин.</a:t>
            </a:r>
          </a:p>
          <a:p>
            <a:r>
              <a:rPr lang="ru-RU" dirty="0" smtClean="0"/>
              <a:t>3. В чем состоит разница в применении вакцин и сывороток?</a:t>
            </a:r>
          </a:p>
          <a:p>
            <a:r>
              <a:rPr lang="ru-RU" dirty="0" smtClean="0"/>
              <a:t>4. Какой препарат необходимо ввести при глубокой загрязненной ране?</a:t>
            </a:r>
          </a:p>
          <a:p>
            <a:r>
              <a:rPr lang="ru-RU" dirty="0" smtClean="0"/>
              <a:t>5. Аргументируйте необходимость вакцинации.</a:t>
            </a:r>
          </a:p>
          <a:p>
            <a:r>
              <a:rPr lang="ru-RU" dirty="0" smtClean="0"/>
              <a:t>6. Когда ставится вакцина против гепатита 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календарь прививок, сравнить с собственным прививочным сертификатом.</a:t>
            </a:r>
          </a:p>
          <a:p>
            <a:r>
              <a:rPr lang="ru-RU" dirty="0" smtClean="0"/>
              <a:t>Учебник Черкес Ф.К. Микробиология, стр. </a:t>
            </a:r>
            <a:r>
              <a:rPr lang="ru-RU" smtClean="0"/>
              <a:t>224-228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1. Термины и определения</a:t>
            </a:r>
          </a:p>
          <a:p>
            <a:pPr marL="0" indent="0">
              <a:buNone/>
            </a:pPr>
            <a:r>
              <a:rPr lang="ru-RU" sz="3600" dirty="0" smtClean="0"/>
              <a:t>2. Вакцины</a:t>
            </a:r>
          </a:p>
          <a:p>
            <a:pPr marL="0" indent="0">
              <a:buNone/>
            </a:pPr>
            <a:r>
              <a:rPr lang="ru-RU" sz="3600" dirty="0" smtClean="0"/>
              <a:t>3. Сыворотки</a:t>
            </a:r>
          </a:p>
          <a:p>
            <a:pPr marL="0" indent="0">
              <a:buNone/>
            </a:pPr>
            <a:r>
              <a:rPr lang="ru-RU" sz="3600" dirty="0" smtClean="0"/>
              <a:t>4. Сравнительная характеристика </a:t>
            </a:r>
            <a:r>
              <a:rPr lang="ru-RU" sz="3600" dirty="0" err="1" smtClean="0"/>
              <a:t>иммунопрепаратов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1798 год – английский врач Эдвард </a:t>
            </a:r>
          </a:p>
          <a:p>
            <a:pPr marL="0" indent="0">
              <a:buNone/>
            </a:pPr>
            <a:r>
              <a:rPr lang="ru-RU" dirty="0" err="1" smtClean="0"/>
              <a:t>Дженнер</a:t>
            </a:r>
            <a:r>
              <a:rPr lang="ru-RU" dirty="0" smtClean="0"/>
              <a:t> впервые привил коровью оспу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Vacca</a:t>
            </a:r>
            <a:r>
              <a:rPr lang="en-US" dirty="0" smtClean="0"/>
              <a:t> – </a:t>
            </a:r>
            <a:r>
              <a:rPr lang="ru-RU" dirty="0" smtClean="0"/>
              <a:t>по латыни «корова)</a:t>
            </a:r>
          </a:p>
          <a:p>
            <a:r>
              <a:rPr lang="ru-RU" dirty="0" smtClean="0"/>
              <a:t>1801 год – Екатерина вторая применила</a:t>
            </a:r>
          </a:p>
          <a:p>
            <a:pPr marL="0" indent="0">
              <a:buNone/>
            </a:pPr>
            <a:r>
              <a:rPr lang="ru-RU" dirty="0" smtClean="0"/>
              <a:t>оспопрививание для себя и своего сына</a:t>
            </a:r>
          </a:p>
          <a:p>
            <a:pPr marL="0" indent="0">
              <a:buNone/>
            </a:pPr>
            <a:r>
              <a:rPr lang="ru-RU" dirty="0" smtClean="0"/>
              <a:t>Павла</a:t>
            </a:r>
          </a:p>
          <a:p>
            <a:r>
              <a:rPr lang="ru-RU" dirty="0" smtClean="0"/>
              <a:t>Луи Пастер объяснил механизм действия</a:t>
            </a:r>
          </a:p>
          <a:p>
            <a:pPr marL="0" indent="0">
              <a:buNone/>
            </a:pPr>
            <a:r>
              <a:rPr lang="ru-RU" dirty="0" smtClean="0"/>
              <a:t>вакцин и разработал вакцины против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ибирской язвы и бешенства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364" y="1700212"/>
            <a:ext cx="3565236" cy="45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массовой вакцинации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Полная ликвидация натуральной оспы в мире, в 1980 году отменено оспопрививание</a:t>
            </a:r>
          </a:p>
          <a:p>
            <a:r>
              <a:rPr lang="ru-RU" dirty="0" smtClean="0"/>
              <a:t>Полиомиелит, дифтерия, коклюш, корь, паротит встречаются на территории России в единичных случаях</a:t>
            </a:r>
          </a:p>
          <a:p>
            <a:r>
              <a:rPr lang="ru-RU" dirty="0"/>
              <a:t>За последнее десятилетие (с </a:t>
            </a:r>
            <a:r>
              <a:rPr lang="ru-RU" dirty="0" smtClean="0"/>
              <a:t>2010, когда началась обязательная вакцинация, </a:t>
            </a:r>
            <a:r>
              <a:rPr lang="ru-RU" dirty="0"/>
              <a:t>по 2019 г.) заболеваемость </a:t>
            </a:r>
            <a:r>
              <a:rPr lang="ru-RU" dirty="0" smtClean="0"/>
              <a:t>вирусным гепатитом В </a:t>
            </a:r>
            <a:r>
              <a:rPr lang="ru-RU" dirty="0"/>
              <a:t>снизилась в 3,7 раза (с 2,20 сл. до 0,57 сл. на 100 тыс. </a:t>
            </a:r>
            <a:r>
              <a:rPr lang="ru-RU" dirty="0" smtClean="0"/>
              <a:t>населения)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281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Иммунизация</a:t>
            </a:r>
            <a:r>
              <a:rPr lang="ru-RU" dirty="0" smtClean="0"/>
              <a:t> – введение препаратов в организм человека для создания </a:t>
            </a:r>
            <a:r>
              <a:rPr lang="ru-RU" dirty="0" smtClean="0">
                <a:solidFill>
                  <a:srgbClr val="C00000"/>
                </a:solidFill>
              </a:rPr>
              <a:t>искусственного</a:t>
            </a:r>
            <a:r>
              <a:rPr lang="ru-RU" dirty="0" smtClean="0"/>
              <a:t> иммунитета</a:t>
            </a:r>
          </a:p>
          <a:p>
            <a:r>
              <a:rPr lang="ru-RU" b="1" dirty="0" smtClean="0"/>
              <a:t>Иммунитет</a:t>
            </a:r>
            <a:r>
              <a:rPr lang="ru-RU" dirty="0" smtClean="0"/>
              <a:t> – невосприимчивость организма к инфекционным заболеваниям</a:t>
            </a:r>
          </a:p>
          <a:p>
            <a:r>
              <a:rPr lang="ru-RU" b="1" dirty="0" smtClean="0"/>
              <a:t>Иммунопрофилактика</a:t>
            </a:r>
            <a:r>
              <a:rPr lang="ru-RU" dirty="0" smtClean="0"/>
              <a:t> - введение в организм ослабленных микроорганизмов или их частей (</a:t>
            </a:r>
            <a:r>
              <a:rPr lang="ru-RU" dirty="0" smtClean="0">
                <a:solidFill>
                  <a:srgbClr val="C00000"/>
                </a:solidFill>
              </a:rPr>
              <a:t>антигенов</a:t>
            </a:r>
            <a:r>
              <a:rPr lang="ru-RU" dirty="0" smtClean="0"/>
              <a:t>) для создания искусственного </a:t>
            </a:r>
            <a:r>
              <a:rPr lang="ru-RU" dirty="0" smtClean="0">
                <a:solidFill>
                  <a:srgbClr val="C00000"/>
                </a:solidFill>
              </a:rPr>
              <a:t>активного</a:t>
            </a:r>
            <a:r>
              <a:rPr lang="ru-RU" dirty="0" smtClean="0"/>
              <a:t> иммунитета против определенного заболевания</a:t>
            </a:r>
          </a:p>
          <a:p>
            <a:r>
              <a:rPr lang="ru-RU" b="1" dirty="0" smtClean="0"/>
              <a:t>Иммунотерапия</a:t>
            </a:r>
            <a:r>
              <a:rPr lang="ru-RU" dirty="0" smtClean="0"/>
              <a:t> – лечение инфекционного заболевания с помощью сывороток (</a:t>
            </a:r>
            <a:r>
              <a:rPr lang="ru-RU" dirty="0" smtClean="0">
                <a:solidFill>
                  <a:srgbClr val="C00000"/>
                </a:solidFill>
              </a:rPr>
              <a:t>готовых антител</a:t>
            </a:r>
            <a:r>
              <a:rPr lang="ru-RU" dirty="0" smtClean="0"/>
              <a:t>), при этом развивается искусственный </a:t>
            </a:r>
            <a:r>
              <a:rPr lang="ru-RU" dirty="0" smtClean="0">
                <a:solidFill>
                  <a:srgbClr val="C00000"/>
                </a:solidFill>
              </a:rPr>
              <a:t>пассивный</a:t>
            </a:r>
            <a:r>
              <a:rPr lang="ru-RU" dirty="0" smtClean="0"/>
              <a:t> иммунитет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Иммунитет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88473" y="1794022"/>
            <a:ext cx="9615054" cy="4348360"/>
            <a:chOff x="3113841" y="1827113"/>
            <a:chExt cx="6959820" cy="4348360"/>
          </a:xfrm>
        </p:grpSpPr>
        <p:sp>
          <p:nvSpPr>
            <p:cNvPr id="7" name="Полилиния 6"/>
            <p:cNvSpPr/>
            <p:nvPr/>
          </p:nvSpPr>
          <p:spPr>
            <a:xfrm>
              <a:off x="8053041" y="4232925"/>
              <a:ext cx="748132" cy="7002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48132" y="0"/>
                  </a:moveTo>
                  <a:lnTo>
                    <a:pt x="748132" y="544894"/>
                  </a:lnTo>
                  <a:lnTo>
                    <a:pt x="0" y="544894"/>
                  </a:lnTo>
                  <a:lnTo>
                    <a:pt x="0" y="70029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6515366" y="2892303"/>
              <a:ext cx="2285807" cy="275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0033"/>
                  </a:lnTo>
                  <a:lnTo>
                    <a:pt x="2285807" y="120033"/>
                  </a:lnTo>
                  <a:lnTo>
                    <a:pt x="2285807" y="2754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977690" y="4445356"/>
              <a:ext cx="1025116" cy="4878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2464"/>
                  </a:lnTo>
                  <a:lnTo>
                    <a:pt x="1025116" y="332464"/>
                  </a:lnTo>
                  <a:lnTo>
                    <a:pt x="1025116" y="48786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952573" y="4445356"/>
              <a:ext cx="1025116" cy="4878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25116" y="0"/>
                  </a:moveTo>
                  <a:lnTo>
                    <a:pt x="1025116" y="332464"/>
                  </a:lnTo>
                  <a:lnTo>
                    <a:pt x="0" y="332464"/>
                  </a:lnTo>
                  <a:lnTo>
                    <a:pt x="0" y="48786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977690" y="2892303"/>
              <a:ext cx="1537675" cy="4878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37675" y="0"/>
                  </a:moveTo>
                  <a:lnTo>
                    <a:pt x="1537675" y="332464"/>
                  </a:lnTo>
                  <a:lnTo>
                    <a:pt x="0" y="332464"/>
                  </a:lnTo>
                  <a:lnTo>
                    <a:pt x="0" y="4878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11"/>
            <p:cNvSpPr/>
            <p:nvPr/>
          </p:nvSpPr>
          <p:spPr>
            <a:xfrm>
              <a:off x="5676633" y="1827114"/>
              <a:ext cx="1677464" cy="10651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4791306" y="1827113"/>
              <a:ext cx="3042644" cy="1065189"/>
            </a:xfrm>
            <a:custGeom>
              <a:avLst/>
              <a:gdLst>
                <a:gd name="connsiteX0" fmla="*/ 0 w 1677464"/>
                <a:gd name="connsiteY0" fmla="*/ 106519 h 1065189"/>
                <a:gd name="connsiteX1" fmla="*/ 106519 w 1677464"/>
                <a:gd name="connsiteY1" fmla="*/ 0 h 1065189"/>
                <a:gd name="connsiteX2" fmla="*/ 1570945 w 1677464"/>
                <a:gd name="connsiteY2" fmla="*/ 0 h 1065189"/>
                <a:gd name="connsiteX3" fmla="*/ 1677464 w 1677464"/>
                <a:gd name="connsiteY3" fmla="*/ 106519 h 1065189"/>
                <a:gd name="connsiteX4" fmla="*/ 1677464 w 1677464"/>
                <a:gd name="connsiteY4" fmla="*/ 958670 h 1065189"/>
                <a:gd name="connsiteX5" fmla="*/ 1570945 w 1677464"/>
                <a:gd name="connsiteY5" fmla="*/ 1065189 h 1065189"/>
                <a:gd name="connsiteX6" fmla="*/ 106519 w 1677464"/>
                <a:gd name="connsiteY6" fmla="*/ 1065189 h 1065189"/>
                <a:gd name="connsiteX7" fmla="*/ 0 w 1677464"/>
                <a:gd name="connsiteY7" fmla="*/ 958670 h 1065189"/>
                <a:gd name="connsiteX8" fmla="*/ 0 w 1677464"/>
                <a:gd name="connsiteY8" fmla="*/ 106519 h 10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7464" h="1065189">
                  <a:moveTo>
                    <a:pt x="0" y="106519"/>
                  </a:moveTo>
                  <a:cubicBezTo>
                    <a:pt x="0" y="47690"/>
                    <a:pt x="47690" y="0"/>
                    <a:pt x="106519" y="0"/>
                  </a:cubicBezTo>
                  <a:lnTo>
                    <a:pt x="1570945" y="0"/>
                  </a:lnTo>
                  <a:cubicBezTo>
                    <a:pt x="1629774" y="0"/>
                    <a:pt x="1677464" y="47690"/>
                    <a:pt x="1677464" y="106519"/>
                  </a:cubicBezTo>
                  <a:lnTo>
                    <a:pt x="1677464" y="958670"/>
                  </a:lnTo>
                  <a:cubicBezTo>
                    <a:pt x="1677464" y="1017499"/>
                    <a:pt x="1629774" y="1065189"/>
                    <a:pt x="1570945" y="1065189"/>
                  </a:cubicBezTo>
                  <a:lnTo>
                    <a:pt x="106519" y="1065189"/>
                  </a:lnTo>
                  <a:cubicBezTo>
                    <a:pt x="47690" y="1065189"/>
                    <a:pt x="0" y="1017499"/>
                    <a:pt x="0" y="958670"/>
                  </a:cubicBezTo>
                  <a:lnTo>
                    <a:pt x="0" y="106519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168" tIns="172168" rIns="172168" bIns="17216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Приобретенный иммунитет</a:t>
              </a:r>
              <a:endParaRPr lang="ru-RU" sz="3200" kern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138958" y="3380166"/>
              <a:ext cx="1677464" cy="10651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174013" y="3380165"/>
              <a:ext cx="2642408" cy="1065189"/>
            </a:xfrm>
            <a:custGeom>
              <a:avLst/>
              <a:gdLst>
                <a:gd name="connsiteX0" fmla="*/ 0 w 1677464"/>
                <a:gd name="connsiteY0" fmla="*/ 106519 h 1065189"/>
                <a:gd name="connsiteX1" fmla="*/ 106519 w 1677464"/>
                <a:gd name="connsiteY1" fmla="*/ 0 h 1065189"/>
                <a:gd name="connsiteX2" fmla="*/ 1570945 w 1677464"/>
                <a:gd name="connsiteY2" fmla="*/ 0 h 1065189"/>
                <a:gd name="connsiteX3" fmla="*/ 1677464 w 1677464"/>
                <a:gd name="connsiteY3" fmla="*/ 106519 h 1065189"/>
                <a:gd name="connsiteX4" fmla="*/ 1677464 w 1677464"/>
                <a:gd name="connsiteY4" fmla="*/ 958670 h 1065189"/>
                <a:gd name="connsiteX5" fmla="*/ 1570945 w 1677464"/>
                <a:gd name="connsiteY5" fmla="*/ 1065189 h 1065189"/>
                <a:gd name="connsiteX6" fmla="*/ 106519 w 1677464"/>
                <a:gd name="connsiteY6" fmla="*/ 1065189 h 1065189"/>
                <a:gd name="connsiteX7" fmla="*/ 0 w 1677464"/>
                <a:gd name="connsiteY7" fmla="*/ 958670 h 1065189"/>
                <a:gd name="connsiteX8" fmla="*/ 0 w 1677464"/>
                <a:gd name="connsiteY8" fmla="*/ 106519 h 10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7464" h="1065189">
                  <a:moveTo>
                    <a:pt x="0" y="106519"/>
                  </a:moveTo>
                  <a:cubicBezTo>
                    <a:pt x="0" y="47690"/>
                    <a:pt x="47690" y="0"/>
                    <a:pt x="106519" y="0"/>
                  </a:cubicBezTo>
                  <a:lnTo>
                    <a:pt x="1570945" y="0"/>
                  </a:lnTo>
                  <a:cubicBezTo>
                    <a:pt x="1629774" y="0"/>
                    <a:pt x="1677464" y="47690"/>
                    <a:pt x="1677464" y="106519"/>
                  </a:cubicBezTo>
                  <a:lnTo>
                    <a:pt x="1677464" y="958670"/>
                  </a:lnTo>
                  <a:cubicBezTo>
                    <a:pt x="1677464" y="1017499"/>
                    <a:pt x="1629774" y="1065189"/>
                    <a:pt x="1570945" y="1065189"/>
                  </a:cubicBezTo>
                  <a:lnTo>
                    <a:pt x="106519" y="1065189"/>
                  </a:lnTo>
                  <a:cubicBezTo>
                    <a:pt x="47690" y="1065189"/>
                    <a:pt x="0" y="1017499"/>
                    <a:pt x="0" y="958670"/>
                  </a:cubicBezTo>
                  <a:lnTo>
                    <a:pt x="0" y="106519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168" tIns="172168" rIns="172168" bIns="17216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Естественный (после заболевания)</a:t>
              </a:r>
              <a:endParaRPr lang="ru-RU" sz="2800" kern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113841" y="4933218"/>
              <a:ext cx="1677464" cy="10651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3300226" y="5110284"/>
              <a:ext cx="1677464" cy="1065189"/>
            </a:xfrm>
            <a:custGeom>
              <a:avLst/>
              <a:gdLst>
                <a:gd name="connsiteX0" fmla="*/ 0 w 1677464"/>
                <a:gd name="connsiteY0" fmla="*/ 106519 h 1065189"/>
                <a:gd name="connsiteX1" fmla="*/ 106519 w 1677464"/>
                <a:gd name="connsiteY1" fmla="*/ 0 h 1065189"/>
                <a:gd name="connsiteX2" fmla="*/ 1570945 w 1677464"/>
                <a:gd name="connsiteY2" fmla="*/ 0 h 1065189"/>
                <a:gd name="connsiteX3" fmla="*/ 1677464 w 1677464"/>
                <a:gd name="connsiteY3" fmla="*/ 106519 h 1065189"/>
                <a:gd name="connsiteX4" fmla="*/ 1677464 w 1677464"/>
                <a:gd name="connsiteY4" fmla="*/ 958670 h 1065189"/>
                <a:gd name="connsiteX5" fmla="*/ 1570945 w 1677464"/>
                <a:gd name="connsiteY5" fmla="*/ 1065189 h 1065189"/>
                <a:gd name="connsiteX6" fmla="*/ 106519 w 1677464"/>
                <a:gd name="connsiteY6" fmla="*/ 1065189 h 1065189"/>
                <a:gd name="connsiteX7" fmla="*/ 0 w 1677464"/>
                <a:gd name="connsiteY7" fmla="*/ 958670 h 1065189"/>
                <a:gd name="connsiteX8" fmla="*/ 0 w 1677464"/>
                <a:gd name="connsiteY8" fmla="*/ 106519 h 10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7464" h="1065189">
                  <a:moveTo>
                    <a:pt x="0" y="106519"/>
                  </a:moveTo>
                  <a:cubicBezTo>
                    <a:pt x="0" y="47690"/>
                    <a:pt x="47690" y="0"/>
                    <a:pt x="106519" y="0"/>
                  </a:cubicBezTo>
                  <a:lnTo>
                    <a:pt x="1570945" y="0"/>
                  </a:lnTo>
                  <a:cubicBezTo>
                    <a:pt x="1629774" y="0"/>
                    <a:pt x="1677464" y="47690"/>
                    <a:pt x="1677464" y="106519"/>
                  </a:cubicBezTo>
                  <a:lnTo>
                    <a:pt x="1677464" y="958670"/>
                  </a:lnTo>
                  <a:cubicBezTo>
                    <a:pt x="1677464" y="1017499"/>
                    <a:pt x="1629774" y="1065189"/>
                    <a:pt x="1570945" y="1065189"/>
                  </a:cubicBezTo>
                  <a:lnTo>
                    <a:pt x="106519" y="1065189"/>
                  </a:lnTo>
                  <a:cubicBezTo>
                    <a:pt x="47690" y="1065189"/>
                    <a:pt x="0" y="1017499"/>
                    <a:pt x="0" y="958670"/>
                  </a:cubicBezTo>
                  <a:lnTo>
                    <a:pt x="0" y="1065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168" tIns="172168" rIns="172168" bIns="17216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Активный</a:t>
              </a:r>
              <a:endParaRPr lang="ru-RU" sz="2800" kern="12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164075" y="4933218"/>
              <a:ext cx="1677464" cy="10651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5350460" y="5110284"/>
              <a:ext cx="1677464" cy="1065189"/>
            </a:xfrm>
            <a:custGeom>
              <a:avLst/>
              <a:gdLst>
                <a:gd name="connsiteX0" fmla="*/ 0 w 1677464"/>
                <a:gd name="connsiteY0" fmla="*/ 106519 h 1065189"/>
                <a:gd name="connsiteX1" fmla="*/ 106519 w 1677464"/>
                <a:gd name="connsiteY1" fmla="*/ 0 h 1065189"/>
                <a:gd name="connsiteX2" fmla="*/ 1570945 w 1677464"/>
                <a:gd name="connsiteY2" fmla="*/ 0 h 1065189"/>
                <a:gd name="connsiteX3" fmla="*/ 1677464 w 1677464"/>
                <a:gd name="connsiteY3" fmla="*/ 106519 h 1065189"/>
                <a:gd name="connsiteX4" fmla="*/ 1677464 w 1677464"/>
                <a:gd name="connsiteY4" fmla="*/ 958670 h 1065189"/>
                <a:gd name="connsiteX5" fmla="*/ 1570945 w 1677464"/>
                <a:gd name="connsiteY5" fmla="*/ 1065189 h 1065189"/>
                <a:gd name="connsiteX6" fmla="*/ 106519 w 1677464"/>
                <a:gd name="connsiteY6" fmla="*/ 1065189 h 1065189"/>
                <a:gd name="connsiteX7" fmla="*/ 0 w 1677464"/>
                <a:gd name="connsiteY7" fmla="*/ 958670 h 1065189"/>
                <a:gd name="connsiteX8" fmla="*/ 0 w 1677464"/>
                <a:gd name="connsiteY8" fmla="*/ 106519 h 10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7464" h="1065189">
                  <a:moveTo>
                    <a:pt x="0" y="106519"/>
                  </a:moveTo>
                  <a:cubicBezTo>
                    <a:pt x="0" y="47690"/>
                    <a:pt x="47690" y="0"/>
                    <a:pt x="106519" y="0"/>
                  </a:cubicBezTo>
                  <a:lnTo>
                    <a:pt x="1570945" y="0"/>
                  </a:lnTo>
                  <a:cubicBezTo>
                    <a:pt x="1629774" y="0"/>
                    <a:pt x="1677464" y="47690"/>
                    <a:pt x="1677464" y="106519"/>
                  </a:cubicBezTo>
                  <a:lnTo>
                    <a:pt x="1677464" y="958670"/>
                  </a:lnTo>
                  <a:cubicBezTo>
                    <a:pt x="1677464" y="1017499"/>
                    <a:pt x="1629774" y="1065189"/>
                    <a:pt x="1570945" y="1065189"/>
                  </a:cubicBezTo>
                  <a:lnTo>
                    <a:pt x="106519" y="1065189"/>
                  </a:lnTo>
                  <a:cubicBezTo>
                    <a:pt x="47690" y="1065189"/>
                    <a:pt x="0" y="1017499"/>
                    <a:pt x="0" y="958670"/>
                  </a:cubicBezTo>
                  <a:lnTo>
                    <a:pt x="0" y="1065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168" tIns="172168" rIns="172168" bIns="17216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Пассивный (дети до 1 года)</a:t>
              </a:r>
              <a:endParaRPr lang="ru-RU" sz="2800" kern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962441" y="3167735"/>
              <a:ext cx="1677464" cy="10651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7027924" y="3167734"/>
              <a:ext cx="3045737" cy="1277619"/>
            </a:xfrm>
            <a:custGeom>
              <a:avLst/>
              <a:gdLst>
                <a:gd name="connsiteX0" fmla="*/ 0 w 1677464"/>
                <a:gd name="connsiteY0" fmla="*/ 106519 h 1065189"/>
                <a:gd name="connsiteX1" fmla="*/ 106519 w 1677464"/>
                <a:gd name="connsiteY1" fmla="*/ 0 h 1065189"/>
                <a:gd name="connsiteX2" fmla="*/ 1570945 w 1677464"/>
                <a:gd name="connsiteY2" fmla="*/ 0 h 1065189"/>
                <a:gd name="connsiteX3" fmla="*/ 1677464 w 1677464"/>
                <a:gd name="connsiteY3" fmla="*/ 106519 h 1065189"/>
                <a:gd name="connsiteX4" fmla="*/ 1677464 w 1677464"/>
                <a:gd name="connsiteY4" fmla="*/ 958670 h 1065189"/>
                <a:gd name="connsiteX5" fmla="*/ 1570945 w 1677464"/>
                <a:gd name="connsiteY5" fmla="*/ 1065189 h 1065189"/>
                <a:gd name="connsiteX6" fmla="*/ 106519 w 1677464"/>
                <a:gd name="connsiteY6" fmla="*/ 1065189 h 1065189"/>
                <a:gd name="connsiteX7" fmla="*/ 0 w 1677464"/>
                <a:gd name="connsiteY7" fmla="*/ 958670 h 1065189"/>
                <a:gd name="connsiteX8" fmla="*/ 0 w 1677464"/>
                <a:gd name="connsiteY8" fmla="*/ 106519 h 10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7464" h="1065189">
                  <a:moveTo>
                    <a:pt x="0" y="106519"/>
                  </a:moveTo>
                  <a:cubicBezTo>
                    <a:pt x="0" y="47690"/>
                    <a:pt x="47690" y="0"/>
                    <a:pt x="106519" y="0"/>
                  </a:cubicBezTo>
                  <a:lnTo>
                    <a:pt x="1570945" y="0"/>
                  </a:lnTo>
                  <a:cubicBezTo>
                    <a:pt x="1629774" y="0"/>
                    <a:pt x="1677464" y="47690"/>
                    <a:pt x="1677464" y="106519"/>
                  </a:cubicBezTo>
                  <a:lnTo>
                    <a:pt x="1677464" y="958670"/>
                  </a:lnTo>
                  <a:cubicBezTo>
                    <a:pt x="1677464" y="1017499"/>
                    <a:pt x="1629774" y="1065189"/>
                    <a:pt x="1570945" y="1065189"/>
                  </a:cubicBezTo>
                  <a:lnTo>
                    <a:pt x="106519" y="1065189"/>
                  </a:lnTo>
                  <a:cubicBezTo>
                    <a:pt x="47690" y="1065189"/>
                    <a:pt x="0" y="1017499"/>
                    <a:pt x="0" y="958670"/>
                  </a:cubicBezTo>
                  <a:lnTo>
                    <a:pt x="0" y="106519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168" tIns="172168" rIns="172168" bIns="17216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Искусственный (после прививания)</a:t>
              </a:r>
              <a:endParaRPr lang="ru-RU" sz="2800" kern="1200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214309" y="4933218"/>
              <a:ext cx="1677464" cy="10651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7400694" y="5110284"/>
              <a:ext cx="1677464" cy="1065189"/>
            </a:xfrm>
            <a:custGeom>
              <a:avLst/>
              <a:gdLst>
                <a:gd name="connsiteX0" fmla="*/ 0 w 1677464"/>
                <a:gd name="connsiteY0" fmla="*/ 106519 h 1065189"/>
                <a:gd name="connsiteX1" fmla="*/ 106519 w 1677464"/>
                <a:gd name="connsiteY1" fmla="*/ 0 h 1065189"/>
                <a:gd name="connsiteX2" fmla="*/ 1570945 w 1677464"/>
                <a:gd name="connsiteY2" fmla="*/ 0 h 1065189"/>
                <a:gd name="connsiteX3" fmla="*/ 1677464 w 1677464"/>
                <a:gd name="connsiteY3" fmla="*/ 106519 h 1065189"/>
                <a:gd name="connsiteX4" fmla="*/ 1677464 w 1677464"/>
                <a:gd name="connsiteY4" fmla="*/ 958670 h 1065189"/>
                <a:gd name="connsiteX5" fmla="*/ 1570945 w 1677464"/>
                <a:gd name="connsiteY5" fmla="*/ 1065189 h 1065189"/>
                <a:gd name="connsiteX6" fmla="*/ 106519 w 1677464"/>
                <a:gd name="connsiteY6" fmla="*/ 1065189 h 1065189"/>
                <a:gd name="connsiteX7" fmla="*/ 0 w 1677464"/>
                <a:gd name="connsiteY7" fmla="*/ 958670 h 1065189"/>
                <a:gd name="connsiteX8" fmla="*/ 0 w 1677464"/>
                <a:gd name="connsiteY8" fmla="*/ 106519 h 10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7464" h="1065189">
                  <a:moveTo>
                    <a:pt x="0" y="106519"/>
                  </a:moveTo>
                  <a:cubicBezTo>
                    <a:pt x="0" y="47690"/>
                    <a:pt x="47690" y="0"/>
                    <a:pt x="106519" y="0"/>
                  </a:cubicBezTo>
                  <a:lnTo>
                    <a:pt x="1570945" y="0"/>
                  </a:lnTo>
                  <a:cubicBezTo>
                    <a:pt x="1629774" y="0"/>
                    <a:pt x="1677464" y="47690"/>
                    <a:pt x="1677464" y="106519"/>
                  </a:cubicBezTo>
                  <a:lnTo>
                    <a:pt x="1677464" y="958670"/>
                  </a:lnTo>
                  <a:cubicBezTo>
                    <a:pt x="1677464" y="1017499"/>
                    <a:pt x="1629774" y="1065189"/>
                    <a:pt x="1570945" y="1065189"/>
                  </a:cubicBezTo>
                  <a:lnTo>
                    <a:pt x="106519" y="1065189"/>
                  </a:lnTo>
                  <a:cubicBezTo>
                    <a:pt x="47690" y="1065189"/>
                    <a:pt x="0" y="1017499"/>
                    <a:pt x="0" y="958670"/>
                  </a:cubicBezTo>
                  <a:lnTo>
                    <a:pt x="0" y="1065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2168" tIns="172168" rIns="172168" bIns="17216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Активный (введение антигенов)</a:t>
              </a:r>
              <a:endParaRPr lang="ru-RU" sz="2800" kern="12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995055" y="229061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608111" y="4267352"/>
            <a:ext cx="592054" cy="80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9785722" y="5033112"/>
            <a:ext cx="2146363" cy="100455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Пассивный (введение антител)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85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Вакцины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Вакцины </a:t>
            </a:r>
            <a:r>
              <a:rPr lang="ru-RU" dirty="0" smtClean="0"/>
              <a:t>состоят их живых ослабленных по вирулентности или убитых микроорганизмов или их частей (антигенов) и применяются для создания искусственного </a:t>
            </a:r>
            <a:r>
              <a:rPr lang="ru-RU" dirty="0" smtClean="0">
                <a:solidFill>
                  <a:srgbClr val="C00000"/>
                </a:solidFill>
              </a:rPr>
              <a:t>активного</a:t>
            </a:r>
            <a:r>
              <a:rPr lang="ru-RU" dirty="0" smtClean="0"/>
              <a:t> иммунитета</a:t>
            </a:r>
          </a:p>
          <a:p>
            <a:r>
              <a:rPr lang="ru-RU" dirty="0" smtClean="0"/>
              <a:t>Вакцины </a:t>
            </a:r>
            <a:r>
              <a:rPr lang="ru-RU" dirty="0" smtClean="0">
                <a:solidFill>
                  <a:srgbClr val="C00000"/>
                </a:solidFill>
              </a:rPr>
              <a:t>специфичны, </a:t>
            </a:r>
            <a:r>
              <a:rPr lang="ru-RU" dirty="0" smtClean="0"/>
              <a:t>т.е. создают иммунитет только против одного вида микроорганизма или сероварианта.</a:t>
            </a:r>
          </a:p>
          <a:p>
            <a:r>
              <a:rPr lang="ru-RU" dirty="0" smtClean="0"/>
              <a:t>Вакцины создают длительный иммунитет сроком на 1-5 лет</a:t>
            </a:r>
          </a:p>
          <a:p>
            <a:r>
              <a:rPr lang="ru-RU" dirty="0" smtClean="0"/>
              <a:t>Пути введения – подкожное, внутрикожное, внутримышечное, аэрозольное, </a:t>
            </a:r>
            <a:r>
              <a:rPr lang="ru-RU" dirty="0" err="1" smtClean="0"/>
              <a:t>перроральное</a:t>
            </a:r>
            <a:endParaRPr lang="ru-RU" dirty="0" smtClean="0"/>
          </a:p>
          <a:p>
            <a:r>
              <a:rPr lang="ru-RU" dirty="0" smtClean="0"/>
              <a:t>При вакцинации развивается легкая или латентная (скрытая) форма инфекции, при которой вырабатываются антитела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82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вакцин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5766606"/>
              </p:ext>
            </p:extLst>
          </p:nvPr>
        </p:nvGraphicFramePr>
        <p:xfrm>
          <a:off x="838200" y="1825621"/>
          <a:ext cx="10515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9926220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9379472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8981781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269439559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Состав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Длительность создаваемого иммунитета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Примеры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5667975"/>
                  </a:ext>
                </a:extLst>
              </a:tr>
              <a:tr h="5256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Живые вакцины (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аттенутрованные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Живые ослабленные по вирулентности м/о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 лет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БЦЖ (туберкуле), полиомиелит,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корь, краснуха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609661"/>
                  </a:ext>
                </a:extLst>
              </a:tr>
              <a:tr h="5256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Убитые вакцины (инактивированные)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Убитые м/о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с сохраненными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</a:rPr>
                        <a:t>иммуногенными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свойствами (антигенами)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Брюшной тиф, энцефалит, коклюш,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герпес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8517802"/>
                  </a:ext>
                </a:extLst>
              </a:tr>
              <a:tr h="5256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Химические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Очищенные антигены микробной клетки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1-3 года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Гепатит В, СПИД, пневмококковые инфекции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271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595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вакцин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0671892"/>
              </p:ext>
            </p:extLst>
          </p:nvPr>
        </p:nvGraphicFramePr>
        <p:xfrm>
          <a:off x="838200" y="1825621"/>
          <a:ext cx="10515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9926220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9379472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8981781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269439559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Состав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Длительность создаваемого иммунитета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Примеры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5667975"/>
                  </a:ext>
                </a:extLst>
              </a:tr>
              <a:tr h="5256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Анатоксины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Обезвреженные токсины м/о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 лет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Дифтерия, столбняк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8748600"/>
                  </a:ext>
                </a:extLst>
              </a:tr>
              <a:tr h="5256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Ассоциированные или комбинированные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Антигены нескольких видов м/о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1-5 лет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АКДС, грипп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6809711"/>
                  </a:ext>
                </a:extLst>
              </a:tr>
              <a:tr h="5256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Рекомбинантные или генно-инженерные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Антигены патогенных м/о, полученные путем встраивания генома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патогена в хромосому дрожжей или непатогенных бактерий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1-5 лет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Корь, гепатит В, полиомиелит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791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0460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793</Words>
  <Application>Microsoft Office PowerPoint</Application>
  <PresentationFormat>Произвольный</PresentationFormat>
  <Paragraphs>144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Историческая справка</vt:lpstr>
      <vt:lpstr>Результаты массовой вакцинации населения</vt:lpstr>
      <vt:lpstr>Термины и определения</vt:lpstr>
      <vt:lpstr>Иммунитет</vt:lpstr>
      <vt:lpstr>Вакцины</vt:lpstr>
      <vt:lpstr>Классификация вакцин</vt:lpstr>
      <vt:lpstr>Классификация вакцин</vt:lpstr>
      <vt:lpstr>Календарь прививок</vt:lpstr>
      <vt:lpstr>Противопоказания к вакцинации</vt:lpstr>
      <vt:lpstr>Слайд 12</vt:lpstr>
      <vt:lpstr>Сыворотки</vt:lpstr>
      <vt:lpstr>Классификация сывороток</vt:lpstr>
      <vt:lpstr>Сравнительная характеристика иммунопрепаратов 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45</cp:revision>
  <dcterms:created xsi:type="dcterms:W3CDTF">2020-09-04T04:53:43Z</dcterms:created>
  <dcterms:modified xsi:type="dcterms:W3CDTF">2020-12-01T13:26:18Z</dcterms:modified>
</cp:coreProperties>
</file>