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52"/>
  </p:notesMasterIdLst>
  <p:sldIdLst>
    <p:sldId id="256" r:id="rId6"/>
    <p:sldId id="257" r:id="rId7"/>
    <p:sldId id="303" r:id="rId8"/>
    <p:sldId id="258" r:id="rId9"/>
    <p:sldId id="259" r:id="rId10"/>
    <p:sldId id="260" r:id="rId11"/>
    <p:sldId id="261" r:id="rId12"/>
    <p:sldId id="262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282" r:id="rId27"/>
    <p:sldId id="285" r:id="rId28"/>
    <p:sldId id="284" r:id="rId29"/>
    <p:sldId id="286" r:id="rId30"/>
    <p:sldId id="288" r:id="rId31"/>
    <p:sldId id="287" r:id="rId32"/>
    <p:sldId id="302" r:id="rId33"/>
    <p:sldId id="264" r:id="rId34"/>
    <p:sldId id="265" r:id="rId35"/>
    <p:sldId id="266" r:id="rId36"/>
    <p:sldId id="267" r:id="rId37"/>
    <p:sldId id="268" r:id="rId38"/>
    <p:sldId id="269" r:id="rId39"/>
    <p:sldId id="270" r:id="rId40"/>
    <p:sldId id="271" r:id="rId41"/>
    <p:sldId id="272" r:id="rId42"/>
    <p:sldId id="273" r:id="rId43"/>
    <p:sldId id="274" r:id="rId44"/>
    <p:sldId id="275" r:id="rId45"/>
    <p:sldId id="276" r:id="rId46"/>
    <p:sldId id="277" r:id="rId47"/>
    <p:sldId id="278" r:id="rId48"/>
    <p:sldId id="279" r:id="rId49"/>
    <p:sldId id="280" r:id="rId50"/>
    <p:sldId id="281" r:id="rId51"/>
  </p:sldIdLst>
  <p:sldSz cx="9144000" cy="6858000" type="screen4x3"/>
  <p:notesSz cx="6670675" cy="992505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"/>
          <p:cNvSpPr>
            <a:spLocks noChangeArrowheads="1"/>
          </p:cNvSpPr>
          <p:nvPr/>
        </p:nvSpPr>
        <p:spPr bwMode="auto">
          <a:xfrm>
            <a:off x="0" y="0"/>
            <a:ext cx="6670675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47" name="AutoShape 2"/>
          <p:cNvSpPr>
            <a:spLocks noChangeArrowheads="1"/>
          </p:cNvSpPr>
          <p:nvPr/>
        </p:nvSpPr>
        <p:spPr bwMode="auto">
          <a:xfrm>
            <a:off x="0" y="0"/>
            <a:ext cx="6670675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48" name="AutoShape 3"/>
          <p:cNvSpPr>
            <a:spLocks noChangeArrowheads="1"/>
          </p:cNvSpPr>
          <p:nvPr/>
        </p:nvSpPr>
        <p:spPr bwMode="auto">
          <a:xfrm>
            <a:off x="0" y="0"/>
            <a:ext cx="6670675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49" name="AutoShape 4"/>
          <p:cNvSpPr>
            <a:spLocks noChangeArrowheads="1"/>
          </p:cNvSpPr>
          <p:nvPr/>
        </p:nvSpPr>
        <p:spPr bwMode="auto">
          <a:xfrm>
            <a:off x="0" y="0"/>
            <a:ext cx="6670675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0" name="AutoShape 5"/>
          <p:cNvSpPr>
            <a:spLocks noChangeArrowheads="1"/>
          </p:cNvSpPr>
          <p:nvPr/>
        </p:nvSpPr>
        <p:spPr bwMode="auto">
          <a:xfrm>
            <a:off x="0" y="0"/>
            <a:ext cx="6670675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1" name="AutoShape 6"/>
          <p:cNvSpPr>
            <a:spLocks noChangeArrowheads="1"/>
          </p:cNvSpPr>
          <p:nvPr/>
        </p:nvSpPr>
        <p:spPr bwMode="auto">
          <a:xfrm>
            <a:off x="0" y="0"/>
            <a:ext cx="6670675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2" name="AutoShape 7"/>
          <p:cNvSpPr>
            <a:spLocks noChangeArrowheads="1"/>
          </p:cNvSpPr>
          <p:nvPr/>
        </p:nvSpPr>
        <p:spPr bwMode="auto">
          <a:xfrm>
            <a:off x="0" y="0"/>
            <a:ext cx="6670675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3" name="AutoShape 8"/>
          <p:cNvSpPr>
            <a:spLocks noChangeArrowheads="1"/>
          </p:cNvSpPr>
          <p:nvPr/>
        </p:nvSpPr>
        <p:spPr bwMode="auto">
          <a:xfrm>
            <a:off x="0" y="0"/>
            <a:ext cx="6670675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4" name="AutoShape 9"/>
          <p:cNvSpPr>
            <a:spLocks noChangeArrowheads="1"/>
          </p:cNvSpPr>
          <p:nvPr/>
        </p:nvSpPr>
        <p:spPr bwMode="auto">
          <a:xfrm>
            <a:off x="0" y="0"/>
            <a:ext cx="6670675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5" name="AutoShape 10"/>
          <p:cNvSpPr>
            <a:spLocks noChangeArrowheads="1"/>
          </p:cNvSpPr>
          <p:nvPr/>
        </p:nvSpPr>
        <p:spPr bwMode="auto">
          <a:xfrm>
            <a:off x="0" y="0"/>
            <a:ext cx="6670675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6" name="AutoShape 11"/>
          <p:cNvSpPr>
            <a:spLocks noChangeArrowheads="1"/>
          </p:cNvSpPr>
          <p:nvPr/>
        </p:nvSpPr>
        <p:spPr bwMode="auto">
          <a:xfrm>
            <a:off x="0" y="0"/>
            <a:ext cx="6670675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7" name="AutoShape 12"/>
          <p:cNvSpPr>
            <a:spLocks noChangeArrowheads="1"/>
          </p:cNvSpPr>
          <p:nvPr/>
        </p:nvSpPr>
        <p:spPr bwMode="auto">
          <a:xfrm>
            <a:off x="0" y="0"/>
            <a:ext cx="6670675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8" name="AutoShape 13"/>
          <p:cNvSpPr>
            <a:spLocks noChangeArrowheads="1"/>
          </p:cNvSpPr>
          <p:nvPr/>
        </p:nvSpPr>
        <p:spPr bwMode="auto">
          <a:xfrm>
            <a:off x="0" y="0"/>
            <a:ext cx="6670675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9" name="Rectangle 1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22887" cy="398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15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26150" cy="47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59138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5913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59138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5913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36DE5AC5-01EA-4323-A6C1-3EC3583488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dagogics-book.ru/articles/5-1-4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pedagogics-book.ru/articles/9-3.html" TargetMode="External"/><Relationship Id="rId4" Type="http://schemas.openxmlformats.org/officeDocument/2006/relationships/hyperlink" Target="http://www.pedagogics-book.ru/articles/5-3.html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0C53B3CC-4728-4AC5-ABA7-50099C928E2E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3775075" y="9428163"/>
            <a:ext cx="288448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3500B870-2888-4AAA-8B42-A3CBFEC5353E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3775075" y="9428163"/>
            <a:ext cx="288607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0DAF8BD8-9BCC-4EE9-8D49-16350C3D2FDA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644525"/>
            <a:ext cx="4243387" cy="31829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8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7263" cy="48006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0D00DD5-770A-43BB-8B0C-1D66C0401830}" type="slidenum">
              <a:rPr lang="ru-RU" altLang="ru-RU" sz="1200"/>
              <a:pPr/>
              <a:t>15</a:t>
            </a:fld>
            <a:endParaRPr lang="ru-RU" altLang="ru-RU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16537" cy="3986213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34867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70859D9-B984-4942-9802-58E3D0A84773}" type="slidenum">
              <a:rPr lang="ru-RU" altLang="ru-RU" sz="1200"/>
              <a:pPr/>
              <a:t>16</a:t>
            </a:fld>
            <a:endParaRPr lang="ru-RU" altLang="ru-RU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16537" cy="3986213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89842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6821D5-01E3-4AF5-B8AE-065B3FC7A948}" type="slidenum">
              <a:rPr lang="ru-RU" altLang="ru-RU" sz="1200"/>
              <a:pPr/>
              <a:t>17</a:t>
            </a:fld>
            <a:endParaRPr lang="ru-RU" altLang="ru-RU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16537" cy="3986213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27528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BB85C6-CE5B-455C-B1C8-344947CC99DF}" type="slidenum">
              <a:rPr lang="ru-RU" altLang="ru-RU" sz="1200"/>
              <a:pPr/>
              <a:t>18</a:t>
            </a:fld>
            <a:endParaRPr lang="ru-RU" altLang="ru-RU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16537" cy="3986213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76651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43E3CB1-3B03-4100-AE2A-09391B63DD24}" type="slidenum">
              <a:rPr lang="ru-RU" altLang="ru-RU" sz="1200"/>
              <a:pPr/>
              <a:t>19</a:t>
            </a:fld>
            <a:endParaRPr lang="ru-RU" altLang="ru-RU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16537" cy="3986213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3767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81494B4-56C4-4BBC-8A80-4A0DED1B1D1E}" type="slidenum">
              <a:rPr lang="ru-RU" altLang="ru-RU" sz="1200"/>
              <a:pPr/>
              <a:t>20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16537" cy="3986213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61200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D1014CB-6F7F-48AC-AF2F-63A8D73C890B}" type="slidenum">
              <a:rPr lang="ru-RU" altLang="ru-RU" sz="1200"/>
              <a:pPr/>
              <a:t>21</a:t>
            </a:fld>
            <a:endParaRPr lang="ru-RU" altLang="ru-RU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16537" cy="3986213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8634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D1373536-5354-4422-810E-6EDAC43F1DE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22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F4BEFD5C-A696-49EA-BFA8-D4CF520E7B7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23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32173AB-E74F-48A8-A4D2-4AB3407AEC2D}" type="slidenum">
              <a:rPr lang="ru-RU" altLang="ru-RU" sz="1400"/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ru-RU" altLang="ru-RU" sz="140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812800"/>
            <a:ext cx="5311775" cy="3984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24563" cy="47879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E63C75B1-976C-478F-BD22-8EAF3910EC8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193675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altLang="ru-RU" sz="2000" smtClean="0">
                <a:latin typeface="Arial" panose="020B0604020202020204" pitchFamily="34" charset="0"/>
                <a:ea typeface="Microsoft YaHei" panose="020B0503020204020204" pitchFamily="34" charset="-122"/>
              </a:rPr>
              <a:t> В жизни современной высшей школы (ВШ) лекцию часто называют "горячей точкой". Слово "лекция" происходит от латинского "lection" - чтение. Лекция появилась в Древней Греции, получила свое дальнейшее развитие в Древнем Риме и в средние века. Яркие страницы в историю развития</a:t>
            </a:r>
            <a:r>
              <a:rPr lang="ru-RU" altLang="ru-RU" sz="2000" u="sng" smtClean="0">
                <a:solidFill>
                  <a:srgbClr val="CCCCFF"/>
                </a:solidFill>
                <a:latin typeface="Arial" panose="020B0604020202020204" pitchFamily="34" charset="0"/>
                <a:ea typeface="Microsoft YaHei" panose="020B0503020204020204" pitchFamily="34" charset="-122"/>
                <a:hlinkClick r:id="rId3"/>
              </a:rPr>
              <a:t>лекционной формы обучения</a:t>
            </a:r>
            <a:r>
              <a:rPr lang="ru-RU" altLang="ru-RU" sz="2000" smtClean="0">
                <a:latin typeface="Arial" panose="020B0604020202020204" pitchFamily="34" charset="0"/>
                <a:ea typeface="Microsoft YaHei" panose="020B0503020204020204" pitchFamily="34" charset="-122"/>
              </a:rPr>
              <a:t> в России вписал основатель первого отечественного университета М. В. Ломоносов, по достоинству ценивший живое слово преподавателей. Он считал необходимым систематически и настойчиво учиться красноречию, под которым разумел "искусство о всякой данной материи красно говорить и тем преклонять других к своему об оной мнению". И поэтому он советовал лекторам "разум свой острить через беспрестанное упражнение в сочинении и произношении слов, а не полагаться на одни правила и чтение авторов".</a:t>
            </a:r>
          </a:p>
          <a:p>
            <a:pPr marL="215900" indent="-193675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altLang="ru-RU" sz="2000" smtClean="0">
                <a:latin typeface="Arial" panose="020B0604020202020204" pitchFamily="34" charset="0"/>
                <a:ea typeface="Microsoft YaHei" panose="020B0503020204020204" pitchFamily="34" charset="-122"/>
              </a:rPr>
              <a:t>К числу наиболее прославленных лекторов отечественной школы следует отнести математика М. В. Остроградского. Михаил Васильевич Остроградский придавал большое значение как научной, так и методической стороне лекции. Он начинал с обзора прочитанного ранее, затем следовали рассуждения и методы доказательства по новой теме. Лекция заканчивалась выводами и оживлялась экскурсами в жизнь и деятельность маститых ученых.</a:t>
            </a:r>
          </a:p>
          <a:p>
            <a:pPr marL="215900" indent="-193675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altLang="ru-RU" sz="2000" smtClean="0">
                <a:latin typeface="Arial" panose="020B0604020202020204" pitchFamily="34" charset="0"/>
                <a:ea typeface="Microsoft YaHei" panose="020B0503020204020204" pitchFamily="34" charset="-122"/>
              </a:rPr>
              <a:t>Выдающимися лекторами были историки О. В. Ключевский и Т. Н. Грановский. Лекции Грановского были столь блестящи, что отодвинули на второй план книгу, учебник. Н. Г. Чернышевский называл Грановского "одним из сильнейших посредников между наукой и нашим обществом". Лекции этого ученого-гуманитария оказывали сильнейшее духовное, нравственное воздействие на слушателей.</a:t>
            </a:r>
          </a:p>
          <a:p>
            <a:pPr marL="215900" indent="-193675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altLang="ru-RU" sz="2000" smtClean="0">
                <a:latin typeface="Arial" panose="020B0604020202020204" pitchFamily="34" charset="0"/>
                <a:ea typeface="Microsoft YaHei" panose="020B0503020204020204" pitchFamily="34" charset="-122"/>
              </a:rPr>
              <a:t>С середины XIX в. по мере роста научных и технических знаний во всем мире усилилась потребность дополнения лекций практическими занятиями, стимулирующими самостоятельность и активность студентов. Назначение лекции видится как подготовка студентов к самостоятельной работе с книгой. Известный русский хирург и педагог Н. И. Пирогов утверждал, что лекция должна читаться только в том случае, если лектор владеет совершенно новым научным материалом или обладает особым даром слова. Н. Г. Чернышевский, Н. А. Добролюбов, Д. И. Писарев придавали большое значение </a:t>
            </a:r>
            <a:r>
              <a:rPr lang="ru-RU" altLang="ru-RU" sz="2000" u="sng" smtClean="0">
                <a:solidFill>
                  <a:srgbClr val="CCCCFF"/>
                </a:solidFill>
                <a:latin typeface="Arial" panose="020B0604020202020204" pitchFamily="34" charset="0"/>
                <a:ea typeface="Microsoft YaHei" panose="020B0503020204020204" pitchFamily="34" charset="-122"/>
                <a:hlinkClick r:id="rId4"/>
              </a:rPr>
              <a:t>самостоятельной работе студентов</a:t>
            </a:r>
            <a:r>
              <a:rPr lang="ru-RU" altLang="ru-RU" sz="2000" smtClean="0">
                <a:latin typeface="Arial" panose="020B0604020202020204" pitchFamily="34" charset="0"/>
                <a:ea typeface="Microsoft YaHei" panose="020B0503020204020204" pitchFamily="34" charset="-122"/>
              </a:rPr>
              <a:t>, но в то же время подчеркивали эмоциональное воздействие лекций в процессе </a:t>
            </a:r>
            <a:r>
              <a:rPr lang="ru-RU" altLang="ru-RU" sz="2000" u="sng" smtClean="0">
                <a:solidFill>
                  <a:srgbClr val="CCCCFF"/>
                </a:solidFill>
                <a:latin typeface="Arial" panose="020B0604020202020204" pitchFamily="34" charset="0"/>
                <a:ea typeface="Microsoft YaHei" panose="020B0503020204020204" pitchFamily="34" charset="-122"/>
                <a:hlinkClick r:id="rId5"/>
              </a:rPr>
              <a:t>педагогического общения</a:t>
            </a:r>
            <a:r>
              <a:rPr lang="ru-RU" altLang="ru-RU" sz="2000" smtClean="0">
                <a:latin typeface="Arial" panose="020B0604020202020204" pitchFamily="34" charset="0"/>
                <a:ea typeface="Microsoft YaHei" panose="020B0503020204020204" pitchFamily="34" charset="-122"/>
              </a:rPr>
              <a:t>. В 1896 г. второй съезд русских деятелей по техническому и профессиональному образованию выступил в защиту лекции, подчеркнув, что живое слово - это могущественное средство для сообщения научных знаний и по своей способности прочно запечатлеть наиболее существенные стороны предмета не может быть заменено никакой книгой. В 30-е гг. в некоторых вузах в порядке эксперимента прекратили читать лекции. Эксперимент себя не оправдал. Резко снизился уровень знаний у студентов.</a:t>
            </a:r>
          </a:p>
          <a:p>
            <a:pPr marL="215900" indent="-193675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altLang="ru-RU" sz="2000" smtClean="0">
                <a:latin typeface="Arial" panose="020B0604020202020204" pitchFamily="34" charset="0"/>
                <a:ea typeface="Microsoft YaHei" panose="020B0503020204020204" pitchFamily="34" charset="-122"/>
              </a:rPr>
              <a:t> </a:t>
            </a:r>
          </a:p>
          <a:p>
            <a:pPr marL="215900" indent="-193675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778250" y="9428163"/>
            <a:ext cx="28892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fld id="{436DC7D9-DA72-4ED1-AA8B-A64479DD5645}" type="slidenum">
              <a:rPr lang="ru-RU" altLang="ru-RU" smtClean="0">
                <a:latin typeface="+mn-lt" charset="0"/>
                <a:cs typeface="+mn-ea" charset="0"/>
              </a:rPr>
              <a:pPr eaLnBrk="1" hangingPunct="1">
                <a:buSzPct val="100000"/>
                <a:defRPr/>
              </a:pPr>
              <a:t>2</a:t>
            </a:fld>
            <a:endParaRPr lang="ru-RU" altLang="ru-RU" smtClean="0">
              <a:latin typeface="+mn-lt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795D2D5-8902-40CC-9E26-CF8B3A37E43A}" type="slidenum">
              <a:rPr lang="ru-RU" altLang="ru-RU" sz="1400"/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ru-RU" altLang="ru-RU" sz="1400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812800"/>
            <a:ext cx="5311775" cy="3984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24563" cy="47879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13707DF-3810-43CC-B0C9-CBEA7DEECB1D}" type="slidenum">
              <a:rPr lang="ru-RU" altLang="ru-RU" sz="1200"/>
              <a:pPr/>
              <a:t>28</a:t>
            </a:fld>
            <a:endParaRPr lang="ru-RU" altLang="ru-RU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16537" cy="3986213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967701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4E0C32E0-C260-44D7-A6B1-2813C7CD13D0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29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034C7591-7707-47B5-AFBC-A67C8F4BA9BA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30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E1613596-1EFF-4AD3-8600-820667C7F44D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31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193675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altLang="ru-RU" sz="2000" smtClean="0">
                <a:latin typeface="Arial" panose="020B0604020202020204" pitchFamily="34" charset="0"/>
                <a:ea typeface="Microsoft YaHei" panose="020B0503020204020204" pitchFamily="34" charset="-122"/>
              </a:rPr>
              <a:t>Схема традиционной вузовской лекции приспособлена в основном для сообщения максимально возможного количества знаний, т.е. в форме, наиболее удобной для изложения, т.е. в конечном итоге для преподавателя. Стремление каждого преподавателя «загрузить» студента максимально возможным количеством информации по своей дисциплине приводит к одной общей особенности практически всех лекций: в их содержании планируется то, что преподаватель может изложить студенту за отведенное время, тогда как главное в организации учебного процесса заключается в том, что студент может за это время усвоить. Поэтому вузовскую лекцию целесообразно рассматривать только как такую форму учебной деятельности, при которой специально организуемый и управляемый процесс обучения направляется на повышение активности познавательных интересов, развитие творческих способностей обучаемых.</a:t>
            </a:r>
            <a:br>
              <a:rPr lang="ru-RU" altLang="ru-RU" sz="2000" smtClean="0">
                <a:latin typeface="Arial" panose="020B0604020202020204" pitchFamily="34" charset="0"/>
                <a:ea typeface="Microsoft YaHei" panose="020B0503020204020204" pitchFamily="34" charset="-122"/>
              </a:rPr>
            </a:b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778250" y="9428163"/>
            <a:ext cx="28892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fld id="{BC2FAF81-E494-41EB-85BE-27FA939ABB5B}" type="slidenum">
              <a:rPr lang="ru-RU" altLang="ru-RU" smtClean="0">
                <a:latin typeface="+mn-lt" charset="0"/>
                <a:cs typeface="+mn-ea" charset="0"/>
              </a:rPr>
              <a:pPr eaLnBrk="1" hangingPunct="1">
                <a:buSzPct val="100000"/>
                <a:defRPr/>
              </a:pPr>
              <a:t>31</a:t>
            </a:fld>
            <a:endParaRPr lang="ru-RU" altLang="ru-RU" smtClean="0">
              <a:latin typeface="+mn-lt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54D5922A-6E37-4A6C-85DE-75C8A103166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32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193675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altLang="ru-RU" sz="2000" smtClean="0">
                <a:latin typeface="Arial" panose="020B0604020202020204" pitchFamily="34" charset="0"/>
                <a:ea typeface="Microsoft YaHei" panose="020B0503020204020204" pitchFamily="34" charset="-122"/>
              </a:rPr>
              <a:t>  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778250" y="9428163"/>
            <a:ext cx="28892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fld id="{747552F6-1F90-4CD2-A72B-407F33CC4D8B}" type="slidenum">
              <a:rPr lang="ru-RU" altLang="ru-RU" smtClean="0">
                <a:latin typeface="+mn-lt" charset="0"/>
                <a:cs typeface="+mn-ea" charset="0"/>
              </a:rPr>
              <a:pPr eaLnBrk="1" hangingPunct="1">
                <a:buSzPct val="100000"/>
                <a:defRPr/>
              </a:pPr>
              <a:t>32</a:t>
            </a:fld>
            <a:endParaRPr lang="ru-RU" altLang="ru-RU" smtClean="0">
              <a:latin typeface="+mn-lt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CEC0360A-1E6C-4927-854E-2A282A7F3F3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33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14B80942-F0F0-43E4-89C9-6901607DA5A2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34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3111D8E3-4DD9-40CC-8B54-D6F641210D3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193675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altLang="ru-RU" sz="2000" smtClean="0">
                <a:latin typeface="Arial" panose="020B0604020202020204" pitchFamily="34" charset="0"/>
                <a:ea typeface="Microsoft YaHei" panose="020B0503020204020204" pitchFamily="34" charset="-122"/>
              </a:rPr>
              <a:t>Схема традиционной вузовской лекции приспособлена в основном для сообщения максимально возможного количества знаний, т.е. в форме, наиболее удобной для изложения, т.е. в конечном итоге для преподавателя. Стремление каждого преподавателя «загрузить» студента максимально возможным количеством информации по своей дисциплине приводит к одной общей особенности практически всех лекций: в их содержании планируется то, что преподаватель может изложить студенту за отведенное время, тогда как главное в организации учебного процесса заключается в том, что студент может за это время усвоить. Поэтому вузовскую лекцию целесообразно рассматривать только как такую форму учебной деятельности, при которой специально организуемый и управляемый процесс обучения направляется на повышение активности познавательных интересов, развитие творческих способностей обучаемых.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778250" y="9428163"/>
            <a:ext cx="28892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fld id="{2BAC22CC-A1A9-4B60-83FA-DD79FE37853C}" type="slidenum">
              <a:rPr lang="ru-RU" altLang="ru-RU" smtClean="0">
                <a:latin typeface="+mn-lt" charset="0"/>
                <a:cs typeface="+mn-ea" charset="0"/>
              </a:rPr>
              <a:pPr eaLnBrk="1" hangingPunct="1">
                <a:buSzPct val="100000"/>
                <a:defRPr/>
              </a:pPr>
              <a:t>4</a:t>
            </a:fld>
            <a:endParaRPr lang="ru-RU" altLang="ru-RU" smtClean="0">
              <a:latin typeface="+mn-lt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AE6AFA8B-3825-4376-AC31-F595801B24E3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35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B7C898E4-E7FC-4191-AE96-80D36FD328C0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36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DA6199E0-20FD-4BFD-82F8-E9879FD07626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37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CDC5C608-4BCF-449A-AB79-454C840AD6FD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38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2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3174BDB7-4064-41F7-9F63-E7C205B4D456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39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93C7AC41-CD37-421A-8899-E6C12A84FFD2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40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EEED0DA5-AD7D-4515-9828-A4CD830E4FE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41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7EDEE6DA-170D-4B9F-8C95-4C5387FAC17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42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BAB0A4CA-02DB-4517-809A-8DDE67E47DAF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43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A9671DAF-A18C-434B-BB46-0BE0174F840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44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1B99C9C1-21AB-47BA-9ABB-EFDAC273948A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8E1EA717-2E80-4400-9671-D35FADB8E53F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45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3CCCC5EC-A7F6-4A12-B6CC-FCBECB5CB01F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46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35DD14D8-4811-4695-83CD-F4759F88B93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014A09D4-D1DD-4524-BFE9-0439F080345D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60055D23-8E33-449F-BDC6-9A0B85EE1C96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DDBF3C-4797-4D78-B811-F4F8F2B0AF39}" type="slidenum">
              <a:rPr lang="ru-RU" altLang="ru-RU" sz="1200"/>
              <a:pPr/>
              <a:t>13</a:t>
            </a:fld>
            <a:endParaRPr lang="ru-RU" altLang="ru-RU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16537" cy="3986213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987365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8E7925C-D2AD-4F51-8B39-4C96F969516D}" type="slidenum">
              <a:rPr lang="ru-RU" altLang="ru-RU" sz="1200"/>
              <a:pPr/>
              <a:t>14</a:t>
            </a:fld>
            <a:endParaRPr lang="ru-RU" altLang="ru-RU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16537" cy="3986213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16304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814A4-6F80-4FAF-9604-F2D947207D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620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1361-9A4B-4196-9A4C-6D03F32BAB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0035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3525" y="1604963"/>
            <a:ext cx="2051050" cy="4503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03925" cy="4503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76042-7F27-4DE1-A695-4C6426A59B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4217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C9713-075E-489C-992D-2E763F5835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299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2A0BB-B635-48A3-9779-7A2B4EF7C0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0794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CF613-43C2-45AA-ACA2-B802DF5432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0967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7488" cy="45037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7088" y="1600200"/>
            <a:ext cx="4027487" cy="45037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404DC-AE34-4AE6-BBCC-49BAAB3677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405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1E2BD-660C-464E-AA0C-2C25FD3AED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0200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51036-5AB8-4DDA-A674-23AD342260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579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72EE2-597C-4433-8652-4561BE5A80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8119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D0BF5-BB28-4630-885F-A2EBE2F9BE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2942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A0730-1929-48E7-9B79-E07AA8B418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8477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0E36D-5846-41D8-91E5-6039746533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7112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6341C-8185-4EBA-BB69-1181F96AE4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1799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3525" y="274638"/>
            <a:ext cx="2051050" cy="5829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03925" cy="5829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5BCF8-7CD5-4B5D-A2B8-26FE4B50D4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4935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6793B-C582-4215-8638-7B0EB9431A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94496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11650-E552-4399-8678-6C398F6BCB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1930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47902-2AD8-463A-8FA8-99C29FCB18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8681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2288" y="5367338"/>
            <a:ext cx="2655887" cy="7826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00575" y="5367338"/>
            <a:ext cx="2655888" cy="7826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024D1-F550-46BB-85EA-6C69041894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24385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F7F24-48B9-4A43-9FD1-EB0A6D398A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78087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A1E8C-9A9B-4AF9-8210-A67D727299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81562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7E5FC-934F-40C6-885C-B96AF713C0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7366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B53A4-D5C0-4FAF-8B84-F92F612F0A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8636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78B8E-8F49-492A-BD3A-2D053EFA19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3757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53464-1E4B-40AA-AA18-CCF875B1D3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4380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E25BD-903C-4776-BFF3-96A7EA7FC8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04265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91213" y="4800600"/>
            <a:ext cx="1365250" cy="1349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92288" y="4800600"/>
            <a:ext cx="3946525" cy="1349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C5213-59BE-4902-B98D-1C95D272BF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64383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F9694-1985-4F41-8A4A-3B7BD6B219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64597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B87CD-BEF9-45A1-987F-8A893A9098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57976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78FB6-AB2E-4BA4-B9B1-6D256E6C5F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33462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27488" cy="45037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7088" y="1604963"/>
            <a:ext cx="4027487" cy="45037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F2C7-0098-4EA0-94DF-0D5F98AFF5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32809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99224-7132-4FA9-8445-DD7894690F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50019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E9E68-A761-4710-8F2E-6F467E6FCA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574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27488" cy="45037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7088" y="1604963"/>
            <a:ext cx="4027487" cy="45037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261CD-8630-4761-BABB-A8491A2F35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7102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0379B-1995-46A3-9BB7-2156F40415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24806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79C56-D70D-4D4A-A657-E16A4A6FA1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17731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AE845-4839-4FC3-9AFA-F137A5679F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28441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FBE93-EE5A-469F-AF5D-CF60675954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46989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3525" y="273050"/>
            <a:ext cx="2051050" cy="5835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03925" cy="5835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03C0C-B37F-459F-8F54-69D6EB4EBE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66877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69C9D-8114-490E-802A-8D3706146F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88059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044D2-6583-4CA8-9FC4-1C3B87E3D7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00909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CE820-D608-44F1-AC99-8E79DE98E8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11194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2468563" cy="5830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6013" y="273050"/>
            <a:ext cx="2468562" cy="5830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D26D8-2C9D-4D97-931A-4E29A10825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08073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37AFA-7E22-488E-ACE4-5237C02ED7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114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5CFAC-46C7-41DB-BAEA-F26D7165A1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17422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E1769-8631-4559-B6D0-C62334D6B8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6966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C05EE-8427-48A1-BB8C-57C0001713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02430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D362C-F8CB-49AD-AD87-803B2DC95F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87050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EE753-590A-4059-B718-C7F2252A35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22933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54B3F-7BE0-4F2D-AFD5-3514A77938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29643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3525" y="273050"/>
            <a:ext cx="2051050" cy="583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03925" cy="583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2DE88-5302-4FF9-9644-3A5BAEB112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2257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29CA7-CA87-4B6F-94C9-1C5318932F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721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35F72-E718-4682-891A-530C9B58B2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2822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2A90D-0E9D-4926-B03B-A72666109F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2287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E3679-83A9-4E61-BA4E-C6E3FF3736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173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501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13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13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33D4925-F721-4C2F-93D2-4AAD75E178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07375" cy="450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07375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07375" cy="450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13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mtClean="0"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13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mtClean="0"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43DCB181-B097-4923-8A35-9602FE3F37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2288" y="4800600"/>
            <a:ext cx="5464175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3075" name="Freeform 2"/>
          <p:cNvSpPr>
            <a:spLocks noChangeArrowheads="1"/>
          </p:cNvSpPr>
          <p:nvPr/>
        </p:nvSpPr>
        <p:spPr bwMode="auto">
          <a:xfrm>
            <a:off x="1792288" y="612775"/>
            <a:ext cx="5486400" cy="4114800"/>
          </a:xfrm>
          <a:custGeom>
            <a:avLst/>
            <a:gdLst/>
            <a:ahLst/>
            <a:cxnLst/>
            <a:rect l="0" t="0" r="0" b="0"/>
            <a:pathLst/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2288" y="5367338"/>
            <a:ext cx="5464175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13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mtClean="0"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13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mtClean="0"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4CB8867A-AD93-4C8A-9066-13D7C55EF1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13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mtClean="0"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13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mtClean="0"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D0B68CF1-321E-4D72-B85E-D135F596BA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07375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410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07375" cy="450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298608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5050" y="273050"/>
            <a:ext cx="5089525" cy="583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13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mtClean="0"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13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mtClean="0"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10D5649E-0179-49E5-9994-E680ED4961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B%D0%B0%D1%82%D0%B8%D0%BD%D1%81%D0%BA%D0%B8%D0%B9_%D1%8F%D0%B7%D1%8B%D0%B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165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195263" y="1931988"/>
            <a:ext cx="8751887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1244600" y="3525838"/>
            <a:ext cx="5807075" cy="158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 rot="180000">
            <a:off x="6684963" y="3482975"/>
            <a:ext cx="2112962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784225" y="4244975"/>
            <a:ext cx="7837488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0003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Calibri" panose="020F0502020204030204" pitchFamily="34" charset="0"/>
              </a:rPr>
              <a:t>Лекция 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Calibri" panose="020F0502020204030204" pitchFamily="34" charset="0"/>
              </a:rPr>
              <a:t>для ординаторов 1 года обучения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endParaRPr lang="ru-RU" altLang="ru-RU" sz="32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3200" b="1">
                <a:solidFill>
                  <a:srgbClr val="000000"/>
                </a:solidFill>
                <a:latin typeface="Calibri" panose="020F0502020204030204" pitchFamily="34" charset="0"/>
              </a:rPr>
              <a:t>Лектор: </a:t>
            </a:r>
            <a:r>
              <a:rPr lang="ru-RU" altLang="ru-RU" sz="2800">
                <a:solidFill>
                  <a:srgbClr val="000000"/>
                </a:solidFill>
                <a:latin typeface="Calibri" panose="020F0502020204030204" pitchFamily="34" charset="0"/>
              </a:rPr>
              <a:t>доцент  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3200">
                <a:solidFill>
                  <a:srgbClr val="000000"/>
                </a:solidFill>
                <a:latin typeface="Calibri" panose="020F0502020204030204" pitchFamily="34" charset="0"/>
              </a:rPr>
              <a:t>Гуров Виктор Александрович</a:t>
            </a:r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414338" y="296863"/>
            <a:ext cx="5659437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Кафедра педагогики и психологии</a:t>
            </a:r>
          </a:p>
          <a:p>
            <a:pPr algn="ctr" eaLnBrk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 с курсом ПО</a:t>
            </a:r>
          </a:p>
        </p:txBody>
      </p:sp>
      <p:pic>
        <p:nvPicPr>
          <p:cNvPr id="717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88" y="327025"/>
            <a:ext cx="2290762" cy="153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2663825" y="2647950"/>
            <a:ext cx="5975350" cy="144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3200" b="1">
                <a:solidFill>
                  <a:srgbClr val="000099"/>
                </a:solidFill>
              </a:rPr>
              <a:t>ПОНЯТИЕ, СОДЕРЖАНИЕ И ТРЕБОВАНИЯ К ОЦЕНКЕ ЛЕКЦИОННЫХ ЗАНЯТИЙ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951162" y="6319890"/>
            <a:ext cx="3240087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000" dirty="0">
                <a:solidFill>
                  <a:srgbClr val="292934"/>
                </a:solidFill>
              </a:rPr>
              <a:t>Красноярск </a:t>
            </a:r>
            <a:r>
              <a:rPr lang="ru-RU" altLang="ru-RU" sz="2000" dirty="0" smtClean="0">
                <a:solidFill>
                  <a:srgbClr val="292934"/>
                </a:solidFill>
              </a:rPr>
              <a:t>2020</a:t>
            </a:r>
            <a:endParaRPr lang="ru-RU" altLang="ru-RU" sz="2000" dirty="0">
              <a:solidFill>
                <a:srgbClr val="292934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914400" y="1676400"/>
            <a:ext cx="7239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93B07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Виды лекций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52400" y="3581400"/>
            <a:ext cx="1676400" cy="485775"/>
          </a:xfrm>
          <a:prstGeom prst="rect">
            <a:avLst/>
          </a:prstGeom>
          <a:solidFill>
            <a:srgbClr val="FFCC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400" b="1"/>
              <a:t>По целям</a:t>
            </a: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 rot="14718506" flipV="1">
            <a:off x="2676525" y="2711450"/>
            <a:ext cx="227013" cy="17510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810000" y="3048000"/>
            <a:ext cx="4648200" cy="485775"/>
          </a:xfrm>
          <a:prstGeom prst="rect">
            <a:avLst/>
          </a:prstGeom>
          <a:solidFill>
            <a:srgbClr val="FFCC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400" b="1"/>
              <a:t>агитационные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3810000" y="3886200"/>
            <a:ext cx="4648200" cy="485775"/>
          </a:xfrm>
          <a:prstGeom prst="rect">
            <a:avLst/>
          </a:prstGeom>
          <a:solidFill>
            <a:srgbClr val="FFCC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400" b="1"/>
              <a:t>воспитывающие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3810000" y="4724400"/>
            <a:ext cx="4648200" cy="485775"/>
          </a:xfrm>
          <a:prstGeom prst="rect">
            <a:avLst/>
          </a:prstGeom>
          <a:solidFill>
            <a:srgbClr val="FFCC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400" b="1"/>
              <a:t>пропагандистские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3810000" y="5457825"/>
            <a:ext cx="4648200" cy="485775"/>
          </a:xfrm>
          <a:prstGeom prst="rect">
            <a:avLst/>
          </a:prstGeom>
          <a:solidFill>
            <a:srgbClr val="FFCC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400" b="1"/>
              <a:t>развивающие</a:t>
            </a: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rot="14718506" flipV="1">
            <a:off x="2270125" y="3284538"/>
            <a:ext cx="950913" cy="13668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rot="14718506" flipV="1">
            <a:off x="1918494" y="3853656"/>
            <a:ext cx="1703388" cy="10572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rot="14718506" flipV="1">
            <a:off x="1703388" y="4335462"/>
            <a:ext cx="2254250" cy="7715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305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000082"/>
              </a:contourClr>
            </a:sp3d>
          </a:bodyPr>
          <a:lstStyle/>
          <a:p>
            <a:pPr algn="ctr"/>
            <a:r>
              <a:rPr lang="ru-RU" sz="2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ЛЕКЦИЯ</a:t>
            </a:r>
          </a:p>
          <a:p>
            <a:pPr algn="ctr"/>
            <a:r>
              <a:rPr lang="ru-RU" sz="24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как главная форма </a:t>
            </a:r>
            <a:r>
              <a:rPr lang="ru-RU" sz="24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организации обучения</a:t>
            </a:r>
            <a:endParaRPr lang="ru-RU" sz="24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33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 autoUpdateAnimBg="0"/>
      <p:bldP spid="25610" grpId="0" animBg="1" autoUpdateAnimBg="0"/>
      <p:bldP spid="25611" grpId="0" animBg="1" autoUpdateAnimBg="0"/>
      <p:bldP spid="25612" grpId="0" animBg="1" autoUpdateAnimBg="0"/>
      <p:bldP spid="25613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914400" y="1676400"/>
            <a:ext cx="7239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93B07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Виды лекций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133600" y="3581400"/>
            <a:ext cx="2438400" cy="485775"/>
          </a:xfrm>
          <a:prstGeom prst="rect">
            <a:avLst/>
          </a:prstGeom>
          <a:solidFill>
            <a:srgbClr val="99FFCC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400" b="1"/>
              <a:t>По содержанию</a:t>
            </a:r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V="1">
            <a:off x="4800600" y="3810000"/>
            <a:ext cx="838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5867400" y="3581400"/>
            <a:ext cx="2438400" cy="485775"/>
          </a:xfrm>
          <a:prstGeom prst="rect">
            <a:avLst/>
          </a:prstGeom>
          <a:solidFill>
            <a:srgbClr val="99FFCC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400" b="1"/>
              <a:t>академические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5867400" y="4695825"/>
            <a:ext cx="2438400" cy="485775"/>
          </a:xfrm>
          <a:prstGeom prst="rect">
            <a:avLst/>
          </a:prstGeom>
          <a:solidFill>
            <a:srgbClr val="99FFCC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400" b="1"/>
              <a:t>популярные</a:t>
            </a: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4800600" y="3810000"/>
            <a:ext cx="838200" cy="1066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305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000082"/>
              </a:contourClr>
            </a:sp3d>
          </a:bodyPr>
          <a:lstStyle/>
          <a:p>
            <a:pPr algn="ctr"/>
            <a:r>
              <a:rPr lang="ru-RU" sz="2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ЛЕКЦИЯ</a:t>
            </a:r>
          </a:p>
          <a:p>
            <a:pPr algn="ctr"/>
            <a:r>
              <a:rPr lang="ru-RU" sz="24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как главная форма </a:t>
            </a:r>
            <a:r>
              <a:rPr lang="ru-RU" sz="24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организации обучения</a:t>
            </a:r>
            <a:endParaRPr lang="ru-RU" sz="24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93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 autoUpdateAnimBg="0"/>
      <p:bldP spid="26634" grpId="0" animBg="1" autoUpdateAnimBg="0"/>
      <p:bldP spid="26635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914400" y="1676400"/>
            <a:ext cx="7239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93B07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Виды лекций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800600" y="3581400"/>
            <a:ext cx="4038600" cy="485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400" b="1"/>
              <a:t>По дидактическим задачам</a:t>
            </a: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H="1" flipV="1">
            <a:off x="3124200" y="2895600"/>
            <a:ext cx="1676400" cy="914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381000" y="2514600"/>
            <a:ext cx="2667000" cy="485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400" b="1"/>
              <a:t>вводные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381000" y="3581400"/>
            <a:ext cx="2667000" cy="485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400" b="1"/>
              <a:t>установочные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381000" y="4724400"/>
            <a:ext cx="2667000" cy="485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400" b="1"/>
              <a:t>текущие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381000" y="5838825"/>
            <a:ext cx="2667000" cy="485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400" b="1"/>
              <a:t>обзорные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4800600" y="5410200"/>
            <a:ext cx="4038600" cy="923925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ru-RU" altLang="ru-RU" sz="2400" b="1"/>
              <a:t>Заключительно-обобщающие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4800600" y="2514600"/>
            <a:ext cx="4038600" cy="485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400" b="1"/>
              <a:t>проблемные</a:t>
            </a:r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 flipH="1">
            <a:off x="3124200" y="3810000"/>
            <a:ext cx="1676400" cy="76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 flipH="1">
            <a:off x="3124200" y="3810000"/>
            <a:ext cx="1676400" cy="1143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 flipH="1">
            <a:off x="3124200" y="3810000"/>
            <a:ext cx="1676400" cy="2286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 flipH="1" flipV="1">
            <a:off x="6781800" y="3048000"/>
            <a:ext cx="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 flipH="1">
            <a:off x="6781800" y="4191000"/>
            <a:ext cx="0" cy="1143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305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000082"/>
              </a:contourClr>
            </a:sp3d>
          </a:bodyPr>
          <a:lstStyle/>
          <a:p>
            <a:pPr algn="ctr"/>
            <a:r>
              <a:rPr lang="ru-RU" sz="2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ЛЕКЦИЯ</a:t>
            </a:r>
          </a:p>
          <a:p>
            <a:pPr algn="ctr"/>
            <a:r>
              <a:rPr lang="ru-RU" sz="24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как главная форма </a:t>
            </a:r>
            <a:r>
              <a:rPr lang="ru-RU" sz="24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организации обучения</a:t>
            </a:r>
            <a:endParaRPr lang="ru-RU" sz="24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62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 autoUpdateAnimBg="0"/>
      <p:bldP spid="27658" grpId="0" animBg="1" autoUpdateAnimBg="0"/>
      <p:bldP spid="27659" grpId="0" animBg="1" autoUpdateAnimBg="0"/>
      <p:bldP spid="27660" grpId="0" animBg="1" autoUpdateAnimBg="0"/>
      <p:bldP spid="27661" grpId="0" animBg="1" autoUpdateAnimBg="0"/>
      <p:bldP spid="27662" grpId="0" animBg="1" autoUpdateAnimBg="0"/>
      <p:bldP spid="27663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533400" y="1676400"/>
            <a:ext cx="8077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93B07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Варианты подачи лекционного материала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524000" y="3171825"/>
            <a:ext cx="3048000" cy="8509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ru-RU" sz="2400" b="1"/>
              <a:t>1. Проблемная лекция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524000" y="4495800"/>
            <a:ext cx="3048000" cy="8509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ru-RU" sz="2400" b="1"/>
              <a:t>2. Лекция-визуализация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524000" y="5838825"/>
            <a:ext cx="3048000" cy="485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ru-RU" sz="2400" b="1"/>
              <a:t>3. Лекция вдвоем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791200" y="3200400"/>
            <a:ext cx="3048000" cy="1216025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ru-RU" sz="2400" b="1"/>
              <a:t>4. Лекция с заранее запланированными ошибками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5791200" y="5473700"/>
            <a:ext cx="3048000" cy="8509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ru-RU" sz="2400" b="1"/>
              <a:t>5. Лекция - </a:t>
            </a:r>
            <a:br>
              <a:rPr lang="ru-RU" altLang="ru-RU" sz="2400" b="1"/>
            </a:br>
            <a:r>
              <a:rPr lang="ru-RU" altLang="ru-RU" sz="2400" b="1"/>
              <a:t>пресс-конференция</a:t>
            </a:r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rot="2608626">
            <a:off x="762000" y="3276600"/>
            <a:ext cx="762000" cy="15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305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000082"/>
              </a:contourClr>
            </a:sp3d>
          </a:bodyPr>
          <a:lstStyle/>
          <a:p>
            <a:pPr algn="ctr"/>
            <a:r>
              <a:rPr lang="ru-RU" sz="2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ЛЕКЦИЯ</a:t>
            </a:r>
          </a:p>
          <a:p>
            <a:pPr algn="ctr"/>
            <a:r>
              <a:rPr lang="ru-RU" sz="24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как главная форма </a:t>
            </a:r>
            <a:r>
              <a:rPr lang="ru-RU" sz="24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организации обучения</a:t>
            </a:r>
            <a:endParaRPr lang="ru-RU" sz="24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3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395536" y="248006"/>
            <a:ext cx="8382000" cy="547688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800" b="1" dirty="0"/>
              <a:t>1. Проблемная лекция</a:t>
            </a:r>
            <a:endParaRPr lang="ru-RU" altLang="ru-RU" b="1" dirty="0"/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628506" y="962534"/>
            <a:ext cx="8532440" cy="177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2500"/>
              </a:lnSpc>
              <a:spcBef>
                <a:spcPts val="600"/>
              </a:spcBef>
              <a:buFontTx/>
              <a:buNone/>
            </a:pPr>
            <a:r>
              <a:rPr lang="ru-RU" altLang="ru-RU" sz="2600" dirty="0"/>
              <a:t>Новое знание вводится как неизвестное, которое необходимо открыть.</a:t>
            </a:r>
          </a:p>
          <a:p>
            <a:pPr>
              <a:lnSpc>
                <a:spcPts val="2500"/>
              </a:lnSpc>
              <a:spcBef>
                <a:spcPts val="600"/>
              </a:spcBef>
              <a:buFontTx/>
              <a:buNone/>
            </a:pPr>
            <a:r>
              <a:rPr lang="ru-RU" altLang="ru-RU" sz="2600" b="1" dirty="0"/>
              <a:t>Задача преподавателя </a:t>
            </a:r>
            <a:r>
              <a:rPr lang="ru-RU" altLang="ru-RU" sz="2600" dirty="0"/>
              <a:t>- создать проблемную ситуацию, побудить студентов к поиску решения проблемы, шаг за шагом, подводя их к искомой цели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2743200" y="2667000"/>
            <a:ext cx="381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3600" b="1">
                <a:solidFill>
                  <a:srgbClr val="FF2217"/>
                </a:solidFill>
              </a:rPr>
              <a:t>Как?</a:t>
            </a:r>
            <a:endParaRPr lang="ru-RU" altLang="ru-RU" sz="2400" b="1"/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611560" y="3427413"/>
            <a:ext cx="8532440" cy="14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ru-RU" altLang="ru-RU" sz="2600" dirty="0"/>
              <a:t>Новый материал представляется в виде проблемной задачи, в которой есть противоречия, которые надо обнаружить и разрешить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ru-RU" altLang="ru-RU" sz="2600" dirty="0"/>
              <a:t>Процесс познания приближается к поисковой работе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179512" y="5366533"/>
            <a:ext cx="8748464" cy="8754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ru-RU" altLang="ru-RU" sz="2400" b="1" dirty="0"/>
              <a:t>Главное</a:t>
            </a:r>
            <a:r>
              <a:rPr lang="ru-RU" altLang="ru-RU" sz="2400" dirty="0"/>
              <a:t> - реализовать принцип </a:t>
            </a:r>
            <a:r>
              <a:rPr lang="ru-RU" altLang="ru-RU" sz="2400" dirty="0" err="1"/>
              <a:t>проблемности</a:t>
            </a:r>
            <a:r>
              <a:rPr lang="ru-RU" altLang="ru-RU" sz="2400" dirty="0"/>
              <a:t> при отборе и обработке лекционного материала, и при его развертывании непосредственно на лекции в виде диалогического общения</a:t>
            </a:r>
          </a:p>
        </p:txBody>
      </p:sp>
    </p:spTree>
    <p:extLst>
      <p:ext uri="{BB962C8B-B14F-4D97-AF65-F5344CB8AC3E}">
        <p14:creationId xmlns:p14="http://schemas.microsoft.com/office/powerpoint/2010/main" val="118422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" grpId="0" animBg="1" autoUpdateAnimBg="0"/>
      <p:bldP spid="34827" grpId="0" autoUpdateAnimBg="0"/>
      <p:bldP spid="34828" grpId="0" autoUpdateAnimBg="0"/>
      <p:bldP spid="34829" grpId="0" autoUpdateAnimBg="0"/>
      <p:bldP spid="34830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523220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800" b="1" dirty="0" smtClean="0"/>
              <a:t>2.1 </a:t>
            </a:r>
            <a:r>
              <a:rPr lang="ru-RU" altLang="ru-RU" sz="2800" b="1" dirty="0"/>
              <a:t>Лекция визуализация</a:t>
            </a:r>
            <a:endParaRPr lang="ru-RU" altLang="ru-RU" b="1" dirty="0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401750" y="1976438"/>
            <a:ext cx="8562737" cy="182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ru-RU" altLang="ru-RU" sz="2800" dirty="0"/>
              <a:t>Лекция представляет из себя устную информацию, преобразованную в визуальную форму.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ru-RU" altLang="ru-RU" sz="2800" dirty="0"/>
              <a:t>Видеоряд, будучи воспринятым и осознанным, может служить опорой адекватных мыслей и практических действий.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401750" y="3890963"/>
            <a:ext cx="8742250" cy="100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ru-RU" altLang="ru-RU" sz="2800" dirty="0"/>
              <a:t>Видеоряд должен не только иллюстрировать устную информацию, но и сам быть носителем содержательной информации.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827584" y="5489575"/>
            <a:ext cx="19050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ru-RU" altLang="ru-RU" sz="2400" b="1" dirty="0"/>
              <a:t>Подготовка</a:t>
            </a:r>
            <a:br>
              <a:rPr lang="ru-RU" altLang="ru-RU" sz="2400" b="1" dirty="0"/>
            </a:br>
            <a:r>
              <a:rPr lang="ru-RU" altLang="ru-RU" sz="2400" b="1" dirty="0"/>
              <a:t>лекции 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539552" y="1325563"/>
            <a:ext cx="8424936" cy="39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altLang="ru-RU" sz="2800" b="1" dirty="0">
                <a:solidFill>
                  <a:srgbClr val="E73C1F"/>
                </a:solidFill>
              </a:rPr>
              <a:t>Принцип наглядности</a:t>
            </a:r>
            <a:r>
              <a:rPr lang="ru-RU" altLang="ru-RU" sz="2800" b="1" dirty="0"/>
              <a:t> (левое-правое полушария)</a:t>
            </a:r>
            <a:endParaRPr lang="ru-RU" altLang="ru-RU" sz="2800" dirty="0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3059832" y="5791200"/>
            <a:ext cx="990600" cy="0"/>
          </a:xfrm>
          <a:prstGeom prst="line">
            <a:avLst/>
          </a:prstGeom>
          <a:noFill/>
          <a:ln w="76200">
            <a:solidFill>
              <a:srgbClr val="FF221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4220553" y="5489575"/>
            <a:ext cx="49530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ru-RU" altLang="ru-RU" sz="2400" b="1" dirty="0"/>
              <a:t>Перекодирование содержания в визуальную форму</a:t>
            </a:r>
          </a:p>
        </p:txBody>
      </p:sp>
    </p:spTree>
    <p:extLst>
      <p:ext uri="{BB962C8B-B14F-4D97-AF65-F5344CB8AC3E}">
        <p14:creationId xmlns:p14="http://schemas.microsoft.com/office/powerpoint/2010/main" val="357381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 autoUpdateAnimBg="0"/>
      <p:bldP spid="36867" grpId="0" autoUpdateAnimBg="0"/>
      <p:bldP spid="36869" grpId="0" autoUpdateAnimBg="0"/>
      <p:bldP spid="36870" grpId="0" autoUpdateAnimBg="0"/>
      <p:bldP spid="36872" grpId="0" autoUpdateAnimBg="0"/>
      <p:bldP spid="3687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523220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800" b="1" dirty="0" smtClean="0"/>
              <a:t>2.2 </a:t>
            </a:r>
            <a:r>
              <a:rPr lang="ru-RU" altLang="ru-RU" sz="2800" b="1" dirty="0"/>
              <a:t>Лекция визуализация</a:t>
            </a:r>
            <a:endParaRPr lang="ru-RU" altLang="ru-RU" b="1" dirty="0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295400" y="1828800"/>
            <a:ext cx="78486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F"/>
            </a:pPr>
            <a:r>
              <a:rPr lang="ru-RU" altLang="ru-RU" sz="2400" b="1"/>
              <a:t>Натуральные материалы;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219200" y="1252538"/>
            <a:ext cx="777240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altLang="ru-RU" sz="2400" b="1">
                <a:solidFill>
                  <a:srgbClr val="FF2217"/>
                </a:solidFill>
              </a:rPr>
              <a:t>Наглядность в разных формах: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1295400" y="2209800"/>
            <a:ext cx="78486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F"/>
            </a:pPr>
            <a:r>
              <a:rPr lang="ru-RU" altLang="ru-RU" sz="2400" b="1"/>
              <a:t>Изобразительные (слайды, рисунки, фото)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1295400" y="2590800"/>
            <a:ext cx="78486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F"/>
            </a:pPr>
            <a:r>
              <a:rPr lang="ru-RU" altLang="ru-RU" sz="2400" b="1"/>
              <a:t>Символические (схемы, таблицы).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304800" y="3048000"/>
            <a:ext cx="78486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ru-RU" altLang="ru-RU" sz="2400" b="1">
                <a:solidFill>
                  <a:srgbClr val="E73C1F"/>
                </a:solidFill>
              </a:rPr>
              <a:t>Важно соблюдать:</a:t>
            </a: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609600" y="3429000"/>
            <a:ext cx="853440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F"/>
            </a:pPr>
            <a:r>
              <a:rPr lang="ru-RU" altLang="ru-RU" sz="2400" b="1"/>
              <a:t>Визуальную логику и ритм подачи материала;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F"/>
            </a:pPr>
            <a:r>
              <a:rPr lang="ru-RU" altLang="ru-RU" sz="2400" b="1"/>
              <a:t>Дозировку;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F"/>
            </a:pPr>
            <a:r>
              <a:rPr lang="ru-RU" altLang="ru-RU" sz="2400" b="1"/>
              <a:t>Стиль общения.</a:t>
            </a: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304800" y="4724400"/>
            <a:ext cx="78486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ru-RU" altLang="ru-RU" sz="2400" b="1">
                <a:solidFill>
                  <a:srgbClr val="E73C1F"/>
                </a:solidFill>
              </a:rPr>
              <a:t>Важно учесть:</a:t>
            </a: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609600" y="5176838"/>
            <a:ext cx="853440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F"/>
            </a:pPr>
            <a:r>
              <a:rPr lang="ru-RU" altLang="ru-RU" sz="2400" b="1"/>
              <a:t>Уровень подготовленности и образованности аудитории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F"/>
            </a:pPr>
            <a:r>
              <a:rPr lang="ru-RU" altLang="ru-RU" sz="2400" b="1"/>
              <a:t>Профессиональную направленность;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F"/>
            </a:pPr>
            <a:r>
              <a:rPr lang="ru-RU" altLang="ru-RU" sz="2400" b="1"/>
              <a:t>Особенности конкретной темы.</a:t>
            </a:r>
          </a:p>
        </p:txBody>
      </p:sp>
    </p:spTree>
    <p:extLst>
      <p:ext uri="{BB962C8B-B14F-4D97-AF65-F5344CB8AC3E}">
        <p14:creationId xmlns:p14="http://schemas.microsoft.com/office/powerpoint/2010/main" val="146647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utoUpdateAnimBg="0"/>
      <p:bldP spid="38918" grpId="0" autoUpdateAnimBg="0"/>
      <p:bldP spid="38923" grpId="0" autoUpdateAnimBg="0"/>
      <p:bldP spid="38924" grpId="0" autoUpdateAnimBg="0"/>
      <p:bldP spid="38925" grpId="0" autoUpdateAnimBg="0"/>
      <p:bldP spid="38926" grpId="0" autoUpdateAnimBg="0"/>
      <p:bldP spid="38929" grpId="0" autoUpdateAnimBg="0"/>
      <p:bldP spid="3893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523220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800" b="1" dirty="0" smtClean="0"/>
              <a:t>3.1  </a:t>
            </a:r>
            <a:r>
              <a:rPr lang="ru-RU" altLang="ru-RU" sz="2800" b="1" dirty="0"/>
              <a:t>Лекция вдвоем</a:t>
            </a:r>
            <a:endParaRPr lang="ru-RU" altLang="ru-RU" b="1" dirty="0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60276" y="1105090"/>
            <a:ext cx="8763000" cy="241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None/>
            </a:pPr>
            <a:r>
              <a:rPr lang="ru-RU" altLang="ru-RU" sz="2800" dirty="0"/>
              <a:t>Это развитие изложения проблемного материала в диалоге двух преподавателей. Здесь моделируются реальные ситуации обсуждения теоретических и практических вопросов двумя специалистами</a:t>
            </a:r>
            <a:r>
              <a:rPr lang="ru-RU" altLang="ru-RU" sz="2800" dirty="0" smtClean="0"/>
              <a:t>. </a:t>
            </a:r>
          </a:p>
          <a:p>
            <a:pPr>
              <a:lnSpc>
                <a:spcPct val="70000"/>
              </a:lnSpc>
              <a:spcBef>
                <a:spcPct val="50000"/>
              </a:spcBef>
              <a:buNone/>
            </a:pPr>
            <a:r>
              <a:rPr lang="ru-RU" altLang="ru-RU" sz="2800" dirty="0" smtClean="0"/>
              <a:t>Например, представителями двух разных научных школ, теоретиком и практиком, сторонником и противником того или иного ситуационного решения..</a:t>
            </a:r>
            <a:endParaRPr lang="ru-RU" altLang="ru-RU" sz="2400" b="1" dirty="0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295400" y="3957638"/>
            <a:ext cx="784860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ru-RU" altLang="ru-RU" sz="2400" b="1" dirty="0"/>
              <a:t>Надо, чтобы диалог преподавателей: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381000" y="4371975"/>
            <a:ext cx="8763000" cy="113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spcAft>
                <a:spcPts val="1200"/>
              </a:spcAft>
              <a:buFontTx/>
              <a:buNone/>
            </a:pPr>
            <a:r>
              <a:rPr lang="ru-RU" altLang="ru-RU" sz="2400" b="1" dirty="0" smtClean="0"/>
              <a:t>1) Демонстрировал </a:t>
            </a:r>
            <a:r>
              <a:rPr lang="ru-RU" altLang="ru-RU" sz="2400" b="1" dirty="0"/>
              <a:t>культуру дискуссии, совместного решения проблемы</a:t>
            </a:r>
            <a:r>
              <a:rPr lang="ru-RU" altLang="ru-RU" sz="2400" b="1" dirty="0" smtClean="0"/>
              <a:t>.</a:t>
            </a:r>
            <a:r>
              <a:rPr lang="ru-RU" altLang="ru-RU" sz="2400" b="1" dirty="0"/>
              <a:t/>
            </a:r>
            <a:br>
              <a:rPr lang="ru-RU" altLang="ru-RU" sz="2400" b="1" dirty="0"/>
            </a:br>
            <a:r>
              <a:rPr lang="ru-RU" altLang="ru-RU" sz="2400" b="1" dirty="0"/>
              <a:t>2) Втягивал в обсуждение студентов, побуждал их задавать вопросы, высказывать свою точку зрения.</a:t>
            </a:r>
          </a:p>
        </p:txBody>
      </p:sp>
    </p:spTree>
    <p:extLst>
      <p:ext uri="{BB962C8B-B14F-4D97-AF65-F5344CB8AC3E}">
        <p14:creationId xmlns:p14="http://schemas.microsoft.com/office/powerpoint/2010/main" val="54874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 autoUpdateAnimBg="0"/>
      <p:bldP spid="40963" grpId="0" autoUpdateAnimBg="0"/>
      <p:bldP spid="40964" grpId="0" autoUpdateAnimBg="0"/>
      <p:bldP spid="4097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523220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800" b="1" dirty="0" smtClean="0"/>
              <a:t>3.2 </a:t>
            </a:r>
            <a:r>
              <a:rPr lang="ru-RU" altLang="ru-RU" sz="2800" b="1" dirty="0"/>
              <a:t>Лекция вдвоем</a:t>
            </a:r>
            <a:endParaRPr lang="ru-RU" altLang="ru-RU" b="1" dirty="0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539552" y="1835150"/>
            <a:ext cx="8604448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altLang="ru-RU" sz="2400" b="1" dirty="0"/>
              <a:t>Актуализация имеющихся у студентов знаний, необходимых для понимания диалога и участия в нем</a:t>
            </a:r>
          </a:p>
        </p:txBody>
      </p:sp>
      <p:sp>
        <p:nvSpPr>
          <p:cNvPr id="43015" name="WordArt 7"/>
          <p:cNvSpPr>
            <a:spLocks noChangeArrowheads="1" noChangeShapeType="1" noTextEdit="1"/>
          </p:cNvSpPr>
          <p:nvPr/>
        </p:nvSpPr>
        <p:spPr bwMode="auto">
          <a:xfrm>
            <a:off x="3048000" y="1219200"/>
            <a:ext cx="2971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93B07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Преимущества: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539552" y="2597150"/>
            <a:ext cx="8604448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altLang="ru-RU" sz="2400" b="1" dirty="0"/>
              <a:t>Создается проблемная ситуация, развертываются системы доказательств и т.д.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611560" y="3332163"/>
            <a:ext cx="8532440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altLang="ru-RU" sz="2400" b="1" dirty="0"/>
              <a:t>Наличие двух источников заставляет сравнивать разные точки зрения, делать выбор, присоединяться к той или иной из них, выражать свою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539552" y="4343400"/>
            <a:ext cx="8604448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altLang="ru-RU" sz="2400" b="1" dirty="0"/>
              <a:t>Вырабатывается наглядное представление о культуре дискуссии, способах ведения диалога, совместного поиска и принятия решений</a:t>
            </a: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611560" y="5416550"/>
            <a:ext cx="8532440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altLang="ru-RU" sz="2400" b="1" dirty="0"/>
              <a:t>Выявляется профессионализм педагога, раскрывая ярче его личность</a:t>
            </a:r>
          </a:p>
        </p:txBody>
      </p:sp>
    </p:spTree>
    <p:extLst>
      <p:ext uri="{BB962C8B-B14F-4D97-AF65-F5344CB8AC3E}">
        <p14:creationId xmlns:p14="http://schemas.microsoft.com/office/powerpoint/2010/main" val="358024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  <p:bldP spid="43016" grpId="0" autoUpdateAnimBg="0"/>
      <p:bldP spid="43017" grpId="0" autoUpdateAnimBg="0"/>
      <p:bldP spid="43018" grpId="0" autoUpdateAnimBg="0"/>
      <p:bldP spid="4301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523220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800" b="1" dirty="0" smtClean="0"/>
              <a:t>3.3 </a:t>
            </a:r>
            <a:r>
              <a:rPr lang="ru-RU" altLang="ru-RU" sz="2800" b="1" dirty="0"/>
              <a:t>Лекция вдвоем</a:t>
            </a:r>
            <a:endParaRPr lang="ru-RU" altLang="ru-RU" b="1" dirty="0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614772" y="2510871"/>
            <a:ext cx="8676456" cy="70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altLang="ru-RU" sz="2800" b="1" dirty="0"/>
              <a:t>У них должна быть </a:t>
            </a:r>
            <a:r>
              <a:rPr lang="ru-RU" altLang="ru-RU" sz="2800" b="1" dirty="0" smtClean="0"/>
              <a:t>интеллектуальная и </a:t>
            </a:r>
            <a:r>
              <a:rPr lang="ru-RU" altLang="ru-RU" sz="2800" b="1" dirty="0"/>
              <a:t>личная совместимость</a:t>
            </a:r>
          </a:p>
        </p:txBody>
      </p:sp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1143000" y="1600200"/>
            <a:ext cx="7620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93B07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Требования к преподавателям: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643728" y="3499959"/>
            <a:ext cx="8248752" cy="70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altLang="ru-RU" sz="2800" b="1" dirty="0"/>
              <a:t>Они должны обладать развитыми коммуникативными умениями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614772" y="4489047"/>
            <a:ext cx="8148228" cy="70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altLang="ru-RU" sz="2800" b="1" dirty="0"/>
              <a:t>Они должны иметь быструю </a:t>
            </a:r>
            <a:r>
              <a:rPr lang="ru-RU" altLang="ru-RU" sz="2800" b="1" dirty="0" smtClean="0"/>
              <a:t>реакцию и </a:t>
            </a:r>
            <a:r>
              <a:rPr lang="ru-RU" altLang="ru-RU" sz="2800" b="1" dirty="0"/>
              <a:t>способность к импровизации</a:t>
            </a:r>
          </a:p>
        </p:txBody>
      </p:sp>
    </p:spTree>
    <p:extLst>
      <p:ext uri="{BB962C8B-B14F-4D97-AF65-F5344CB8AC3E}">
        <p14:creationId xmlns:p14="http://schemas.microsoft.com/office/powerpoint/2010/main" val="117379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utoUpdateAnimBg="0"/>
      <p:bldP spid="45061" grpId="0" autoUpdateAnimBg="0"/>
      <p:bldP spid="4506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4925"/>
            <a:ext cx="8229600" cy="801688"/>
          </a:xfrm>
          <a:solidFill>
            <a:srgbClr val="F2F2F2"/>
          </a:solidFill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b="1" smtClean="0"/>
              <a:t>ЛЕКЦИЯ</a:t>
            </a:r>
            <a:r>
              <a:rPr lang="ru-RU" altLang="ru-RU" sz="4000" smtClean="0"/>
              <a:t> (</a:t>
            </a:r>
            <a:r>
              <a:rPr lang="ru-RU" altLang="ru-RU" sz="4000" smtClean="0">
                <a:solidFill>
                  <a:srgbClr val="CCCCFF"/>
                </a:solidFill>
                <a:hlinkClick r:id="rId3"/>
              </a:rPr>
              <a:t>лат.</a:t>
            </a:r>
            <a:r>
              <a:rPr lang="ru-RU" altLang="ru-RU" sz="4000" smtClean="0">
                <a:solidFill>
                  <a:srgbClr val="330099"/>
                </a:solidFill>
              </a:rPr>
              <a:t> </a:t>
            </a:r>
            <a:r>
              <a:rPr lang="ru-RU" altLang="ru-RU" sz="4000" i="1" smtClean="0"/>
              <a:t>lectio</a:t>
            </a:r>
            <a:r>
              <a:rPr lang="ru-RU" altLang="ru-RU" sz="4000" smtClean="0"/>
              <a:t> — чтение) - </a:t>
            </a:r>
            <a:r>
              <a:rPr lang="ru-RU" altLang="ru-RU" sz="4000" b="1" smtClean="0"/>
              <a:t>это 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360363" y="765175"/>
            <a:ext cx="8675687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3200">
                <a:solidFill>
                  <a:srgbClr val="000000"/>
                </a:solidFill>
                <a:latin typeface="Times New Roman" panose="02020603050405020304" pitchFamily="18" charset="0"/>
              </a:rPr>
              <a:t>устное систематическое и последовательное изложение материала по какой-либо 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3200">
                <a:solidFill>
                  <a:srgbClr val="000000"/>
                </a:solidFill>
                <a:latin typeface="Times New Roman" panose="02020603050405020304" pitchFamily="18" charset="0"/>
              </a:rPr>
              <a:t>проблеме, методу и т. д.</a:t>
            </a:r>
          </a:p>
          <a:p>
            <a:pPr eaLnBrk="1" hangingPunct="1">
              <a:lnSpc>
                <a:spcPct val="100000"/>
              </a:lnSpc>
              <a:spcBef>
                <a:spcPts val="625"/>
              </a:spcBef>
              <a:buClr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Times New Roman" panose="02020603050405020304" pitchFamily="18" charset="0"/>
              </a:rPr>
              <a:t>         </a:t>
            </a:r>
            <a:r>
              <a:rPr lang="ru-RU" altLang="ru-RU" sz="2800" i="1">
                <a:solidFill>
                  <a:srgbClr val="000000"/>
                </a:solidFill>
                <a:latin typeface="Times New Roman" panose="02020603050405020304" pitchFamily="18" charset="0"/>
              </a:rPr>
              <a:t>  Имеет несколько значений: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ru-RU" altLang="ru-RU" sz="3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340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altLang="ru-RU" sz="340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ru-RU" altLang="ru-RU" sz="3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00" y="1295400"/>
            <a:ext cx="1524000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465513"/>
            <a:ext cx="4500562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360363" y="2879725"/>
            <a:ext cx="4103687" cy="15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5000"/>
              </a:lnSpc>
              <a:buClrTx/>
              <a:buFontTx/>
              <a:buNone/>
            </a:pPr>
            <a:r>
              <a:rPr lang="ru-RU" altLang="ru-RU" sz="220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altLang="ru-RU" sz="2600">
                <a:solidFill>
                  <a:srgbClr val="000000"/>
                </a:solidFill>
                <a:latin typeface="Times New Roman" panose="02020603050405020304" pitchFamily="18" charset="0"/>
              </a:rPr>
              <a:t>Отпечатанный курс  публичных чтений, а также  записи по какому-либо предмету преподавания</a:t>
            </a: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287338" y="4727575"/>
            <a:ext cx="3935412" cy="18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5000"/>
              </a:lnSpc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altLang="ru-RU" sz="2600">
                <a:solidFill>
                  <a:srgbClr val="000000"/>
                </a:solidFill>
                <a:latin typeface="Times New Roman" panose="02020603050405020304" pitchFamily="18" charset="0"/>
              </a:rPr>
              <a:t>Устное изложение предмета преподавателем, а также публичное чтение  на какую-либо тем</a:t>
            </a:r>
            <a:r>
              <a:rPr lang="ru-RU" altLang="ru-RU" sz="2000">
                <a:solidFill>
                  <a:srgbClr val="000000"/>
                </a:solidFill>
                <a:latin typeface="Times New Roman" panose="02020603050405020304" pitchFamily="18" charset="0"/>
              </a:rPr>
              <a:t>у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511480" cy="437043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2800" b="1" dirty="0"/>
              <a:t>4. Лекция с заранее запланированными ошибками</a:t>
            </a:r>
            <a:endParaRPr lang="ru-RU" altLang="ru-RU" b="1" dirty="0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683568" y="1452803"/>
            <a:ext cx="1872208" cy="39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ru-RU" altLang="ru-RU" sz="2800" b="1" dirty="0">
                <a:solidFill>
                  <a:srgbClr val="E73C1F"/>
                </a:solidFill>
              </a:rPr>
              <a:t>Должна: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979712" y="2166938"/>
            <a:ext cx="6912768" cy="39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altLang="ru-RU" sz="2800" b="1" dirty="0"/>
              <a:t>Активизировать внимание студентов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1907704" y="2998675"/>
            <a:ext cx="6984776" cy="39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altLang="ru-RU" sz="2800" b="1" dirty="0"/>
              <a:t>Развивать их мыслительную активность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1938683" y="3687906"/>
            <a:ext cx="6768752" cy="70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altLang="ru-RU" sz="2800" b="1" dirty="0"/>
              <a:t>Формировать умение выступать в роли экспертов, рецензентов и т.д.</a:t>
            </a:r>
          </a:p>
        </p:txBody>
      </p:sp>
    </p:spTree>
    <p:extLst>
      <p:ext uri="{BB962C8B-B14F-4D97-AF65-F5344CB8AC3E}">
        <p14:creationId xmlns:p14="http://schemas.microsoft.com/office/powerpoint/2010/main" val="283446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 autoUpdateAnimBg="0"/>
      <p:bldP spid="47107" grpId="0" autoUpdateAnimBg="0"/>
      <p:bldP spid="47109" grpId="0" autoUpdateAnimBg="0"/>
      <p:bldP spid="47111" grpId="0" autoUpdateAnimBg="0"/>
      <p:bldP spid="4711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583488" cy="437043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2800" b="1" dirty="0"/>
              <a:t>4. Лекция с заранее запланированными ошибками</a:t>
            </a:r>
            <a:endParaRPr lang="ru-RU" altLang="ru-RU" b="1" dirty="0"/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81000" y="1400969"/>
            <a:ext cx="213360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ru-RU" altLang="ru-RU" sz="2400" b="1" u="sng" dirty="0">
                <a:solidFill>
                  <a:srgbClr val="E73C1F"/>
                </a:solidFill>
              </a:rPr>
              <a:t>Подготовка: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259716" y="1699782"/>
            <a:ext cx="6495256" cy="122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altLang="ru-RU" sz="2600" dirty="0" smtClean="0"/>
              <a:t>Заложить определенное количество ошибок содержательного, методического, поведенческого характера. Их список предъявляется в конце лекции.</a:t>
            </a:r>
            <a:endParaRPr lang="ru-RU" altLang="ru-RU" sz="2600" dirty="0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467544" y="3091787"/>
            <a:ext cx="8496944" cy="121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altLang="ru-RU" sz="2600" dirty="0"/>
              <a:t>Подбираются наиболее типичные ошибки, которые обычно не выпячиваются, а наоборот, затушевываются. Задача студентов - по ходу лекции фиксировать ошибки на полях </a:t>
            </a:r>
            <a:r>
              <a:rPr lang="ru-RU" altLang="ru-RU" sz="2600" dirty="0" smtClean="0"/>
              <a:t>(или в </a:t>
            </a:r>
            <a:r>
              <a:rPr lang="ru-RU" altLang="ru-RU" sz="2600" dirty="0" err="1" smtClean="0"/>
              <a:t>паспортичках</a:t>
            </a:r>
            <a:r>
              <a:rPr lang="ru-RU" altLang="ru-RU" sz="2600" dirty="0" smtClean="0"/>
              <a:t>) и </a:t>
            </a:r>
            <a:r>
              <a:rPr lang="ru-RU" altLang="ru-RU" sz="2600" dirty="0"/>
              <a:t>назвать их в конце.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273927" y="4706876"/>
            <a:ext cx="6503284" cy="94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altLang="ru-RU" sz="2600" dirty="0"/>
              <a:t>На разбор ошибок - 10-15 минут. Правильные ответы называют и студенты и преподаватель.</a:t>
            </a:r>
          </a:p>
        </p:txBody>
      </p:sp>
    </p:spTree>
    <p:extLst>
      <p:ext uri="{BB962C8B-B14F-4D97-AF65-F5344CB8AC3E}">
        <p14:creationId xmlns:p14="http://schemas.microsoft.com/office/powerpoint/2010/main" val="270519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utoUpdateAnimBg="0"/>
      <p:bldP spid="49156" grpId="0" autoUpdateAnimBg="0"/>
      <p:bldP spid="49157" grpId="0" autoUpdateAnimBg="0"/>
      <p:bldP spid="4915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79425" y="3357563"/>
            <a:ext cx="849630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</a:rPr>
              <a:t>Умение слушать</a:t>
            </a:r>
          </a:p>
          <a:p>
            <a:pPr eaLnBrk="1">
              <a:lnSpc>
                <a:spcPct val="93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800" b="1" dirty="0" smtClean="0"/>
              <a:t>Правило </a:t>
            </a:r>
            <a:r>
              <a:rPr lang="ru-RU" altLang="ru-RU" sz="2800" b="1" dirty="0"/>
              <a:t>1:</a:t>
            </a:r>
            <a:r>
              <a:rPr lang="ru-RU" altLang="ru-RU" sz="2800" dirty="0"/>
              <a:t> «</a:t>
            </a:r>
            <a:r>
              <a:rPr lang="ru-RU" altLang="ru-RU" sz="2800" i="1" dirty="0"/>
              <a:t>Лучший собеседник не тот, кто умеет </a:t>
            </a:r>
            <a:r>
              <a:rPr lang="ru-RU" altLang="ru-RU" sz="2800" i="1" dirty="0" smtClean="0"/>
              <a:t>хорошо слушать, </a:t>
            </a:r>
            <a:r>
              <a:rPr lang="ru-RU" altLang="ru-RU" sz="2800" i="1" dirty="0"/>
              <a:t>а тот, кто умеет </a:t>
            </a:r>
            <a:r>
              <a:rPr lang="ru-RU" altLang="ru-RU" sz="2800" i="1" dirty="0" smtClean="0"/>
              <a:t>хорошо говорить</a:t>
            </a:r>
            <a:r>
              <a:rPr lang="ru-RU" altLang="ru-RU" sz="2800" dirty="0" smtClean="0"/>
              <a:t>».</a:t>
            </a:r>
            <a:endParaRPr lang="ru-RU" altLang="ru-RU" sz="2800" dirty="0"/>
          </a:p>
          <a:p>
            <a:pPr eaLnBrk="1">
              <a:lnSpc>
                <a:spcPct val="93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800" b="1" dirty="0" smtClean="0"/>
              <a:t>Правило </a:t>
            </a:r>
            <a:r>
              <a:rPr lang="ru-RU" altLang="ru-RU" sz="2800" b="1" dirty="0"/>
              <a:t>2:</a:t>
            </a:r>
            <a:r>
              <a:rPr lang="ru-RU" altLang="ru-RU" sz="2800" dirty="0"/>
              <a:t> «</a:t>
            </a:r>
            <a:r>
              <a:rPr lang="ru-RU" altLang="ru-RU" sz="2800" i="1" dirty="0"/>
              <a:t>Люди склонны слушать другого только после того, как выслушали их</a:t>
            </a:r>
            <a:r>
              <a:rPr lang="ru-RU" altLang="ru-RU" sz="2800" dirty="0"/>
              <a:t>».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8447088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726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3200" b="1" dirty="0" smtClean="0">
                <a:solidFill>
                  <a:srgbClr val="C00000"/>
                </a:solidFill>
              </a:rPr>
              <a:t>«Плюсы</a:t>
            </a:r>
            <a:r>
              <a:rPr lang="ru-RU" altLang="ru-RU" sz="3200" b="1" dirty="0">
                <a:solidFill>
                  <a:srgbClr val="C00000"/>
                </a:solidFill>
              </a:rPr>
              <a:t>» общения</a:t>
            </a:r>
            <a:endParaRPr lang="ru-RU" altLang="ru-RU" sz="2903" dirty="0" smtClean="0">
              <a:solidFill>
                <a:srgbClr val="C00000"/>
              </a:solidFill>
            </a:endParaRPr>
          </a:p>
          <a:p>
            <a:pPr marL="1171575" indent="-457200"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2903" dirty="0" smtClean="0"/>
              <a:t>комплимент</a:t>
            </a:r>
            <a:r>
              <a:rPr lang="ru-RU" altLang="ru-RU" sz="2903" dirty="0"/>
              <a:t>,</a:t>
            </a:r>
          </a:p>
          <a:p>
            <a:pPr marL="1171575" indent="-457200"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2903" dirty="0" smtClean="0"/>
              <a:t>улыбка</a:t>
            </a:r>
            <a:r>
              <a:rPr lang="ru-RU" altLang="ru-RU" sz="2903" dirty="0"/>
              <a:t>,</a:t>
            </a:r>
          </a:p>
          <a:p>
            <a:pPr marL="1171575" indent="-457200"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2903" dirty="0" smtClean="0"/>
              <a:t>имя </a:t>
            </a:r>
            <a:r>
              <a:rPr lang="ru-RU" altLang="ru-RU" sz="2903" dirty="0"/>
              <a:t>собеседника, </a:t>
            </a:r>
          </a:p>
          <a:p>
            <a:pPr marL="1171575" indent="-457200"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2903" dirty="0" smtClean="0"/>
              <a:t>поднятие его значимости.</a:t>
            </a:r>
            <a:endParaRPr lang="ru-RU" altLang="ru-RU" sz="2903" dirty="0"/>
          </a:p>
        </p:txBody>
      </p:sp>
      <p:pic>
        <p:nvPicPr>
          <p:cNvPr id="23556" name="Picture 2" descr="Картинки по запросу общ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47625"/>
            <a:ext cx="2476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Прямоугольник 1"/>
          <p:cNvSpPr>
            <a:spLocks noChangeArrowheads="1"/>
          </p:cNvSpPr>
          <p:nvPr/>
        </p:nvSpPr>
        <p:spPr bwMode="auto">
          <a:xfrm>
            <a:off x="7758113" y="6043613"/>
            <a:ext cx="7620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159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7000"/>
              </a:lnSpc>
            </a:pPr>
            <a:r>
              <a:rPr lang="ru-RU" altLang="ru-RU" sz="3600" b="1">
                <a:solidFill>
                  <a:srgbClr val="373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altLang="ru-RU" sz="1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79425" y="3357563"/>
            <a:ext cx="849630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</a:rPr>
              <a:t>Умение слушать</a:t>
            </a:r>
          </a:p>
          <a:p>
            <a:pPr eaLnBrk="1">
              <a:lnSpc>
                <a:spcPct val="93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800" b="1" dirty="0" smtClean="0"/>
              <a:t>Правило </a:t>
            </a:r>
            <a:r>
              <a:rPr lang="ru-RU" altLang="ru-RU" sz="2800" b="1" dirty="0"/>
              <a:t>1:</a:t>
            </a:r>
            <a:r>
              <a:rPr lang="ru-RU" altLang="ru-RU" sz="2800" dirty="0"/>
              <a:t> «</a:t>
            </a:r>
            <a:r>
              <a:rPr lang="ru-RU" altLang="ru-RU" sz="2800" i="1" dirty="0"/>
              <a:t>Лучший собеседник не тот, кто умеет </a:t>
            </a:r>
            <a:r>
              <a:rPr lang="ru-RU" altLang="ru-RU" sz="2800" i="1" dirty="0" smtClean="0"/>
              <a:t>хорошо </a:t>
            </a:r>
            <a:r>
              <a:rPr lang="ru-RU" altLang="ru-RU" sz="2800" i="1" dirty="0" smtClean="0">
                <a:solidFill>
                  <a:srgbClr val="FF0000"/>
                </a:solidFill>
              </a:rPr>
              <a:t>слушать</a:t>
            </a:r>
            <a:r>
              <a:rPr lang="ru-RU" altLang="ru-RU" sz="2800" i="1" dirty="0" smtClean="0">
                <a:solidFill>
                  <a:schemeClr val="tx1"/>
                </a:solidFill>
              </a:rPr>
              <a:t>/говорить</a:t>
            </a:r>
            <a:r>
              <a:rPr lang="ru-RU" altLang="ru-RU" sz="2800" i="1" dirty="0" smtClean="0"/>
              <a:t>, </a:t>
            </a:r>
            <a:r>
              <a:rPr lang="ru-RU" altLang="ru-RU" sz="2800" i="1" dirty="0"/>
              <a:t>а тот, кто умеет </a:t>
            </a:r>
            <a:r>
              <a:rPr lang="ru-RU" altLang="ru-RU" sz="2800" i="1" dirty="0" smtClean="0"/>
              <a:t>хорошо </a:t>
            </a:r>
            <a:r>
              <a:rPr lang="ru-RU" altLang="ru-RU" sz="2800" i="1" dirty="0" smtClean="0">
                <a:solidFill>
                  <a:srgbClr val="FF0000"/>
                </a:solidFill>
              </a:rPr>
              <a:t>говорить/</a:t>
            </a:r>
            <a:r>
              <a:rPr lang="ru-RU" altLang="ru-RU" sz="2800" i="1" dirty="0">
                <a:solidFill>
                  <a:schemeClr val="tx1"/>
                </a:solidFill>
              </a:rPr>
              <a:t>слушать</a:t>
            </a:r>
            <a:r>
              <a:rPr lang="ru-RU" altLang="ru-RU" sz="2800" dirty="0" smtClean="0"/>
              <a:t>».</a:t>
            </a:r>
            <a:endParaRPr lang="ru-RU" altLang="ru-RU" sz="2800" dirty="0"/>
          </a:p>
          <a:p>
            <a:pPr eaLnBrk="1">
              <a:lnSpc>
                <a:spcPct val="93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800" b="1" dirty="0" smtClean="0"/>
              <a:t>Правило </a:t>
            </a:r>
            <a:r>
              <a:rPr lang="ru-RU" altLang="ru-RU" sz="2800" b="1" dirty="0"/>
              <a:t>2:</a:t>
            </a:r>
            <a:r>
              <a:rPr lang="ru-RU" altLang="ru-RU" sz="2800" dirty="0"/>
              <a:t> «</a:t>
            </a:r>
            <a:r>
              <a:rPr lang="ru-RU" altLang="ru-RU" sz="2800" i="1" dirty="0"/>
              <a:t>Люди склонны слушать другого только после того, как выслушали их</a:t>
            </a:r>
            <a:r>
              <a:rPr lang="ru-RU" altLang="ru-RU" sz="2800" dirty="0"/>
              <a:t>».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8447088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726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3200" b="1" dirty="0" smtClean="0">
                <a:solidFill>
                  <a:srgbClr val="C00000"/>
                </a:solidFill>
              </a:rPr>
              <a:t>«Плюсы</a:t>
            </a:r>
            <a:r>
              <a:rPr lang="ru-RU" altLang="ru-RU" sz="3200" b="1" dirty="0">
                <a:solidFill>
                  <a:srgbClr val="C00000"/>
                </a:solidFill>
              </a:rPr>
              <a:t>» общения</a:t>
            </a:r>
            <a:endParaRPr lang="ru-RU" altLang="ru-RU" sz="2903" dirty="0" smtClean="0">
              <a:solidFill>
                <a:srgbClr val="C00000"/>
              </a:solidFill>
            </a:endParaRPr>
          </a:p>
          <a:p>
            <a:pPr marL="1171575" indent="-457200"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2903" dirty="0" smtClean="0"/>
              <a:t>комплимент</a:t>
            </a:r>
            <a:r>
              <a:rPr lang="ru-RU" altLang="ru-RU" sz="2903" dirty="0"/>
              <a:t>,</a:t>
            </a:r>
          </a:p>
          <a:p>
            <a:pPr marL="1171575" indent="-457200"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2903" dirty="0" smtClean="0"/>
              <a:t>улыбка</a:t>
            </a:r>
            <a:r>
              <a:rPr lang="ru-RU" altLang="ru-RU" sz="2903" dirty="0"/>
              <a:t>,</a:t>
            </a:r>
          </a:p>
          <a:p>
            <a:pPr marL="1171575" indent="-457200"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2903" dirty="0" smtClean="0"/>
              <a:t>имя </a:t>
            </a:r>
            <a:r>
              <a:rPr lang="ru-RU" altLang="ru-RU" sz="2903" dirty="0"/>
              <a:t>собеседника, </a:t>
            </a:r>
          </a:p>
          <a:p>
            <a:pPr marL="1171575" indent="-457200"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2903" dirty="0" smtClean="0"/>
              <a:t>поднятие его значимости.</a:t>
            </a:r>
            <a:endParaRPr lang="ru-RU" altLang="ru-RU" sz="2903" dirty="0"/>
          </a:p>
        </p:txBody>
      </p:sp>
      <p:pic>
        <p:nvPicPr>
          <p:cNvPr id="25604" name="Picture 2" descr="Картинки по запросу общ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47625"/>
            <a:ext cx="2476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7758113" y="6043613"/>
            <a:ext cx="7620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159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7000"/>
              </a:lnSpc>
            </a:pPr>
            <a:r>
              <a:rPr lang="ru-RU" altLang="ru-RU" sz="3600" b="1">
                <a:solidFill>
                  <a:srgbClr val="373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altLang="ru-RU" sz="1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1"/>
          <p:cNvSpPr txBox="1">
            <a:spLocks noChangeArrowheads="1"/>
          </p:cNvSpPr>
          <p:nvPr/>
        </p:nvSpPr>
        <p:spPr bwMode="auto">
          <a:xfrm>
            <a:off x="327025" y="327025"/>
            <a:ext cx="84899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indent="4921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358" dirty="0">
                <a:solidFill>
                  <a:srgbClr val="000000"/>
                </a:solidFill>
              </a:rPr>
              <a:t>Для обучения врачей эффективному общению при оказании медицинской помощи  используется Калгари-</a:t>
            </a:r>
            <a:r>
              <a:rPr lang="ru-RU" altLang="ru-RU" sz="2358" dirty="0" err="1">
                <a:solidFill>
                  <a:srgbClr val="000000"/>
                </a:solidFill>
              </a:rPr>
              <a:t>Кэмбриджская</a:t>
            </a:r>
            <a:r>
              <a:rPr lang="ru-RU" altLang="ru-RU" sz="2358" dirty="0">
                <a:solidFill>
                  <a:srgbClr val="000000"/>
                </a:solidFill>
              </a:rPr>
              <a:t> модель медицинской консультации</a:t>
            </a:r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57200" y="2182813"/>
            <a:ext cx="8489950" cy="387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marL="215900" indent="339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089"/>
              </a:spcBef>
              <a:spcAft>
                <a:spcPts val="907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177" b="1" dirty="0"/>
              <a:t>Калгари-</a:t>
            </a:r>
            <a:r>
              <a:rPr lang="ru-RU" altLang="ru-RU" sz="2177" b="1" dirty="0" err="1"/>
              <a:t>Кэмбриджская</a:t>
            </a:r>
            <a:r>
              <a:rPr lang="ru-RU" altLang="ru-RU" sz="2177" b="1" dirty="0"/>
              <a:t>  </a:t>
            </a:r>
            <a:r>
              <a:rPr lang="ru-RU" altLang="ru-RU" sz="2800" b="1" dirty="0"/>
              <a:t>модель медицинской консультации</a:t>
            </a:r>
          </a:p>
          <a:p>
            <a:pPr marL="181443" indent="299524" eaLnBrk="1">
              <a:lnSpc>
                <a:spcPct val="93000"/>
              </a:lnSpc>
              <a:spcBef>
                <a:spcPts val="307"/>
              </a:spcBef>
              <a:spcAft>
                <a:spcPts val="647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40" dirty="0"/>
              <a:t> Начало консультации</a:t>
            </a:r>
          </a:p>
          <a:p>
            <a:pPr marL="181443" indent="299524" eaLnBrk="1">
              <a:lnSpc>
                <a:spcPct val="93000"/>
              </a:lnSpc>
              <a:spcBef>
                <a:spcPts val="307"/>
              </a:spcBef>
              <a:spcAft>
                <a:spcPts val="647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40" dirty="0"/>
              <a:t> Сбор информации</a:t>
            </a:r>
          </a:p>
          <a:p>
            <a:pPr marL="181443" indent="299524" eaLnBrk="1">
              <a:lnSpc>
                <a:spcPct val="93000"/>
              </a:lnSpc>
              <a:spcBef>
                <a:spcPts val="307"/>
              </a:spcBef>
              <a:spcAft>
                <a:spcPts val="647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40" dirty="0"/>
              <a:t> Осмотр</a:t>
            </a:r>
          </a:p>
          <a:p>
            <a:pPr marL="181443" indent="299524" eaLnBrk="1">
              <a:lnSpc>
                <a:spcPct val="93000"/>
              </a:lnSpc>
              <a:spcBef>
                <a:spcPts val="307"/>
              </a:spcBef>
              <a:spcAft>
                <a:spcPts val="647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40" dirty="0"/>
              <a:t> Разъяснение и планирование</a:t>
            </a:r>
          </a:p>
          <a:p>
            <a:pPr marL="181443" indent="299524" eaLnBrk="1">
              <a:lnSpc>
                <a:spcPct val="93000"/>
              </a:lnSpc>
              <a:spcBef>
                <a:spcPts val="307"/>
              </a:spcBef>
              <a:spcAft>
                <a:spcPts val="647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40" dirty="0"/>
              <a:t> </a:t>
            </a:r>
            <a:r>
              <a:rPr lang="ru-RU" altLang="ru-RU" sz="2540" dirty="0" smtClean="0"/>
              <a:t>Лечение.</a:t>
            </a:r>
            <a:endParaRPr lang="ru-RU" altLang="ru-RU" sz="2540" dirty="0"/>
          </a:p>
          <a:p>
            <a:pPr eaLnBrk="1">
              <a:lnSpc>
                <a:spcPct val="93000"/>
              </a:lnSpc>
              <a:spcBef>
                <a:spcPts val="1089"/>
              </a:spcBef>
              <a:spcAft>
                <a:spcPts val="907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sz="2540" dirty="0"/>
          </a:p>
        </p:txBody>
      </p:sp>
      <p:sp>
        <p:nvSpPr>
          <p:cNvPr id="27652" name="Прямоугольник 3"/>
          <p:cNvSpPr>
            <a:spLocks noChangeArrowheads="1"/>
          </p:cNvSpPr>
          <p:nvPr/>
        </p:nvSpPr>
        <p:spPr bwMode="auto">
          <a:xfrm>
            <a:off x="7758113" y="6043613"/>
            <a:ext cx="7620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159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7000"/>
              </a:lnSpc>
            </a:pPr>
            <a:r>
              <a:rPr lang="ru-RU" altLang="ru-RU" sz="3600" b="1">
                <a:solidFill>
                  <a:srgbClr val="373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altLang="ru-RU" sz="1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1"/>
          <p:cNvSpPr txBox="1">
            <a:spLocks noChangeArrowheads="1"/>
          </p:cNvSpPr>
          <p:nvPr/>
        </p:nvSpPr>
        <p:spPr bwMode="auto">
          <a:xfrm>
            <a:off x="327025" y="327025"/>
            <a:ext cx="84899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indent="4921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358" dirty="0">
                <a:solidFill>
                  <a:srgbClr val="000000"/>
                </a:solidFill>
              </a:rPr>
              <a:t>Для обучения врачей эффективному общению при оказании медицинской помощи  используется Калгари-</a:t>
            </a:r>
            <a:r>
              <a:rPr lang="ru-RU" altLang="ru-RU" sz="2358" dirty="0" err="1">
                <a:solidFill>
                  <a:srgbClr val="000000"/>
                </a:solidFill>
              </a:rPr>
              <a:t>Кэмбриджская</a:t>
            </a:r>
            <a:r>
              <a:rPr lang="ru-RU" altLang="ru-RU" sz="2358" dirty="0">
                <a:solidFill>
                  <a:srgbClr val="000000"/>
                </a:solidFill>
              </a:rPr>
              <a:t> модель медицинской консультации</a:t>
            </a:r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57200" y="2182813"/>
            <a:ext cx="8489950" cy="387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marL="215900" indent="339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089"/>
              </a:spcBef>
              <a:spcAft>
                <a:spcPts val="907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177" b="1" dirty="0"/>
              <a:t>Калгари-</a:t>
            </a:r>
            <a:r>
              <a:rPr lang="ru-RU" altLang="ru-RU" sz="2177" b="1" dirty="0" err="1"/>
              <a:t>Кэмбриджская</a:t>
            </a:r>
            <a:r>
              <a:rPr lang="ru-RU" altLang="ru-RU" sz="2177" b="1" dirty="0"/>
              <a:t>  модель медицинской консультации</a:t>
            </a:r>
          </a:p>
          <a:p>
            <a:pPr marL="181443" indent="299524" eaLnBrk="1">
              <a:lnSpc>
                <a:spcPct val="93000"/>
              </a:lnSpc>
              <a:spcBef>
                <a:spcPts val="307"/>
              </a:spcBef>
              <a:spcAft>
                <a:spcPts val="647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40" dirty="0"/>
              <a:t> Начало консультации</a:t>
            </a:r>
          </a:p>
          <a:p>
            <a:pPr marL="181443" indent="299524" eaLnBrk="1">
              <a:lnSpc>
                <a:spcPct val="93000"/>
              </a:lnSpc>
              <a:spcBef>
                <a:spcPts val="307"/>
              </a:spcBef>
              <a:spcAft>
                <a:spcPts val="647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40" dirty="0"/>
              <a:t> Сбор информации</a:t>
            </a:r>
          </a:p>
          <a:p>
            <a:pPr marL="181443" indent="299524" eaLnBrk="1">
              <a:lnSpc>
                <a:spcPct val="93000"/>
              </a:lnSpc>
              <a:spcBef>
                <a:spcPts val="307"/>
              </a:spcBef>
              <a:spcAft>
                <a:spcPts val="647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40" dirty="0"/>
              <a:t> Осмотр</a:t>
            </a:r>
          </a:p>
          <a:p>
            <a:pPr marL="181443" indent="299524" eaLnBrk="1">
              <a:lnSpc>
                <a:spcPct val="93000"/>
              </a:lnSpc>
              <a:spcBef>
                <a:spcPts val="307"/>
              </a:spcBef>
              <a:spcAft>
                <a:spcPts val="647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40" dirty="0"/>
              <a:t> Разъяснение и планирование</a:t>
            </a:r>
          </a:p>
          <a:p>
            <a:pPr marL="181443" indent="299524" eaLnBrk="1">
              <a:lnSpc>
                <a:spcPct val="93000"/>
              </a:lnSpc>
              <a:spcBef>
                <a:spcPts val="307"/>
              </a:spcBef>
              <a:spcAft>
                <a:spcPts val="647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40" dirty="0"/>
              <a:t> </a:t>
            </a:r>
            <a:r>
              <a:rPr lang="ru-RU" altLang="ru-RU" sz="2540" dirty="0" smtClean="0">
                <a:solidFill>
                  <a:srgbClr val="FF0000"/>
                </a:solidFill>
              </a:rPr>
              <a:t>Лечение/</a:t>
            </a:r>
            <a:r>
              <a:rPr lang="ru-RU" altLang="ru-RU" sz="2540" dirty="0" smtClean="0">
                <a:solidFill>
                  <a:schemeClr val="tx1"/>
                </a:solidFill>
              </a:rPr>
              <a:t>Завершение</a:t>
            </a:r>
            <a:r>
              <a:rPr lang="ru-RU" altLang="ru-RU" sz="2540" dirty="0">
                <a:solidFill>
                  <a:schemeClr val="tx1"/>
                </a:solidFill>
              </a:rPr>
              <a:t>.</a:t>
            </a:r>
          </a:p>
          <a:p>
            <a:pPr eaLnBrk="1">
              <a:lnSpc>
                <a:spcPct val="93000"/>
              </a:lnSpc>
              <a:spcBef>
                <a:spcPts val="1089"/>
              </a:spcBef>
              <a:spcAft>
                <a:spcPts val="907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sz="2540" dirty="0"/>
          </a:p>
        </p:txBody>
      </p:sp>
      <p:sp>
        <p:nvSpPr>
          <p:cNvPr id="29700" name="Прямоугольник 3"/>
          <p:cNvSpPr>
            <a:spLocks noChangeArrowheads="1"/>
          </p:cNvSpPr>
          <p:nvPr/>
        </p:nvSpPr>
        <p:spPr bwMode="auto">
          <a:xfrm>
            <a:off x="7758113" y="6043613"/>
            <a:ext cx="7620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159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7000"/>
              </a:lnSpc>
            </a:pPr>
            <a:r>
              <a:rPr lang="ru-RU" altLang="ru-RU" sz="3600" b="1">
                <a:solidFill>
                  <a:srgbClr val="373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altLang="ru-RU" sz="1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684213" y="96838"/>
            <a:ext cx="69230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358775" indent="-3587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buSzPct val="45000"/>
              <a:buFont typeface="Wingdings" panose="05000000000000000000" pitchFamily="2" charset="2"/>
              <a:buNone/>
              <a:defRPr/>
            </a:pPr>
            <a:r>
              <a:rPr lang="ru-RU" altLang="ru-RU" sz="3100" b="1" i="1" dirty="0" smtClean="0">
                <a:solidFill>
                  <a:schemeClr val="accent5">
                    <a:lumMod val="75000"/>
                  </a:schemeClr>
                </a:solidFill>
                <a:cs typeface="Lucida Sans Unicode" panose="020B0602030504020204" pitchFamily="34" charset="0"/>
              </a:rPr>
              <a:t>Контактная модель</a:t>
            </a:r>
            <a:endParaRPr lang="ru-RU" altLang="ru-RU" sz="3100" b="1" i="1" dirty="0">
              <a:solidFill>
                <a:schemeClr val="accent5">
                  <a:lumMod val="75000"/>
                </a:schemeClr>
              </a:solidFill>
              <a:cs typeface="Lucida Sans Unicode" panose="020B0602030504020204" pitchFamily="34" charset="0"/>
            </a:endParaRP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457200" y="1052513"/>
            <a:ext cx="8229600" cy="250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40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200">
                <a:solidFill>
                  <a:srgbClr val="E6E6E6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	</a:t>
            </a:r>
            <a:r>
              <a:rPr lang="ru-RU" altLang="ru-RU" sz="2800"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Взаимодействия врача и пациента осуществляются на принципах общественного договора. Пациенты заключают договор на медицинское обслуживание с лечебным учреждением или через страховую компанию. 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84538"/>
            <a:ext cx="4806950" cy="327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35600" y="3724275"/>
            <a:ext cx="3538538" cy="20955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Каждая сторона в таком договоре несёт свои обязательства, и каждая достигает своей выгоды</a:t>
            </a:r>
            <a:r>
              <a:rPr lang="ru-RU" alt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.</a:t>
            </a:r>
            <a:r>
              <a:rPr lang="ru-RU" alt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 </a:t>
            </a:r>
          </a:p>
        </p:txBody>
      </p:sp>
      <p:sp>
        <p:nvSpPr>
          <p:cNvPr id="31750" name="Прямоугольник 5"/>
          <p:cNvSpPr>
            <a:spLocks noChangeArrowheads="1"/>
          </p:cNvSpPr>
          <p:nvPr/>
        </p:nvSpPr>
        <p:spPr bwMode="auto">
          <a:xfrm>
            <a:off x="7758113" y="6043613"/>
            <a:ext cx="7620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159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7000"/>
              </a:lnSpc>
            </a:pPr>
            <a:r>
              <a:rPr lang="ru-RU" altLang="ru-RU" sz="3600" b="1">
                <a:solidFill>
                  <a:srgbClr val="373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altLang="ru-RU" sz="1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684213" y="96838"/>
            <a:ext cx="69230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358775" indent="-3587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buSzPct val="45000"/>
              <a:buFont typeface="Wingdings" panose="05000000000000000000" pitchFamily="2" charset="2"/>
              <a:buNone/>
              <a:defRPr/>
            </a:pPr>
            <a:r>
              <a:rPr lang="ru-RU" altLang="ru-RU" sz="3100" b="1" i="1" dirty="0" smtClean="0">
                <a:solidFill>
                  <a:schemeClr val="accent5">
                    <a:lumMod val="75000"/>
                  </a:schemeClr>
                </a:solidFill>
                <a:cs typeface="Lucida Sans Unicode" panose="020B0602030504020204" pitchFamily="34" charset="0"/>
              </a:rPr>
              <a:t>Конт</a:t>
            </a:r>
            <a:r>
              <a:rPr lang="ru-RU" altLang="ru-RU" sz="3100" b="1" i="1" dirty="0" smtClean="0">
                <a:solidFill>
                  <a:srgbClr val="FF0000"/>
                </a:solidFill>
                <a:cs typeface="Lucida Sans Unicode" panose="020B0602030504020204" pitchFamily="34" charset="0"/>
              </a:rPr>
              <a:t>р</a:t>
            </a:r>
            <a:r>
              <a:rPr lang="ru-RU" altLang="ru-RU" sz="3100" b="1" i="1" dirty="0" smtClean="0">
                <a:solidFill>
                  <a:schemeClr val="accent5">
                    <a:lumMod val="75000"/>
                  </a:schemeClr>
                </a:solidFill>
                <a:cs typeface="Lucida Sans Unicode" panose="020B0602030504020204" pitchFamily="34" charset="0"/>
              </a:rPr>
              <a:t>актная модель</a:t>
            </a:r>
            <a:endParaRPr lang="ru-RU" altLang="ru-RU" sz="3100" b="1" i="1" dirty="0">
              <a:solidFill>
                <a:schemeClr val="accent5">
                  <a:lumMod val="75000"/>
                </a:schemeClr>
              </a:solidFill>
              <a:cs typeface="Lucida Sans Unicode" panose="020B0602030504020204" pitchFamily="34" charset="0"/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457200" y="1052513"/>
            <a:ext cx="8229600" cy="250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40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200">
                <a:solidFill>
                  <a:srgbClr val="E6E6E6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	</a:t>
            </a:r>
            <a:r>
              <a:rPr lang="ru-RU" altLang="ru-RU" sz="2800"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Взаимодействия врача и пациента осуществляются на принципах общественного договора. Пациенты заключают договор на медицинское обслуживание с лечебным учреждением или через страховую компанию. </a:t>
            </a: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35313"/>
            <a:ext cx="4806950" cy="327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35600" y="3724275"/>
            <a:ext cx="3538538" cy="20955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Каждая сторона в таком договоре несёт свои обязательства, и каждая достигает своей выгоды</a:t>
            </a:r>
            <a:r>
              <a:rPr lang="ru-RU" altLang="ru-RU" dirty="0">
                <a:latin typeface="Times New Roman" panose="02020603050405020304" pitchFamily="18" charset="0"/>
                <a:cs typeface="Lucida Sans Unicode" panose="020B0602030504020204" pitchFamily="34" charset="0"/>
              </a:rPr>
              <a:t>.</a:t>
            </a:r>
            <a:r>
              <a:rPr lang="ru-RU" altLang="ru-RU" sz="1600" dirty="0">
                <a:latin typeface="Times New Roman" panose="02020603050405020304" pitchFamily="18" charset="0"/>
                <a:cs typeface="Lucida Sans Unicode" panose="020B0602030504020204" pitchFamily="34" charset="0"/>
              </a:rPr>
              <a:t> </a:t>
            </a:r>
          </a:p>
        </p:txBody>
      </p:sp>
      <p:sp>
        <p:nvSpPr>
          <p:cNvPr id="33798" name="Прямоугольник 5"/>
          <p:cNvSpPr>
            <a:spLocks noChangeArrowheads="1"/>
          </p:cNvSpPr>
          <p:nvPr/>
        </p:nvSpPr>
        <p:spPr bwMode="auto">
          <a:xfrm>
            <a:off x="7758113" y="6043613"/>
            <a:ext cx="7620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159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7000"/>
              </a:lnSpc>
            </a:pPr>
            <a:r>
              <a:rPr lang="ru-RU" altLang="ru-RU" sz="3600" b="1">
                <a:solidFill>
                  <a:srgbClr val="373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altLang="ru-RU" sz="1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461963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2800" b="1"/>
              <a:t>5. Лекция - пресс-конференция</a:t>
            </a:r>
            <a:endParaRPr lang="ru-RU" altLang="ru-RU" b="1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79512" y="1529154"/>
            <a:ext cx="2390800" cy="61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spcBef>
                <a:spcPts val="0"/>
              </a:spcBef>
              <a:buFontTx/>
              <a:buNone/>
            </a:pPr>
            <a:r>
              <a:rPr lang="ru-RU" altLang="ru-RU" sz="2400" b="1" dirty="0">
                <a:solidFill>
                  <a:srgbClr val="E73C1F"/>
                </a:solidFill>
              </a:rPr>
              <a:t>Подготовка и </a:t>
            </a:r>
            <a:endParaRPr lang="ru-RU" altLang="ru-RU" sz="2400" b="1" dirty="0" smtClean="0">
              <a:solidFill>
                <a:srgbClr val="E73C1F"/>
              </a:solidFill>
            </a:endParaRPr>
          </a:p>
          <a:p>
            <a:pPr algn="ctr">
              <a:lnSpc>
                <a:spcPct val="70000"/>
              </a:lnSpc>
              <a:spcBef>
                <a:spcPts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E73C1F"/>
                </a:solidFill>
              </a:rPr>
              <a:t>проведение</a:t>
            </a:r>
            <a:r>
              <a:rPr lang="ru-RU" altLang="ru-RU" sz="2400" b="1" dirty="0">
                <a:solidFill>
                  <a:srgbClr val="E73C1F"/>
                </a:solidFill>
              </a:rPr>
              <a:t>: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581431" y="2065071"/>
            <a:ext cx="6562569" cy="100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ru-RU" altLang="ru-RU" sz="2800" dirty="0"/>
              <a:t>1) Преподаватель называет тему и просит студентов задавать ему письменные вопросы по данной теме.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2581431" y="3212976"/>
            <a:ext cx="6019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ru-RU" altLang="ru-RU" sz="2800" dirty="0"/>
              <a:t>2) Две-три минуты студенты формулируют наиболее интересующие вопросы</a:t>
            </a:r>
            <a:r>
              <a:rPr lang="ru-RU" altLang="ru-RU" sz="2800" dirty="0" smtClean="0"/>
              <a:t>.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ru-RU" altLang="ru-RU" sz="2800" dirty="0" smtClean="0"/>
              <a:t>3) Лекция строится как ответы на вопросы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318921"/>
            <a:ext cx="8964488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FontTx/>
              <a:buNone/>
            </a:pPr>
            <a:r>
              <a:rPr lang="ru-RU" altLang="ru-RU" sz="2200" b="1" dirty="0" smtClean="0">
                <a:solidFill>
                  <a:schemeClr val="tx1"/>
                </a:solidFill>
              </a:rPr>
              <a:t>Достоинства лекции: </a:t>
            </a:r>
            <a:r>
              <a:rPr lang="ru-RU" altLang="ru-RU" sz="2200" dirty="0" smtClean="0">
                <a:solidFill>
                  <a:schemeClr val="tx1"/>
                </a:solidFill>
              </a:rPr>
              <a:t>повышается заинтересованность студентов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ru-RU" altLang="ru-RU" sz="2200" b="1" dirty="0" smtClean="0">
                <a:solidFill>
                  <a:schemeClr val="tx1"/>
                </a:solidFill>
              </a:rPr>
              <a:t>Недостатки: </a:t>
            </a:r>
            <a:r>
              <a:rPr lang="ru-RU" altLang="ru-RU" sz="2200" dirty="0" smtClean="0">
                <a:solidFill>
                  <a:schemeClr val="tx1"/>
                </a:solidFill>
              </a:rPr>
              <a:t>стереотипные вопросы, не относящиеся к теме лекции</a:t>
            </a:r>
            <a:endParaRPr lang="ru-RU" alt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22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 autoUpdateAnimBg="0"/>
      <p:bldP spid="51203" grpId="0" autoUpdateAnimBg="0"/>
      <p:bldP spid="51204" grpId="0" autoUpdateAnimBg="0"/>
      <p:bldP spid="51207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-28575"/>
            <a:ext cx="8229600" cy="1143000"/>
          </a:xfrm>
          <a:solidFill>
            <a:srgbClr val="DCE6F2"/>
          </a:solidFill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400" b="1" smtClean="0"/>
              <a:t>АВТОРСКАЯ ЛЕКЦИЯ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4357688" cy="364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428625" y="6035675"/>
            <a:ext cx="8135938" cy="822325"/>
          </a:xfrm>
          <a:prstGeom prst="rect">
            <a:avLst/>
          </a:prstGeom>
          <a:solidFill>
            <a:srgbClr val="DCE6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Calibri" panose="020F0502020204030204" pitchFamily="34" charset="0"/>
              </a:rPr>
              <a:t>когда идут не столько на дисциплину, сколько на "лектора</a:t>
            </a:r>
            <a:r>
              <a:rPr lang="ru-RU" altLang="ru-RU" sz="2400">
                <a:solidFill>
                  <a:srgbClr val="000000"/>
                </a:solidFill>
                <a:latin typeface="Calibri" panose="020F0502020204030204" pitchFamily="34" charset="0"/>
              </a:rPr>
              <a:t>" </a:t>
            </a:r>
          </a:p>
        </p:txBody>
      </p:sp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1871663"/>
            <a:ext cx="4500562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305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000082"/>
              </a:contour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ЛЕКЦИЯ</a:t>
            </a:r>
          </a:p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как главная </a:t>
            </a:r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форма организации 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обучения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04800" y="2438400"/>
            <a:ext cx="8610600" cy="259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2800" dirty="0"/>
              <a:t>1) </a:t>
            </a:r>
            <a:r>
              <a:rPr lang="ru-RU" altLang="ru-RU" sz="2800" b="1" dirty="0"/>
              <a:t>информационная;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2800" dirty="0"/>
              <a:t>2) </a:t>
            </a:r>
            <a:r>
              <a:rPr lang="ru-RU" altLang="ru-RU" sz="2800" b="1" dirty="0"/>
              <a:t>стимулирующая</a:t>
            </a:r>
            <a:r>
              <a:rPr lang="ru-RU" altLang="ru-RU" sz="2800" dirty="0"/>
              <a:t> (пробуждает активность познавательной деятельности, самостоятельную работу);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2800" dirty="0"/>
              <a:t>3) </a:t>
            </a:r>
            <a:r>
              <a:rPr lang="ru-RU" altLang="ru-RU" sz="2800" b="1" dirty="0"/>
              <a:t>воспитывающая, развивающая </a:t>
            </a:r>
            <a:r>
              <a:rPr lang="ru-RU" altLang="ru-RU" sz="2800" dirty="0"/>
              <a:t>(дает оценку явлениям, вырабатывает мышление)</a:t>
            </a:r>
          </a:p>
        </p:txBody>
      </p:sp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1752600" y="1676400"/>
            <a:ext cx="5181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93B07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Функции лекции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04800" y="5270500"/>
            <a:ext cx="8610600" cy="105984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19578596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Nota Bene</a:t>
            </a:r>
            <a:r>
              <a:rPr lang="ru-RU" alt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  <a:r>
              <a:rPr lang="ru-RU" alt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alt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Запоминается то, что</a:t>
            </a:r>
          </a:p>
          <a:p>
            <a:pPr lvl="4">
              <a:lnSpc>
                <a:spcPct val="60000"/>
              </a:lnSpc>
              <a:spcBef>
                <a:spcPct val="50000"/>
              </a:spcBef>
              <a:defRPr/>
            </a:pPr>
            <a:r>
              <a:rPr lang="ru-RU" alt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эмоционально окрашено!</a:t>
            </a:r>
            <a:endParaRPr lang="ru-RU" altLang="ru-RU" sz="16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000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18437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0725" y="144463"/>
            <a:ext cx="8229600" cy="863600"/>
          </a:xfrm>
          <a:solidFill>
            <a:srgbClr val="DCE6F2"/>
          </a:solidFill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400" b="1" smtClean="0"/>
              <a:t>ВЫДАЮЩИЕСЯ   ЛЕКТОРЫ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1368425"/>
            <a:ext cx="3168650" cy="263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5975350" y="4103688"/>
            <a:ext cx="2663825" cy="647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000" b="1">
                <a:solidFill>
                  <a:srgbClr val="000066"/>
                </a:solidFill>
                <a:latin typeface="Calibri" panose="020F0502020204030204" pitchFamily="34" charset="0"/>
              </a:rPr>
              <a:t>Ломоносов М.</a:t>
            </a:r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647700" y="4392613"/>
            <a:ext cx="2663825" cy="647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b="1">
                <a:solidFill>
                  <a:srgbClr val="000099"/>
                </a:solidFill>
                <a:latin typeface="Calibri" panose="020F0502020204030204" pitchFamily="34" charset="0"/>
              </a:rPr>
              <a:t>Пирогов Н.И</a:t>
            </a:r>
            <a:r>
              <a:rPr lang="ru-RU" altLang="ru-RU" b="1">
                <a:solidFill>
                  <a:srgbClr val="00008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3789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223963"/>
            <a:ext cx="226695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179388" y="4940300"/>
            <a:ext cx="8640762" cy="1554163"/>
          </a:xfrm>
          <a:prstGeom prst="rect">
            <a:avLst/>
          </a:prstGeom>
          <a:solidFill>
            <a:srgbClr val="DCE6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Calibri" panose="020F0502020204030204" pitchFamily="34" charset="0"/>
              </a:rPr>
              <a:t>«Живое слово - это могущественное средство для сообщения научных знаний и возможности прочно запечатлеть наиболее существенные стороны предмета. И никогда не сможет быть заменено никакой книгой или другим средством»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144463"/>
            <a:ext cx="8229600" cy="1143000"/>
          </a:xfrm>
          <a:solidFill>
            <a:srgbClr val="F2F2F2"/>
          </a:solidFill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800" b="1" smtClean="0"/>
              <a:t>ТИПЫ ЛЕКЦИЙ ТРАДИЦИОННОГО ОБУЧЕНИЯ В МЕДИЦИНСКОМ ВУЗе</a:t>
            </a: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428625" y="1571625"/>
            <a:ext cx="8229600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22263" indent="-322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76092"/>
              </a:buClr>
              <a:buSzPct val="45000"/>
              <a:buFont typeface="Arial" panose="020B0604020202020204" pitchFamily="34" charset="0"/>
              <a:buChar char="•"/>
            </a:pPr>
            <a:r>
              <a:rPr lang="ru-RU" altLang="ru-RU" sz="3200" b="1">
                <a:solidFill>
                  <a:srgbClr val="006600"/>
                </a:solidFill>
                <a:latin typeface="Calibri" panose="020F0502020204030204" pitchFamily="34" charset="0"/>
              </a:rPr>
              <a:t>Вводная</a:t>
            </a:r>
          </a:p>
          <a:p>
            <a:pPr eaLnBrk="1" hangingPunct="1">
              <a:lnSpc>
                <a:spcPct val="100000"/>
              </a:lnSpc>
              <a:buClr>
                <a:srgbClr val="376092"/>
              </a:buClr>
              <a:buSzPct val="45000"/>
              <a:buFont typeface="Arial" panose="020B0604020202020204" pitchFamily="34" charset="0"/>
              <a:buChar char="•"/>
            </a:pPr>
            <a:r>
              <a:rPr lang="ru-RU" altLang="ru-RU" sz="3200" b="1">
                <a:solidFill>
                  <a:srgbClr val="006600"/>
                </a:solidFill>
                <a:latin typeface="Calibri" panose="020F0502020204030204" pitchFamily="34" charset="0"/>
              </a:rPr>
              <a:t>Обзорная</a:t>
            </a:r>
          </a:p>
          <a:p>
            <a:pPr eaLnBrk="1" hangingPunct="1">
              <a:lnSpc>
                <a:spcPct val="100000"/>
              </a:lnSpc>
              <a:buClr>
                <a:srgbClr val="376092"/>
              </a:buClr>
              <a:buSzPct val="45000"/>
              <a:buFont typeface="Arial" panose="020B0604020202020204" pitchFamily="34" charset="0"/>
              <a:buChar char="•"/>
            </a:pPr>
            <a:r>
              <a:rPr lang="ru-RU" altLang="ru-RU" sz="3200" b="1">
                <a:solidFill>
                  <a:srgbClr val="006600"/>
                </a:solidFill>
                <a:latin typeface="Calibri" panose="020F0502020204030204" pitchFamily="34" charset="0"/>
              </a:rPr>
              <a:t>Обобщающая</a:t>
            </a:r>
          </a:p>
          <a:p>
            <a:pPr eaLnBrk="1" hangingPunct="1">
              <a:lnSpc>
                <a:spcPct val="100000"/>
              </a:lnSpc>
              <a:buClr>
                <a:srgbClr val="376092"/>
              </a:buClr>
              <a:buSzPct val="45000"/>
              <a:buFont typeface="Arial" panose="020B0604020202020204" pitchFamily="34" charset="0"/>
              <a:buChar char="•"/>
            </a:pPr>
            <a:r>
              <a:rPr lang="ru-RU" altLang="ru-RU" sz="3200" b="1">
                <a:solidFill>
                  <a:srgbClr val="006600"/>
                </a:solidFill>
                <a:latin typeface="Calibri" panose="020F0502020204030204" pitchFamily="34" charset="0"/>
              </a:rPr>
              <a:t>Проблемная</a:t>
            </a:r>
          </a:p>
          <a:p>
            <a:pPr eaLnBrk="1" hangingPunct="1">
              <a:lnSpc>
                <a:spcPct val="100000"/>
              </a:lnSpc>
              <a:buClr>
                <a:srgbClr val="376092"/>
              </a:buClr>
              <a:buSzPct val="45000"/>
              <a:buFont typeface="Arial" panose="020B0604020202020204" pitchFamily="34" charset="0"/>
              <a:buChar char="•"/>
            </a:pPr>
            <a:r>
              <a:rPr lang="ru-RU" altLang="ru-RU" sz="3200" b="1">
                <a:solidFill>
                  <a:srgbClr val="006600"/>
                </a:solidFill>
                <a:latin typeface="Calibri" panose="020F0502020204030204" pitchFamily="34" charset="0"/>
              </a:rPr>
              <a:t>Заключительная</a:t>
            </a: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428625" y="4929188"/>
            <a:ext cx="2286000" cy="785812"/>
          </a:xfrm>
          <a:prstGeom prst="rect">
            <a:avLst/>
          </a:prstGeom>
          <a:gradFill rotWithShape="0">
            <a:gsLst>
              <a:gs pos="0">
                <a:srgbClr val="818890"/>
              </a:gs>
              <a:gs pos="100000">
                <a:srgbClr val="D9E5F3"/>
              </a:gs>
            </a:gsLst>
            <a:lin ang="5400000" scaled="1"/>
          </a:gradFill>
          <a:ln w="3240">
            <a:solidFill>
              <a:srgbClr val="3A5F8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200" b="1">
                <a:solidFill>
                  <a:srgbClr val="000000"/>
                </a:solidFill>
                <a:latin typeface="Calibri" panose="020F0502020204030204" pitchFamily="34" charset="0"/>
              </a:rPr>
              <a:t>Источник информации</a:t>
            </a:r>
          </a:p>
        </p:txBody>
      </p:sp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5497513" y="4824413"/>
            <a:ext cx="3357562" cy="785812"/>
          </a:xfrm>
          <a:prstGeom prst="rect">
            <a:avLst/>
          </a:prstGeom>
          <a:gradFill rotWithShape="0">
            <a:gsLst>
              <a:gs pos="0">
                <a:srgbClr val="818890"/>
              </a:gs>
              <a:gs pos="100000">
                <a:srgbClr val="D9E5F3"/>
              </a:gs>
            </a:gsLst>
            <a:lin ang="5400000" scaled="1"/>
          </a:gradFill>
          <a:ln w="3240">
            <a:solidFill>
              <a:srgbClr val="3A5F8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200" b="1">
                <a:solidFill>
                  <a:srgbClr val="000000"/>
                </a:solidFill>
                <a:latin typeface="Calibri" panose="020F0502020204030204" pitchFamily="34" charset="0"/>
              </a:rPr>
              <a:t>Приемник информации</a:t>
            </a:r>
          </a:p>
        </p:txBody>
      </p:sp>
      <p:sp>
        <p:nvSpPr>
          <p:cNvPr id="39942" name="AutoShape 5"/>
          <p:cNvSpPr>
            <a:spLocks noChangeArrowheads="1"/>
          </p:cNvSpPr>
          <p:nvPr/>
        </p:nvSpPr>
        <p:spPr bwMode="auto">
          <a:xfrm>
            <a:off x="3571875" y="4929188"/>
            <a:ext cx="1643063" cy="357187"/>
          </a:xfrm>
          <a:custGeom>
            <a:avLst/>
            <a:gdLst>
              <a:gd name="T0" fmla="*/ 1232297 w 21600"/>
              <a:gd name="T1" fmla="*/ 0 h 21600"/>
              <a:gd name="T2" fmla="*/ 0 w 21600"/>
              <a:gd name="T3" fmla="*/ 178593 h 21600"/>
              <a:gd name="T4" fmla="*/ 1232297 w 21600"/>
              <a:gd name="T5" fmla="*/ 357187 h 21600"/>
              <a:gd name="T6" fmla="*/ 1643063 w 21600"/>
              <a:gd name="T7" fmla="*/ 17859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0">
            <a:gsLst>
              <a:gs pos="0">
                <a:srgbClr val="D9E5F3"/>
              </a:gs>
              <a:gs pos="100000">
                <a:srgbClr val="818890"/>
              </a:gs>
            </a:gsLst>
            <a:lin ang="10800000" scaled="1"/>
          </a:gradFill>
          <a:ln w="3240" cap="flat">
            <a:solidFill>
              <a:srgbClr val="3A5F8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43" name="Rectangle 6"/>
          <p:cNvSpPr>
            <a:spLocks noChangeArrowheads="1"/>
          </p:cNvSpPr>
          <p:nvPr/>
        </p:nvSpPr>
        <p:spPr bwMode="auto">
          <a:xfrm>
            <a:off x="6637338" y="6053138"/>
            <a:ext cx="1643062" cy="642937"/>
          </a:xfrm>
          <a:prstGeom prst="rect">
            <a:avLst/>
          </a:prstGeom>
          <a:gradFill rotWithShape="0">
            <a:gsLst>
              <a:gs pos="0">
                <a:srgbClr val="D9E5F3"/>
              </a:gs>
              <a:gs pos="100000">
                <a:srgbClr val="818890"/>
              </a:gs>
            </a:gsLst>
            <a:lin ang="18900000" scaled="1"/>
          </a:gradFill>
          <a:ln w="3240">
            <a:solidFill>
              <a:srgbClr val="3A5F8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200" b="1">
                <a:solidFill>
                  <a:srgbClr val="000000"/>
                </a:solidFill>
                <a:latin typeface="Calibri" panose="020F0502020204030204" pitchFamily="34" charset="0"/>
              </a:rPr>
              <a:t>Эталон</a:t>
            </a:r>
          </a:p>
        </p:txBody>
      </p:sp>
      <p:sp>
        <p:nvSpPr>
          <p:cNvPr id="39944" name="AutoShape 7"/>
          <p:cNvSpPr>
            <a:spLocks noChangeArrowheads="1"/>
          </p:cNvSpPr>
          <p:nvPr/>
        </p:nvSpPr>
        <p:spPr bwMode="auto">
          <a:xfrm>
            <a:off x="7343775" y="5624513"/>
            <a:ext cx="214313" cy="350837"/>
          </a:xfrm>
          <a:prstGeom prst="downArrow">
            <a:avLst>
              <a:gd name="adj1" fmla="val 50000"/>
              <a:gd name="adj2" fmla="val 40926"/>
            </a:avLst>
          </a:prstGeom>
          <a:gradFill rotWithShape="0">
            <a:gsLst>
              <a:gs pos="0">
                <a:srgbClr val="D9E5F3"/>
              </a:gs>
              <a:gs pos="100000">
                <a:srgbClr val="818890"/>
              </a:gs>
            </a:gsLst>
            <a:lin ang="18900000" scaled="1"/>
          </a:gradFill>
          <a:ln w="3240">
            <a:solidFill>
              <a:srgbClr val="3A5F8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9945" name="AutoShape 8"/>
          <p:cNvSpPr>
            <a:spLocks noChangeArrowheads="1"/>
          </p:cNvSpPr>
          <p:nvPr/>
        </p:nvSpPr>
        <p:spPr bwMode="auto">
          <a:xfrm rot="5400000">
            <a:off x="4164806" y="3987007"/>
            <a:ext cx="714375" cy="4211638"/>
          </a:xfrm>
          <a:custGeom>
            <a:avLst/>
            <a:gdLst>
              <a:gd name="T0" fmla="*/ 856126 w 21600"/>
              <a:gd name="T1" fmla="*/ 0 h 21600"/>
              <a:gd name="T2" fmla="*/ 997876 w 21600"/>
              <a:gd name="T3" fmla="*/ 4874581 h 21600"/>
              <a:gd name="T4" fmla="*/ 826823 w 21600"/>
              <a:gd name="T5" fmla="*/ 5883034 h 21600"/>
              <a:gd name="T6" fmla="*/ 0 w 21600"/>
              <a:gd name="T7" fmla="*/ 5047336 h 21600"/>
              <a:gd name="T8" fmla="*/ 826823 w 21600"/>
              <a:gd name="T9" fmla="*/ 4211638 h 21600"/>
              <a:gd name="T10" fmla="*/ 794775 w 21600"/>
              <a:gd name="T11" fmla="*/ 4496509 h 21600"/>
              <a:gd name="T12" fmla="*/ 762695 w 21600"/>
              <a:gd name="T13" fmla="*/ 4685642 h 21600"/>
              <a:gd name="T14" fmla="*/ 714375 w 21600"/>
              <a:gd name="T15" fmla="*/ 487458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16478 w 21600"/>
              <a:gd name="T25" fmla="*/ 28711 h 21600"/>
              <a:gd name="T26" fmla="*/ 23061 w 21600"/>
              <a:gd name="T27" fmla="*/ 2306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25886" y="0"/>
                </a:moveTo>
                <a:lnTo>
                  <a:pt x="30172" y="25000"/>
                </a:lnTo>
                <a:lnTo>
                  <a:pt x="28711" y="25000"/>
                </a:lnTo>
                <a:lnTo>
                  <a:pt x="28711" y="28711"/>
                </a:lnTo>
                <a:lnTo>
                  <a:pt x="25000" y="28711"/>
                </a:lnTo>
                <a:lnTo>
                  <a:pt x="25000" y="30172"/>
                </a:lnTo>
                <a:lnTo>
                  <a:pt x="0" y="25886"/>
                </a:lnTo>
                <a:lnTo>
                  <a:pt x="25000" y="21600"/>
                </a:lnTo>
                <a:lnTo>
                  <a:pt x="25000" y="23061"/>
                </a:lnTo>
                <a:lnTo>
                  <a:pt x="23061" y="23061"/>
                </a:lnTo>
                <a:lnTo>
                  <a:pt x="23061" y="25000"/>
                </a:lnTo>
                <a:lnTo>
                  <a:pt x="21600" y="25000"/>
                </a:lnTo>
                <a:lnTo>
                  <a:pt x="25886" y="0"/>
                </a:lnTo>
                <a:close/>
              </a:path>
            </a:pathLst>
          </a:custGeom>
          <a:gradFill rotWithShape="0">
            <a:gsLst>
              <a:gs pos="0">
                <a:srgbClr val="818890"/>
              </a:gs>
              <a:gs pos="100000">
                <a:srgbClr val="D9E5F3"/>
              </a:gs>
            </a:gsLst>
            <a:path path="rect">
              <a:fillToRect l="50000" t="50000" r="50000" b="50000"/>
            </a:path>
          </a:gradFill>
          <a:ln w="3240" cap="flat">
            <a:solidFill>
              <a:srgbClr val="3A5F8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46" name="AutoShape 9"/>
          <p:cNvSpPr>
            <a:spLocks noChangeArrowheads="1"/>
          </p:cNvSpPr>
          <p:nvPr/>
        </p:nvSpPr>
        <p:spPr bwMode="auto">
          <a:xfrm rot="10800000">
            <a:off x="2857500" y="5330825"/>
            <a:ext cx="1428750" cy="357188"/>
          </a:xfrm>
          <a:custGeom>
            <a:avLst/>
            <a:gdLst>
              <a:gd name="T0" fmla="*/ 1071563 w 21600"/>
              <a:gd name="T1" fmla="*/ 0 h 21600"/>
              <a:gd name="T2" fmla="*/ 0 w 21600"/>
              <a:gd name="T3" fmla="*/ 178594 h 21600"/>
              <a:gd name="T4" fmla="*/ 1071563 w 21600"/>
              <a:gd name="T5" fmla="*/ 357188 h 21600"/>
              <a:gd name="T6" fmla="*/ 1428750 w 21600"/>
              <a:gd name="T7" fmla="*/ 17859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0">
            <a:gsLst>
              <a:gs pos="0">
                <a:srgbClr val="D9E5F3"/>
              </a:gs>
              <a:gs pos="100000">
                <a:srgbClr val="818890"/>
              </a:gs>
            </a:gsLst>
            <a:lin ang="8100000" scaled="1"/>
          </a:gradFill>
          <a:ln w="3240" cap="flat">
            <a:solidFill>
              <a:srgbClr val="3A5F8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9947" name="Picture 10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357313"/>
            <a:ext cx="476250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400" smtClean="0"/>
              <a:t> </a:t>
            </a: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215900" y="3240088"/>
            <a:ext cx="3959225" cy="3527425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Calibri" panose="020F0502020204030204" pitchFamily="34" charset="0"/>
              </a:rPr>
              <a:t>Эмоциональность воздействия лекции играет важную роль в преподавании гуманитарных дисциплин. Но и преподавателям естественных и точных наук не следует ее недооценивать.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4248150" y="0"/>
            <a:ext cx="5126038" cy="344170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200" b="1">
                <a:solidFill>
                  <a:srgbClr val="000000"/>
                </a:solidFill>
                <a:latin typeface="Calibri" panose="020F0502020204030204" pitchFamily="34" charset="0"/>
              </a:rPr>
              <a:t>Лекция незаменима в тех случаях, где особенно важно личное эмоциональное воздействие лектора на студентов с целью повлиять на формирование их взглядов. Эмоциональная окраска лекции, сочетаясь с глубоким научным содержанием, создает гармонию мысли, слова и восприятия слушателями. </a:t>
            </a:r>
          </a:p>
        </p:txBody>
      </p:sp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4097338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9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3486150"/>
            <a:ext cx="4730750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287338" y="360363"/>
            <a:ext cx="87122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200" i="1">
                <a:solidFill>
                  <a:srgbClr val="000000"/>
                </a:solidFill>
              </a:rPr>
              <a:t>Образец оформления лекции 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200" b="1">
                <a:solidFill>
                  <a:srgbClr val="000000"/>
                </a:solidFill>
              </a:rPr>
              <a:t>Тема</a:t>
            </a:r>
            <a:r>
              <a:rPr lang="ru-RU" altLang="ru-RU" sz="2200">
                <a:solidFill>
                  <a:srgbClr val="000000"/>
                </a:solidFill>
              </a:rPr>
              <a:t>: «_____________________________________________».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200" b="1">
                <a:solidFill>
                  <a:srgbClr val="000000"/>
                </a:solidFill>
              </a:rPr>
              <a:t>Разновидность лекции</a:t>
            </a:r>
            <a:r>
              <a:rPr lang="ru-RU" altLang="ru-RU" sz="2200">
                <a:solidFill>
                  <a:srgbClr val="000000"/>
                </a:solidFill>
              </a:rPr>
              <a:t>: _____________________</a:t>
            </a:r>
            <a:r>
              <a:rPr lang="ru-RU" altLang="ru-RU" sz="2000">
                <a:solidFill>
                  <a:srgbClr val="000000"/>
                </a:solidFill>
              </a:rPr>
              <a:t> 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200" b="1">
                <a:solidFill>
                  <a:srgbClr val="000000"/>
                </a:solidFill>
              </a:rPr>
              <a:t>Методы обучения</a:t>
            </a:r>
            <a:r>
              <a:rPr lang="ru-RU" altLang="ru-RU" sz="2200">
                <a:solidFill>
                  <a:srgbClr val="000000"/>
                </a:solidFill>
              </a:rPr>
              <a:t>: _______________ </a:t>
            </a:r>
            <a:r>
              <a:rPr lang="ru-RU" altLang="ru-RU">
                <a:solidFill>
                  <a:srgbClr val="000000"/>
                </a:solidFill>
              </a:rPr>
              <a:t>(перечислить используемые на данной лекции методы).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200">
                <a:solidFill>
                  <a:srgbClr val="000000"/>
                </a:solidFill>
              </a:rPr>
              <a:t>Время: ______ (час.)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200" b="1">
                <a:solidFill>
                  <a:srgbClr val="000000"/>
                </a:solidFill>
              </a:rPr>
              <a:t>Значение темы</a:t>
            </a:r>
            <a:r>
              <a:rPr lang="ru-RU" altLang="ru-RU" sz="2200">
                <a:solidFill>
                  <a:srgbClr val="000000"/>
                </a:solidFill>
              </a:rPr>
              <a:t> лекции (актуальность изучаемой проблемы).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200" b="1">
                <a:solidFill>
                  <a:srgbClr val="000000"/>
                </a:solidFill>
              </a:rPr>
              <a:t>Цели обучения: 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200">
                <a:solidFill>
                  <a:srgbClr val="000000"/>
                </a:solidFill>
              </a:rPr>
              <a:t>- общая: </a:t>
            </a:r>
            <a:r>
              <a:rPr lang="ru-RU" altLang="ru-RU">
                <a:solidFill>
                  <a:srgbClr val="000000"/>
                </a:solidFill>
              </a:rPr>
              <a:t>обучающийся должен обладать ОК и ПК….. (перечислить ОК и ПК, формируемые на данной лекции); 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200">
                <a:solidFill>
                  <a:srgbClr val="000000"/>
                </a:solidFill>
              </a:rPr>
              <a:t>- учебная: знать…., уметь….., владеть….. </a:t>
            </a:r>
            <a:r>
              <a:rPr lang="ru-RU" altLang="ru-RU">
                <a:solidFill>
                  <a:srgbClr val="000000"/>
                </a:solidFill>
              </a:rPr>
              <a:t>(перечислить требования к результатам освоения дисциплины из ФГОС ВО, формируемые на данной лекции, в том числе направленные на формирование ОК).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200" b="1">
                <a:solidFill>
                  <a:srgbClr val="000000"/>
                </a:solidFill>
              </a:rPr>
              <a:t>Место проведения лекции:</a:t>
            </a:r>
            <a:r>
              <a:rPr lang="ru-RU" altLang="ru-RU" sz="2200">
                <a:solidFill>
                  <a:srgbClr val="000000"/>
                </a:solidFill>
              </a:rPr>
              <a:t>____________________.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200" b="1">
                <a:solidFill>
                  <a:srgbClr val="000000"/>
                </a:solidFill>
              </a:rPr>
              <a:t>Оснащение лекции</a:t>
            </a:r>
            <a:r>
              <a:rPr lang="ru-RU" altLang="ru-RU" sz="2000" b="1">
                <a:solidFill>
                  <a:srgbClr val="000000"/>
                </a:solidFill>
              </a:rPr>
              <a:t> </a:t>
            </a:r>
            <a:r>
              <a:rPr lang="ru-RU" altLang="ru-RU" sz="2000">
                <a:solidFill>
                  <a:srgbClr val="000000"/>
                </a:solidFill>
              </a:rPr>
              <a:t>(перечень таблиц, слайдов, технических и электронных средств обучения, схемы, таблицы, муляжи и др.).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1295400" y="188913"/>
            <a:ext cx="78486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000" b="1">
                <a:solidFill>
                  <a:srgbClr val="000066"/>
                </a:solidFill>
              </a:rPr>
              <a:t>Примерная</a:t>
            </a:r>
            <a:r>
              <a:rPr lang="ru-RU" altLang="ru-RU" sz="2400" b="1">
                <a:solidFill>
                  <a:srgbClr val="000066"/>
                </a:solidFill>
              </a:rPr>
              <a:t> Хронокарта лекции (90 мин)</a:t>
            </a:r>
          </a:p>
        </p:txBody>
      </p:sp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503238" y="792163"/>
            <a:ext cx="2735262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200" b="1">
                <a:solidFill>
                  <a:srgbClr val="7E0021"/>
                </a:solidFill>
              </a:rPr>
              <a:t>Этапы лекции</a:t>
            </a:r>
            <a:r>
              <a:rPr lang="ru-RU" altLang="ru-RU" sz="1000">
                <a:solidFill>
                  <a:srgbClr val="7E0021"/>
                </a:solidFill>
              </a:rPr>
              <a:t> </a:t>
            </a:r>
          </a:p>
        </p:txBody>
      </p:sp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3168650" y="792163"/>
            <a:ext cx="2232025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000" b="1">
                <a:solidFill>
                  <a:srgbClr val="7E0021"/>
                </a:solidFill>
              </a:rPr>
              <a:t>Продолжи-тельность (мин)</a:t>
            </a:r>
          </a:p>
        </p:txBody>
      </p:sp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5903913" y="860425"/>
            <a:ext cx="30956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000" b="1">
                <a:solidFill>
                  <a:srgbClr val="7E0021"/>
                </a:solidFill>
              </a:rPr>
              <a:t>Содержание этапа</a:t>
            </a:r>
          </a:p>
        </p:txBody>
      </p:sp>
      <p:sp>
        <p:nvSpPr>
          <p:cNvPr id="46087" name="Text Box 6"/>
          <p:cNvSpPr txBox="1">
            <a:spLocks noChangeArrowheads="1"/>
          </p:cNvSpPr>
          <p:nvPr/>
        </p:nvSpPr>
        <p:spPr bwMode="auto">
          <a:xfrm>
            <a:off x="360363" y="1687513"/>
            <a:ext cx="3527425" cy="492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1. Организация занятия</a:t>
            </a:r>
          </a:p>
          <a:p>
            <a:pPr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2. Формулировка темы и целей</a:t>
            </a:r>
          </a:p>
          <a:p>
            <a:pPr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endParaRPr lang="ru-RU" altLang="ru-RU" sz="1000" b="1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3. Представление плана лекции</a:t>
            </a:r>
          </a:p>
          <a:p>
            <a:pPr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4. Раскрытие учебных вопросов по теме лекции</a:t>
            </a:r>
          </a:p>
          <a:p>
            <a:pPr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5. Краткие выводы</a:t>
            </a:r>
          </a:p>
          <a:p>
            <a:pPr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6. Ответы на вопросы</a:t>
            </a:r>
          </a:p>
          <a:p>
            <a:pPr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7. Контроль знаний по итогам лекции</a:t>
            </a:r>
          </a:p>
          <a:p>
            <a:pPr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8. Рекомендуемая литература</a:t>
            </a:r>
          </a:p>
        </p:txBody>
      </p:sp>
      <p:sp>
        <p:nvSpPr>
          <p:cNvPr id="46088" name="Text Box 7"/>
          <p:cNvSpPr txBox="1">
            <a:spLocks noChangeArrowheads="1"/>
          </p:cNvSpPr>
          <p:nvPr/>
        </p:nvSpPr>
        <p:spPr bwMode="auto">
          <a:xfrm>
            <a:off x="3600450" y="1730375"/>
            <a:ext cx="717550" cy="540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3</a:t>
            </a:r>
          </a:p>
          <a:p>
            <a:pPr algn="ctr"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10</a:t>
            </a:r>
          </a:p>
          <a:p>
            <a:pPr algn="ctr"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endParaRPr lang="ru-RU" altLang="ru-RU" sz="2000">
              <a:solidFill>
                <a:srgbClr val="000000"/>
              </a:solidFill>
            </a:endParaRPr>
          </a:p>
          <a:p>
            <a:pPr algn="ctr"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3</a:t>
            </a:r>
          </a:p>
          <a:p>
            <a:pPr algn="ctr"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endParaRPr lang="ru-RU" altLang="ru-RU" sz="2000">
              <a:solidFill>
                <a:srgbClr val="000000"/>
              </a:solidFill>
            </a:endParaRPr>
          </a:p>
          <a:p>
            <a:pPr algn="ctr"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50</a:t>
            </a:r>
          </a:p>
          <a:p>
            <a:pPr algn="ctr"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endParaRPr lang="ru-RU" altLang="ru-RU" sz="1300">
              <a:solidFill>
                <a:srgbClr val="000000"/>
              </a:solidFill>
            </a:endParaRPr>
          </a:p>
          <a:p>
            <a:pPr algn="ctr"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7</a:t>
            </a:r>
          </a:p>
          <a:p>
            <a:pPr algn="ctr"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10</a:t>
            </a:r>
          </a:p>
          <a:p>
            <a:pPr algn="ctr"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5</a:t>
            </a:r>
          </a:p>
          <a:p>
            <a:pPr algn="ctr"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endParaRPr lang="ru-RU" altLang="ru-RU" sz="2000">
              <a:solidFill>
                <a:srgbClr val="000000"/>
              </a:solidFill>
            </a:endParaRPr>
          </a:p>
          <a:p>
            <a:pPr algn="ctr"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2</a:t>
            </a:r>
          </a:p>
          <a:p>
            <a:pPr algn="ctr"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46089" name="Text Box 8"/>
          <p:cNvSpPr txBox="1">
            <a:spLocks noChangeArrowheads="1"/>
          </p:cNvSpPr>
          <p:nvPr/>
        </p:nvSpPr>
        <p:spPr bwMode="auto">
          <a:xfrm>
            <a:off x="4392613" y="1511300"/>
            <a:ext cx="4826000" cy="576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ts val="150"/>
              </a:spcAft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Проверка посещаемости и внешнего вида обучающихся</a:t>
            </a:r>
          </a:p>
          <a:p>
            <a:pPr eaLnBrk="1">
              <a:lnSpc>
                <a:spcPct val="100000"/>
              </a:lnSpc>
              <a:spcAft>
                <a:spcPts val="150"/>
              </a:spcAft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Озвучивание преподавателем темы и ее актуальности, целей лекции</a:t>
            </a:r>
          </a:p>
          <a:p>
            <a:pPr eaLnBrk="1">
              <a:lnSpc>
                <a:spcPct val="100000"/>
              </a:lnSpc>
              <a:spcAft>
                <a:spcPts val="150"/>
              </a:spcAft>
              <a:buClrTx/>
              <a:buFontTx/>
              <a:buNone/>
            </a:pPr>
            <a:endParaRPr lang="ru-RU" altLang="ru-RU" sz="60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spcAft>
                <a:spcPts val="150"/>
              </a:spcAft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Максимально – 5-6 пунктов плана</a:t>
            </a:r>
          </a:p>
          <a:p>
            <a:pPr eaLnBrk="1">
              <a:lnSpc>
                <a:spcPct val="100000"/>
              </a:lnSpc>
              <a:spcAft>
                <a:spcPts val="150"/>
              </a:spcAft>
              <a:buClrTx/>
              <a:buFontTx/>
              <a:buNone/>
            </a:pPr>
            <a:endParaRPr lang="ru-RU" altLang="ru-RU" sz="60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spcAft>
                <a:spcPts val="150"/>
              </a:spcAft>
              <a:buClrTx/>
              <a:buFontTx/>
              <a:buNone/>
            </a:pPr>
            <a:endParaRPr lang="ru-RU" altLang="ru-RU" sz="130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spcAft>
                <a:spcPts val="150"/>
              </a:spcAft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Изложение основных положений лекции </a:t>
            </a:r>
          </a:p>
          <a:p>
            <a:pPr eaLnBrk="1">
              <a:lnSpc>
                <a:spcPct val="100000"/>
              </a:lnSpc>
              <a:spcAft>
                <a:spcPts val="150"/>
              </a:spcAft>
              <a:buClrTx/>
              <a:buFontTx/>
              <a:buNone/>
            </a:pPr>
            <a:endParaRPr lang="ru-RU" altLang="ru-RU" sz="130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spcAft>
                <a:spcPts val="150"/>
              </a:spcAft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Краткие выводы по теме лекции</a:t>
            </a:r>
          </a:p>
          <a:p>
            <a:pPr eaLnBrk="1">
              <a:lnSpc>
                <a:spcPct val="100000"/>
              </a:lnSpc>
              <a:spcAft>
                <a:spcPts val="150"/>
              </a:spcAft>
              <a:buClrTx/>
              <a:buFontTx/>
              <a:buNone/>
            </a:pPr>
            <a:endParaRPr lang="ru-RU" altLang="ru-RU" sz="60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spcAft>
                <a:spcPts val="150"/>
              </a:spcAft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Ответы на вопросы обучающихся </a:t>
            </a:r>
          </a:p>
          <a:p>
            <a:pPr eaLnBrk="1">
              <a:lnSpc>
                <a:spcPct val="100000"/>
              </a:lnSpc>
              <a:spcAft>
                <a:spcPts val="150"/>
              </a:spcAft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Экспресс-анкетирование студентов</a:t>
            </a:r>
          </a:p>
          <a:p>
            <a:pPr eaLnBrk="1">
              <a:lnSpc>
                <a:spcPct val="100000"/>
              </a:lnSpc>
              <a:spcAft>
                <a:spcPts val="150"/>
              </a:spcAft>
              <a:buClrTx/>
              <a:buFontTx/>
              <a:buNone/>
            </a:pPr>
            <a:endParaRPr lang="ru-RU" altLang="ru-RU" sz="60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spcAft>
                <a:spcPts val="150"/>
              </a:spcAft>
              <a:buClrTx/>
              <a:buFontTx/>
              <a:buNone/>
            </a:pPr>
            <a:endParaRPr lang="ru-RU" altLang="ru-RU" sz="130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spcAft>
                <a:spcPts val="150"/>
              </a:spcAft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Список литературы для самостоятельной работы студентов по теме лекции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47700" y="341313"/>
            <a:ext cx="8423275" cy="604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buSzPct val="100000"/>
              <a:defRPr/>
            </a:pPr>
            <a:r>
              <a:rPr lang="ru-RU" altLang="ru-RU" sz="2200" b="1" smtClean="0">
                <a:solidFill>
                  <a:srgbClr val="000099"/>
                </a:solidFill>
              </a:rPr>
              <a:t>Оформление слайдовых лекций </a:t>
            </a:r>
          </a:p>
          <a:p>
            <a:pPr algn="ctr" eaLnBrk="1">
              <a:buSzPct val="100000"/>
              <a:defRPr/>
            </a:pPr>
            <a:r>
              <a:rPr lang="ru-RU" altLang="ru-RU" sz="2300" b="1" smtClean="0">
                <a:solidFill>
                  <a:srgbClr val="7E0021"/>
                </a:solidFill>
              </a:rPr>
              <a:t>Примерная структура презентации и порядок</a:t>
            </a:r>
            <a:r>
              <a:rPr lang="ru-RU" altLang="ru-RU" sz="2300" smtClean="0">
                <a:solidFill>
                  <a:srgbClr val="7E0021"/>
                </a:solidFill>
              </a:rPr>
              <a:t> </a:t>
            </a:r>
            <a:r>
              <a:rPr lang="ru-RU" altLang="ru-RU" sz="2300" b="1" smtClean="0">
                <a:solidFill>
                  <a:srgbClr val="7E0021"/>
                </a:solidFill>
              </a:rPr>
              <a:t>расположения слайдов:</a:t>
            </a:r>
          </a:p>
          <a:p>
            <a:pPr indent="331788" eaLnBrk="1">
              <a:buSzPct val="100000"/>
              <a:defRPr/>
            </a:pPr>
            <a:r>
              <a:rPr lang="ru-RU" altLang="ru-RU" sz="2300" smtClean="0"/>
              <a:t>Титульный слайд. </a:t>
            </a:r>
          </a:p>
          <a:p>
            <a:pPr indent="331788" eaLnBrk="1">
              <a:buSzPct val="100000"/>
              <a:defRPr/>
            </a:pPr>
            <a:r>
              <a:rPr lang="ru-RU" altLang="ru-RU" sz="2300" smtClean="0"/>
              <a:t>План презентации (максимально 5-6 пунктов).</a:t>
            </a:r>
          </a:p>
          <a:p>
            <a:pPr indent="331788" eaLnBrk="1">
              <a:buSzPct val="100000"/>
              <a:defRPr/>
            </a:pPr>
            <a:r>
              <a:rPr lang="ru-RU" altLang="ru-RU" sz="2300" smtClean="0"/>
              <a:t>Основная часть. </a:t>
            </a:r>
          </a:p>
          <a:p>
            <a:pPr indent="331788" eaLnBrk="1">
              <a:buSzPct val="100000"/>
              <a:defRPr/>
            </a:pPr>
            <a:r>
              <a:rPr lang="ru-RU" altLang="ru-RU" sz="2300" smtClean="0"/>
              <a:t>Заключение (выводы).</a:t>
            </a:r>
          </a:p>
          <a:p>
            <a:pPr indent="331788" eaLnBrk="1">
              <a:buSzPct val="100000"/>
              <a:defRPr/>
            </a:pPr>
            <a:r>
              <a:rPr lang="ru-RU" altLang="ru-RU" sz="2300" smtClean="0"/>
              <a:t>Список литературы.</a:t>
            </a:r>
          </a:p>
          <a:p>
            <a:pPr indent="331788" eaLnBrk="1">
              <a:buSzPct val="100000"/>
              <a:defRPr/>
            </a:pPr>
            <a:r>
              <a:rPr lang="ru-RU" altLang="ru-RU" sz="2300" smtClean="0"/>
              <a:t>Завершающий слайд («Спасибо за внимание!» и т.п.)</a:t>
            </a:r>
          </a:p>
          <a:p>
            <a:pPr eaLnBrk="1">
              <a:buSzPct val="100000"/>
              <a:defRPr/>
            </a:pPr>
            <a:endParaRPr lang="ru-RU" altLang="ru-RU" sz="2300" smtClean="0"/>
          </a:p>
          <a:p>
            <a:pPr algn="ctr" eaLnBrk="1">
              <a:buSzPct val="100000"/>
              <a:defRPr/>
            </a:pPr>
            <a:r>
              <a:rPr lang="ru-RU" altLang="ru-RU" sz="2300" b="1" smtClean="0">
                <a:solidFill>
                  <a:srgbClr val="7E0021"/>
                </a:solidFill>
              </a:rPr>
              <a:t>Титульный слайд должен содержать:</a:t>
            </a:r>
          </a:p>
          <a:p>
            <a:pPr indent="130175" eaLnBrk="1">
              <a:buSzPct val="100000"/>
              <a:defRPr/>
            </a:pPr>
            <a:r>
              <a:rPr lang="ru-RU" altLang="ru-RU" sz="2300" smtClean="0"/>
              <a:t>- полное наименование кафедры;</a:t>
            </a:r>
          </a:p>
          <a:p>
            <a:pPr indent="130175" eaLnBrk="1">
              <a:buSzPct val="100000"/>
              <a:defRPr/>
            </a:pPr>
            <a:r>
              <a:rPr lang="ru-RU" altLang="ru-RU" sz="2300" smtClean="0"/>
              <a:t>- чёткую и ёмкую формулировку темы лекции;</a:t>
            </a:r>
          </a:p>
          <a:p>
            <a:pPr indent="130175" eaLnBrk="1">
              <a:buSzPct val="100000"/>
              <a:defRPr/>
            </a:pPr>
            <a:r>
              <a:rPr lang="ru-RU" altLang="ru-RU" sz="2300" smtClean="0"/>
              <a:t>- указание номера лекции;</a:t>
            </a:r>
          </a:p>
          <a:p>
            <a:pPr indent="130175" eaLnBrk="1">
              <a:buSzPct val="100000"/>
              <a:defRPr/>
            </a:pPr>
            <a:r>
              <a:rPr lang="ru-RU" altLang="ru-RU" sz="2300" smtClean="0"/>
              <a:t>- указание курса, шифра и наименования специальности;</a:t>
            </a:r>
          </a:p>
          <a:p>
            <a:pPr indent="130175" eaLnBrk="1">
              <a:buSzPct val="100000"/>
              <a:defRPr/>
            </a:pPr>
            <a:r>
              <a:rPr lang="ru-RU" altLang="ru-RU" sz="2300" smtClean="0"/>
              <a:t>- информацию о лекторе (ученая степень, звание, Ф.И.О.);</a:t>
            </a:r>
          </a:p>
          <a:p>
            <a:pPr indent="130175" eaLnBrk="1">
              <a:buSzPct val="100000"/>
              <a:defRPr/>
            </a:pPr>
            <a:r>
              <a:rPr lang="ru-RU" altLang="ru-RU" sz="2300" smtClean="0"/>
              <a:t>- название города, год создания лекции.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360363" y="833438"/>
            <a:ext cx="8783637" cy="341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3600" b="1">
                <a:solidFill>
                  <a:srgbClr val="663399"/>
                </a:solidFill>
                <a:latin typeface="Times New Roman" panose="02020603050405020304" pitchFamily="18" charset="0"/>
              </a:rPr>
              <a:t>Структура лекции</a:t>
            </a:r>
            <a:r>
              <a:rPr lang="ru-RU" altLang="ru-RU" sz="3600" b="1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algn="ctr"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360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altLang="ru-RU" sz="3600" b="1">
                <a:solidFill>
                  <a:srgbClr val="000000"/>
                </a:solidFill>
                <a:latin typeface="Times New Roman" panose="02020603050405020304" pitchFamily="18" charset="0"/>
              </a:rPr>
              <a:t>вступление</a:t>
            </a:r>
            <a:r>
              <a:rPr lang="ru-RU" altLang="ru-RU" sz="3600">
                <a:solidFill>
                  <a:srgbClr val="000000"/>
                </a:solidFill>
                <a:latin typeface="Times New Roman" panose="02020603050405020304" pitchFamily="18" charset="0"/>
              </a:rPr>
              <a:t> (вводная часть);</a:t>
            </a:r>
          </a:p>
          <a:p>
            <a:pPr algn="ctr"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360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altLang="ru-RU" sz="3600" b="1">
                <a:solidFill>
                  <a:srgbClr val="000000"/>
                </a:solidFill>
                <a:latin typeface="Times New Roman" panose="02020603050405020304" pitchFamily="18" charset="0"/>
              </a:rPr>
              <a:t>основная часть</a:t>
            </a:r>
            <a:r>
              <a:rPr lang="ru-RU" altLang="ru-RU" sz="3600">
                <a:solidFill>
                  <a:srgbClr val="000000"/>
                </a:solidFill>
                <a:latin typeface="Times New Roman" panose="02020603050405020304" pitchFamily="18" charset="0"/>
              </a:rPr>
              <a:t> (раскрытие основных вопросов);</a:t>
            </a:r>
          </a:p>
          <a:p>
            <a:pPr algn="ctr"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360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ru-RU" altLang="ru-RU" sz="3600" b="1">
                <a:solidFill>
                  <a:srgbClr val="000000"/>
                </a:solidFill>
                <a:latin typeface="Times New Roman" panose="02020603050405020304" pitchFamily="18" charset="0"/>
              </a:rPr>
              <a:t> заключительная часть</a:t>
            </a:r>
            <a:r>
              <a:rPr lang="ru-RU" altLang="ru-RU" sz="360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ctr"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endParaRPr lang="ru-RU" altLang="ru-RU" sz="36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01625" y="133350"/>
            <a:ext cx="8783638" cy="650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19685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ts val="425"/>
              </a:spcAft>
              <a:buSzPct val="100000"/>
              <a:defRPr/>
            </a:pPr>
            <a:r>
              <a:rPr lang="ru-RU" altLang="ru-RU" sz="2600" b="1" smtClean="0">
                <a:latin typeface="Times New Roman" panose="02020603050405020304" pitchFamily="18" charset="0"/>
              </a:rPr>
              <a:t>Вступление </a:t>
            </a:r>
            <a:r>
              <a:rPr lang="ru-RU" altLang="ru-RU" sz="2600" smtClean="0">
                <a:latin typeface="Times New Roman" panose="02020603050405020304" pitchFamily="18" charset="0"/>
              </a:rPr>
              <a:t>- часть лекции, </a:t>
            </a:r>
            <a:r>
              <a:rPr lang="ru-RU" altLang="ru-RU" sz="2600" b="1" smtClean="0">
                <a:latin typeface="Times New Roman" panose="02020603050405020304" pitchFamily="18" charset="0"/>
              </a:rPr>
              <a:t>цель</a:t>
            </a:r>
            <a:r>
              <a:rPr lang="ru-RU" altLang="ru-RU" sz="2600" smtClean="0">
                <a:latin typeface="Times New Roman" panose="02020603050405020304" pitchFamily="18" charset="0"/>
              </a:rPr>
              <a:t> которой - заинтересовать и настроить аудиторию на восприятие учебного материала. В его состав входят:</a:t>
            </a:r>
          </a:p>
          <a:p>
            <a:pPr marL="196850" indent="-177800"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600" u="sng" smtClean="0">
                <a:latin typeface="Times New Roman" panose="02020603050405020304" pitchFamily="18" charset="0"/>
              </a:rPr>
              <a:t>формулировка темы лекции</a:t>
            </a:r>
            <a:r>
              <a:rPr lang="ru-RU" altLang="ru-RU" sz="2600" smtClean="0">
                <a:latin typeface="Times New Roman" panose="02020603050405020304" pitchFamily="18" charset="0"/>
              </a:rPr>
              <a:t>, характеристика ее профессиональной значимости, новизны и степени изученности;</a:t>
            </a:r>
          </a:p>
          <a:p>
            <a:pPr marL="196850" indent="-177800"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600" u="sng" smtClean="0">
                <a:latin typeface="Times New Roman" panose="02020603050405020304" pitchFamily="18" charset="0"/>
              </a:rPr>
              <a:t>формулировка цели лекции</a:t>
            </a:r>
            <a:r>
              <a:rPr lang="ru-RU" altLang="ru-RU" sz="2600" smtClean="0">
                <a:latin typeface="Times New Roman" panose="02020603050405020304" pitchFamily="18" charset="0"/>
              </a:rPr>
              <a:t>;</a:t>
            </a:r>
          </a:p>
          <a:p>
            <a:pPr marL="196850" indent="-177800"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600" u="sng" smtClean="0">
                <a:latin typeface="Times New Roman" panose="02020603050405020304" pitchFamily="18" charset="0"/>
              </a:rPr>
              <a:t>изложение плана лекции</a:t>
            </a:r>
            <a:r>
              <a:rPr lang="ru-RU" altLang="ru-RU" sz="2600" smtClean="0">
                <a:latin typeface="Times New Roman" panose="02020603050405020304" pitchFamily="18" charset="0"/>
              </a:rPr>
              <a:t>, включающего наименования основных вопросов, подлежащих рассмотрению;</a:t>
            </a:r>
          </a:p>
          <a:p>
            <a:pPr marL="196850" indent="-177800"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600" u="sng" smtClean="0">
                <a:latin typeface="Times New Roman" panose="02020603050405020304" pitchFamily="18" charset="0"/>
              </a:rPr>
              <a:t>характеристика рекомендуемой литературы</a:t>
            </a:r>
            <a:r>
              <a:rPr lang="ru-RU" altLang="ru-RU" sz="2600" smtClean="0">
                <a:latin typeface="Times New Roman" panose="02020603050405020304" pitchFamily="18" charset="0"/>
              </a:rPr>
              <a:t>, необходимой для организации самостоятельной работы студентов;</a:t>
            </a:r>
          </a:p>
          <a:p>
            <a:pPr marL="196850" indent="-177800"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600" u="sng" smtClean="0">
                <a:latin typeface="Times New Roman" panose="02020603050405020304" pitchFamily="18" charset="0"/>
              </a:rPr>
              <a:t>ретроспекция-напоминание</a:t>
            </a:r>
            <a:r>
              <a:rPr lang="ru-RU" altLang="ru-RU" sz="2600" smtClean="0">
                <a:latin typeface="Times New Roman" panose="02020603050405020304" pitchFamily="18" charset="0"/>
              </a:rPr>
              <a:t> о вопросах, рассмотренных на прошлой лекции, связь их с новым материалом, указание на его роль, место и значение в данной дисциплине, а также в системе других наук.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431800" y="295275"/>
            <a:ext cx="8712200" cy="604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63"/>
              </a:spcBef>
              <a:spcAft>
                <a:spcPts val="425"/>
              </a:spcAft>
              <a:buClrTx/>
              <a:buFontTx/>
              <a:buNone/>
            </a:pPr>
            <a:r>
              <a:rPr lang="ru-RU" altLang="ru-RU" sz="3000" b="1">
                <a:solidFill>
                  <a:srgbClr val="7E0021"/>
                </a:solidFill>
              </a:rPr>
              <a:t>Основная ч</a:t>
            </a:r>
            <a:r>
              <a:rPr lang="ru-RU" altLang="ru-RU" sz="2900" b="1">
                <a:solidFill>
                  <a:srgbClr val="7E0021"/>
                </a:solidFill>
              </a:rPr>
              <a:t>асть</a:t>
            </a:r>
            <a:r>
              <a:rPr lang="ru-RU" altLang="ru-RU" sz="2900">
                <a:solidFill>
                  <a:srgbClr val="000000"/>
                </a:solidFill>
              </a:rPr>
              <a:t> - изложение содержания лекции в строгом соответствии с предложенным планом. </a:t>
            </a:r>
          </a:p>
          <a:p>
            <a:pPr eaLnBrk="1">
              <a:lnSpc>
                <a:spcPct val="100000"/>
              </a:lnSpc>
              <a:spcBef>
                <a:spcPts val="63"/>
              </a:spcBef>
              <a:spcAft>
                <a:spcPts val="425"/>
              </a:spcAft>
              <a:buClrTx/>
              <a:buFontTx/>
              <a:buNone/>
            </a:pPr>
            <a:r>
              <a:rPr lang="ru-RU" altLang="ru-RU" sz="2900">
                <a:solidFill>
                  <a:srgbClr val="000000"/>
                </a:solidFill>
              </a:rPr>
              <a:t>Включает раскрывающий тему лекции концептуальный и фактический материал, его анализ и оценку, различные способы аргументации и доказательства выдвигаемых теоретических положений. </a:t>
            </a:r>
          </a:p>
          <a:p>
            <a:pPr eaLnBrk="1">
              <a:lnSpc>
                <a:spcPct val="100000"/>
              </a:lnSpc>
              <a:spcBef>
                <a:spcPts val="63"/>
              </a:spcBef>
              <a:spcAft>
                <a:spcPts val="425"/>
              </a:spcAft>
              <a:buClrTx/>
              <a:buFontTx/>
              <a:buNone/>
            </a:pPr>
            <a:r>
              <a:rPr lang="ru-RU" altLang="ru-RU" sz="2900">
                <a:solidFill>
                  <a:srgbClr val="000000"/>
                </a:solidFill>
              </a:rPr>
              <a:t>Содержание материала определяется видом лекции.</a:t>
            </a:r>
          </a:p>
          <a:p>
            <a:pPr eaLnBrk="1">
              <a:lnSpc>
                <a:spcPct val="100000"/>
              </a:lnSpc>
              <a:spcBef>
                <a:spcPts val="63"/>
              </a:spcBef>
              <a:spcAft>
                <a:spcPts val="425"/>
              </a:spcAft>
              <a:buClrTx/>
              <a:buFontTx/>
              <a:buNone/>
            </a:pPr>
            <a:endParaRPr lang="ru-RU" altLang="ru-RU" sz="600" b="1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spcBef>
                <a:spcPts val="63"/>
              </a:spcBef>
              <a:spcAft>
                <a:spcPts val="425"/>
              </a:spcAft>
              <a:buClrTx/>
              <a:buFontTx/>
              <a:buNone/>
            </a:pPr>
            <a:r>
              <a:rPr lang="ru-RU" altLang="ru-RU" sz="2900" b="1">
                <a:solidFill>
                  <a:srgbClr val="7E0021"/>
                </a:solidFill>
              </a:rPr>
              <a:t>Заключение</a:t>
            </a:r>
            <a:r>
              <a:rPr lang="ru-RU" altLang="ru-RU" sz="2900">
                <a:solidFill>
                  <a:srgbClr val="7E0021"/>
                </a:solidFill>
              </a:rPr>
              <a:t> </a:t>
            </a:r>
            <a:r>
              <a:rPr lang="ru-RU" altLang="ru-RU" sz="2900">
                <a:solidFill>
                  <a:srgbClr val="000000"/>
                </a:solidFill>
              </a:rPr>
              <a:t>- подведение общего итога лекции: обобщение материала, формулировка выводов по теме лекции; ответы на вопросы студентов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88" y="0"/>
            <a:ext cx="8572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792163" y="576263"/>
            <a:ext cx="8351837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3032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r>
              <a:rPr lang="ru-RU" altLang="ru-RU" sz="2800" b="1" smtClean="0">
                <a:solidFill>
                  <a:srgbClr val="0000CC"/>
                </a:solidFill>
              </a:rPr>
              <a:t>КРИТЕРИИ ОЦЕНКИ КАЧЕСТВА ЛЕКЦИИ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r>
              <a:rPr lang="ru-RU" altLang="ru-RU" sz="2700" smtClean="0"/>
              <a:t>Анализ качества лекции предполагает оценку</a:t>
            </a:r>
            <a:r>
              <a:rPr lang="ru-RU" altLang="ru-RU" sz="2800" smtClean="0"/>
              <a:t>: </a:t>
            </a:r>
          </a:p>
          <a:p>
            <a:pPr marL="415925" indent="80963"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 содержания, </a:t>
            </a:r>
          </a:p>
          <a:p>
            <a:pPr marL="415925" indent="80963"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 методики чтения, </a:t>
            </a:r>
          </a:p>
          <a:p>
            <a:pPr marL="415925" indent="80963"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 организации лекции, </a:t>
            </a:r>
          </a:p>
          <a:p>
            <a:pPr marL="415925" indent="80963"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 руководства работой студентов на      лекции, </a:t>
            </a:r>
          </a:p>
          <a:p>
            <a:pPr marL="415925" indent="80963"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 лекторских данных преподавателя,</a:t>
            </a:r>
          </a:p>
          <a:p>
            <a:pPr marL="415925" indent="80963"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 результативности лекции</a:t>
            </a:r>
            <a:r>
              <a:rPr lang="ru-RU" altLang="ru-RU" sz="1100" smtClean="0"/>
              <a:t>. </a:t>
            </a:r>
          </a:p>
          <a:p>
            <a:pPr marL="430213" indent="85725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45000"/>
              <a:defRPr/>
            </a:pPr>
            <a:endParaRPr lang="ru-RU" altLang="ru-RU" sz="11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4463" y="0"/>
            <a:ext cx="8856662" cy="1368425"/>
          </a:xfrm>
          <a:solidFill>
            <a:srgbClr val="D9D9D9"/>
          </a:solidFill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400" b="1" smtClean="0"/>
              <a:t>ТРАДИЦИОННАЯ МОДЕЛЬ ОБУЧЕНИЯ</a:t>
            </a:r>
          </a:p>
        </p:txBody>
      </p:sp>
      <p:sp>
        <p:nvSpPr>
          <p:cNvPr id="11267" name="Oval 2"/>
          <p:cNvSpPr>
            <a:spLocks noChangeArrowheads="1"/>
          </p:cNvSpPr>
          <p:nvPr/>
        </p:nvSpPr>
        <p:spPr bwMode="auto">
          <a:xfrm>
            <a:off x="1071563" y="2500313"/>
            <a:ext cx="2214562" cy="1000125"/>
          </a:xfrm>
          <a:prstGeom prst="ellipse">
            <a:avLst/>
          </a:prstGeom>
          <a:gradFill rotWithShape="0">
            <a:gsLst>
              <a:gs pos="0">
                <a:srgbClr val="E9E9E9"/>
              </a:gs>
              <a:gs pos="100000">
                <a:srgbClr val="B8B8B8"/>
              </a:gs>
            </a:gsLst>
            <a:lin ang="5400000" scaled="1"/>
          </a:gradFill>
          <a:ln w="255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1214438" y="2714625"/>
            <a:ext cx="1857375" cy="500063"/>
          </a:xfrm>
          <a:prstGeom prst="rect">
            <a:avLst/>
          </a:prstGeom>
          <a:gradFill rotWithShape="0">
            <a:gsLst>
              <a:gs pos="0">
                <a:srgbClr val="8F8F8F"/>
              </a:gs>
              <a:gs pos="100000">
                <a:srgbClr val="F1F1F1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b="1">
                <a:solidFill>
                  <a:srgbClr val="000000"/>
                </a:solidFill>
                <a:latin typeface="Calibri" panose="020F0502020204030204" pitchFamily="34" charset="0"/>
              </a:rPr>
              <a:t>ИНФОРМАЦИЯ</a:t>
            </a:r>
          </a:p>
        </p:txBody>
      </p:sp>
      <p:sp>
        <p:nvSpPr>
          <p:cNvPr id="11269" name="AutoShape 4"/>
          <p:cNvSpPr>
            <a:spLocks noChangeArrowheads="1"/>
          </p:cNvSpPr>
          <p:nvPr/>
        </p:nvSpPr>
        <p:spPr bwMode="auto">
          <a:xfrm>
            <a:off x="214313" y="2071688"/>
            <a:ext cx="857250" cy="1214437"/>
          </a:xfrm>
          <a:prstGeom prst="flowChartExtract">
            <a:avLst/>
          </a:prstGeom>
          <a:gradFill rotWithShape="0">
            <a:gsLst>
              <a:gs pos="0">
                <a:srgbClr val="B5CCE7"/>
              </a:gs>
              <a:gs pos="100000">
                <a:srgbClr val="6B7989"/>
              </a:gs>
            </a:gsLst>
            <a:lin ang="5400000" scaled="1"/>
          </a:gradFill>
          <a:ln w="255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70" name="Oval 5"/>
          <p:cNvSpPr>
            <a:spLocks noChangeArrowheads="1"/>
          </p:cNvSpPr>
          <p:nvPr/>
        </p:nvSpPr>
        <p:spPr bwMode="auto">
          <a:xfrm>
            <a:off x="428625" y="1785938"/>
            <a:ext cx="428625" cy="357187"/>
          </a:xfrm>
          <a:prstGeom prst="ellipse">
            <a:avLst/>
          </a:prstGeom>
          <a:gradFill rotWithShape="0">
            <a:gsLst>
              <a:gs pos="0">
                <a:srgbClr val="6B7989"/>
              </a:gs>
              <a:gs pos="100000">
                <a:srgbClr val="B5CCE7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3176588" y="4608513"/>
            <a:ext cx="1143000" cy="1357312"/>
          </a:xfrm>
          <a:prstGeom prst="rect">
            <a:avLst/>
          </a:prstGeom>
          <a:gradFill rotWithShape="0">
            <a:gsLst>
              <a:gs pos="0">
                <a:srgbClr val="B5CCE7"/>
              </a:gs>
              <a:gs pos="100000">
                <a:srgbClr val="6B7989"/>
              </a:gs>
            </a:gsLst>
            <a:lin ang="5400000" scaled="1"/>
          </a:gradFill>
          <a:ln w="255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72" name="Oval 7"/>
          <p:cNvSpPr>
            <a:spLocks noChangeArrowheads="1"/>
          </p:cNvSpPr>
          <p:nvPr/>
        </p:nvSpPr>
        <p:spPr bwMode="auto">
          <a:xfrm>
            <a:off x="3484563" y="4103688"/>
            <a:ext cx="619125" cy="525462"/>
          </a:xfrm>
          <a:prstGeom prst="ellipse">
            <a:avLst/>
          </a:prstGeom>
          <a:gradFill rotWithShape="0">
            <a:gsLst>
              <a:gs pos="0">
                <a:srgbClr val="6B7989"/>
              </a:gs>
              <a:gs pos="100000">
                <a:srgbClr val="B5CCE7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73" name="Rectangle 8"/>
          <p:cNvSpPr>
            <a:spLocks noChangeArrowheads="1"/>
          </p:cNvSpPr>
          <p:nvPr/>
        </p:nvSpPr>
        <p:spPr bwMode="auto">
          <a:xfrm>
            <a:off x="4176713" y="3494088"/>
            <a:ext cx="2681287" cy="1041400"/>
          </a:xfrm>
          <a:prstGeom prst="rect">
            <a:avLst/>
          </a:prstGeom>
          <a:solidFill>
            <a:srgbClr val="D9D9D9"/>
          </a:solidFill>
          <a:ln w="255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Calibri" panose="020F0502020204030204" pitchFamily="34" charset="0"/>
              </a:rPr>
              <a:t>СТУДЕНТ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Calibri" panose="020F0502020204030204" pitchFamily="34" charset="0"/>
              </a:rPr>
              <a:t>цель: запомнить</a:t>
            </a:r>
          </a:p>
        </p:txBody>
      </p:sp>
      <p:sp>
        <p:nvSpPr>
          <p:cNvPr id="11274" name="Rectangle 9"/>
          <p:cNvSpPr>
            <a:spLocks noChangeArrowheads="1"/>
          </p:cNvSpPr>
          <p:nvPr/>
        </p:nvSpPr>
        <p:spPr bwMode="auto">
          <a:xfrm>
            <a:off x="6897688" y="2160588"/>
            <a:ext cx="2214562" cy="3357562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endParaRPr lang="ru-RU" altLang="ru-RU" sz="2800" b="1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>
                <a:solidFill>
                  <a:srgbClr val="7E0021"/>
                </a:solidFill>
                <a:latin typeface="Calibri" panose="020F0502020204030204" pitchFamily="34" charset="0"/>
              </a:rPr>
              <a:t>ФОРМЫ: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endParaRPr lang="ru-RU" altLang="ru-RU" sz="2800">
              <a:solidFill>
                <a:srgbClr val="7E0021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400" b="1" i="1">
                <a:solidFill>
                  <a:srgbClr val="7E0021"/>
                </a:solidFill>
                <a:latin typeface="Calibri" panose="020F0502020204030204" pitchFamily="34" charset="0"/>
              </a:rPr>
              <a:t>Лекция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endParaRPr lang="ru-RU" altLang="ru-RU">
              <a:solidFill>
                <a:srgbClr val="7E0021"/>
              </a:solidFill>
            </a:endParaRP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400" b="1" i="1">
                <a:solidFill>
                  <a:srgbClr val="7E0021"/>
                </a:solidFill>
                <a:latin typeface="Calibri" panose="020F0502020204030204" pitchFamily="34" charset="0"/>
              </a:rPr>
              <a:t>Практические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400" b="1" i="1">
                <a:solidFill>
                  <a:srgbClr val="7E0021"/>
                </a:solidFill>
                <a:latin typeface="Calibri" panose="020F0502020204030204" pitchFamily="34" charset="0"/>
              </a:rPr>
              <a:t>занятия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endParaRPr lang="ru-RU" altLang="ru-RU" sz="2400" b="1" i="1">
              <a:solidFill>
                <a:srgbClr val="7E0021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400" b="1" i="1">
                <a:solidFill>
                  <a:srgbClr val="7E0021"/>
                </a:solidFill>
                <a:latin typeface="Calibri" panose="020F0502020204030204" pitchFamily="34" charset="0"/>
              </a:rPr>
              <a:t>Семинары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endParaRPr lang="ru-RU" altLang="ru-RU" sz="2400" b="1" i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endParaRPr lang="ru-RU" altLang="ru-RU" sz="2400" b="1" i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275" name="AutoShape 10"/>
          <p:cNvSpPr>
            <a:spLocks noChangeArrowheads="1"/>
          </p:cNvSpPr>
          <p:nvPr/>
        </p:nvSpPr>
        <p:spPr bwMode="auto">
          <a:xfrm rot="-3420000">
            <a:off x="1877219" y="2883694"/>
            <a:ext cx="357188" cy="2349500"/>
          </a:xfrm>
          <a:prstGeom prst="downArrow">
            <a:avLst>
              <a:gd name="adj1" fmla="val 50000"/>
              <a:gd name="adj2" fmla="val 164444"/>
            </a:avLst>
          </a:prstGeom>
          <a:gradFill rotWithShape="0">
            <a:gsLst>
              <a:gs pos="0">
                <a:srgbClr val="808080"/>
              </a:gs>
              <a:gs pos="100000">
                <a:srgbClr val="D8D8D8"/>
              </a:gs>
            </a:gsLst>
            <a:path path="rect">
              <a:fillToRect l="50000" t="50000" r="50000" b="50000"/>
            </a:path>
          </a:gradFill>
          <a:ln w="255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0" y="6000750"/>
            <a:ext cx="9144000" cy="857250"/>
          </a:xfrm>
          <a:prstGeom prst="rect">
            <a:avLst/>
          </a:prstGeom>
          <a:solidFill>
            <a:srgbClr val="D9D9D9"/>
          </a:solidFill>
          <a:ln w="255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  <a:latin typeface="Calibri" panose="020F0502020204030204" pitchFamily="34" charset="0"/>
              </a:rPr>
              <a:t>ПАССИВНОСТЬ УЧАЩЕГОСЯ ПРЕДОПРЕДЕЛЕНА ФОРМОЙ И МЕТОДОМ ОБУЧЕНИЯ</a:t>
            </a:r>
          </a:p>
        </p:txBody>
      </p:sp>
      <p:sp>
        <p:nvSpPr>
          <p:cNvPr id="11277" name="Rectangle 12"/>
          <p:cNvSpPr>
            <a:spLocks noChangeArrowheads="1"/>
          </p:cNvSpPr>
          <p:nvPr/>
        </p:nvSpPr>
        <p:spPr bwMode="auto">
          <a:xfrm>
            <a:off x="3384550" y="1533525"/>
            <a:ext cx="3743325" cy="1130300"/>
          </a:xfrm>
          <a:prstGeom prst="rect">
            <a:avLst/>
          </a:prstGeom>
          <a:solidFill>
            <a:srgbClr val="D9D9D9"/>
          </a:solidFill>
          <a:ln w="255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200" b="1">
                <a:solidFill>
                  <a:srgbClr val="000000"/>
                </a:solidFill>
                <a:latin typeface="Calibri" panose="020F0502020204030204" pitchFamily="34" charset="0"/>
              </a:rPr>
              <a:t>ПРЕПОДАВАТЕЛЬ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200" b="1">
                <a:solidFill>
                  <a:srgbClr val="000000"/>
                </a:solidFill>
                <a:latin typeface="Calibri" panose="020F0502020204030204" pitchFamily="34" charset="0"/>
              </a:rPr>
              <a:t>цель: рассказать, объяснить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31800" y="287338"/>
            <a:ext cx="8712200" cy="679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19843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ts val="150"/>
              </a:spcAft>
              <a:buSzPct val="100000"/>
              <a:defRPr/>
            </a:pPr>
            <a:r>
              <a:rPr lang="ru-RU" altLang="ru-RU" sz="2400" b="1" smtClean="0">
                <a:solidFill>
                  <a:srgbClr val="7E0021"/>
                </a:solidFill>
              </a:rPr>
              <a:t>1. Критерии оценки содержания лекции:</a:t>
            </a:r>
          </a:p>
          <a:p>
            <a:pPr marL="198438" indent="-180975" eaLnBrk="1">
              <a:spcAft>
                <a:spcPts val="1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 smtClean="0"/>
              <a:t>соответствие темы учебно-тематическому плану и рабочей программе учебной дисциплины;</a:t>
            </a:r>
          </a:p>
          <a:p>
            <a:pPr marL="198438" indent="-180975" eaLnBrk="1">
              <a:spcAft>
                <a:spcPts val="1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 smtClean="0"/>
              <a:t>соответствие содержания лекции теме;</a:t>
            </a:r>
          </a:p>
          <a:p>
            <a:pPr marL="198438" indent="-180975" eaLnBrk="1">
              <a:spcAft>
                <a:spcPts val="1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 smtClean="0"/>
              <a:t>научность;</a:t>
            </a:r>
          </a:p>
          <a:p>
            <a:pPr marL="198438" indent="-180975" eaLnBrk="1">
              <a:spcAft>
                <a:spcPts val="1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 smtClean="0"/>
              <a:t>точность используемой научной терминологии;</a:t>
            </a:r>
          </a:p>
          <a:p>
            <a:pPr marL="198438" indent="-180975" eaLnBrk="1">
              <a:spcAft>
                <a:spcPts val="1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 smtClean="0"/>
              <a:t>информативность; </a:t>
            </a:r>
          </a:p>
          <a:p>
            <a:pPr marL="198438" indent="-180975" eaLnBrk="1">
              <a:spcAft>
                <a:spcPts val="1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 smtClean="0"/>
              <a:t>раскрытие основных понятий темы; сочетание теоретического материала с конкретными практическими примерами;</a:t>
            </a:r>
          </a:p>
          <a:p>
            <a:pPr marL="198438" indent="-180975" eaLnBrk="1">
              <a:spcAft>
                <a:spcPts val="1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 smtClean="0"/>
              <a:t>реализация принципа органической связи теории с практикой;</a:t>
            </a:r>
          </a:p>
          <a:p>
            <a:pPr marL="198438" indent="-180975" eaLnBrk="1">
              <a:spcAft>
                <a:spcPts val="1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 smtClean="0"/>
              <a:t>реализация внутрипредметных и междисциплинарных связей;</a:t>
            </a:r>
          </a:p>
          <a:p>
            <a:pPr marL="198438" indent="-180975" eaLnBrk="1">
              <a:spcAft>
                <a:spcPts val="1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 smtClean="0"/>
              <a:t>связь с профилем подготовки студентов;</a:t>
            </a:r>
          </a:p>
          <a:p>
            <a:pPr marL="198438" indent="-180975" eaLnBrk="1">
              <a:spcAft>
                <a:spcPts val="1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 smtClean="0"/>
              <a:t>соотношение содержания лекции с содержанием учебника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2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87338" y="287338"/>
            <a:ext cx="8716962" cy="658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19843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ts val="288"/>
              </a:spcAft>
              <a:buSzPct val="100000"/>
              <a:defRPr/>
            </a:pPr>
            <a:r>
              <a:rPr lang="ru-RU" altLang="ru-RU" sz="2400" b="1" smtClean="0">
                <a:solidFill>
                  <a:srgbClr val="7E0021"/>
                </a:solidFill>
              </a:rPr>
              <a:t>2. Критерии оценки методики чтения лекции:</a:t>
            </a:r>
          </a:p>
          <a:p>
            <a:pPr marL="198438" indent="-180975" eaLnBrk="1"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 smtClean="0"/>
              <a:t>дидактическая обоснованность используемого вида лекции;</a:t>
            </a:r>
          </a:p>
          <a:p>
            <a:pPr marL="198438" indent="-180975" eaLnBrk="1"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 smtClean="0"/>
              <a:t>структурированность содержания лекции;</a:t>
            </a:r>
          </a:p>
          <a:p>
            <a:pPr marL="198438" indent="-180975" eaLnBrk="1"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 smtClean="0"/>
              <a:t>акцентирование внимания аудитории на основных положениях и выводах лекции;</a:t>
            </a:r>
          </a:p>
          <a:p>
            <a:pPr marL="198438" indent="-180975" eaLnBrk="1"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 smtClean="0"/>
              <a:t>логичность, доказательность и аргументированность изложения;</a:t>
            </a:r>
          </a:p>
          <a:p>
            <a:pPr marL="198438" indent="-180975" eaLnBrk="1"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 smtClean="0"/>
              <a:t>ясность и доступность материала;</a:t>
            </a:r>
          </a:p>
          <a:p>
            <a:pPr marL="198438" indent="-180975" eaLnBrk="1"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 smtClean="0"/>
              <a:t>соответствие темпов изложения возможностям его восприятия и ведения записей студентами;</a:t>
            </a:r>
          </a:p>
          <a:p>
            <a:pPr marL="198438" indent="-180975" eaLnBrk="1"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 smtClean="0"/>
              <a:t>использование методов активизации мышления студентов;</a:t>
            </a:r>
          </a:p>
          <a:p>
            <a:pPr marL="198438" indent="-180975" eaLnBrk="1"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 smtClean="0"/>
              <a:t>использование приемов закрепления информации;</a:t>
            </a:r>
          </a:p>
          <a:p>
            <a:pPr marL="198438" indent="-180975" eaLnBrk="1"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 smtClean="0"/>
              <a:t>использование записей на доске, наглядных пособий, технических средств обучения</a:t>
            </a:r>
            <a:r>
              <a:rPr lang="ru-RU" altLang="ru-RU" sz="1000" smtClean="0"/>
              <a:t>.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1000" smtClean="0"/>
          </a:p>
        </p:txBody>
      </p:sp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0"/>
            <a:ext cx="857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0"/>
            <a:ext cx="857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14363" y="306388"/>
            <a:ext cx="7234237" cy="600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19843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63"/>
              </a:spcBef>
              <a:spcAft>
                <a:spcPts val="150"/>
              </a:spcAft>
              <a:buSzPct val="100000"/>
              <a:defRPr/>
            </a:pPr>
            <a:r>
              <a:rPr lang="ru-RU" altLang="ru-RU" sz="2400" b="1" smtClean="0">
                <a:solidFill>
                  <a:srgbClr val="7E0021"/>
                </a:solidFill>
              </a:rPr>
              <a:t>3. Критерии оценки организации лекции:</a:t>
            </a:r>
          </a:p>
          <a:p>
            <a:pPr eaLnBrk="1">
              <a:lnSpc>
                <a:spcPct val="93000"/>
              </a:lnSpc>
              <a:spcBef>
                <a:spcPts val="63"/>
              </a:spcBef>
              <a:spcAft>
                <a:spcPts val="150"/>
              </a:spcAft>
              <a:buSzPct val="100000"/>
              <a:defRPr/>
            </a:pPr>
            <a:endParaRPr lang="ru-RU" altLang="ru-RU" sz="1100" b="1" smtClean="0">
              <a:solidFill>
                <a:srgbClr val="7E0021"/>
              </a:solidFill>
            </a:endParaRPr>
          </a:p>
          <a:p>
            <a:pPr marL="198438" indent="-180975" eaLnBrk="1">
              <a:lnSpc>
                <a:spcPct val="93000"/>
              </a:lnSpc>
              <a:spcBef>
                <a:spcPts val="63"/>
              </a:spcBef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"/>
              <a:defRPr/>
            </a:pPr>
            <a:r>
              <a:rPr lang="ru-RU" altLang="ru-RU" sz="2400" smtClean="0"/>
              <a:t>соответствие лекции учебному расписанию;</a:t>
            </a:r>
          </a:p>
          <a:p>
            <a:pPr marL="198438" indent="-180975" eaLnBrk="1">
              <a:lnSpc>
                <a:spcPct val="93000"/>
              </a:lnSpc>
              <a:spcBef>
                <a:spcPts val="63"/>
              </a:spcBef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"/>
              <a:defRPr/>
            </a:pPr>
            <a:r>
              <a:rPr lang="ru-RU" altLang="ru-RU" sz="2400" smtClean="0"/>
              <a:t>четкость начала лекции (задержка во времени, вход лектора в аудиторию, приветствие, удачность первых фраз и т.п.);</a:t>
            </a:r>
          </a:p>
          <a:p>
            <a:pPr marL="198438" indent="-180975" eaLnBrk="1">
              <a:lnSpc>
                <a:spcPct val="93000"/>
              </a:lnSpc>
              <a:spcBef>
                <a:spcPts val="63"/>
              </a:spcBef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"/>
              <a:defRPr/>
            </a:pPr>
            <a:r>
              <a:rPr lang="ru-RU" altLang="ru-RU" sz="2400" smtClean="0"/>
              <a:t>четкость окончания лекции (конец речи, прощание со студентами, время окончания лекции по отношению к звонку);</a:t>
            </a:r>
          </a:p>
          <a:p>
            <a:pPr marL="198438" indent="-180975" eaLnBrk="1">
              <a:lnSpc>
                <a:spcPct val="93000"/>
              </a:lnSpc>
              <a:spcBef>
                <a:spcPts val="63"/>
              </a:spcBef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"/>
              <a:defRPr/>
            </a:pPr>
            <a:r>
              <a:rPr lang="ru-RU" altLang="ru-RU" sz="2400" smtClean="0"/>
              <a:t>посещаемость лекции студентами;</a:t>
            </a:r>
          </a:p>
          <a:p>
            <a:pPr marL="198438" indent="-180975" eaLnBrk="1">
              <a:lnSpc>
                <a:spcPct val="93000"/>
              </a:lnSpc>
              <a:spcBef>
                <a:spcPts val="63"/>
              </a:spcBef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"/>
              <a:defRPr/>
            </a:pPr>
            <a:r>
              <a:rPr lang="ru-RU" altLang="ru-RU" sz="2400" smtClean="0"/>
              <a:t>дисциплина на лекции;</a:t>
            </a:r>
          </a:p>
          <a:p>
            <a:pPr marL="198438" indent="-180975" eaLnBrk="1">
              <a:lnSpc>
                <a:spcPct val="93000"/>
              </a:lnSpc>
              <a:spcBef>
                <a:spcPts val="63"/>
              </a:spcBef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"/>
              <a:defRPr/>
            </a:pPr>
            <a:r>
              <a:rPr lang="ru-RU" altLang="ru-RU" sz="2400" smtClean="0"/>
              <a:t>рациональное распределение времени на лекции;</a:t>
            </a:r>
          </a:p>
          <a:p>
            <a:pPr marL="198438" indent="-180975" eaLnBrk="1">
              <a:lnSpc>
                <a:spcPct val="93000"/>
              </a:lnSpc>
              <a:spcBef>
                <a:spcPts val="63"/>
              </a:spcBef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"/>
              <a:defRPr/>
            </a:pPr>
            <a:r>
              <a:rPr lang="ru-RU" altLang="ru-RU" sz="2400" smtClean="0"/>
              <a:t>наличие необходимых средств наглядности и технических средств.</a:t>
            </a:r>
            <a:r>
              <a:rPr lang="ru-RU" altLang="ru-RU" sz="1000" smtClean="0"/>
              <a:t> 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10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0"/>
            <a:ext cx="857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74663" y="230188"/>
            <a:ext cx="7854950" cy="678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19843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Aft>
                <a:spcPts val="713"/>
              </a:spcAft>
              <a:buSzPct val="100000"/>
              <a:defRPr/>
            </a:pPr>
            <a:r>
              <a:rPr lang="ru-RU" altLang="ru-RU" sz="2400" b="1" smtClean="0">
                <a:solidFill>
                  <a:srgbClr val="7E0021"/>
                </a:solidFill>
              </a:rPr>
              <a:t>4. Критерии оценки руководства работой студентов на лекции:</a:t>
            </a:r>
          </a:p>
          <a:p>
            <a:pPr marL="198438" indent="-180975" eaLnBrk="1">
              <a:lnSpc>
                <a:spcPct val="93000"/>
              </a:lnSpc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 smtClean="0"/>
              <a:t>осуществление контроля за ведением студентами конспекта лекций;</a:t>
            </a:r>
          </a:p>
          <a:p>
            <a:pPr marL="198438" indent="-180975" eaLnBrk="1">
              <a:lnSpc>
                <a:spcPct val="93000"/>
              </a:lnSpc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 smtClean="0"/>
              <a:t>оказание студентам помощи в ведении записи лекции (акцентирование изложения материала лекции, выделение голосом,  наиболее важной информации, использование пауз и т.п.);</a:t>
            </a:r>
          </a:p>
          <a:p>
            <a:pPr marL="198438" indent="-180975" eaLnBrk="1">
              <a:lnSpc>
                <a:spcPct val="93000"/>
              </a:lnSpc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 smtClean="0"/>
              <a:t>просмотр конспектов лекций студентов;</a:t>
            </a:r>
          </a:p>
          <a:p>
            <a:pPr marL="198438" indent="-180975" eaLnBrk="1">
              <a:lnSpc>
                <a:spcPct val="93000"/>
              </a:lnSpc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 smtClean="0"/>
              <a:t>использование приемов поддержания внимания и снятия усталости студентов на лекции (риторические вопросы, шутки и т.п.);</a:t>
            </a:r>
          </a:p>
          <a:p>
            <a:pPr marL="198438" indent="-180975" eaLnBrk="1">
              <a:lnSpc>
                <a:spcPct val="93000"/>
              </a:lnSpc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 smtClean="0"/>
              <a:t>разрешение задавать вопросы лектору (в ходе лекции или после нее);</a:t>
            </a:r>
          </a:p>
          <a:p>
            <a:pPr marL="198438" indent="-180975" eaLnBrk="1">
              <a:lnSpc>
                <a:spcPct val="93000"/>
              </a:lnSpc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 smtClean="0"/>
              <a:t>согласование сообщаемого на лекции материала с содержанием других видов аудиторной и самостоятельной работы студентов</a:t>
            </a:r>
            <a:r>
              <a:rPr lang="ru-RU" altLang="ru-RU" sz="1000" smtClean="0"/>
              <a:t>.</a:t>
            </a:r>
          </a:p>
          <a:p>
            <a:pPr marL="214313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45000"/>
              <a:defRPr/>
            </a:pPr>
            <a:endParaRPr lang="ru-RU" altLang="ru-RU" sz="10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0"/>
            <a:ext cx="857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60363" y="287338"/>
            <a:ext cx="8135937" cy="644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19843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Aft>
                <a:spcPts val="713"/>
              </a:spcAft>
              <a:buSzPct val="100000"/>
              <a:defRPr/>
            </a:pPr>
            <a:r>
              <a:rPr lang="ru-RU" altLang="ru-RU" sz="2200" b="1" smtClean="0">
                <a:solidFill>
                  <a:srgbClr val="7E0021"/>
                </a:solidFill>
              </a:rPr>
              <a:t>5. Критерии оценки лекторских данных преподавателя:</a:t>
            </a:r>
          </a:p>
          <a:p>
            <a:pPr marL="198438" indent="-180975" eaLnBrk="1">
              <a:lnSpc>
                <a:spcPct val="93000"/>
              </a:lnSpc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 smtClean="0"/>
              <a:t>знание предмета;</a:t>
            </a:r>
          </a:p>
          <a:p>
            <a:pPr marL="198438" indent="-180975" eaLnBrk="1">
              <a:lnSpc>
                <a:spcPct val="93000"/>
              </a:lnSpc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 smtClean="0"/>
              <a:t>убежденность;</a:t>
            </a:r>
          </a:p>
          <a:p>
            <a:pPr marL="198438" indent="-180975" eaLnBrk="1">
              <a:lnSpc>
                <a:spcPct val="93000"/>
              </a:lnSpc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 smtClean="0"/>
              <a:t>эмоциональность, манера чтения (живая, увлекательная, монотонная, скучная);</a:t>
            </a:r>
          </a:p>
          <a:p>
            <a:pPr marL="198438" indent="-180975" eaLnBrk="1">
              <a:lnSpc>
                <a:spcPct val="93000"/>
              </a:lnSpc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 smtClean="0"/>
              <a:t>степень использования опорных материалов при чтении лекции;</a:t>
            </a:r>
          </a:p>
          <a:p>
            <a:pPr marL="198438" indent="-180975" eaLnBrk="1">
              <a:lnSpc>
                <a:spcPct val="93000"/>
              </a:lnSpc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 smtClean="0"/>
              <a:t>культура речи, речевые данные, дикция;</a:t>
            </a:r>
          </a:p>
          <a:p>
            <a:pPr marL="198438" indent="-180975" eaLnBrk="1">
              <a:lnSpc>
                <a:spcPct val="93000"/>
              </a:lnSpc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 smtClean="0"/>
              <a:t>внешний вид;</a:t>
            </a:r>
          </a:p>
          <a:p>
            <a:pPr marL="198438" indent="-180975" eaLnBrk="1">
              <a:lnSpc>
                <a:spcPct val="93000"/>
              </a:lnSpc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 smtClean="0"/>
              <a:t>манера поведения, умение держаться перед аудиторией;</a:t>
            </a:r>
          </a:p>
          <a:p>
            <a:pPr marL="198438" indent="-180975" eaLnBrk="1">
              <a:lnSpc>
                <a:spcPct val="93000"/>
              </a:lnSpc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 smtClean="0"/>
              <a:t>контакт со студенческой аудиторией (хороший, недостаточный, отсутствует);</a:t>
            </a:r>
          </a:p>
          <a:p>
            <a:pPr marL="198438" indent="-180975" eaLnBrk="1">
              <a:lnSpc>
                <a:spcPct val="93000"/>
              </a:lnSpc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 smtClean="0"/>
              <a:t>отношение преподавателя к студентам;</a:t>
            </a:r>
          </a:p>
          <a:p>
            <a:pPr marL="198438" indent="-180975" eaLnBrk="1">
              <a:lnSpc>
                <a:spcPct val="93000"/>
              </a:lnSpc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 smtClean="0"/>
              <a:t>отношение студентов к преподавателю.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2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686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0"/>
            <a:ext cx="857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720725" y="576263"/>
            <a:ext cx="7488238" cy="509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r>
              <a:rPr lang="ru-RU" altLang="ru-RU" sz="2400" b="1" smtClean="0">
                <a:solidFill>
                  <a:srgbClr val="7E0021"/>
                </a:solidFill>
              </a:rPr>
              <a:t>6. Критерии оценки результативности лекции:</a:t>
            </a:r>
          </a:p>
          <a:p>
            <a:pPr marL="200025" indent="-200025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 smtClean="0"/>
              <a:t> степень реализации плана лекции (полная, частичная); </a:t>
            </a:r>
          </a:p>
          <a:p>
            <a:pPr marL="200025" indent="-200025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 smtClean="0"/>
              <a:t> степень полноты и точности рассмотрения основных вопросов; </a:t>
            </a:r>
          </a:p>
          <a:p>
            <a:pPr marL="200025" indent="-200025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 smtClean="0"/>
              <a:t>раскрытие темы лекции; </a:t>
            </a:r>
          </a:p>
          <a:p>
            <a:pPr marL="200025" indent="-200025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 smtClean="0"/>
              <a:t>информационно-познавательная ценность лекции;</a:t>
            </a:r>
          </a:p>
          <a:p>
            <a:pPr marL="200025" indent="-200025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 smtClean="0"/>
              <a:t>воспитательное воздействие лекции</a:t>
            </a:r>
            <a:r>
              <a:rPr lang="ru-RU" altLang="ru-RU" sz="1000" smtClean="0"/>
              <a:t>.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1000" smtClean="0"/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10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2071688" y="107156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3200" b="1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ru-RU" altLang="ru-RU" sz="3200" b="1">
                <a:solidFill>
                  <a:srgbClr val="7E0021"/>
                </a:solidFill>
                <a:latin typeface="Calibri" panose="020F0502020204030204" pitchFamily="34" charset="0"/>
              </a:rPr>
              <a:t> БЛАГОДАРЮ ЗА ВНИМАНИЕ</a:t>
            </a:r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2357438"/>
            <a:ext cx="3500437" cy="264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4464050"/>
            <a:ext cx="3887787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6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68650" cy="235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7200" y="827088"/>
            <a:ext cx="8542338" cy="544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938"/>
              </a:spcBef>
              <a:buSzPct val="100000"/>
              <a:defRPr/>
            </a:pPr>
            <a:r>
              <a:rPr lang="ru-RU" altLang="ru-RU" sz="2400" b="1" smtClean="0"/>
              <a:t>1) при складывающихся курсах, при отсутствии учебников, лекция - это</a:t>
            </a:r>
            <a:r>
              <a:rPr lang="ru-RU" altLang="ru-RU" sz="2400" smtClean="0"/>
              <a:t>:</a:t>
            </a:r>
          </a:p>
          <a:p>
            <a:pPr marL="211138" indent="-211138" eaLnBrk="1">
              <a:spcBef>
                <a:spcPts val="938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 smtClean="0"/>
              <a:t>основной источник информации;</a:t>
            </a:r>
          </a:p>
          <a:p>
            <a:pPr marL="211138" indent="-211138" eaLnBrk="1">
              <a:spcBef>
                <a:spcPts val="938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 smtClean="0"/>
              <a:t>новая информация еще не нашла отражения в учебниках или некоторые разделы уже устарели;</a:t>
            </a:r>
          </a:p>
          <a:p>
            <a:pPr marL="211138" indent="-211138" eaLnBrk="1">
              <a:spcBef>
                <a:spcPts val="938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 smtClean="0"/>
              <a:t>отдельные темы учебника трудны для самостоятельной работы и требуют методической переработки;</a:t>
            </a:r>
          </a:p>
          <a:p>
            <a:pPr marL="211138" indent="-211138" eaLnBrk="1">
              <a:spcBef>
                <a:spcPts val="938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 smtClean="0"/>
              <a:t>по основным проблемам курса есть противоречивые концепции. Лекции нужны для их объективного освещения;</a:t>
            </a:r>
          </a:p>
          <a:p>
            <a:pPr marL="211138" indent="-211138" eaLnBrk="1">
              <a:spcBef>
                <a:spcPts val="938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 smtClean="0"/>
              <a:t>незаменима, когда нужно личное эмоциональное воздействие лектора на студентов с целью повлиять на формирование их взглядов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1319213" y="206375"/>
            <a:ext cx="6629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3200" b="1">
                <a:solidFill>
                  <a:srgbClr val="7E0021"/>
                </a:solidFill>
              </a:rPr>
              <a:t>Достоинства лекции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349250" y="430213"/>
            <a:ext cx="74215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3200" b="1">
                <a:solidFill>
                  <a:srgbClr val="7E0021"/>
                </a:solidFill>
              </a:rPr>
              <a:t>Достоинства лекции: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190500" y="1093788"/>
            <a:ext cx="86106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80000"/>
              </a:lnSpc>
              <a:spcBef>
                <a:spcPts val="1500"/>
              </a:spcBef>
              <a:buClrTx/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2) лекция - экономный способ получения в общем виде основ знаний</a:t>
            </a:r>
          </a:p>
          <a:p>
            <a:pPr eaLnBrk="1">
              <a:lnSpc>
                <a:spcPct val="80000"/>
              </a:lnSpc>
              <a:spcBef>
                <a:spcPts val="1500"/>
              </a:spcBef>
              <a:buClrTx/>
              <a:buFontTx/>
              <a:buNone/>
            </a:pPr>
            <a:r>
              <a:rPr lang="ru-RU" altLang="ru-RU" sz="2400">
                <a:solidFill>
                  <a:srgbClr val="000000"/>
                </a:solidFill>
              </a:rPr>
              <a:t>3) лекция активизирует мыслительную деятельность, если хорошо понята и внимательно прослушана, поэтому задача лектора - развивать активное внимание студентов, вызывать движение их мысли за мыслью автора.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60325" y="3525838"/>
            <a:ext cx="8712200" cy="324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80000"/>
              </a:lnSpc>
              <a:spcBef>
                <a:spcPts val="1500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009900"/>
                </a:solidFill>
              </a:rPr>
              <a:t>Недостатки лекции</a:t>
            </a:r>
          </a:p>
          <a:p>
            <a:pPr eaLnBrk="1">
              <a:lnSpc>
                <a:spcPct val="80000"/>
              </a:lnSpc>
              <a:spcBef>
                <a:spcPts val="1500"/>
              </a:spcBef>
              <a:buClrTx/>
              <a:buFontTx/>
              <a:buNone/>
            </a:pPr>
            <a:r>
              <a:rPr lang="ru-RU" altLang="ru-RU" sz="2400">
                <a:solidFill>
                  <a:srgbClr val="000000"/>
                </a:solidFill>
              </a:rPr>
              <a:t>1) лекция приучает к пассивному восприятию чужих мыслей, тормозит самостоятельное мышление. Чем лучше лекция, тем больше эта вероятность</a:t>
            </a:r>
          </a:p>
          <a:p>
            <a:pPr eaLnBrk="1">
              <a:lnSpc>
                <a:spcPct val="80000"/>
              </a:lnSpc>
              <a:spcBef>
                <a:spcPts val="1500"/>
              </a:spcBef>
              <a:buClrTx/>
              <a:buFontTx/>
              <a:buNone/>
            </a:pPr>
            <a:r>
              <a:rPr lang="ru-RU" altLang="ru-RU" sz="2400">
                <a:solidFill>
                  <a:srgbClr val="000000"/>
                </a:solidFill>
              </a:rPr>
              <a:t>2) лекция отбивает вкус к самостоятельным занятиям</a:t>
            </a:r>
          </a:p>
          <a:p>
            <a:pPr eaLnBrk="1">
              <a:lnSpc>
                <a:spcPct val="80000"/>
              </a:lnSpc>
              <a:spcBef>
                <a:spcPts val="1500"/>
              </a:spcBef>
              <a:buClrTx/>
              <a:buFontTx/>
              <a:buNone/>
            </a:pPr>
            <a:r>
              <a:rPr lang="ru-RU" altLang="ru-RU" sz="2400">
                <a:solidFill>
                  <a:srgbClr val="000000"/>
                </a:solidFill>
              </a:rPr>
              <a:t>3) лекции нужны, если нет учебников или их мало</a:t>
            </a:r>
          </a:p>
          <a:p>
            <a:pPr eaLnBrk="1">
              <a:lnSpc>
                <a:spcPct val="80000"/>
              </a:lnSpc>
              <a:spcBef>
                <a:spcPts val="1500"/>
              </a:spcBef>
              <a:buClrTx/>
              <a:buFontTx/>
              <a:buNone/>
            </a:pPr>
            <a:r>
              <a:rPr lang="ru-RU" altLang="ru-RU" sz="2400">
                <a:solidFill>
                  <a:srgbClr val="000000"/>
                </a:solidFill>
              </a:rPr>
              <a:t>4) одни студенты успевают осмыслить, другие - только механически записать слова лектора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44450"/>
            <a:ext cx="8229600" cy="747713"/>
          </a:xfrm>
          <a:solidFill>
            <a:srgbClr val="DCE6F2"/>
          </a:solidFill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400" b="1" smtClean="0"/>
              <a:t>КРИЗИС ВУЗОВСКОЙ ЛЕКЦИИ</a:t>
            </a:r>
            <a:r>
              <a:rPr lang="ru-RU" altLang="ru-RU" sz="4400" smtClean="0"/>
              <a:t> </a:t>
            </a: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215900" y="4319588"/>
            <a:ext cx="8929688" cy="2160587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85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57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57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57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57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57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57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57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57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57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3200">
                <a:solidFill>
                  <a:srgbClr val="000000"/>
                </a:solidFill>
                <a:latin typeface="Calibri" panose="020F0502020204030204" pitchFamily="34" charset="0"/>
              </a:rPr>
              <a:t>3. Обязательно ли лекция для посещения   студентом?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3200">
                <a:solidFill>
                  <a:srgbClr val="000000"/>
                </a:solidFill>
                <a:latin typeface="Calibri" panose="020F0502020204030204" pitchFamily="34" charset="0"/>
              </a:rPr>
              <a:t>4. Каковы критерии эффективности лекции?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3200">
                <a:solidFill>
                  <a:srgbClr val="000000"/>
                </a:solidFill>
                <a:latin typeface="Calibri" panose="020F0502020204030204" pitchFamily="34" charset="0"/>
              </a:rPr>
              <a:t>5. А может быть вообще отказаться от лекции?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152525"/>
            <a:ext cx="4824412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5256213" y="936625"/>
            <a:ext cx="3878262" cy="3527425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 marL="195263" indent="-195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95263" algn="l"/>
                <a:tab pos="642938" algn="l"/>
                <a:tab pos="1092200" algn="l"/>
                <a:tab pos="1541463" algn="l"/>
                <a:tab pos="1990725" algn="l"/>
                <a:tab pos="2439988" algn="l"/>
                <a:tab pos="2889250" algn="l"/>
                <a:tab pos="3338513" algn="l"/>
                <a:tab pos="3787775" algn="l"/>
                <a:tab pos="4237038" algn="l"/>
                <a:tab pos="4686300" algn="l"/>
                <a:tab pos="5135563" algn="l"/>
                <a:tab pos="5584825" algn="l"/>
                <a:tab pos="6034088" algn="l"/>
                <a:tab pos="6483350" algn="l"/>
                <a:tab pos="6932613" algn="l"/>
                <a:tab pos="7381875" algn="l"/>
                <a:tab pos="7831138" algn="l"/>
                <a:tab pos="8280400" algn="l"/>
                <a:tab pos="8729663" algn="l"/>
                <a:tab pos="91789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95263" algn="l"/>
                <a:tab pos="642938" algn="l"/>
                <a:tab pos="1092200" algn="l"/>
                <a:tab pos="1541463" algn="l"/>
                <a:tab pos="1990725" algn="l"/>
                <a:tab pos="2439988" algn="l"/>
                <a:tab pos="2889250" algn="l"/>
                <a:tab pos="3338513" algn="l"/>
                <a:tab pos="3787775" algn="l"/>
                <a:tab pos="4237038" algn="l"/>
                <a:tab pos="4686300" algn="l"/>
                <a:tab pos="5135563" algn="l"/>
                <a:tab pos="5584825" algn="l"/>
                <a:tab pos="6034088" algn="l"/>
                <a:tab pos="6483350" algn="l"/>
                <a:tab pos="6932613" algn="l"/>
                <a:tab pos="7381875" algn="l"/>
                <a:tab pos="7831138" algn="l"/>
                <a:tab pos="8280400" algn="l"/>
                <a:tab pos="8729663" algn="l"/>
                <a:tab pos="91789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95263" algn="l"/>
                <a:tab pos="642938" algn="l"/>
                <a:tab pos="1092200" algn="l"/>
                <a:tab pos="1541463" algn="l"/>
                <a:tab pos="1990725" algn="l"/>
                <a:tab pos="2439988" algn="l"/>
                <a:tab pos="2889250" algn="l"/>
                <a:tab pos="3338513" algn="l"/>
                <a:tab pos="3787775" algn="l"/>
                <a:tab pos="4237038" algn="l"/>
                <a:tab pos="4686300" algn="l"/>
                <a:tab pos="5135563" algn="l"/>
                <a:tab pos="5584825" algn="l"/>
                <a:tab pos="6034088" algn="l"/>
                <a:tab pos="6483350" algn="l"/>
                <a:tab pos="6932613" algn="l"/>
                <a:tab pos="7381875" algn="l"/>
                <a:tab pos="7831138" algn="l"/>
                <a:tab pos="8280400" algn="l"/>
                <a:tab pos="8729663" algn="l"/>
                <a:tab pos="91789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95263" algn="l"/>
                <a:tab pos="642938" algn="l"/>
                <a:tab pos="1092200" algn="l"/>
                <a:tab pos="1541463" algn="l"/>
                <a:tab pos="1990725" algn="l"/>
                <a:tab pos="2439988" algn="l"/>
                <a:tab pos="2889250" algn="l"/>
                <a:tab pos="3338513" algn="l"/>
                <a:tab pos="3787775" algn="l"/>
                <a:tab pos="4237038" algn="l"/>
                <a:tab pos="4686300" algn="l"/>
                <a:tab pos="5135563" algn="l"/>
                <a:tab pos="5584825" algn="l"/>
                <a:tab pos="6034088" algn="l"/>
                <a:tab pos="6483350" algn="l"/>
                <a:tab pos="6932613" algn="l"/>
                <a:tab pos="7381875" algn="l"/>
                <a:tab pos="7831138" algn="l"/>
                <a:tab pos="8280400" algn="l"/>
                <a:tab pos="8729663" algn="l"/>
                <a:tab pos="91789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95263" algn="l"/>
                <a:tab pos="642938" algn="l"/>
                <a:tab pos="1092200" algn="l"/>
                <a:tab pos="1541463" algn="l"/>
                <a:tab pos="1990725" algn="l"/>
                <a:tab pos="2439988" algn="l"/>
                <a:tab pos="2889250" algn="l"/>
                <a:tab pos="3338513" algn="l"/>
                <a:tab pos="3787775" algn="l"/>
                <a:tab pos="4237038" algn="l"/>
                <a:tab pos="4686300" algn="l"/>
                <a:tab pos="5135563" algn="l"/>
                <a:tab pos="5584825" algn="l"/>
                <a:tab pos="6034088" algn="l"/>
                <a:tab pos="6483350" algn="l"/>
                <a:tab pos="6932613" algn="l"/>
                <a:tab pos="7381875" algn="l"/>
                <a:tab pos="7831138" algn="l"/>
                <a:tab pos="8280400" algn="l"/>
                <a:tab pos="8729663" algn="l"/>
                <a:tab pos="91789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95263" algn="l"/>
                <a:tab pos="642938" algn="l"/>
                <a:tab pos="1092200" algn="l"/>
                <a:tab pos="1541463" algn="l"/>
                <a:tab pos="1990725" algn="l"/>
                <a:tab pos="2439988" algn="l"/>
                <a:tab pos="2889250" algn="l"/>
                <a:tab pos="3338513" algn="l"/>
                <a:tab pos="3787775" algn="l"/>
                <a:tab pos="4237038" algn="l"/>
                <a:tab pos="4686300" algn="l"/>
                <a:tab pos="5135563" algn="l"/>
                <a:tab pos="5584825" algn="l"/>
                <a:tab pos="6034088" algn="l"/>
                <a:tab pos="6483350" algn="l"/>
                <a:tab pos="6932613" algn="l"/>
                <a:tab pos="7381875" algn="l"/>
                <a:tab pos="7831138" algn="l"/>
                <a:tab pos="8280400" algn="l"/>
                <a:tab pos="8729663" algn="l"/>
                <a:tab pos="91789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95263" algn="l"/>
                <a:tab pos="642938" algn="l"/>
                <a:tab pos="1092200" algn="l"/>
                <a:tab pos="1541463" algn="l"/>
                <a:tab pos="1990725" algn="l"/>
                <a:tab pos="2439988" algn="l"/>
                <a:tab pos="2889250" algn="l"/>
                <a:tab pos="3338513" algn="l"/>
                <a:tab pos="3787775" algn="l"/>
                <a:tab pos="4237038" algn="l"/>
                <a:tab pos="4686300" algn="l"/>
                <a:tab pos="5135563" algn="l"/>
                <a:tab pos="5584825" algn="l"/>
                <a:tab pos="6034088" algn="l"/>
                <a:tab pos="6483350" algn="l"/>
                <a:tab pos="6932613" algn="l"/>
                <a:tab pos="7381875" algn="l"/>
                <a:tab pos="7831138" algn="l"/>
                <a:tab pos="8280400" algn="l"/>
                <a:tab pos="8729663" algn="l"/>
                <a:tab pos="91789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95263" algn="l"/>
                <a:tab pos="642938" algn="l"/>
                <a:tab pos="1092200" algn="l"/>
                <a:tab pos="1541463" algn="l"/>
                <a:tab pos="1990725" algn="l"/>
                <a:tab pos="2439988" algn="l"/>
                <a:tab pos="2889250" algn="l"/>
                <a:tab pos="3338513" algn="l"/>
                <a:tab pos="3787775" algn="l"/>
                <a:tab pos="4237038" algn="l"/>
                <a:tab pos="4686300" algn="l"/>
                <a:tab pos="5135563" algn="l"/>
                <a:tab pos="5584825" algn="l"/>
                <a:tab pos="6034088" algn="l"/>
                <a:tab pos="6483350" algn="l"/>
                <a:tab pos="6932613" algn="l"/>
                <a:tab pos="7381875" algn="l"/>
                <a:tab pos="7831138" algn="l"/>
                <a:tab pos="8280400" algn="l"/>
                <a:tab pos="8729663" algn="l"/>
                <a:tab pos="91789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95263" algn="l"/>
                <a:tab pos="642938" algn="l"/>
                <a:tab pos="1092200" algn="l"/>
                <a:tab pos="1541463" algn="l"/>
                <a:tab pos="1990725" algn="l"/>
                <a:tab pos="2439988" algn="l"/>
                <a:tab pos="2889250" algn="l"/>
                <a:tab pos="3338513" algn="l"/>
                <a:tab pos="3787775" algn="l"/>
                <a:tab pos="4237038" algn="l"/>
                <a:tab pos="4686300" algn="l"/>
                <a:tab pos="5135563" algn="l"/>
                <a:tab pos="5584825" algn="l"/>
                <a:tab pos="6034088" algn="l"/>
                <a:tab pos="6483350" algn="l"/>
                <a:tab pos="6932613" algn="l"/>
                <a:tab pos="7381875" algn="l"/>
                <a:tab pos="7831138" algn="l"/>
                <a:tab pos="8280400" algn="l"/>
                <a:tab pos="8729663" algn="l"/>
                <a:tab pos="91789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SzPct val="45000"/>
              <a:buFont typeface="Times New Roman" panose="02020603050405020304" pitchFamily="18" charset="0"/>
              <a:buAutoNum type="arabicPeriod"/>
            </a:pPr>
            <a:r>
              <a:rPr lang="ru-RU" altLang="ru-RU" sz="3200">
                <a:solidFill>
                  <a:srgbClr val="000000"/>
                </a:solidFill>
                <a:latin typeface="Calibri" panose="020F0502020204030204" pitchFamily="34" charset="0"/>
              </a:rPr>
              <a:t>Как включить студента в работу?</a:t>
            </a:r>
          </a:p>
          <a:p>
            <a:pPr eaLnBrk="1" hangingPunct="1">
              <a:lnSpc>
                <a:spcPct val="100000"/>
              </a:lnSpc>
              <a:buSzPct val="45000"/>
              <a:buFont typeface="Times New Roman" panose="02020603050405020304" pitchFamily="18" charset="0"/>
              <a:buAutoNum type="arabicPeriod"/>
            </a:pPr>
            <a:r>
              <a:rPr lang="ru-RU" altLang="ru-RU" sz="3200">
                <a:solidFill>
                  <a:srgbClr val="000000"/>
                </a:solidFill>
                <a:latin typeface="Calibri" panose="020F0502020204030204" pitchFamily="34" charset="0"/>
              </a:rPr>
              <a:t>Как «состыковать» лекцию с семинаром?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4383088"/>
          </a:xfrm>
          <a:prstGeom prst="rect">
            <a:avLst/>
          </a:prstGeom>
          <a:solidFill>
            <a:srgbClr val="DCE6F2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ts val="288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  <a:latin typeface="Calibri" panose="020F0502020204030204" pitchFamily="34" charset="0"/>
              </a:rPr>
              <a:t>Речь идет о создании принципиально новой дидактической модели, с качественно новой </a:t>
            </a:r>
          </a:p>
          <a:p>
            <a:pPr algn="ctr" eaLnBrk="1" hangingPunct="1">
              <a:lnSpc>
                <a:spcPct val="100000"/>
              </a:lnSpc>
              <a:spcAft>
                <a:spcPts val="288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  <a:latin typeface="Calibri" panose="020F0502020204030204" pitchFamily="34" charset="0"/>
              </a:rPr>
              <a:t>структурой, с новыми  системообразующими факторами</a:t>
            </a:r>
          </a:p>
          <a:p>
            <a:pPr algn="ctr" eaLnBrk="1" hangingPunct="1">
              <a:lnSpc>
                <a:spcPct val="100000"/>
              </a:lnSpc>
              <a:spcAft>
                <a:spcPts val="288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  <a:latin typeface="Calibri" panose="020F0502020204030204" pitchFamily="34" charset="0"/>
              </a:rPr>
              <a:t> профессиональной компетентностью преподавателей 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0588"/>
            <a:ext cx="91440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305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000082"/>
              </a:contourClr>
            </a:sp3d>
          </a:bodyPr>
          <a:lstStyle/>
          <a:p>
            <a:pPr algn="ctr"/>
            <a:r>
              <a:rPr lang="ru-RU" sz="2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ЛЕКЦИЯ</a:t>
            </a:r>
          </a:p>
          <a:p>
            <a:pPr algn="ctr"/>
            <a:r>
              <a:rPr lang="ru-RU" sz="24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как главная форма </a:t>
            </a:r>
            <a:r>
              <a:rPr lang="ru-RU" sz="24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организации обучения</a:t>
            </a:r>
            <a:endParaRPr lang="ru-RU" sz="24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952500" y="1838447"/>
            <a:ext cx="7239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93B07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Виды лекций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52400" y="3581400"/>
            <a:ext cx="1676400" cy="485775"/>
          </a:xfrm>
          <a:prstGeom prst="rect">
            <a:avLst/>
          </a:prstGeom>
          <a:solidFill>
            <a:srgbClr val="FFCC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400" b="1"/>
              <a:t>По целям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133600" y="3581400"/>
            <a:ext cx="2438400" cy="485775"/>
          </a:xfrm>
          <a:prstGeom prst="rect">
            <a:avLst/>
          </a:prstGeom>
          <a:solidFill>
            <a:srgbClr val="99FFCC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400" b="1"/>
              <a:t>По содержанию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4800600" y="3581400"/>
            <a:ext cx="4038600" cy="485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400" b="1"/>
              <a:t>По дидактическим задачам</a:t>
            </a: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1187624" y="2438400"/>
            <a:ext cx="0" cy="914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3275856" y="2535382"/>
            <a:ext cx="0" cy="914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6732240" y="2535382"/>
            <a:ext cx="0" cy="914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07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 autoUpdateAnimBg="0"/>
      <p:bldP spid="24582" grpId="0" animBg="1" autoUpdateAnimBg="0"/>
      <p:bldP spid="24583" grpId="0" animBg="1" autoUpdateAnimBg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34498</TotalTime>
  <Words>2408</Words>
  <Application>Microsoft Office PowerPoint</Application>
  <PresentationFormat>Экран (4:3)</PresentationFormat>
  <Paragraphs>423</Paragraphs>
  <Slides>46</Slides>
  <Notes>41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46</vt:i4>
      </vt:variant>
    </vt:vector>
  </HeadingPairs>
  <TitlesOfParts>
    <vt:vector size="57" baseType="lpstr">
      <vt:lpstr>Microsoft YaHei</vt:lpstr>
      <vt:lpstr>Arial</vt:lpstr>
      <vt:lpstr>Calibri</vt:lpstr>
      <vt:lpstr>Lucida Sans Unicode</vt:lpstr>
      <vt:lpstr>Times New Roman</vt:lpstr>
      <vt:lpstr>Wingdings</vt:lpstr>
      <vt:lpstr>Тема Office</vt:lpstr>
      <vt:lpstr>Тема Office</vt:lpstr>
      <vt:lpstr>Тема Office</vt:lpstr>
      <vt:lpstr>Тема Office</vt:lpstr>
      <vt:lpstr>Тема Office</vt:lpstr>
      <vt:lpstr>Презентация PowerPoint</vt:lpstr>
      <vt:lpstr>ЛЕКЦИЯ (лат. lectio — чтение) - это </vt:lpstr>
      <vt:lpstr>Презентация PowerPoint</vt:lpstr>
      <vt:lpstr>ТРАДИЦИОННАЯ МОДЕЛЬ ОБУЧЕНИЯ</vt:lpstr>
      <vt:lpstr>Презентация PowerPoint</vt:lpstr>
      <vt:lpstr>Презентация PowerPoint</vt:lpstr>
      <vt:lpstr>КРИЗИС ВУЗОВСКОЙ ЛЕКЦИИ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АВТОРСКАЯ ЛЕКЦИЯ</vt:lpstr>
      <vt:lpstr>ВЫДАЮЩИЕСЯ   ЛЕКТОРЫ</vt:lpstr>
      <vt:lpstr>ТИПЫ ЛЕКЦИЙ ТРАДИЦИОННОГО ОБУЧЕНИЯ В МЕДИЦИНСКОМ ВУЗе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w7</dc:creator>
  <cp:lastModifiedBy>w7</cp:lastModifiedBy>
  <cp:revision>16</cp:revision>
  <cp:lastPrinted>1601-01-01T00:00:00Z</cp:lastPrinted>
  <dcterms:created xsi:type="dcterms:W3CDTF">1601-01-01T00:00:00Z</dcterms:created>
  <dcterms:modified xsi:type="dcterms:W3CDTF">2020-01-12T02:56:02Z</dcterms:modified>
</cp:coreProperties>
</file>