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31"/>
  </p:notesMasterIdLst>
  <p:sldIdLst>
    <p:sldId id="320" r:id="rId2"/>
    <p:sldId id="321" r:id="rId3"/>
    <p:sldId id="322" r:id="rId4"/>
    <p:sldId id="336" r:id="rId5"/>
    <p:sldId id="353" r:id="rId6"/>
    <p:sldId id="323" r:id="rId7"/>
    <p:sldId id="324" r:id="rId8"/>
    <p:sldId id="360" r:id="rId9"/>
    <p:sldId id="361" r:id="rId10"/>
    <p:sldId id="325" r:id="rId11"/>
    <p:sldId id="338" r:id="rId12"/>
    <p:sldId id="327" r:id="rId13"/>
    <p:sldId id="354" r:id="rId14"/>
    <p:sldId id="355" r:id="rId15"/>
    <p:sldId id="329" r:id="rId16"/>
    <p:sldId id="330" r:id="rId17"/>
    <p:sldId id="331" r:id="rId18"/>
    <p:sldId id="332" r:id="rId19"/>
    <p:sldId id="334" r:id="rId20"/>
    <p:sldId id="356" r:id="rId21"/>
    <p:sldId id="357" r:id="rId22"/>
    <p:sldId id="339" r:id="rId23"/>
    <p:sldId id="340" r:id="rId24"/>
    <p:sldId id="341" r:id="rId25"/>
    <p:sldId id="342" r:id="rId26"/>
    <p:sldId id="358" r:id="rId27"/>
    <p:sldId id="359" r:id="rId28"/>
    <p:sldId id="362" r:id="rId29"/>
    <p:sldId id="363" r:id="rId30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Светлый стиль 1 —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254" autoAdjust="0"/>
    <p:restoredTop sz="84483" autoAdjust="0"/>
  </p:normalViewPr>
  <p:slideViewPr>
    <p:cSldViewPr>
      <p:cViewPr varScale="1">
        <p:scale>
          <a:sx n="123" d="100"/>
          <a:sy n="123" d="100"/>
        </p:scale>
        <p:origin x="1000" y="176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67068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28CCE4-5055-46E4-AE08-B49D6FC98E84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883851-1C33-44AC-A01F-E7F1DC79ED0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09736D-FEE1-4702-A8F8-174A59AB67C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16140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87518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3309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0" i="0" u="non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Антиген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заставляет тучные клетки высвобождать </a:t>
            </a:r>
            <a:r>
              <a:rPr lang="ru-RU" sz="1200" b="0" i="0" u="none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</a:rPr>
              <a:t>фактор некроза опухоли (ФНО)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 который, в свою очередь, активирует нейтрофилы в кровотоке, которые затем активируют </a:t>
            </a:r>
            <a:r>
              <a:rPr lang="ru-RU" sz="1200" b="0" i="0" u="non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моноциты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 </a:t>
            </a:r>
          </a:p>
          <a:p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 результате работы </a:t>
            </a:r>
            <a:r>
              <a:rPr lang="ru-RU" sz="1200" b="0" i="0" u="non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дендритных клеток, моноцитов и химических реакций, 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образующиеся </a:t>
            </a:r>
            <a:r>
              <a:rPr lang="ru-RU" sz="1200" b="0" i="0" u="none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клетки Th1 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перемещаются к участкам воспаления и способствуют образованию </a:t>
            </a:r>
            <a:r>
              <a:rPr lang="ru-RU" sz="1200" b="0" i="0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гранулемы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за счет созревающих </a:t>
            </a:r>
            <a:r>
              <a:rPr lang="ru-RU" sz="1200" b="0" i="0" u="none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макрофагов</a:t>
            </a:r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</a:p>
          <a:p>
            <a:r>
              <a:rPr lang="ru-RU" sz="1200" b="0" i="0" u="none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 течение суток при сохранении антигена вместе с другими клетками формируется </a:t>
            </a:r>
            <a:r>
              <a:rPr lang="ru-RU" sz="1200" b="0" i="0" u="none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зрелая гранулема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669652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08882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72052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8473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А </a:t>
            </a:r>
            <a:r>
              <a:rPr lang="en" b="0" i="0" dirty="0">
                <a:solidFill>
                  <a:srgbClr val="000000"/>
                </a:solidFill>
                <a:effectLst/>
                <a:latin typeface="inherit"/>
              </a:rPr>
              <a:t>T2-</a:t>
            </a:r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взвешенное;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В диффузионно-взвешенное;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С динамическое контрастное усиление;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000000"/>
                </a:solidFill>
                <a:effectLst/>
                <a:latin typeface="inherit"/>
              </a:rPr>
              <a:t>D </a:t>
            </a:r>
            <a:r>
              <a:rPr lang="ru-RU" b="0" i="0" dirty="0">
                <a:solidFill>
                  <a:srgbClr val="000000"/>
                </a:solidFill>
                <a:effectLst/>
                <a:latin typeface="inherit"/>
              </a:rPr>
              <a:t>МР-спектроскопия.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02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842040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7883851-1C33-44AC-A01F-E7F1DC79ED03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527706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V="1">
            <a:off x="5410183" y="2857501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Прямоугольник 23"/>
          <p:cNvSpPr/>
          <p:nvPr/>
        </p:nvSpPr>
        <p:spPr>
          <a:xfrm flipV="1">
            <a:off x="5410201" y="2922758"/>
            <a:ext cx="3733801" cy="14401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Прямоугольник 24"/>
          <p:cNvSpPr/>
          <p:nvPr/>
        </p:nvSpPr>
        <p:spPr>
          <a:xfrm flipV="1">
            <a:off x="5410201" y="3086375"/>
            <a:ext cx="3733801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Прямоугольник 25"/>
          <p:cNvSpPr/>
          <p:nvPr/>
        </p:nvSpPr>
        <p:spPr>
          <a:xfrm flipV="1">
            <a:off x="5410200" y="3123302"/>
            <a:ext cx="1965960" cy="13716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>
          <a:xfrm flipV="1">
            <a:off x="5410200" y="3149679"/>
            <a:ext cx="1965960" cy="6858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Скругленный прямоугольник 29"/>
          <p:cNvSpPr/>
          <p:nvPr/>
        </p:nvSpPr>
        <p:spPr bwMode="white">
          <a:xfrm>
            <a:off x="5410200" y="2971800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Скругленный прямоугольник 30"/>
          <p:cNvSpPr/>
          <p:nvPr/>
        </p:nvSpPr>
        <p:spPr bwMode="white">
          <a:xfrm>
            <a:off x="7376507" y="304573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Прямоугольник 6"/>
          <p:cNvSpPr/>
          <p:nvPr/>
        </p:nvSpPr>
        <p:spPr>
          <a:xfrm>
            <a:off x="1" y="2737246"/>
            <a:ext cx="9144000" cy="183128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" y="2756646"/>
            <a:ext cx="9144001" cy="10550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 flipV="1">
            <a:off x="6414051" y="2732318"/>
            <a:ext cx="2729950" cy="186324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>
          <a:xfrm>
            <a:off x="0" y="0"/>
            <a:ext cx="9144000" cy="2776275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57200" y="1801416"/>
            <a:ext cx="8458200" cy="1102519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2924953"/>
            <a:ext cx="4953000" cy="131445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6705600" y="3154680"/>
            <a:ext cx="960120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5410200" y="3153966"/>
            <a:ext cx="12954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20088" y="852"/>
            <a:ext cx="747712" cy="27432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857250"/>
            <a:ext cx="1905000" cy="4114800"/>
          </a:xfrm>
        </p:spPr>
        <p:txBody>
          <a:bodyPr vert="eaVert"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857250"/>
            <a:ext cx="6248400" cy="4114800"/>
          </a:xfrm>
        </p:spPr>
        <p:txBody>
          <a:bodyPr vert="eaVert"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1485901"/>
            <a:ext cx="7772400" cy="1021556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525316"/>
            <a:ext cx="7772400" cy="1132284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87069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857250"/>
            <a:ext cx="8382000" cy="802386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83728"/>
            <a:ext cx="4041648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21226" y="1683728"/>
            <a:ext cx="4041775" cy="3429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381000" y="2031389"/>
            <a:ext cx="4041648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718305" y="2031389"/>
            <a:ext cx="4041775" cy="29146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26" name="Дата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2386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583680" y="459486"/>
            <a:ext cx="957264" cy="342900"/>
          </a:xfrm>
        </p:spPr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5257800" y="459486"/>
            <a:ext cx="132588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8174736" y="1704"/>
            <a:ext cx="762000" cy="274320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53496" y="826478"/>
            <a:ext cx="3383280" cy="658368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353496" y="1508045"/>
            <a:ext cx="3383280" cy="346329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152400" y="582215"/>
            <a:ext cx="5102352" cy="438912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/>
              <a:t>Образец текста</a:t>
            </a:r>
          </a:p>
          <a:p>
            <a:pPr lvl="1" eaLnBrk="1" latinLnBrk="0" hangingPunct="1"/>
            <a:r>
              <a:rPr lang="ru-RU"/>
              <a:t>Второй уровень</a:t>
            </a:r>
          </a:p>
          <a:p>
            <a:pPr lvl="2" eaLnBrk="1" latinLnBrk="0" hangingPunct="1"/>
            <a:r>
              <a:rPr lang="ru-RU"/>
              <a:t>Третий уровень</a:t>
            </a:r>
          </a:p>
          <a:p>
            <a:pPr lvl="3" eaLnBrk="1" latinLnBrk="0" hangingPunct="1"/>
            <a:r>
              <a:rPr lang="ru-RU"/>
              <a:t>Четвертый уровень</a:t>
            </a:r>
          </a:p>
          <a:p>
            <a:pPr lvl="4" eaLnBrk="1" latinLnBrk="0" hangingPunct="1"/>
            <a:r>
              <a:rPr lang="ru-RU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440435" y="831870"/>
            <a:ext cx="586803" cy="3511228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03671" y="857250"/>
            <a:ext cx="4572000" cy="3429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88443" y="2455731"/>
            <a:ext cx="2590800" cy="1887367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Прямоугольник 27"/>
          <p:cNvSpPr/>
          <p:nvPr/>
        </p:nvSpPr>
        <p:spPr>
          <a:xfrm>
            <a:off x="1" y="275114"/>
            <a:ext cx="9144000" cy="6330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Прямоугольник 28"/>
          <p:cNvSpPr/>
          <p:nvPr/>
        </p:nvSpPr>
        <p:spPr>
          <a:xfrm>
            <a:off x="0" y="0"/>
            <a:ext cx="9144000" cy="232997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Прямоугольник 29"/>
          <p:cNvSpPr/>
          <p:nvPr/>
        </p:nvSpPr>
        <p:spPr>
          <a:xfrm>
            <a:off x="1" y="231207"/>
            <a:ext cx="9144001" cy="6858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Прямоугольник 30"/>
          <p:cNvSpPr/>
          <p:nvPr/>
        </p:nvSpPr>
        <p:spPr>
          <a:xfrm flipV="1">
            <a:off x="5410183" y="270185"/>
            <a:ext cx="3733819" cy="6831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Прямоугольник 31"/>
          <p:cNvSpPr/>
          <p:nvPr/>
        </p:nvSpPr>
        <p:spPr>
          <a:xfrm flipV="1">
            <a:off x="5410201" y="330085"/>
            <a:ext cx="3733801" cy="135026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Скругленный прямоугольник 32"/>
          <p:cNvSpPr/>
          <p:nvPr/>
        </p:nvSpPr>
        <p:spPr bwMode="white">
          <a:xfrm>
            <a:off x="5407339" y="373128"/>
            <a:ext cx="3063240" cy="20574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Скругленный прямоугольник 33"/>
          <p:cNvSpPr/>
          <p:nvPr/>
        </p:nvSpPr>
        <p:spPr bwMode="white">
          <a:xfrm>
            <a:off x="7373646" y="441707"/>
            <a:ext cx="160020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Прямоугольник 34"/>
          <p:cNvSpPr/>
          <p:nvPr/>
        </p:nvSpPr>
        <p:spPr bwMode="invGray">
          <a:xfrm>
            <a:off x="9084966" y="-1501"/>
            <a:ext cx="57626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Прямоугольник 35"/>
          <p:cNvSpPr/>
          <p:nvPr/>
        </p:nvSpPr>
        <p:spPr bwMode="invGray">
          <a:xfrm>
            <a:off x="9044481" y="-1501"/>
            <a:ext cx="27432" cy="466344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Прямоугольник 36"/>
          <p:cNvSpPr/>
          <p:nvPr/>
        </p:nvSpPr>
        <p:spPr bwMode="invGray">
          <a:xfrm>
            <a:off x="9025428" y="-1501"/>
            <a:ext cx="9144" cy="466344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Прямоугольник 37"/>
          <p:cNvSpPr/>
          <p:nvPr/>
        </p:nvSpPr>
        <p:spPr bwMode="invGray">
          <a:xfrm>
            <a:off x="8975423" y="-1501"/>
            <a:ext cx="27432" cy="466344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Прямоугольник 38"/>
          <p:cNvSpPr/>
          <p:nvPr/>
        </p:nvSpPr>
        <p:spPr bwMode="invGray">
          <a:xfrm>
            <a:off x="8915677" y="285"/>
            <a:ext cx="54864" cy="438912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Прямоугольник 39"/>
          <p:cNvSpPr/>
          <p:nvPr/>
        </p:nvSpPr>
        <p:spPr bwMode="invGray">
          <a:xfrm>
            <a:off x="8873475" y="285"/>
            <a:ext cx="9144" cy="438912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857250"/>
            <a:ext cx="8229600" cy="8001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87068"/>
            <a:ext cx="8229600" cy="3243834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/>
              <a:t>Образец текста</a:t>
            </a:r>
          </a:p>
          <a:p>
            <a:pPr lvl="1" eaLnBrk="1" latinLnBrk="0" hangingPunct="1"/>
            <a:r>
              <a:rPr kumimoji="0" lang="ru-RU"/>
              <a:t>Второй уровень</a:t>
            </a:r>
          </a:p>
          <a:p>
            <a:pPr lvl="2" eaLnBrk="1" latinLnBrk="0" hangingPunct="1"/>
            <a:r>
              <a:rPr kumimoji="0" lang="ru-RU"/>
              <a:t>Третий уровень</a:t>
            </a:r>
          </a:p>
          <a:p>
            <a:pPr lvl="3" eaLnBrk="1" latinLnBrk="0" hangingPunct="1"/>
            <a:r>
              <a:rPr kumimoji="0" lang="ru-RU"/>
              <a:t>Четвертый уровень</a:t>
            </a:r>
          </a:p>
          <a:p>
            <a:pPr lvl="4" eaLnBrk="1" latinLnBrk="0" hangingPunct="1"/>
            <a:r>
              <a:rPr kumimoji="0" lang="ru-RU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586536" y="459486"/>
            <a:ext cx="957264" cy="3429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12.02.2024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257800" y="459486"/>
            <a:ext cx="1325880" cy="3429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74736" y="1704"/>
            <a:ext cx="762000" cy="27432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3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1345" y="179797"/>
            <a:ext cx="1560504" cy="1138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16441" y="291945"/>
            <a:ext cx="6215106" cy="2338255"/>
          </a:xfrm>
        </p:spPr>
        <p:txBody>
          <a:bodyPr>
            <a:normAutofit/>
          </a:bodyPr>
          <a:lstStyle/>
          <a:p>
            <a:r>
              <a:rPr lang="ru-RU" sz="2900" b="1" dirty="0"/>
              <a:t>Спектр визуализации гранулематозных заболеваний брюшной полости и таза</a:t>
            </a:r>
            <a:br>
              <a:rPr lang="ru-RU" sz="2900" b="1" dirty="0"/>
            </a:br>
            <a:r>
              <a:rPr lang="ru-RU" sz="2900" b="1" dirty="0"/>
              <a:t>Часть 1</a:t>
            </a:r>
            <a:endParaRPr lang="ru-RU" sz="29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372200" y="3075806"/>
            <a:ext cx="2719649" cy="1458466"/>
          </a:xfrm>
        </p:spPr>
        <p:txBody>
          <a:bodyPr>
            <a:normAutofit fontScale="77500" lnSpcReduction="20000"/>
          </a:bodyPr>
          <a:lstStyle/>
          <a:p>
            <a:pPr algn="r">
              <a:lnSpc>
                <a:spcPct val="11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Выполнил: </a:t>
            </a:r>
          </a:p>
          <a:p>
            <a:pPr algn="r">
              <a:lnSpc>
                <a:spcPct val="110000"/>
              </a:lnSpc>
            </a:pPr>
            <a:r>
              <a:rPr lang="ru-RU" altLang="ru-RU" dirty="0">
                <a:solidFill>
                  <a:schemeClr val="tx1"/>
                </a:solidFill>
              </a:rPr>
              <a:t>Ординатор кафедры лучевой диагностики ИПО</a:t>
            </a:r>
          </a:p>
          <a:p>
            <a:pPr algn="r"/>
            <a:r>
              <a:rPr lang="ru-RU" altLang="ru-RU" b="1" dirty="0">
                <a:solidFill>
                  <a:schemeClr val="tx1"/>
                </a:solidFill>
              </a:rPr>
              <a:t>Петров В.С.</a:t>
            </a:r>
            <a:endParaRPr lang="ru-RU" altLang="ru-RU" dirty="0">
              <a:solidFill>
                <a:schemeClr val="tx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43000" y="1"/>
            <a:ext cx="6858000" cy="1177245"/>
          </a:xfrm>
          <a:prstGeom prst="rect">
            <a:avLst/>
          </a:prstGeom>
          <a:noFill/>
        </p:spPr>
        <p:txBody>
          <a:bodyPr wrap="square" lIns="68580" tIns="34290" rIns="68580" bIns="34290">
            <a:spAutoFit/>
          </a:bodyPr>
          <a:lstStyle/>
          <a:p>
            <a:pPr algn="ctr">
              <a:defRPr/>
            </a:pPr>
            <a:r>
              <a:rPr lang="ru-RU" dirty="0">
                <a:solidFill>
                  <a:schemeClr val="bg1"/>
                </a:solidFill>
                <a:latin typeface="+mj-lt"/>
              </a:rPr>
              <a:t>ФГБОУ ВО </a:t>
            </a:r>
            <a:r>
              <a:rPr lang="ru-RU" dirty="0" err="1">
                <a:solidFill>
                  <a:schemeClr val="bg1"/>
                </a:solidFill>
                <a:latin typeface="+mj-lt"/>
              </a:rPr>
              <a:t>КрасГМУ</a:t>
            </a:r>
            <a:r>
              <a:rPr lang="ru-RU" dirty="0">
                <a:solidFill>
                  <a:schemeClr val="bg1"/>
                </a:solidFill>
                <a:latin typeface="+mj-lt"/>
              </a:rPr>
              <a:t> им. проф. В.Ф. Войно-Ясенецкого Минздрава РФ</a:t>
            </a:r>
            <a:endParaRPr lang="en-US" dirty="0">
              <a:solidFill>
                <a:schemeClr val="bg1"/>
              </a:solidFill>
              <a:latin typeface="+mj-lt"/>
            </a:endParaRPr>
          </a:p>
          <a:p>
            <a:pPr algn="ctr">
              <a:defRPr/>
            </a:pPr>
            <a:r>
              <a:rPr lang="ru-RU" dirty="0">
                <a:solidFill>
                  <a:schemeClr val="bg1"/>
                </a:solidFill>
              </a:rPr>
              <a:t>Кафедра лучевой диагностики ИПО</a:t>
            </a:r>
            <a:endParaRPr lang="ru-RU" dirty="0">
              <a:solidFill>
                <a:schemeClr val="bg1"/>
              </a:solidFill>
              <a:latin typeface="+mj-lt"/>
            </a:endParaRPr>
          </a:p>
          <a:p>
            <a:pPr>
              <a:defRPr/>
            </a:pPr>
            <a:endParaRPr lang="ru-RU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6" name="TextBox 2"/>
          <p:cNvSpPr txBox="1">
            <a:spLocks noChangeArrowheads="1"/>
          </p:cNvSpPr>
          <p:nvPr/>
        </p:nvSpPr>
        <p:spPr bwMode="auto">
          <a:xfrm>
            <a:off x="3408520" y="4724951"/>
            <a:ext cx="2220515" cy="3462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80" tIns="34290" rIns="68580" bIns="34290">
            <a:spAutoFit/>
          </a:bodyPr>
          <a:lstStyle/>
          <a:p>
            <a:pPr eaLnBrk="1" hangingPunct="1"/>
            <a:r>
              <a:rPr lang="ru-RU" altLang="ru-RU" dirty="0"/>
              <a:t>Красноярск, 2024</a:t>
            </a: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A0E55C10-04A7-4FFC-94B5-EB86621FE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6697"/>
            <a:ext cx="1691680" cy="2230283"/>
          </a:xfrm>
          <a:prstGeom prst="rect">
            <a:avLst/>
          </a:prstGeom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A3BD36F-0EC7-4533-9A08-5E58BA794B3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9552" y="2911473"/>
            <a:ext cx="5737936" cy="170533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3771F8D-3766-4F3E-AFC2-86C7FA728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Бактериальные гранулематозные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432564A-6312-4D31-AAE8-D482BB09F10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800" b="1" i="1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Абдоминальный туберкулез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– инфекционное заболевание, вызываемое микобактериями туберкулеза, относящееся к внелегочным формам туберкулеза и характеризующееся наличием специфического воспалительного процесса в органах брюшной полости. На него приходится 5% всех случаев туберкулеза в мире </a:t>
            </a:r>
          </a:p>
        </p:txBody>
      </p:sp>
    </p:spTree>
    <p:extLst>
      <p:ext uri="{BB962C8B-B14F-4D97-AF65-F5344CB8AC3E}">
        <p14:creationId xmlns:p14="http://schemas.microsoft.com/office/powerpoint/2010/main" val="9349850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8EF616-FB0F-5D06-2490-01C8B8CB5D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627534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Диагностика абдоминального туберкулеза и туберкулезного перитонита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E88E16F-E436-80FE-7326-266E63489E4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635646"/>
            <a:ext cx="8229600" cy="3243834"/>
          </a:xfrm>
        </p:spPr>
        <p:txBody>
          <a:bodyPr>
            <a:no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Увеличенные лимфоузлы выявляются с помощью УЗИ, рентгенологически и при проведении компьютерной томографии в 2/3 случаев, а в четверти случаев - с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кальцинатами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и/или в виде конгломератов различных локализаций как в брюшной полости так и в забрюшинном пространстве.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УЗИ: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выявление фибринозного перитонита.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2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КТ:</a:t>
            </a:r>
            <a:r>
              <a:rPr lang="ru-RU" sz="20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локальное </a:t>
            </a: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утолщение брюшины наблюдается почти у всех пациентов с туберкулезом брюшины</a:t>
            </a:r>
            <a:endParaRPr lang="ru-RU" sz="20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109728" indent="0">
              <a:buNone/>
            </a:pP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308221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9DC7FA-3CE3-4F02-BCAB-F2351DD1FF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360106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КТ брюшной полости, аксиальная плоскость. Туберкулезный перитонит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40E5F8A-25DB-4F05-AFC0-A3E52AC6C0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64088" y="1218470"/>
            <a:ext cx="3610744" cy="3439406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Гидронефроз справа (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стрелка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нефросклероз слева</a:t>
            </a:r>
          </a:p>
          <a:p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асцит с локальным утолщением брюшины (*)</a:t>
            </a:r>
            <a:endParaRPr lang="ru-RU" dirty="0"/>
          </a:p>
        </p:txBody>
      </p:sp>
      <p:pic>
        <p:nvPicPr>
          <p:cNvPr id="4" name="Рисунок 3" descr="Туберкулёзный перитонит у мужчины 28 лет с болями в животе и вздутием живота длительностью 4 недели.  На аксиальном КТ-изображении видна двусторонняя атрофия почек с кальциэктазией, вторичной по отношению к туберкулезу почек (стрелка).  Также обратите внимание на локализованный асцит (*) с плавным утолщением и усилением брюшины, что соответствует инкапсулированному перитониту туберкулеза (брюшной кокон).">
            <a:extLst>
              <a:ext uri="{FF2B5EF4-FFF2-40B4-BE49-F238E27FC236}">
                <a16:creationId xmlns:a16="http://schemas.microsoft.com/office/drawing/2014/main" id="{102CFBD3-873B-4F3D-8623-B086B6AD105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218470"/>
            <a:ext cx="4320480" cy="3044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12C164-B46F-452F-87B0-D47ACEF4C432}"/>
              </a:ext>
            </a:extLst>
          </p:cNvPr>
          <p:cNvSpPr txBox="1"/>
          <p:nvPr/>
        </p:nvSpPr>
        <p:spPr>
          <a:xfrm>
            <a:off x="1187624" y="4396266"/>
            <a:ext cx="367240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ужчина 28 лет, с болями в животе и вздутием живота длительностью 4 недели 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3823157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B54C52F-3F0F-50EB-0820-DE1DD94D6E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627534"/>
            <a:ext cx="8229600" cy="800100"/>
          </a:xfrm>
        </p:spPr>
        <p:txBody>
          <a:bodyPr/>
          <a:lstStyle/>
          <a:p>
            <a:pPr algn="ctr"/>
            <a:r>
              <a:rPr lang="ru-RU" dirty="0"/>
              <a:t>Туберкулез кишечника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6ACB5899-0CCE-0E96-FF1B-F5416BD864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Наиболее частым местом поражения туберкулезом желудочно-кишечного тракта является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илеоцекальный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угол.</a:t>
            </a:r>
          </a:p>
          <a:p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Общими морфологическими особенностями являются язвы и эрозии со свищевыми ходами.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Рентгеноскопия: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тонкий кишечник в острой стадии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илеоцекального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туберкулеза может включать утолщение и несостоятельность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илеоцекального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сфинктера с сужением терминального отдела подвздошной кишки и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гипермобильность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слепой кишки. </a:t>
            </a:r>
          </a:p>
          <a:p>
            <a:r>
              <a:rPr lang="ru-RU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КТ: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выраженное утолщение терминального отдела подвздошной и слепой кишки, толщина стенки может достигать 3 см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0164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C80786-0923-9A52-124E-5A056505DA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797" y="771550"/>
            <a:ext cx="8229600" cy="800100"/>
          </a:xfrm>
        </p:spPr>
        <p:txBody>
          <a:bodyPr/>
          <a:lstStyle/>
          <a:p>
            <a:r>
              <a:rPr lang="ru-RU" dirty="0" err="1"/>
              <a:t>Гепатоселезеночный</a:t>
            </a:r>
            <a:r>
              <a:rPr lang="ru-RU" dirty="0"/>
              <a:t> туберкулез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AEAC9E0-6C99-D5DB-A2AD-7B6453C2DD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2000" dirty="0"/>
          </a:p>
          <a:p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Гепатоселезеночный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туберкулез чаще всего бывает милиарным вследствие диссеминированного туберкулеза легких и обычно имеет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мелкоузловой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характер (узелки размером &lt;2 мм). </a:t>
            </a:r>
          </a:p>
          <a:p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563575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804F480-35B5-4442-9CEB-36541DC0E0D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512" y="1131590"/>
            <a:ext cx="8507288" cy="3799312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Внутрипузырная иммунотерапия БЦЖ — один из методов лечения поверхностного рака мочевого пузыря. Она снижает частоту рецидивов и предотвращает прогрессирование злокачественных опухолей.</a:t>
            </a: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Гранулематозный простатит возникает как осложнение иммунотерапии бациллой </a:t>
            </a:r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Кальметта-Герена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, по поводу рака мочевого пузыря. Лучевая семиотика может быть диффузной, узловой или кистозной</a:t>
            </a:r>
          </a:p>
          <a:p>
            <a:endParaRPr lang="ru-RU" sz="1800" dirty="0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2641C1-5585-6325-D315-49441CCA6E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7604" y="331490"/>
            <a:ext cx="7128792" cy="800100"/>
          </a:xfrm>
        </p:spPr>
        <p:txBody>
          <a:bodyPr>
            <a:normAutofit/>
          </a:bodyPr>
          <a:lstStyle/>
          <a:p>
            <a:r>
              <a:rPr lang="ru-RU" dirty="0"/>
              <a:t>Гранулематозный простатит</a:t>
            </a:r>
          </a:p>
        </p:txBody>
      </p:sp>
    </p:spTree>
    <p:extLst>
      <p:ext uri="{BB962C8B-B14F-4D97-AF65-F5344CB8AC3E}">
        <p14:creationId xmlns:p14="http://schemas.microsoft.com/office/powerpoint/2010/main" val="36582775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8E92EB-9739-4D3B-B1EE-83D8A096DD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987" y="395764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ru-RU" sz="2800" dirty="0" err="1"/>
              <a:t>Мультипараметрическая</a:t>
            </a:r>
            <a:r>
              <a:rPr lang="ru-RU" sz="2800" dirty="0"/>
              <a:t> МРТ диагностика рака простаты. Гранулематозный простатит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BE9C361-BCC0-41E4-8B9C-25952528B3C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82631" y="1247956"/>
            <a:ext cx="3907726" cy="3367264"/>
          </a:xfrm>
        </p:spPr>
        <p:txBody>
          <a:bodyPr>
            <a:normAutofit fontScale="92500"/>
          </a:bodyPr>
          <a:lstStyle/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Данные МР изображения правой доли в периферической зоне: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гипоинтенсивность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образования предстательной железы</a:t>
            </a:r>
          </a:p>
          <a:p>
            <a:r>
              <a:rPr lang="ru-RU" sz="1800" dirty="0" err="1">
                <a:solidFill>
                  <a:srgbClr val="000000"/>
                </a:solidFill>
                <a:latin typeface="Arial" panose="020B0604020202020204" pitchFamily="34" charset="0"/>
              </a:rPr>
              <a:t>P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IRADS 5 (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</a:rPr>
              <a:t>Высокая вероятность наличия рака</a:t>
            </a:r>
            <a:r>
              <a:rPr lang="en-US" sz="1800" dirty="0">
                <a:solidFill>
                  <a:srgbClr val="000000"/>
                </a:solidFill>
                <a:latin typeface="Arial" panose="020B0604020202020204" pitchFamily="34" charset="0"/>
              </a:rPr>
              <a:t>)</a:t>
            </a: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algn="l" fontAlgn="base">
              <a:buFont typeface="Wingdings" pitchFamily="2" charset="2"/>
              <a:buChar char="v"/>
            </a:pP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А </a:t>
            </a:r>
            <a:r>
              <a:rPr lang="en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T2-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взвешенное;</a:t>
            </a:r>
          </a:p>
          <a:p>
            <a:pPr algn="l" fontAlgn="base">
              <a:buFont typeface="Wingdings" pitchFamily="2" charset="2"/>
              <a:buChar char="v"/>
            </a:pP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В диффузионно-взвешенное;</a:t>
            </a:r>
          </a:p>
          <a:p>
            <a:pPr algn="l" fontAlgn="base">
              <a:buFont typeface="Wingdings" pitchFamily="2" charset="2"/>
              <a:buChar char="v"/>
            </a:pP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динамическое контрастное усиление;</a:t>
            </a:r>
          </a:p>
          <a:p>
            <a:pPr algn="l" fontAlgn="base">
              <a:buFont typeface="Wingdings" pitchFamily="2" charset="2"/>
              <a:buChar char="v"/>
            </a:pPr>
            <a:r>
              <a:rPr lang="en-US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 </a:t>
            </a:r>
            <a:r>
              <a:rPr lang="ru-RU" sz="1700" b="0" i="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МР-спектроскопия</a:t>
            </a:r>
          </a:p>
          <a:p>
            <a:pPr marL="109728" indent="0">
              <a:buNone/>
            </a:pPr>
            <a:endParaRPr lang="ru-RU" sz="1800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5" name="Рисунок 4" descr="Гранулематозный простатит у 63-летнего мужчины с иммунотерапией бациллой Кальметта-Герена по поводу немышечно-инвазивного рака мочевого пузыря.  Трансаксиальные МР-изображения поражения категории 5 по системе отчетности и данных по визуализации простаты (PI-RADS) (стрелки) в правой задней периферической зоне демонстрируют гипоинтенсивность при Т2-взвешенном (А) и кажущемся коэффициенте диффузии (В), усиление при контрастировании. расширенная визуализация (C) и кинетика перфузии типа 3 при визуализации карты перфузии (D).">
            <a:extLst>
              <a:ext uri="{FF2B5EF4-FFF2-40B4-BE49-F238E27FC236}">
                <a16:creationId xmlns:a16="http://schemas.microsoft.com/office/drawing/2014/main" id="{EA6353C9-B424-4389-B4D9-E295EE75C0E2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0248" y="1244689"/>
            <a:ext cx="4248100" cy="30220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29F796-4DCE-4C1E-85C9-731D7275AC6E}"/>
              </a:ext>
            </a:extLst>
          </p:cNvPr>
          <p:cNvSpPr txBox="1"/>
          <p:nvPr/>
        </p:nvSpPr>
        <p:spPr>
          <a:xfrm>
            <a:off x="585106" y="4245888"/>
            <a:ext cx="42481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Мужчина, 63 года</a:t>
            </a:r>
          </a:p>
          <a:p>
            <a:r>
              <a:rPr lang="ru-RU" sz="1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После </a:t>
            </a:r>
            <a:r>
              <a:rPr lang="ru-RU" sz="1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иммунотерапии БЦЖ по поводу поверхностного рака мочевого пузыря</a:t>
            </a:r>
            <a:endParaRPr lang="ru-RU" sz="1400" dirty="0"/>
          </a:p>
        </p:txBody>
      </p:sp>
    </p:spTree>
    <p:extLst>
      <p:ext uri="{BB962C8B-B14F-4D97-AF65-F5344CB8AC3E}">
        <p14:creationId xmlns:p14="http://schemas.microsoft.com/office/powerpoint/2010/main" val="107478385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772E786-1D4E-43B8-ABFE-33ABD3DA17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536" y="555526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Атипичные </a:t>
            </a:r>
            <a:r>
              <a:rPr lang="ru-RU" dirty="0" err="1"/>
              <a:t>микобактериальные</a:t>
            </a:r>
            <a:r>
              <a:rPr lang="ru-RU" dirty="0"/>
              <a:t> инфекции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3A9A9741-85FC-49AA-9F7F-E86B1CB1FF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Mycobacterium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avium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-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атипичные микобактерии, которые формируют </a:t>
            </a:r>
            <a:r>
              <a:rPr lang="ru-RU" sz="1800" u="sng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внутриклеточный комплекс (MAC)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 могут вызывать различные гранулематозные инфекции, поражая легкие и органы брюшной полости.</a:t>
            </a:r>
          </a:p>
          <a:p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Чаще всего данная инфекция характерна для ВИЧ – ассоциированных пациентов.</a:t>
            </a:r>
          </a:p>
          <a:p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КТ: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множественная лимфаденопатия в сочетании с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гепатоспленомегалией</a:t>
            </a:r>
            <a:endParaRPr lang="ru-RU" sz="18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646472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4ECA625-0E87-41A9-A38F-6C9BFD4673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627534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ru-RU" sz="2800" dirty="0"/>
              <a:t>КТ брюшной полости, аксиальная плоскость. (Диссеминированный внутриклеточный комплекс)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9D9BDBF-7FCF-4F4F-9046-B03ABC50A24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4848" y="1634649"/>
            <a:ext cx="3826768" cy="3791300"/>
          </a:xfrm>
        </p:spPr>
        <p:txBody>
          <a:bodyPr>
            <a:normAutofit/>
          </a:bodyPr>
          <a:lstStyle/>
          <a:p>
            <a:r>
              <a:rPr lang="ru-RU" sz="2000" dirty="0"/>
              <a:t>увеличенные лимфоузлы выделены желтым контуром , что является типичным признаком (диссеминированного MAC)</a:t>
            </a:r>
          </a:p>
        </p:txBody>
      </p:sp>
      <p:pic>
        <p:nvPicPr>
          <p:cNvPr id="4" name="Рисунок 3" descr="Атипичные микобактериальные инфекции.  (а) На аксиальном КТ-изображении 27-летнего мужчины со СПИДом и диссеминированным MAC, у которого была обнаружена объемная лимфаденопатия, видны внутренние области гипоаттенуации (желтый контур), что является типичным признаком диссеминированного MAC.  (б) Холангиопанкреатографические изображения у 70-летней женщины с механической желтухой, у которой МРТ брюшной полости (не показано) продемонстрировала окружное сужение мягких тканей общей печеночной артерии с перихилярным узловым утолщением мягких тканей правого печеночного протока.  Эндоскопическое ретроградное холангиопанкреатографическое изображение (слева) показывает плотную стриктуру среднего протока (синяя стрелка) с соответствующими данными (белая стрелка) на корональном МР-холангиопанкреатографическом изображении (справа).  Также обратите внимание на легкое внутрипеченочное расширение желчных путей (желтые стрелки).  (в) Аксиальные (слева) и корональные (справа) КТ-изображения брюшной полости и таза с контрастным усилением у 56-летнего мужчины с левосторонним подвздошно-бедренным образованием показывают большое скопление жидкости – абсцесс с вовлечением левой подвздошно-поясничной мышцы. мышца (*) с распространением на передний (белая стрелка) и задний (желтая стрелка) мышечный отдел бедра.  Абсцесс был аспирирован под контролем визуализации;  окончательные микробиологические данные соответствовали инфекции MAC.">
            <a:extLst>
              <a:ext uri="{FF2B5EF4-FFF2-40B4-BE49-F238E27FC236}">
                <a16:creationId xmlns:a16="http://schemas.microsoft.com/office/drawing/2014/main" id="{635AD01A-ABA2-442C-8027-7EF3E86BE1A3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8740" y="1632561"/>
            <a:ext cx="3970412" cy="312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CC2CD7-8C39-456E-9BD9-C0F7CA8FC8E4}"/>
              </a:ext>
            </a:extLst>
          </p:cNvPr>
          <p:cNvSpPr txBox="1"/>
          <p:nvPr/>
        </p:nvSpPr>
        <p:spPr>
          <a:xfrm>
            <a:off x="4609567" y="4774168"/>
            <a:ext cx="41351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Мужчина, 27 лет, ВИЧ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4343697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84732C-DEBC-4B26-B73B-000478B11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11510"/>
            <a:ext cx="8229600" cy="800100"/>
          </a:xfrm>
        </p:spPr>
        <p:txBody>
          <a:bodyPr>
            <a:noAutofit/>
          </a:bodyPr>
          <a:lstStyle/>
          <a:p>
            <a:pPr algn="ctr"/>
            <a:r>
              <a:rPr lang="ru-RU" sz="3200" dirty="0"/>
              <a:t>КТ брюшной полости и таза. Абсцесс подвздошно-поясничной мышцы слева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DA807B6-4272-4B43-9860-DBBF9EEC3AF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32040" y="1419622"/>
            <a:ext cx="3898776" cy="3511280"/>
          </a:xfrm>
        </p:spPr>
        <p:txBody>
          <a:bodyPr>
            <a:normAutofit fontScale="25000" lnSpcReduction="20000"/>
          </a:bodyPr>
          <a:lstStyle/>
          <a:p>
            <a:r>
              <a:rPr lang="ru-RU" sz="6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бсцесс с вовлечением левой подвздошно-поясничной мышцы (</a:t>
            </a:r>
            <a:r>
              <a:rPr lang="ru-RU" sz="64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Псоит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)(</a:t>
            </a:r>
            <a:r>
              <a:rPr lang="ru-RU" sz="6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 распространением на передний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6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стрелка</a:t>
            </a:r>
            <a:r>
              <a:rPr lang="en-US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задний (</a:t>
            </a:r>
            <a:r>
              <a:rPr lang="ru-RU" sz="64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желтая стрелка</a:t>
            </a:r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мышечный отдел бедра. </a:t>
            </a:r>
          </a:p>
          <a:p>
            <a:endParaRPr lang="ru-RU" sz="6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Дренирование абсцесса</a:t>
            </a:r>
            <a:r>
              <a:rPr lang="ru-RU" sz="64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64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64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Окончательные микробиологические данные соответствовали (инфекции MAC)</a:t>
            </a:r>
            <a:endParaRPr lang="ru-RU" sz="6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Атипичные микобактериальные инфекции.  (а) На аксиальном КТ-изображении 27-летнего мужчины со СПИДом и диссеминированным MAC, у которого была обнаружена объемная лимфаденопатия, видны внутренние области гипоаттенуации (желтый контур), что является типичным признаком диссеминированного MAC.  (б) Холангиопанкреатографические изображения у 70-летней женщины с механической желтухой, у которой МРТ брюшной полости (не показано) продемонстрировала окружное сужение мягких тканей общей печеночной артерии с перихилярным узловым утолщением мягких тканей правого печеночного протока.  Эндоскопическое ретроградное холангиопанкреатографическое изображение (слева) показывает плотную стриктуру среднего протока (синяя стрелка) с соответствующими данными (белая стрелка) на корональном МР-холангиопанкреатографическом изображении (справа).  Также обратите внимание на легкое внутрипеченочное расширение желчных путей (желтые стрелки).  (в) Аксиальные (слева) и корональные (справа) КТ-изображения брюшной полости и таза с контрастным усилением у 56-летнего мужчины с левосторонним подвздошно-бедренным образованием показывают большое скопление жидкости – абсцесс с вовлечением левой подвздошно-поясничной мышцы. мышца (*) с распространением на передний (белая стрелка) и задний (желтая стрелка) мышечный отдел бедра.  Абсцесс был аспирирован под контролем визуализации;  окончательные микробиологические данные соответствовали инфекции MAC.">
            <a:extLst>
              <a:ext uri="{FF2B5EF4-FFF2-40B4-BE49-F238E27FC236}">
                <a16:creationId xmlns:a16="http://schemas.microsoft.com/office/drawing/2014/main" id="{F8EED9C7-4850-47D2-9A4E-069B16B42ED0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228" y="1419622"/>
            <a:ext cx="4813820" cy="319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71BAE7E-0230-453E-B82D-288A9BF0BD92}"/>
              </a:ext>
            </a:extLst>
          </p:cNvPr>
          <p:cNvSpPr txBox="1"/>
          <p:nvPr/>
        </p:nvSpPr>
        <p:spPr>
          <a:xfrm>
            <a:off x="1835696" y="4804946"/>
            <a:ext cx="1800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Мужчина, 56 лет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861BA41-5697-C867-8BE3-BACECD0C6F21}"/>
              </a:ext>
            </a:extLst>
          </p:cNvPr>
          <p:cNvSpPr txBox="1"/>
          <p:nvPr/>
        </p:nvSpPr>
        <p:spPr>
          <a:xfrm>
            <a:off x="299104" y="4609779"/>
            <a:ext cx="4813820" cy="292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dirty="0">
                <a:latin typeface="Arial" panose="020B0604020202020204" pitchFamily="34" charset="0"/>
                <a:cs typeface="Arial" panose="020B0604020202020204" pitchFamily="34" charset="0"/>
              </a:rPr>
              <a:t>Аксиальная плоскость                     Корональная плоскость</a:t>
            </a:r>
          </a:p>
        </p:txBody>
      </p:sp>
    </p:spTree>
    <p:extLst>
      <p:ext uri="{BB962C8B-B14F-4D97-AF65-F5344CB8AC3E}">
        <p14:creationId xmlns:p14="http://schemas.microsoft.com/office/powerpoint/2010/main" val="1408051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62F7096-9FDD-4D74-90D7-B44AFE993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26668" y="179856"/>
            <a:ext cx="2890664" cy="800100"/>
          </a:xfrm>
        </p:spPr>
        <p:txBody>
          <a:bodyPr>
            <a:normAutofit/>
          </a:bodyPr>
          <a:lstStyle/>
          <a:p>
            <a:r>
              <a:rPr lang="ru-RU" sz="4400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A78F82E-D3C5-4F23-98F6-CB27DC9A67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372" y="843558"/>
            <a:ext cx="8219256" cy="1656184"/>
          </a:xfrm>
        </p:spPr>
        <p:txBody>
          <a:bodyPr>
            <a:normAutofit/>
          </a:bodyPr>
          <a:lstStyle/>
          <a:p>
            <a:pPr marL="109728" indent="0" algn="ctr">
              <a:buNone/>
            </a:pPr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Гранулематозные заболевания могут представлять собой диагностическую дилемму при визуализации вследствие их системных проявлений и поражения многих органов, а также потенциальной возможности имитировать множество других заболеваний, включая злокачественные новообразования</a:t>
            </a:r>
          </a:p>
          <a:p>
            <a:endParaRPr lang="ru-RU" sz="24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1800" i="1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9B043207-36B4-40A8-B995-389DD72CF887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583929"/>
            <a:ext cx="5045546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8341765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9A2191-892F-B52F-BB4A-ECDDEB1FD4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995686"/>
            <a:ext cx="8229600" cy="2935216"/>
          </a:xfrm>
        </p:spPr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Актиномикоз вызывают грибоподобные микроорганизмы, являются возбудителями инвазивной инфекции.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Актиномикоз часто связан с длительным использованием внутриматочной спирали</a:t>
            </a:r>
          </a:p>
          <a:p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425B71-7A91-A06C-8205-CF900001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14" y="555526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Грибковые гранулематозные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8397085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E59A2191-892F-B52F-BB4A-ECDDEB1FD41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b="1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Спирохеты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— это бактерии, которые вызывают различные заболевания человека, включая сифилис, лептоспироз, болезнь Лайма и возвратный тиф.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Возбудителем сифилиса является бледная трепонема, чаще поражается брюшная полость. Для инфекции характерен твердый шанкр в месте первичной инокуляции (</a:t>
            </a: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первичный сифилис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). 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Абдоминальные проявления обычно наблюдаются при </a:t>
            </a:r>
            <a:r>
              <a:rPr lang="ru-RU" sz="18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вторичном сифилисе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спустя 3-4 месяца после заражения, характеризуется распространением возбудителя в лимфоузлы и внутренние органы</a:t>
            </a:r>
            <a:endParaRPr lang="ru-RU" dirty="0"/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25425B71-7A91-A06C-8205-CF90000191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3114" y="555526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Грибковые гранулематозные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48923516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EFFFE66-059C-9CBA-E263-20962B6901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48351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Грибковые гранулематозные инфекции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42D2570-1926-7F50-60D8-A7251B5179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19622"/>
            <a:ext cx="8229600" cy="3511280"/>
          </a:xfrm>
        </p:spPr>
        <p:txBody>
          <a:bodyPr>
            <a:norm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Гистоплазмоз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Histoplasma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capsulatum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r>
              <a:rPr lang="ru-RU" sz="1200" dirty="0">
                <a:effectLst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и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кокцидиоидомикоз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возб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Coccidioides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immitis</a:t>
            </a:r>
            <a:r>
              <a:rPr lang="ru-RU" sz="1200" dirty="0">
                <a:effectLst/>
              </a:rPr>
              <a:t>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являются основными гранулематозными микозами.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Данные инфекции обычно приводят к образованию гранулем в легких после вдыхания спор. Наиболее частым проявлением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кокцидиоидомикоза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является перитонит, который может имитировать туберкулез или злокачественное новообразование.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Спорообразующие микроорганизмы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, чаще всего виды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H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. 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capsulatum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и </a:t>
            </a:r>
            <a:r>
              <a:rPr lang="ru-RU" sz="1800" i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Candida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 , имеют гематогенный путь распространения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0077077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2187E35-F132-F98E-9DF2-C1FE31664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776864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КТ грудной клетки и брюшной полости. </a:t>
            </a:r>
            <a:r>
              <a:rPr lang="ru-RU" dirty="0" err="1"/>
              <a:t>Гистоплазмоз</a:t>
            </a:r>
            <a:r>
              <a:rPr lang="ru-RU" dirty="0"/>
              <a:t> легких и печени</a:t>
            </a:r>
          </a:p>
        </p:txBody>
      </p:sp>
      <p:pic>
        <p:nvPicPr>
          <p:cNvPr id="4" name="Объект 3" descr="Грибковые инфекции у трех пациентов.  (а) КТ грудной клетки (слева) и брюшной полости (справа) с аксиальным контрастированием у 39-летней женщины с диссеминированным гистоплазмозом показывают многочисленные милиарные узелки (кружок) и гипоаттенуирующиеся поражения печени (стрелки), образцы которых были взяты при биопсии и Установлено, что это соответствует гистоплазмозу.  (б) Аксиальное Т2-взвешенное МР-изображение (слева) и ретроградная уретрограмма (справа) у 60-летнего мужчины с подострым диссеминированным гистоплазмозом показывают очаговое нарушение со скоплением жидкости (желтые стрелки) в области мембранозной уретры, что демонстрирует сообщение (белые стрелки) с прямой кишкой (*). (c) Трансаксиальные КТ-изображения у 46-летней женщины с диссеминированным кокцидиоидомикозом показывают некротическую массу (белая стрелка) в воротах селезенки с множественными абсцессами мягких тканей (синие). стрелки).">
            <a:extLst>
              <a:ext uri="{FF2B5EF4-FFF2-40B4-BE49-F238E27FC236}">
                <a16:creationId xmlns:a16="http://schemas.microsoft.com/office/drawing/2014/main" id="{6BD4F0A4-1E79-3A5D-FA61-B9D63EF916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9266" y="2283718"/>
            <a:ext cx="5419599" cy="2232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03AE4F3-5C61-A71D-4623-ADA22E3B4A9F}"/>
              </a:ext>
            </a:extLst>
          </p:cNvPr>
          <p:cNvSpPr txBox="1"/>
          <p:nvPr/>
        </p:nvSpPr>
        <p:spPr>
          <a:xfrm>
            <a:off x="1670369" y="4659982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Женщина, 39 лет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7F49A3E-E469-4490-0D3A-EF9292E62E93}"/>
              </a:ext>
            </a:extLst>
          </p:cNvPr>
          <p:cNvSpPr txBox="1"/>
          <p:nvPr/>
        </p:nvSpPr>
        <p:spPr>
          <a:xfrm>
            <a:off x="5687616" y="2283718"/>
            <a:ext cx="345638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М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ногочисленные узелки (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кружок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) в легочной ткани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и узелки (</a:t>
            </a:r>
            <a:r>
              <a:rPr lang="ru-RU" i="1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стрелки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) печени.</a:t>
            </a:r>
          </a:p>
          <a:p>
            <a:endParaRPr lang="ru-RU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Результат биопсии 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соответствует </a:t>
            </a:r>
            <a:r>
              <a:rPr lang="ru-RU" sz="1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гистоплазмозу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06838257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37A43D-1889-4CAE-B6F9-994AD536D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4023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МРТ малого таза, Т2-ВИ, аксиальная плоскость. </a:t>
            </a:r>
            <a:r>
              <a:rPr lang="ru-RU" dirty="0" err="1"/>
              <a:t>Гистоплазмоз</a:t>
            </a:r>
            <a:r>
              <a:rPr lang="ru-RU" dirty="0"/>
              <a:t> уретры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D36643B-D2C5-9002-6039-7392852A5D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531640"/>
            <a:ext cx="3970784" cy="2952328"/>
          </a:xfrm>
        </p:spPr>
        <p:txBody>
          <a:bodyPr>
            <a:normAutofit/>
          </a:bodyPr>
          <a:lstStyle/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копление жидкости (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желтые стрелки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области уретры, свищ (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белые стрелки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с прямой кишкой 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Грибковые инфекции у трех пациентов.  (а) КТ грудной клетки (слева) и брюшной полости (справа) с аксиальным контрастированием у 39-летней женщины с диссеминированным гистоплазмозом показывают многочисленные милиарные узелки (кружок) и гипоаттенуирующиеся поражения печени (стрелки), образцы которых были взяты при биопсии и Установлено, что это соответствует гистоплазмозу.  (б) Аксиальное Т2-взвешенное МР-изображение (слева) и ретроградная уретрограмма (справа) у 60-летнего мужчины с подострым диссеминированным гистоплазмозом показывают очаговое нарушение со скоплением жидкости (желтые стрелки) в области мембранозной уретры, что демонстрирует сообщение (белые стрелки) с прямой кишкой (*). (c) Трансаксиальные КТ-изображения у 46-летней женщины с диссеминированным кокцидиоидомикозом показывают некротическую массу (белая стрелка) в воротах селезенки с множественными абсцессами мягких тканей (синие). стрелки).">
            <a:extLst>
              <a:ext uri="{FF2B5EF4-FFF2-40B4-BE49-F238E27FC236}">
                <a16:creationId xmlns:a16="http://schemas.microsoft.com/office/drawing/2014/main" id="{60DA1CEA-7419-334D-84AA-57870C00D1B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r="56160"/>
          <a:stretch/>
        </p:blipFill>
        <p:spPr bwMode="auto">
          <a:xfrm>
            <a:off x="5220072" y="1531640"/>
            <a:ext cx="3589326" cy="3160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A50A935-B6CC-9F76-8903-A35AEB83A3A5}"/>
              </a:ext>
            </a:extLst>
          </p:cNvPr>
          <p:cNvSpPr txBox="1"/>
          <p:nvPr/>
        </p:nvSpPr>
        <p:spPr>
          <a:xfrm>
            <a:off x="5868144" y="4769545"/>
            <a:ext cx="26026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Мужчина, 60 лет</a:t>
            </a:r>
          </a:p>
        </p:txBody>
      </p:sp>
    </p:spTree>
    <p:extLst>
      <p:ext uri="{BB962C8B-B14F-4D97-AF65-F5344CB8AC3E}">
        <p14:creationId xmlns:p14="http://schemas.microsoft.com/office/powerpoint/2010/main" val="396824413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2D96BCE-53D0-BD57-3FFD-D1852E6F5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031419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КТ органов брюшной полости, аксиальная плоскость. </a:t>
            </a:r>
            <a:r>
              <a:rPr lang="ru-RU" dirty="0" err="1"/>
              <a:t>Кокцидиоидомикоз</a:t>
            </a:r>
            <a:br>
              <a:rPr lang="ru-RU" dirty="0"/>
            </a:br>
            <a:endParaRPr lang="ru-RU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BFEFA0-866B-19FD-EBE5-E0A80381C1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68144" y="2067694"/>
            <a:ext cx="3168352" cy="2635200"/>
          </a:xfrm>
        </p:spPr>
        <p:txBody>
          <a:bodyPr/>
          <a:lstStyle/>
          <a:p>
            <a:r>
              <a:rPr lang="ru-RU" sz="18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бразование (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белая стрелка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 в воротах селезенки с множественными абсцессами мягких тканей (</a:t>
            </a:r>
            <a:r>
              <a:rPr lang="ru-RU" sz="1800" i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синие стрелки</a:t>
            </a:r>
            <a:r>
              <a:rPr lang="ru-RU" sz="18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Грибковые инфекции у трех пациентов.  (а) КТ грудной клетки (слева) и брюшной полости (справа) с аксиальным контрастированием у 39-летней женщины с диссеминированным гистоплазмозом показывают многочисленные милиарные узелки (кружок) и гипоаттенуирующиеся поражения печени (стрелки), образцы которых были взяты при биопсии и Установлено, что это соответствует гистоплазмозу.  (б) Аксиальное Т2-взвешенное МР-изображение (слева) и ретроградная уретрограмма (справа) у 60-летнего мужчины с подострым диссеминированным гистоплазмозом показывают очаговое нарушение со скоплением жидкости (желтые стрелки) в области мембранозной уретры, что демонстрирует сообщение (белые стрелки) с прямой кишкой (*). (c) Трансаксиальные КТ-изображения у 46-летней женщины с диссеминированным кокцидиоидомикозом показывают некротическую массу (белая стрелка) в воротах селезенки с множественными абсцессами мягких тканей (синие). стрелки).">
            <a:extLst>
              <a:ext uri="{FF2B5EF4-FFF2-40B4-BE49-F238E27FC236}">
                <a16:creationId xmlns:a16="http://schemas.microsoft.com/office/drawing/2014/main" id="{71DC3DA5-4CEE-055B-5E74-7A8EB26A9463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2067694"/>
            <a:ext cx="5400000" cy="263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4C050B1-46F1-2472-BE0B-42D298DB9346}"/>
              </a:ext>
            </a:extLst>
          </p:cNvPr>
          <p:cNvSpPr txBox="1"/>
          <p:nvPr/>
        </p:nvSpPr>
        <p:spPr>
          <a:xfrm>
            <a:off x="1619672" y="4702894"/>
            <a:ext cx="20882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Женщина, 46 лет</a:t>
            </a:r>
          </a:p>
        </p:txBody>
      </p:sp>
    </p:spTree>
    <p:extLst>
      <p:ext uri="{BB962C8B-B14F-4D97-AF65-F5344CB8AC3E}">
        <p14:creationId xmlns:p14="http://schemas.microsoft.com/office/powerpoint/2010/main" val="91387425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CC2D6-323F-5F73-E9BD-F939AE44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08036"/>
            <a:ext cx="8229600" cy="656084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Шистосомоз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8EC4F-E4E9-7D85-DEE0-1C207AD1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064120"/>
            <a:ext cx="8229600" cy="3671344"/>
          </a:xfrm>
        </p:spPr>
        <p:txBody>
          <a:bodyPr>
            <a:normAutofit fontScale="92500" lnSpcReduction="10000"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Шистосомоз - тропическое паразитарное заболевание, вызываемое трематодами из рода 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Schistosoma.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Личинки промежуточного хозяина - улитки - проникают в кожу человека - окончательного хозяина - при контакте с зараженной водой. Затем личинки попадают в кровообращение, где откладывают яйца в брыжейку кишечника или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перивезикальное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венозное сплетение.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мере образования и созревания гранулем образуются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кальцинаты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 При визуализации и фиброз, и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кальцификаты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указывают на хроническую и/или излеченную инфекцию.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Основными формами шистосомоза являются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гепатоселезеночный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и мочеполовой шистосомоз</a:t>
            </a:r>
          </a:p>
        </p:txBody>
      </p:sp>
    </p:spTree>
    <p:extLst>
      <p:ext uri="{BB962C8B-B14F-4D97-AF65-F5344CB8AC3E}">
        <p14:creationId xmlns:p14="http://schemas.microsoft.com/office/powerpoint/2010/main" val="12905955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66CC2D6-323F-5F73-E9BD-F939AE44F6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00100"/>
          </a:xfrm>
        </p:spPr>
        <p:txBody>
          <a:bodyPr/>
          <a:lstStyle/>
          <a:p>
            <a:pPr algn="ctr"/>
            <a:r>
              <a:rPr lang="ru-RU" dirty="0"/>
              <a:t>Шистосомоз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DF8EC4F-E4E9-7D85-DEE0-1C207AD179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1491630"/>
            <a:ext cx="8229600" cy="3243834"/>
          </a:xfrm>
        </p:spPr>
        <p:txBody>
          <a:bodyPr>
            <a:normAutofit lnSpcReduction="10000"/>
          </a:bodyPr>
          <a:lstStyle/>
          <a:p>
            <a:r>
              <a:rPr lang="ru-RU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Гепатоселезеночный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 шистосомоз: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яйца, отложенные в портальных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венулах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, приводят к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перипортальному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фиброзу, циррозу печени и портальной гипертензии.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Возбудителем </a:t>
            </a:r>
            <a:r>
              <a:rPr lang="ru-RU" sz="2000" b="1" dirty="0">
                <a:latin typeface="Arial" panose="020B0604020202020204" pitchFamily="34" charset="0"/>
                <a:cs typeface="Arial" panose="020B0604020202020204" pitchFamily="34" charset="0"/>
              </a:rPr>
              <a:t>мочеполового шистосомоза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является 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Schistosoma </a:t>
            </a:r>
            <a:r>
              <a:rPr lang="en" sz="2000" dirty="0" err="1">
                <a:latin typeface="Arial" panose="020B0604020202020204" pitchFamily="34" charset="0"/>
                <a:cs typeface="Arial" panose="020B0604020202020204" pitchFamily="34" charset="0"/>
              </a:rPr>
              <a:t>hematobium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Ранние изменения наблюдаются на экскреторной урографии и характеризуются дилатацией нижней трети мочеточника в острой фазе и формированием стриктур в хронической фазе </a:t>
            </a:r>
          </a:p>
        </p:txBody>
      </p:sp>
    </p:spTree>
    <p:extLst>
      <p:ext uri="{BB962C8B-B14F-4D97-AF65-F5344CB8AC3E}">
        <p14:creationId xmlns:p14="http://schemas.microsoft.com/office/powerpoint/2010/main" val="345819876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ED24484-260C-3294-DC14-DDCF1AB1D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355726"/>
            <a:ext cx="8229600" cy="800100"/>
          </a:xfrm>
        </p:spPr>
        <p:txBody>
          <a:bodyPr/>
          <a:lstStyle/>
          <a:p>
            <a:pPr algn="ctr"/>
            <a:r>
              <a:rPr lang="ru-RU" dirty="0"/>
              <a:t>Продолжение следует…</a:t>
            </a:r>
          </a:p>
        </p:txBody>
      </p:sp>
    </p:spTree>
    <p:extLst>
      <p:ext uri="{BB962C8B-B14F-4D97-AF65-F5344CB8AC3E}">
        <p14:creationId xmlns:p14="http://schemas.microsoft.com/office/powerpoint/2010/main" val="23145431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E234381-3131-1FD9-DAFA-A7757A953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283718"/>
            <a:ext cx="8229600" cy="800100"/>
          </a:xfrm>
        </p:spPr>
        <p:txBody>
          <a:bodyPr/>
          <a:lstStyle/>
          <a:p>
            <a:pPr algn="ctr"/>
            <a:r>
              <a:rPr lang="ru-RU" dirty="0"/>
              <a:t>Спасибо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603887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D8777-5A63-4388-A131-1C2BA6D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8351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Патофизиологические особенности формирования гранулем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1C335-1296-430B-997A-4F100C39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Воспаление — это процесс, с помощью которого иммунная система обеспечивает защиту от патогенов и чужеродных антигенов. Кроме того, этот процесс позволяет организму восстанавливать любую ткань, поврежденную во время эрадикации чужеродного антигена</a:t>
            </a:r>
          </a:p>
          <a:p>
            <a:endParaRPr lang="ru-RU" sz="2000" dirty="0">
              <a:solidFill>
                <a:srgbClr val="00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6900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5AD8777-5A63-4388-A131-1C2BA6D6F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560" y="483518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Патофизиологические особенности формирования гранулем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991C335-1296-430B-997A-4F100C394B4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109728" indent="0">
              <a:buNone/>
            </a:pPr>
            <a:endParaRPr lang="en-US" sz="2000" dirty="0">
              <a:solidFill>
                <a:srgbClr val="000000"/>
              </a:solidFill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r>
              <a:rPr lang="ru-RU" sz="2000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Гранулема – это образование, которое развивается вследствие хронического воспаления, возникающего в результате пролиферации и трансформации способных к фагоцитозу клеток.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Микроскопически гранулемы могут состоять из гистиоцитов и эпителиоидных клеток, гигантских многоядерных клеток и других клеток воспаления (лимфоциты, нейтрофилы, эозинофилы)</a:t>
            </a:r>
          </a:p>
        </p:txBody>
      </p:sp>
    </p:spTree>
    <p:extLst>
      <p:ext uri="{BB962C8B-B14F-4D97-AF65-F5344CB8AC3E}">
        <p14:creationId xmlns:p14="http://schemas.microsoft.com/office/powerpoint/2010/main" val="42407676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59E500F6-A059-F642-BE9D-A1CCC9B98F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Эпителиоидные и гигантские многоядерные клетки являются производными макрофагов.</a:t>
            </a:r>
          </a:p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По мере созревания гранулем у них может развиться либо некроз, либо фиброз. При гистопатологическом анализе центральный некроз наблюдается при некоторых типах гранулематозных инфекций, включая </a:t>
            </a:r>
            <a:r>
              <a:rPr lang="en" sz="2000" dirty="0">
                <a:latin typeface="Arial" panose="020B0604020202020204" pitchFamily="34" charset="0"/>
                <a:cs typeface="Arial" panose="020B0604020202020204" pitchFamily="34" charset="0"/>
              </a:rPr>
              <a:t>Mycobacterium Tuberculosis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5B6302CF-BF97-5A02-1437-4B76AD9CA9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555526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Патофизиологические особенности формирования гранулем</a:t>
            </a:r>
          </a:p>
        </p:txBody>
      </p:sp>
    </p:spTree>
    <p:extLst>
      <p:ext uri="{BB962C8B-B14F-4D97-AF65-F5344CB8AC3E}">
        <p14:creationId xmlns:p14="http://schemas.microsoft.com/office/powerpoint/2010/main" val="26747275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хема иллюстрирует упрощенный вариант образования гранулем при саркоидозе.  А. Антиген заставляет тучные клетки высвобождать фактор некроза тканей (ФНО), который, в свою очередь, активирует нейтрофилы в кровотоке, которые затем активируют моноциты.  B. Тканевые макрофаги захватывают антиген и выделяют фактор некроза тканей альфа, который инициирует активацию молекул активации и адгезии.  C. Активированные макрофаги продуцируют хемокиновые лиганды (хемоаттрактантный белок моноцитов 1 [MCP-1], хемокин [CC-мотив] лиганд 20 [CCL20], CXC-мотив хемокинового лиганда 10 [CXCL10], CXC-мотив хемокинового лиганда 16 [CXCL16]) посредством стимуляция как фактора некроза тканей альфа, так и интерферона гамма (IFN-γ), полученного из естественных киллеров (NK), тем самым привлекая Th1 и Т-хелперы типа 17 (Th1/17), моноциты, регуляторные Т-клетки (Tregs) и В-клетки.  D. Гамма-интерферон, продуцируемый местными естественными клетками-киллерами и гамма-дельта-Т (γδT)-клетками, дополнительно активирует резидентные тканевые гистиоциты и дендритные клетки.  E. Активированные антиген-нагруженные дендритные клетки затем мигрируют в периферические лимфатические узлы через лимфатические каналы.  F. Дендритная клетка вырабатывает интерлейкин-12 (IL-12) и представляет антиген наивной Т-клетке CD4.  Под влиянием интерлейкина-12 наивные Т-клетки созревают в клетки Th1.  Активированные клетки Th1 затем производят интерлейкин-2 (IL-2), который увеличивает популяцию Т-клеток.  Затем эти клетки Th1 перемещаются к участкам воспаления и способствуют образованию гранулемы за счет созревающих макрофагов.  В течение суток при сохранении антигена вместе с другими клетками формируется зрелая гранулема.">
            <a:extLst>
              <a:ext uri="{FF2B5EF4-FFF2-40B4-BE49-F238E27FC236}">
                <a16:creationId xmlns:a16="http://schemas.microsoft.com/office/drawing/2014/main" id="{E07A40CC-7389-4F3E-8F12-1B32C8A4D8E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3656" y="1339777"/>
            <a:ext cx="5956688" cy="3803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CE57FD7-9AFA-A105-37CA-7E73E6F7C0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11510"/>
            <a:ext cx="8229600" cy="800100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/>
              <a:t>Патофизиологические особенности формирования гранулем</a:t>
            </a:r>
          </a:p>
        </p:txBody>
      </p:sp>
    </p:spTree>
    <p:extLst>
      <p:ext uri="{BB962C8B-B14F-4D97-AF65-F5344CB8AC3E}">
        <p14:creationId xmlns:p14="http://schemas.microsoft.com/office/powerpoint/2010/main" val="517277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4A18064-10E4-4F0F-8771-4E9D9FF0F4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83518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Классификация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CAD89B5-670B-412D-81F3-E9C09EE9F2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7016" y="1347614"/>
            <a:ext cx="8856984" cy="33123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r>
              <a:rPr lang="ru-RU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Гранулемы: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инфекционные  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неинфекционные    </a:t>
            </a:r>
          </a:p>
          <a:p>
            <a:pPr>
              <a:buFont typeface="Wingdings" pitchFamily="2" charset="2"/>
              <a:buChar char="§"/>
            </a:pPr>
            <a:r>
              <a:rPr lang="ru-RU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инородные гранулемы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553676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92DE54D6-EB88-4D18-19BD-30F4D0EBFE3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72147860"/>
              </p:ext>
            </p:extLst>
          </p:nvPr>
        </p:nvGraphicFramePr>
        <p:xfrm>
          <a:off x="457200" y="8763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084888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3098413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2792309"/>
                    </a:ext>
                  </a:extLst>
                </a:gridCol>
              </a:tblGrid>
              <a:tr h="514051"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Клиническая информация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визуализации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812838"/>
                  </a:ext>
                </a:extLst>
              </a:tr>
              <a:tr h="1554394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Абдоминальный туберкулез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Фибринозный перитонит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Туберкулез кишечника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Туберкулез предстательной железы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Локальное утолщение брюшины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Утолщение и несостоятельность </a:t>
                      </a:r>
                      <a:r>
                        <a:rPr lang="ru-RU" sz="11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илеоцекального</a:t>
                      </a: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сфинктера, </a:t>
                      </a:r>
                      <a:r>
                        <a:rPr lang="ru-RU" sz="11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лимфоденапатия</a:t>
                      </a: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утолщение стенок кишечника</a:t>
                      </a:r>
                    </a:p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Гранулематозный простатит имеет склонность роста в периферической зоне, может имитировать аденокарциному простаты по морфологии и локализации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056499817"/>
                  </a:ext>
                </a:extLst>
              </a:tr>
              <a:tr h="611966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Атипичные </a:t>
                      </a:r>
                      <a:r>
                        <a:rPr lang="ru-RU" sz="14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микобактериальные</a:t>
                      </a:r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инфекции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Диссеминированный внутриклеточный комплекс чаще встречается у пациентов с ВИЧ инфекцией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285750" marR="0" indent="-2857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Множественная лимфаденопатия в сочетании с </a:t>
                      </a:r>
                      <a:r>
                        <a:rPr lang="ru-RU" sz="110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гепатоспленомегалией</a:t>
                      </a:r>
                      <a:endParaRPr lang="ru-RU" sz="11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34192021"/>
                  </a:ext>
                </a:extLst>
              </a:tr>
              <a:tr h="746599">
                <a:tc>
                  <a:txBody>
                    <a:bodyPr/>
                    <a:lstStyle/>
                    <a:p>
                      <a:r>
                        <a:rPr lang="ru-RU" sz="14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Актиномикоз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Может имитировать злокачественные новообразования, связан с длительным использованием внутриматочной спирали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Локальная инвазия,   распространяющаяся в соседние органы и/или брюшную стенку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3683961"/>
                  </a:ext>
                </a:extLst>
              </a:tr>
            </a:tbl>
          </a:graphicData>
        </a:graphic>
      </p:graphicFrame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E7DC6E8F-F4B5-FADD-2B9A-8D373D14B7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3528" y="195486"/>
            <a:ext cx="8229600" cy="800100"/>
          </a:xfrm>
        </p:spPr>
        <p:txBody>
          <a:bodyPr>
            <a:normAutofit/>
          </a:bodyPr>
          <a:lstStyle/>
          <a:p>
            <a:pPr algn="ctr"/>
            <a:r>
              <a:rPr lang="ru-RU" sz="3200" dirty="0"/>
              <a:t>Гранулематозные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12831543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3">
            <a:extLst>
              <a:ext uri="{FF2B5EF4-FFF2-40B4-BE49-F238E27FC236}">
                <a16:creationId xmlns:a16="http://schemas.microsoft.com/office/drawing/2014/main" id="{5C8025BB-DF49-5629-7734-F48F760FA7B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16440529"/>
              </p:ext>
            </p:extLst>
          </p:nvPr>
        </p:nvGraphicFramePr>
        <p:xfrm>
          <a:off x="457200" y="876300"/>
          <a:ext cx="8229600" cy="4267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80848883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730984136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42792309"/>
                    </a:ext>
                  </a:extLst>
                </a:gridCol>
              </a:tblGrid>
              <a:tr h="514051"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Инфекция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Клиническая информация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Результаты визуализации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62812838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Сифилис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Абдоминальные проявления обычно наблюдаются при вторичном сифилисе, распространение возбудителя в лимфоузлы и внутренние органы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Твердый шанкр прямой кишки может имитировать злокачественное новообразование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4928743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Гистоплазмоз</a:t>
                      </a:r>
                      <a:endParaRPr lang="ru-RU" sz="14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Кокцидиоидомикоз</a:t>
                      </a:r>
                      <a:endParaRPr lang="ru-RU" sz="14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ru-RU" sz="14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Кандидоз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Образование гранулем в легких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Перитонит, имитация злокачественного образования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Инвазия в систему воротной вены и инфильтрация печени и селезенки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Новообразования и свищи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Поражение мягких тканей, абсцесс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endParaRPr lang="ru-RU" sz="11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Гепатоспленомегалия</a:t>
                      </a:r>
                      <a:endParaRPr lang="ru-RU" sz="1100" b="0" i="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46993623"/>
                  </a:ext>
                </a:extLst>
              </a:tr>
              <a:tr h="297823">
                <a:tc>
                  <a:txBody>
                    <a:bodyPr/>
                    <a:lstStyle/>
                    <a:p>
                      <a:r>
                        <a:rPr lang="ru-RU" sz="14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Шистосомоз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Гепатоселезеночный</a:t>
                      </a: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шистосомоз: </a:t>
                      </a:r>
                      <a:r>
                        <a:rPr lang="ru-RU" sz="11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гепатоспленомегалия</a:t>
                      </a: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ru-RU" sz="11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перипортальный</a:t>
                      </a: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фиброз, цирроз печени и портальная гипертензия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Мочеполовой шистосомоз: яйца откладываются в слизистой оболочке мочевого пузыря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ru-RU" sz="11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Гепатоспленомегалия</a:t>
                      </a: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утолщение воротной вены, </a:t>
                      </a:r>
                      <a:r>
                        <a:rPr lang="ru-RU" sz="1100" b="0" i="0" dirty="0" err="1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перипортальный</a:t>
                      </a: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фиброз с повышенным риском развития гепатоцеллюлярного рака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ru-RU" sz="1100" b="0" i="0" dirty="0">
                          <a:ln>
                            <a:solidFill>
                              <a:schemeClr val="tx1"/>
                            </a:solidFill>
                          </a:ln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Дилатация нижней трети мочеточника в острой фазе и формированием стриктур в хронической фазе, гранулемы или плоскоклеточный рак мочевого пузыря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79337631"/>
                  </a:ext>
                </a:extLst>
              </a:tr>
            </a:tbl>
          </a:graphicData>
        </a:graphic>
      </p:graphicFrame>
      <p:sp>
        <p:nvSpPr>
          <p:cNvPr id="7" name="Заголовок 1">
            <a:extLst>
              <a:ext uri="{FF2B5EF4-FFF2-40B4-BE49-F238E27FC236}">
                <a16:creationId xmlns:a16="http://schemas.microsoft.com/office/drawing/2014/main" id="{8A8C2A11-25B8-91DE-AFE6-69D970789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9552" y="411510"/>
            <a:ext cx="8229600" cy="35877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200" dirty="0"/>
              <a:t>Гранулематозные инфекции</a:t>
            </a:r>
          </a:p>
        </p:txBody>
      </p:sp>
    </p:spTree>
    <p:extLst>
      <p:ext uri="{BB962C8B-B14F-4D97-AF65-F5344CB8AC3E}">
        <p14:creationId xmlns:p14="http://schemas.microsoft.com/office/powerpoint/2010/main" val="368905452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ородская">
  <a:themeElements>
    <a:clrScheme name="Городская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Городская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Городская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7062</TotalTime>
  <Words>1393</Words>
  <Application>Microsoft Macintosh PowerPoint</Application>
  <PresentationFormat>Экран (16:9)</PresentationFormat>
  <Paragraphs>170</Paragraphs>
  <Slides>29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7" baseType="lpstr">
      <vt:lpstr>Arial</vt:lpstr>
      <vt:lpstr>Calibri</vt:lpstr>
      <vt:lpstr>Georgia</vt:lpstr>
      <vt:lpstr>inherit</vt:lpstr>
      <vt:lpstr>Trebuchet MS</vt:lpstr>
      <vt:lpstr>Wingdings</vt:lpstr>
      <vt:lpstr>Wingdings 2</vt:lpstr>
      <vt:lpstr>Городская</vt:lpstr>
      <vt:lpstr>Спектр визуализации гранулематозных заболеваний брюшной полости и таза Часть 1</vt:lpstr>
      <vt:lpstr>Введение</vt:lpstr>
      <vt:lpstr>Патофизиологические особенности формирования гранулем</vt:lpstr>
      <vt:lpstr>Патофизиологические особенности формирования гранулем</vt:lpstr>
      <vt:lpstr>Патофизиологические особенности формирования гранулем</vt:lpstr>
      <vt:lpstr>Патофизиологические особенности формирования гранулем</vt:lpstr>
      <vt:lpstr>Классификация </vt:lpstr>
      <vt:lpstr>Гранулематозные инфекции</vt:lpstr>
      <vt:lpstr>Гранулематозные инфекции</vt:lpstr>
      <vt:lpstr>Бактериальные гранулематозные инфекции</vt:lpstr>
      <vt:lpstr>Диагностика абдоминального туберкулеза и туберкулезного перитонита</vt:lpstr>
      <vt:lpstr>КТ брюшной полости, аксиальная плоскость. Туберкулезный перитонит</vt:lpstr>
      <vt:lpstr>Туберкулез кишечника</vt:lpstr>
      <vt:lpstr>Гепатоселезеночный туберкулез</vt:lpstr>
      <vt:lpstr>Гранулематозный простатит</vt:lpstr>
      <vt:lpstr>Мультипараметрическая МРТ диагностика рака простаты. Гранулематозный простатит</vt:lpstr>
      <vt:lpstr>Атипичные микобактериальные инфекции </vt:lpstr>
      <vt:lpstr>КТ брюшной полости, аксиальная плоскость. (Диссеминированный внутриклеточный комплекс)</vt:lpstr>
      <vt:lpstr>КТ брюшной полости и таза. Абсцесс подвздошно-поясничной мышцы слева</vt:lpstr>
      <vt:lpstr>Грибковые гранулематозные инфекции</vt:lpstr>
      <vt:lpstr>Грибковые гранулематозные инфекции</vt:lpstr>
      <vt:lpstr>Грибковые гранулематозные инфекции</vt:lpstr>
      <vt:lpstr>КТ грудной клетки и брюшной полости. Гистоплазмоз легких и печени</vt:lpstr>
      <vt:lpstr>МРТ малого таза, Т2-ВИ, аксиальная плоскость. Гистоплазмоз уретры </vt:lpstr>
      <vt:lpstr>КТ органов брюшной полости, аксиальная плоскость. Кокцидиоидомикоз </vt:lpstr>
      <vt:lpstr>Шистосомоз</vt:lpstr>
      <vt:lpstr>Шистосомоз</vt:lpstr>
      <vt:lpstr>Продолжение следует…</vt:lpstr>
      <vt:lpstr>Спасибо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Дисплазия тазобедренного сустава (Врожденный вывих бедра): дети</dc:title>
  <dc:creator>Мокрецова М.Ю.</dc:creator>
  <cp:lastModifiedBy>Microsoft Office User</cp:lastModifiedBy>
  <cp:revision>410</cp:revision>
  <dcterms:created xsi:type="dcterms:W3CDTF">2023-04-04T07:59:05Z</dcterms:created>
  <dcterms:modified xsi:type="dcterms:W3CDTF">2024-02-13T04:04:34Z</dcterms:modified>
</cp:coreProperties>
</file>