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B528D2-09F2-469F-9CD2-A226F4AEE52E}"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106960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528D2-09F2-469F-9CD2-A226F4AEE52E}"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264694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528D2-09F2-469F-9CD2-A226F4AEE52E}"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84765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B528D2-09F2-469F-9CD2-A226F4AEE52E}"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262250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DB528D2-09F2-469F-9CD2-A226F4AEE52E}"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351046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DB528D2-09F2-469F-9CD2-A226F4AEE52E}" type="datetimeFigureOut">
              <a:rPr lang="ru-RU" smtClean="0"/>
              <a:t>16.11.2023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322089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DB528D2-09F2-469F-9CD2-A226F4AEE52E}" type="datetimeFigureOut">
              <a:rPr lang="ru-RU" smtClean="0"/>
              <a:t>16.11.2023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30365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DB528D2-09F2-469F-9CD2-A226F4AEE52E}" type="datetimeFigureOut">
              <a:rPr lang="ru-RU" smtClean="0"/>
              <a:t>16.11.2023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280894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B528D2-09F2-469F-9CD2-A226F4AEE52E}" type="datetimeFigureOut">
              <a:rPr lang="ru-RU" smtClean="0"/>
              <a:t>16.11.2023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350722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DB528D2-09F2-469F-9CD2-A226F4AEE52E}" type="datetimeFigureOut">
              <a:rPr lang="ru-RU" smtClean="0"/>
              <a:t>16.11.2023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12513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DB528D2-09F2-469F-9CD2-A226F4AEE52E}" type="datetimeFigureOut">
              <a:rPr lang="ru-RU" smtClean="0"/>
              <a:t>16.11.2023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008DDC-8BAB-4D9A-A234-59CDD1FD9C2E}" type="slidenum">
              <a:rPr lang="ru-RU" smtClean="0"/>
              <a:t>‹#›</a:t>
            </a:fld>
            <a:endParaRPr lang="ru-RU"/>
          </a:p>
        </p:txBody>
      </p:sp>
    </p:spTree>
    <p:extLst>
      <p:ext uri="{BB962C8B-B14F-4D97-AF65-F5344CB8AC3E}">
        <p14:creationId xmlns:p14="http://schemas.microsoft.com/office/powerpoint/2010/main" val="290050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528D2-09F2-469F-9CD2-A226F4AEE52E}" type="datetimeFigureOut">
              <a:rPr lang="ru-RU" smtClean="0"/>
              <a:t>16.11.2023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08DDC-8BAB-4D9A-A234-59CDD1FD9C2E}" type="slidenum">
              <a:rPr lang="ru-RU" smtClean="0"/>
              <a:t>‹#›</a:t>
            </a:fld>
            <a:endParaRPr lang="ru-RU"/>
          </a:p>
        </p:txBody>
      </p:sp>
    </p:spTree>
    <p:extLst>
      <p:ext uri="{BB962C8B-B14F-4D97-AF65-F5344CB8AC3E}">
        <p14:creationId xmlns:p14="http://schemas.microsoft.com/office/powerpoint/2010/main" val="247060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318261"/>
            <a:ext cx="9144000" cy="1471843"/>
          </a:xfrm>
        </p:spPr>
        <p:txBody>
          <a:bodyPr/>
          <a:lstStyle/>
          <a:p>
            <a:r>
              <a:rPr lang="ru-RU" sz="2400" dirty="0">
                <a:solidFill>
                  <a:prstClr val="black"/>
                </a:solidFill>
                <a:latin typeface="Times New Roman" panose="02020603050405020304" pitchFamily="18" charset="0"/>
                <a:cs typeface="Times New Roman" panose="02020603050405020304" pitchFamily="18" charset="0"/>
              </a:rPr>
              <a:t>Тема: «</a:t>
            </a:r>
            <a:r>
              <a:rPr lang="ru-RU" sz="2400" dirty="0" smtClean="0">
                <a:solidFill>
                  <a:prstClr val="black"/>
                </a:solidFill>
                <a:latin typeface="Times New Roman" panose="02020603050405020304" pitchFamily="18" charset="0"/>
                <a:cs typeface="Times New Roman" panose="02020603050405020304" pitchFamily="18" charset="0"/>
              </a:rPr>
              <a:t>Изготовление неводных растворов (линименты)»</a:t>
            </a:r>
            <a:r>
              <a:rPr lang="ru-RU" sz="2400" dirty="0">
                <a:solidFill>
                  <a:prstClr val="black"/>
                </a:solidFill>
                <a:latin typeface="Times New Roman" panose="02020603050405020304" pitchFamily="18" charset="0"/>
                <a:cs typeface="Times New Roman" panose="02020603050405020304" pitchFamily="18" charset="0"/>
              </a:rPr>
              <a:t/>
            </a:r>
            <a:br>
              <a:rPr lang="ru-RU" sz="2400" dirty="0">
                <a:solidFill>
                  <a:prstClr val="black"/>
                </a:solidFill>
                <a:latin typeface="Times New Roman" panose="02020603050405020304" pitchFamily="18" charset="0"/>
                <a:cs typeface="Times New Roman" panose="02020603050405020304" pitchFamily="18" charset="0"/>
              </a:rPr>
            </a:br>
            <a:r>
              <a:rPr lang="ru-RU" sz="2400" dirty="0">
                <a:solidFill>
                  <a:prstClr val="black"/>
                </a:solidFill>
                <a:latin typeface="Times New Roman" panose="02020603050405020304" pitchFamily="18" charset="0"/>
                <a:cs typeface="Times New Roman" panose="02020603050405020304" pitchFamily="18" charset="0"/>
              </a:rPr>
              <a:t>МДК.02.01 Технология изготовления лекарственных форм</a:t>
            </a:r>
            <a:br>
              <a:rPr lang="ru-RU" sz="2400" dirty="0">
                <a:solidFill>
                  <a:prstClr val="black"/>
                </a:solidFill>
                <a:latin typeface="Times New Roman" panose="02020603050405020304" pitchFamily="18" charset="0"/>
                <a:cs typeface="Times New Roman" panose="02020603050405020304" pitchFamily="18" charset="0"/>
              </a:rPr>
            </a:br>
            <a:r>
              <a:rPr lang="ru-RU" sz="2400" dirty="0">
                <a:solidFill>
                  <a:prstClr val="black"/>
                </a:solidFill>
                <a:latin typeface="Times New Roman" panose="02020603050405020304" pitchFamily="18" charset="0"/>
                <a:cs typeface="Times New Roman" panose="02020603050405020304" pitchFamily="18" charset="0"/>
              </a:rPr>
              <a:t/>
            </a:r>
            <a:br>
              <a:rPr lang="ru-RU" sz="2400" dirty="0">
                <a:solidFill>
                  <a:prstClr val="black"/>
                </a:solidFill>
                <a:latin typeface="Times New Roman" panose="02020603050405020304" pitchFamily="18" charset="0"/>
                <a:cs typeface="Times New Roman" panose="02020603050405020304" pitchFamily="18" charset="0"/>
              </a:rPr>
            </a:br>
            <a:r>
              <a:rPr lang="ru-RU" sz="1600" dirty="0">
                <a:solidFill>
                  <a:prstClr val="black"/>
                </a:solidFill>
                <a:latin typeface="Times New Roman" panose="02020603050405020304" pitchFamily="18" charset="0"/>
                <a:cs typeface="Times New Roman" panose="02020603050405020304" pitchFamily="18" charset="0"/>
              </a:rPr>
              <a:t>Отделение «Фармация» 304 группа</a:t>
            </a:r>
            <a:endParaRPr lang="ru-RU" dirty="0"/>
          </a:p>
        </p:txBody>
      </p:sp>
      <p:sp>
        <p:nvSpPr>
          <p:cNvPr id="3" name="Подзаголовок 2"/>
          <p:cNvSpPr>
            <a:spLocks noGrp="1"/>
          </p:cNvSpPr>
          <p:nvPr>
            <p:ph type="subTitle" idx="1"/>
          </p:nvPr>
        </p:nvSpPr>
        <p:spPr>
          <a:xfrm>
            <a:off x="510448" y="4439320"/>
            <a:ext cx="3786130" cy="1655762"/>
          </a:xfrm>
        </p:spPr>
        <p:txBody>
          <a:bodyPr>
            <a:normAutofit fontScale="92500" lnSpcReduction="10000"/>
          </a:bodyPr>
          <a:lstStyle/>
          <a:p>
            <a:pPr lvl="0" algn="l"/>
            <a:r>
              <a:rPr lang="ru-RU" sz="1800" dirty="0">
                <a:solidFill>
                  <a:prstClr val="black"/>
                </a:solidFill>
                <a:latin typeface="Times New Roman" panose="02020603050405020304" pitchFamily="18" charset="0"/>
                <a:cs typeface="Times New Roman" panose="02020603050405020304" pitchFamily="18" charset="0"/>
              </a:rPr>
              <a:t>Выполнил (а): </a:t>
            </a:r>
            <a:r>
              <a:rPr lang="ru-RU" sz="1800" dirty="0" smtClean="0">
                <a:solidFill>
                  <a:prstClr val="black"/>
                </a:solidFill>
                <a:latin typeface="Times New Roman" panose="02020603050405020304" pitchFamily="18" charset="0"/>
                <a:cs typeface="Times New Roman" panose="02020603050405020304" pitchFamily="18" charset="0"/>
              </a:rPr>
              <a:t>Кислюк У. Д.</a:t>
            </a:r>
            <a:endParaRPr lang="ru-RU" sz="1800" dirty="0">
              <a:solidFill>
                <a:prstClr val="black"/>
              </a:solidFill>
              <a:latin typeface="Times New Roman" panose="02020603050405020304" pitchFamily="18" charset="0"/>
              <a:cs typeface="Times New Roman" panose="02020603050405020304" pitchFamily="18" charset="0"/>
            </a:endParaRPr>
          </a:p>
          <a:p>
            <a:pPr lvl="0" algn="l"/>
            <a:r>
              <a:rPr lang="ru-RU" sz="1800" dirty="0">
                <a:solidFill>
                  <a:prstClr val="black"/>
                </a:solidFill>
                <a:latin typeface="Times New Roman" panose="02020603050405020304" pitchFamily="18" charset="0"/>
                <a:cs typeface="Times New Roman" panose="02020603050405020304" pitchFamily="18" charset="0"/>
              </a:rPr>
              <a:t>Руководители практики:</a:t>
            </a:r>
          </a:p>
          <a:p>
            <a:pPr lvl="0" algn="l"/>
            <a:r>
              <a:rPr lang="ru-RU" sz="1800" dirty="0">
                <a:solidFill>
                  <a:prstClr val="black"/>
                </a:solidFill>
                <a:latin typeface="Times New Roman" panose="02020603050405020304" pitchFamily="18" charset="0"/>
                <a:cs typeface="Times New Roman" panose="02020603050405020304" pitchFamily="18" charset="0"/>
              </a:rPr>
              <a:t>Общий: Сергеева Е.А.</a:t>
            </a:r>
          </a:p>
          <a:p>
            <a:pPr lvl="0" algn="l"/>
            <a:r>
              <a:rPr lang="ru-RU" sz="1800" dirty="0">
                <a:solidFill>
                  <a:prstClr val="black"/>
                </a:solidFill>
                <a:latin typeface="Times New Roman" panose="02020603050405020304" pitchFamily="18" charset="0"/>
                <a:cs typeface="Times New Roman" panose="02020603050405020304" pitchFamily="18" charset="0"/>
              </a:rPr>
              <a:t>Непосредственный: Чернова С.Э.</a:t>
            </a:r>
          </a:p>
          <a:p>
            <a:pPr lvl="0" algn="l"/>
            <a:r>
              <a:rPr lang="ru-RU" sz="1800" dirty="0">
                <a:solidFill>
                  <a:prstClr val="black"/>
                </a:solidFill>
                <a:latin typeface="Times New Roman" panose="02020603050405020304" pitchFamily="18" charset="0"/>
                <a:cs typeface="Times New Roman" panose="02020603050405020304" pitchFamily="18" charset="0"/>
              </a:rPr>
              <a:t>Методический: Ванчурина Н.А.</a:t>
            </a:r>
          </a:p>
          <a:p>
            <a:endParaRPr lang="ru-RU" dirty="0"/>
          </a:p>
        </p:txBody>
      </p:sp>
      <p:sp>
        <p:nvSpPr>
          <p:cNvPr id="4" name="TextBox 3"/>
          <p:cNvSpPr txBox="1"/>
          <p:nvPr/>
        </p:nvSpPr>
        <p:spPr>
          <a:xfrm>
            <a:off x="2008742" y="191717"/>
            <a:ext cx="8174516" cy="1477328"/>
          </a:xfrm>
          <a:prstGeom prst="rect">
            <a:avLst/>
          </a:prstGeom>
          <a:noFill/>
        </p:spPr>
        <p:txBody>
          <a:bodyPr wrap="square" rtlCol="0">
            <a:spAutoFit/>
          </a:bodyPr>
          <a:lstStyle/>
          <a:p>
            <a:pPr algn="ctr"/>
            <a:r>
              <a:rPr lang="ru-RU" dirty="0">
                <a:solidFill>
                  <a:prstClr val="black"/>
                </a:solidFill>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 высшего </a:t>
            </a:r>
            <a:br>
              <a:rPr lang="ru-RU" dirty="0">
                <a:solidFill>
                  <a:prstClr val="black"/>
                </a:solidFill>
                <a:latin typeface="Times New Roman" panose="02020603050405020304" pitchFamily="18" charset="0"/>
                <a:cs typeface="Times New Roman" panose="02020603050405020304" pitchFamily="18" charset="0"/>
              </a:rPr>
            </a:br>
            <a:r>
              <a:rPr lang="ru-RU" dirty="0">
                <a:solidFill>
                  <a:prstClr val="black"/>
                </a:solidFill>
                <a:latin typeface="Times New Roman" panose="02020603050405020304" pitchFamily="18" charset="0"/>
                <a:cs typeface="Times New Roman" panose="02020603050405020304" pitchFamily="18" charset="0"/>
              </a:rPr>
              <a:t>образования «Красноярский государственный университет имени </a:t>
            </a:r>
            <a:br>
              <a:rPr lang="ru-RU" dirty="0">
                <a:solidFill>
                  <a:prstClr val="black"/>
                </a:solidFill>
                <a:latin typeface="Times New Roman" panose="02020603050405020304" pitchFamily="18" charset="0"/>
                <a:cs typeface="Times New Roman" panose="02020603050405020304" pitchFamily="18" charset="0"/>
              </a:rPr>
            </a:br>
            <a:r>
              <a:rPr lang="ru-RU" dirty="0">
                <a:solidFill>
                  <a:prstClr val="black"/>
                </a:solidFill>
                <a:latin typeface="Times New Roman" panose="02020603050405020304" pitchFamily="18" charset="0"/>
                <a:cs typeface="Times New Roman" panose="02020603050405020304" pitchFamily="18" charset="0"/>
              </a:rPr>
              <a:t>профессора В.Ф. </a:t>
            </a:r>
            <a:r>
              <a:rPr lang="ru-RU" dirty="0" err="1">
                <a:solidFill>
                  <a:prstClr val="black"/>
                </a:solidFill>
                <a:latin typeface="Times New Roman" panose="02020603050405020304" pitchFamily="18" charset="0"/>
                <a:cs typeface="Times New Roman" panose="02020603050405020304" pitchFamily="18" charset="0"/>
              </a:rPr>
              <a:t>Войно</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Ясенецкого</a:t>
            </a:r>
            <a:r>
              <a:rPr lang="ru-RU" dirty="0">
                <a:solidFill>
                  <a:prstClr val="black"/>
                </a:solidFill>
                <a:latin typeface="Times New Roman" panose="02020603050405020304" pitchFamily="18" charset="0"/>
                <a:cs typeface="Times New Roman" panose="02020603050405020304" pitchFamily="18" charset="0"/>
              </a:rPr>
              <a:t>»</a:t>
            </a:r>
            <a:br>
              <a:rPr lang="ru-RU" dirty="0">
                <a:solidFill>
                  <a:prstClr val="black"/>
                </a:solidFill>
                <a:latin typeface="Times New Roman" panose="02020603050405020304" pitchFamily="18" charset="0"/>
                <a:cs typeface="Times New Roman" panose="02020603050405020304" pitchFamily="18" charset="0"/>
              </a:rPr>
            </a:br>
            <a:r>
              <a:rPr lang="ru-RU" dirty="0">
                <a:solidFill>
                  <a:prstClr val="black"/>
                </a:solidFill>
                <a:latin typeface="Times New Roman" panose="02020603050405020304" pitchFamily="18" charset="0"/>
                <a:cs typeface="Times New Roman" panose="02020603050405020304" pitchFamily="18" charset="0"/>
              </a:rPr>
              <a:t>Министерства здравоохранения Российской Федерации </a:t>
            </a:r>
            <a:br>
              <a:rPr lang="ru-RU" dirty="0">
                <a:solidFill>
                  <a:prstClr val="black"/>
                </a:solidFill>
                <a:latin typeface="Times New Roman" panose="02020603050405020304" pitchFamily="18" charset="0"/>
                <a:cs typeface="Times New Roman" panose="02020603050405020304" pitchFamily="18" charset="0"/>
              </a:rPr>
            </a:br>
            <a:r>
              <a:rPr lang="ru-RU" dirty="0">
                <a:solidFill>
                  <a:prstClr val="black"/>
                </a:solidFill>
                <a:latin typeface="Times New Roman" panose="02020603050405020304" pitchFamily="18" charset="0"/>
                <a:cs typeface="Times New Roman" panose="02020603050405020304" pitchFamily="18" charset="0"/>
              </a:rPr>
              <a:t>Фармацевтический </a:t>
            </a:r>
            <a:r>
              <a:rPr lang="ru-RU" dirty="0" smtClean="0">
                <a:solidFill>
                  <a:prstClr val="black"/>
                </a:solidFill>
                <a:latin typeface="Times New Roman" panose="02020603050405020304" pitchFamily="18" charset="0"/>
                <a:cs typeface="Times New Roman" panose="02020603050405020304" pitchFamily="18" charset="0"/>
              </a:rPr>
              <a:t>колледж</a:t>
            </a:r>
            <a:endParaRPr lang="ru-RU"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4327793" y="6268598"/>
            <a:ext cx="3536414" cy="307777"/>
          </a:xfrm>
          <a:prstGeom prst="rect">
            <a:avLst/>
          </a:prstGeom>
          <a:noFill/>
        </p:spPr>
        <p:txBody>
          <a:bodyPr wrap="square" rtlCol="0">
            <a:spAutoFit/>
          </a:bodyPr>
          <a:lstStyle/>
          <a:p>
            <a:pPr algn="ctr"/>
            <a:r>
              <a:rPr lang="ru-RU" sz="1400" dirty="0" smtClean="0">
                <a:latin typeface="Times New Roman" panose="02020603050405020304" pitchFamily="18" charset="0"/>
                <a:cs typeface="Times New Roman" panose="02020603050405020304" pitchFamily="18" charset="0"/>
              </a:rPr>
              <a:t>Красноярск 2023</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7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Times New Roman" panose="02020603050405020304" pitchFamily="18" charset="0"/>
                <a:cs typeface="Times New Roman" panose="02020603050405020304" pitchFamily="18" charset="0"/>
              </a:rPr>
              <a:t>Содержание</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smtClean="0">
                <a:latin typeface="Times New Roman" panose="02020603050405020304" pitchFamily="18" charset="0"/>
                <a:cs typeface="Times New Roman" panose="02020603050405020304" pitchFamily="18" charset="0"/>
              </a:rPr>
              <a:t>Характеристика неводных растворов</a:t>
            </a:r>
          </a:p>
          <a:p>
            <a:r>
              <a:rPr lang="ru-RU" dirty="0" smtClean="0">
                <a:latin typeface="Times New Roman" panose="02020603050405020304" pitchFamily="18" charset="0"/>
                <a:cs typeface="Times New Roman" panose="02020603050405020304" pitchFamily="18" charset="0"/>
              </a:rPr>
              <a:t>Особенности приготовления неводных растворов на летучих растворителях</a:t>
            </a:r>
          </a:p>
          <a:p>
            <a:r>
              <a:rPr lang="ru-RU" dirty="0" smtClean="0">
                <a:latin typeface="Times New Roman" panose="02020603050405020304" pitchFamily="18" charset="0"/>
                <a:cs typeface="Times New Roman" panose="02020603050405020304" pitchFamily="18" charset="0"/>
              </a:rPr>
              <a:t>Характеристика линиментов</a:t>
            </a:r>
          </a:p>
          <a:p>
            <a:r>
              <a:rPr lang="ru-RU" dirty="0" smtClean="0">
                <a:latin typeface="Times New Roman" panose="02020603050405020304" pitchFamily="18" charset="0"/>
                <a:cs typeface="Times New Roman" panose="02020603050405020304" pitchFamily="18" charset="0"/>
              </a:rPr>
              <a:t>Пример гомогенного линимента</a:t>
            </a:r>
          </a:p>
          <a:p>
            <a:r>
              <a:rPr lang="ru-RU" dirty="0" smtClean="0">
                <a:latin typeface="Times New Roman" panose="02020603050405020304" pitchFamily="18" charset="0"/>
                <a:cs typeface="Times New Roman" panose="02020603050405020304" pitchFamily="18" charset="0"/>
              </a:rPr>
              <a:t>Пример гетерогенного линимента</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72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5805"/>
            <a:ext cx="10515600" cy="824697"/>
          </a:xfrm>
        </p:spPr>
        <p:txBody>
          <a:bodyPr>
            <a:normAutofit/>
          </a:bodyPr>
          <a:lstStyle/>
          <a:p>
            <a:pPr algn="ctr"/>
            <a:r>
              <a:rPr lang="ru-RU" sz="3600" b="1" dirty="0" smtClean="0">
                <a:latin typeface="Times New Roman" panose="02020603050405020304" pitchFamily="18" charset="0"/>
                <a:cs typeface="Times New Roman" panose="02020603050405020304" pitchFamily="18" charset="0"/>
              </a:rPr>
              <a:t>Характеристика неводных растворов</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266940"/>
            <a:ext cx="10515600" cy="5277079"/>
          </a:xfrm>
        </p:spPr>
        <p:txBody>
          <a:bodyPr>
            <a:normAutofit lnSpcReduction="10000"/>
          </a:bodyPr>
          <a:lstStyle/>
          <a:p>
            <a:r>
              <a:rPr lang="ru-RU" dirty="0" smtClean="0">
                <a:latin typeface="Times New Roman" panose="02020603050405020304" pitchFamily="18" charset="0"/>
                <a:cs typeface="Times New Roman" panose="02020603050405020304" pitchFamily="18" charset="0"/>
              </a:rPr>
              <a:t>Неводные растворы- это жидкая лекарственная форма, полученная растворением одного или нескольких лекарственных веществ предназначенная для инъекционного, внутреннего или наружного применения. </a:t>
            </a:r>
          </a:p>
          <a:p>
            <a:r>
              <a:rPr lang="ru-RU" sz="2400" dirty="0" smtClean="0">
                <a:latin typeface="Times New Roman" panose="02020603050405020304" pitchFamily="18" charset="0"/>
                <a:cs typeface="Times New Roman" panose="02020603050405020304" pitchFamily="18" charset="0"/>
              </a:rPr>
              <a:t>Неводные растворы готовятся на неводных растворителях, к ним относятся:</a:t>
            </a:r>
          </a:p>
          <a:p>
            <a:pPr marL="0" indent="0">
              <a:buNone/>
            </a:pPr>
            <a:r>
              <a:rPr lang="ru-RU" sz="2400" dirty="0" smtClean="0">
                <a:latin typeface="Times New Roman" panose="02020603050405020304" pitchFamily="18" charset="0"/>
                <a:cs typeface="Times New Roman" panose="02020603050405020304" pitchFamily="18" charset="0"/>
              </a:rPr>
              <a:t>- этиловый спирт различной концентрации;</a:t>
            </a:r>
          </a:p>
          <a:p>
            <a:pPr marL="0" indent="0">
              <a:buNone/>
            </a:pPr>
            <a:r>
              <a:rPr lang="ru-RU" sz="2400" dirty="0" smtClean="0">
                <a:latin typeface="Times New Roman" panose="02020603050405020304" pitchFamily="18" charset="0"/>
                <a:cs typeface="Times New Roman" panose="02020603050405020304" pitchFamily="18" charset="0"/>
              </a:rPr>
              <a:t>- растительные и минеральные масла;</a:t>
            </a:r>
          </a:p>
          <a:p>
            <a:pPr marL="0" indent="0">
              <a:buNone/>
            </a:pPr>
            <a:r>
              <a:rPr lang="ru-RU" sz="2400" dirty="0" smtClean="0">
                <a:latin typeface="Times New Roman" panose="02020603050405020304" pitchFamily="18" charset="0"/>
                <a:cs typeface="Times New Roman" panose="02020603050405020304" pitchFamily="18" charset="0"/>
              </a:rPr>
              <a:t>- глицерин;</a:t>
            </a:r>
          </a:p>
          <a:p>
            <a:pPr marL="0" indent="0">
              <a:buNone/>
            </a:pPr>
            <a:r>
              <a:rPr lang="ru-RU" sz="2400" dirty="0" smtClean="0">
                <a:latin typeface="Times New Roman" panose="02020603050405020304" pitchFamily="18" charset="0"/>
                <a:cs typeface="Times New Roman" panose="02020603050405020304" pitchFamily="18" charset="0"/>
              </a:rPr>
              <a:t>- хлороформ и др. жидкости.</a:t>
            </a:r>
          </a:p>
          <a:p>
            <a:r>
              <a:rPr lang="ru-RU" sz="2400" dirty="0" smtClean="0">
                <a:latin typeface="Times New Roman" panose="02020603050405020304" pitchFamily="18" charset="0"/>
                <a:cs typeface="Times New Roman" panose="02020603050405020304" pitchFamily="18" charset="0"/>
              </a:rPr>
              <a:t>Неводные растворители можно разделить на 2 группы:</a:t>
            </a:r>
          </a:p>
          <a:p>
            <a:pPr marL="0" indent="0">
              <a:buNone/>
            </a:pPr>
            <a:r>
              <a:rPr lang="ru-RU" sz="2400" dirty="0" smtClean="0">
                <a:latin typeface="Times New Roman" panose="02020603050405020304" pitchFamily="18" charset="0"/>
                <a:cs typeface="Times New Roman" panose="02020603050405020304" pitchFamily="18" charset="0"/>
              </a:rPr>
              <a:t>- летучие (этиловый спирт, хлороформ, эфир медицинский, скипидар);</a:t>
            </a:r>
          </a:p>
          <a:p>
            <a:pPr marL="0" indent="0">
              <a:buNone/>
            </a:pPr>
            <a:r>
              <a:rPr lang="ru-RU" sz="2400" dirty="0" smtClean="0">
                <a:latin typeface="Times New Roman" panose="02020603050405020304" pitchFamily="18" charset="0"/>
                <a:cs typeface="Times New Roman" panose="02020603050405020304" pitchFamily="18" charset="0"/>
              </a:rPr>
              <a:t>- нелетучие (масла, глицерин).</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776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2754"/>
            <a:ext cx="10515600" cy="1155203"/>
          </a:xfrm>
        </p:spPr>
        <p:txBody>
          <a:bodyPr>
            <a:normAutofit/>
          </a:bodyPr>
          <a:lstStyle/>
          <a:p>
            <a:pPr algn="ctr"/>
            <a:r>
              <a:rPr lang="ru-RU" sz="3200" b="1" dirty="0" smtClean="0">
                <a:latin typeface="Times New Roman" panose="02020603050405020304" pitchFamily="18" charset="0"/>
                <a:cs typeface="Times New Roman" panose="02020603050405020304" pitchFamily="18" charset="0"/>
              </a:rPr>
              <a:t>Особенности приготовления неводных растворов на летучих растворителях</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366092"/>
            <a:ext cx="10515600" cy="5210978"/>
          </a:xfrm>
        </p:spPr>
        <p:txBody>
          <a:bodyPr>
            <a:normAutofit/>
          </a:bodyPr>
          <a:lstStyle/>
          <a:p>
            <a:r>
              <a:rPr lang="ru-RU" sz="2000" dirty="0" smtClean="0">
                <a:latin typeface="Times New Roman" panose="02020603050405020304" pitchFamily="18" charset="0"/>
                <a:cs typeface="Times New Roman" panose="02020603050405020304" pitchFamily="18" charset="0"/>
              </a:rPr>
              <a:t>К веществам растворимым в спирте относят: новокаин, резорцин, танин и др. </a:t>
            </a:r>
          </a:p>
          <a:p>
            <a:r>
              <a:rPr lang="ru-RU" sz="2000" dirty="0" smtClean="0">
                <a:latin typeface="Times New Roman" panose="02020603050405020304" pitchFamily="18" charset="0"/>
                <a:cs typeface="Times New Roman" panose="02020603050405020304" pitchFamily="18" charset="0"/>
              </a:rPr>
              <a:t>Учитывая летучесть растворителя, растворы готовят без нагревания, т.к. спирт огнеопасен. Растворы готовят сразу в отпускном флаконе без процеживания и фильтрования. Флакон должен быть сухим. Первым во флакон всегда высыпают сухое вещество, затем растворитель. При использовании некоторых концентраций спирта часто, в аптеке используют уже заранее приготовленные растворы спирта: 70% и 90% концентрации. Такой спирт отмеривают по объему и сразу добавляют к ЛВ в отпускной флакон. На обороте рецепта пишется вес крепкого спирта (95% концентрации), содержащегося в данном объеме.</a:t>
            </a:r>
          </a:p>
          <a:p>
            <a:r>
              <a:rPr lang="ru-RU" sz="2000" dirty="0" smtClean="0">
                <a:latin typeface="Times New Roman" panose="02020603050405020304" pitchFamily="18" charset="0"/>
                <a:cs typeface="Times New Roman" panose="02020603050405020304" pitchFamily="18" charset="0"/>
              </a:rPr>
              <a:t>При изготовлении ЛФ спирт дозируют по объему, не уменьшая объем указанный в рецепте на величину его прироста при растворении ЛВ. Общий точный объем ЛФ учитывается при контроле качества ЛФ провизором-аналитиком.</a:t>
            </a:r>
          </a:p>
          <a:p>
            <a:r>
              <a:rPr lang="ru-RU" sz="2000" dirty="0" smtClean="0">
                <a:latin typeface="Times New Roman" panose="02020603050405020304" pitchFamily="18" charset="0"/>
                <a:cs typeface="Times New Roman" panose="02020603050405020304" pitchFamily="18" charset="0"/>
              </a:rPr>
              <a:t>При изготовлении стандартных спиртовых растворов используют спирт определенной концентрации, указанный в нормативной документации. Если в прописи рецепта без указания концентрации, выписан раствор и в нормативной документации имеется несколько его концентраций, то отпускают раствор с меньшей концентрацией.</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211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3771"/>
            <a:ext cx="10515600" cy="582325"/>
          </a:xfrm>
        </p:spPr>
        <p:txBody>
          <a:bodyPr>
            <a:noAutofit/>
          </a:bodyPr>
          <a:lstStyle/>
          <a:p>
            <a:pPr algn="ctr"/>
            <a:r>
              <a:rPr lang="ru-RU" sz="3600" b="1" dirty="0" smtClean="0">
                <a:latin typeface="Times New Roman" panose="02020603050405020304" pitchFamily="18" charset="0"/>
                <a:cs typeface="Times New Roman" panose="02020603050405020304" pitchFamily="18" charset="0"/>
              </a:rPr>
              <a:t>Характеристика линиментов</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30507" y="716096"/>
            <a:ext cx="11545676" cy="5905041"/>
          </a:xfrm>
        </p:spPr>
        <p:txBody>
          <a:bodyPr>
            <a:normAutofit fontScale="92500"/>
          </a:bodyPr>
          <a:lstStyle/>
          <a:p>
            <a:r>
              <a:rPr lang="ru-RU" sz="2400" dirty="0" smtClean="0">
                <a:latin typeface="Times New Roman" panose="02020603050405020304" pitchFamily="18" charset="0"/>
                <a:cs typeface="Times New Roman" panose="02020603050405020304" pitchFamily="18" charset="0"/>
              </a:rPr>
              <a:t>Линименты - (</a:t>
            </a:r>
            <a:r>
              <a:rPr lang="ru-RU" sz="2400" dirty="0" err="1" smtClean="0">
                <a:latin typeface="Times New Roman" panose="02020603050405020304" pitchFamily="18" charset="0"/>
                <a:cs typeface="Times New Roman" panose="02020603050405020304" pitchFamily="18" charset="0"/>
              </a:rPr>
              <a:t>linere</a:t>
            </a:r>
            <a:r>
              <a:rPr lang="ru-RU" sz="2400" dirty="0" smtClean="0">
                <a:latin typeface="Times New Roman" panose="02020603050405020304" pitchFamily="18" charset="0"/>
                <a:cs typeface="Times New Roman" panose="02020603050405020304" pitchFamily="18" charset="0"/>
              </a:rPr>
              <a:t> – намазывать, мазать, натирать) – это жидкие мази или густые жидкости, студнеобразной массы плавящейся при температуре тела предназначаемой для наружного применения путем втирания в кожу.</a:t>
            </a:r>
          </a:p>
          <a:p>
            <a:r>
              <a:rPr lang="ru-RU" sz="2400" dirty="0" smtClean="0">
                <a:latin typeface="Times New Roman" panose="02020603050405020304" pitchFamily="18" charset="0"/>
                <a:cs typeface="Times New Roman" panose="02020603050405020304" pitchFamily="18" charset="0"/>
              </a:rPr>
              <a:t>Фармакологическое действие: раздражающее, анальгезирующее, реже вяжущее, противовоспалительное, подсушивающие, дезинфицирующее действие.</a:t>
            </a:r>
          </a:p>
          <a:p>
            <a:pPr marL="0" indent="0">
              <a:buNone/>
            </a:pPr>
            <a:r>
              <a:rPr lang="ru-RU" sz="2400" dirty="0">
                <a:latin typeface="Times New Roman" panose="02020603050405020304" pitchFamily="18" charset="0"/>
                <a:cs typeface="Times New Roman" panose="02020603050405020304" pitchFamily="18" charset="0"/>
              </a:rPr>
              <a:t>В</a:t>
            </a:r>
            <a:r>
              <a:rPr lang="ru-RU" sz="2400" dirty="0" smtClean="0">
                <a:latin typeface="Times New Roman" panose="02020603050405020304" pitchFamily="18" charset="0"/>
                <a:cs typeface="Times New Roman" panose="02020603050405020304" pitchFamily="18" charset="0"/>
              </a:rPr>
              <a:t> зависимости от характера дисперсионной среды линименты классифицируют на 4 группы:</a:t>
            </a:r>
          </a:p>
          <a:p>
            <a:r>
              <a:rPr lang="ru-RU" sz="2400" dirty="0" smtClean="0">
                <a:latin typeface="Times New Roman" panose="02020603050405020304" pitchFamily="18" charset="0"/>
                <a:cs typeface="Times New Roman" panose="02020603050405020304" pitchFamily="18" charset="0"/>
              </a:rPr>
              <a:t>Линименты жирные (растительные масла);</a:t>
            </a:r>
          </a:p>
          <a:p>
            <a:r>
              <a:rPr lang="ru-RU" sz="2400" dirty="0" smtClean="0">
                <a:latin typeface="Times New Roman" panose="02020603050405020304" pitchFamily="18" charset="0"/>
                <a:cs typeface="Times New Roman" panose="02020603050405020304" pitchFamily="18" charset="0"/>
              </a:rPr>
              <a:t>Линименты спиртовые (спирт разной концентрации);</a:t>
            </a:r>
          </a:p>
          <a:p>
            <a:r>
              <a:rPr lang="ru-RU" sz="2400" dirty="0" smtClean="0">
                <a:latin typeface="Times New Roman" panose="02020603050405020304" pitchFamily="18" charset="0"/>
                <a:cs typeface="Times New Roman" panose="02020603050405020304" pitchFamily="18" charset="0"/>
              </a:rPr>
              <a:t>Линименты спиртово-мыльные;</a:t>
            </a:r>
          </a:p>
          <a:p>
            <a:r>
              <a:rPr lang="ru-RU" sz="2400" dirty="0" err="1" smtClean="0">
                <a:latin typeface="Times New Roman" panose="02020603050405020304" pitchFamily="18" charset="0"/>
                <a:cs typeface="Times New Roman" panose="02020603050405020304" pitchFamily="18" charset="0"/>
              </a:rPr>
              <a:t>Вазолинименты</a:t>
            </a:r>
            <a:r>
              <a:rPr lang="ru-RU" sz="2400" dirty="0" smtClean="0">
                <a:latin typeface="Times New Roman" panose="02020603050405020304" pitchFamily="18" charset="0"/>
                <a:cs typeface="Times New Roman" panose="02020603050405020304" pitchFamily="18" charset="0"/>
              </a:rPr>
              <a:t> (вазелиновое масло).</a:t>
            </a:r>
          </a:p>
          <a:p>
            <a:pPr marL="0" indent="0">
              <a:buNone/>
            </a:pPr>
            <a:r>
              <a:rPr lang="ru-RU" sz="2400" dirty="0" smtClean="0">
                <a:latin typeface="Times New Roman" panose="02020603050405020304" pitchFamily="18" charset="0"/>
                <a:cs typeface="Times New Roman" panose="02020603050405020304" pitchFamily="18" charset="0"/>
              </a:rPr>
              <a:t>Все линименты по дисперсной системе классифицируются на:</a:t>
            </a:r>
          </a:p>
          <a:p>
            <a:pPr marL="0" indent="0">
              <a:buNone/>
            </a:pPr>
            <a:r>
              <a:rPr lang="ru-RU" sz="2400" dirty="0" smtClean="0">
                <a:latin typeface="Times New Roman" panose="02020603050405020304" pitchFamily="18" charset="0"/>
                <a:cs typeface="Times New Roman" panose="02020603050405020304" pitchFamily="18" charset="0"/>
              </a:rPr>
              <a:t> - гомогенные- жирные - готовят на растительных маслах с веществами растворимыми в этих средах (ментол, тимол, фенол, салол, </a:t>
            </a:r>
            <a:r>
              <a:rPr lang="ru-RU" sz="2400" dirty="0" err="1" smtClean="0">
                <a:latin typeface="Times New Roman" panose="02020603050405020304" pitchFamily="18" charset="0"/>
                <a:cs typeface="Times New Roman" panose="02020603050405020304" pitchFamily="18" charset="0"/>
              </a:rPr>
              <a:t>камфора</a:t>
            </a:r>
            <a:r>
              <a:rPr lang="ru-RU" sz="2400" dirty="0" smtClean="0">
                <a:latin typeface="Times New Roman" panose="02020603050405020304" pitchFamily="18" charset="0"/>
                <a:cs typeface="Times New Roman" panose="02020603050405020304" pitchFamily="18" charset="0"/>
              </a:rPr>
              <a:t>). К ним также относят спиртовые растворы, растворы на растительных маслах.</a:t>
            </a:r>
          </a:p>
          <a:p>
            <a:pPr marL="0" indent="0">
              <a:buNone/>
            </a:pPr>
            <a:r>
              <a:rPr lang="ru-RU" sz="2400" dirty="0" smtClean="0">
                <a:latin typeface="Times New Roman" panose="02020603050405020304" pitchFamily="18" charset="0"/>
                <a:cs typeface="Times New Roman" panose="02020603050405020304" pitchFamily="18" charset="0"/>
              </a:rPr>
              <a:t>- гетерогенные.</a:t>
            </a:r>
          </a:p>
        </p:txBody>
      </p:sp>
    </p:spTree>
    <p:extLst>
      <p:ext uri="{BB962C8B-B14F-4D97-AF65-F5344CB8AC3E}">
        <p14:creationId xmlns:p14="http://schemas.microsoft.com/office/powerpoint/2010/main" val="1795731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47579"/>
          </a:xfrm>
        </p:spPr>
        <p:txBody>
          <a:bodyPr>
            <a:normAutofit/>
          </a:bodyPr>
          <a:lstStyle/>
          <a:p>
            <a:pPr algn="ctr"/>
            <a:r>
              <a:rPr lang="ru-RU" sz="3200" b="1" dirty="0" smtClean="0">
                <a:latin typeface="Times New Roman" panose="02020603050405020304" pitchFamily="18" charset="0"/>
                <a:cs typeface="Times New Roman" panose="02020603050405020304" pitchFamily="18" charset="0"/>
              </a:rPr>
              <a:t>Пример гомогенного линимента</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452610" y="1429018"/>
            <a:ext cx="5181600" cy="4351338"/>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Паста Розенталя» - это </a:t>
            </a:r>
            <a:r>
              <a:rPr lang="ru-RU" sz="2400" dirty="0" err="1" smtClean="0">
                <a:latin typeface="Times New Roman" panose="02020603050405020304" pitchFamily="18" charset="0"/>
                <a:cs typeface="Times New Roman" panose="02020603050405020304" pitchFamily="18" charset="0"/>
              </a:rPr>
              <a:t>спиртово</a:t>
            </a:r>
            <a:r>
              <a:rPr lang="ru-RU" sz="2400" dirty="0" smtClean="0">
                <a:latin typeface="Times New Roman" panose="02020603050405020304" pitchFamily="18" charset="0"/>
                <a:cs typeface="Times New Roman" panose="02020603050405020304" pitchFamily="18" charset="0"/>
              </a:rPr>
              <a:t> - хлороформный линимент</a:t>
            </a:r>
          </a:p>
          <a:p>
            <a:pPr marL="0" indent="0">
              <a:buNone/>
            </a:pPr>
            <a:r>
              <a:rPr lang="ru-RU" sz="2400" dirty="0" smtClean="0">
                <a:latin typeface="Times New Roman" panose="02020603050405020304" pitchFamily="18" charset="0"/>
                <a:cs typeface="Times New Roman" panose="02020603050405020304" pitchFamily="18" charset="0"/>
              </a:rPr>
              <a:t>Состав:</a:t>
            </a:r>
          </a:p>
          <a:p>
            <a:r>
              <a:rPr lang="ru-RU" sz="2400" dirty="0" smtClean="0">
                <a:latin typeface="Times New Roman" panose="02020603050405020304" pitchFamily="18" charset="0"/>
                <a:cs typeface="Times New Roman" panose="02020603050405020304" pitchFamily="18" charset="0"/>
              </a:rPr>
              <a:t>Йода – 0,3</a:t>
            </a:r>
          </a:p>
          <a:p>
            <a:r>
              <a:rPr lang="ru-RU" sz="2400" dirty="0" smtClean="0">
                <a:latin typeface="Times New Roman" panose="02020603050405020304" pitchFamily="18" charset="0"/>
                <a:cs typeface="Times New Roman" panose="02020603050405020304" pitchFamily="18" charset="0"/>
              </a:rPr>
              <a:t>Хлороформа – 80,0</a:t>
            </a:r>
          </a:p>
          <a:p>
            <a:r>
              <a:rPr lang="ru-RU" sz="2400" dirty="0" smtClean="0">
                <a:latin typeface="Times New Roman" panose="02020603050405020304" pitchFamily="18" charset="0"/>
                <a:cs typeface="Times New Roman" panose="02020603050405020304" pitchFamily="18" charset="0"/>
              </a:rPr>
              <a:t>Спирт этиловый 10 </a:t>
            </a:r>
            <a:r>
              <a:rPr lang="ru-RU" sz="2400" dirty="0" err="1" smtClean="0">
                <a:latin typeface="Times New Roman" panose="02020603050405020304" pitchFamily="18" charset="0"/>
                <a:cs typeface="Times New Roman" panose="02020603050405020304" pitchFamily="18" charset="0"/>
              </a:rPr>
              <a:t>ml</a:t>
            </a:r>
            <a:r>
              <a:rPr lang="ru-RU" sz="2400" dirty="0" smtClean="0">
                <a:latin typeface="Times New Roman" panose="02020603050405020304" pitchFamily="18" charset="0"/>
                <a:cs typeface="Times New Roman" panose="02020603050405020304" pitchFamily="18" charset="0"/>
              </a:rPr>
              <a:t> – 90%</a:t>
            </a:r>
          </a:p>
          <a:p>
            <a:r>
              <a:rPr lang="ru-RU" sz="2400" dirty="0" smtClean="0">
                <a:latin typeface="Times New Roman" panose="02020603050405020304" pitchFamily="18" charset="0"/>
                <a:cs typeface="Times New Roman" panose="02020603050405020304" pitchFamily="18" charset="0"/>
              </a:rPr>
              <a:t>Парафин – 15,0</a:t>
            </a:r>
            <a:endParaRPr lang="ru-RU" sz="24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5634210" y="1429018"/>
            <a:ext cx="6175872" cy="5181102"/>
          </a:xfrm>
        </p:spPr>
        <p:txBody>
          <a:bodyPr>
            <a:normAutofit/>
          </a:bodyPr>
          <a:lstStyle/>
          <a:p>
            <a:pPr marL="0" indent="0">
              <a:buNone/>
            </a:pPr>
            <a:r>
              <a:rPr lang="ru-RU" sz="2400" dirty="0" smtClean="0">
                <a:latin typeface="Times New Roman" panose="02020603050405020304" pitchFamily="18" charset="0"/>
                <a:cs typeface="Times New Roman" panose="02020603050405020304" pitchFamily="18" charset="0"/>
              </a:rPr>
              <a:t>Технология приготовления:</a:t>
            </a:r>
          </a:p>
          <a:p>
            <a:r>
              <a:rPr lang="ru-RU" sz="2400" dirty="0" smtClean="0">
                <a:latin typeface="Times New Roman" panose="02020603050405020304" pitchFamily="18" charset="0"/>
                <a:cs typeface="Times New Roman" panose="02020603050405020304" pitchFamily="18" charset="0"/>
              </a:rPr>
              <a:t>Йод растворяют в спирте в мерном стакане. Хлороформ отвешивают в отпускной флакон, к нему отливают 10 </a:t>
            </a:r>
            <a:r>
              <a:rPr lang="ru-RU" sz="2400" dirty="0" err="1" smtClean="0">
                <a:latin typeface="Times New Roman" panose="02020603050405020304" pitchFamily="18" charset="0"/>
                <a:cs typeface="Times New Roman" panose="02020603050405020304" pitchFamily="18" charset="0"/>
              </a:rPr>
              <a:t>ml</a:t>
            </a:r>
            <a:r>
              <a:rPr lang="ru-RU" sz="2400" dirty="0" smtClean="0">
                <a:latin typeface="Times New Roman" panose="02020603050405020304" pitchFamily="18" charset="0"/>
                <a:cs typeface="Times New Roman" panose="02020603050405020304" pitchFamily="18" charset="0"/>
              </a:rPr>
              <a:t> раствора йода. Парафин 15,0 мелкоизмельченного высыпаем во флакон. Герметически укупориваем, оформляем основную этикетку «наружное» с оранжевой сигнальной полосой и дополнительные «беречь от огня», «перед употреблением подогреть», «хранить в прохладном месте», «хранить в защищенном от света месте».</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739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166823"/>
            <a:ext cx="10515600" cy="769612"/>
          </a:xfrm>
        </p:spPr>
        <p:txBody>
          <a:bodyPr>
            <a:normAutofit/>
          </a:bodyPr>
          <a:lstStyle/>
          <a:p>
            <a:pPr algn="ctr"/>
            <a:r>
              <a:rPr lang="ru-RU" sz="3200" b="1" dirty="0" smtClean="0">
                <a:latin typeface="Times New Roman" panose="02020603050405020304" pitchFamily="18" charset="0"/>
                <a:cs typeface="Times New Roman" panose="02020603050405020304" pitchFamily="18" charset="0"/>
              </a:rPr>
              <a:t>Пример гетерогенного линимента</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6764357" y="1167787"/>
            <a:ext cx="4627084" cy="5042225"/>
          </a:xfrm>
        </p:spPr>
        <p:txBody>
          <a:bodyPr>
            <a:normAutofit/>
          </a:bodyPr>
          <a:lstStyle/>
          <a:p>
            <a:pPr marL="0" indent="0">
              <a:buNone/>
            </a:pPr>
            <a:r>
              <a:rPr lang="ru-RU" sz="2400" dirty="0" smtClean="0">
                <a:latin typeface="Times New Roman" panose="02020603050405020304" pitchFamily="18" charset="0"/>
                <a:cs typeface="Times New Roman" panose="02020603050405020304" pitchFamily="18" charset="0"/>
              </a:rPr>
              <a:t>Мазь Вишневского или линимент.</a:t>
            </a:r>
          </a:p>
          <a:p>
            <a:pPr marL="0" indent="0">
              <a:buNone/>
            </a:pPr>
            <a:r>
              <a:rPr lang="ru-RU" sz="2400" dirty="0" smtClean="0">
                <a:latin typeface="Times New Roman" panose="02020603050405020304" pitchFamily="18" charset="0"/>
                <a:cs typeface="Times New Roman" panose="02020603050405020304" pitchFamily="18" charset="0"/>
              </a:rPr>
              <a:t>Состав:</a:t>
            </a:r>
          </a:p>
          <a:p>
            <a:r>
              <a:rPr lang="ru-RU" sz="2400" dirty="0" smtClean="0">
                <a:latin typeface="Times New Roman" panose="02020603050405020304" pitchFamily="18" charset="0"/>
                <a:cs typeface="Times New Roman" panose="02020603050405020304" pitchFamily="18" charset="0"/>
              </a:rPr>
              <a:t>Ксероформа 3,0</a:t>
            </a:r>
          </a:p>
          <a:p>
            <a:r>
              <a:rPr lang="ru-RU" sz="2400" dirty="0" smtClean="0">
                <a:latin typeface="Times New Roman" panose="02020603050405020304" pitchFamily="18" charset="0"/>
                <a:cs typeface="Times New Roman" panose="02020603050405020304" pitchFamily="18" charset="0"/>
              </a:rPr>
              <a:t>Дегтя 3,0</a:t>
            </a:r>
          </a:p>
          <a:p>
            <a:r>
              <a:rPr lang="ru-RU" sz="2400" dirty="0" smtClean="0">
                <a:latin typeface="Times New Roman" panose="02020603050405020304" pitchFamily="18" charset="0"/>
                <a:cs typeface="Times New Roman" panose="02020603050405020304" pitchFamily="18" charset="0"/>
              </a:rPr>
              <a:t>Масло касторовое 94,0</a:t>
            </a:r>
          </a:p>
          <a:p>
            <a:endParaRPr lang="ru-RU" sz="2400" dirty="0" smtClean="0">
              <a:latin typeface="Times New Roman" panose="02020603050405020304" pitchFamily="18" charset="0"/>
              <a:cs typeface="Times New Roman" panose="02020603050405020304" pitchFamily="18" charset="0"/>
            </a:endParaRPr>
          </a:p>
          <a:p>
            <a:pPr marL="0" indent="0">
              <a:buNone/>
            </a:pPr>
            <a:r>
              <a:rPr lang="ru-RU" sz="2400" dirty="0" smtClean="0">
                <a:latin typeface="Times New Roman" panose="02020603050405020304" pitchFamily="18" charset="0"/>
                <a:cs typeface="Times New Roman" panose="02020603050405020304" pitchFamily="18" charset="0"/>
              </a:rPr>
              <a:t>Расчёты:</a:t>
            </a:r>
          </a:p>
          <a:p>
            <a:pPr marL="0" indent="0">
              <a:buNone/>
            </a:pPr>
            <a:r>
              <a:rPr lang="ru-RU" sz="2400" dirty="0" smtClean="0">
                <a:latin typeface="Times New Roman" panose="02020603050405020304" pitchFamily="18" charset="0"/>
                <a:cs typeface="Times New Roman" panose="02020603050405020304" pitchFamily="18" charset="0"/>
              </a:rPr>
              <a:t>ксероформа = 0,9; </a:t>
            </a:r>
          </a:p>
          <a:p>
            <a:pPr marL="0" indent="0">
              <a:buNone/>
            </a:pPr>
            <a:r>
              <a:rPr lang="ru-RU" sz="2400" dirty="0" smtClean="0">
                <a:latin typeface="Times New Roman" panose="02020603050405020304" pitchFamily="18" charset="0"/>
                <a:cs typeface="Times New Roman" panose="02020603050405020304" pitchFamily="18" charset="0"/>
              </a:rPr>
              <a:t>дегтя = 0,9; </a:t>
            </a:r>
          </a:p>
          <a:p>
            <a:pPr marL="0" indent="0">
              <a:buNone/>
            </a:pPr>
            <a:r>
              <a:rPr lang="ru-RU" sz="2400" dirty="0" smtClean="0">
                <a:latin typeface="Times New Roman" panose="02020603050405020304" pitchFamily="18" charset="0"/>
                <a:cs typeface="Times New Roman" panose="02020603050405020304" pitchFamily="18" charset="0"/>
              </a:rPr>
              <a:t>масла касторового 28, 2.</a:t>
            </a: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220337" y="1167786"/>
            <a:ext cx="6092328" cy="5042225"/>
          </a:xfrm>
        </p:spPr>
        <p:txBody>
          <a:bodyPr>
            <a:normAutofit/>
          </a:bodyPr>
          <a:lstStyle/>
          <a:p>
            <a:pPr marL="0" indent="0">
              <a:buNone/>
            </a:pPr>
            <a:r>
              <a:rPr lang="ru-RU" sz="2400" dirty="0" err="1" smtClean="0">
                <a:latin typeface="Times New Roman" panose="02020603050405020304" pitchFamily="18" charset="0"/>
                <a:cs typeface="Times New Roman" panose="02020603050405020304" pitchFamily="18" charset="0"/>
              </a:rPr>
              <a:t>Rp</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Linimenti</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Wischnevski</a:t>
            </a:r>
            <a:r>
              <a:rPr lang="ru-RU" sz="2400" dirty="0" smtClean="0">
                <a:latin typeface="Times New Roman" panose="02020603050405020304" pitchFamily="18" charset="0"/>
                <a:cs typeface="Times New Roman" panose="02020603050405020304" pitchFamily="18" charset="0"/>
              </a:rPr>
              <a:t> 30,0</a:t>
            </a:r>
          </a:p>
          <a:p>
            <a:pPr marL="0" indent="0">
              <a:buNone/>
            </a:pPr>
            <a:r>
              <a:rPr lang="ru-RU" sz="2400" dirty="0" smtClean="0">
                <a:latin typeface="Times New Roman" panose="02020603050405020304" pitchFamily="18" charset="0"/>
                <a:cs typeface="Times New Roman" panose="02020603050405020304" pitchFamily="18" charset="0"/>
              </a:rPr>
              <a:t>           D.S. Для повязок.</a:t>
            </a:r>
          </a:p>
          <a:p>
            <a:pPr marL="0" indent="0">
              <a:buNone/>
            </a:pP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Линименты – лекарственная форма для наружного применения представляющая собой густую или студнеобразную массу, плавившуюся при температуре тела. Мягкая лекарственная форма для наружного применения, свободная дисперсная система гетерогенная. Комбинированный линимент. Ксероформ вводят по типу суспензии, деготь – по типу эмульсии.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9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5759" y="264404"/>
            <a:ext cx="11270255" cy="6334699"/>
          </a:xfrm>
        </p:spPr>
        <p:txBody>
          <a:bodyPr>
            <a:normAutofit fontScale="92500" lnSpcReduction="10000"/>
          </a:bodyPr>
          <a:lstStyle/>
          <a:p>
            <a:pPr marL="0" indent="0">
              <a:buNone/>
            </a:pPr>
            <a:r>
              <a:rPr lang="ru-RU" sz="2400" dirty="0" smtClean="0">
                <a:latin typeface="Times New Roman" panose="02020603050405020304" pitchFamily="18" charset="0"/>
                <a:cs typeface="Times New Roman" panose="02020603050405020304" pitchFamily="18" charset="0"/>
              </a:rPr>
              <a:t>Т.О.: если ксероформ растереть с дегтем, то образуются тяжелые висмутовые соли, которые оседают на дно посуды и трудно перемешиваются, поэтому ксероформ растирают с 3-м количеством касторового масла, то есть готовят так называемый «концентрат». Остальное масло для уменьшения вязкости подогревают, к нему отвешивают деготь, из баночки все выливают в ступку и тщательно перемешивают.</a:t>
            </a:r>
          </a:p>
          <a:p>
            <a:pPr marL="0" indent="0">
              <a:buNone/>
            </a:pPr>
            <a:r>
              <a:rPr lang="ru-RU" sz="2400" dirty="0" smtClean="0">
                <a:latin typeface="Times New Roman" panose="02020603050405020304" pitchFamily="18" charset="0"/>
                <a:cs typeface="Times New Roman" panose="02020603050405020304" pitchFamily="18" charset="0"/>
              </a:rPr>
              <a:t>Технология приготовления:</a:t>
            </a:r>
          </a:p>
          <a:p>
            <a:r>
              <a:rPr lang="ru-RU" sz="2400" dirty="0" smtClean="0">
                <a:latin typeface="Times New Roman" panose="02020603050405020304" pitchFamily="18" charset="0"/>
                <a:cs typeface="Times New Roman" panose="02020603050405020304" pitchFamily="18" charset="0"/>
              </a:rPr>
              <a:t>В ступку отвешиваем 0,9 ксероформа. В отпускную тарированную баночку отвешивают 28,2 касторового масла. В ступку из баночки отливаем около 2,7 касторового масла и тщательно растираем пестиком ксероформ с маслом.</a:t>
            </a:r>
          </a:p>
          <a:p>
            <a:r>
              <a:rPr lang="ru-RU" sz="2400" dirty="0" smtClean="0">
                <a:latin typeface="Times New Roman" panose="02020603050405020304" pitchFamily="18" charset="0"/>
                <a:cs typeface="Times New Roman" panose="02020603050405020304" pitchFamily="18" charset="0"/>
              </a:rPr>
              <a:t>Оставшееся масло в баночке ставят на водяную баню, чтобы снять вязкость.</a:t>
            </a:r>
          </a:p>
          <a:p>
            <a:r>
              <a:rPr lang="ru-RU" sz="2400" dirty="0" smtClean="0">
                <a:latin typeface="Times New Roman" panose="02020603050405020304" pitchFamily="18" charset="0"/>
                <a:cs typeface="Times New Roman" panose="02020603050405020304" pitchFamily="18" charset="0"/>
              </a:rPr>
              <a:t>Тарируем на весах Мора баночку с касторовым маслом, отвешиваем деготь.</a:t>
            </a:r>
          </a:p>
          <a:p>
            <a:r>
              <a:rPr lang="ru-RU" sz="2400" dirty="0" smtClean="0">
                <a:latin typeface="Times New Roman" panose="02020603050405020304" pitchFamily="18" charset="0"/>
                <a:cs typeface="Times New Roman" panose="02020603050405020304" pitchFamily="18" charset="0"/>
              </a:rPr>
              <a:t>Масло с дегтем отливаем в ступку, и все тщательно перемешиваем до однородности.</a:t>
            </a:r>
          </a:p>
          <a:p>
            <a:r>
              <a:rPr lang="ru-RU" sz="2400" dirty="0" smtClean="0">
                <a:latin typeface="Times New Roman" panose="02020603050405020304" pitchFamily="18" charset="0"/>
                <a:cs typeface="Times New Roman" panose="02020603050405020304" pitchFamily="18" charset="0"/>
              </a:rPr>
              <a:t>Затем из ступки возвращаем все обратно в баночку.</a:t>
            </a:r>
          </a:p>
          <a:p>
            <a:r>
              <a:rPr lang="ru-RU" sz="2400" dirty="0" smtClean="0">
                <a:latin typeface="Times New Roman" panose="02020603050405020304" pitchFamily="18" charset="0"/>
                <a:cs typeface="Times New Roman" panose="02020603050405020304" pitchFamily="18" charset="0"/>
              </a:rPr>
              <a:t>Герметически укупориваем, оформляем к отпуску.</a:t>
            </a:r>
          </a:p>
          <a:p>
            <a:r>
              <a:rPr lang="ru-RU" sz="2400" dirty="0" smtClean="0">
                <a:latin typeface="Times New Roman" panose="02020603050405020304" pitchFamily="18" charset="0"/>
                <a:cs typeface="Times New Roman" panose="02020603050405020304" pitchFamily="18" charset="0"/>
              </a:rPr>
              <a:t>На горлышко баночки кладем лакированный картон и сверху закрываем крышкой.</a:t>
            </a:r>
          </a:p>
          <a:p>
            <a:r>
              <a:rPr lang="ru-RU" sz="2400" dirty="0" smtClean="0">
                <a:latin typeface="Times New Roman" panose="02020603050405020304" pitchFamily="18" charset="0"/>
                <a:cs typeface="Times New Roman" panose="02020603050405020304" pitchFamily="18" charset="0"/>
              </a:rPr>
              <a:t>Этикетка для наружного применения, дополнительные: «хранить в прохладном месте», «хранить в защищенном от света месте», «перед употреблением взболтать».</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8905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1251" y="2480363"/>
            <a:ext cx="10515600" cy="1325563"/>
          </a:xfrm>
        </p:spPr>
        <p:txBody>
          <a:bodyPr>
            <a:noAutofit/>
          </a:bodyPr>
          <a:lstStyle/>
          <a:p>
            <a:pPr algn="ctr"/>
            <a:r>
              <a:rPr lang="ru-RU" sz="8000" b="1" dirty="0" smtClean="0">
                <a:latin typeface="Times New Roman" panose="02020603050405020304" pitchFamily="18" charset="0"/>
                <a:cs typeface="Times New Roman" panose="02020603050405020304" pitchFamily="18" charset="0"/>
              </a:rPr>
              <a:t>Спасибо за внимание!</a:t>
            </a:r>
            <a:endParaRPr lang="ru-RU"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224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861</Words>
  <Application>Microsoft Office PowerPoint</Application>
  <PresentationFormat>Широкоэкранный</PresentationFormat>
  <Paragraphs>75</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Тема: «Изготовление неводных растворов (линименты)» МДК.02.01 Технология изготовления лекарственных форм  Отделение «Фармация» 304 группа</vt:lpstr>
      <vt:lpstr>Содержание</vt:lpstr>
      <vt:lpstr>Характеристика неводных растворов</vt:lpstr>
      <vt:lpstr>Особенности приготовления неводных растворов на летучих растворителях</vt:lpstr>
      <vt:lpstr>Характеристика линиментов</vt:lpstr>
      <vt:lpstr>Пример гомогенного линимента</vt:lpstr>
      <vt:lpstr>Пример гетерогенного линимента</vt:lpstr>
      <vt:lpstr>Презентация PowerPoint</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«Изготовление неводных растворов (линименты)» МДК.02.01 Технология изготовления лекарственных форм  Отделение «Фармация» 304 группа</dc:title>
  <dc:creator>User</dc:creator>
  <cp:lastModifiedBy>User</cp:lastModifiedBy>
  <cp:revision>9</cp:revision>
  <dcterms:created xsi:type="dcterms:W3CDTF">2023-11-15T14:21:04Z</dcterms:created>
  <dcterms:modified xsi:type="dcterms:W3CDTF">2023-11-15T17:57:09Z</dcterms:modified>
</cp:coreProperties>
</file>