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96" r:id="rId31"/>
    <p:sldId id="297" r:id="rId32"/>
    <p:sldId id="290" r:id="rId33"/>
    <p:sldId id="285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4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5859"/>
  </p:normalViewPr>
  <p:slideViewPr>
    <p:cSldViewPr snapToGrid="0" snapToObjects="1">
      <p:cViewPr>
        <p:scale>
          <a:sx n="96" d="100"/>
          <a:sy n="96" d="100"/>
        </p:scale>
        <p:origin x="162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3361-FCA7-8F43-A212-CC7169B1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7959D-4CFE-FA49-BA58-BCFC2E223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8BE4B-2535-6C4D-A49E-EC81C8A2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en-UA" smtClean="0"/>
              <a:t>6/2/22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D976D-B03D-8243-B7C1-43A4BD13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67E04-F2A5-0A4C-B7F0-69E922EB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7BAA-9D3D-3443-8925-A7F484ABB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F189-68C5-E34C-A214-6EF837C0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83398-8420-804B-B146-A6BD4AA14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9DBB5-05C7-7341-BB10-87C73603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en-UA" smtClean="0"/>
              <a:t>6/2/22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98AD-61BF-7345-BF7D-A7FEEC55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0F40C-9840-1D4C-8FD6-94FF7694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173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0C93E-5FF2-C349-8DE7-ACE61ACAC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DCD56-F06C-3F42-BB60-652E14424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5A2ED-082E-2F49-9C16-B1DB7C9E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en-UA" smtClean="0"/>
              <a:t>6/2/22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3369A-B602-8A46-B416-EFD87D66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4560E-F54A-A14B-975D-B637F1A5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138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C3C2-D798-7E47-A48D-A26B383A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CF0E6-E2AD-FC49-94BD-9EE6E26E1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E62BA-9658-FA42-B1DD-D940DAB0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en-UA" smtClean="0"/>
              <a:t>6/2/22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30168-DB67-E84F-962F-DC19D80D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6066B-B00E-CA4F-ABD8-7EE2EF63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2809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FEEE-01DF-A04A-8176-C695F236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584E3-D211-FA47-8019-20D77E018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4E654-701C-5945-8C56-AC2C1C0D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en-UA" smtClean="0"/>
              <a:t>6/2/22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30B2F-AEEF-A84C-8BA4-8A5FBCAA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7B0F3-E7FF-2A4E-8520-42A8F6C3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0650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4CC6-3A5F-D343-A319-EF356994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B0C6-BAB0-634F-AA40-DF9C15932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C00CD-C028-9C4C-804E-2F62A79E2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D5FEB-4B07-1E49-92DF-545AFD36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en-UA" smtClean="0"/>
              <a:t>6/2/22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7A95E-40AA-7C45-884C-335CB229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6A91D-5234-0144-87D4-38769311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7266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705F-72B8-F641-AABC-BC5FB799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95026-1062-3E47-8B56-357074320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6607A-7D12-A34F-B5C6-CD38853F8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A5BAF-6FF2-2344-B60B-186B0B284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936B0F-AEC5-554D-B863-72695541C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AA2EC-2568-7B4E-A421-A2B9A70A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en-UA" smtClean="0"/>
              <a:t>6/2/22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70382C-C79C-1149-9D0B-8096363C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24DDD-74D9-CB49-B149-A7329654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9862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6FAE-BB99-2845-B89F-B0983BE3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95D35-5E48-B34D-88AB-E3415F8B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en-UA" smtClean="0"/>
              <a:t>6/2/22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03D29-701E-5240-8F13-EBF9FBC4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EAD22-A5AE-874D-A57D-1455C7AD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7661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AE8E6-EBD9-FE43-A4A7-CCC51A94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en-UA" smtClean="0"/>
              <a:t>6/2/22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84808-1D52-B444-AF35-472984A4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6EA34-012B-9E43-940B-4916AAD4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4891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C6C6-E469-AA41-91DA-596BB1E7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43474-DDA9-3C40-8196-6BCC4A69C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4878D-163D-CD49-839A-E7CA85E27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CC164-EB56-0741-B801-9F4F5431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en-UA" smtClean="0"/>
              <a:t>6/2/22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3A1DF-8173-C24B-8FE2-CE555B68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54455-C399-404E-BEC5-EEA1301D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853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2936-4456-0F4F-B325-E010BDEE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282C1-F5A2-CA4A-9D21-23D2589B9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44E15-2510-DA4B-9FFF-EEE09AC9A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6865D-C2B6-024B-B0C9-2733B42D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en-UA" smtClean="0"/>
              <a:t>6/2/22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90A68-5D4F-A149-BACF-463FF404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F12A7-AF1A-924C-9310-7612AEF8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4217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E4A5A-61F0-6046-A3C1-2088B250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5879-96D1-9049-8E6C-BE275F0D3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C0B9F-5446-A840-9C6A-2D683CF75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9E633-A107-444E-B813-79850C9FC503}" type="datetimeFigureOut">
              <a:rPr lang="en-UA" smtClean="0"/>
              <a:t>6/2/22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2E68F-B49D-5947-AC09-F39A394BC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455AF-A30D-6547-905E-AE65E0961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7F45-99E6-9D42-8A6D-721B5C953275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C5337-70AD-9C4A-8D27-A04FECEE4C0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CED5-A472-3444-9A45-B1816BE09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8254" y="1660509"/>
            <a:ext cx="7010400" cy="4009805"/>
          </a:xfrm>
        </p:spPr>
        <p:txBody>
          <a:bodyPr>
            <a:noAutofit/>
          </a:bodyPr>
          <a:lstStyle/>
          <a:p>
            <a:r>
              <a:rPr lang="ru-RU" sz="4800" dirty="0"/>
              <a:t>Признаки внутриутробной гипоксии плода, требующие предоставления медицинской помощи матери </a:t>
            </a:r>
            <a:endParaRPr lang="en-U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2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D289FF-60C0-AD6B-2EB7-0FE3A63A4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765" y="1056999"/>
            <a:ext cx="10515600" cy="4351338"/>
          </a:xfrm>
        </p:spPr>
        <p:txBody>
          <a:bodyPr/>
          <a:lstStyle/>
          <a:p>
            <a:pPr marL="14288" lvl="1" indent="0">
              <a:buNone/>
            </a:pPr>
            <a:r>
              <a:rPr lang="ru-RU" sz="2800" b="1" dirty="0"/>
              <a:t>ГИПОКСИЯ ПЛОДА </a:t>
            </a:r>
            <a:r>
              <a:rPr lang="ru-RU" sz="2800" dirty="0"/>
              <a:t>– состояние, которое развивается в результате недостаточного обеспечения тканей плода кислородом и энергетическими субстратами (в первую очередь глюкозой), которое на начальном этапе сопровождается включением компенсаторных реакций. Если кислородное обеспечение	не восстанавливается, то наступает декомпенсация, метаболический ацидоз, функциональные, а затем необратимые повреждения клеток. </a:t>
            </a:r>
          </a:p>
          <a:p>
            <a:pPr marL="14288" lvl="1" indent="0">
              <a:buNone/>
            </a:pPr>
            <a:r>
              <a:rPr lang="ru-RU" sz="2800" dirty="0"/>
              <a:t>При выраженной и/или продолжительной гипоксии возможен </a:t>
            </a:r>
            <a:r>
              <a:rPr lang="ru-RU" sz="2800" b="1" dirty="0"/>
              <a:t>летальный исход.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4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556600-EC9D-F84D-4B23-16630FDD3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0569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ДИСТРЕСС ПЛОДА </a:t>
            </a:r>
            <a:r>
              <a:rPr lang="ru-RU" dirty="0"/>
              <a:t>- клинические и/или лабораторно-инструментальные признаки, указывающие на нарушение нормального состояния плода, наиболее вероятно обусловленные временной или постоянной кислородной недостаточностью (также не исключены другие причины, например интоксикация, </a:t>
            </a:r>
            <a:r>
              <a:rPr lang="ru-RU" dirty="0" err="1"/>
              <a:t>гипер</a:t>
            </a:r>
            <a:r>
              <a:rPr lang="ru-RU" dirty="0"/>
              <a:t>- или гипотермия, медикаментозное воздействие и др.), что может привести к его гипоксии. К таким признакам относятся замедление роста, изменение двигательной активности и сердечного ритма плода, </a:t>
            </a:r>
            <a:r>
              <a:rPr lang="ru-RU" dirty="0" err="1"/>
              <a:t>мекониальные</a:t>
            </a:r>
            <a:r>
              <a:rPr lang="ru-RU" dirty="0"/>
              <a:t>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83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1B5DE-D0F8-A16F-F3B9-3B676B22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 и патогенез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1FAE8F-F7B2-C8FF-DBA6-4F911C66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051"/>
            <a:ext cx="6066183" cy="465082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Нарушение снабжения плода кислородом может быть обусловлено действием разных факторов и локализоваться в разных отделах системы </a:t>
            </a:r>
            <a:r>
              <a:rPr lang="ru-RU" b="1" dirty="0"/>
              <a:t>мать-плацента-плод</a:t>
            </a:r>
            <a:r>
              <a:rPr lang="ru-RU" dirty="0"/>
              <a:t>. </a:t>
            </a:r>
          </a:p>
          <a:p>
            <a:r>
              <a:rPr lang="ru-RU" dirty="0"/>
              <a:t>В зависимости от причины кислородное голодание может развиваться </a:t>
            </a:r>
            <a:r>
              <a:rPr lang="ru-RU" b="1" dirty="0"/>
              <a:t>стремительно</a:t>
            </a:r>
            <a:r>
              <a:rPr lang="ru-RU" dirty="0"/>
              <a:t> в течение короткого периода времени или </a:t>
            </a:r>
            <a:r>
              <a:rPr lang="ru-RU" b="1" dirty="0"/>
              <a:t>постепенно</a:t>
            </a:r>
            <a:r>
              <a:rPr lang="ru-RU" dirty="0"/>
              <a:t> нарастать в течение недель. </a:t>
            </a:r>
          </a:p>
        </p:txBody>
      </p:sp>
      <p:pic>
        <p:nvPicPr>
          <p:cNvPr id="7170" name="Picture 2" descr="Вирус простуженной беременной женщины может заразить плод — Naked Science">
            <a:extLst>
              <a:ext uri="{FF2B5EF4-FFF2-40B4-BE49-F238E27FC236}">
                <a16:creationId xmlns:a16="http://schemas.microsoft.com/office/drawing/2014/main" id="{1FEBEA5A-C786-DCFC-30C6-90B2D054C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97" y="1470991"/>
            <a:ext cx="4334703" cy="32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7D3E2-086C-ABAC-96EE-27D7490E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 и патогенез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84B95-5A7F-CF30-3126-FF4E48EF1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Основными причинами </a:t>
            </a:r>
            <a:r>
              <a:rPr lang="ru-RU" b="1" dirty="0" err="1"/>
              <a:t>преплацентарной</a:t>
            </a:r>
            <a:r>
              <a:rPr lang="ru-RU" b="1" dirty="0"/>
              <a:t> гипоксии</a:t>
            </a:r>
            <a:r>
              <a:rPr lang="ru-RU" dirty="0"/>
              <a:t> являются состояния, сопровождающиеся снижением насыщения материнской крови кислородом или доставки ее к плаценте: </a:t>
            </a:r>
          </a:p>
          <a:p>
            <a:pPr marL="514350" indent="-514350">
              <a:buAutoNum type="arabicPeriod"/>
            </a:pPr>
            <a:r>
              <a:rPr lang="ru-RU" dirty="0"/>
              <a:t>Условия жизни (высокогорье).</a:t>
            </a:r>
          </a:p>
          <a:p>
            <a:pPr marL="514350" indent="-514350">
              <a:buAutoNum type="arabicPeriod"/>
            </a:pPr>
            <a:r>
              <a:rPr lang="ru-RU" dirty="0"/>
              <a:t>Ранее существовавшие материнские сердечно-сосудистые заболевания.</a:t>
            </a:r>
          </a:p>
          <a:p>
            <a:pPr marL="514350" indent="-514350">
              <a:buAutoNum type="arabicPeriod"/>
            </a:pPr>
            <a:r>
              <a:rPr lang="ru-RU" dirty="0"/>
              <a:t>Легочная гипертензия. </a:t>
            </a:r>
          </a:p>
          <a:p>
            <a:r>
              <a:rPr lang="ru-RU" dirty="0"/>
              <a:t>Анемия, инфекции и хроническое воспаление также могут снижать потребление кислорода и его доставку к плоду, тем самым увеличивая риск неблагоприятных исходов беременности.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238328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57F44-864A-5769-3925-CD8D6F4D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627"/>
            <a:ext cx="10515600" cy="1325563"/>
          </a:xfrm>
        </p:spPr>
        <p:txBody>
          <a:bodyPr/>
          <a:lstStyle/>
          <a:p>
            <a:r>
              <a:rPr lang="ru-RU" dirty="0"/>
              <a:t>Этиология и патогенез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B55FC-D879-E7FA-91AC-6B44D82A1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Маточно-плацентарная гипоксия </a:t>
            </a:r>
            <a:r>
              <a:rPr lang="ru-RU" dirty="0"/>
              <a:t>связана с нарушением формирования плаценты на ранних сроках беременности и её ангиогенеза на более поздних сроках. </a:t>
            </a:r>
          </a:p>
          <a:p>
            <a:pPr marL="0" indent="0">
              <a:buNone/>
            </a:pPr>
            <a:r>
              <a:rPr lang="ru-RU" dirty="0"/>
              <a:t>При этом местные плацентарные нарушения нередко сочетаются с системными: </a:t>
            </a:r>
          </a:p>
          <a:p>
            <a:pPr marL="514350" indent="-514350">
              <a:buAutoNum type="arabicPeriod"/>
            </a:pPr>
            <a:r>
              <a:rPr lang="ru-RU" dirty="0"/>
              <a:t>Повышением системного сосудистого сопротивления.</a:t>
            </a:r>
          </a:p>
          <a:p>
            <a:pPr marL="514350" indent="-514350">
              <a:buAutoNum type="arabicPeriod"/>
            </a:pPr>
            <a:r>
              <a:rPr lang="ru-RU" dirty="0"/>
              <a:t>Эндотелиальной дисфункцией.</a:t>
            </a:r>
          </a:p>
          <a:p>
            <a:pPr marL="514350" indent="-514350">
              <a:buAutoNum type="arabicPeriod"/>
            </a:pPr>
            <a:r>
              <a:rPr lang="ru-RU" dirty="0"/>
              <a:t>Активацией системы свертывания крови.</a:t>
            </a:r>
          </a:p>
        </p:txBody>
      </p:sp>
    </p:spTree>
    <p:extLst>
      <p:ext uri="{BB962C8B-B14F-4D97-AF65-F5344CB8AC3E}">
        <p14:creationId xmlns:p14="http://schemas.microsoft.com/office/powerpoint/2010/main" val="370243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C7CF5-FDF9-2FEA-CD66-03B45E6E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 и патогенез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34D438-39D5-AA56-1DD5-4C18A023A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Уменьшение диаметра маточных артерии снижает перфузию плаценты.</a:t>
            </a:r>
          </a:p>
          <a:p>
            <a:r>
              <a:rPr lang="ru-RU" dirty="0"/>
              <a:t>Связанная с плацентарной недостаточностью хроническая гипоксия играет ключевую роль в формировании задержки роста плода.</a:t>
            </a:r>
          </a:p>
          <a:p>
            <a:r>
              <a:rPr lang="ru-RU" b="1" dirty="0" err="1"/>
              <a:t>Постплацентарная</a:t>
            </a:r>
            <a:r>
              <a:rPr lang="ru-RU" b="1" dirty="0"/>
              <a:t> гипоксия </a:t>
            </a:r>
            <a:r>
              <a:rPr lang="ru-RU" dirty="0"/>
              <a:t>может быть связана с нарушением кровотока в пуповинных сосудах (компрессия, разрыв, тромбоз) или заболеваниями плода (инфекции, пороки развития, </a:t>
            </a:r>
            <a:r>
              <a:rPr lang="ru-RU" dirty="0" err="1"/>
              <a:t>неиммунная</a:t>
            </a:r>
            <a:r>
              <a:rPr lang="ru-RU" dirty="0"/>
              <a:t> водянка).</a:t>
            </a:r>
          </a:p>
        </p:txBody>
      </p:sp>
    </p:spTree>
    <p:extLst>
      <p:ext uri="{BB962C8B-B14F-4D97-AF65-F5344CB8AC3E}">
        <p14:creationId xmlns:p14="http://schemas.microsoft.com/office/powerpoint/2010/main" val="51415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46851-818B-23AE-AFCE-A2D1DC08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 и патогенез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BB4B8-C69B-8AFD-432E-E74833C6F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развитии кислородного дефицита в родах у плода сначала снижается количество кислорода в крови (гипоксемия), на которую он отвечает перестройкой системы кровообращения (увеличение частоты сердечных сокращений, перераспределение тонуса сосудов) с преимущественным обеспечением жизненно важных органов (централизация кровообращения).</a:t>
            </a:r>
          </a:p>
          <a:p>
            <a:r>
              <a:rPr lang="ru-RU" dirty="0"/>
              <a:t>При продолжающемся дефиците кислорода у плода изменяется течение биохимических процессов, метаболизм переходит с аэробного пути на анаэробный гликолиз. </a:t>
            </a:r>
          </a:p>
        </p:txBody>
      </p:sp>
    </p:spTree>
    <p:extLst>
      <p:ext uri="{BB962C8B-B14F-4D97-AF65-F5344CB8AC3E}">
        <p14:creationId xmlns:p14="http://schemas.microsoft.com/office/powerpoint/2010/main" val="306293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9969E-6F57-AF09-52AF-DFD78F67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 и патогенез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08C727-39CD-EDF9-D515-0D89B906A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Централизация кровообращения, приводит к усилению кровоснабжения головного мозга и сердца, но в остальных органах и тканях вследствие дефицита кислорода развивается гипоксия и ацидоз, что отражает изменение показателей КОС. </a:t>
            </a:r>
          </a:p>
          <a:p>
            <a:r>
              <a:rPr lang="ru-RU" dirty="0"/>
              <a:t>Прогрессирование патологического процесса сопровождается падением частоты сердечных сокращений и скорости кровотока в микроциркуляторном русле, стазом крови, углублением нарушений газообмена. Это приводит к развитию отека тканей и кровоизлияниям, кислородному голоданию мозга.</a:t>
            </a:r>
          </a:p>
        </p:txBody>
      </p:sp>
    </p:spTree>
    <p:extLst>
      <p:ext uri="{BB962C8B-B14F-4D97-AF65-F5344CB8AC3E}">
        <p14:creationId xmlns:p14="http://schemas.microsoft.com/office/powerpoint/2010/main" val="256576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C2CB1-C105-43A9-5A04-5B4BBE5F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 и патогенез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64A174-61B4-2542-0E2F-94D353D1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Нарушается функция сфинктеров и меконий выделяется в околоплодные воды. </a:t>
            </a:r>
          </a:p>
          <a:p>
            <a:r>
              <a:rPr lang="ru-RU" dirty="0"/>
              <a:t>В процессе судорожных внутриутробных дыхательных движений при открытой голосовой щели происходит аспирация </a:t>
            </a:r>
            <a:r>
              <a:rPr lang="ru-RU" dirty="0" err="1"/>
              <a:t>мекониальных</a:t>
            </a:r>
            <a:r>
              <a:rPr lang="ru-RU" dirty="0"/>
              <a:t> вод, вызывая обструкцию дыхательных путей, воспалительные изменения и инактивацию </a:t>
            </a:r>
            <a:r>
              <a:rPr lang="ru-RU" dirty="0" err="1"/>
              <a:t>сурфактанта</a:t>
            </a:r>
            <a:r>
              <a:rPr lang="ru-RU" dirty="0"/>
              <a:t>. </a:t>
            </a:r>
          </a:p>
          <a:p>
            <a:r>
              <a:rPr lang="ru-RU" dirty="0"/>
              <a:t>На следующей стадии к прогрессирующей гипоксии мозга присоединяется нарушение регуляции сердечного ритма и гипоксическая дисфункция </a:t>
            </a:r>
            <a:r>
              <a:rPr lang="ru-RU" dirty="0" err="1"/>
              <a:t>кардиоцитов</a:t>
            </a:r>
            <a:r>
              <a:rPr lang="ru-RU" dirty="0"/>
              <a:t>, что завершается падением и остановкой сердечной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25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149B8-13EE-4C7C-5AA5-B65A9DF2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Эпидемиология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A25A0E-8C12-482F-C80B-B1177DBE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15609" cy="4486275"/>
          </a:xfrm>
        </p:spPr>
        <p:txBody>
          <a:bodyPr/>
          <a:lstStyle/>
          <a:p>
            <a:r>
              <a:rPr lang="ru-RU" dirty="0"/>
              <a:t>Гипоксия плода встречается в 5-10% всех беременностей и является причиной перинатальных потерь в 40% наблюдений.</a:t>
            </a:r>
          </a:p>
          <a:p>
            <a:r>
              <a:rPr lang="ru-RU" dirty="0"/>
              <a:t> Гипоксия плода является наиболее частой причиной мертворождения, </a:t>
            </a:r>
            <a:r>
              <a:rPr lang="ru-RU" dirty="0" err="1"/>
              <a:t>гипоксически</a:t>
            </a:r>
            <a:r>
              <a:rPr lang="ru-RU" dirty="0"/>
              <a:t>-ишемической энцефалопатии, церебрального паралича и неонатальной смертности.</a:t>
            </a:r>
          </a:p>
          <a:p>
            <a:endParaRPr lang="ru-RU" dirty="0"/>
          </a:p>
        </p:txBody>
      </p:sp>
      <p:pic>
        <p:nvPicPr>
          <p:cNvPr id="9220" name="Picture 4" descr="Гипоксия плода - последствия для ребенка: гипоксия головного мозга у  новорожденных, гипоксически-ишемическое поражение ЦНС, хроническая форма и  постгипоксические изменения в головном мозге">
            <a:extLst>
              <a:ext uri="{FF2B5EF4-FFF2-40B4-BE49-F238E27FC236}">
                <a16:creationId xmlns:a16="http://schemas.microsoft.com/office/drawing/2014/main" id="{5FD49B8D-E887-A93D-C888-DDD15D75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40" y="204788"/>
            <a:ext cx="4446637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Названы самые популярные имена новорожденных в Азербайджане за последние 5  лет | 1news.az | Новости">
            <a:extLst>
              <a:ext uri="{FF2B5EF4-FFF2-40B4-BE49-F238E27FC236}">
                <a16:creationId xmlns:a16="http://schemas.microsoft.com/office/drawing/2014/main" id="{5478F1AB-5939-13B7-80D8-C61BC661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4" y="3336924"/>
            <a:ext cx="4053233" cy="303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4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731CC8-3FBB-2F0E-BF20-B394049C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27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БАЗАЛЬНАЯ ЧАСТОТА </a:t>
            </a:r>
            <a:r>
              <a:rPr lang="ru-RU" dirty="0"/>
              <a:t>– средний уровень ЧСС плода на горизонтальных участках КТГ - кривой с наименее выраженными колебаниями, рассчитываемый за 10 минутный период времени, и выражается в уд/мин. Нормальная частота в интервале 110-160 уд/мин.</a:t>
            </a:r>
          </a:p>
          <a:p>
            <a:pPr marL="0" indent="0">
              <a:buNone/>
            </a:pPr>
            <a:r>
              <a:rPr lang="ru-RU" b="1" dirty="0"/>
              <a:t>ТАХИКАРДИЯ </a:t>
            </a:r>
            <a:r>
              <a:rPr lang="ru-RU" dirty="0"/>
              <a:t>– базальная линия выше 160 уд/мин за период времени более 10 минут.</a:t>
            </a:r>
          </a:p>
          <a:p>
            <a:pPr marL="0" indent="0">
              <a:buNone/>
            </a:pPr>
            <a:r>
              <a:rPr lang="ru-RU" b="1" dirty="0"/>
              <a:t>БРАДИКАРДИЯ </a:t>
            </a:r>
            <a:r>
              <a:rPr lang="ru-RU" dirty="0"/>
              <a:t>– базальная ЧСС ниже 110 уд/мин за период времени более 10 минут.</a:t>
            </a:r>
          </a:p>
          <a:p>
            <a:endParaRPr lang="ru-RU" dirty="0"/>
          </a:p>
        </p:txBody>
      </p:sp>
      <p:pic>
        <p:nvPicPr>
          <p:cNvPr id="2050" name="Picture 2" descr="Кардиотокография (КТГ) плода - Цена и услуги - Никсор Клиник">
            <a:extLst>
              <a:ext uri="{FF2B5EF4-FFF2-40B4-BE49-F238E27FC236}">
                <a16:creationId xmlns:a16="http://schemas.microsoft.com/office/drawing/2014/main" id="{92D848A8-4D9D-ECB4-655B-BA82776F9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94" y="4794224"/>
            <a:ext cx="4929809" cy="20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01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9CA88-77A1-EDF4-A39D-BF4BB065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МКБ: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4AA40-604A-4956-672F-7A4579340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O36.3</a:t>
            </a:r>
            <a:r>
              <a:rPr lang="ru-RU" dirty="0"/>
              <a:t> Признаки внутриутробной гипоксии плода, требующие предоставления медицинской помощи матери.</a:t>
            </a:r>
          </a:p>
          <a:p>
            <a:pPr marL="0" indent="0">
              <a:buNone/>
            </a:pPr>
            <a:r>
              <a:rPr lang="ru-RU" b="1" dirty="0"/>
              <a:t>O36.8</a:t>
            </a:r>
            <a:r>
              <a:rPr lang="ru-RU" dirty="0"/>
              <a:t> Другие уточненные отклонения в состоянии плода, требующие предоставления медицинской помощи матери.</a:t>
            </a:r>
          </a:p>
          <a:p>
            <a:pPr marL="0" indent="0">
              <a:buNone/>
            </a:pPr>
            <a:r>
              <a:rPr lang="ru-RU" b="1" dirty="0"/>
              <a:t>O36.9</a:t>
            </a:r>
            <a:r>
              <a:rPr lang="ru-RU" dirty="0"/>
              <a:t> Отклонения в состоянии плода, требующие предоставления медицинской помощи матери, неуточненные.</a:t>
            </a:r>
          </a:p>
          <a:p>
            <a:pPr marL="0" indent="0">
              <a:buNone/>
            </a:pPr>
            <a:r>
              <a:rPr lang="ru-RU" b="1" dirty="0"/>
              <a:t>O68.0</a:t>
            </a:r>
            <a:r>
              <a:rPr lang="ru-RU" dirty="0"/>
              <a:t> Роды, осложнившиеся изменениями частоты сердечных сокращений плода.</a:t>
            </a:r>
          </a:p>
          <a:p>
            <a:pPr marL="0" indent="0">
              <a:buNone/>
            </a:pPr>
            <a:r>
              <a:rPr lang="ru-RU" b="1" dirty="0"/>
              <a:t>O68.1</a:t>
            </a:r>
            <a:r>
              <a:rPr lang="ru-RU" dirty="0"/>
              <a:t> Роды, осложнившиеся выходом мекония в амниотическую жидкость.</a:t>
            </a:r>
          </a:p>
          <a:p>
            <a:pPr marL="0" indent="0">
              <a:buNone/>
            </a:pPr>
            <a:r>
              <a:rPr lang="ru-RU" b="1" dirty="0"/>
              <a:t>O68.2</a:t>
            </a:r>
            <a:r>
              <a:rPr lang="ru-RU" dirty="0"/>
              <a:t> Роды, осложнившиеся изменениями частоты сердечных сокращений плода с выходом мекония в амниотическую жидкость.</a:t>
            </a:r>
          </a:p>
          <a:p>
            <a:pPr marL="0" indent="0">
              <a:buNone/>
            </a:pPr>
            <a:r>
              <a:rPr lang="ru-RU" b="1" dirty="0"/>
              <a:t>O68.3</a:t>
            </a:r>
            <a:r>
              <a:rPr lang="ru-RU" dirty="0"/>
              <a:t> Роды, осложнившиеся появлением биохимических признаков стресса плода. </a:t>
            </a:r>
          </a:p>
          <a:p>
            <a:pPr marL="0" indent="0">
              <a:buNone/>
            </a:pPr>
            <a:r>
              <a:rPr lang="ru-RU" b="1" dirty="0"/>
              <a:t>O68.8</a:t>
            </a:r>
            <a:r>
              <a:rPr lang="ru-RU" dirty="0"/>
              <a:t> Роды, осложнившиеся появлением других признаков стресса плода.</a:t>
            </a:r>
          </a:p>
          <a:p>
            <a:pPr marL="0" indent="0">
              <a:buNone/>
            </a:pPr>
            <a:r>
              <a:rPr lang="ru-RU" b="1" dirty="0"/>
              <a:t>O68.9</a:t>
            </a:r>
            <a:r>
              <a:rPr lang="ru-RU" dirty="0"/>
              <a:t> Роды, осложнившиеся стрессом плода неуточненным.</a:t>
            </a:r>
          </a:p>
          <a:p>
            <a:pPr marL="0" indent="0">
              <a:buNone/>
            </a:pPr>
            <a:r>
              <a:rPr lang="ru-RU" b="1" dirty="0"/>
              <a:t>Р20.1</a:t>
            </a:r>
            <a:r>
              <a:rPr lang="ru-RU" dirty="0"/>
              <a:t> Внутриутробная гипоксия, впервые отмеченная во время родов и родоразрешения. </a:t>
            </a:r>
          </a:p>
          <a:p>
            <a:pPr marL="0" indent="0">
              <a:buNone/>
            </a:pPr>
            <a:r>
              <a:rPr lang="ru-RU" b="1" dirty="0"/>
              <a:t>Р20.9</a:t>
            </a:r>
            <a:r>
              <a:rPr lang="ru-RU" dirty="0"/>
              <a:t> Внутриутробная гипоксия неуточненная.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21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C5F92-C5AE-9151-21E7-D464221B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ru-RU" dirty="0"/>
              <a:t>Классификация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C7C9C-E943-3831-CECA-1ED46F7C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Гипоксию плода делят в зависимости </a:t>
            </a:r>
            <a:r>
              <a:rPr lang="ru-RU" b="1" dirty="0"/>
              <a:t>от длительности воздействия</a:t>
            </a:r>
            <a:r>
              <a:rPr lang="ru-RU" dirty="0"/>
              <a:t>:</a:t>
            </a:r>
          </a:p>
          <a:p>
            <a:r>
              <a:rPr lang="ru-RU" dirty="0"/>
              <a:t>Острая.</a:t>
            </a:r>
          </a:p>
          <a:p>
            <a:r>
              <a:rPr lang="ru-RU" dirty="0"/>
              <a:t>Подострая.</a:t>
            </a:r>
          </a:p>
          <a:p>
            <a:r>
              <a:rPr lang="ru-RU" dirty="0"/>
              <a:t>Хроническая.</a:t>
            </a:r>
          </a:p>
          <a:p>
            <a:pPr marL="0" indent="0">
              <a:buNone/>
            </a:pPr>
            <a:r>
              <a:rPr lang="ru-RU" b="1" dirty="0"/>
              <a:t>По времени возникновения </a:t>
            </a:r>
            <a:r>
              <a:rPr lang="ru-RU" dirty="0"/>
              <a:t>делится                                                      на:</a:t>
            </a:r>
          </a:p>
          <a:p>
            <a:r>
              <a:rPr lang="ru-RU" dirty="0"/>
              <a:t>Антенатальный период.</a:t>
            </a:r>
          </a:p>
          <a:p>
            <a:r>
              <a:rPr lang="ru-RU" dirty="0" err="1"/>
              <a:t>Интранатальный</a:t>
            </a:r>
            <a:r>
              <a:rPr lang="ru-RU" dirty="0"/>
              <a:t> период. </a:t>
            </a:r>
          </a:p>
          <a:p>
            <a:endParaRPr lang="ru-RU" dirty="0"/>
          </a:p>
        </p:txBody>
      </p:sp>
      <p:pic>
        <p:nvPicPr>
          <p:cNvPr id="8194" name="Picture 2" descr="Гипоксия плода: что это и от чего она зависит - Parents.ru | PARENTS">
            <a:extLst>
              <a:ext uri="{FF2B5EF4-FFF2-40B4-BE49-F238E27FC236}">
                <a16:creationId xmlns:a16="http://schemas.microsoft.com/office/drawing/2014/main" id="{1361055B-3976-46C8-F366-9D8A7360F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92" y="2802801"/>
            <a:ext cx="4158835" cy="27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90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BAD6A-CECB-8B72-F034-4C163598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DEFF0-C5D5-B454-0046-2D005343C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зависимости от вызвавшей </a:t>
            </a:r>
            <a:r>
              <a:rPr lang="ru-RU" b="1" dirty="0"/>
              <a:t>причины:</a:t>
            </a:r>
          </a:p>
          <a:p>
            <a:r>
              <a:rPr lang="ru-RU" b="1" dirty="0" err="1"/>
              <a:t>Гемическая</a:t>
            </a:r>
            <a:r>
              <a:rPr lang="ru-RU" dirty="0"/>
              <a:t> (при врожденном или наследственном дефекте связывания кислорода гемоглобином или анемии плода).</a:t>
            </a:r>
          </a:p>
          <a:p>
            <a:r>
              <a:rPr lang="ru-RU" b="1" dirty="0"/>
              <a:t>Гипоксическая</a:t>
            </a:r>
            <a:r>
              <a:rPr lang="ru-RU" dirty="0"/>
              <a:t> (при снижении оксигенации крови у плода).</a:t>
            </a:r>
          </a:p>
          <a:p>
            <a:r>
              <a:rPr lang="ru-RU" b="1" dirty="0"/>
              <a:t>Циркуляторная</a:t>
            </a:r>
            <a:r>
              <a:rPr lang="ru-RU" dirty="0"/>
              <a:t> (возникает при нарушении транспорта кислорода к тканям и органам у плода).</a:t>
            </a:r>
          </a:p>
          <a:p>
            <a:r>
              <a:rPr lang="ru-RU" b="1" dirty="0"/>
              <a:t>Тканевая</a:t>
            </a:r>
            <a:r>
              <a:rPr lang="ru-RU" dirty="0"/>
              <a:t> (при нарушении потребления кислорода тканями организма).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646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9186C-26F6-5C25-31A2-7591C972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823A48-8BF6-1332-E3CE-BC0973ED8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зависимости от </a:t>
            </a:r>
            <a:r>
              <a:rPr lang="ru-RU" b="1" dirty="0"/>
              <a:t>уровня возникновения </a:t>
            </a:r>
            <a:r>
              <a:rPr lang="ru-RU" dirty="0" err="1"/>
              <a:t>J</a:t>
            </a:r>
            <a:r>
              <a:rPr lang="ru-RU" dirty="0"/>
              <a:t>. </a:t>
            </a:r>
            <a:r>
              <a:rPr lang="ru-RU" dirty="0" err="1"/>
              <a:t>Kingdom</a:t>
            </a:r>
            <a:r>
              <a:rPr lang="ru-RU" dirty="0"/>
              <a:t> и </a:t>
            </a:r>
            <a:r>
              <a:rPr lang="ru-RU" dirty="0" err="1"/>
              <a:t>P</a:t>
            </a:r>
            <a:r>
              <a:rPr lang="ru-RU" dirty="0"/>
              <a:t>. </a:t>
            </a:r>
            <a:r>
              <a:rPr lang="ru-RU" dirty="0" err="1"/>
              <a:t>Kaufman</a:t>
            </a:r>
            <a:r>
              <a:rPr lang="ru-RU" dirty="0"/>
              <a:t> (1997) разделили гипоксию на:</a:t>
            </a:r>
          </a:p>
          <a:p>
            <a:pPr lvl="0"/>
            <a:r>
              <a:rPr lang="ru-RU" b="1" dirty="0" err="1"/>
              <a:t>Постплацентарная</a:t>
            </a:r>
            <a:r>
              <a:rPr lang="ru-RU" b="1" dirty="0"/>
              <a:t> гипоксия </a:t>
            </a:r>
            <a:r>
              <a:rPr lang="ru-RU" dirty="0"/>
              <a:t>– развивается вследствие нарушения маточно- плацентарного кровотока при разрыве матки, механической компрессии сосудов пуповины, тромбозе её артерий).</a:t>
            </a:r>
            <a:endParaRPr lang="ru-RU" sz="2400" dirty="0"/>
          </a:p>
          <a:p>
            <a:pPr lvl="0"/>
            <a:r>
              <a:rPr lang="ru-RU" b="1" dirty="0"/>
              <a:t>Маточно-плацентарная</a:t>
            </a:r>
            <a:r>
              <a:rPr lang="ru-RU" dirty="0"/>
              <a:t> – возникает вследствие нарушения имплантации плаценты и изменений в спиральных артериях, когда происходит снижение поступления крови в </a:t>
            </a:r>
            <a:r>
              <a:rPr lang="ru-RU" dirty="0" err="1"/>
              <a:t>межворсинчатое</a:t>
            </a:r>
            <a:r>
              <a:rPr lang="ru-RU" dirty="0"/>
              <a:t> пространство.</a:t>
            </a:r>
            <a:endParaRPr lang="ru-RU" sz="2400" dirty="0"/>
          </a:p>
          <a:p>
            <a:pPr lvl="0"/>
            <a:r>
              <a:rPr lang="ru-RU" b="1" dirty="0" err="1"/>
              <a:t>Преплацентарная</a:t>
            </a:r>
            <a:r>
              <a:rPr lang="ru-RU" dirty="0"/>
              <a:t> (материнская) при наличии заболеваний у матери, в следствие которых ухудшается доставка кислорода.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264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1F07-8982-A736-EB4D-AF4FE7FF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009" y="550656"/>
            <a:ext cx="10515600" cy="1325563"/>
          </a:xfrm>
        </p:spPr>
        <p:txBody>
          <a:bodyPr/>
          <a:lstStyle/>
          <a:p>
            <a:r>
              <a:rPr lang="ru-RU" dirty="0"/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803313-D624-0908-FC36-8B50BFCC6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644" y="1876219"/>
            <a:ext cx="7947990" cy="4616656"/>
          </a:xfrm>
        </p:spPr>
        <p:txBody>
          <a:bodyPr>
            <a:normAutofit/>
          </a:bodyPr>
          <a:lstStyle/>
          <a:p>
            <a:r>
              <a:rPr lang="ru-RU" dirty="0"/>
              <a:t>Нарушение состояния плода можно заподозрить если беременная отмечает изменение шевелений плода (ослабление, снижение количества эпизодов шевелений или их отсутствие).</a:t>
            </a:r>
          </a:p>
          <a:p>
            <a:r>
              <a:rPr lang="ru-RU" dirty="0"/>
              <a:t>При выраженном несоответствии размеров живота (матки) сроку беременности, что может указывать на задержку роста плода. </a:t>
            </a:r>
          </a:p>
          <a:p>
            <a:r>
              <a:rPr lang="ru-RU" dirty="0"/>
              <a:t>При излитии </a:t>
            </a:r>
            <a:r>
              <a:rPr lang="ru-RU" dirty="0" err="1"/>
              <a:t>мекониальных</a:t>
            </a:r>
            <a:r>
              <a:rPr lang="ru-RU" dirty="0"/>
              <a:t> околоплодных     вод. </a:t>
            </a:r>
          </a:p>
        </p:txBody>
      </p:sp>
      <p:pic>
        <p:nvPicPr>
          <p:cNvPr id="10242" name="Picture 2" descr="УЗИ оценка количества околоплодных вод - УЗИ центр МГ «Мультимед»">
            <a:extLst>
              <a:ext uri="{FF2B5EF4-FFF2-40B4-BE49-F238E27FC236}">
                <a16:creationId xmlns:a16="http://schemas.microsoft.com/office/drawing/2014/main" id="{D88042CD-DC51-11B2-EE26-3F4D2A33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4" y="273526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94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8D166-3152-D2E5-0067-F80589AE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9E0B0B-9A0B-0263-24F5-71306DB0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8409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/>
              <a:t>Жалобы и анамнез</a:t>
            </a:r>
          </a:p>
          <a:p>
            <a:r>
              <a:rPr lang="ru-RU" dirty="0"/>
              <a:t>определение срока беременности, для выявления отклонений от нормального течения беременности и родов.</a:t>
            </a:r>
          </a:p>
          <a:p>
            <a:r>
              <a:rPr lang="ru-RU" dirty="0"/>
              <a:t>Рекомендовано беременных, которые отмечают отсутствие 6 отчетливых движений плода в течение 2 часов в третьем триместре беременности направлять на дополнительное обследование с целью инструментальной оценки состояния плода.</a:t>
            </a:r>
          </a:p>
        </p:txBody>
      </p:sp>
      <p:pic>
        <p:nvPicPr>
          <p:cNvPr id="11266" name="Picture 2" descr="Околоплодные воды | Mammyclub">
            <a:extLst>
              <a:ext uri="{FF2B5EF4-FFF2-40B4-BE49-F238E27FC236}">
                <a16:creationId xmlns:a16="http://schemas.microsoft.com/office/drawing/2014/main" id="{687BFE0D-D877-EC5B-1F9F-78AFBAEB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96" y="125033"/>
            <a:ext cx="2724184" cy="27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467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186E1-E7A8-A464-91F3-DBA6202E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26329-1C2B-994D-977E-B07AABE43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 err="1"/>
              <a:t>Физикальное</a:t>
            </a:r>
            <a:r>
              <a:rPr lang="ru-RU" b="1" dirty="0"/>
              <a:t> обследование</a:t>
            </a:r>
          </a:p>
          <a:p>
            <a:r>
              <a:rPr lang="ru-RU" dirty="0"/>
              <a:t>Определение окружности живота.</a:t>
            </a:r>
          </a:p>
          <a:p>
            <a:r>
              <a:rPr lang="ru-RU" dirty="0"/>
              <a:t>Измерение размеров матки.</a:t>
            </a:r>
          </a:p>
          <a:p>
            <a:r>
              <a:rPr lang="ru-RU" dirty="0"/>
              <a:t>Аускультация и пальпация плода при каждом визите беременной пациентки после 20 недель беременности и при поступлении на родоразрешение для выявления осложнений, обусловленных гипоксией плода.</a:t>
            </a:r>
          </a:p>
          <a:p>
            <a:r>
              <a:rPr lang="ru-RU" dirty="0"/>
              <a:t>Рекомендовано проводить </a:t>
            </a:r>
            <a:r>
              <a:rPr lang="ru-RU" dirty="0" err="1"/>
              <a:t>физикальное</a:t>
            </a:r>
            <a:r>
              <a:rPr lang="ru-RU" dirty="0"/>
              <a:t> обследование в родах </a:t>
            </a:r>
            <a:endParaRPr lang="ru-RU" b="1" dirty="0"/>
          </a:p>
        </p:txBody>
      </p:sp>
      <p:pic>
        <p:nvPicPr>
          <p:cNvPr id="12290" name="Picture 2" descr="Роль околоплодных вод для малыша - Дети Mail.ru">
            <a:extLst>
              <a:ext uri="{FF2B5EF4-FFF2-40B4-BE49-F238E27FC236}">
                <a16:creationId xmlns:a16="http://schemas.microsoft.com/office/drawing/2014/main" id="{B92D956C-2AB1-8815-1F8F-1D828DFCB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74" y="311461"/>
            <a:ext cx="4629426" cy="28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25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A7BF8-DD06-BC21-21F1-0FC28D60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A97DF-5BAC-2276-6111-2D54F3BE3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Признаки, </a:t>
            </a:r>
            <a:r>
              <a:rPr lang="ru-RU" dirty="0"/>
              <a:t>указывающие на высокую вероятность, </a:t>
            </a:r>
            <a:r>
              <a:rPr lang="ru-RU" b="1" dirty="0"/>
              <a:t>гипоксии плода </a:t>
            </a:r>
            <a:r>
              <a:rPr lang="ru-RU" dirty="0"/>
              <a:t>обусловленная осложненным течением родов.</a:t>
            </a:r>
          </a:p>
          <a:p>
            <a:r>
              <a:rPr lang="ru-RU" dirty="0"/>
              <a:t>Сниженный или высокий уровень артериального давления. </a:t>
            </a:r>
          </a:p>
          <a:p>
            <a:r>
              <a:rPr lang="ru-RU" dirty="0"/>
              <a:t>Гипертермия у роженицы.</a:t>
            </a:r>
          </a:p>
          <a:p>
            <a:r>
              <a:rPr lang="ru-RU" dirty="0"/>
              <a:t>Чрезмерно высокая частота сокращений.</a:t>
            </a:r>
          </a:p>
          <a:p>
            <a:r>
              <a:rPr lang="ru-RU" dirty="0"/>
              <a:t>Гипертонус матки.</a:t>
            </a:r>
          </a:p>
          <a:p>
            <a:r>
              <a:rPr lang="ru-RU" dirty="0"/>
              <a:t>Обильные кровянистые выделения из половых путей. </a:t>
            </a:r>
          </a:p>
        </p:txBody>
      </p:sp>
    </p:spTree>
    <p:extLst>
      <p:ext uri="{BB962C8B-B14F-4D97-AF65-F5344CB8AC3E}">
        <p14:creationId xmlns:p14="http://schemas.microsoft.com/office/powerpoint/2010/main" val="2789447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6DE66-716F-1A9D-CD58-DA23F9CB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4C6C-B188-FF1F-65D8-398794127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Признаки высокой вероятности гипоксии плода:</a:t>
            </a:r>
          </a:p>
          <a:p>
            <a:r>
              <a:rPr lang="ru-RU" dirty="0"/>
              <a:t>Нарушение сердечного ритма.</a:t>
            </a:r>
          </a:p>
          <a:p>
            <a:r>
              <a:rPr lang="ru-RU" dirty="0" err="1"/>
              <a:t>Мекониальная</a:t>
            </a:r>
            <a:r>
              <a:rPr lang="ru-RU" dirty="0"/>
              <a:t> окраска околоплодных вод.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/>
              <a:t>Определение положения предлежащей части плода, степени раскрытия маточного зева </a:t>
            </a:r>
            <a:r>
              <a:rPr lang="ru-RU" dirty="0"/>
              <a:t>необходимы для уточнения акушерской ситуации, решения вопроса о необходимости дообследования, методе и времени родоразрешения.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3802582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2F014-8AC5-2CE9-9E11-22BA25F2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74" y="1239769"/>
            <a:ext cx="10515600" cy="1325563"/>
          </a:xfrm>
        </p:spPr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FEDAF9-DF92-D75D-B438-782DAD608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7" y="2714555"/>
            <a:ext cx="10515600" cy="3778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/>
              <a:t>КТГ</a:t>
            </a:r>
          </a:p>
          <a:p>
            <a:pPr marL="0" indent="0">
              <a:buNone/>
            </a:pPr>
            <a:r>
              <a:rPr lang="ru-RU" dirty="0"/>
              <a:t>При неосложненном течении беременности проведение </a:t>
            </a:r>
            <a:r>
              <a:rPr lang="ru-RU" dirty="0" err="1"/>
              <a:t>кардиотокографии</a:t>
            </a:r>
            <a:r>
              <a:rPr lang="ru-RU" dirty="0"/>
              <a:t> плода с 33 недель беременности, с кратностью 1 раз в две недели.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Классификация </a:t>
            </a:r>
            <a:r>
              <a:rPr lang="ru-RU" b="1" dirty="0" err="1"/>
              <a:t>кардиотокографических</a:t>
            </a:r>
            <a:r>
              <a:rPr lang="ru-RU" b="1" dirty="0"/>
              <a:t> кривых (FIGO,2015):</a:t>
            </a:r>
          </a:p>
          <a:p>
            <a:r>
              <a:rPr lang="ru-RU" b="1" dirty="0"/>
              <a:t>Нормальный тип (плод без гипоксии/ацидоза) </a:t>
            </a:r>
            <a:r>
              <a:rPr lang="ru-RU" dirty="0"/>
              <a:t>КТГ характеризуется базальным ритмом 110-160 уд/мин, вариабельностью 5-25 уд/мин, отсутствием повторных </a:t>
            </a:r>
            <a:r>
              <a:rPr lang="ru-RU" dirty="0" err="1"/>
              <a:t>децелераций</a:t>
            </a:r>
            <a:r>
              <a:rPr lang="ru-RU" dirty="0"/>
              <a:t>.</a:t>
            </a:r>
          </a:p>
          <a:p>
            <a:r>
              <a:rPr lang="ru-RU" b="1" dirty="0"/>
              <a:t>Сомнительный тип (низкая вероятность гипоксии/ацидоза) </a:t>
            </a:r>
            <a:r>
              <a:rPr lang="ru-RU" dirty="0"/>
              <a:t>характеризуется отсутствие хотя бы одной из характеристик нормального типа кривой, но также отсутствием патологических.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Чем опасно подтекание околоплодных вод, и как его определить | WDAY">
            <a:extLst>
              <a:ext uri="{FF2B5EF4-FFF2-40B4-BE49-F238E27FC236}">
                <a16:creationId xmlns:a16="http://schemas.microsoft.com/office/drawing/2014/main" id="{3CB03126-0137-5777-BF50-2DFA9A71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93" y="486396"/>
            <a:ext cx="3608364" cy="240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7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1CEB64-2B50-DB20-7E11-4694411C7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987" y="964233"/>
            <a:ext cx="6370983" cy="562209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ВАРИАБЕЛЬНОСТЬ </a:t>
            </a:r>
            <a:r>
              <a:rPr lang="ru-RU" dirty="0"/>
              <a:t>– это осцилляции, оцениваемые как средняя амплитуда сигнала в минутном интервале.</a:t>
            </a:r>
          </a:p>
          <a:p>
            <a:pPr marL="0" indent="0">
              <a:buNone/>
            </a:pPr>
            <a:r>
              <a:rPr lang="ru-RU" b="1" dirty="0"/>
              <a:t>НОРМАЛЬНАЯ ВАРИАБЕЛЬНОСТЬ </a:t>
            </a:r>
            <a:r>
              <a:rPr lang="ru-RU" dirty="0"/>
              <a:t>– в пределах 5-25 уд/мин.</a:t>
            </a:r>
          </a:p>
          <a:p>
            <a:pPr marL="0" indent="0">
              <a:buNone/>
            </a:pPr>
            <a:r>
              <a:rPr lang="ru-RU" b="1" dirty="0"/>
              <a:t>СНИЖЕННАЯ ВАРИАБЕЛЬНОСТЬ </a:t>
            </a:r>
            <a:r>
              <a:rPr lang="ru-RU" dirty="0"/>
              <a:t>– снижение амплитуды ниже 5 уд/мин за период времени более 50 минут или более 3 минут в течение децелерации.</a:t>
            </a:r>
          </a:p>
          <a:p>
            <a:pPr marL="0" indent="0">
              <a:buNone/>
            </a:pPr>
            <a:r>
              <a:rPr lang="ru-RU" b="1" dirty="0"/>
              <a:t>ПОВЫШЕННАЯ ВАРИАБЕЛЬНОСТЬ (</a:t>
            </a:r>
            <a:r>
              <a:rPr lang="ru-RU" b="1" dirty="0" err="1"/>
              <a:t>сальтаторный</a:t>
            </a:r>
            <a:r>
              <a:rPr lang="ru-RU" b="1" dirty="0"/>
              <a:t> ритм) </a:t>
            </a:r>
            <a:r>
              <a:rPr lang="ru-RU" dirty="0"/>
              <a:t>– амплитуда превышает 25 уд/мин за период времени более 30 минут.</a:t>
            </a:r>
          </a:p>
          <a:p>
            <a:endParaRPr lang="ru-RU" dirty="0"/>
          </a:p>
        </p:txBody>
      </p:sp>
      <p:pic>
        <p:nvPicPr>
          <p:cNvPr id="3074" name="Picture 2" descr="Кардиотокография плода (КТГ) / Услуги / Лечебно-диагностический центр  МедЭксперт Саратов / Энгельс">
            <a:extLst>
              <a:ext uri="{FF2B5EF4-FFF2-40B4-BE49-F238E27FC236}">
                <a16:creationId xmlns:a16="http://schemas.microsoft.com/office/drawing/2014/main" id="{598DDCC2-EF8E-E241-904A-4FAA0E10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74" y="1396016"/>
            <a:ext cx="3050416" cy="40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31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C8761-6CB5-29D5-80E0-31D121A7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D3754A-D95A-08BB-028C-59967C991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Патологический тип (высокая вероятность гипоксии/ацидоза) </a:t>
            </a:r>
            <a:r>
              <a:rPr lang="ru-RU" dirty="0"/>
              <a:t>характеризуется: </a:t>
            </a:r>
          </a:p>
          <a:p>
            <a:r>
              <a:rPr lang="ru-RU" dirty="0"/>
              <a:t>базальным ритмом &lt;100 уд/мин;.</a:t>
            </a:r>
          </a:p>
          <a:p>
            <a:r>
              <a:rPr lang="ru-RU" dirty="0"/>
              <a:t>снижением вариабельности &gt;50 мин или повышением вариабельности &gt;30 мин или синусоидальным ритмом &gt;30 мин.</a:t>
            </a:r>
          </a:p>
          <a:p>
            <a:r>
              <a:rPr lang="ru-RU" dirty="0"/>
              <a:t>повторными поздними или пролонгированными </a:t>
            </a:r>
            <a:r>
              <a:rPr lang="ru-RU" dirty="0" err="1"/>
              <a:t>децелерациями</a:t>
            </a:r>
            <a:r>
              <a:rPr lang="ru-RU" dirty="0"/>
              <a:t> &gt;30 мин или &gt;20 мин, если снижена вариабельность.</a:t>
            </a:r>
          </a:p>
          <a:p>
            <a:r>
              <a:rPr lang="ru-RU" dirty="0"/>
              <a:t>наличием одной пролонгированной децелерации &gt;5 мин.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2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FB268-4286-0F4A-CB56-DBA46A0D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C009B-B437-B0F7-4824-A74F82CC4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1732"/>
          </a:xfrm>
        </p:spPr>
        <p:txBody>
          <a:bodyPr>
            <a:normAutofit/>
          </a:bodyPr>
          <a:lstStyle/>
          <a:p>
            <a:r>
              <a:rPr lang="ru-RU" b="1" dirty="0"/>
              <a:t>Наличие </a:t>
            </a:r>
            <a:r>
              <a:rPr lang="ru-RU" b="1" dirty="0" err="1"/>
              <a:t>акцелераций</a:t>
            </a:r>
            <a:r>
              <a:rPr lang="ru-RU" b="1" dirty="0"/>
              <a:t> </a:t>
            </a:r>
            <a:r>
              <a:rPr lang="ru-RU" dirty="0"/>
              <a:t>указывает на отсутствие у плода гипоксии и ацидоза.</a:t>
            </a:r>
          </a:p>
          <a:p>
            <a:r>
              <a:rPr lang="ru-RU" b="1" dirty="0"/>
              <a:t>Децелерации </a:t>
            </a:r>
            <a:r>
              <a:rPr lang="ru-RU" dirty="0"/>
              <a:t>считают повторными, когда они сочетаются более чем с 50% маточных сокращений.</a:t>
            </a:r>
          </a:p>
        </p:txBody>
      </p:sp>
      <p:pic>
        <p:nvPicPr>
          <p:cNvPr id="14338" name="Picture 2" descr="Основы интранатальной кардиотокографии.">
            <a:extLst>
              <a:ext uri="{FF2B5EF4-FFF2-40B4-BE49-F238E27FC236}">
                <a16:creationId xmlns:a16="http://schemas.microsoft.com/office/drawing/2014/main" id="{2CD619E5-34BD-EE47-5E62-98FD77F2B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83" y="3697357"/>
            <a:ext cx="4496352" cy="2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56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F0268-61E8-651B-047B-93FD0545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4080F-FE56-2963-2F93-DF3E2818C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66043" cy="25343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/>
              <a:t>Полное клинико-лабораторное обследование.</a:t>
            </a:r>
          </a:p>
          <a:p>
            <a:r>
              <a:rPr lang="ru-RU" dirty="0"/>
              <a:t>При необходимости уточнения состояния плода, прогнозирования исхода родов и определения тактики ведения, когда данных КТГ недостаточно для объективного принятия решения, рекомендована проба </a:t>
            </a:r>
            <a:r>
              <a:rPr lang="ru-RU" b="1" dirty="0"/>
              <a:t>Скальп-</a:t>
            </a:r>
            <a:r>
              <a:rPr lang="ru-RU" b="1" dirty="0" err="1"/>
              <a:t>лактат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15362" name="Picture 2" descr="Можно ли узнать самой, как лежит ребенок в животе матери? - Беременность">
            <a:extLst>
              <a:ext uri="{FF2B5EF4-FFF2-40B4-BE49-F238E27FC236}">
                <a16:creationId xmlns:a16="http://schemas.microsoft.com/office/drawing/2014/main" id="{C6DB73CF-DE6B-BBCC-A349-77F7D08F8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6" y="3834848"/>
            <a:ext cx="4837043" cy="30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20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5D667-7C3D-4696-60A5-94B75DD6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проведения пробы Скальп-</a:t>
            </a:r>
            <a:r>
              <a:rPr lang="ru-RU" dirty="0" err="1"/>
              <a:t>лактат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1C203-CD62-5C80-F55B-FB8C9AB66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1) Подготовить лактометр, проверить соответствие калибровки прибора и тест-полосок.</a:t>
            </a:r>
          </a:p>
          <a:p>
            <a:pPr marL="0" indent="0">
              <a:buNone/>
            </a:pPr>
            <a:r>
              <a:rPr lang="ru-RU" dirty="0"/>
              <a:t>2) Пробу Скальп-</a:t>
            </a:r>
            <a:r>
              <a:rPr lang="ru-RU" dirty="0" err="1"/>
              <a:t>лактат</a:t>
            </a:r>
            <a:r>
              <a:rPr lang="ru-RU" dirty="0"/>
              <a:t> проводят в асептических условиях. </a:t>
            </a:r>
          </a:p>
          <a:p>
            <a:pPr marL="0" indent="0">
              <a:buNone/>
            </a:pPr>
            <a:r>
              <a:rPr lang="ru-RU" dirty="0"/>
              <a:t>3) Для проведения пробы необходимо открытие шейки матки (маточного зева) не менее 3-4 см. </a:t>
            </a:r>
          </a:p>
          <a:p>
            <a:pPr marL="0" indent="0">
              <a:buNone/>
            </a:pPr>
            <a:r>
              <a:rPr lang="ru-RU" dirty="0"/>
              <a:t>4) После установки большого </a:t>
            </a:r>
            <a:r>
              <a:rPr lang="ru-RU" dirty="0" err="1"/>
              <a:t>амниоскопа</a:t>
            </a:r>
            <a:r>
              <a:rPr lang="ru-RU" dirty="0"/>
              <a:t>, головку плода следует осушить тампоном для исключения попадания околоплодных вод или крови матери. При необходимости волосы плода можно сместить в сторону, используя тампон со стерильным вазелиновым маслом. </a:t>
            </a:r>
          </a:p>
          <a:p>
            <a:pPr marL="0" indent="0">
              <a:buNone/>
            </a:pPr>
            <a:r>
              <a:rPr lang="ru-RU" dirty="0"/>
              <a:t>5) Произвести небольшой надрез кожи (до 5мм) и выступившую каплю крови собрать в </a:t>
            </a:r>
            <a:r>
              <a:rPr lang="ru-RU" dirty="0" err="1"/>
              <a:t>гепаринизированный</a:t>
            </a:r>
            <a:r>
              <a:rPr lang="ru-RU" dirty="0"/>
              <a:t> капилляр. Достаточно наполнить капилляр на 5 мм.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251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3D1EE-AE56-6439-B3E3-FCDB7ED5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проведения пробы Скальп-</a:t>
            </a:r>
            <a:r>
              <a:rPr lang="ru-RU" dirty="0" err="1"/>
              <a:t>лактат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03993-6664-2D5E-EBC4-29AF2C929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6) Нанести каплю крови на невпитывающую поверхность.</a:t>
            </a:r>
          </a:p>
          <a:p>
            <a:pPr marL="0" indent="0">
              <a:buNone/>
            </a:pPr>
            <a:r>
              <a:rPr lang="ru-RU" dirty="0"/>
              <a:t>7) Установить тест-полоску в лактометр и включить прибор. Обеспечить контакт впитывающей части тест-полоски и капли крови. </a:t>
            </a:r>
          </a:p>
          <a:p>
            <a:pPr marL="0" indent="0">
              <a:buNone/>
            </a:pPr>
            <a:r>
              <a:rPr lang="ru-RU" dirty="0"/>
              <a:t>8) Считать и зафиксировать результат.</a:t>
            </a:r>
          </a:p>
          <a:p>
            <a:pPr marL="0" indent="0">
              <a:buNone/>
            </a:pPr>
            <a:r>
              <a:rPr lang="ru-RU" dirty="0"/>
              <a:t>9) Интерпретацию результата теста Скальп-</a:t>
            </a:r>
            <a:r>
              <a:rPr lang="ru-RU" dirty="0" err="1"/>
              <a:t>лактат</a:t>
            </a:r>
            <a:r>
              <a:rPr lang="ru-RU" dirty="0"/>
              <a:t> следует производить в соответствии с </a:t>
            </a:r>
            <a:r>
              <a:rPr lang="ru-RU" dirty="0" err="1"/>
              <a:t>референсными</a:t>
            </a:r>
            <a:r>
              <a:rPr lang="ru-RU" dirty="0"/>
              <a:t> значениями для используемого лактометра.</a:t>
            </a:r>
          </a:p>
        </p:txBody>
      </p:sp>
    </p:spTree>
    <p:extLst>
      <p:ext uri="{BB962C8B-B14F-4D97-AF65-F5344CB8AC3E}">
        <p14:creationId xmlns:p14="http://schemas.microsoft.com/office/powerpoint/2010/main" val="2525149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1647F-5E7A-34CB-03DB-FB36D385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701BA-1794-0F01-FD3F-B2C706B66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наличии </a:t>
            </a:r>
            <a:r>
              <a:rPr lang="ru-RU" b="1" dirty="0"/>
              <a:t>ацидоза</a:t>
            </a:r>
            <a:r>
              <a:rPr lang="ru-RU" dirty="0"/>
              <a:t> по данным пробы Скальп-</a:t>
            </a:r>
            <a:r>
              <a:rPr lang="ru-RU" dirty="0" err="1"/>
              <a:t>лактат</a:t>
            </a:r>
            <a:r>
              <a:rPr lang="ru-RU" dirty="0"/>
              <a:t> предпочтительной тактикой является </a:t>
            </a:r>
            <a:r>
              <a:rPr lang="ru-RU" b="1" dirty="0"/>
              <a:t>немедленное родоразрешение</a:t>
            </a:r>
            <a:r>
              <a:rPr lang="ru-RU" dirty="0"/>
              <a:t>. </a:t>
            </a:r>
          </a:p>
          <a:p>
            <a:r>
              <a:rPr lang="ru-RU" dirty="0"/>
              <a:t>При нормальных значениях </a:t>
            </a:r>
            <a:r>
              <a:rPr lang="ru-RU" dirty="0" err="1"/>
              <a:t>лактата</a:t>
            </a:r>
            <a:r>
              <a:rPr lang="ru-RU" dirty="0"/>
              <a:t> в крови из предлежащей части плода возможно продолжение родов с мониторным контролем. </a:t>
            </a:r>
          </a:p>
          <a:p>
            <a:r>
              <a:rPr lang="ru-RU" dirty="0"/>
              <a:t>По показаниям возможно повторное проведение пробы Скальп-</a:t>
            </a:r>
            <a:r>
              <a:rPr lang="ru-RU" dirty="0" err="1"/>
              <a:t>лактат</a:t>
            </a:r>
            <a:r>
              <a:rPr lang="ru-RU" dirty="0"/>
              <a:t> через 20-40 мин и более. </a:t>
            </a:r>
          </a:p>
        </p:txBody>
      </p:sp>
    </p:spTree>
    <p:extLst>
      <p:ext uri="{BB962C8B-B14F-4D97-AF65-F5344CB8AC3E}">
        <p14:creationId xmlns:p14="http://schemas.microsoft.com/office/powerpoint/2010/main" val="141158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A25DD-92CF-F3CD-6131-8D8BE452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303FC-E818-6C10-3A92-D987CB296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Прибор </a:t>
            </a:r>
            <a:r>
              <a:rPr lang="ru-RU" b="1" dirty="0" err="1"/>
              <a:t>Lactate</a:t>
            </a:r>
            <a:r>
              <a:rPr lang="ru-RU" b="1" dirty="0"/>
              <a:t> Pro2:  </a:t>
            </a:r>
          </a:p>
          <a:p>
            <a:r>
              <a:rPr lang="ru-RU" dirty="0"/>
              <a:t>Норма &lt;6,4 ммоль/л</a:t>
            </a:r>
          </a:p>
          <a:p>
            <a:r>
              <a:rPr lang="ru-RU" dirty="0" err="1"/>
              <a:t>Преацидоз</a:t>
            </a:r>
            <a:r>
              <a:rPr lang="ru-RU" dirty="0"/>
              <a:t> 6,4–7,3 ммоль/л</a:t>
            </a:r>
          </a:p>
          <a:p>
            <a:r>
              <a:rPr lang="ru-RU" dirty="0"/>
              <a:t>Ацидоз &gt;7,3 ммоль/л  </a:t>
            </a:r>
          </a:p>
          <a:p>
            <a:pPr marL="0" indent="0">
              <a:buNone/>
            </a:pPr>
            <a:r>
              <a:rPr lang="ru-RU" b="1" dirty="0"/>
              <a:t>Прибор </a:t>
            </a:r>
            <a:r>
              <a:rPr lang="ru-RU" b="1" dirty="0" err="1"/>
              <a:t>Lactat</a:t>
            </a:r>
            <a:r>
              <a:rPr lang="ru-RU" b="1" dirty="0"/>
              <a:t> </a:t>
            </a:r>
            <a:r>
              <a:rPr lang="ru-RU" b="1" dirty="0" err="1"/>
              <a:t>Scout</a:t>
            </a:r>
            <a:r>
              <a:rPr lang="ru-RU" b="1" dirty="0"/>
              <a:t>: </a:t>
            </a:r>
          </a:p>
          <a:p>
            <a:r>
              <a:rPr lang="ru-RU" dirty="0"/>
              <a:t>Норма &lt;4,9 ммоль/л</a:t>
            </a:r>
          </a:p>
          <a:p>
            <a:r>
              <a:rPr lang="ru-RU" dirty="0" err="1"/>
              <a:t>Преацидоз</a:t>
            </a:r>
            <a:r>
              <a:rPr lang="ru-RU" dirty="0"/>
              <a:t> 4,9–5,8 ммоль/л</a:t>
            </a:r>
          </a:p>
          <a:p>
            <a:r>
              <a:rPr lang="ru-RU" dirty="0"/>
              <a:t>Ацидоз ≥ 5,9 ммоль/л</a:t>
            </a:r>
          </a:p>
        </p:txBody>
      </p:sp>
      <p:pic>
        <p:nvPicPr>
          <p:cNvPr id="16386" name="Picture 2" descr="Персональный анализатор лактата (молочной кислоты) Lactate Pro2 - Частное  предприятие &quot;Виена Медикал&quot;">
            <a:extLst>
              <a:ext uri="{FF2B5EF4-FFF2-40B4-BE49-F238E27FC236}">
                <a16:creationId xmlns:a16="http://schemas.microsoft.com/office/drawing/2014/main" id="{C93853A7-8551-2A90-BF30-01247235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67" y="365125"/>
            <a:ext cx="1940063" cy="38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Lactate Scout+ | Lactate Analyzers | EKF Diagnostics">
            <a:extLst>
              <a:ext uri="{FF2B5EF4-FFF2-40B4-BE49-F238E27FC236}">
                <a16:creationId xmlns:a16="http://schemas.microsoft.com/office/drawing/2014/main" id="{F754FF47-AC92-6ED4-2B0E-436E5283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88" y="2408583"/>
            <a:ext cx="4061633" cy="284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06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A48A4-F922-5D3F-7693-5FBD5DA5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925B93-181D-DAAC-7071-51B320828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6. Рекомендовано при дистрессе плода в родах и/или оценке новорожденного по шкале </a:t>
            </a:r>
            <a:r>
              <a:rPr lang="ru-RU" dirty="0" err="1"/>
              <a:t>Апгар</a:t>
            </a:r>
            <a:r>
              <a:rPr lang="ru-RU" dirty="0"/>
              <a:t> &lt;4 баллов через 1 минуту, &lt;7 баллов через 5 минут после рождения провести </a:t>
            </a:r>
            <a:r>
              <a:rPr lang="ru-RU" b="1" dirty="0"/>
              <a:t>исследование кислотно-основного состояния и газов артериальной и венозной пуповинной крови </a:t>
            </a:r>
            <a:r>
              <a:rPr lang="ru-RU" dirty="0"/>
              <a:t>для объективной оценки состояния и диагностики гипоксии у новорожденного. </a:t>
            </a:r>
          </a:p>
          <a:p>
            <a:r>
              <a:rPr lang="ru-RU" dirty="0"/>
              <a:t>По данным </a:t>
            </a:r>
            <a:r>
              <a:rPr lang="ru-RU" b="1" dirty="0"/>
              <a:t>КОС артериальной пуповинной крови </a:t>
            </a:r>
            <a:r>
              <a:rPr lang="ru-RU" dirty="0"/>
              <a:t>риска развития неврологической патологии вследствие гипоксии у новорождённого использовать значения </a:t>
            </a:r>
            <a:r>
              <a:rPr lang="ru-RU" dirty="0" err="1"/>
              <a:t>pH</a:t>
            </a:r>
            <a:r>
              <a:rPr lang="ru-RU" dirty="0"/>
              <a:t>&lt;7,00 и дефицит оснований (ВЕ)≥12 ммоль/л.</a:t>
            </a:r>
          </a:p>
        </p:txBody>
      </p:sp>
    </p:spTree>
    <p:extLst>
      <p:ext uri="{BB962C8B-B14F-4D97-AF65-F5344CB8AC3E}">
        <p14:creationId xmlns:p14="http://schemas.microsoft.com/office/powerpoint/2010/main" val="2158064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B8FBB-BE50-B758-C431-3808491C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Забор пуповинной крови для определения КОС: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97BBE8-FB34-8745-E86E-769AE1798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После рождения ребенка наложить два зажима ближе к ребенку, выделив между ними сегмент пуповины длиной 10-20 см</a:t>
            </a:r>
            <a:r>
              <a:rPr lang="ru-RU" sz="1800" dirty="0"/>
              <a:t>.</a:t>
            </a:r>
          </a:p>
          <a:p>
            <a:r>
              <a:rPr lang="ru-RU" dirty="0"/>
              <a:t>Для исключения ошибки произвести забор крови в </a:t>
            </a:r>
            <a:r>
              <a:rPr lang="ru-RU" dirty="0" err="1"/>
              <a:t>гепаринизированные</a:t>
            </a:r>
            <a:r>
              <a:rPr lang="ru-RU" dirty="0"/>
              <a:t> шприцы (пробирки) отдельно из артерии и вены пуповины.</a:t>
            </a:r>
            <a:endParaRPr lang="ru-RU" sz="1800" dirty="0"/>
          </a:p>
          <a:p>
            <a:r>
              <a:rPr lang="ru-RU" dirty="0"/>
              <a:t>Образцы проб поместить в холод и доставить в лабораторию.</a:t>
            </a:r>
          </a:p>
          <a:p>
            <a:r>
              <a:rPr lang="ru-RU" dirty="0"/>
              <a:t>Исследование проб производить в минимально короткие сроки. </a:t>
            </a:r>
          </a:p>
          <a:p>
            <a:r>
              <a:rPr lang="ru-RU" dirty="0"/>
              <a:t>При невозможности немедленного исследования - максимально допустимый период пригодности сегмента пуповины и крови для проведения анализа – 60 мин.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95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B811-A770-4086-E7DB-7D5AF997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6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Показатели	КОС в артериальной пуповинной крови у здоровых новорожденных: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008BB79-EA2B-E092-6AF5-EE205D636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23460"/>
              </p:ext>
            </p:extLst>
          </p:nvPr>
        </p:nvGraphicFramePr>
        <p:xfrm>
          <a:off x="838200" y="2386495"/>
          <a:ext cx="10280374" cy="31181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42365">
                  <a:extLst>
                    <a:ext uri="{9D8B030D-6E8A-4147-A177-3AD203B41FA5}">
                      <a16:colId xmlns:a16="http://schemas.microsoft.com/office/drawing/2014/main" val="1915856857"/>
                    </a:ext>
                  </a:extLst>
                </a:gridCol>
                <a:gridCol w="2034014">
                  <a:extLst>
                    <a:ext uri="{9D8B030D-6E8A-4147-A177-3AD203B41FA5}">
                      <a16:colId xmlns:a16="http://schemas.microsoft.com/office/drawing/2014/main" val="3687108915"/>
                    </a:ext>
                  </a:extLst>
                </a:gridCol>
                <a:gridCol w="1687658">
                  <a:extLst>
                    <a:ext uri="{9D8B030D-6E8A-4147-A177-3AD203B41FA5}">
                      <a16:colId xmlns:a16="http://schemas.microsoft.com/office/drawing/2014/main" val="417137583"/>
                    </a:ext>
                  </a:extLst>
                </a:gridCol>
                <a:gridCol w="1716337">
                  <a:extLst>
                    <a:ext uri="{9D8B030D-6E8A-4147-A177-3AD203B41FA5}">
                      <a16:colId xmlns:a16="http://schemas.microsoft.com/office/drawing/2014/main" val="3369381151"/>
                    </a:ext>
                  </a:extLst>
                </a:gridCol>
              </a:tblGrid>
              <a:tr h="475975">
                <a:tc>
                  <a:txBody>
                    <a:bodyPr/>
                    <a:lstStyle/>
                    <a:p>
                      <a:pPr marL="67945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655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рН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3175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ВЕ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9255" marR="38925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lac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629216"/>
                  </a:ext>
                </a:extLst>
              </a:tr>
              <a:tr h="459322">
                <a:tc>
                  <a:txBody>
                    <a:bodyPr/>
                    <a:lstStyle/>
                    <a:p>
                      <a:pPr marL="8636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ru-RU" sz="20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перцентиль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7,12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33464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2415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264153"/>
                  </a:ext>
                </a:extLst>
              </a:tr>
              <a:tr h="436561">
                <a:tc>
                  <a:txBody>
                    <a:bodyPr/>
                    <a:lstStyle/>
                    <a:p>
                      <a:pPr marL="8636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r>
                        <a:rPr lang="ru-RU" sz="20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перцентиль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7,22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33464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5,3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893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77929"/>
                  </a:ext>
                </a:extLst>
              </a:tr>
              <a:tr h="436561">
                <a:tc>
                  <a:txBody>
                    <a:bodyPr/>
                    <a:lstStyle/>
                    <a:p>
                      <a:pPr marL="8636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Медиана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7,29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33464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2415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42760"/>
                  </a:ext>
                </a:extLst>
              </a:tr>
              <a:tr h="436561">
                <a:tc>
                  <a:txBody>
                    <a:bodyPr/>
                    <a:lstStyle/>
                    <a:p>
                      <a:pPr marL="8636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r>
                        <a:rPr lang="ru-RU" sz="20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перцентиль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7,32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33464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9,2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2415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06662"/>
                  </a:ext>
                </a:extLst>
              </a:tr>
              <a:tr h="436561">
                <a:tc>
                  <a:txBody>
                    <a:bodyPr/>
                    <a:lstStyle/>
                    <a:p>
                      <a:pPr marL="8636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r>
                        <a:rPr lang="ru-RU" sz="20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перцентиль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7,41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33464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12,4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2415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8,5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348877"/>
                  </a:ext>
                </a:extLst>
              </a:tr>
              <a:tr h="436561">
                <a:tc>
                  <a:txBody>
                    <a:bodyPr/>
                    <a:lstStyle/>
                    <a:p>
                      <a:pPr marL="8636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Среднее</a:t>
                      </a:r>
                      <a:r>
                        <a:rPr lang="ru-RU" sz="20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значение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7,28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33464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2415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3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78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CA8122-DC4A-F634-CCB8-21DC6CB03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757" y="11100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АКЦЕЛЕРАЦИИ </a:t>
            </a:r>
            <a:r>
              <a:rPr lang="ru-RU" dirty="0"/>
              <a:t>– внезапное (от начала до пика менее чем за 30 секунд) увеличение ЧСС плода выше базальной линии более 15 ударов по амплитуде, продолжительностью более 15 секунд, но не более 10 минут.</a:t>
            </a:r>
          </a:p>
          <a:p>
            <a:pPr marL="0" indent="0">
              <a:buNone/>
            </a:pPr>
            <a:r>
              <a:rPr lang="ru-RU" b="1" dirty="0"/>
              <a:t>ДЕЦЕЛЕРАЦИИ </a:t>
            </a:r>
            <a:r>
              <a:rPr lang="ru-RU" dirty="0"/>
              <a:t>– снижение ЧСС плода ниже базальной линии более чем на 15 ударов продолжительностью более 15 сек, но не больше 10 минут.</a:t>
            </a:r>
          </a:p>
          <a:p>
            <a:pPr marL="0" indent="0">
              <a:buNone/>
            </a:pPr>
            <a:r>
              <a:rPr lang="ru-RU" b="1" dirty="0"/>
              <a:t>РАННИЕ ДЕЦЕЛЕРАЦИИ </a:t>
            </a:r>
            <a:r>
              <a:rPr lang="ru-RU" dirty="0"/>
              <a:t>– это неглубокие, короткие, с    нормальной вариабельностью децелерации совпадающие с маточными сокращениями.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742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48387-87C5-E933-2604-26509AF9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Ведение беременности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EA077-893A-CB79-2F17-04924DF18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При выявлении сомнительного типа КТГ на антенатальном этапе диагноз уточняется путем повторного анализа и консультирования с заведующим подразделением медицинской акушерской организации, в которой пациентка наблюдается. </a:t>
            </a:r>
          </a:p>
          <a:p>
            <a:r>
              <a:rPr lang="ru-RU" dirty="0"/>
              <a:t>При необходимости пациентку следует проконсультировать в АКДЦ медицинской акушерской организации III уровня. </a:t>
            </a:r>
          </a:p>
          <a:p>
            <a:r>
              <a:rPr lang="ru-RU" dirty="0"/>
              <a:t>При выявлении патологического типа КТГ на антенатальном этапе пациентку немедленно направляют на госпитализацию в стационар медицинской акушерской организации II или III уровня на основе схем маршрутизации, утверждённых региональными органами управления здравоохранением.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981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1B83E-8C78-6A52-BBD8-DC1D2685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Ведение беременности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635C4-9A48-9601-8EFD-E91DC76F1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выявлении дистресса плода в родах медицинская помощь оказывается в стационаре того лечебного учреждения, где пациентка находится на момент установления диагноза. </a:t>
            </a:r>
          </a:p>
          <a:p>
            <a:r>
              <a:rPr lang="ru-RU" dirty="0"/>
              <a:t>При необходимости возможна дистанционная консультация в АКДЦ медицинской акушерской организации III уровня.</a:t>
            </a:r>
          </a:p>
        </p:txBody>
      </p:sp>
    </p:spTree>
    <p:extLst>
      <p:ext uri="{BB962C8B-B14F-4D97-AF65-F5344CB8AC3E}">
        <p14:creationId xmlns:p14="http://schemas.microsoft.com/office/powerpoint/2010/main" val="1944145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59D6D-CD0D-B453-8422-146A309F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711C9-0470-4203-F363-8EC9862CC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 выявлении не корригируемой причины нарушения сердечного ритма плода </a:t>
            </a:r>
            <a:r>
              <a:rPr lang="ru-RU" b="1" dirty="0"/>
              <a:t>(разрыв матки, выпадение петли пуповины, преждевременная отслойка нормально расположенной плаценты)</a:t>
            </a:r>
            <a:r>
              <a:rPr lang="ru-RU" dirty="0"/>
              <a:t>, критическом его нарушении </a:t>
            </a:r>
            <a:r>
              <a:rPr lang="ru-RU" b="1" dirty="0"/>
              <a:t>(</a:t>
            </a:r>
            <a:r>
              <a:rPr lang="ru-RU" b="1" dirty="0" err="1"/>
              <a:t>брадиаритмия</a:t>
            </a:r>
            <a:r>
              <a:rPr lang="ru-RU" b="1" dirty="0"/>
              <a:t>, прогрессирующая в течение 5-10 мин</a:t>
            </a:r>
            <a:r>
              <a:rPr lang="ru-RU" dirty="0"/>
              <a:t>) или отсутствии быстрого эффекта от восстановительных мероприятий (в течение 10-20 минут) показано </a:t>
            </a:r>
            <a:r>
              <a:rPr lang="ru-RU" b="1" dirty="0"/>
              <a:t>ЭКСТРЕННОЕ РОДОРАЗРЕШЕНИЕ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625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87FD2-CD14-1C13-2D38-5D3D0051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076A70-5FE5-8E27-3CC0-AD5BE237F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 мерам по восстановлению сердечного ритма относится:</a:t>
            </a:r>
          </a:p>
          <a:p>
            <a:r>
              <a:rPr lang="ru-RU" dirty="0"/>
              <a:t>прекращение введения окситоцина или удаление пессария с простагландином </a:t>
            </a:r>
          </a:p>
          <a:p>
            <a:r>
              <a:rPr lang="ru-RU" dirty="0"/>
              <a:t>при наличии </a:t>
            </a:r>
            <a:r>
              <a:rPr lang="ru-RU" dirty="0" err="1"/>
              <a:t>персистирующей</a:t>
            </a:r>
            <a:r>
              <a:rPr lang="ru-RU" dirty="0"/>
              <a:t> </a:t>
            </a:r>
            <a:r>
              <a:rPr lang="ru-RU" dirty="0" err="1"/>
              <a:t>тахисистолии</a:t>
            </a:r>
            <a:r>
              <a:rPr lang="ru-RU" dirty="0"/>
              <a:t> – проведение кратковременного </a:t>
            </a:r>
            <a:r>
              <a:rPr lang="ru-RU" dirty="0" err="1"/>
              <a:t>токолиза</a:t>
            </a:r>
            <a:r>
              <a:rPr lang="ru-RU" dirty="0"/>
              <a:t> - 2 мл </a:t>
            </a:r>
            <a:r>
              <a:rPr lang="ru-RU" dirty="0" err="1"/>
              <a:t>гексопреналина</a:t>
            </a:r>
            <a:r>
              <a:rPr lang="ru-RU" dirty="0"/>
              <a:t> + 10 мл раствора 0,9% натрия хлорида внутривенно медленно в течение 5 минут</a:t>
            </a:r>
          </a:p>
        </p:txBody>
      </p:sp>
    </p:spTree>
    <p:extLst>
      <p:ext uri="{BB962C8B-B14F-4D97-AF65-F5344CB8AC3E}">
        <p14:creationId xmlns:p14="http://schemas.microsoft.com/office/powerpoint/2010/main" val="2586862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B479D-1535-1FA1-BE08-B8568A7A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B56877-6F2E-F2D7-BD04-B795360FA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позиционная терапия (изменение положения тела роженицы для исключения сдавления пуповины или аорто-</a:t>
            </a:r>
            <a:r>
              <a:rPr lang="ru-RU" dirty="0" err="1"/>
              <a:t>кавальной</a:t>
            </a:r>
            <a:r>
              <a:rPr lang="ru-RU" dirty="0"/>
              <a:t> компрессии)</a:t>
            </a:r>
          </a:p>
          <a:p>
            <a:r>
              <a:rPr lang="ru-RU" dirty="0"/>
              <a:t>нормализация состояния пациентки (в зависимости от клинической ситуации)</a:t>
            </a:r>
          </a:p>
          <a:p>
            <a:r>
              <a:rPr lang="ru-RU" dirty="0"/>
              <a:t>быстрая инфузия </a:t>
            </a:r>
            <a:r>
              <a:rPr lang="ru-RU" dirty="0" err="1"/>
              <a:t>кристаллоидного</a:t>
            </a:r>
            <a:r>
              <a:rPr lang="ru-RU" dirty="0"/>
              <a:t> раствора</a:t>
            </a:r>
          </a:p>
          <a:p>
            <a:r>
              <a:rPr lang="ru-RU" dirty="0"/>
              <a:t>во втором периоде родов может быть полезным временное прекращение потужной деятельности для восстановления кислородного питания плода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550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3A783-E50B-209E-26F2-F909CE05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94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pic>
        <p:nvPicPr>
          <p:cNvPr id="17410" name="Picture 2" descr="⬇ Скачать картинки Одежда для беременных, стоковые фото Одежда для  беременных в хорошем качестве | Depositphotos">
            <a:extLst>
              <a:ext uri="{FF2B5EF4-FFF2-40B4-BE49-F238E27FC236}">
                <a16:creationId xmlns:a16="http://schemas.microsoft.com/office/drawing/2014/main" id="{600210AB-A427-C536-5B0A-46F55F164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90" y="2289486"/>
            <a:ext cx="5658420" cy="377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5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7B09D7-1ED9-40BC-1FD9-74928B828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513" y="1136512"/>
            <a:ext cx="10515600" cy="22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ВАРИАБЕЛЬНЫЕ ДЕЦЕЛЕРАЦИИ (V-образные) </a:t>
            </a:r>
            <a:r>
              <a:rPr lang="ru-RU" dirty="0"/>
              <a:t>– это децелерации с быстрым падением (достигают минимума менее чем за 30 секунд), с хорошей вариабельностью в пределах децелерации, быстрым восстановлением до базальной линии, различного размера, формы и отношения к маточным сокращениям.</a:t>
            </a:r>
          </a:p>
          <a:p>
            <a:endParaRPr lang="ru-RU" dirty="0"/>
          </a:p>
        </p:txBody>
      </p:sp>
      <p:pic>
        <p:nvPicPr>
          <p:cNvPr id="4100" name="Picture 4" descr="Кардиотокография (КТГ) - online presentation">
            <a:extLst>
              <a:ext uri="{FF2B5EF4-FFF2-40B4-BE49-F238E27FC236}">
                <a16:creationId xmlns:a16="http://schemas.microsoft.com/office/drawing/2014/main" id="{5549746C-48B4-E117-8844-13BA235E0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5653" r="7017" b="23864"/>
          <a:stretch/>
        </p:blipFill>
        <p:spPr bwMode="auto">
          <a:xfrm>
            <a:off x="1696279" y="3203746"/>
            <a:ext cx="6480313" cy="33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2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D7B1F9-CE99-5A0B-9E0E-2929CAF9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261" y="11100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ПОЗДНИЕ ДЕЦЕЛЕРАЦИИ (</a:t>
            </a:r>
            <a:r>
              <a:rPr lang="ru-RU" b="1" dirty="0" err="1"/>
              <a:t>U</a:t>
            </a:r>
            <a:r>
              <a:rPr lang="ru-RU" b="1" dirty="0"/>
              <a:t>-образные, с/без снижения вариабельности)</a:t>
            </a:r>
            <a:r>
              <a:rPr lang="ru-RU" dirty="0"/>
              <a:t> – это децелерации с постепенным началом и/или постепенным восстановлением до базальной линии и/или уменьшенной вариабельностью в пределах децелерации. Постепенное начало и возвращение к исходному уровню означает, что между началом/окончанием децелерации и минимальным уровнем проходит более 30 секунд. Поздняя децелерация начинается на 20 сек позже начала схватки, достигает минимального значения после ее пика и возвращается к  базальной линии после ее окончания.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52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DCBEEC-E0DA-AC6D-C03D-96987DC5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018" y="11365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ПРОЛОНГИРОВАННЫЕ ДЕЦЕЛЕРАЦИИ </a:t>
            </a:r>
            <a:r>
              <a:rPr lang="ru-RU" dirty="0"/>
              <a:t>– децелерации продолжительностью более 3 минут.</a:t>
            </a:r>
          </a:p>
          <a:p>
            <a:pPr marL="0" indent="0">
              <a:buNone/>
            </a:pPr>
            <a:r>
              <a:rPr lang="ru-RU" b="1" dirty="0"/>
              <a:t>СИНУСОИДАЛЬНЫЙ ТИП </a:t>
            </a:r>
            <a:r>
              <a:rPr lang="ru-RU" dirty="0"/>
              <a:t>– регулярный, плавный, волнообразный сигнал, напоминающий синусоидальную волну, с амплитудой от 5 до 15 ударов в минуту и частотой от 3 до 5 циклов в минуту.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Глава 2 современные методы исследования бродах (стр. 3 ) |  Контент-платформа Pandia.ru">
            <a:extLst>
              <a:ext uri="{FF2B5EF4-FFF2-40B4-BE49-F238E27FC236}">
                <a16:creationId xmlns:a16="http://schemas.microsoft.com/office/drawing/2014/main" id="{099AF7B4-C536-E1E5-1030-64A2756E5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59" y="3429000"/>
            <a:ext cx="4859208" cy="30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3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86ADF4-463C-0768-1F58-DD524B931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270" y="10835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ГИПОКСИЯ (кислородная недостаточность) </a:t>
            </a:r>
            <a:r>
              <a:rPr lang="ru-RU" dirty="0"/>
              <a:t>– типовой патологический процесс, развивающийся вследствие недостаточности обеспечения и/или потребления кислорода клетками, что приводит к нарушению их функции. </a:t>
            </a:r>
          </a:p>
          <a:p>
            <a:pPr marL="0" indent="0">
              <a:buNone/>
            </a:pPr>
            <a:r>
              <a:rPr lang="ru-RU" b="1" dirty="0"/>
              <a:t>ГИПОКСЕМИЯ</a:t>
            </a:r>
            <a:r>
              <a:rPr lang="ru-RU" dirty="0"/>
              <a:t> – понижение содержания кислорода в крови, которое может привести к тканевой гипоксии. Нарушение тканевого дыхания при гипоксии заключается в переключении аэробного типа на малоэффективный анаэробный с       выделением большого количества молочной кислоты. </a:t>
            </a:r>
          </a:p>
        </p:txBody>
      </p:sp>
    </p:spTree>
    <p:extLst>
      <p:ext uri="{BB962C8B-B14F-4D97-AF65-F5344CB8AC3E}">
        <p14:creationId xmlns:p14="http://schemas.microsoft.com/office/powerpoint/2010/main" val="146186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CAE9FF-2A36-2E84-7E11-718A4620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270" y="1881808"/>
            <a:ext cx="8796130" cy="481053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АЦИДОЗ</a:t>
            </a:r>
            <a:r>
              <a:rPr lang="ru-RU" dirty="0"/>
              <a:t> – смещение кислотно-основного баланса организма в сторону увеличения кислотности (уменьшение рН). </a:t>
            </a:r>
          </a:p>
          <a:p>
            <a:pPr marL="0" indent="0">
              <a:buNone/>
            </a:pPr>
            <a:r>
              <a:rPr lang="ru-RU" b="1" dirty="0"/>
              <a:t>Метаболический ацидоз </a:t>
            </a:r>
            <a:r>
              <a:rPr lang="ru-RU" dirty="0"/>
              <a:t>развивается в результате накопления кислых продуктов в тканях, недостаточного их связывания или разрушения (</a:t>
            </a:r>
            <a:r>
              <a:rPr lang="ru-RU" dirty="0" err="1"/>
              <a:t>кетоацидоз</a:t>
            </a:r>
            <a:r>
              <a:rPr lang="ru-RU" dirty="0"/>
              <a:t>, </a:t>
            </a:r>
            <a:r>
              <a:rPr lang="ru-RU" dirty="0" err="1"/>
              <a:t>лактатацидоз</a:t>
            </a:r>
            <a:r>
              <a:rPr lang="ru-RU" dirty="0"/>
              <a:t>) и сочетается со снижением уровня (дефицитом) бикарбоната и других буферных оснований.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Ацидоз – что это такое? Причины развития, симптомы и лечение">
            <a:extLst>
              <a:ext uri="{FF2B5EF4-FFF2-40B4-BE49-F238E27FC236}">
                <a16:creationId xmlns:a16="http://schemas.microsoft.com/office/drawing/2014/main" id="{DF70FC5D-EDDF-EC27-C736-CAD67401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5" y="306783"/>
            <a:ext cx="4385917" cy="11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0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2528</Words>
  <Application>Microsoft Macintosh PowerPoint</Application>
  <PresentationFormat>Широкоэкранный</PresentationFormat>
  <Paragraphs>211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Office Theme</vt:lpstr>
      <vt:lpstr>Признаки внутриутробной гипоксии плода, требующие предоставления медицинской помощи матери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Этиология и патогенез</vt:lpstr>
      <vt:lpstr>Этиология и патогенез</vt:lpstr>
      <vt:lpstr>Этиология и патогенез</vt:lpstr>
      <vt:lpstr>Этиология и патогенез</vt:lpstr>
      <vt:lpstr>Этиология и патогенез</vt:lpstr>
      <vt:lpstr>Этиология и патогенез</vt:lpstr>
      <vt:lpstr>Этиология и патогенез</vt:lpstr>
      <vt:lpstr>Эпидемиология</vt:lpstr>
      <vt:lpstr>МКБ:</vt:lpstr>
      <vt:lpstr>Классификация </vt:lpstr>
      <vt:lpstr>Классификация</vt:lpstr>
      <vt:lpstr>Классификация</vt:lpstr>
      <vt:lpstr>Клиническая картина</vt:lpstr>
      <vt:lpstr>Диагностика</vt:lpstr>
      <vt:lpstr>Диагностика</vt:lpstr>
      <vt:lpstr>Диагностика</vt:lpstr>
      <vt:lpstr>Диагностика</vt:lpstr>
      <vt:lpstr>Диагностика</vt:lpstr>
      <vt:lpstr>Диагностика</vt:lpstr>
      <vt:lpstr>Диагностика</vt:lpstr>
      <vt:lpstr>Диагностика</vt:lpstr>
      <vt:lpstr>Техника проведения пробы Скальп-лактат:</vt:lpstr>
      <vt:lpstr>Техника проведения пробы Скальп-лактат:</vt:lpstr>
      <vt:lpstr>Диагностика</vt:lpstr>
      <vt:lpstr>Диагностика</vt:lpstr>
      <vt:lpstr>Диагностика</vt:lpstr>
      <vt:lpstr>Забор пуповинной крови для определения КОС:</vt:lpstr>
      <vt:lpstr>Показатели КОС в артериальной пуповинной крови у здоровых новорожденных:</vt:lpstr>
      <vt:lpstr>Ведение беременности</vt:lpstr>
      <vt:lpstr>Ведение беременности</vt:lpstr>
      <vt:lpstr>Лечение</vt:lpstr>
      <vt:lpstr>Лечение</vt:lpstr>
      <vt:lpstr>Лечение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Алина Иванова</cp:lastModifiedBy>
  <cp:revision>5</cp:revision>
  <dcterms:created xsi:type="dcterms:W3CDTF">2022-01-31T14:40:29Z</dcterms:created>
  <dcterms:modified xsi:type="dcterms:W3CDTF">2022-06-02T18:59:55Z</dcterms:modified>
</cp:coreProperties>
</file>