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81"/>
  </p:notes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344" r:id="rId10"/>
    <p:sldId id="345" r:id="rId11"/>
    <p:sldId id="346" r:id="rId12"/>
    <p:sldId id="347" r:id="rId13"/>
    <p:sldId id="348" r:id="rId14"/>
    <p:sldId id="349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20" r:id="rId39"/>
    <p:sldId id="321" r:id="rId40"/>
    <p:sldId id="322" r:id="rId41"/>
    <p:sldId id="323" r:id="rId42"/>
    <p:sldId id="324" r:id="rId43"/>
    <p:sldId id="326" r:id="rId44"/>
    <p:sldId id="327" r:id="rId45"/>
    <p:sldId id="328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290" r:id="rId54"/>
    <p:sldId id="294" r:id="rId55"/>
    <p:sldId id="295" r:id="rId56"/>
    <p:sldId id="309" r:id="rId57"/>
    <p:sldId id="308" r:id="rId58"/>
    <p:sldId id="298" r:id="rId59"/>
    <p:sldId id="314" r:id="rId60"/>
    <p:sldId id="305" r:id="rId61"/>
    <p:sldId id="316" r:id="rId62"/>
    <p:sldId id="313" r:id="rId63"/>
    <p:sldId id="306" r:id="rId64"/>
    <p:sldId id="303" r:id="rId65"/>
    <p:sldId id="310" r:id="rId66"/>
    <p:sldId id="312" r:id="rId67"/>
    <p:sldId id="311" r:id="rId68"/>
    <p:sldId id="317" r:id="rId69"/>
    <p:sldId id="318" r:id="rId70"/>
    <p:sldId id="319" r:id="rId71"/>
    <p:sldId id="334" r:id="rId72"/>
    <p:sldId id="330" r:id="rId73"/>
    <p:sldId id="331" r:id="rId74"/>
    <p:sldId id="335" r:id="rId75"/>
    <p:sldId id="332" r:id="rId76"/>
    <p:sldId id="333" r:id="rId77"/>
    <p:sldId id="291" r:id="rId78"/>
    <p:sldId id="329" r:id="rId79"/>
    <p:sldId id="343" r:id="rId8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3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3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3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3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3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1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2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3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4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5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6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7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8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049" name="Rectangle 1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74487" cy="1246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61" name="Rectangle 1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855071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654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6BAA59D3-5515-4661-B6E8-6B90FD749C95}" type="slidenum">
              <a:rPr lang="ru-RU" altLang="ru-RU" sz="14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6703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lnSpc>
                <a:spcPct val="95000"/>
              </a:lnSpc>
              <a:buClrTx/>
              <a:buFontTx/>
              <a:buNone/>
            </a:pPr>
            <a:fld id="{445DDF75-88FC-4F15-9492-493A20A96FA5}" type="slidenum">
              <a:rPr lang="ru-RU" altLang="ru-RU" sz="1400">
                <a:solidFill>
                  <a:srgbClr val="000000"/>
                </a:solidFill>
                <a:latin typeface="Times New Roman" pitchFamily="16" charset="0"/>
              </a:rPr>
              <a:pPr algn="r" eaLnBrk="1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60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93725"/>
            <a:ext cx="3910013" cy="2932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22300" y="3714750"/>
            <a:ext cx="4976813" cy="35194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0FE0796-F747-4ACE-8480-23D3DC004902}" type="slidenum">
              <a:rPr lang="ru-RU" altLang="ru-RU" sz="1200">
                <a:solidFill>
                  <a:srgbClr val="292934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ru-RU" altLang="ru-RU" sz="1200">
              <a:solidFill>
                <a:srgbClr val="292934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4B8351-E2B2-4DE7-BB67-807EF5D13D70}" type="slidenum">
              <a:rPr lang="ru-RU" altLang="ru-RU" sz="1200">
                <a:solidFill>
                  <a:srgbClr val="292934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ru-RU" altLang="ru-RU" sz="1200">
              <a:solidFill>
                <a:srgbClr val="292934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118D00-BFC2-4DC1-ABF2-B504B35B86A7}" type="slidenum">
              <a:rPr lang="ru-RU" altLang="ru-RU" sz="1200">
                <a:solidFill>
                  <a:srgbClr val="292934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ru-RU" altLang="ru-RU" sz="1200">
              <a:solidFill>
                <a:srgbClr val="292934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E875F7F-34B2-4181-A217-3A3701FA54F8}" type="slidenum">
              <a:rPr lang="ru-RU" altLang="ru-RU" sz="1200">
                <a:solidFill>
                  <a:srgbClr val="292934"/>
                </a:solidFill>
              </a:rPr>
              <a:pPr algn="r" eaLnBrk="1" hangingPunct="1">
                <a:buClrTx/>
                <a:buFontTx/>
                <a:buNone/>
              </a:pPr>
              <a:t>27</a:t>
            </a:fld>
            <a:endParaRPr lang="ru-RU" altLang="ru-RU" sz="1200">
              <a:solidFill>
                <a:srgbClr val="292934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  <p:sp>
        <p:nvSpPr>
          <p:cNvPr id="75780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D755D47-E0B6-440F-B2A4-7E8A4640E5F6}" type="slidenum">
              <a:rPr lang="ru-RU" altLang="ru-RU" sz="1200">
                <a:solidFill>
                  <a:srgbClr val="292934"/>
                </a:solidFill>
              </a:rPr>
              <a:pPr algn="r" eaLnBrk="1" hangingPunct="1">
                <a:buClrTx/>
                <a:buFontTx/>
                <a:buNone/>
              </a:pPr>
              <a:t>32</a:t>
            </a:fld>
            <a:endParaRPr lang="ru-RU" altLang="ru-RU" sz="1200">
              <a:solidFill>
                <a:srgbClr val="292934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91AD4F-1AB7-45FC-A3C6-C185C1C4444B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ea typeface="Microsoft YaHei" panose="020B0503020204020204" pitchFamily="34" charset="-122"/>
              </a:rPr>
              <a:t>Добавить «Дискуссия». Поменять местами с предыдущими двумя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BA4F9A7A-7B55-421A-BE8F-9EBB638CDAAD}" type="slidenum">
              <a:rPr lang="ru-RU" altLang="ru-RU" sz="1200"/>
              <a:pPr algn="r">
                <a:buClrTx/>
                <a:buFontTx/>
                <a:buNone/>
              </a:pPr>
              <a:t>37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5926169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AF3EB1-8B71-41D2-84DF-074692525F69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ea typeface="Microsoft YaHei" panose="020B0503020204020204" pitchFamily="34" charset="-122"/>
              </a:rPr>
              <a:t>Подать как технику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E0EC25E4-0B79-4C55-AE5E-7BDEE4700A94}" type="slidenum">
              <a:rPr lang="ru-RU" altLang="ru-RU" sz="1200"/>
              <a:pPr algn="r">
                <a:buClrTx/>
                <a:buFontTx/>
                <a:buNone/>
              </a:pPr>
              <a:t>38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28482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455F44-E81F-43D2-9ED0-6CB3558F36B6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774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7822C4-E1D0-4665-8B21-27DC5F625720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9432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425BA1-EB6F-498B-99CC-B23E058BD0C1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7742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459CA0-1F04-4120-A6C1-C83786028EA2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7461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21D400-D331-4560-865B-93016AFCAF02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4806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E6B5E9-D49E-4F67-B05B-74558E853859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1125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  <p:sp>
        <p:nvSpPr>
          <p:cNvPr id="80900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AEAC718-F449-4E31-AB1F-F7710C60830D}" type="slidenum">
              <a:rPr lang="ru-RU" altLang="ru-RU" sz="1200">
                <a:solidFill>
                  <a:srgbClr val="292934"/>
                </a:solidFill>
              </a:rPr>
              <a:pPr algn="r" eaLnBrk="1" hangingPunct="1">
                <a:buClrTx/>
                <a:buFontTx/>
                <a:buNone/>
              </a:pPr>
              <a:t>52</a:t>
            </a:fld>
            <a:endParaRPr lang="ru-RU" altLang="ru-RU" sz="1200">
              <a:solidFill>
                <a:srgbClr val="292934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ABFE6-F6A3-4E0F-9E50-1A9AEE53B3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628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EC6DF-2805-4575-A79A-FAFB255E9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918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533400"/>
            <a:ext cx="205105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0075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0BD29-F8D6-415B-93FF-407AF8DBD6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255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837D6-2E3D-4C5C-8609-7EE86FC3C6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3431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0DA0E-8EA6-4247-A3DD-92179A7391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6813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7D2AA-2B5C-4564-A41A-8103BF8F87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13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590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402590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2E90A-9339-45C1-93CF-F356C3C6BA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777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2372A-F47B-4D7B-B26E-2C1A3522DB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5333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E8E4-23AA-4D0D-9B81-5BC57E409B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671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2C492-EC58-4862-89B2-CEC8FC1A2E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0776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446F4-243C-43B9-9C47-4FECBEA869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75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45BA-4959-4E7D-9870-9E70C22963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512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4633B-8437-4C83-A0C2-8521721F53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4083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093B-401B-4F71-9576-C2CAA4A5F5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109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533400"/>
            <a:ext cx="205105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0075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C3FB-4AFF-467B-B992-3072D81F20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52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F963-76AA-4C3B-9134-3DD94D1167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69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590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402590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999F-684B-47B8-8BAB-E6A2CDE93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827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D7228-641E-4D89-9194-3FB835D9F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47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EAE76-0A04-4472-A6F6-5474776A28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98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90211-981A-4CAF-8488-C5A8DDA3BC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948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ABE7-37E5-44CD-8F36-0FB52EC56D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85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53FE1-3E92-4F26-9844-608798388E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404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042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42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365125"/>
          </a:xfrm>
          <a:prstGeom prst="rect">
            <a:avLst/>
          </a:prstGeom>
          <a:solidFill>
            <a:srgbClr val="93A2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19050"/>
            <a:ext cx="28702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292934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19050"/>
            <a:ext cx="1041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292934"/>
                </a:solidFill>
              </a:defRPr>
            </a:lvl1pPr>
          </a:lstStyle>
          <a:p>
            <a:pPr>
              <a:defRPr/>
            </a:pPr>
            <a:fld id="{A2186B0A-41EE-42FF-934F-5B16C8E431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Arial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Arial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Arial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Arial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29293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34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292934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92934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292934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292934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292934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292934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292934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365125"/>
          </a:xfrm>
          <a:prstGeom prst="rect">
            <a:avLst/>
          </a:prstGeom>
          <a:solidFill>
            <a:srgbClr val="93A2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685800" y="3398838"/>
            <a:ext cx="7848600" cy="1587"/>
          </a:xfrm>
          <a:prstGeom prst="line">
            <a:avLst/>
          </a:prstGeom>
          <a:noFill/>
          <a:ln w="19080" cap="sq">
            <a:solidFill>
              <a:srgbClr val="D2533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042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42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19050"/>
            <a:ext cx="28702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19050"/>
            <a:ext cx="1041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1400" b="1" smtClean="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5F972F97-0724-421D-A679-5649B72DA3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Arial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Arial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Arial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Arial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D2533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29293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292934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292934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292934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292934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292934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292934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292934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292934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hyperlink" Target="http://ramodanov-mi.narod2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2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5263" y="1931988"/>
            <a:ext cx="875188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244600" y="3525838"/>
            <a:ext cx="7251700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 rot="180000">
            <a:off x="6684963" y="3482975"/>
            <a:ext cx="211296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83428" y="3970337"/>
            <a:ext cx="8342312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296863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Calibri" charset="0"/>
              </a:rPr>
              <a:t>Лекция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Calibri" charset="0"/>
              </a:rPr>
              <a:t>для ординаторов 1 года обучения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2600" dirty="0">
              <a:solidFill>
                <a:srgbClr val="000000"/>
              </a:solidFill>
              <a:latin typeface="Calibri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 dirty="0" smtClean="0">
                <a:solidFill>
                  <a:srgbClr val="000000"/>
                </a:solidFill>
                <a:latin typeface="Calibri" charset="0"/>
              </a:rPr>
              <a:t>Лектор</a:t>
            </a:r>
            <a:r>
              <a:rPr lang="ru-RU" altLang="ru-RU" sz="3200" b="1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ru-RU" altLang="ru-RU" sz="2800" dirty="0">
                <a:solidFill>
                  <a:srgbClr val="000000"/>
                </a:solidFill>
                <a:latin typeface="Calibri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dirty="0">
                <a:solidFill>
                  <a:srgbClr val="000000"/>
                </a:solidFill>
                <a:latin typeface="Calibri" charset="0"/>
              </a:rPr>
              <a:t>Гуров Виктор Александрович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414338" y="296863"/>
            <a:ext cx="5659437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Кафедра педагогики и психологии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с курсом ПО</a:t>
            </a: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81" y="494280"/>
            <a:ext cx="1993900" cy="133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584325" y="2246313"/>
            <a:ext cx="73628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МЕТОДЫ ОБУЧЕНИЯ В ВЫСШЕМ ПРОФЕССИОНАЛЬНОМ ОБРАЗОВАНИИ 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2808288" y="6285756"/>
            <a:ext cx="32400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dirty="0">
                <a:solidFill>
                  <a:srgbClr val="292934"/>
                </a:solidFill>
              </a:rPr>
              <a:t>Красноярск </a:t>
            </a:r>
            <a:r>
              <a:rPr lang="ru-RU" altLang="ru-RU" sz="2400" dirty="0" smtClean="0">
                <a:solidFill>
                  <a:srgbClr val="292934"/>
                </a:solidFill>
              </a:rPr>
              <a:t>2020</a:t>
            </a:r>
            <a:endParaRPr lang="ru-RU" altLang="ru-RU" sz="2400" dirty="0">
              <a:solidFill>
                <a:srgbClr val="292934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2868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Классические принципы обучения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4303588" cy="4851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200" dirty="0" smtClean="0"/>
              <a:t>   </a:t>
            </a:r>
            <a:r>
              <a:rPr lang="ru-RU" sz="3200" b="1" u="sng" dirty="0" smtClean="0"/>
              <a:t>систематичности</a:t>
            </a:r>
            <a:r>
              <a:rPr lang="ru-RU" sz="3200" b="1" dirty="0" smtClean="0"/>
              <a:t> </a:t>
            </a:r>
            <a:r>
              <a:rPr lang="ru-RU" sz="3200" dirty="0" smtClean="0"/>
              <a:t>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Наличие стройной логической системы знаний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83100" y="1600200"/>
            <a:ext cx="4553396" cy="4851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200" b="1" dirty="0" smtClean="0"/>
              <a:t>  </a:t>
            </a:r>
            <a:r>
              <a:rPr lang="ru-RU" sz="3000" b="1" u="sng" dirty="0" smtClean="0"/>
              <a:t>последовательности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Наличие преемственности знаний</a:t>
            </a:r>
          </a:p>
        </p:txBody>
      </p:sp>
    </p:spTree>
    <p:extLst>
      <p:ext uri="{BB962C8B-B14F-4D97-AF65-F5344CB8AC3E}">
        <p14:creationId xmlns:p14="http://schemas.microsoft.com/office/powerpoint/2010/main" val="28386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Классические принципы обучения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200" dirty="0" smtClean="0"/>
              <a:t>      </a:t>
            </a:r>
            <a:r>
              <a:rPr lang="ru-RU" sz="3200" b="1" u="sng" dirty="0" smtClean="0"/>
              <a:t>активности</a:t>
            </a:r>
            <a:r>
              <a:rPr lang="ru-RU" sz="3200" b="1" dirty="0" smtClean="0"/>
              <a:t>  </a:t>
            </a:r>
            <a:r>
              <a:rPr lang="ru-RU" sz="3200" dirty="0" smtClean="0"/>
              <a:t>    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Активное участие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студента в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приобретении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знаний  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      </a:t>
            </a:r>
            <a:r>
              <a:rPr lang="ru-RU" sz="3200" b="1" u="sng" dirty="0" smtClean="0"/>
              <a:t>сознательности</a:t>
            </a:r>
            <a:endParaRPr lang="ru-RU" sz="3200" b="1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Понимание учебного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материала с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последующим его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применением</a:t>
            </a:r>
          </a:p>
        </p:txBody>
      </p:sp>
    </p:spTree>
    <p:extLst>
      <p:ext uri="{BB962C8B-B14F-4D97-AF65-F5344CB8AC3E}">
        <p14:creationId xmlns:p14="http://schemas.microsoft.com/office/powerpoint/2010/main" val="40703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77813"/>
            <a:ext cx="921543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Классические принципы обучения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Индивидуального и дифференцированного подхода к обучению студентов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Прочности</a:t>
            </a:r>
            <a:r>
              <a:rPr lang="ru-RU" sz="2800" dirty="0" smtClean="0"/>
              <a:t> (осмысление знаний, превращение их в компетентности)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Наглядности</a:t>
            </a:r>
            <a:r>
              <a:rPr lang="ru-RU" sz="2800" dirty="0" smtClean="0"/>
              <a:t> (привлечение наглядных средств обучения)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Опора на жизненный опыт студента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912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579296" cy="965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Современные принципы обучения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3412976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3200" dirty="0" smtClean="0"/>
              <a:t>Переход от обучения к самообразованию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3200" dirty="0" err="1" smtClean="0"/>
              <a:t>Гуманизация</a:t>
            </a:r>
            <a:r>
              <a:rPr lang="ru-RU" sz="3200" dirty="0" smtClean="0"/>
              <a:t> и </a:t>
            </a:r>
            <a:r>
              <a:rPr lang="ru-RU" sz="3200" dirty="0" err="1" smtClean="0"/>
              <a:t>гуманитаризация</a:t>
            </a:r>
            <a:r>
              <a:rPr lang="ru-RU" sz="3200" dirty="0" smtClean="0"/>
              <a:t> образования 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3200" dirty="0" smtClean="0"/>
              <a:t>Компьютеризация процесса обучения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3200" dirty="0" smtClean="0"/>
              <a:t>Развитие и воспитание в процессе обучения (развитие теоретического и образного мышления)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5315520"/>
            <a:ext cx="857929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22222"/>
                </a:solidFill>
                <a:latin typeface="arial" panose="020B0604020202020204" pitchFamily="34" charset="0"/>
              </a:rPr>
              <a:t>ГУМАНИТАРИЗАЦИЯ ОБРАЗОВАНИЯ</a:t>
            </a: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</a:rPr>
              <a:t> — система мер, направленных на приоритетное развитие общекультурных компонентов в содержании </a:t>
            </a:r>
            <a:r>
              <a:rPr lang="ru-RU" sz="2400" b="1" dirty="0">
                <a:solidFill>
                  <a:srgbClr val="222222"/>
                </a:solidFill>
                <a:latin typeface="arial" panose="020B0604020202020204" pitchFamily="34" charset="0"/>
              </a:rPr>
              <a:t>образования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98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095625" y="3868738"/>
            <a:ext cx="5889625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292934"/>
                </a:solidFill>
              </a:rPr>
              <a:t>а)</a:t>
            </a:r>
            <a:r>
              <a:rPr lang="ru-RU" altLang="ru-RU" sz="2800" b="1" i="1">
                <a:solidFill>
                  <a:srgbClr val="292934"/>
                </a:solidFill>
              </a:rPr>
              <a:t> форма обучения;</a:t>
            </a:r>
          </a:p>
          <a:p>
            <a:pPr eaLnBrk="1" hangingPunct="1"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292934"/>
                </a:solidFill>
              </a:rPr>
              <a:t>б)</a:t>
            </a:r>
            <a:r>
              <a:rPr lang="ru-RU" altLang="ru-RU" sz="2700">
                <a:solidFill>
                  <a:srgbClr val="292934"/>
                </a:solidFill>
              </a:rPr>
              <a:t> </a:t>
            </a:r>
            <a:r>
              <a:rPr lang="ru-RU" altLang="ru-RU" sz="2700" b="1" i="1">
                <a:solidFill>
                  <a:srgbClr val="292934"/>
                </a:solidFill>
              </a:rPr>
              <a:t>форма организации обучения.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700" b="1" i="1">
              <a:solidFill>
                <a:srgbClr val="292934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431800"/>
            <a:ext cx="2265362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735263" y="936625"/>
            <a:ext cx="655161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         Форма</a:t>
            </a:r>
            <a:r>
              <a:rPr lang="ru-RU" altLang="ru-RU" sz="2800">
                <a:solidFill>
                  <a:srgbClr val="292934"/>
                </a:solidFill>
              </a:rPr>
              <a:t> - лат. “forma” - внешнее очертание, наружный вид, структура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600450"/>
            <a:ext cx="2843212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987675" y="2368550"/>
            <a:ext cx="604837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292934"/>
                </a:solidFill>
              </a:rPr>
              <a:t>По отношению к обучению понятие «</a:t>
            </a:r>
            <a:r>
              <a:rPr lang="ru-RU" altLang="ru-RU" sz="2800" i="1">
                <a:solidFill>
                  <a:srgbClr val="292934"/>
                </a:solidFill>
              </a:rPr>
              <a:t>форма»</a:t>
            </a:r>
            <a:r>
              <a:rPr lang="ru-RU" altLang="ru-RU" sz="2800">
                <a:solidFill>
                  <a:srgbClr val="292934"/>
                </a:solidFill>
              </a:rPr>
              <a:t> употребляется в двух значениях, как: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51920" y="22265"/>
            <a:ext cx="5292080" cy="40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813300" y="900113"/>
            <a:ext cx="4114800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25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000099"/>
                </a:solidFill>
              </a:rPr>
              <a:t>внешняя сторона организации учебного процесса, которая связана с количеством обучаемых, временем и местом обучения, а также порядком его осуществления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01613" y="1600200"/>
            <a:ext cx="46799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 b="1" u="sng" dirty="0">
                <a:solidFill>
                  <a:srgbClr val="292934"/>
                </a:solidFill>
              </a:rPr>
              <a:t>Форма обучения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000" b="1" dirty="0">
              <a:solidFill>
                <a:srgbClr val="292934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000" b="1" dirty="0">
              <a:solidFill>
                <a:srgbClr val="292934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5763" y="2447925"/>
            <a:ext cx="4078287" cy="39401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32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Aft>
                <a:spcPts val="425"/>
              </a:spcAft>
              <a:buClrTx/>
              <a:buFontTx/>
              <a:buNone/>
              <a:defRPr/>
            </a:pPr>
            <a:r>
              <a:rPr lang="ru-RU" altLang="ru-RU" sz="2600" b="1" i="1" smtClean="0"/>
              <a:t>Выделяют:</a:t>
            </a:r>
          </a:p>
          <a:p>
            <a:pPr marL="203200" indent="-190500">
              <a:spcAft>
                <a:spcPts val="425"/>
              </a:spcAft>
              <a:buSzPct val="45000"/>
              <a:buFont typeface="Wingdings" charset="2"/>
              <a:buChar char=""/>
              <a:defRPr/>
            </a:pPr>
            <a:r>
              <a:rPr lang="ru-RU" altLang="ru-RU" sz="2600" smtClean="0"/>
              <a:t> Индивидуальные,</a:t>
            </a:r>
          </a:p>
          <a:p>
            <a:pPr marL="203200" indent="-190500">
              <a:spcAft>
                <a:spcPts val="425"/>
              </a:spcAft>
              <a:buSzPct val="45000"/>
              <a:buFont typeface="Wingdings" charset="2"/>
              <a:buChar char=""/>
              <a:defRPr/>
            </a:pPr>
            <a:r>
              <a:rPr lang="ru-RU" altLang="ru-RU" sz="2600" smtClean="0"/>
              <a:t> Групповые,</a:t>
            </a:r>
          </a:p>
          <a:p>
            <a:pPr marL="203200" indent="-190500">
              <a:spcAft>
                <a:spcPts val="425"/>
              </a:spcAft>
              <a:buSzPct val="45000"/>
              <a:buFont typeface="Wingdings" charset="2"/>
              <a:buChar char=""/>
              <a:defRPr/>
            </a:pPr>
            <a:r>
              <a:rPr lang="ru-RU" altLang="ru-RU" sz="2600" smtClean="0"/>
              <a:t> Фронтальные,</a:t>
            </a:r>
          </a:p>
          <a:p>
            <a:pPr marL="203200" indent="-190500">
              <a:spcAft>
                <a:spcPts val="425"/>
              </a:spcAft>
              <a:buSzPct val="45000"/>
              <a:buFont typeface="Wingdings" charset="2"/>
              <a:buChar char=""/>
              <a:defRPr/>
            </a:pPr>
            <a:r>
              <a:rPr lang="ru-RU" altLang="ru-RU" sz="2600" smtClean="0"/>
              <a:t> Коллективные, </a:t>
            </a:r>
          </a:p>
          <a:p>
            <a:pPr marL="203200" indent="-190500">
              <a:spcAft>
                <a:spcPts val="425"/>
              </a:spcAft>
              <a:buSzPct val="45000"/>
              <a:buFont typeface="Wingdings" charset="2"/>
              <a:buChar char=""/>
              <a:defRPr/>
            </a:pPr>
            <a:r>
              <a:rPr lang="ru-RU" altLang="ru-RU" sz="2600" smtClean="0"/>
              <a:t> Парные,</a:t>
            </a:r>
          </a:p>
          <a:p>
            <a:pPr marL="203200" indent="-190500">
              <a:spcAft>
                <a:spcPts val="425"/>
              </a:spcAft>
              <a:buSzPct val="45000"/>
              <a:buFont typeface="Wingdings" charset="2"/>
              <a:buChar char=""/>
              <a:defRPr/>
            </a:pPr>
            <a:r>
              <a:rPr lang="ru-RU" altLang="ru-RU" sz="2600" smtClean="0"/>
              <a:t>Аудиторные и внеаудиторные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defRPr/>
            </a:pPr>
            <a:endParaRPr lang="ru-RU" altLang="ru-RU" sz="260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51920" y="22265"/>
            <a:ext cx="5292080" cy="3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88925" y="625424"/>
            <a:ext cx="8855075" cy="619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25241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Aft>
                <a:spcPts val="425"/>
              </a:spcAft>
              <a:buClrTx/>
              <a:buFontTx/>
              <a:buNone/>
            </a:pPr>
            <a:r>
              <a:rPr lang="ru-RU" altLang="ru-RU" sz="2400" b="1" dirty="0">
                <a:solidFill>
                  <a:srgbClr val="292934"/>
                </a:solidFill>
              </a:rPr>
              <a:t>Индивидуальная форма обучения</a:t>
            </a:r>
            <a:r>
              <a:rPr lang="ru-RU" altLang="ru-RU" sz="2400" dirty="0">
                <a:solidFill>
                  <a:srgbClr val="292934"/>
                </a:solidFill>
              </a:rPr>
              <a:t> подразумевает взаимодействие преподавателя с одним учеником.</a:t>
            </a:r>
          </a:p>
          <a:p>
            <a:pPr eaLnBrk="1" hangingPunct="1">
              <a:spcAft>
                <a:spcPts val="425"/>
              </a:spcAft>
              <a:buClrTx/>
              <a:buFontTx/>
              <a:buNone/>
            </a:pPr>
            <a:r>
              <a:rPr lang="ru-RU" altLang="ru-RU" sz="2400" b="1" dirty="0">
                <a:solidFill>
                  <a:srgbClr val="292934"/>
                </a:solidFill>
              </a:rPr>
              <a:t>В групповых формах обучения </a:t>
            </a:r>
            <a:r>
              <a:rPr lang="ru-RU" altLang="ru-RU" sz="2400" dirty="0">
                <a:solidFill>
                  <a:srgbClr val="292934"/>
                </a:solidFill>
              </a:rPr>
              <a:t>учащиеся работают в группах, создаваемых на различных основах.</a:t>
            </a:r>
          </a:p>
          <a:p>
            <a:pPr eaLnBrk="1" hangingPunct="1">
              <a:spcAft>
                <a:spcPts val="425"/>
              </a:spcAft>
              <a:buClrTx/>
              <a:buFontTx/>
              <a:buNone/>
            </a:pPr>
            <a:r>
              <a:rPr lang="ru-RU" altLang="ru-RU" sz="2400" b="1" dirty="0">
                <a:solidFill>
                  <a:srgbClr val="292934"/>
                </a:solidFill>
              </a:rPr>
              <a:t>Фронтальная форма обучения</a:t>
            </a:r>
            <a:r>
              <a:rPr lang="ru-RU" altLang="ru-RU" sz="2400" dirty="0">
                <a:solidFill>
                  <a:srgbClr val="292934"/>
                </a:solidFill>
              </a:rPr>
              <a:t> предполагает работу преподавателя сразу со всеми учащимися в едином темпе и с общими задачами.</a:t>
            </a:r>
          </a:p>
          <a:p>
            <a:pPr eaLnBrk="1" hangingPunct="1">
              <a:spcAft>
                <a:spcPts val="425"/>
              </a:spcAft>
              <a:buClrTx/>
              <a:buFontTx/>
              <a:buNone/>
            </a:pPr>
            <a:r>
              <a:rPr lang="ru-RU" altLang="ru-RU" sz="2400" b="1" dirty="0">
                <a:solidFill>
                  <a:srgbClr val="292934"/>
                </a:solidFill>
              </a:rPr>
              <a:t>Коллективная форма обучения</a:t>
            </a:r>
            <a:r>
              <a:rPr lang="ru-RU" altLang="ru-RU" sz="2400" dirty="0">
                <a:solidFill>
                  <a:srgbClr val="292934"/>
                </a:solidFill>
              </a:rPr>
              <a:t> отличается от фронтальной тем, что учащиеся рассматриваются как целостный коллектив со своими особенностями взаимодействия.</a:t>
            </a:r>
          </a:p>
          <a:p>
            <a:pPr eaLnBrk="1" hangingPunct="1">
              <a:spcAft>
                <a:spcPts val="425"/>
              </a:spcAft>
              <a:buClrTx/>
              <a:buFontTx/>
              <a:buNone/>
            </a:pPr>
            <a:r>
              <a:rPr lang="ru-RU" altLang="ru-RU" sz="2400" dirty="0">
                <a:solidFill>
                  <a:srgbClr val="292934"/>
                </a:solidFill>
              </a:rPr>
              <a:t>При </a:t>
            </a:r>
            <a:r>
              <a:rPr lang="ru-RU" altLang="ru-RU" sz="2400" b="1" dirty="0">
                <a:solidFill>
                  <a:srgbClr val="292934"/>
                </a:solidFill>
              </a:rPr>
              <a:t>парном обучении </a:t>
            </a:r>
            <a:r>
              <a:rPr lang="ru-RU" altLang="ru-RU" sz="2400" dirty="0">
                <a:solidFill>
                  <a:srgbClr val="292934"/>
                </a:solidFill>
              </a:rPr>
              <a:t>основное взаимодействие происходит между двумя учениками.</a:t>
            </a:r>
          </a:p>
          <a:p>
            <a:pPr eaLnBrk="1" hangingPunct="1">
              <a:spcAft>
                <a:spcPts val="425"/>
              </a:spcAft>
              <a:buClrTx/>
              <a:buFontTx/>
              <a:buNone/>
            </a:pPr>
            <a:r>
              <a:rPr lang="ru-RU" altLang="ru-RU" sz="2200" dirty="0">
                <a:solidFill>
                  <a:srgbClr val="292934"/>
                </a:solidFill>
              </a:rPr>
              <a:t>Такие формы обучения, как </a:t>
            </a:r>
            <a:r>
              <a:rPr lang="ru-RU" altLang="ru-RU" sz="2200" b="1" dirty="0">
                <a:solidFill>
                  <a:srgbClr val="292934"/>
                </a:solidFill>
              </a:rPr>
              <a:t>аудиторные и внеаудиторные,</a:t>
            </a:r>
            <a:r>
              <a:rPr lang="ru-RU" altLang="ru-RU" sz="2200" dirty="0">
                <a:solidFill>
                  <a:srgbClr val="292934"/>
                </a:solidFill>
              </a:rPr>
              <a:t> связаны с местом проведения занятий.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200" dirty="0">
              <a:solidFill>
                <a:srgbClr val="292934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51920" y="22265"/>
            <a:ext cx="5292080" cy="40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808288" y="80963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800" smtClean="0">
                <a:solidFill>
                  <a:srgbClr val="D253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348163" y="1978025"/>
            <a:ext cx="436245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Форма организации обучения </a:t>
            </a:r>
            <a:r>
              <a:rPr lang="ru-RU" altLang="ru-RU" sz="2800">
                <a:solidFill>
                  <a:srgbClr val="292934"/>
                </a:solidFill>
              </a:rPr>
              <a:t>- это определенный вид занятия (лекция, семинар, экскурсия, факультативное занятие, экзамен </a:t>
            </a:r>
            <a:r>
              <a:rPr lang="ru-RU" altLang="ru-RU" sz="2400">
                <a:solidFill>
                  <a:srgbClr val="292934"/>
                </a:solidFill>
              </a:rPr>
              <a:t>и т.д.</a:t>
            </a:r>
            <a:r>
              <a:rPr lang="ru-RU" altLang="ru-RU" sz="2800">
                <a:solidFill>
                  <a:srgbClr val="292934"/>
                </a:solidFill>
              </a:rPr>
              <a:t>).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>
              <a:solidFill>
                <a:srgbClr val="292934"/>
              </a:solidFill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655763"/>
            <a:ext cx="38100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33375" y="576263"/>
            <a:ext cx="8305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ru-RU" sz="2400" b="1" kern="10" dirty="0">
                <a:ln w="9360" cap="sq"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Главные </a:t>
            </a:r>
            <a:r>
              <a:rPr lang="ru-RU" sz="2400" b="1" kern="10" dirty="0" smtClean="0">
                <a:ln w="9360" cap="sq"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формы организации обучения </a:t>
            </a:r>
            <a:endParaRPr lang="ru-RU" sz="2400" b="1" kern="10" dirty="0">
              <a:ln w="9360" cap="sq">
                <a:miter lim="800000"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91212" y="3503613"/>
            <a:ext cx="2743200" cy="1082272"/>
          </a:xfrm>
          <a:prstGeom prst="foldedCorner">
            <a:avLst>
              <a:gd name="adj" fmla="val 12500"/>
            </a:avLst>
          </a:prstGeom>
          <a:solidFill>
            <a:srgbClr val="99FFCC"/>
          </a:solidFill>
          <a:ln w="9360" cap="sq">
            <a:solidFill>
              <a:srgbClr val="800000"/>
            </a:solidFill>
            <a:miter lim="800000"/>
            <a:headEnd/>
            <a:tailEnd/>
          </a:ln>
          <a:effectLst>
            <a:outerShdw dist="107933" dir="18900000" algn="ctr" rotWithShape="0">
              <a:srgbClr val="80808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93000"/>
              </a:lnSpc>
              <a:buClrTx/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Стандартное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педагогическое </a:t>
            </a:r>
            <a:r>
              <a:rPr lang="ru-RU" altLang="ru-RU" sz="2000" b="1" dirty="0">
                <a:solidFill>
                  <a:srgbClr val="000000"/>
                </a:solidFill>
              </a:rPr>
              <a:t>занятие</a:t>
            </a:r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134256" y="5046663"/>
            <a:ext cx="2514600" cy="945987"/>
          </a:xfrm>
          <a:prstGeom prst="foldedCorner">
            <a:avLst>
              <a:gd name="adj" fmla="val 12500"/>
            </a:avLst>
          </a:prstGeom>
          <a:solidFill>
            <a:srgbClr val="99FFCC"/>
          </a:solidFill>
          <a:ln w="9360" cap="sq">
            <a:solidFill>
              <a:srgbClr val="800000"/>
            </a:solidFill>
            <a:miter lim="800000"/>
            <a:headEnd/>
            <a:tailEnd/>
          </a:ln>
          <a:effectLst>
            <a:outerShdw dist="107933" dir="18900000" algn="ctr" rotWithShape="0">
              <a:srgbClr val="80808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80000"/>
              </a:lnSpc>
              <a:buClrTx/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</a:rPr>
              <a:t>Нестандартное</a:t>
            </a:r>
            <a:r>
              <a:rPr lang="ru-RU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педагогическое </a:t>
            </a:r>
            <a:r>
              <a:rPr lang="ru-RU" altLang="ru-RU" sz="2000" b="1" dirty="0">
                <a:solidFill>
                  <a:srgbClr val="000000"/>
                </a:solidFill>
              </a:rPr>
              <a:t>занятие</a:t>
            </a: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5514975" y="5878513"/>
            <a:ext cx="3289300" cy="778252"/>
          </a:xfrm>
          <a:prstGeom prst="foldedCorner">
            <a:avLst>
              <a:gd name="adj" fmla="val 12500"/>
            </a:avLst>
          </a:prstGeom>
          <a:solidFill>
            <a:srgbClr val="99FFCC"/>
          </a:solidFill>
          <a:ln w="9360" cap="sq">
            <a:solidFill>
              <a:srgbClr val="800000"/>
            </a:solidFill>
            <a:miter lim="800000"/>
            <a:headEnd/>
            <a:tailEnd/>
          </a:ln>
          <a:effectLst>
            <a:outerShdw dist="107933" dir="18900000" algn="ctr" rotWithShape="0">
              <a:srgbClr val="80808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Лабораторная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</a:rPr>
              <a:t>работа</a:t>
            </a:r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5514975" y="4964113"/>
            <a:ext cx="3360738" cy="778252"/>
          </a:xfrm>
          <a:prstGeom prst="foldedCorner">
            <a:avLst>
              <a:gd name="adj" fmla="val 12500"/>
            </a:avLst>
          </a:prstGeom>
          <a:solidFill>
            <a:srgbClr val="99FFCC"/>
          </a:solidFill>
          <a:ln w="9360" cap="sq">
            <a:solidFill>
              <a:srgbClr val="800000"/>
            </a:solidFill>
            <a:miter lim="800000"/>
            <a:headEnd/>
            <a:tailEnd/>
          </a:ln>
          <a:effectLst>
            <a:outerShdw dist="107933" dir="18900000" algn="ctr" rotWithShape="0">
              <a:srgbClr val="80808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80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Практическая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</a:rPr>
              <a:t>работа</a:t>
            </a:r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5514975" y="2974975"/>
            <a:ext cx="3289300" cy="497311"/>
          </a:xfrm>
          <a:prstGeom prst="foldedCorner">
            <a:avLst>
              <a:gd name="adj" fmla="val 12500"/>
            </a:avLst>
          </a:prstGeom>
          <a:solidFill>
            <a:srgbClr val="99FFCC"/>
          </a:solidFill>
          <a:ln w="9360" cap="sq">
            <a:solidFill>
              <a:srgbClr val="800000"/>
            </a:solidFill>
            <a:miter lim="800000"/>
            <a:headEnd/>
            <a:tailEnd/>
          </a:ln>
          <a:effectLst>
            <a:outerShdw dist="107933" dir="18900000" algn="ctr" rotWithShape="0">
              <a:srgbClr val="80808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лекция</a:t>
            </a:r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 flipH="1">
            <a:off x="2955925" y="3357563"/>
            <a:ext cx="584200" cy="317500"/>
          </a:xfrm>
          <a:prstGeom prst="line">
            <a:avLst/>
          </a:prstGeom>
          <a:noFill/>
          <a:ln w="76320" cap="sq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2955925" y="1123951"/>
            <a:ext cx="2406650" cy="1953934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800000"/>
            </a:solidFill>
            <a:miter lim="800000"/>
            <a:headEnd/>
            <a:tailEnd/>
          </a:ln>
          <a:effectLst>
            <a:outerShdw dist="107933" dir="18900000" algn="ctr" rotWithShape="0">
              <a:srgbClr val="808080"/>
            </a:outerShdw>
          </a:effec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000"/>
              </a:spcBef>
              <a:buClrTx/>
              <a:buFontTx/>
              <a:buNone/>
            </a:pPr>
            <a:endParaRPr lang="ru-RU" altLang="ru-RU" sz="1600" b="1" dirty="0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spcBef>
                <a:spcPts val="1000"/>
              </a:spcBef>
              <a:buClrTx/>
              <a:buFontTx/>
              <a:buNone/>
            </a:pPr>
            <a:r>
              <a:rPr lang="ru-RU" altLang="ru-RU" sz="4800" b="1" dirty="0">
                <a:solidFill>
                  <a:srgbClr val="FF0000"/>
                </a:solidFill>
              </a:rPr>
              <a:t>ВУЗ</a:t>
            </a:r>
          </a:p>
          <a:p>
            <a:pPr algn="ctr" eaLnBrk="1">
              <a:lnSpc>
                <a:spcPct val="93000"/>
              </a:lnSpc>
              <a:spcBef>
                <a:spcPts val="1000"/>
              </a:spcBef>
              <a:buClrTx/>
              <a:buFontTx/>
              <a:buNone/>
            </a:pPr>
            <a:endParaRPr lang="ru-RU" altLang="ru-RU" sz="4800" b="1" dirty="0">
              <a:solidFill>
                <a:srgbClr val="FF0000"/>
              </a:solidFill>
            </a:endParaRPr>
          </a:p>
        </p:txBody>
      </p:sp>
      <p:sp>
        <p:nvSpPr>
          <p:cNvPr id="21515" name="AutoShape 10"/>
          <p:cNvSpPr>
            <a:spLocks noChangeArrowheads="1"/>
          </p:cNvSpPr>
          <p:nvPr/>
        </p:nvSpPr>
        <p:spPr bwMode="auto">
          <a:xfrm>
            <a:off x="5514975" y="3965575"/>
            <a:ext cx="3289300" cy="497311"/>
          </a:xfrm>
          <a:prstGeom prst="foldedCorner">
            <a:avLst>
              <a:gd name="adj" fmla="val 12500"/>
            </a:avLst>
          </a:prstGeom>
          <a:solidFill>
            <a:srgbClr val="99FFCC"/>
          </a:solidFill>
          <a:ln w="9360" cap="sq">
            <a:solidFill>
              <a:srgbClr val="800000"/>
            </a:solidFill>
            <a:miter lim="800000"/>
            <a:headEnd/>
            <a:tailEnd/>
          </a:ln>
          <a:effectLst>
            <a:outerShdw dist="107933" dir="18900000" algn="ctr" rotWithShape="0">
              <a:srgbClr val="80808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93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семинар</a:t>
            </a:r>
          </a:p>
        </p:txBody>
      </p:sp>
      <p:sp>
        <p:nvSpPr>
          <p:cNvPr id="21516" name="Oval 11"/>
          <p:cNvSpPr>
            <a:spLocks noChangeArrowheads="1"/>
          </p:cNvSpPr>
          <p:nvPr/>
        </p:nvSpPr>
        <p:spPr bwMode="auto">
          <a:xfrm>
            <a:off x="3381375" y="3103563"/>
            <a:ext cx="1143000" cy="1143000"/>
          </a:xfrm>
          <a:prstGeom prst="ellipse">
            <a:avLst/>
          </a:prstGeom>
          <a:solidFill>
            <a:srgbClr val="99FFCC"/>
          </a:solidFill>
          <a:ln w="9360" cap="sq">
            <a:solidFill>
              <a:srgbClr val="800000"/>
            </a:solidFill>
            <a:miter lim="800000"/>
            <a:headEnd/>
            <a:tailEnd/>
          </a:ln>
          <a:effectLst>
            <a:outerShdw dist="107933" dir="189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 flipH="1">
            <a:off x="2771775" y="3965575"/>
            <a:ext cx="696913" cy="998538"/>
          </a:xfrm>
          <a:prstGeom prst="line">
            <a:avLst/>
          </a:prstGeom>
          <a:noFill/>
          <a:ln w="76320" cap="sq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8" name="Line 13"/>
          <p:cNvSpPr>
            <a:spLocks noChangeShapeType="1"/>
          </p:cNvSpPr>
          <p:nvPr/>
        </p:nvSpPr>
        <p:spPr bwMode="auto">
          <a:xfrm flipV="1">
            <a:off x="4676775" y="3230563"/>
            <a:ext cx="685800" cy="203200"/>
          </a:xfrm>
          <a:prstGeom prst="line">
            <a:avLst/>
          </a:prstGeom>
          <a:noFill/>
          <a:ln w="76320" cap="sq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9" name="Line 14"/>
          <p:cNvSpPr>
            <a:spLocks noChangeShapeType="1"/>
          </p:cNvSpPr>
          <p:nvPr/>
        </p:nvSpPr>
        <p:spPr bwMode="auto">
          <a:xfrm>
            <a:off x="4752975" y="3560763"/>
            <a:ext cx="609600" cy="609600"/>
          </a:xfrm>
          <a:prstGeom prst="line">
            <a:avLst/>
          </a:prstGeom>
          <a:noFill/>
          <a:ln w="76320" cap="sq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0" name="Line 15"/>
          <p:cNvSpPr>
            <a:spLocks noChangeShapeType="1"/>
          </p:cNvSpPr>
          <p:nvPr/>
        </p:nvSpPr>
        <p:spPr bwMode="auto">
          <a:xfrm>
            <a:off x="4752975" y="3867150"/>
            <a:ext cx="609600" cy="1219200"/>
          </a:xfrm>
          <a:prstGeom prst="line">
            <a:avLst/>
          </a:prstGeom>
          <a:noFill/>
          <a:ln w="76320" cap="sq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1" name="Line 16"/>
          <p:cNvSpPr>
            <a:spLocks noChangeShapeType="1"/>
          </p:cNvSpPr>
          <p:nvPr/>
        </p:nvSpPr>
        <p:spPr bwMode="auto">
          <a:xfrm>
            <a:off x="4676775" y="4170363"/>
            <a:ext cx="685800" cy="1752600"/>
          </a:xfrm>
          <a:prstGeom prst="line">
            <a:avLst/>
          </a:prstGeom>
          <a:noFill/>
          <a:ln w="76320" cap="sq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851920" y="22265"/>
            <a:ext cx="5292080" cy="3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4000" smtClean="0">
                <a:solidFill>
                  <a:srgbClr val="D253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54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800"/>
              </a:spcBef>
              <a:buClrTx/>
              <a:buSzPct val="60000"/>
              <a:buFontTx/>
              <a:buNone/>
              <a:defRPr/>
            </a:pPr>
            <a:endParaRPr lang="ru-RU" altLang="ru-RU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800"/>
              </a:spcBef>
              <a:buClrTx/>
              <a:buSzPct val="60000"/>
              <a:buFontTx/>
              <a:buNone/>
              <a:defRPr/>
            </a:pPr>
            <a:r>
              <a:rPr lang="ru-RU" altLang="ru-RU" sz="3600" smtClean="0"/>
              <a:t>Вопрос 1:</a:t>
            </a:r>
          </a:p>
          <a:p>
            <a:pPr>
              <a:spcBef>
                <a:spcPts val="800"/>
              </a:spcBef>
              <a:buClrTx/>
              <a:buSzPct val="60000"/>
              <a:buFontTx/>
              <a:buNone/>
              <a:defRPr/>
            </a:pPr>
            <a:r>
              <a:rPr lang="ru-RU" altLang="ru-RU" sz="3600" smtClean="0"/>
              <a:t>   Какие виды обучения вы знаете?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936625" y="1338263"/>
            <a:ext cx="7920038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111111"/>
                </a:solidFill>
              </a:rPr>
              <a:t>План лекции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111111"/>
                </a:solidFill>
              </a:rPr>
              <a:t>1. Введение. Теоретические основы обучения.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111111"/>
                </a:solidFill>
              </a:rPr>
              <a:t>2. Понятие о формах организации обучения. Соотношение между формами и методами обучения. 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solidFill>
                  <a:srgbClr val="111111"/>
                </a:solidFill>
              </a:rPr>
              <a:t>3. Виды, средства, методы обучения</a:t>
            </a:r>
            <a:r>
              <a:rPr lang="ru-RU" altLang="ru-RU" sz="1000">
                <a:solidFill>
                  <a:srgbClr val="111111"/>
                </a:solidFill>
              </a:rPr>
              <a:t>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11163" y="2320925"/>
            <a:ext cx="82296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800"/>
              </a:spcBef>
              <a:buClrTx/>
              <a:buFontTx/>
              <a:buNone/>
              <a:defRPr/>
            </a:pPr>
            <a:r>
              <a:rPr lang="ru-RU" altLang="ru-RU" sz="4000" b="1" dirty="0" smtClean="0">
                <a:solidFill>
                  <a:srgbClr val="7E0021"/>
                </a:solidFill>
              </a:rPr>
              <a:t>Виды обучения</a:t>
            </a:r>
          </a:p>
          <a:p>
            <a:pPr marL="200025" indent="-200025">
              <a:spcBef>
                <a:spcPts val="800"/>
              </a:spcBef>
              <a:buSzPct val="45000"/>
              <a:buFont typeface="Wingdings" charset="2"/>
              <a:buChar char=""/>
              <a:defRPr/>
            </a:pPr>
            <a:r>
              <a:rPr lang="ru-RU" altLang="ru-RU" sz="2600" b="1" dirty="0" smtClean="0"/>
              <a:t>Традиционное</a:t>
            </a:r>
            <a:r>
              <a:rPr lang="ru-RU" altLang="ru-RU" sz="2600" dirty="0" smtClean="0"/>
              <a:t> (объяснительно-иллюстративное)</a:t>
            </a:r>
          </a:p>
          <a:p>
            <a:pPr marL="200025" indent="-200025">
              <a:spcBef>
                <a:spcPts val="800"/>
              </a:spcBef>
              <a:buSzPct val="45000"/>
              <a:buFont typeface="Wingdings" charset="2"/>
              <a:buChar char=""/>
              <a:defRPr/>
            </a:pPr>
            <a:r>
              <a:rPr lang="ru-RU" altLang="ru-RU" sz="2600" b="1" dirty="0" smtClean="0"/>
              <a:t>Инновационное </a:t>
            </a:r>
            <a:r>
              <a:rPr lang="ru-RU" altLang="ru-RU" sz="2600" dirty="0" smtClean="0"/>
              <a:t> (проблемно-поисковое,     дистанционное и </a:t>
            </a:r>
            <a:r>
              <a:rPr lang="ru-RU" altLang="ru-RU" sz="2600" dirty="0" err="1" smtClean="0"/>
              <a:t>тд</a:t>
            </a:r>
            <a:r>
              <a:rPr lang="ru-RU" altLang="ru-RU" sz="2600" dirty="0" smtClean="0"/>
              <a:t>.)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4000" smtClean="0">
                <a:solidFill>
                  <a:srgbClr val="D253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27063" y="1344613"/>
            <a:ext cx="84455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2600" b="1">
                <a:solidFill>
                  <a:srgbClr val="292934"/>
                </a:solidFill>
              </a:rPr>
              <a:t>Традиционное</a:t>
            </a:r>
            <a:r>
              <a:rPr lang="ru-RU" altLang="ru-RU" sz="2600">
                <a:solidFill>
                  <a:srgbClr val="292934"/>
                </a:solidFill>
              </a:rPr>
              <a:t> (или объяснительно-иллюстративное) обучение – это процесс передачи готовых знаний для их усвоения на уровне воспроизведения и последующего применения на практике.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6263" y="431800"/>
            <a:ext cx="82296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3200" smtClean="0">
                <a:solidFill>
                  <a:srgbClr val="D253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Традиционная виды обучения в ВУЗе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03238" y="3600450"/>
            <a:ext cx="8567737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500" b="1" smtClean="0">
                <a:solidFill>
                  <a:srgbClr val="000066"/>
                </a:solidFill>
              </a:rPr>
              <a:t>Недостатки традиционного обучения</a:t>
            </a:r>
          </a:p>
          <a:p>
            <a:pPr marL="200025" indent="-200025">
              <a:buSzPct val="45000"/>
              <a:buFont typeface="Wingdings" charset="2"/>
              <a:buChar char=""/>
              <a:defRPr/>
            </a:pPr>
            <a:r>
              <a:rPr lang="ru-RU" altLang="ru-RU" sz="2500" smtClean="0"/>
              <a:t>Усредненный темп изучения материала</a:t>
            </a:r>
          </a:p>
          <a:p>
            <a:pPr marL="200025" indent="-200025">
              <a:buSzPct val="45000"/>
              <a:buFont typeface="Wingdings" charset="2"/>
              <a:buChar char=""/>
              <a:defRPr/>
            </a:pPr>
            <a:r>
              <a:rPr lang="ru-RU" altLang="ru-RU" sz="2500" smtClean="0"/>
              <a:t>Усредненный объем знаний</a:t>
            </a:r>
          </a:p>
          <a:p>
            <a:pPr marL="200025" indent="-200025">
              <a:buSzPct val="45000"/>
              <a:buFont typeface="Wingdings" charset="2"/>
              <a:buChar char=""/>
              <a:defRPr/>
            </a:pPr>
            <a:r>
              <a:rPr lang="ru-RU" altLang="ru-RU" sz="2500" smtClean="0"/>
              <a:t>Отсутствие самостоятельной работы</a:t>
            </a:r>
          </a:p>
          <a:p>
            <a:pPr marL="200025" indent="-200025">
              <a:buSzPct val="45000"/>
              <a:buFont typeface="Wingdings" charset="2"/>
              <a:buChar char=""/>
              <a:defRPr/>
            </a:pPr>
            <a:r>
              <a:rPr lang="ru-RU" altLang="ru-RU" sz="2500" smtClean="0"/>
              <a:t>Преобладание словесных методов изложения материала</a:t>
            </a:r>
          </a:p>
          <a:p>
            <a:pPr marL="200025" indent="-200025">
              <a:buSzPct val="45000"/>
              <a:buFont typeface="Wingdings" charset="2"/>
              <a:buChar char=""/>
              <a:defRPr/>
            </a:pPr>
            <a:r>
              <a:rPr lang="ru-RU" altLang="ru-RU" sz="2500" smtClean="0"/>
              <a:t>Затрудненность самостоятельной работы с учебником</a:t>
            </a:r>
          </a:p>
          <a:p>
            <a:pPr marL="200025" indent="-200025">
              <a:buSzPct val="45000"/>
              <a:buFont typeface="Wingdings" charset="2"/>
              <a:buChar char=""/>
              <a:defRPr/>
            </a:pPr>
            <a:r>
              <a:rPr lang="ru-RU" altLang="ru-RU" sz="2500" smtClean="0"/>
              <a:t>Преобладание нагрузки на память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51920" y="22265"/>
            <a:ext cx="5292080" cy="3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833438" y="1223963"/>
            <a:ext cx="68707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4800">
                <a:solidFill>
                  <a:srgbClr val="D2533C"/>
                </a:solidFill>
              </a:rPr>
              <a:t>Методы обучения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728663" y="2303463"/>
            <a:ext cx="819943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2800">
                <a:solidFill>
                  <a:srgbClr val="292934"/>
                </a:solidFill>
              </a:rPr>
              <a:t>Методы </a:t>
            </a:r>
            <a:r>
              <a:rPr lang="ru-RU" altLang="ru-RU" sz="2800" i="1">
                <a:solidFill>
                  <a:srgbClr val="292934"/>
                </a:solidFill>
              </a:rPr>
              <a:t>обучения </a:t>
            </a:r>
            <a:r>
              <a:rPr lang="ru-RU" altLang="ru-RU" sz="2800">
                <a:solidFill>
                  <a:srgbClr val="292934"/>
                </a:solidFill>
              </a:rPr>
              <a:t>— это способы организации учебного материала и взаимосвязанной деятельности учителя и учащихся в процессе обучения. 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ru-RU" altLang="ru-RU" sz="2800">
              <a:solidFill>
                <a:srgbClr val="292934"/>
              </a:solidFill>
            </a:endParaRPr>
          </a:p>
          <a:p>
            <a:pPr algn="r"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2800" i="1">
                <a:solidFill>
                  <a:srgbClr val="292934"/>
                </a:solidFill>
              </a:rPr>
              <a:t>Методы дают ответ на вопрос: </a:t>
            </a:r>
            <a:r>
              <a:rPr lang="ru-RU" altLang="ru-RU" sz="2800" b="1" i="1">
                <a:solidFill>
                  <a:srgbClr val="292934"/>
                </a:solidFill>
              </a:rPr>
              <a:t>как учить</a:t>
            </a:r>
            <a:r>
              <a:rPr lang="ru-RU" altLang="ru-RU" sz="2800" i="1">
                <a:solidFill>
                  <a:srgbClr val="292934"/>
                </a:solidFill>
              </a:rPr>
              <a:t>?</a:t>
            </a:r>
            <a:r>
              <a:rPr lang="ru-RU" altLang="ru-RU" sz="2800">
                <a:solidFill>
                  <a:srgbClr val="292934"/>
                </a:solidFill>
              </a:rPr>
              <a:t>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79725" y="277813"/>
            <a:ext cx="5807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ru-RU" altLang="ru-RU" sz="2800" smtClean="0">
                <a:solidFill>
                  <a:srgbClr val="D253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60363" y="144463"/>
            <a:ext cx="8712200" cy="581025"/>
          </a:xfrm>
          <a:prstGeom prst="rect">
            <a:avLst/>
          </a:prstGeom>
          <a:gradFill rotWithShape="0">
            <a:gsLst>
              <a:gs pos="0">
                <a:srgbClr val="FEFAC9"/>
              </a:gs>
              <a:gs pos="100000">
                <a:srgbClr val="EEF2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 b="1">
                <a:solidFill>
                  <a:srgbClr val="292929"/>
                </a:solidFill>
              </a:rPr>
              <a:t>Методы обучения: сущность и функции</a:t>
            </a:r>
          </a:p>
        </p:txBody>
      </p:sp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360362" y="913859"/>
            <a:ext cx="8808721" cy="5734200"/>
            <a:chOff x="204" y="754"/>
            <a:chExt cx="6281" cy="4094"/>
          </a:xfrm>
        </p:grpSpPr>
        <p:sp>
          <p:nvSpPr>
            <p:cNvPr id="26628" name="Rectangle 3"/>
            <p:cNvSpPr>
              <a:spLocks noChangeArrowheads="1"/>
            </p:cNvSpPr>
            <p:nvPr/>
          </p:nvSpPr>
          <p:spPr bwMode="auto">
            <a:xfrm>
              <a:off x="1426" y="2626"/>
              <a:ext cx="2937" cy="404"/>
            </a:xfrm>
            <a:prstGeom prst="rect">
              <a:avLst/>
            </a:prstGeom>
            <a:gradFill rotWithShape="0">
              <a:gsLst>
                <a:gs pos="0">
                  <a:srgbClr val="FEFAC9"/>
                </a:gs>
                <a:gs pos="100000">
                  <a:srgbClr val="EEF2E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ru-RU" altLang="ru-RU" sz="3600" b="1" u="sng">
                  <a:solidFill>
                    <a:srgbClr val="292929"/>
                  </a:solidFill>
                </a:rPr>
                <a:t>МЕТОД</a:t>
              </a:r>
              <a:r>
                <a:rPr lang="ru-RU" altLang="ru-RU" sz="3600" u="sng">
                  <a:solidFill>
                    <a:srgbClr val="292929"/>
                  </a:solidFill>
                </a:rPr>
                <a:t> </a:t>
              </a:r>
              <a:r>
                <a:rPr lang="ru-RU" altLang="ru-RU" sz="3600" b="1" u="sng">
                  <a:solidFill>
                    <a:srgbClr val="292929"/>
                  </a:solidFill>
                </a:rPr>
                <a:t>ОБУЧЕНИЯ</a:t>
              </a:r>
              <a:r>
                <a:rPr lang="ru-RU" altLang="ru-RU" sz="3600">
                  <a:solidFill>
                    <a:srgbClr val="292929"/>
                  </a:solidFill>
                </a:rPr>
                <a:t> </a:t>
              </a:r>
            </a:p>
          </p:txBody>
        </p:sp>
        <p:sp>
          <p:nvSpPr>
            <p:cNvPr id="26629" name="AutoShape 4"/>
            <p:cNvSpPr>
              <a:spLocks noChangeArrowheads="1"/>
            </p:cNvSpPr>
            <p:nvPr/>
          </p:nvSpPr>
          <p:spPr bwMode="auto">
            <a:xfrm rot="960000">
              <a:off x="3993" y="1076"/>
              <a:ext cx="2338" cy="1456"/>
            </a:xfrm>
            <a:prstGeom prst="wedgeRoundRectCallout">
              <a:avLst>
                <a:gd name="adj1" fmla="val -29597"/>
                <a:gd name="adj2" fmla="val 72375"/>
                <a:gd name="adj3" fmla="val 16667"/>
              </a:avLst>
            </a:prstGeom>
            <a:gradFill rotWithShape="0">
              <a:gsLst>
                <a:gs pos="0">
                  <a:srgbClr val="FEFAC9"/>
                </a:gs>
                <a:gs pos="100000">
                  <a:srgbClr val="EEF2EA"/>
                </a:gs>
              </a:gsLst>
              <a:lin ang="540000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2800">
                  <a:solidFill>
                    <a:srgbClr val="292929"/>
                  </a:solidFill>
                </a:rPr>
                <a:t>основной способ достижения дидактической цели</a:t>
              </a:r>
              <a:r>
                <a:rPr lang="ru-RU" altLang="ru-RU" sz="2800">
                  <a:solidFill>
                    <a:srgbClr val="292934"/>
                  </a:solidFill>
                </a:rPr>
                <a:t> </a:t>
              </a:r>
            </a:p>
            <a:p>
              <a:pPr algn="ctr" eaLnBrk="1" hangingPunct="1">
                <a:buClrTx/>
                <a:buFontTx/>
                <a:buNone/>
              </a:pPr>
              <a:endParaRPr lang="ru-RU" altLang="ru-RU" sz="2800">
                <a:solidFill>
                  <a:srgbClr val="292934"/>
                </a:solidFill>
              </a:endParaRPr>
            </a:p>
          </p:txBody>
        </p:sp>
        <p:sp>
          <p:nvSpPr>
            <p:cNvPr id="26630" name="AutoShape 5"/>
            <p:cNvSpPr>
              <a:spLocks noChangeArrowheads="1"/>
            </p:cNvSpPr>
            <p:nvPr/>
          </p:nvSpPr>
          <p:spPr bwMode="auto">
            <a:xfrm>
              <a:off x="204" y="754"/>
              <a:ext cx="2244" cy="1510"/>
            </a:xfrm>
            <a:prstGeom prst="wedgeRoundRectCallout">
              <a:avLst>
                <a:gd name="adj1" fmla="val 72106"/>
                <a:gd name="adj2" fmla="val 73699"/>
                <a:gd name="adj3" fmla="val 16667"/>
              </a:avLst>
            </a:prstGeom>
            <a:gradFill rotWithShape="0">
              <a:gsLst>
                <a:gs pos="0">
                  <a:srgbClr val="FEFAC9"/>
                </a:gs>
                <a:gs pos="100000">
                  <a:srgbClr val="EEF2EA"/>
                </a:gs>
              </a:gsLst>
              <a:lin ang="540000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2800" dirty="0">
                  <a:solidFill>
                    <a:srgbClr val="292929"/>
                  </a:solidFill>
                </a:rPr>
                <a:t>способ взаимодействия педагога и учащихся</a:t>
              </a:r>
            </a:p>
          </p:txBody>
        </p:sp>
        <p:sp>
          <p:nvSpPr>
            <p:cNvPr id="26631" name="AutoShape 6"/>
            <p:cNvSpPr>
              <a:spLocks noChangeArrowheads="1"/>
            </p:cNvSpPr>
            <p:nvPr/>
          </p:nvSpPr>
          <p:spPr bwMode="auto">
            <a:xfrm rot="5040000">
              <a:off x="4055" y="2573"/>
              <a:ext cx="1511" cy="2759"/>
            </a:xfrm>
            <a:prstGeom prst="wedgeRoundRectCallout">
              <a:avLst>
                <a:gd name="adj1" fmla="val -69778"/>
                <a:gd name="adj2" fmla="val 54005"/>
                <a:gd name="adj3" fmla="val 16667"/>
              </a:avLst>
            </a:prstGeom>
            <a:gradFill rotWithShape="0">
              <a:gsLst>
                <a:gs pos="0">
                  <a:srgbClr val="FEFAC9"/>
                </a:gs>
                <a:gs pos="100000">
                  <a:srgbClr val="EEF2EA"/>
                </a:gs>
              </a:gsLst>
              <a:lin ang="540000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 lIns="90000" tIns="46800" rIns="90000" bIns="468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 rtl="1" eaLnBrk="1" hangingPunct="1">
                <a:buClrTx/>
                <a:buFontTx/>
                <a:buNone/>
              </a:pPr>
              <a:r>
                <a:rPr lang="ru-RU" altLang="ru-RU" sz="2800">
                  <a:solidFill>
                    <a:srgbClr val="292929"/>
                  </a:solidFill>
                </a:rPr>
                <a:t>упорядоченная система взаимосвязанных приемов</a:t>
              </a:r>
            </a:p>
          </p:txBody>
        </p:sp>
        <p:sp>
          <p:nvSpPr>
            <p:cNvPr id="26632" name="AutoShape 7"/>
            <p:cNvSpPr>
              <a:spLocks noChangeArrowheads="1"/>
            </p:cNvSpPr>
            <p:nvPr/>
          </p:nvSpPr>
          <p:spPr bwMode="auto">
            <a:xfrm rot="10320000">
              <a:off x="454" y="3496"/>
              <a:ext cx="1811" cy="1078"/>
            </a:xfrm>
            <a:prstGeom prst="wedgeRoundRectCallout">
              <a:avLst>
                <a:gd name="adj1" fmla="val -87056"/>
                <a:gd name="adj2" fmla="val 67454"/>
                <a:gd name="adj3" fmla="val 16667"/>
              </a:avLst>
            </a:prstGeom>
            <a:gradFill rotWithShape="0">
              <a:gsLst>
                <a:gs pos="0">
                  <a:srgbClr val="FEFAC9"/>
                </a:gs>
                <a:gs pos="100000">
                  <a:srgbClr val="EEF2EA"/>
                </a:gs>
              </a:gsLst>
              <a:lin ang="540000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lIns="90000" tIns="46800" rIns="90000" bIns="468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2800">
                  <a:solidFill>
                    <a:srgbClr val="292929"/>
                  </a:solidFill>
                </a:rPr>
                <a:t>способ развития личности</a:t>
              </a:r>
              <a:r>
                <a:rPr lang="ru-RU" altLang="ru-RU" sz="2800">
                  <a:solidFill>
                    <a:srgbClr val="292934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747713" y="720725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200">
                <a:solidFill>
                  <a:srgbClr val="292929"/>
                </a:solidFill>
              </a:rPr>
              <a:t>Основные общепедагогические функции методов обучения (МО):</a:t>
            </a:r>
            <a:r>
              <a:rPr lang="ru-RU" altLang="ru-RU" sz="3600">
                <a:solidFill>
                  <a:srgbClr val="D2533C"/>
                </a:solidFill>
              </a:rPr>
              <a:t> 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152525" y="2087563"/>
            <a:ext cx="6624638" cy="334010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 eaLnBrk="0" hangingPunct="0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292929"/>
              </a:buClr>
              <a:buSzPct val="123000"/>
              <a:buFont typeface="Times New Roman" pitchFamily="16" charset="0"/>
              <a:buBlip>
                <a:blip r:embed="rId3"/>
              </a:buBlip>
            </a:pPr>
            <a:r>
              <a:rPr lang="ru-RU" altLang="ru-RU" sz="2600" b="1">
                <a:solidFill>
                  <a:srgbClr val="292929"/>
                </a:solidFill>
              </a:rPr>
              <a:t> Образовательная</a:t>
            </a:r>
            <a:r>
              <a:rPr lang="ru-RU" altLang="ru-RU" sz="2600">
                <a:solidFill>
                  <a:srgbClr val="292929"/>
                </a:solidFill>
              </a:rPr>
              <a:t> </a:t>
            </a:r>
          </a:p>
          <a:p>
            <a:pPr eaLnBrk="1" hangingPunct="1">
              <a:spcBef>
                <a:spcPts val="2000"/>
              </a:spcBef>
              <a:buClr>
                <a:srgbClr val="292929"/>
              </a:buClr>
              <a:buSzPct val="123000"/>
              <a:buFont typeface="Times New Roman" pitchFamily="16" charset="0"/>
              <a:buBlip>
                <a:blip r:embed="rId3"/>
              </a:buBlip>
            </a:pPr>
            <a:r>
              <a:rPr lang="ru-RU" altLang="ru-RU" sz="2600" b="1">
                <a:solidFill>
                  <a:srgbClr val="292929"/>
                </a:solidFill>
              </a:rPr>
              <a:t> Воспитательная</a:t>
            </a:r>
          </a:p>
          <a:p>
            <a:pPr eaLnBrk="1" hangingPunct="1">
              <a:spcBef>
                <a:spcPts val="2000"/>
              </a:spcBef>
              <a:buClr>
                <a:srgbClr val="292929"/>
              </a:buClr>
              <a:buSzPct val="123000"/>
              <a:buFont typeface="Times New Roman" pitchFamily="16" charset="0"/>
              <a:buBlip>
                <a:blip r:embed="rId3"/>
              </a:buBlip>
            </a:pPr>
            <a:r>
              <a:rPr lang="ru-RU" altLang="ru-RU" sz="2600" b="1">
                <a:solidFill>
                  <a:srgbClr val="292929"/>
                </a:solidFill>
              </a:rPr>
              <a:t> Развивающая</a:t>
            </a:r>
          </a:p>
          <a:p>
            <a:pPr eaLnBrk="1" hangingPunct="1">
              <a:spcBef>
                <a:spcPts val="2000"/>
              </a:spcBef>
              <a:buClr>
                <a:srgbClr val="292929"/>
              </a:buClr>
              <a:buSzPct val="123000"/>
              <a:buFont typeface="Times New Roman" pitchFamily="16" charset="0"/>
              <a:buBlip>
                <a:blip r:embed="rId3"/>
              </a:buBlip>
            </a:pPr>
            <a:r>
              <a:rPr lang="ru-RU" altLang="ru-RU" sz="2600" b="1">
                <a:solidFill>
                  <a:srgbClr val="292929"/>
                </a:solidFill>
              </a:rPr>
              <a:t> Побудительная </a:t>
            </a:r>
            <a:r>
              <a:rPr lang="ru-RU" altLang="ru-RU" sz="2600">
                <a:solidFill>
                  <a:srgbClr val="292929"/>
                </a:solidFill>
              </a:rPr>
              <a:t> (мотивационная)</a:t>
            </a:r>
          </a:p>
          <a:p>
            <a:pPr eaLnBrk="1" hangingPunct="1">
              <a:spcBef>
                <a:spcPts val="2000"/>
              </a:spcBef>
              <a:buClr>
                <a:srgbClr val="292929"/>
              </a:buClr>
              <a:buSzPct val="123000"/>
              <a:buFont typeface="Times New Roman" pitchFamily="16" charset="0"/>
              <a:buBlip>
                <a:blip r:embed="rId3"/>
              </a:buBlip>
            </a:pPr>
            <a:r>
              <a:rPr lang="ru-RU" altLang="ru-RU" sz="2600" b="1">
                <a:solidFill>
                  <a:srgbClr val="292929"/>
                </a:solidFill>
              </a:rPr>
              <a:t> Контрольно-коррекционная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51920" y="-27384"/>
            <a:ext cx="5292080" cy="3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2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1608138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87350" y="287338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600" b="1" dirty="0">
                <a:solidFill>
                  <a:srgbClr val="292929"/>
                </a:solidFill>
              </a:rPr>
              <a:t>Классификация  методов обучения</a:t>
            </a:r>
            <a:r>
              <a:rPr lang="ru-RU" altLang="ru-RU" sz="4000" dirty="0">
                <a:solidFill>
                  <a:srgbClr val="D2533C"/>
                </a:solidFill>
              </a:rPr>
              <a:t>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187450" y="2349500"/>
            <a:ext cx="7380288" cy="384333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337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altLang="ru-RU" sz="2600" b="1" dirty="0">
                <a:solidFill>
                  <a:srgbClr val="C00000"/>
                </a:solidFill>
              </a:rPr>
              <a:t>По</a:t>
            </a:r>
            <a:r>
              <a:rPr lang="en-US" altLang="ru-RU" sz="2600" b="1" dirty="0">
                <a:solidFill>
                  <a:srgbClr val="C00000"/>
                </a:solidFill>
              </a:rPr>
              <a:t> </a:t>
            </a:r>
            <a:r>
              <a:rPr lang="ru-RU" altLang="ru-RU" sz="2600" b="1" dirty="0">
                <a:solidFill>
                  <a:srgbClr val="C00000"/>
                </a:solidFill>
              </a:rPr>
              <a:t> источникам знаний:</a:t>
            </a:r>
          </a:p>
          <a:p>
            <a:pPr eaLnBrk="1" hangingPunct="1"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altLang="ru-RU" sz="2600" b="1" dirty="0">
                <a:solidFill>
                  <a:srgbClr val="292929"/>
                </a:solidFill>
              </a:rPr>
              <a:t>1. Словесные  </a:t>
            </a:r>
          </a:p>
          <a:p>
            <a:pPr eaLnBrk="1" hangingPunct="1"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altLang="ru-RU" sz="2600" dirty="0">
                <a:solidFill>
                  <a:srgbClr val="292929"/>
                </a:solidFill>
              </a:rPr>
              <a:t>    (рассказ, объяснение, лекция), работа с учебником </a:t>
            </a:r>
          </a:p>
          <a:p>
            <a:pPr eaLnBrk="1" hangingPunct="1"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altLang="ru-RU" sz="2600" b="1" dirty="0">
                <a:solidFill>
                  <a:srgbClr val="292929"/>
                </a:solidFill>
              </a:rPr>
              <a:t>2. Наглядные  </a:t>
            </a:r>
          </a:p>
          <a:p>
            <a:pPr eaLnBrk="1" hangingPunct="1"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altLang="ru-RU" sz="2600" dirty="0">
                <a:solidFill>
                  <a:srgbClr val="292929"/>
                </a:solidFill>
              </a:rPr>
              <a:t>    (наблюдение, демонстрация, иллюстрация)</a:t>
            </a:r>
            <a:r>
              <a:rPr lang="ru-RU" altLang="ru-RU" sz="2600" b="1" dirty="0">
                <a:solidFill>
                  <a:srgbClr val="292929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altLang="ru-RU" sz="2600" b="1" dirty="0">
                <a:solidFill>
                  <a:srgbClr val="292929"/>
                </a:solidFill>
              </a:rPr>
              <a:t>3. Практические  </a:t>
            </a:r>
          </a:p>
          <a:p>
            <a:pPr eaLnBrk="1" hangingPunct="1">
              <a:spcBef>
                <a:spcPts val="600"/>
              </a:spcBef>
              <a:buClrTx/>
              <a:buSzPct val="80000"/>
              <a:buFontTx/>
              <a:buNone/>
            </a:pPr>
            <a:r>
              <a:rPr lang="ru-RU" altLang="ru-RU" sz="2600" dirty="0">
                <a:solidFill>
                  <a:srgbClr val="292929"/>
                </a:solidFill>
              </a:rPr>
              <a:t>     (упражнения, задачи, опыты)  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51920" y="22265"/>
            <a:ext cx="5292080" cy="26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200" b="1">
                <a:solidFill>
                  <a:srgbClr val="292929"/>
                </a:solidFill>
              </a:rPr>
              <a:t>Классификация  методов обучения</a:t>
            </a:r>
            <a:r>
              <a:rPr lang="ru-RU" altLang="ru-RU" sz="3200">
                <a:solidFill>
                  <a:srgbClr val="D2533C"/>
                </a:solidFill>
              </a:rPr>
              <a:t> 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4213" y="2060575"/>
            <a:ext cx="8158162" cy="4392613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33400" indent="-523875"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33400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5170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defRPr/>
            </a:pPr>
            <a:r>
              <a:rPr lang="ru-RU" altLang="ru-RU" sz="2800" b="1" dirty="0" smtClean="0">
                <a:solidFill>
                  <a:srgbClr val="C00000"/>
                </a:solidFill>
              </a:rPr>
              <a:t>По характеру деятельности обучающихся</a:t>
            </a:r>
          </a:p>
          <a:p>
            <a:pPr marL="523875" indent="-514350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rgbClr val="292929"/>
              </a:buClr>
              <a:buFont typeface="Times New Roman" pitchFamily="16" charset="0"/>
              <a:buAutoNum type="arabicPeriod"/>
              <a:defRPr/>
            </a:pPr>
            <a:r>
              <a:rPr lang="ru-RU" altLang="ru-RU" sz="2800" b="1" i="1" dirty="0" smtClean="0">
                <a:solidFill>
                  <a:srgbClr val="292929"/>
                </a:solidFill>
              </a:rPr>
              <a:t>Объяснительно-иллюс</a:t>
            </a:r>
            <a:r>
              <a:rPr lang="ru-RU" altLang="ru-RU" sz="2800" b="1" dirty="0" smtClean="0">
                <a:solidFill>
                  <a:srgbClr val="292929"/>
                </a:solidFill>
              </a:rPr>
              <a:t>тра</a:t>
            </a:r>
            <a:r>
              <a:rPr lang="ru-RU" altLang="ru-RU" sz="2800" b="1" i="1" dirty="0" smtClean="0">
                <a:solidFill>
                  <a:srgbClr val="292929"/>
                </a:solidFill>
              </a:rPr>
              <a:t>тивный</a:t>
            </a:r>
          </a:p>
          <a:p>
            <a:pPr marL="523875" indent="-514350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rgbClr val="292929"/>
              </a:buClr>
              <a:buFont typeface="Times New Roman" pitchFamily="16" charset="0"/>
              <a:buAutoNum type="arabicPeriod"/>
              <a:defRPr/>
            </a:pPr>
            <a:r>
              <a:rPr lang="ru-RU" altLang="ru-RU" sz="2800" b="1" i="1" dirty="0" smtClean="0">
                <a:solidFill>
                  <a:srgbClr val="292929"/>
                </a:solidFill>
              </a:rPr>
              <a:t>Репродуктивный</a:t>
            </a:r>
            <a:r>
              <a:rPr lang="ru-RU" altLang="ru-RU" sz="2800" dirty="0" smtClean="0">
                <a:solidFill>
                  <a:srgbClr val="292929"/>
                </a:solidFill>
              </a:rPr>
              <a:t> </a:t>
            </a:r>
          </a:p>
          <a:p>
            <a:pPr marL="523875" indent="-514350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rgbClr val="292929"/>
              </a:buClr>
              <a:buFont typeface="Times New Roman" pitchFamily="16" charset="0"/>
              <a:buAutoNum type="arabicPeriod"/>
              <a:defRPr/>
            </a:pPr>
            <a:r>
              <a:rPr lang="ru-RU" altLang="ru-RU" sz="2800" b="1" i="1" dirty="0" smtClean="0">
                <a:solidFill>
                  <a:srgbClr val="292929"/>
                </a:solidFill>
              </a:rPr>
              <a:t>Проблемного изложения</a:t>
            </a:r>
          </a:p>
          <a:p>
            <a:pPr marL="523875" indent="-514350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rgbClr val="292929"/>
              </a:buClr>
              <a:buFont typeface="Times New Roman" pitchFamily="16" charset="0"/>
              <a:buAutoNum type="arabicPeriod"/>
              <a:defRPr/>
            </a:pPr>
            <a:r>
              <a:rPr lang="ru-RU" altLang="ru-RU" sz="2800" b="1" i="1" dirty="0" smtClean="0">
                <a:solidFill>
                  <a:srgbClr val="292929"/>
                </a:solidFill>
              </a:rPr>
              <a:t>Частично-поисковый (эвристический</a:t>
            </a:r>
            <a:r>
              <a:rPr lang="ru-RU" altLang="ru-RU" sz="2800" dirty="0" smtClean="0">
                <a:solidFill>
                  <a:srgbClr val="292929"/>
                </a:solidFill>
              </a:rPr>
              <a:t>)</a:t>
            </a:r>
          </a:p>
          <a:p>
            <a:pPr marL="523875" indent="-514350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rgbClr val="292929"/>
              </a:buClr>
              <a:buFont typeface="Times New Roman" pitchFamily="16" charset="0"/>
              <a:buAutoNum type="arabicPeriod"/>
              <a:defRPr/>
            </a:pPr>
            <a:r>
              <a:rPr lang="ru-RU" altLang="ru-RU" sz="2800" b="1" i="1" dirty="0" smtClean="0">
                <a:solidFill>
                  <a:srgbClr val="292929"/>
                </a:solidFill>
              </a:rPr>
              <a:t>Исследовательский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51920" y="22265"/>
            <a:ext cx="5292080" cy="3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14763" y="3743325"/>
            <a:ext cx="5184775" cy="2808288"/>
          </a:xfrm>
          <a:prstGeom prst="rect">
            <a:avLst/>
          </a:prstGeom>
          <a:gradFill rotWithShape="0">
            <a:gsLst>
              <a:gs pos="0">
                <a:srgbClr val="FDF69C"/>
              </a:gs>
              <a:gs pos="100000">
                <a:srgbClr val="EEF2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337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ru-RU" altLang="ru-RU" sz="2800" b="1" u="sng">
                <a:solidFill>
                  <a:srgbClr val="292929"/>
                </a:solidFill>
              </a:rPr>
              <a:t>Средства  </a:t>
            </a:r>
            <a:r>
              <a:rPr lang="ru-RU" altLang="ru-RU" sz="2800" u="sng">
                <a:solidFill>
                  <a:srgbClr val="292929"/>
                </a:solidFill>
              </a:rPr>
              <a:t>обучения </a:t>
            </a:r>
            <a:r>
              <a:rPr lang="ru-RU" altLang="ru-RU" sz="2800">
                <a:solidFill>
                  <a:srgbClr val="292929"/>
                </a:solidFill>
              </a:rPr>
              <a:t>–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ru-RU" altLang="ru-RU" sz="3200">
                <a:solidFill>
                  <a:srgbClr val="292929"/>
                </a:solidFill>
              </a:rPr>
              <a:t>все то, что содействует повышению эффективности процесса обучения 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65124" y="805865"/>
            <a:ext cx="5184775" cy="1727200"/>
          </a:xfrm>
          <a:prstGeom prst="rect">
            <a:avLst/>
          </a:prstGeom>
          <a:gradFill rotWithShape="0">
            <a:gsLst>
              <a:gs pos="0">
                <a:srgbClr val="FDF69C"/>
              </a:gs>
              <a:gs pos="100000">
                <a:srgbClr val="EEF2E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337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800"/>
              </a:spcBef>
              <a:buClrTx/>
              <a:buFontTx/>
              <a:buNone/>
            </a:pPr>
            <a:r>
              <a:rPr lang="ru-RU" altLang="ru-RU" sz="2600" b="1" u="sng" dirty="0">
                <a:solidFill>
                  <a:srgbClr val="292929"/>
                </a:solidFill>
              </a:rPr>
              <a:t>Приемы </a:t>
            </a:r>
            <a:r>
              <a:rPr lang="ru-RU" altLang="ru-RU" sz="2600" u="sng" dirty="0">
                <a:solidFill>
                  <a:srgbClr val="292929"/>
                </a:solidFill>
              </a:rPr>
              <a:t>обучения</a:t>
            </a:r>
            <a:r>
              <a:rPr lang="ru-RU" altLang="ru-RU" sz="2600" dirty="0">
                <a:solidFill>
                  <a:srgbClr val="292929"/>
                </a:solidFill>
              </a:rPr>
              <a:t> - 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Tx/>
              <a:buFontTx/>
              <a:buNone/>
            </a:pPr>
            <a:r>
              <a:rPr lang="ru-RU" altLang="ru-RU" sz="2600" dirty="0">
                <a:solidFill>
                  <a:srgbClr val="292929"/>
                </a:solidFill>
              </a:rPr>
              <a:t>составной компонент метода, который направляет студентов на решение частных дидактических задач</a:t>
            </a:r>
            <a:r>
              <a:rPr lang="ru-RU" altLang="ru-RU" sz="2600" dirty="0">
                <a:solidFill>
                  <a:srgbClr val="292934"/>
                </a:solidFill>
              </a:rPr>
              <a:t> </a:t>
            </a:r>
          </a:p>
        </p:txBody>
      </p:sp>
      <p:grpSp>
        <p:nvGrpSpPr>
          <p:cNvPr id="30725" name="Group 4"/>
          <p:cNvGrpSpPr>
            <a:grpSpLocks/>
          </p:cNvGrpSpPr>
          <p:nvPr/>
        </p:nvGrpSpPr>
        <p:grpSpPr bwMode="auto">
          <a:xfrm>
            <a:off x="539552" y="4077072"/>
            <a:ext cx="2725737" cy="1738313"/>
            <a:chOff x="431" y="2840"/>
            <a:chExt cx="1717" cy="1095"/>
          </a:xfrm>
        </p:grpSpPr>
        <p:sp>
          <p:nvSpPr>
            <p:cNvPr id="30726" name="Freeform 5"/>
            <p:cNvSpPr>
              <a:spLocks noChangeArrowheads="1"/>
            </p:cNvSpPr>
            <p:nvPr/>
          </p:nvSpPr>
          <p:spPr bwMode="auto">
            <a:xfrm>
              <a:off x="902" y="2840"/>
              <a:ext cx="750" cy="1095"/>
            </a:xfrm>
            <a:custGeom>
              <a:avLst/>
              <a:gdLst>
                <a:gd name="T0" fmla="*/ 6 w 1000"/>
                <a:gd name="T1" fmla="*/ 0 h 998"/>
                <a:gd name="T2" fmla="*/ 7 w 1000"/>
                <a:gd name="T3" fmla="*/ 5 h 998"/>
                <a:gd name="T4" fmla="*/ 11 w 1000"/>
                <a:gd name="T5" fmla="*/ 3 h 998"/>
                <a:gd name="T6" fmla="*/ 8 w 1000"/>
                <a:gd name="T7" fmla="*/ 8 h 998"/>
                <a:gd name="T8" fmla="*/ 12 w 1000"/>
                <a:gd name="T9" fmla="*/ 9 h 998"/>
                <a:gd name="T10" fmla="*/ 8 w 1000"/>
                <a:gd name="T11" fmla="*/ 10 h 998"/>
                <a:gd name="T12" fmla="*/ 11 w 1000"/>
                <a:gd name="T13" fmla="*/ 15 h 998"/>
                <a:gd name="T14" fmla="*/ 7 w 1000"/>
                <a:gd name="T15" fmla="*/ 12 h 998"/>
                <a:gd name="T16" fmla="*/ 6 w 1000"/>
                <a:gd name="T17" fmla="*/ 18 h 998"/>
                <a:gd name="T18" fmla="*/ 5 w 1000"/>
                <a:gd name="T19" fmla="*/ 12 h 998"/>
                <a:gd name="T20" fmla="*/ 2 w 1000"/>
                <a:gd name="T21" fmla="*/ 15 h 998"/>
                <a:gd name="T22" fmla="*/ 4 w 1000"/>
                <a:gd name="T23" fmla="*/ 10 h 998"/>
                <a:gd name="T24" fmla="*/ 0 w 1000"/>
                <a:gd name="T25" fmla="*/ 9 h 998"/>
                <a:gd name="T26" fmla="*/ 4 w 1000"/>
                <a:gd name="T27" fmla="*/ 8 h 998"/>
                <a:gd name="T28" fmla="*/ 2 w 1000"/>
                <a:gd name="T29" fmla="*/ 3 h 998"/>
                <a:gd name="T30" fmla="*/ 5 w 1000"/>
                <a:gd name="T31" fmla="*/ 5 h 998"/>
                <a:gd name="T32" fmla="*/ 6 w 1000"/>
                <a:gd name="T33" fmla="*/ 0 h 9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0"/>
                <a:gd name="T52" fmla="*/ 0 h 998"/>
                <a:gd name="T53" fmla="*/ 1000 w 1000"/>
                <a:gd name="T54" fmla="*/ 998 h 9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0" h="998">
                  <a:moveTo>
                    <a:pt x="499" y="0"/>
                  </a:moveTo>
                  <a:lnTo>
                    <a:pt x="575" y="319"/>
                  </a:lnTo>
                  <a:lnTo>
                    <a:pt x="853" y="147"/>
                  </a:lnTo>
                  <a:lnTo>
                    <a:pt x="681" y="425"/>
                  </a:lnTo>
                  <a:lnTo>
                    <a:pt x="1000" y="499"/>
                  </a:lnTo>
                  <a:lnTo>
                    <a:pt x="681" y="575"/>
                  </a:lnTo>
                  <a:lnTo>
                    <a:pt x="853" y="853"/>
                  </a:lnTo>
                  <a:lnTo>
                    <a:pt x="575" y="680"/>
                  </a:lnTo>
                  <a:lnTo>
                    <a:pt x="499" y="998"/>
                  </a:lnTo>
                  <a:lnTo>
                    <a:pt x="425" y="680"/>
                  </a:lnTo>
                  <a:lnTo>
                    <a:pt x="147" y="853"/>
                  </a:lnTo>
                  <a:lnTo>
                    <a:pt x="319" y="575"/>
                  </a:lnTo>
                  <a:lnTo>
                    <a:pt x="0" y="499"/>
                  </a:lnTo>
                  <a:lnTo>
                    <a:pt x="319" y="425"/>
                  </a:lnTo>
                  <a:lnTo>
                    <a:pt x="147" y="147"/>
                  </a:lnTo>
                  <a:lnTo>
                    <a:pt x="425" y="319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60D1EF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7" name="Freeform 7"/>
            <p:cNvSpPr>
              <a:spLocks noChangeArrowheads="1"/>
            </p:cNvSpPr>
            <p:nvPr/>
          </p:nvSpPr>
          <p:spPr bwMode="auto">
            <a:xfrm>
              <a:off x="729" y="3281"/>
              <a:ext cx="823" cy="243"/>
            </a:xfrm>
            <a:custGeom>
              <a:avLst/>
              <a:gdLst>
                <a:gd name="T0" fmla="*/ 13 w 1096"/>
                <a:gd name="T1" fmla="*/ 2 h 224"/>
                <a:gd name="T2" fmla="*/ 13 w 1096"/>
                <a:gd name="T3" fmla="*/ 2 h 224"/>
                <a:gd name="T4" fmla="*/ 13 w 1096"/>
                <a:gd name="T5" fmla="*/ 2 h 224"/>
                <a:gd name="T6" fmla="*/ 13 w 1096"/>
                <a:gd name="T7" fmla="*/ 2 h 224"/>
                <a:gd name="T8" fmla="*/ 11 w 1096"/>
                <a:gd name="T9" fmla="*/ 2 h 224"/>
                <a:gd name="T10" fmla="*/ 11 w 1096"/>
                <a:gd name="T11" fmla="*/ 2 h 224"/>
                <a:gd name="T12" fmla="*/ 11 w 1096"/>
                <a:gd name="T13" fmla="*/ 2 h 224"/>
                <a:gd name="T14" fmla="*/ 10 w 1096"/>
                <a:gd name="T15" fmla="*/ 2 h 224"/>
                <a:gd name="T16" fmla="*/ 9 w 1096"/>
                <a:gd name="T17" fmla="*/ 2 h 224"/>
                <a:gd name="T18" fmla="*/ 8 w 1096"/>
                <a:gd name="T19" fmla="*/ 1 h 224"/>
                <a:gd name="T20" fmla="*/ 8 w 1096"/>
                <a:gd name="T21" fmla="*/ 1 h 224"/>
                <a:gd name="T22" fmla="*/ 8 w 1096"/>
                <a:gd name="T23" fmla="*/ 1 h 224"/>
                <a:gd name="T24" fmla="*/ 7 w 1096"/>
                <a:gd name="T25" fmla="*/ 1 h 224"/>
                <a:gd name="T26" fmla="*/ 7 w 1096"/>
                <a:gd name="T27" fmla="*/ 1 h 224"/>
                <a:gd name="T28" fmla="*/ 5 w 1096"/>
                <a:gd name="T29" fmla="*/ 0 h 224"/>
                <a:gd name="T30" fmla="*/ 5 w 1096"/>
                <a:gd name="T31" fmla="*/ 1 h 224"/>
                <a:gd name="T32" fmla="*/ 4 w 1096"/>
                <a:gd name="T33" fmla="*/ 1 h 224"/>
                <a:gd name="T34" fmla="*/ 3 w 1096"/>
                <a:gd name="T35" fmla="*/ 1 h 224"/>
                <a:gd name="T36" fmla="*/ 2 w 1096"/>
                <a:gd name="T37" fmla="*/ 2 h 224"/>
                <a:gd name="T38" fmla="*/ 2 w 1096"/>
                <a:gd name="T39" fmla="*/ 2 h 224"/>
                <a:gd name="T40" fmla="*/ 2 w 1096"/>
                <a:gd name="T41" fmla="*/ 2 h 224"/>
                <a:gd name="T42" fmla="*/ 1 w 1096"/>
                <a:gd name="T43" fmla="*/ 3 h 224"/>
                <a:gd name="T44" fmla="*/ 1 w 1096"/>
                <a:gd name="T45" fmla="*/ 3 h 224"/>
                <a:gd name="T46" fmla="*/ 1 w 1096"/>
                <a:gd name="T47" fmla="*/ 3 h 224"/>
                <a:gd name="T48" fmla="*/ 1 w 1096"/>
                <a:gd name="T49" fmla="*/ 3 h 224"/>
                <a:gd name="T50" fmla="*/ 1 w 1096"/>
                <a:gd name="T51" fmla="*/ 3 h 224"/>
                <a:gd name="T52" fmla="*/ 1 w 1096"/>
                <a:gd name="T53" fmla="*/ 3 h 224"/>
                <a:gd name="T54" fmla="*/ 1 w 1096"/>
                <a:gd name="T55" fmla="*/ 3 h 224"/>
                <a:gd name="T56" fmla="*/ 1 w 1096"/>
                <a:gd name="T57" fmla="*/ 3 h 224"/>
                <a:gd name="T58" fmla="*/ 1 w 1096"/>
                <a:gd name="T59" fmla="*/ 4 h 224"/>
                <a:gd name="T60" fmla="*/ 1 w 1096"/>
                <a:gd name="T61" fmla="*/ 4 h 224"/>
                <a:gd name="T62" fmla="*/ 1 w 1096"/>
                <a:gd name="T63" fmla="*/ 4 h 224"/>
                <a:gd name="T64" fmla="*/ 2 w 1096"/>
                <a:gd name="T65" fmla="*/ 4 h 224"/>
                <a:gd name="T66" fmla="*/ 2 w 1096"/>
                <a:gd name="T67" fmla="*/ 4 h 224"/>
                <a:gd name="T68" fmla="*/ 2 w 1096"/>
                <a:gd name="T69" fmla="*/ 3 h 224"/>
                <a:gd name="T70" fmla="*/ 3 w 1096"/>
                <a:gd name="T71" fmla="*/ 3 h 224"/>
                <a:gd name="T72" fmla="*/ 4 w 1096"/>
                <a:gd name="T73" fmla="*/ 2 h 224"/>
                <a:gd name="T74" fmla="*/ 5 w 1096"/>
                <a:gd name="T75" fmla="*/ 2 h 224"/>
                <a:gd name="T76" fmla="*/ 5 w 1096"/>
                <a:gd name="T77" fmla="*/ 2 h 224"/>
                <a:gd name="T78" fmla="*/ 5 w 1096"/>
                <a:gd name="T79" fmla="*/ 2 h 224"/>
                <a:gd name="T80" fmla="*/ 7 w 1096"/>
                <a:gd name="T81" fmla="*/ 2 h 224"/>
                <a:gd name="T82" fmla="*/ 7 w 1096"/>
                <a:gd name="T83" fmla="*/ 2 h 224"/>
                <a:gd name="T84" fmla="*/ 8 w 1096"/>
                <a:gd name="T85" fmla="*/ 3 h 224"/>
                <a:gd name="T86" fmla="*/ 8 w 1096"/>
                <a:gd name="T87" fmla="*/ 3 h 224"/>
                <a:gd name="T88" fmla="*/ 9 w 1096"/>
                <a:gd name="T89" fmla="*/ 3 h 224"/>
                <a:gd name="T90" fmla="*/ 10 w 1096"/>
                <a:gd name="T91" fmla="*/ 3 h 224"/>
                <a:gd name="T92" fmla="*/ 11 w 1096"/>
                <a:gd name="T93" fmla="*/ 3 h 224"/>
                <a:gd name="T94" fmla="*/ 11 w 1096"/>
                <a:gd name="T95" fmla="*/ 3 h 224"/>
                <a:gd name="T96" fmla="*/ 13 w 1096"/>
                <a:gd name="T97" fmla="*/ 3 h 224"/>
                <a:gd name="T98" fmla="*/ 13 w 1096"/>
                <a:gd name="T99" fmla="*/ 3 h 224"/>
                <a:gd name="T100" fmla="*/ 13 w 1096"/>
                <a:gd name="T101" fmla="*/ 3 h 2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96"/>
                <a:gd name="T154" fmla="*/ 0 h 224"/>
                <a:gd name="T155" fmla="*/ 1096 w 1096"/>
                <a:gd name="T156" fmla="*/ 224 h 2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96" h="224">
                  <a:moveTo>
                    <a:pt x="1096" y="129"/>
                  </a:moveTo>
                  <a:lnTo>
                    <a:pt x="1094" y="120"/>
                  </a:lnTo>
                  <a:lnTo>
                    <a:pt x="1089" y="112"/>
                  </a:lnTo>
                  <a:lnTo>
                    <a:pt x="1085" y="106"/>
                  </a:lnTo>
                  <a:lnTo>
                    <a:pt x="1077" y="99"/>
                  </a:lnTo>
                  <a:lnTo>
                    <a:pt x="1069" y="95"/>
                  </a:lnTo>
                  <a:lnTo>
                    <a:pt x="1059" y="91"/>
                  </a:lnTo>
                  <a:lnTo>
                    <a:pt x="1050" y="90"/>
                  </a:lnTo>
                  <a:lnTo>
                    <a:pt x="1041" y="90"/>
                  </a:lnTo>
                  <a:lnTo>
                    <a:pt x="1044" y="90"/>
                  </a:lnTo>
                  <a:lnTo>
                    <a:pt x="1037" y="91"/>
                  </a:lnTo>
                  <a:lnTo>
                    <a:pt x="1029" y="91"/>
                  </a:lnTo>
                  <a:lnTo>
                    <a:pt x="1023" y="91"/>
                  </a:lnTo>
                  <a:lnTo>
                    <a:pt x="1015" y="93"/>
                  </a:lnTo>
                  <a:lnTo>
                    <a:pt x="1004" y="95"/>
                  </a:lnTo>
                  <a:lnTo>
                    <a:pt x="993" y="95"/>
                  </a:lnTo>
                  <a:lnTo>
                    <a:pt x="982" y="95"/>
                  </a:lnTo>
                  <a:lnTo>
                    <a:pt x="973" y="95"/>
                  </a:lnTo>
                  <a:lnTo>
                    <a:pt x="954" y="93"/>
                  </a:lnTo>
                  <a:lnTo>
                    <a:pt x="935" y="91"/>
                  </a:lnTo>
                  <a:lnTo>
                    <a:pt x="916" y="90"/>
                  </a:lnTo>
                  <a:lnTo>
                    <a:pt x="897" y="87"/>
                  </a:lnTo>
                  <a:lnTo>
                    <a:pt x="878" y="84"/>
                  </a:lnTo>
                  <a:lnTo>
                    <a:pt x="860" y="80"/>
                  </a:lnTo>
                  <a:lnTo>
                    <a:pt x="842" y="77"/>
                  </a:lnTo>
                  <a:lnTo>
                    <a:pt x="823" y="73"/>
                  </a:lnTo>
                  <a:lnTo>
                    <a:pt x="804" y="69"/>
                  </a:lnTo>
                  <a:lnTo>
                    <a:pt x="786" y="65"/>
                  </a:lnTo>
                  <a:lnTo>
                    <a:pt x="767" y="61"/>
                  </a:lnTo>
                  <a:lnTo>
                    <a:pt x="748" y="57"/>
                  </a:lnTo>
                  <a:lnTo>
                    <a:pt x="731" y="52"/>
                  </a:lnTo>
                  <a:lnTo>
                    <a:pt x="712" y="47"/>
                  </a:lnTo>
                  <a:lnTo>
                    <a:pt x="693" y="43"/>
                  </a:lnTo>
                  <a:lnTo>
                    <a:pt x="674" y="38"/>
                  </a:lnTo>
                  <a:lnTo>
                    <a:pt x="661" y="35"/>
                  </a:lnTo>
                  <a:lnTo>
                    <a:pt x="647" y="30"/>
                  </a:lnTo>
                  <a:lnTo>
                    <a:pt x="635" y="27"/>
                  </a:lnTo>
                  <a:lnTo>
                    <a:pt x="620" y="24"/>
                  </a:lnTo>
                  <a:lnTo>
                    <a:pt x="606" y="20"/>
                  </a:lnTo>
                  <a:lnTo>
                    <a:pt x="592" y="16"/>
                  </a:lnTo>
                  <a:lnTo>
                    <a:pt x="579" y="13"/>
                  </a:lnTo>
                  <a:lnTo>
                    <a:pt x="565" y="9"/>
                  </a:lnTo>
                  <a:lnTo>
                    <a:pt x="538" y="5"/>
                  </a:lnTo>
                  <a:lnTo>
                    <a:pt x="513" y="1"/>
                  </a:lnTo>
                  <a:lnTo>
                    <a:pt x="488" y="0"/>
                  </a:lnTo>
                  <a:lnTo>
                    <a:pt x="464" y="1"/>
                  </a:lnTo>
                  <a:lnTo>
                    <a:pt x="439" y="3"/>
                  </a:lnTo>
                  <a:lnTo>
                    <a:pt x="415" y="6"/>
                  </a:lnTo>
                  <a:lnTo>
                    <a:pt x="391" y="13"/>
                  </a:lnTo>
                  <a:lnTo>
                    <a:pt x="369" y="17"/>
                  </a:lnTo>
                  <a:lnTo>
                    <a:pt x="346" y="25"/>
                  </a:lnTo>
                  <a:lnTo>
                    <a:pt x="323" y="33"/>
                  </a:lnTo>
                  <a:lnTo>
                    <a:pt x="300" y="41"/>
                  </a:lnTo>
                  <a:lnTo>
                    <a:pt x="278" y="50"/>
                  </a:lnTo>
                  <a:lnTo>
                    <a:pt x="256" y="60"/>
                  </a:lnTo>
                  <a:lnTo>
                    <a:pt x="233" y="71"/>
                  </a:lnTo>
                  <a:lnTo>
                    <a:pt x="213" y="80"/>
                  </a:lnTo>
                  <a:lnTo>
                    <a:pt x="191" y="91"/>
                  </a:lnTo>
                  <a:lnTo>
                    <a:pt x="181" y="96"/>
                  </a:lnTo>
                  <a:lnTo>
                    <a:pt x="173" y="101"/>
                  </a:lnTo>
                  <a:lnTo>
                    <a:pt x="164" y="106"/>
                  </a:lnTo>
                  <a:lnTo>
                    <a:pt x="154" y="110"/>
                  </a:lnTo>
                  <a:lnTo>
                    <a:pt x="145" y="115"/>
                  </a:lnTo>
                  <a:lnTo>
                    <a:pt x="136" y="120"/>
                  </a:lnTo>
                  <a:lnTo>
                    <a:pt x="126" y="123"/>
                  </a:lnTo>
                  <a:lnTo>
                    <a:pt x="117" y="128"/>
                  </a:lnTo>
                  <a:lnTo>
                    <a:pt x="112" y="129"/>
                  </a:lnTo>
                  <a:lnTo>
                    <a:pt x="107" y="131"/>
                  </a:lnTo>
                  <a:lnTo>
                    <a:pt x="101" y="133"/>
                  </a:lnTo>
                  <a:lnTo>
                    <a:pt x="94" y="134"/>
                  </a:lnTo>
                  <a:lnTo>
                    <a:pt x="88" y="136"/>
                  </a:lnTo>
                  <a:lnTo>
                    <a:pt x="82" y="136"/>
                  </a:lnTo>
                  <a:lnTo>
                    <a:pt x="74" y="134"/>
                  </a:lnTo>
                  <a:lnTo>
                    <a:pt x="66" y="133"/>
                  </a:lnTo>
                  <a:lnTo>
                    <a:pt x="58" y="129"/>
                  </a:lnTo>
                  <a:lnTo>
                    <a:pt x="52" y="128"/>
                  </a:lnTo>
                  <a:lnTo>
                    <a:pt x="44" y="128"/>
                  </a:lnTo>
                  <a:lnTo>
                    <a:pt x="36" y="128"/>
                  </a:lnTo>
                  <a:lnTo>
                    <a:pt x="28" y="131"/>
                  </a:lnTo>
                  <a:lnTo>
                    <a:pt x="20" y="134"/>
                  </a:lnTo>
                  <a:lnTo>
                    <a:pt x="14" y="140"/>
                  </a:lnTo>
                  <a:lnTo>
                    <a:pt x="8" y="147"/>
                  </a:lnTo>
                  <a:lnTo>
                    <a:pt x="3" y="155"/>
                  </a:lnTo>
                  <a:lnTo>
                    <a:pt x="1" y="163"/>
                  </a:lnTo>
                  <a:lnTo>
                    <a:pt x="0" y="170"/>
                  </a:lnTo>
                  <a:lnTo>
                    <a:pt x="1" y="178"/>
                  </a:lnTo>
                  <a:lnTo>
                    <a:pt x="3" y="186"/>
                  </a:lnTo>
                  <a:lnTo>
                    <a:pt x="8" y="194"/>
                  </a:lnTo>
                  <a:lnTo>
                    <a:pt x="14" y="200"/>
                  </a:lnTo>
                  <a:lnTo>
                    <a:pt x="20" y="207"/>
                  </a:lnTo>
                  <a:lnTo>
                    <a:pt x="31" y="213"/>
                  </a:lnTo>
                  <a:lnTo>
                    <a:pt x="42" y="218"/>
                  </a:lnTo>
                  <a:lnTo>
                    <a:pt x="53" y="221"/>
                  </a:lnTo>
                  <a:lnTo>
                    <a:pt x="66" y="223"/>
                  </a:lnTo>
                  <a:lnTo>
                    <a:pt x="77" y="224"/>
                  </a:lnTo>
                  <a:lnTo>
                    <a:pt x="90" y="224"/>
                  </a:lnTo>
                  <a:lnTo>
                    <a:pt x="101" y="223"/>
                  </a:lnTo>
                  <a:lnTo>
                    <a:pt x="112" y="221"/>
                  </a:lnTo>
                  <a:lnTo>
                    <a:pt x="132" y="215"/>
                  </a:lnTo>
                  <a:lnTo>
                    <a:pt x="153" y="208"/>
                  </a:lnTo>
                  <a:lnTo>
                    <a:pt x="173" y="200"/>
                  </a:lnTo>
                  <a:lnTo>
                    <a:pt x="194" y="193"/>
                  </a:lnTo>
                  <a:lnTo>
                    <a:pt x="213" y="185"/>
                  </a:lnTo>
                  <a:lnTo>
                    <a:pt x="232" y="175"/>
                  </a:lnTo>
                  <a:lnTo>
                    <a:pt x="251" y="167"/>
                  </a:lnTo>
                  <a:lnTo>
                    <a:pt x="270" y="158"/>
                  </a:lnTo>
                  <a:lnTo>
                    <a:pt x="290" y="148"/>
                  </a:lnTo>
                  <a:lnTo>
                    <a:pt x="309" y="139"/>
                  </a:lnTo>
                  <a:lnTo>
                    <a:pt x="330" y="131"/>
                  </a:lnTo>
                  <a:lnTo>
                    <a:pt x="350" y="121"/>
                  </a:lnTo>
                  <a:lnTo>
                    <a:pt x="371" y="114"/>
                  </a:lnTo>
                  <a:lnTo>
                    <a:pt x="391" y="107"/>
                  </a:lnTo>
                  <a:lnTo>
                    <a:pt x="412" y="101"/>
                  </a:lnTo>
                  <a:lnTo>
                    <a:pt x="434" y="95"/>
                  </a:lnTo>
                  <a:lnTo>
                    <a:pt x="443" y="93"/>
                  </a:lnTo>
                  <a:lnTo>
                    <a:pt x="451" y="91"/>
                  </a:lnTo>
                  <a:lnTo>
                    <a:pt x="461" y="91"/>
                  </a:lnTo>
                  <a:lnTo>
                    <a:pt x="472" y="91"/>
                  </a:lnTo>
                  <a:lnTo>
                    <a:pt x="481" y="91"/>
                  </a:lnTo>
                  <a:lnTo>
                    <a:pt x="492" y="91"/>
                  </a:lnTo>
                  <a:lnTo>
                    <a:pt x="504" y="93"/>
                  </a:lnTo>
                  <a:lnTo>
                    <a:pt x="515" y="95"/>
                  </a:lnTo>
                  <a:lnTo>
                    <a:pt x="537" y="98"/>
                  </a:lnTo>
                  <a:lnTo>
                    <a:pt x="559" y="103"/>
                  </a:lnTo>
                  <a:lnTo>
                    <a:pt x="581" y="107"/>
                  </a:lnTo>
                  <a:lnTo>
                    <a:pt x="601" y="112"/>
                  </a:lnTo>
                  <a:lnTo>
                    <a:pt x="624" y="118"/>
                  </a:lnTo>
                  <a:lnTo>
                    <a:pt x="644" y="125"/>
                  </a:lnTo>
                  <a:lnTo>
                    <a:pt x="666" y="129"/>
                  </a:lnTo>
                  <a:lnTo>
                    <a:pt x="687" y="136"/>
                  </a:lnTo>
                  <a:lnTo>
                    <a:pt x="709" y="142"/>
                  </a:lnTo>
                  <a:lnTo>
                    <a:pt x="731" y="147"/>
                  </a:lnTo>
                  <a:lnTo>
                    <a:pt x="755" y="153"/>
                  </a:lnTo>
                  <a:lnTo>
                    <a:pt x="777" y="158"/>
                  </a:lnTo>
                  <a:lnTo>
                    <a:pt x="799" y="163"/>
                  </a:lnTo>
                  <a:lnTo>
                    <a:pt x="823" y="167"/>
                  </a:lnTo>
                  <a:lnTo>
                    <a:pt x="845" y="172"/>
                  </a:lnTo>
                  <a:lnTo>
                    <a:pt x="868" y="177"/>
                  </a:lnTo>
                  <a:lnTo>
                    <a:pt x="892" y="180"/>
                  </a:lnTo>
                  <a:lnTo>
                    <a:pt x="914" y="183"/>
                  </a:lnTo>
                  <a:lnTo>
                    <a:pt x="938" y="185"/>
                  </a:lnTo>
                  <a:lnTo>
                    <a:pt x="962" y="186"/>
                  </a:lnTo>
                  <a:lnTo>
                    <a:pt x="985" y="186"/>
                  </a:lnTo>
                  <a:lnTo>
                    <a:pt x="1009" y="186"/>
                  </a:lnTo>
                  <a:lnTo>
                    <a:pt x="1034" y="185"/>
                  </a:lnTo>
                  <a:lnTo>
                    <a:pt x="1058" y="181"/>
                  </a:lnTo>
                  <a:lnTo>
                    <a:pt x="1058" y="180"/>
                  </a:lnTo>
                  <a:lnTo>
                    <a:pt x="1066" y="177"/>
                  </a:lnTo>
                  <a:lnTo>
                    <a:pt x="1074" y="174"/>
                  </a:lnTo>
                  <a:lnTo>
                    <a:pt x="1080" y="169"/>
                  </a:lnTo>
                  <a:lnTo>
                    <a:pt x="1086" y="163"/>
                  </a:lnTo>
                  <a:lnTo>
                    <a:pt x="1091" y="155"/>
                  </a:lnTo>
                  <a:lnTo>
                    <a:pt x="1094" y="147"/>
                  </a:lnTo>
                  <a:lnTo>
                    <a:pt x="1096" y="137"/>
                  </a:lnTo>
                  <a:lnTo>
                    <a:pt x="1096" y="129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8" name="Freeform 8"/>
            <p:cNvSpPr>
              <a:spLocks noChangeArrowheads="1"/>
            </p:cNvSpPr>
            <p:nvPr/>
          </p:nvSpPr>
          <p:spPr bwMode="auto">
            <a:xfrm>
              <a:off x="854" y="3310"/>
              <a:ext cx="677" cy="131"/>
            </a:xfrm>
            <a:custGeom>
              <a:avLst/>
              <a:gdLst>
                <a:gd name="T0" fmla="*/ 10 w 903"/>
                <a:gd name="T1" fmla="*/ 2 h 123"/>
                <a:gd name="T2" fmla="*/ 10 w 903"/>
                <a:gd name="T3" fmla="*/ 2 h 123"/>
                <a:gd name="T4" fmla="*/ 10 w 903"/>
                <a:gd name="T5" fmla="*/ 2 h 123"/>
                <a:gd name="T6" fmla="*/ 10 w 903"/>
                <a:gd name="T7" fmla="*/ 2 h 123"/>
                <a:gd name="T8" fmla="*/ 10 w 903"/>
                <a:gd name="T9" fmla="*/ 2 h 123"/>
                <a:gd name="T10" fmla="*/ 9 w 903"/>
                <a:gd name="T11" fmla="*/ 2 h 123"/>
                <a:gd name="T12" fmla="*/ 8 w 903"/>
                <a:gd name="T13" fmla="*/ 2 h 123"/>
                <a:gd name="T14" fmla="*/ 7 w 903"/>
                <a:gd name="T15" fmla="*/ 2 h 123"/>
                <a:gd name="T16" fmla="*/ 7 w 903"/>
                <a:gd name="T17" fmla="*/ 1 h 123"/>
                <a:gd name="T18" fmla="*/ 7 w 903"/>
                <a:gd name="T19" fmla="*/ 1 h 123"/>
                <a:gd name="T20" fmla="*/ 6 w 903"/>
                <a:gd name="T21" fmla="*/ 1 h 123"/>
                <a:gd name="T22" fmla="*/ 5 w 903"/>
                <a:gd name="T23" fmla="*/ 1 h 123"/>
                <a:gd name="T24" fmla="*/ 4 w 903"/>
                <a:gd name="T25" fmla="*/ 1 h 123"/>
                <a:gd name="T26" fmla="*/ 4 w 903"/>
                <a:gd name="T27" fmla="*/ 0 h 123"/>
                <a:gd name="T28" fmla="*/ 4 w 903"/>
                <a:gd name="T29" fmla="*/ 1 h 123"/>
                <a:gd name="T30" fmla="*/ 3 w 903"/>
                <a:gd name="T31" fmla="*/ 1 h 123"/>
                <a:gd name="T32" fmla="*/ 2 w 903"/>
                <a:gd name="T33" fmla="*/ 1 h 123"/>
                <a:gd name="T34" fmla="*/ 1 w 903"/>
                <a:gd name="T35" fmla="*/ 1 h 123"/>
                <a:gd name="T36" fmla="*/ 1 w 903"/>
                <a:gd name="T37" fmla="*/ 2 h 123"/>
                <a:gd name="T38" fmla="*/ 1 w 903"/>
                <a:gd name="T39" fmla="*/ 2 h 123"/>
                <a:gd name="T40" fmla="*/ 0 w 903"/>
                <a:gd name="T41" fmla="*/ 2 h 123"/>
                <a:gd name="T42" fmla="*/ 1 w 903"/>
                <a:gd name="T43" fmla="*/ 2 h 123"/>
                <a:gd name="T44" fmla="*/ 1 w 903"/>
                <a:gd name="T45" fmla="*/ 2 h 123"/>
                <a:gd name="T46" fmla="*/ 1 w 903"/>
                <a:gd name="T47" fmla="*/ 2 h 123"/>
                <a:gd name="T48" fmla="*/ 1 w 903"/>
                <a:gd name="T49" fmla="*/ 2 h 123"/>
                <a:gd name="T50" fmla="*/ 1 w 903"/>
                <a:gd name="T51" fmla="*/ 2 h 123"/>
                <a:gd name="T52" fmla="*/ 1 w 903"/>
                <a:gd name="T53" fmla="*/ 2 h 123"/>
                <a:gd name="T54" fmla="*/ 1 w 903"/>
                <a:gd name="T55" fmla="*/ 2 h 123"/>
                <a:gd name="T56" fmla="*/ 1 w 903"/>
                <a:gd name="T57" fmla="*/ 2 h 123"/>
                <a:gd name="T58" fmla="*/ 2 w 903"/>
                <a:gd name="T59" fmla="*/ 1 h 123"/>
                <a:gd name="T60" fmla="*/ 2 w 903"/>
                <a:gd name="T61" fmla="*/ 1 h 123"/>
                <a:gd name="T62" fmla="*/ 3 w 903"/>
                <a:gd name="T63" fmla="*/ 1 h 123"/>
                <a:gd name="T64" fmla="*/ 4 w 903"/>
                <a:gd name="T65" fmla="*/ 1 h 123"/>
                <a:gd name="T66" fmla="*/ 4 w 903"/>
                <a:gd name="T67" fmla="*/ 1 h 123"/>
                <a:gd name="T68" fmla="*/ 5 w 903"/>
                <a:gd name="T69" fmla="*/ 1 h 123"/>
                <a:gd name="T70" fmla="*/ 6 w 903"/>
                <a:gd name="T71" fmla="*/ 1 h 123"/>
                <a:gd name="T72" fmla="*/ 7 w 903"/>
                <a:gd name="T73" fmla="*/ 1 h 123"/>
                <a:gd name="T74" fmla="*/ 7 w 903"/>
                <a:gd name="T75" fmla="*/ 2 h 123"/>
                <a:gd name="T76" fmla="*/ 7 w 903"/>
                <a:gd name="T77" fmla="*/ 2 h 123"/>
                <a:gd name="T78" fmla="*/ 7 w 903"/>
                <a:gd name="T79" fmla="*/ 2 h 123"/>
                <a:gd name="T80" fmla="*/ 8 w 903"/>
                <a:gd name="T81" fmla="*/ 2 h 123"/>
                <a:gd name="T82" fmla="*/ 9 w 903"/>
                <a:gd name="T83" fmla="*/ 2 h 123"/>
                <a:gd name="T84" fmla="*/ 10 w 903"/>
                <a:gd name="T85" fmla="*/ 2 h 123"/>
                <a:gd name="T86" fmla="*/ 10 w 903"/>
                <a:gd name="T87" fmla="*/ 2 h 123"/>
                <a:gd name="T88" fmla="*/ 10 w 903"/>
                <a:gd name="T89" fmla="*/ 2 h 123"/>
                <a:gd name="T90" fmla="*/ 10 w 903"/>
                <a:gd name="T91" fmla="*/ 2 h 123"/>
                <a:gd name="T92" fmla="*/ 11 w 903"/>
                <a:gd name="T93" fmla="*/ 2 h 123"/>
                <a:gd name="T94" fmla="*/ 11 w 903"/>
                <a:gd name="T95" fmla="*/ 2 h 123"/>
                <a:gd name="T96" fmla="*/ 11 w 903"/>
                <a:gd name="T97" fmla="*/ 2 h 123"/>
                <a:gd name="T98" fmla="*/ 10 w 903"/>
                <a:gd name="T99" fmla="*/ 2 h 12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03"/>
                <a:gd name="T151" fmla="*/ 0 h 123"/>
                <a:gd name="T152" fmla="*/ 903 w 903"/>
                <a:gd name="T153" fmla="*/ 123 h 12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03" h="123">
                  <a:moveTo>
                    <a:pt x="879" y="90"/>
                  </a:moveTo>
                  <a:lnTo>
                    <a:pt x="870" y="90"/>
                  </a:lnTo>
                  <a:lnTo>
                    <a:pt x="860" y="92"/>
                  </a:lnTo>
                  <a:lnTo>
                    <a:pt x="851" y="93"/>
                  </a:lnTo>
                  <a:lnTo>
                    <a:pt x="841" y="93"/>
                  </a:lnTo>
                  <a:lnTo>
                    <a:pt x="832" y="95"/>
                  </a:lnTo>
                  <a:lnTo>
                    <a:pt x="822" y="95"/>
                  </a:lnTo>
                  <a:lnTo>
                    <a:pt x="814" y="95"/>
                  </a:lnTo>
                  <a:lnTo>
                    <a:pt x="805" y="95"/>
                  </a:lnTo>
                  <a:lnTo>
                    <a:pt x="778" y="93"/>
                  </a:lnTo>
                  <a:lnTo>
                    <a:pt x="751" y="90"/>
                  </a:lnTo>
                  <a:lnTo>
                    <a:pt x="726" y="87"/>
                  </a:lnTo>
                  <a:lnTo>
                    <a:pt x="699" y="82"/>
                  </a:lnTo>
                  <a:lnTo>
                    <a:pt x="674" y="78"/>
                  </a:lnTo>
                  <a:lnTo>
                    <a:pt x="649" y="73"/>
                  </a:lnTo>
                  <a:lnTo>
                    <a:pt x="622" y="66"/>
                  </a:lnTo>
                  <a:lnTo>
                    <a:pt x="597" y="62"/>
                  </a:lnTo>
                  <a:lnTo>
                    <a:pt x="571" y="55"/>
                  </a:lnTo>
                  <a:lnTo>
                    <a:pt x="546" y="49"/>
                  </a:lnTo>
                  <a:lnTo>
                    <a:pt x="521" y="43"/>
                  </a:lnTo>
                  <a:lnTo>
                    <a:pt x="495" y="35"/>
                  </a:lnTo>
                  <a:lnTo>
                    <a:pt x="470" y="29"/>
                  </a:lnTo>
                  <a:lnTo>
                    <a:pt x="445" y="22"/>
                  </a:lnTo>
                  <a:lnTo>
                    <a:pt x="418" y="16"/>
                  </a:lnTo>
                  <a:lnTo>
                    <a:pt x="393" y="10"/>
                  </a:lnTo>
                  <a:lnTo>
                    <a:pt x="366" y="5"/>
                  </a:lnTo>
                  <a:lnTo>
                    <a:pt x="339" y="2"/>
                  </a:lnTo>
                  <a:lnTo>
                    <a:pt x="314" y="0"/>
                  </a:lnTo>
                  <a:lnTo>
                    <a:pt x="287" y="2"/>
                  </a:lnTo>
                  <a:lnTo>
                    <a:pt x="262" y="5"/>
                  </a:lnTo>
                  <a:lnTo>
                    <a:pt x="236" y="10"/>
                  </a:lnTo>
                  <a:lnTo>
                    <a:pt x="213" y="16"/>
                  </a:lnTo>
                  <a:lnTo>
                    <a:pt x="187" y="24"/>
                  </a:lnTo>
                  <a:lnTo>
                    <a:pt x="164" y="32"/>
                  </a:lnTo>
                  <a:lnTo>
                    <a:pt x="140" y="41"/>
                  </a:lnTo>
                  <a:lnTo>
                    <a:pt x="116" y="52"/>
                  </a:lnTo>
                  <a:lnTo>
                    <a:pt x="93" y="63"/>
                  </a:lnTo>
                  <a:lnTo>
                    <a:pt x="71" y="74"/>
                  </a:lnTo>
                  <a:lnTo>
                    <a:pt x="47" y="85"/>
                  </a:lnTo>
                  <a:lnTo>
                    <a:pt x="23" y="96"/>
                  </a:lnTo>
                  <a:lnTo>
                    <a:pt x="1" y="108"/>
                  </a:lnTo>
                  <a:lnTo>
                    <a:pt x="0" y="112"/>
                  </a:lnTo>
                  <a:lnTo>
                    <a:pt x="1" y="115"/>
                  </a:lnTo>
                  <a:lnTo>
                    <a:pt x="1" y="119"/>
                  </a:lnTo>
                  <a:lnTo>
                    <a:pt x="4" y="122"/>
                  </a:lnTo>
                  <a:lnTo>
                    <a:pt x="9" y="123"/>
                  </a:lnTo>
                  <a:lnTo>
                    <a:pt x="17" y="120"/>
                  </a:lnTo>
                  <a:lnTo>
                    <a:pt x="26" y="117"/>
                  </a:lnTo>
                  <a:lnTo>
                    <a:pt x="36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6" y="96"/>
                  </a:lnTo>
                  <a:lnTo>
                    <a:pt x="58" y="95"/>
                  </a:lnTo>
                  <a:lnTo>
                    <a:pt x="60" y="93"/>
                  </a:lnTo>
                  <a:lnTo>
                    <a:pt x="66" y="90"/>
                  </a:lnTo>
                  <a:lnTo>
                    <a:pt x="75" y="85"/>
                  </a:lnTo>
                  <a:lnTo>
                    <a:pt x="88" y="79"/>
                  </a:lnTo>
                  <a:lnTo>
                    <a:pt x="104" y="73"/>
                  </a:lnTo>
                  <a:lnTo>
                    <a:pt x="123" y="65"/>
                  </a:lnTo>
                  <a:lnTo>
                    <a:pt x="145" y="57"/>
                  </a:lnTo>
                  <a:lnTo>
                    <a:pt x="167" y="48"/>
                  </a:lnTo>
                  <a:lnTo>
                    <a:pt x="192" y="40"/>
                  </a:lnTo>
                  <a:lnTo>
                    <a:pt x="219" y="33"/>
                  </a:lnTo>
                  <a:lnTo>
                    <a:pt x="246" y="27"/>
                  </a:lnTo>
                  <a:lnTo>
                    <a:pt x="276" y="22"/>
                  </a:lnTo>
                  <a:lnTo>
                    <a:pt x="304" y="19"/>
                  </a:lnTo>
                  <a:lnTo>
                    <a:pt x="334" y="18"/>
                  </a:lnTo>
                  <a:lnTo>
                    <a:pt x="363" y="19"/>
                  </a:lnTo>
                  <a:lnTo>
                    <a:pt x="393" y="24"/>
                  </a:lnTo>
                  <a:lnTo>
                    <a:pt x="421" y="30"/>
                  </a:lnTo>
                  <a:lnTo>
                    <a:pt x="446" y="36"/>
                  </a:lnTo>
                  <a:lnTo>
                    <a:pt x="470" y="41"/>
                  </a:lnTo>
                  <a:lnTo>
                    <a:pt x="494" y="48"/>
                  </a:lnTo>
                  <a:lnTo>
                    <a:pt x="514" y="54"/>
                  </a:lnTo>
                  <a:lnTo>
                    <a:pt x="537" y="60"/>
                  </a:lnTo>
                  <a:lnTo>
                    <a:pt x="557" y="66"/>
                  </a:lnTo>
                  <a:lnTo>
                    <a:pt x="576" y="71"/>
                  </a:lnTo>
                  <a:lnTo>
                    <a:pt x="597" y="78"/>
                  </a:lnTo>
                  <a:lnTo>
                    <a:pt x="617" y="84"/>
                  </a:lnTo>
                  <a:lnTo>
                    <a:pt x="639" y="89"/>
                  </a:lnTo>
                  <a:lnTo>
                    <a:pt x="661" y="95"/>
                  </a:lnTo>
                  <a:lnTo>
                    <a:pt x="683" y="100"/>
                  </a:lnTo>
                  <a:lnTo>
                    <a:pt x="709" y="104"/>
                  </a:lnTo>
                  <a:lnTo>
                    <a:pt x="736" y="109"/>
                  </a:lnTo>
                  <a:lnTo>
                    <a:pt x="764" y="114"/>
                  </a:lnTo>
                  <a:lnTo>
                    <a:pt x="791" y="117"/>
                  </a:lnTo>
                  <a:lnTo>
                    <a:pt x="813" y="120"/>
                  </a:lnTo>
                  <a:lnTo>
                    <a:pt x="833" y="122"/>
                  </a:lnTo>
                  <a:lnTo>
                    <a:pt x="852" y="122"/>
                  </a:lnTo>
                  <a:lnTo>
                    <a:pt x="868" y="122"/>
                  </a:lnTo>
                  <a:lnTo>
                    <a:pt x="881" y="122"/>
                  </a:lnTo>
                  <a:lnTo>
                    <a:pt x="892" y="120"/>
                  </a:lnTo>
                  <a:lnTo>
                    <a:pt x="901" y="119"/>
                  </a:lnTo>
                  <a:lnTo>
                    <a:pt x="903" y="115"/>
                  </a:lnTo>
                  <a:lnTo>
                    <a:pt x="903" y="112"/>
                  </a:lnTo>
                  <a:lnTo>
                    <a:pt x="903" y="111"/>
                  </a:lnTo>
                  <a:lnTo>
                    <a:pt x="903" y="108"/>
                  </a:lnTo>
                  <a:lnTo>
                    <a:pt x="900" y="100"/>
                  </a:lnTo>
                  <a:lnTo>
                    <a:pt x="895" y="93"/>
                  </a:lnTo>
                  <a:lnTo>
                    <a:pt x="887" y="90"/>
                  </a:lnTo>
                  <a:lnTo>
                    <a:pt x="879" y="90"/>
                  </a:lnTo>
                  <a:close/>
                </a:path>
              </a:pathLst>
            </a:custGeom>
            <a:solidFill>
              <a:srgbClr val="D8D8A3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9" name="Freeform 9"/>
            <p:cNvSpPr>
              <a:spLocks noChangeArrowheads="1"/>
            </p:cNvSpPr>
            <p:nvPr/>
          </p:nvSpPr>
          <p:spPr bwMode="auto">
            <a:xfrm>
              <a:off x="752" y="3329"/>
              <a:ext cx="779" cy="166"/>
            </a:xfrm>
            <a:custGeom>
              <a:avLst/>
              <a:gdLst>
                <a:gd name="T0" fmla="*/ 10 w 1039"/>
                <a:gd name="T1" fmla="*/ 1 h 156"/>
                <a:gd name="T2" fmla="*/ 9 w 1039"/>
                <a:gd name="T3" fmla="*/ 1 h 156"/>
                <a:gd name="T4" fmla="*/ 8 w 1039"/>
                <a:gd name="T5" fmla="*/ 1 h 156"/>
                <a:gd name="T6" fmla="*/ 7 w 1039"/>
                <a:gd name="T7" fmla="*/ 1 h 156"/>
                <a:gd name="T8" fmla="*/ 7 w 1039"/>
                <a:gd name="T9" fmla="*/ 1 h 156"/>
                <a:gd name="T10" fmla="*/ 5 w 1039"/>
                <a:gd name="T11" fmla="*/ 1 h 156"/>
                <a:gd name="T12" fmla="*/ 4 w 1039"/>
                <a:gd name="T13" fmla="*/ 1 h 156"/>
                <a:gd name="T14" fmla="*/ 4 w 1039"/>
                <a:gd name="T15" fmla="*/ 1 h 156"/>
                <a:gd name="T16" fmla="*/ 3 w 1039"/>
                <a:gd name="T17" fmla="*/ 1 h 156"/>
                <a:gd name="T18" fmla="*/ 2 w 1039"/>
                <a:gd name="T19" fmla="*/ 1 h 156"/>
                <a:gd name="T20" fmla="*/ 2 w 1039"/>
                <a:gd name="T21" fmla="*/ 1 h 156"/>
                <a:gd name="T22" fmla="*/ 1 w 1039"/>
                <a:gd name="T23" fmla="*/ 1 h 156"/>
                <a:gd name="T24" fmla="*/ 1 w 1039"/>
                <a:gd name="T25" fmla="*/ 1 h 156"/>
                <a:gd name="T26" fmla="*/ 1 w 1039"/>
                <a:gd name="T27" fmla="*/ 1 h 156"/>
                <a:gd name="T28" fmla="*/ 1 w 1039"/>
                <a:gd name="T29" fmla="*/ 1 h 156"/>
                <a:gd name="T30" fmla="*/ 1 w 1039"/>
                <a:gd name="T31" fmla="*/ 1 h 156"/>
                <a:gd name="T32" fmla="*/ 1 w 1039"/>
                <a:gd name="T33" fmla="*/ 1 h 156"/>
                <a:gd name="T34" fmla="*/ 0 w 1039"/>
                <a:gd name="T35" fmla="*/ 1 h 156"/>
                <a:gd name="T36" fmla="*/ 0 w 1039"/>
                <a:gd name="T37" fmla="*/ 1 h 156"/>
                <a:gd name="T38" fmla="*/ 0 w 1039"/>
                <a:gd name="T39" fmla="*/ 1 h 156"/>
                <a:gd name="T40" fmla="*/ 0 w 1039"/>
                <a:gd name="T41" fmla="*/ 2 h 156"/>
                <a:gd name="T42" fmla="*/ 0 w 1039"/>
                <a:gd name="T43" fmla="*/ 2 h 156"/>
                <a:gd name="T44" fmla="*/ 0 w 1039"/>
                <a:gd name="T45" fmla="*/ 2 h 156"/>
                <a:gd name="T46" fmla="*/ 1 w 1039"/>
                <a:gd name="T47" fmla="*/ 2 h 156"/>
                <a:gd name="T48" fmla="*/ 1 w 1039"/>
                <a:gd name="T49" fmla="*/ 2 h 156"/>
                <a:gd name="T50" fmla="*/ 1 w 1039"/>
                <a:gd name="T51" fmla="*/ 1 h 156"/>
                <a:gd name="T52" fmla="*/ 2 w 1039"/>
                <a:gd name="T53" fmla="*/ 1 h 156"/>
                <a:gd name="T54" fmla="*/ 3 w 1039"/>
                <a:gd name="T55" fmla="*/ 1 h 156"/>
                <a:gd name="T56" fmla="*/ 4 w 1039"/>
                <a:gd name="T57" fmla="*/ 1 h 156"/>
                <a:gd name="T58" fmla="*/ 4 w 1039"/>
                <a:gd name="T59" fmla="*/ 1 h 156"/>
                <a:gd name="T60" fmla="*/ 4 w 1039"/>
                <a:gd name="T61" fmla="*/ 1 h 156"/>
                <a:gd name="T62" fmla="*/ 5 w 1039"/>
                <a:gd name="T63" fmla="*/ 1 h 156"/>
                <a:gd name="T64" fmla="*/ 6 w 1039"/>
                <a:gd name="T65" fmla="*/ 1 h 156"/>
                <a:gd name="T66" fmla="*/ 7 w 1039"/>
                <a:gd name="T67" fmla="*/ 1 h 156"/>
                <a:gd name="T68" fmla="*/ 8 w 1039"/>
                <a:gd name="T69" fmla="*/ 1 h 156"/>
                <a:gd name="T70" fmla="*/ 10 w 1039"/>
                <a:gd name="T71" fmla="*/ 1 h 156"/>
                <a:gd name="T72" fmla="*/ 10 w 1039"/>
                <a:gd name="T73" fmla="*/ 1 h 156"/>
                <a:gd name="T74" fmla="*/ 12 w 1039"/>
                <a:gd name="T75" fmla="*/ 1 h 156"/>
                <a:gd name="T76" fmla="*/ 12 w 1039"/>
                <a:gd name="T77" fmla="*/ 1 h 156"/>
                <a:gd name="T78" fmla="*/ 12 w 1039"/>
                <a:gd name="T79" fmla="*/ 1 h 156"/>
                <a:gd name="T80" fmla="*/ 11 w 1039"/>
                <a:gd name="T81" fmla="*/ 1 h 156"/>
                <a:gd name="T82" fmla="*/ 11 w 1039"/>
                <a:gd name="T83" fmla="*/ 1 h 156"/>
                <a:gd name="T84" fmla="*/ 10 w 1039"/>
                <a:gd name="T85" fmla="*/ 1 h 1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39"/>
                <a:gd name="T130" fmla="*/ 0 h 156"/>
                <a:gd name="T131" fmla="*/ 1039 w 1039"/>
                <a:gd name="T132" fmla="*/ 156 h 1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39" h="156">
                  <a:moveTo>
                    <a:pt x="902" y="96"/>
                  </a:moveTo>
                  <a:lnTo>
                    <a:pt x="874" y="91"/>
                  </a:lnTo>
                  <a:lnTo>
                    <a:pt x="847" y="86"/>
                  </a:lnTo>
                  <a:lnTo>
                    <a:pt x="821" y="82"/>
                  </a:lnTo>
                  <a:lnTo>
                    <a:pt x="799" y="77"/>
                  </a:lnTo>
                  <a:lnTo>
                    <a:pt x="777" y="71"/>
                  </a:lnTo>
                  <a:lnTo>
                    <a:pt x="755" y="66"/>
                  </a:lnTo>
                  <a:lnTo>
                    <a:pt x="735" y="60"/>
                  </a:lnTo>
                  <a:lnTo>
                    <a:pt x="714" y="53"/>
                  </a:lnTo>
                  <a:lnTo>
                    <a:pt x="695" y="48"/>
                  </a:lnTo>
                  <a:lnTo>
                    <a:pt x="675" y="42"/>
                  </a:lnTo>
                  <a:lnTo>
                    <a:pt x="652" y="36"/>
                  </a:lnTo>
                  <a:lnTo>
                    <a:pt x="632" y="30"/>
                  </a:lnTo>
                  <a:lnTo>
                    <a:pt x="608" y="23"/>
                  </a:lnTo>
                  <a:lnTo>
                    <a:pt x="584" y="18"/>
                  </a:lnTo>
                  <a:lnTo>
                    <a:pt x="559" y="12"/>
                  </a:lnTo>
                  <a:lnTo>
                    <a:pt x="531" y="6"/>
                  </a:lnTo>
                  <a:lnTo>
                    <a:pt x="501" y="1"/>
                  </a:lnTo>
                  <a:lnTo>
                    <a:pt x="472" y="0"/>
                  </a:lnTo>
                  <a:lnTo>
                    <a:pt x="442" y="1"/>
                  </a:lnTo>
                  <a:lnTo>
                    <a:pt x="414" y="4"/>
                  </a:lnTo>
                  <a:lnTo>
                    <a:pt x="384" y="9"/>
                  </a:lnTo>
                  <a:lnTo>
                    <a:pt x="357" y="15"/>
                  </a:lnTo>
                  <a:lnTo>
                    <a:pt x="330" y="22"/>
                  </a:lnTo>
                  <a:lnTo>
                    <a:pt x="305" y="30"/>
                  </a:lnTo>
                  <a:lnTo>
                    <a:pt x="283" y="39"/>
                  </a:lnTo>
                  <a:lnTo>
                    <a:pt x="261" y="47"/>
                  </a:lnTo>
                  <a:lnTo>
                    <a:pt x="242" y="55"/>
                  </a:lnTo>
                  <a:lnTo>
                    <a:pt x="226" y="61"/>
                  </a:lnTo>
                  <a:lnTo>
                    <a:pt x="213" y="67"/>
                  </a:lnTo>
                  <a:lnTo>
                    <a:pt x="204" y="72"/>
                  </a:lnTo>
                  <a:lnTo>
                    <a:pt x="198" y="75"/>
                  </a:lnTo>
                  <a:lnTo>
                    <a:pt x="196" y="77"/>
                  </a:lnTo>
                  <a:lnTo>
                    <a:pt x="194" y="78"/>
                  </a:lnTo>
                  <a:lnTo>
                    <a:pt x="190" y="82"/>
                  </a:lnTo>
                  <a:lnTo>
                    <a:pt x="182" y="88"/>
                  </a:lnTo>
                  <a:lnTo>
                    <a:pt x="174" y="93"/>
                  </a:lnTo>
                  <a:lnTo>
                    <a:pt x="164" y="99"/>
                  </a:lnTo>
                  <a:lnTo>
                    <a:pt x="155" y="102"/>
                  </a:lnTo>
                  <a:lnTo>
                    <a:pt x="147" y="105"/>
                  </a:lnTo>
                  <a:lnTo>
                    <a:pt x="142" y="104"/>
                  </a:lnTo>
                  <a:lnTo>
                    <a:pt x="139" y="101"/>
                  </a:lnTo>
                  <a:lnTo>
                    <a:pt x="139" y="97"/>
                  </a:lnTo>
                  <a:lnTo>
                    <a:pt x="138" y="94"/>
                  </a:lnTo>
                  <a:lnTo>
                    <a:pt x="139" y="90"/>
                  </a:lnTo>
                  <a:lnTo>
                    <a:pt x="130" y="94"/>
                  </a:lnTo>
                  <a:lnTo>
                    <a:pt x="120" y="99"/>
                  </a:lnTo>
                  <a:lnTo>
                    <a:pt x="109" y="104"/>
                  </a:lnTo>
                  <a:lnTo>
                    <a:pt x="100" y="107"/>
                  </a:lnTo>
                  <a:lnTo>
                    <a:pt x="92" y="110"/>
                  </a:lnTo>
                  <a:lnTo>
                    <a:pt x="82" y="113"/>
                  </a:lnTo>
                  <a:lnTo>
                    <a:pt x="74" y="116"/>
                  </a:lnTo>
                  <a:lnTo>
                    <a:pt x="65" y="116"/>
                  </a:lnTo>
                  <a:lnTo>
                    <a:pt x="55" y="118"/>
                  </a:lnTo>
                  <a:lnTo>
                    <a:pt x="46" y="116"/>
                  </a:lnTo>
                  <a:lnTo>
                    <a:pt x="38" y="116"/>
                  </a:lnTo>
                  <a:lnTo>
                    <a:pt x="29" y="113"/>
                  </a:lnTo>
                  <a:lnTo>
                    <a:pt x="21" y="110"/>
                  </a:lnTo>
                  <a:lnTo>
                    <a:pt x="14" y="110"/>
                  </a:lnTo>
                  <a:lnTo>
                    <a:pt x="8" y="113"/>
                  </a:lnTo>
                  <a:lnTo>
                    <a:pt x="2" y="118"/>
                  </a:lnTo>
                  <a:lnTo>
                    <a:pt x="0" y="124"/>
                  </a:lnTo>
                  <a:lnTo>
                    <a:pt x="0" y="131"/>
                  </a:lnTo>
                  <a:lnTo>
                    <a:pt x="2" y="137"/>
                  </a:lnTo>
                  <a:lnTo>
                    <a:pt x="8" y="142"/>
                  </a:lnTo>
                  <a:lnTo>
                    <a:pt x="16" y="146"/>
                  </a:lnTo>
                  <a:lnTo>
                    <a:pt x="24" y="150"/>
                  </a:lnTo>
                  <a:lnTo>
                    <a:pt x="33" y="153"/>
                  </a:lnTo>
                  <a:lnTo>
                    <a:pt x="43" y="154"/>
                  </a:lnTo>
                  <a:lnTo>
                    <a:pt x="51" y="156"/>
                  </a:lnTo>
                  <a:lnTo>
                    <a:pt x="60" y="156"/>
                  </a:lnTo>
                  <a:lnTo>
                    <a:pt x="68" y="154"/>
                  </a:lnTo>
                  <a:lnTo>
                    <a:pt x="76" y="153"/>
                  </a:lnTo>
                  <a:lnTo>
                    <a:pt x="96" y="146"/>
                  </a:lnTo>
                  <a:lnTo>
                    <a:pt x="117" y="140"/>
                  </a:lnTo>
                  <a:lnTo>
                    <a:pt x="138" y="132"/>
                  </a:lnTo>
                  <a:lnTo>
                    <a:pt x="158" y="124"/>
                  </a:lnTo>
                  <a:lnTo>
                    <a:pt x="179" y="116"/>
                  </a:lnTo>
                  <a:lnTo>
                    <a:pt x="198" y="107"/>
                  </a:lnTo>
                  <a:lnTo>
                    <a:pt x="216" y="97"/>
                  </a:lnTo>
                  <a:lnTo>
                    <a:pt x="237" y="90"/>
                  </a:lnTo>
                  <a:lnTo>
                    <a:pt x="256" y="80"/>
                  </a:lnTo>
                  <a:lnTo>
                    <a:pt x="277" y="71"/>
                  </a:lnTo>
                  <a:lnTo>
                    <a:pt x="295" y="63"/>
                  </a:lnTo>
                  <a:lnTo>
                    <a:pt x="316" y="55"/>
                  </a:lnTo>
                  <a:lnTo>
                    <a:pt x="337" y="47"/>
                  </a:lnTo>
                  <a:lnTo>
                    <a:pt x="357" y="39"/>
                  </a:lnTo>
                  <a:lnTo>
                    <a:pt x="378" y="33"/>
                  </a:lnTo>
                  <a:lnTo>
                    <a:pt x="400" y="28"/>
                  </a:lnTo>
                  <a:lnTo>
                    <a:pt x="411" y="25"/>
                  </a:lnTo>
                  <a:lnTo>
                    <a:pt x="422" y="23"/>
                  </a:lnTo>
                  <a:lnTo>
                    <a:pt x="433" y="23"/>
                  </a:lnTo>
                  <a:lnTo>
                    <a:pt x="446" y="22"/>
                  </a:lnTo>
                  <a:lnTo>
                    <a:pt x="457" y="23"/>
                  </a:lnTo>
                  <a:lnTo>
                    <a:pt x="468" y="23"/>
                  </a:lnTo>
                  <a:lnTo>
                    <a:pt x="480" y="25"/>
                  </a:lnTo>
                  <a:lnTo>
                    <a:pt x="491" y="26"/>
                  </a:lnTo>
                  <a:lnTo>
                    <a:pt x="526" y="33"/>
                  </a:lnTo>
                  <a:lnTo>
                    <a:pt x="559" y="41"/>
                  </a:lnTo>
                  <a:lnTo>
                    <a:pt x="592" y="48"/>
                  </a:lnTo>
                  <a:lnTo>
                    <a:pt x="626" y="56"/>
                  </a:lnTo>
                  <a:lnTo>
                    <a:pt x="659" y="66"/>
                  </a:lnTo>
                  <a:lnTo>
                    <a:pt x="692" y="74"/>
                  </a:lnTo>
                  <a:lnTo>
                    <a:pt x="725" y="83"/>
                  </a:lnTo>
                  <a:lnTo>
                    <a:pt x="758" y="91"/>
                  </a:lnTo>
                  <a:lnTo>
                    <a:pt x="791" y="97"/>
                  </a:lnTo>
                  <a:lnTo>
                    <a:pt x="825" y="104"/>
                  </a:lnTo>
                  <a:lnTo>
                    <a:pt x="858" y="110"/>
                  </a:lnTo>
                  <a:lnTo>
                    <a:pt x="891" y="115"/>
                  </a:lnTo>
                  <a:lnTo>
                    <a:pt x="924" y="116"/>
                  </a:lnTo>
                  <a:lnTo>
                    <a:pt x="957" y="118"/>
                  </a:lnTo>
                  <a:lnTo>
                    <a:pt x="990" y="116"/>
                  </a:lnTo>
                  <a:lnTo>
                    <a:pt x="1025" y="113"/>
                  </a:lnTo>
                  <a:lnTo>
                    <a:pt x="1025" y="112"/>
                  </a:lnTo>
                  <a:lnTo>
                    <a:pt x="1024" y="112"/>
                  </a:lnTo>
                  <a:lnTo>
                    <a:pt x="1028" y="110"/>
                  </a:lnTo>
                  <a:lnTo>
                    <a:pt x="1033" y="108"/>
                  </a:lnTo>
                  <a:lnTo>
                    <a:pt x="1036" y="105"/>
                  </a:lnTo>
                  <a:lnTo>
                    <a:pt x="1039" y="101"/>
                  </a:lnTo>
                  <a:lnTo>
                    <a:pt x="1030" y="102"/>
                  </a:lnTo>
                  <a:lnTo>
                    <a:pt x="1019" y="104"/>
                  </a:lnTo>
                  <a:lnTo>
                    <a:pt x="1006" y="104"/>
                  </a:lnTo>
                  <a:lnTo>
                    <a:pt x="990" y="104"/>
                  </a:lnTo>
                  <a:lnTo>
                    <a:pt x="971" y="104"/>
                  </a:lnTo>
                  <a:lnTo>
                    <a:pt x="951" y="102"/>
                  </a:lnTo>
                  <a:lnTo>
                    <a:pt x="929" y="99"/>
                  </a:lnTo>
                  <a:lnTo>
                    <a:pt x="902" y="96"/>
                  </a:lnTo>
                  <a:close/>
                </a:path>
              </a:pathLst>
            </a:custGeom>
            <a:solidFill>
              <a:srgbClr val="C1C18C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0" name="Freeform 10"/>
            <p:cNvSpPr>
              <a:spLocks noChangeArrowheads="1"/>
            </p:cNvSpPr>
            <p:nvPr/>
          </p:nvSpPr>
          <p:spPr bwMode="auto">
            <a:xfrm>
              <a:off x="508" y="3389"/>
              <a:ext cx="334" cy="131"/>
            </a:xfrm>
            <a:custGeom>
              <a:avLst/>
              <a:gdLst>
                <a:gd name="T0" fmla="*/ 4 w 449"/>
                <a:gd name="T1" fmla="*/ 2 h 123"/>
                <a:gd name="T2" fmla="*/ 2 w 449"/>
                <a:gd name="T3" fmla="*/ 2 h 123"/>
                <a:gd name="T4" fmla="*/ 2 w 449"/>
                <a:gd name="T5" fmla="*/ 2 h 123"/>
                <a:gd name="T6" fmla="*/ 2 w 449"/>
                <a:gd name="T7" fmla="*/ 2 h 123"/>
                <a:gd name="T8" fmla="*/ 1 w 449"/>
                <a:gd name="T9" fmla="*/ 2 h 123"/>
                <a:gd name="T10" fmla="*/ 1 w 449"/>
                <a:gd name="T11" fmla="*/ 2 h 123"/>
                <a:gd name="T12" fmla="*/ 1 w 449"/>
                <a:gd name="T13" fmla="*/ 2 h 123"/>
                <a:gd name="T14" fmla="*/ 1 w 449"/>
                <a:gd name="T15" fmla="*/ 1 h 123"/>
                <a:gd name="T16" fmla="*/ 0 w 449"/>
                <a:gd name="T17" fmla="*/ 1 h 123"/>
                <a:gd name="T18" fmla="*/ 1 w 449"/>
                <a:gd name="T19" fmla="*/ 1 h 123"/>
                <a:gd name="T20" fmla="*/ 4 w 449"/>
                <a:gd name="T21" fmla="*/ 0 h 123"/>
                <a:gd name="T22" fmla="*/ 4 w 449"/>
                <a:gd name="T23" fmla="*/ 0 h 123"/>
                <a:gd name="T24" fmla="*/ 4 w 449"/>
                <a:gd name="T25" fmla="*/ 0 h 123"/>
                <a:gd name="T26" fmla="*/ 4 w 449"/>
                <a:gd name="T27" fmla="*/ 1 h 123"/>
                <a:gd name="T28" fmla="*/ 4 w 449"/>
                <a:gd name="T29" fmla="*/ 1 h 123"/>
                <a:gd name="T30" fmla="*/ 5 w 449"/>
                <a:gd name="T31" fmla="*/ 1 h 123"/>
                <a:gd name="T32" fmla="*/ 5 w 449"/>
                <a:gd name="T33" fmla="*/ 1 h 123"/>
                <a:gd name="T34" fmla="*/ 6 w 449"/>
                <a:gd name="T35" fmla="*/ 2 h 123"/>
                <a:gd name="T36" fmla="*/ 5 w 449"/>
                <a:gd name="T37" fmla="*/ 2 h 123"/>
                <a:gd name="T38" fmla="*/ 4 w 449"/>
                <a:gd name="T39" fmla="*/ 2 h 123"/>
                <a:gd name="T40" fmla="*/ 4 w 449"/>
                <a:gd name="T41" fmla="*/ 2 h 123"/>
                <a:gd name="T42" fmla="*/ 4 w 449"/>
                <a:gd name="T43" fmla="*/ 2 h 1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9"/>
                <a:gd name="T67" fmla="*/ 0 h 123"/>
                <a:gd name="T68" fmla="*/ 449 w 449"/>
                <a:gd name="T69" fmla="*/ 123 h 1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9" h="123">
                  <a:moveTo>
                    <a:pt x="301" y="123"/>
                  </a:moveTo>
                  <a:lnTo>
                    <a:pt x="147" y="120"/>
                  </a:lnTo>
                  <a:lnTo>
                    <a:pt x="146" y="120"/>
                  </a:lnTo>
                  <a:lnTo>
                    <a:pt x="143" y="120"/>
                  </a:lnTo>
                  <a:lnTo>
                    <a:pt x="57" y="102"/>
                  </a:lnTo>
                  <a:lnTo>
                    <a:pt x="46" y="101"/>
                  </a:lnTo>
                  <a:lnTo>
                    <a:pt x="42" y="91"/>
                  </a:lnTo>
                  <a:lnTo>
                    <a:pt x="16" y="49"/>
                  </a:lnTo>
                  <a:lnTo>
                    <a:pt x="0" y="19"/>
                  </a:lnTo>
                  <a:lnTo>
                    <a:pt x="35" y="17"/>
                  </a:lnTo>
                  <a:lnTo>
                    <a:pt x="282" y="0"/>
                  </a:lnTo>
                  <a:lnTo>
                    <a:pt x="285" y="0"/>
                  </a:lnTo>
                  <a:lnTo>
                    <a:pt x="286" y="0"/>
                  </a:lnTo>
                  <a:lnTo>
                    <a:pt x="372" y="11"/>
                  </a:lnTo>
                  <a:lnTo>
                    <a:pt x="381" y="11"/>
                  </a:lnTo>
                  <a:lnTo>
                    <a:pt x="386" y="17"/>
                  </a:lnTo>
                  <a:lnTo>
                    <a:pt x="425" y="61"/>
                  </a:lnTo>
                  <a:lnTo>
                    <a:pt x="449" y="87"/>
                  </a:lnTo>
                  <a:lnTo>
                    <a:pt x="413" y="96"/>
                  </a:lnTo>
                  <a:lnTo>
                    <a:pt x="307" y="123"/>
                  </a:lnTo>
                  <a:lnTo>
                    <a:pt x="304" y="123"/>
                  </a:lnTo>
                  <a:lnTo>
                    <a:pt x="301" y="12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1" name="Freeform 11"/>
            <p:cNvSpPr>
              <a:spLocks noChangeArrowheads="1"/>
            </p:cNvSpPr>
            <p:nvPr/>
          </p:nvSpPr>
          <p:spPr bwMode="auto">
            <a:xfrm>
              <a:off x="535" y="3414"/>
              <a:ext cx="275" cy="84"/>
            </a:xfrm>
            <a:custGeom>
              <a:avLst/>
              <a:gdLst>
                <a:gd name="T0" fmla="*/ 4 w 371"/>
                <a:gd name="T1" fmla="*/ 1 h 80"/>
                <a:gd name="T2" fmla="*/ 4 w 371"/>
                <a:gd name="T3" fmla="*/ 1 h 80"/>
                <a:gd name="T4" fmla="*/ 3 w 371"/>
                <a:gd name="T5" fmla="*/ 0 h 80"/>
                <a:gd name="T6" fmla="*/ 0 w 371"/>
                <a:gd name="T7" fmla="*/ 1 h 80"/>
                <a:gd name="T8" fmla="*/ 1 w 371"/>
                <a:gd name="T9" fmla="*/ 1 h 80"/>
                <a:gd name="T10" fmla="*/ 1 w 371"/>
                <a:gd name="T11" fmla="*/ 2 h 80"/>
                <a:gd name="T12" fmla="*/ 4 w 371"/>
                <a:gd name="T13" fmla="*/ 2 h 80"/>
                <a:gd name="T14" fmla="*/ 4 w 371"/>
                <a:gd name="T15" fmla="*/ 1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1"/>
                <a:gd name="T25" fmla="*/ 0 h 80"/>
                <a:gd name="T26" fmla="*/ 371 w 371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1" h="80">
                  <a:moveTo>
                    <a:pt x="371" y="54"/>
                  </a:moveTo>
                  <a:lnTo>
                    <a:pt x="333" y="9"/>
                  </a:lnTo>
                  <a:lnTo>
                    <a:pt x="246" y="0"/>
                  </a:lnTo>
                  <a:lnTo>
                    <a:pt x="0" y="16"/>
                  </a:lnTo>
                  <a:lnTo>
                    <a:pt x="25" y="60"/>
                  </a:lnTo>
                  <a:lnTo>
                    <a:pt x="110" y="76"/>
                  </a:lnTo>
                  <a:lnTo>
                    <a:pt x="265" y="80"/>
                  </a:lnTo>
                  <a:lnTo>
                    <a:pt x="371" y="54"/>
                  </a:lnTo>
                  <a:close/>
                </a:path>
              </a:pathLst>
            </a:custGeom>
            <a:solidFill>
              <a:srgbClr val="D6D6A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2" name="Freeform 12"/>
            <p:cNvSpPr>
              <a:spLocks noChangeArrowheads="1"/>
            </p:cNvSpPr>
            <p:nvPr/>
          </p:nvSpPr>
          <p:spPr bwMode="auto">
            <a:xfrm>
              <a:off x="516" y="3427"/>
              <a:ext cx="318" cy="102"/>
            </a:xfrm>
            <a:custGeom>
              <a:avLst/>
              <a:gdLst>
                <a:gd name="T0" fmla="*/ 2 w 428"/>
                <a:gd name="T1" fmla="*/ 1 h 98"/>
                <a:gd name="T2" fmla="*/ 2 w 428"/>
                <a:gd name="T3" fmla="*/ 1 h 98"/>
                <a:gd name="T4" fmla="*/ 2 w 428"/>
                <a:gd name="T5" fmla="*/ 1 h 98"/>
                <a:gd name="T6" fmla="*/ 4 w 428"/>
                <a:gd name="T7" fmla="*/ 1 h 98"/>
                <a:gd name="T8" fmla="*/ 4 w 428"/>
                <a:gd name="T9" fmla="*/ 1 h 98"/>
                <a:gd name="T10" fmla="*/ 4 w 428"/>
                <a:gd name="T11" fmla="*/ 1 h 98"/>
                <a:gd name="T12" fmla="*/ 4 w 428"/>
                <a:gd name="T13" fmla="*/ 1 h 98"/>
                <a:gd name="T14" fmla="*/ 5 w 428"/>
                <a:gd name="T15" fmla="*/ 1 h 98"/>
                <a:gd name="T16" fmla="*/ 5 w 428"/>
                <a:gd name="T17" fmla="*/ 1 h 98"/>
                <a:gd name="T18" fmla="*/ 5 w 428"/>
                <a:gd name="T19" fmla="*/ 1 h 98"/>
                <a:gd name="T20" fmla="*/ 5 w 428"/>
                <a:gd name="T21" fmla="*/ 1 h 98"/>
                <a:gd name="T22" fmla="*/ 5 w 428"/>
                <a:gd name="T23" fmla="*/ 2 h 98"/>
                <a:gd name="T24" fmla="*/ 5 w 428"/>
                <a:gd name="T25" fmla="*/ 2 h 98"/>
                <a:gd name="T26" fmla="*/ 5 w 428"/>
                <a:gd name="T27" fmla="*/ 2 h 98"/>
                <a:gd name="T28" fmla="*/ 4 w 428"/>
                <a:gd name="T29" fmla="*/ 2 h 98"/>
                <a:gd name="T30" fmla="*/ 4 w 428"/>
                <a:gd name="T31" fmla="*/ 2 h 98"/>
                <a:gd name="T32" fmla="*/ 4 w 428"/>
                <a:gd name="T33" fmla="*/ 2 h 98"/>
                <a:gd name="T34" fmla="*/ 4 w 428"/>
                <a:gd name="T35" fmla="*/ 2 h 98"/>
                <a:gd name="T36" fmla="*/ 2 w 428"/>
                <a:gd name="T37" fmla="*/ 2 h 98"/>
                <a:gd name="T38" fmla="*/ 2 w 428"/>
                <a:gd name="T39" fmla="*/ 2 h 98"/>
                <a:gd name="T40" fmla="*/ 1 w 428"/>
                <a:gd name="T41" fmla="*/ 2 h 98"/>
                <a:gd name="T42" fmla="*/ 1 w 428"/>
                <a:gd name="T43" fmla="*/ 2 h 98"/>
                <a:gd name="T44" fmla="*/ 1 w 428"/>
                <a:gd name="T45" fmla="*/ 2 h 98"/>
                <a:gd name="T46" fmla="*/ 1 w 428"/>
                <a:gd name="T47" fmla="*/ 1 h 98"/>
                <a:gd name="T48" fmla="*/ 1 w 428"/>
                <a:gd name="T49" fmla="*/ 1 h 98"/>
                <a:gd name="T50" fmla="*/ 1 w 428"/>
                <a:gd name="T51" fmla="*/ 1 h 98"/>
                <a:gd name="T52" fmla="*/ 1 w 428"/>
                <a:gd name="T53" fmla="*/ 1 h 98"/>
                <a:gd name="T54" fmla="*/ 1 w 428"/>
                <a:gd name="T55" fmla="*/ 1 h 98"/>
                <a:gd name="T56" fmla="*/ 1 w 428"/>
                <a:gd name="T57" fmla="*/ 1 h 98"/>
                <a:gd name="T58" fmla="*/ 1 w 428"/>
                <a:gd name="T59" fmla="*/ 1 h 98"/>
                <a:gd name="T60" fmla="*/ 1 w 428"/>
                <a:gd name="T61" fmla="*/ 1 h 98"/>
                <a:gd name="T62" fmla="*/ 1 w 428"/>
                <a:gd name="T63" fmla="*/ 1 h 98"/>
                <a:gd name="T64" fmla="*/ 1 w 428"/>
                <a:gd name="T65" fmla="*/ 1 h 98"/>
                <a:gd name="T66" fmla="*/ 1 w 428"/>
                <a:gd name="T67" fmla="*/ 1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8"/>
                <a:gd name="T103" fmla="*/ 0 h 98"/>
                <a:gd name="T104" fmla="*/ 428 w 428"/>
                <a:gd name="T105" fmla="*/ 98 h 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8" h="98">
                  <a:moveTo>
                    <a:pt x="115" y="24"/>
                  </a:moveTo>
                  <a:lnTo>
                    <a:pt x="133" y="27"/>
                  </a:lnTo>
                  <a:lnTo>
                    <a:pt x="153" y="28"/>
                  </a:lnTo>
                  <a:lnTo>
                    <a:pt x="175" y="30"/>
                  </a:lnTo>
                  <a:lnTo>
                    <a:pt x="197" y="32"/>
                  </a:lnTo>
                  <a:lnTo>
                    <a:pt x="221" y="32"/>
                  </a:lnTo>
                  <a:lnTo>
                    <a:pt x="245" y="32"/>
                  </a:lnTo>
                  <a:lnTo>
                    <a:pt x="268" y="30"/>
                  </a:lnTo>
                  <a:lnTo>
                    <a:pt x="292" y="28"/>
                  </a:lnTo>
                  <a:lnTo>
                    <a:pt x="313" y="28"/>
                  </a:lnTo>
                  <a:lnTo>
                    <a:pt x="333" y="27"/>
                  </a:lnTo>
                  <a:lnTo>
                    <a:pt x="352" y="25"/>
                  </a:lnTo>
                  <a:lnTo>
                    <a:pt x="368" y="24"/>
                  </a:lnTo>
                  <a:lnTo>
                    <a:pt x="382" y="22"/>
                  </a:lnTo>
                  <a:lnTo>
                    <a:pt x="392" y="22"/>
                  </a:lnTo>
                  <a:lnTo>
                    <a:pt x="398" y="20"/>
                  </a:lnTo>
                  <a:lnTo>
                    <a:pt x="401" y="20"/>
                  </a:lnTo>
                  <a:lnTo>
                    <a:pt x="428" y="17"/>
                  </a:lnTo>
                  <a:lnTo>
                    <a:pt x="428" y="20"/>
                  </a:lnTo>
                  <a:lnTo>
                    <a:pt x="428" y="28"/>
                  </a:lnTo>
                  <a:lnTo>
                    <a:pt x="428" y="38"/>
                  </a:lnTo>
                  <a:lnTo>
                    <a:pt x="428" y="41"/>
                  </a:lnTo>
                  <a:lnTo>
                    <a:pt x="428" y="68"/>
                  </a:lnTo>
                  <a:lnTo>
                    <a:pt x="428" y="87"/>
                  </a:lnTo>
                  <a:lnTo>
                    <a:pt x="407" y="90"/>
                  </a:lnTo>
                  <a:lnTo>
                    <a:pt x="406" y="90"/>
                  </a:lnTo>
                  <a:lnTo>
                    <a:pt x="401" y="90"/>
                  </a:lnTo>
                  <a:lnTo>
                    <a:pt x="393" y="92"/>
                  </a:lnTo>
                  <a:lnTo>
                    <a:pt x="385" y="92"/>
                  </a:lnTo>
                  <a:lnTo>
                    <a:pt x="374" y="93"/>
                  </a:lnTo>
                  <a:lnTo>
                    <a:pt x="362" y="93"/>
                  </a:lnTo>
                  <a:lnTo>
                    <a:pt x="346" y="95"/>
                  </a:lnTo>
                  <a:lnTo>
                    <a:pt x="330" y="95"/>
                  </a:lnTo>
                  <a:lnTo>
                    <a:pt x="311" y="96"/>
                  </a:lnTo>
                  <a:lnTo>
                    <a:pt x="292" y="96"/>
                  </a:lnTo>
                  <a:lnTo>
                    <a:pt x="270" y="98"/>
                  </a:lnTo>
                  <a:lnTo>
                    <a:pt x="248" y="98"/>
                  </a:lnTo>
                  <a:lnTo>
                    <a:pt x="224" y="98"/>
                  </a:lnTo>
                  <a:lnTo>
                    <a:pt x="201" y="98"/>
                  </a:lnTo>
                  <a:lnTo>
                    <a:pt x="175" y="98"/>
                  </a:lnTo>
                  <a:lnTo>
                    <a:pt x="148" y="96"/>
                  </a:lnTo>
                  <a:lnTo>
                    <a:pt x="122" y="95"/>
                  </a:lnTo>
                  <a:lnTo>
                    <a:pt x="98" y="92"/>
                  </a:lnTo>
                  <a:lnTo>
                    <a:pt x="76" y="88"/>
                  </a:lnTo>
                  <a:lnTo>
                    <a:pt x="57" y="84"/>
                  </a:lnTo>
                  <a:lnTo>
                    <a:pt x="41" y="77"/>
                  </a:lnTo>
                  <a:lnTo>
                    <a:pt x="28" y="69"/>
                  </a:lnTo>
                  <a:lnTo>
                    <a:pt x="17" y="62"/>
                  </a:lnTo>
                  <a:lnTo>
                    <a:pt x="9" y="52"/>
                  </a:lnTo>
                  <a:lnTo>
                    <a:pt x="2" y="39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5" y="0"/>
                  </a:lnTo>
                  <a:lnTo>
                    <a:pt x="47" y="17"/>
                  </a:lnTo>
                  <a:lnTo>
                    <a:pt x="49" y="11"/>
                  </a:lnTo>
                  <a:lnTo>
                    <a:pt x="51" y="6"/>
                  </a:lnTo>
                  <a:lnTo>
                    <a:pt x="49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3"/>
                  </a:lnTo>
                  <a:lnTo>
                    <a:pt x="55" y="6"/>
                  </a:lnTo>
                  <a:lnTo>
                    <a:pt x="60" y="8"/>
                  </a:lnTo>
                  <a:lnTo>
                    <a:pt x="69" y="11"/>
                  </a:lnTo>
                  <a:lnTo>
                    <a:pt x="81" y="16"/>
                  </a:lnTo>
                  <a:lnTo>
                    <a:pt x="96" y="19"/>
                  </a:lnTo>
                  <a:lnTo>
                    <a:pt x="115" y="24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3" name="Freeform 13"/>
            <p:cNvSpPr>
              <a:spLocks noChangeArrowheads="1"/>
            </p:cNvSpPr>
            <p:nvPr/>
          </p:nvSpPr>
          <p:spPr bwMode="auto">
            <a:xfrm>
              <a:off x="534" y="3431"/>
              <a:ext cx="281" cy="73"/>
            </a:xfrm>
            <a:custGeom>
              <a:avLst/>
              <a:gdLst>
                <a:gd name="T0" fmla="*/ 1 w 380"/>
                <a:gd name="T1" fmla="*/ 0 h 71"/>
                <a:gd name="T2" fmla="*/ 0 w 380"/>
                <a:gd name="T3" fmla="*/ 1 h 71"/>
                <a:gd name="T4" fmla="*/ 0 w 380"/>
                <a:gd name="T5" fmla="*/ 1 h 71"/>
                <a:gd name="T6" fmla="*/ 0 w 380"/>
                <a:gd name="T7" fmla="*/ 1 h 71"/>
                <a:gd name="T8" fmla="*/ 1 w 380"/>
                <a:gd name="T9" fmla="*/ 1 h 71"/>
                <a:gd name="T10" fmla="*/ 1 w 380"/>
                <a:gd name="T11" fmla="*/ 1 h 71"/>
                <a:gd name="T12" fmla="*/ 1 w 380"/>
                <a:gd name="T13" fmla="*/ 1 h 71"/>
                <a:gd name="T14" fmla="*/ 1 w 380"/>
                <a:gd name="T15" fmla="*/ 1 h 71"/>
                <a:gd name="T16" fmla="*/ 1 w 380"/>
                <a:gd name="T17" fmla="*/ 1 h 71"/>
                <a:gd name="T18" fmla="*/ 1 w 380"/>
                <a:gd name="T19" fmla="*/ 2 h 71"/>
                <a:gd name="T20" fmla="*/ 2 w 380"/>
                <a:gd name="T21" fmla="*/ 2 h 71"/>
                <a:gd name="T22" fmla="*/ 2 w 380"/>
                <a:gd name="T23" fmla="*/ 2 h 71"/>
                <a:gd name="T24" fmla="*/ 2 w 380"/>
                <a:gd name="T25" fmla="*/ 2 h 71"/>
                <a:gd name="T26" fmla="*/ 2 w 380"/>
                <a:gd name="T27" fmla="*/ 2 h 71"/>
                <a:gd name="T28" fmla="*/ 2 w 380"/>
                <a:gd name="T29" fmla="*/ 2 h 71"/>
                <a:gd name="T30" fmla="*/ 4 w 380"/>
                <a:gd name="T31" fmla="*/ 2 h 71"/>
                <a:gd name="T32" fmla="*/ 4 w 380"/>
                <a:gd name="T33" fmla="*/ 2 h 71"/>
                <a:gd name="T34" fmla="*/ 4 w 380"/>
                <a:gd name="T35" fmla="*/ 2 h 71"/>
                <a:gd name="T36" fmla="*/ 4 w 380"/>
                <a:gd name="T37" fmla="*/ 2 h 71"/>
                <a:gd name="T38" fmla="*/ 4 w 380"/>
                <a:gd name="T39" fmla="*/ 2 h 71"/>
                <a:gd name="T40" fmla="*/ 4 w 380"/>
                <a:gd name="T41" fmla="*/ 2 h 71"/>
                <a:gd name="T42" fmla="*/ 4 w 380"/>
                <a:gd name="T43" fmla="*/ 1 h 71"/>
                <a:gd name="T44" fmla="*/ 4 w 380"/>
                <a:gd name="T45" fmla="*/ 1 h 71"/>
                <a:gd name="T46" fmla="*/ 4 w 380"/>
                <a:gd name="T47" fmla="*/ 1 h 71"/>
                <a:gd name="T48" fmla="*/ 4 w 380"/>
                <a:gd name="T49" fmla="*/ 1 h 71"/>
                <a:gd name="T50" fmla="*/ 4 w 380"/>
                <a:gd name="T51" fmla="*/ 1 h 71"/>
                <a:gd name="T52" fmla="*/ 4 w 380"/>
                <a:gd name="T53" fmla="*/ 1 h 71"/>
                <a:gd name="T54" fmla="*/ 4 w 380"/>
                <a:gd name="T55" fmla="*/ 1 h 71"/>
                <a:gd name="T56" fmla="*/ 4 w 380"/>
                <a:gd name="T57" fmla="*/ 1 h 71"/>
                <a:gd name="T58" fmla="*/ 4 w 380"/>
                <a:gd name="T59" fmla="*/ 1 h 71"/>
                <a:gd name="T60" fmla="*/ 4 w 380"/>
                <a:gd name="T61" fmla="*/ 1 h 71"/>
                <a:gd name="T62" fmla="*/ 4 w 380"/>
                <a:gd name="T63" fmla="*/ 1 h 71"/>
                <a:gd name="T64" fmla="*/ 4 w 380"/>
                <a:gd name="T65" fmla="*/ 1 h 71"/>
                <a:gd name="T66" fmla="*/ 4 w 380"/>
                <a:gd name="T67" fmla="*/ 1 h 71"/>
                <a:gd name="T68" fmla="*/ 4 w 380"/>
                <a:gd name="T69" fmla="*/ 1 h 71"/>
                <a:gd name="T70" fmla="*/ 2 w 380"/>
                <a:gd name="T71" fmla="*/ 1 h 71"/>
                <a:gd name="T72" fmla="*/ 2 w 380"/>
                <a:gd name="T73" fmla="*/ 1 h 71"/>
                <a:gd name="T74" fmla="*/ 2 w 380"/>
                <a:gd name="T75" fmla="*/ 1 h 71"/>
                <a:gd name="T76" fmla="*/ 2 w 380"/>
                <a:gd name="T77" fmla="*/ 1 h 71"/>
                <a:gd name="T78" fmla="*/ 2 w 380"/>
                <a:gd name="T79" fmla="*/ 1 h 71"/>
                <a:gd name="T80" fmla="*/ 1 w 380"/>
                <a:gd name="T81" fmla="*/ 1 h 71"/>
                <a:gd name="T82" fmla="*/ 1 w 380"/>
                <a:gd name="T83" fmla="*/ 1 h 71"/>
                <a:gd name="T84" fmla="*/ 1 w 380"/>
                <a:gd name="T85" fmla="*/ 1 h 71"/>
                <a:gd name="T86" fmla="*/ 1 w 380"/>
                <a:gd name="T87" fmla="*/ 1 h 71"/>
                <a:gd name="T88" fmla="*/ 1 w 380"/>
                <a:gd name="T89" fmla="*/ 1 h 71"/>
                <a:gd name="T90" fmla="*/ 1 w 380"/>
                <a:gd name="T91" fmla="*/ 1 h 71"/>
                <a:gd name="T92" fmla="*/ 1 w 380"/>
                <a:gd name="T93" fmla="*/ 1 h 71"/>
                <a:gd name="T94" fmla="*/ 1 w 380"/>
                <a:gd name="T95" fmla="*/ 1 h 71"/>
                <a:gd name="T96" fmla="*/ 1 w 380"/>
                <a:gd name="T97" fmla="*/ 1 h 71"/>
                <a:gd name="T98" fmla="*/ 1 w 380"/>
                <a:gd name="T99" fmla="*/ 1 h 71"/>
                <a:gd name="T100" fmla="*/ 1 w 380"/>
                <a:gd name="T101" fmla="*/ 0 h 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0"/>
                <a:gd name="T154" fmla="*/ 0 h 71"/>
                <a:gd name="T155" fmla="*/ 380 w 380"/>
                <a:gd name="T156" fmla="*/ 71 h 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0" h="71">
                  <a:moveTo>
                    <a:pt x="3" y="0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9" y="41"/>
                  </a:lnTo>
                  <a:lnTo>
                    <a:pt x="22" y="50"/>
                  </a:lnTo>
                  <a:lnTo>
                    <a:pt x="45" y="58"/>
                  </a:lnTo>
                  <a:lnTo>
                    <a:pt x="79" y="64"/>
                  </a:lnTo>
                  <a:lnTo>
                    <a:pt x="124" y="69"/>
                  </a:lnTo>
                  <a:lnTo>
                    <a:pt x="151" y="71"/>
                  </a:lnTo>
                  <a:lnTo>
                    <a:pt x="177" y="71"/>
                  </a:lnTo>
                  <a:lnTo>
                    <a:pt x="202" y="71"/>
                  </a:lnTo>
                  <a:lnTo>
                    <a:pt x="226" y="71"/>
                  </a:lnTo>
                  <a:lnTo>
                    <a:pt x="248" y="71"/>
                  </a:lnTo>
                  <a:lnTo>
                    <a:pt x="268" y="71"/>
                  </a:lnTo>
                  <a:lnTo>
                    <a:pt x="289" y="69"/>
                  </a:lnTo>
                  <a:lnTo>
                    <a:pt x="306" y="69"/>
                  </a:lnTo>
                  <a:lnTo>
                    <a:pt x="323" y="68"/>
                  </a:lnTo>
                  <a:lnTo>
                    <a:pt x="338" y="68"/>
                  </a:lnTo>
                  <a:lnTo>
                    <a:pt x="350" y="66"/>
                  </a:lnTo>
                  <a:lnTo>
                    <a:pt x="360" y="64"/>
                  </a:lnTo>
                  <a:lnTo>
                    <a:pt x="369" y="64"/>
                  </a:lnTo>
                  <a:lnTo>
                    <a:pt x="376" y="63"/>
                  </a:lnTo>
                  <a:lnTo>
                    <a:pt x="379" y="63"/>
                  </a:lnTo>
                  <a:lnTo>
                    <a:pt x="380" y="63"/>
                  </a:lnTo>
                  <a:lnTo>
                    <a:pt x="380" y="36"/>
                  </a:lnTo>
                  <a:lnTo>
                    <a:pt x="379" y="36"/>
                  </a:lnTo>
                  <a:lnTo>
                    <a:pt x="372" y="38"/>
                  </a:lnTo>
                  <a:lnTo>
                    <a:pt x="361" y="38"/>
                  </a:lnTo>
                  <a:lnTo>
                    <a:pt x="349" y="39"/>
                  </a:lnTo>
                  <a:lnTo>
                    <a:pt x="331" y="41"/>
                  </a:lnTo>
                  <a:lnTo>
                    <a:pt x="312" y="42"/>
                  </a:lnTo>
                  <a:lnTo>
                    <a:pt x="292" y="44"/>
                  </a:lnTo>
                  <a:lnTo>
                    <a:pt x="270" y="45"/>
                  </a:lnTo>
                  <a:lnTo>
                    <a:pt x="246" y="47"/>
                  </a:lnTo>
                  <a:lnTo>
                    <a:pt x="221" y="47"/>
                  </a:lnTo>
                  <a:lnTo>
                    <a:pt x="197" y="49"/>
                  </a:lnTo>
                  <a:lnTo>
                    <a:pt x="172" y="49"/>
                  </a:lnTo>
                  <a:lnTo>
                    <a:pt x="148" y="47"/>
                  </a:lnTo>
                  <a:lnTo>
                    <a:pt x="126" y="45"/>
                  </a:lnTo>
                  <a:lnTo>
                    <a:pt x="104" y="44"/>
                  </a:lnTo>
                  <a:lnTo>
                    <a:pt x="85" y="41"/>
                  </a:lnTo>
                  <a:lnTo>
                    <a:pt x="53" y="33"/>
                  </a:lnTo>
                  <a:lnTo>
                    <a:pt x="31" y="25"/>
                  </a:lnTo>
                  <a:lnTo>
                    <a:pt x="17" y="19"/>
                  </a:lnTo>
                  <a:lnTo>
                    <a:pt x="8" y="12"/>
                  </a:lnTo>
                  <a:lnTo>
                    <a:pt x="3" y="8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EDB7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4" name="Freeform 14"/>
            <p:cNvSpPr>
              <a:spLocks noChangeArrowheads="1"/>
            </p:cNvSpPr>
            <p:nvPr/>
          </p:nvSpPr>
          <p:spPr bwMode="auto">
            <a:xfrm>
              <a:off x="504" y="2931"/>
              <a:ext cx="407" cy="510"/>
            </a:xfrm>
            <a:custGeom>
              <a:avLst/>
              <a:gdLst>
                <a:gd name="T0" fmla="*/ 6 w 547"/>
                <a:gd name="T1" fmla="*/ 1 h 467"/>
                <a:gd name="T2" fmla="*/ 6 w 547"/>
                <a:gd name="T3" fmla="*/ 8 h 467"/>
                <a:gd name="T4" fmla="*/ 6 w 547"/>
                <a:gd name="T5" fmla="*/ 9 h 467"/>
                <a:gd name="T6" fmla="*/ 6 w 547"/>
                <a:gd name="T7" fmla="*/ 9 h 467"/>
                <a:gd name="T8" fmla="*/ 0 w 547"/>
                <a:gd name="T9" fmla="*/ 9 h 467"/>
                <a:gd name="T10" fmla="*/ 0 w 547"/>
                <a:gd name="T11" fmla="*/ 9 h 467"/>
                <a:gd name="T12" fmla="*/ 0 w 547"/>
                <a:gd name="T13" fmla="*/ 8 h 467"/>
                <a:gd name="T14" fmla="*/ 0 w 547"/>
                <a:gd name="T15" fmla="*/ 1 h 467"/>
                <a:gd name="T16" fmla="*/ 0 w 547"/>
                <a:gd name="T17" fmla="*/ 0 h 467"/>
                <a:gd name="T18" fmla="*/ 0 w 547"/>
                <a:gd name="T19" fmla="*/ 0 h 467"/>
                <a:gd name="T20" fmla="*/ 6 w 547"/>
                <a:gd name="T21" fmla="*/ 0 h 467"/>
                <a:gd name="T22" fmla="*/ 6 w 547"/>
                <a:gd name="T23" fmla="*/ 0 h 467"/>
                <a:gd name="T24" fmla="*/ 6 w 547"/>
                <a:gd name="T25" fmla="*/ 1 h 4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7"/>
                <a:gd name="T40" fmla="*/ 0 h 467"/>
                <a:gd name="T41" fmla="*/ 547 w 547"/>
                <a:gd name="T42" fmla="*/ 467 h 4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7" h="467">
                  <a:moveTo>
                    <a:pt x="547" y="22"/>
                  </a:moveTo>
                  <a:lnTo>
                    <a:pt x="547" y="445"/>
                  </a:lnTo>
                  <a:lnTo>
                    <a:pt x="547" y="467"/>
                  </a:lnTo>
                  <a:lnTo>
                    <a:pt x="523" y="467"/>
                  </a:lnTo>
                  <a:lnTo>
                    <a:pt x="55" y="467"/>
                  </a:lnTo>
                  <a:lnTo>
                    <a:pt x="32" y="463"/>
                  </a:lnTo>
                  <a:lnTo>
                    <a:pt x="0" y="445"/>
                  </a:lnTo>
                  <a:lnTo>
                    <a:pt x="0" y="22"/>
                  </a:lnTo>
                  <a:lnTo>
                    <a:pt x="22" y="0"/>
                  </a:lnTo>
                  <a:lnTo>
                    <a:pt x="523" y="0"/>
                  </a:lnTo>
                  <a:lnTo>
                    <a:pt x="547" y="0"/>
                  </a:lnTo>
                  <a:lnTo>
                    <a:pt x="547" y="22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520" y="2955"/>
              <a:ext cx="372" cy="461"/>
            </a:xfrm>
            <a:prstGeom prst="rect">
              <a:avLst/>
            </a:prstGeom>
            <a:solidFill>
              <a:srgbClr val="EDEDB7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30736" name="Freeform 16"/>
            <p:cNvSpPr>
              <a:spLocks noChangeArrowheads="1"/>
            </p:cNvSpPr>
            <p:nvPr/>
          </p:nvSpPr>
          <p:spPr bwMode="auto">
            <a:xfrm>
              <a:off x="452" y="2946"/>
              <a:ext cx="80" cy="479"/>
            </a:xfrm>
            <a:custGeom>
              <a:avLst/>
              <a:gdLst>
                <a:gd name="T0" fmla="*/ 1 w 114"/>
                <a:gd name="T1" fmla="*/ 7 h 441"/>
                <a:gd name="T2" fmla="*/ 1 w 114"/>
                <a:gd name="T3" fmla="*/ 7 h 441"/>
                <a:gd name="T4" fmla="*/ 1 w 114"/>
                <a:gd name="T5" fmla="*/ 7 h 441"/>
                <a:gd name="T6" fmla="*/ 1 w 114"/>
                <a:gd name="T7" fmla="*/ 7 h 441"/>
                <a:gd name="T8" fmla="*/ 0 w 114"/>
                <a:gd name="T9" fmla="*/ 2 h 441"/>
                <a:gd name="T10" fmla="*/ 0 w 114"/>
                <a:gd name="T11" fmla="*/ 2 h 441"/>
                <a:gd name="T12" fmla="*/ 1 w 114"/>
                <a:gd name="T13" fmla="*/ 2 h 441"/>
                <a:gd name="T14" fmla="*/ 1 w 114"/>
                <a:gd name="T15" fmla="*/ 0 h 441"/>
                <a:gd name="T16" fmla="*/ 1 w 114"/>
                <a:gd name="T17" fmla="*/ 0 h 441"/>
                <a:gd name="T18" fmla="*/ 1 w 114"/>
                <a:gd name="T19" fmla="*/ 7 h 441"/>
                <a:gd name="T20" fmla="*/ 1 w 114"/>
                <a:gd name="T21" fmla="*/ 7 h 441"/>
                <a:gd name="T22" fmla="*/ 1 w 114"/>
                <a:gd name="T23" fmla="*/ 7 h 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4"/>
                <a:gd name="T37" fmla="*/ 0 h 441"/>
                <a:gd name="T38" fmla="*/ 114 w 114"/>
                <a:gd name="T39" fmla="*/ 441 h 4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4" h="441">
                  <a:moveTo>
                    <a:pt x="62" y="431"/>
                  </a:moveTo>
                  <a:lnTo>
                    <a:pt x="22" y="425"/>
                  </a:lnTo>
                  <a:lnTo>
                    <a:pt x="10" y="419"/>
                  </a:lnTo>
                  <a:lnTo>
                    <a:pt x="10" y="406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2" y="144"/>
                  </a:lnTo>
                  <a:lnTo>
                    <a:pt x="70" y="0"/>
                  </a:lnTo>
                  <a:lnTo>
                    <a:pt x="114" y="8"/>
                  </a:lnTo>
                  <a:lnTo>
                    <a:pt x="114" y="431"/>
                  </a:lnTo>
                  <a:lnTo>
                    <a:pt x="111" y="441"/>
                  </a:lnTo>
                  <a:lnTo>
                    <a:pt x="62" y="431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7" name="Freeform 17"/>
            <p:cNvSpPr>
              <a:spLocks noChangeArrowheads="1"/>
            </p:cNvSpPr>
            <p:nvPr/>
          </p:nvSpPr>
          <p:spPr bwMode="auto">
            <a:xfrm>
              <a:off x="470" y="2955"/>
              <a:ext cx="44" cy="443"/>
            </a:xfrm>
            <a:custGeom>
              <a:avLst/>
              <a:gdLst>
                <a:gd name="T0" fmla="*/ 1 w 66"/>
                <a:gd name="T1" fmla="*/ 0 h 407"/>
                <a:gd name="T2" fmla="*/ 0 w 66"/>
                <a:gd name="T3" fmla="*/ 3 h 407"/>
                <a:gd name="T4" fmla="*/ 1 w 66"/>
                <a:gd name="T5" fmla="*/ 8 h 407"/>
                <a:gd name="T6" fmla="*/ 1 w 66"/>
                <a:gd name="T7" fmla="*/ 8 h 407"/>
                <a:gd name="T8" fmla="*/ 1 w 66"/>
                <a:gd name="T9" fmla="*/ 0 h 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407"/>
                <a:gd name="T17" fmla="*/ 66 w 66"/>
                <a:gd name="T18" fmla="*/ 407 h 4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407">
                  <a:moveTo>
                    <a:pt x="66" y="0"/>
                  </a:moveTo>
                  <a:lnTo>
                    <a:pt x="0" y="145"/>
                  </a:lnTo>
                  <a:lnTo>
                    <a:pt x="8" y="396"/>
                  </a:lnTo>
                  <a:lnTo>
                    <a:pt x="65" y="40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8D8A3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8" name="Freeform 18"/>
            <p:cNvSpPr>
              <a:spLocks noChangeArrowheads="1"/>
            </p:cNvSpPr>
            <p:nvPr/>
          </p:nvSpPr>
          <p:spPr bwMode="auto">
            <a:xfrm>
              <a:off x="556" y="3001"/>
              <a:ext cx="330" cy="371"/>
            </a:xfrm>
            <a:custGeom>
              <a:avLst/>
              <a:gdLst>
                <a:gd name="T0" fmla="*/ 1 w 443"/>
                <a:gd name="T1" fmla="*/ 1 h 343"/>
                <a:gd name="T2" fmla="*/ 0 w 443"/>
                <a:gd name="T3" fmla="*/ 0 h 343"/>
                <a:gd name="T4" fmla="*/ 0 w 443"/>
                <a:gd name="T5" fmla="*/ 0 h 343"/>
                <a:gd name="T6" fmla="*/ 1 w 443"/>
                <a:gd name="T7" fmla="*/ 0 h 343"/>
                <a:gd name="T8" fmla="*/ 1 w 443"/>
                <a:gd name="T9" fmla="*/ 0 h 343"/>
                <a:gd name="T10" fmla="*/ 1 w 443"/>
                <a:gd name="T11" fmla="*/ 0 h 343"/>
                <a:gd name="T12" fmla="*/ 1 w 443"/>
                <a:gd name="T13" fmla="*/ 0 h 343"/>
                <a:gd name="T14" fmla="*/ 1 w 443"/>
                <a:gd name="T15" fmla="*/ 0 h 343"/>
                <a:gd name="T16" fmla="*/ 1 w 443"/>
                <a:gd name="T17" fmla="*/ 0 h 343"/>
                <a:gd name="T18" fmla="*/ 1 w 443"/>
                <a:gd name="T19" fmla="*/ 0 h 343"/>
                <a:gd name="T20" fmla="*/ 1 w 443"/>
                <a:gd name="T21" fmla="*/ 0 h 343"/>
                <a:gd name="T22" fmla="*/ 1 w 443"/>
                <a:gd name="T23" fmla="*/ 0 h 343"/>
                <a:gd name="T24" fmla="*/ 1 w 443"/>
                <a:gd name="T25" fmla="*/ 0 h 343"/>
                <a:gd name="T26" fmla="*/ 4 w 443"/>
                <a:gd name="T27" fmla="*/ 0 h 343"/>
                <a:gd name="T28" fmla="*/ 5 w 443"/>
                <a:gd name="T29" fmla="*/ 0 h 343"/>
                <a:gd name="T30" fmla="*/ 5 w 443"/>
                <a:gd name="T31" fmla="*/ 0 h 343"/>
                <a:gd name="T32" fmla="*/ 5 w 443"/>
                <a:gd name="T33" fmla="*/ 0 h 343"/>
                <a:gd name="T34" fmla="*/ 5 w 443"/>
                <a:gd name="T35" fmla="*/ 0 h 343"/>
                <a:gd name="T36" fmla="*/ 5 w 443"/>
                <a:gd name="T37" fmla="*/ 0 h 343"/>
                <a:gd name="T38" fmla="*/ 5 w 443"/>
                <a:gd name="T39" fmla="*/ 0 h 343"/>
                <a:gd name="T40" fmla="*/ 5 w 443"/>
                <a:gd name="T41" fmla="*/ 0 h 343"/>
                <a:gd name="T42" fmla="*/ 5 w 443"/>
                <a:gd name="T43" fmla="*/ 0 h 343"/>
                <a:gd name="T44" fmla="*/ 5 w 443"/>
                <a:gd name="T45" fmla="*/ 4 h 343"/>
                <a:gd name="T46" fmla="*/ 5 w 443"/>
                <a:gd name="T47" fmla="*/ 4 h 343"/>
                <a:gd name="T48" fmla="*/ 5 w 443"/>
                <a:gd name="T49" fmla="*/ 4 h 343"/>
                <a:gd name="T50" fmla="*/ 5 w 443"/>
                <a:gd name="T51" fmla="*/ 4 h 343"/>
                <a:gd name="T52" fmla="*/ 5 w 443"/>
                <a:gd name="T53" fmla="*/ 4 h 343"/>
                <a:gd name="T54" fmla="*/ 5 w 443"/>
                <a:gd name="T55" fmla="*/ 4 h 343"/>
                <a:gd name="T56" fmla="*/ 5 w 443"/>
                <a:gd name="T57" fmla="*/ 5 h 343"/>
                <a:gd name="T58" fmla="*/ 5 w 443"/>
                <a:gd name="T59" fmla="*/ 5 h 343"/>
                <a:gd name="T60" fmla="*/ 5 w 443"/>
                <a:gd name="T61" fmla="*/ 5 h 343"/>
                <a:gd name="T62" fmla="*/ 5 w 443"/>
                <a:gd name="T63" fmla="*/ 5 h 343"/>
                <a:gd name="T64" fmla="*/ 5 w 443"/>
                <a:gd name="T65" fmla="*/ 5 h 343"/>
                <a:gd name="T66" fmla="*/ 5 w 443"/>
                <a:gd name="T67" fmla="*/ 5 h 343"/>
                <a:gd name="T68" fmla="*/ 4 w 443"/>
                <a:gd name="T69" fmla="*/ 5 h 343"/>
                <a:gd name="T70" fmla="*/ 4 w 443"/>
                <a:gd name="T71" fmla="*/ 5 h 343"/>
                <a:gd name="T72" fmla="*/ 1 w 443"/>
                <a:gd name="T73" fmla="*/ 5 h 343"/>
                <a:gd name="T74" fmla="*/ 1 w 443"/>
                <a:gd name="T75" fmla="*/ 5 h 343"/>
                <a:gd name="T76" fmla="*/ 1 w 443"/>
                <a:gd name="T77" fmla="*/ 5 h 343"/>
                <a:gd name="T78" fmla="*/ 1 w 443"/>
                <a:gd name="T79" fmla="*/ 5 h 343"/>
                <a:gd name="T80" fmla="*/ 1 w 443"/>
                <a:gd name="T81" fmla="*/ 5 h 343"/>
                <a:gd name="T82" fmla="*/ 1 w 443"/>
                <a:gd name="T83" fmla="*/ 5 h 343"/>
                <a:gd name="T84" fmla="*/ 1 w 443"/>
                <a:gd name="T85" fmla="*/ 4 h 343"/>
                <a:gd name="T86" fmla="*/ 1 w 443"/>
                <a:gd name="T87" fmla="*/ 4 h 343"/>
                <a:gd name="T88" fmla="*/ 1 w 443"/>
                <a:gd name="T89" fmla="*/ 4 h 343"/>
                <a:gd name="T90" fmla="*/ 1 w 443"/>
                <a:gd name="T91" fmla="*/ 3 h 343"/>
                <a:gd name="T92" fmla="*/ 1 w 443"/>
                <a:gd name="T93" fmla="*/ 2 h 343"/>
                <a:gd name="T94" fmla="*/ 0 w 443"/>
                <a:gd name="T95" fmla="*/ 1 h 343"/>
                <a:gd name="T96" fmla="*/ 0 w 443"/>
                <a:gd name="T97" fmla="*/ 0 h 343"/>
                <a:gd name="T98" fmla="*/ 1 w 443"/>
                <a:gd name="T99" fmla="*/ 1 h 3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3"/>
                <a:gd name="T151" fmla="*/ 0 h 343"/>
                <a:gd name="T152" fmla="*/ 443 w 443"/>
                <a:gd name="T153" fmla="*/ 343 h 3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3" h="343">
                  <a:moveTo>
                    <a:pt x="1" y="66"/>
                  </a:moveTo>
                  <a:lnTo>
                    <a:pt x="0" y="62"/>
                  </a:lnTo>
                  <a:lnTo>
                    <a:pt x="0" y="52"/>
                  </a:lnTo>
                  <a:lnTo>
                    <a:pt x="3" y="38"/>
                  </a:lnTo>
                  <a:lnTo>
                    <a:pt x="11" y="24"/>
                  </a:lnTo>
                  <a:lnTo>
                    <a:pt x="17" y="17"/>
                  </a:lnTo>
                  <a:lnTo>
                    <a:pt x="23" y="13"/>
                  </a:lnTo>
                  <a:lnTo>
                    <a:pt x="30" y="9"/>
                  </a:lnTo>
                  <a:lnTo>
                    <a:pt x="38" y="6"/>
                  </a:lnTo>
                  <a:lnTo>
                    <a:pt x="47" y="3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79" y="0"/>
                  </a:lnTo>
                  <a:lnTo>
                    <a:pt x="379" y="0"/>
                  </a:lnTo>
                  <a:lnTo>
                    <a:pt x="388" y="2"/>
                  </a:lnTo>
                  <a:lnTo>
                    <a:pt x="399" y="5"/>
                  </a:lnTo>
                  <a:lnTo>
                    <a:pt x="409" y="9"/>
                  </a:lnTo>
                  <a:lnTo>
                    <a:pt x="418" y="16"/>
                  </a:lnTo>
                  <a:lnTo>
                    <a:pt x="426" y="25"/>
                  </a:lnTo>
                  <a:lnTo>
                    <a:pt x="432" y="35"/>
                  </a:lnTo>
                  <a:lnTo>
                    <a:pt x="437" y="47"/>
                  </a:lnTo>
                  <a:lnTo>
                    <a:pt x="439" y="62"/>
                  </a:lnTo>
                  <a:lnTo>
                    <a:pt x="442" y="286"/>
                  </a:lnTo>
                  <a:lnTo>
                    <a:pt x="442" y="281"/>
                  </a:lnTo>
                  <a:lnTo>
                    <a:pt x="443" y="289"/>
                  </a:lnTo>
                  <a:lnTo>
                    <a:pt x="443" y="299"/>
                  </a:lnTo>
                  <a:lnTo>
                    <a:pt x="440" y="310"/>
                  </a:lnTo>
                  <a:lnTo>
                    <a:pt x="434" y="319"/>
                  </a:lnTo>
                  <a:lnTo>
                    <a:pt x="429" y="325"/>
                  </a:lnTo>
                  <a:lnTo>
                    <a:pt x="423" y="330"/>
                  </a:lnTo>
                  <a:lnTo>
                    <a:pt x="415" y="333"/>
                  </a:lnTo>
                  <a:lnTo>
                    <a:pt x="409" y="336"/>
                  </a:lnTo>
                  <a:lnTo>
                    <a:pt x="399" y="340"/>
                  </a:lnTo>
                  <a:lnTo>
                    <a:pt x="390" y="341"/>
                  </a:lnTo>
                  <a:lnTo>
                    <a:pt x="379" y="343"/>
                  </a:lnTo>
                  <a:lnTo>
                    <a:pt x="368" y="343"/>
                  </a:lnTo>
                  <a:lnTo>
                    <a:pt x="75" y="343"/>
                  </a:lnTo>
                  <a:lnTo>
                    <a:pt x="64" y="341"/>
                  </a:lnTo>
                  <a:lnTo>
                    <a:pt x="52" y="340"/>
                  </a:lnTo>
                  <a:lnTo>
                    <a:pt x="39" y="335"/>
                  </a:lnTo>
                  <a:lnTo>
                    <a:pt x="28" y="329"/>
                  </a:lnTo>
                  <a:lnTo>
                    <a:pt x="19" y="321"/>
                  </a:lnTo>
                  <a:lnTo>
                    <a:pt x="11" y="310"/>
                  </a:lnTo>
                  <a:lnTo>
                    <a:pt x="4" y="297"/>
                  </a:lnTo>
                  <a:lnTo>
                    <a:pt x="3" y="281"/>
                  </a:lnTo>
                  <a:lnTo>
                    <a:pt x="3" y="231"/>
                  </a:lnTo>
                  <a:lnTo>
                    <a:pt x="1" y="158"/>
                  </a:lnTo>
                  <a:lnTo>
                    <a:pt x="0" y="92"/>
                  </a:lnTo>
                  <a:lnTo>
                    <a:pt x="0" y="62"/>
                  </a:lnTo>
                  <a:lnTo>
                    <a:pt x="1" y="66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9" name="Freeform 19"/>
            <p:cNvSpPr>
              <a:spLocks noChangeArrowheads="1"/>
            </p:cNvSpPr>
            <p:nvPr/>
          </p:nvSpPr>
          <p:spPr bwMode="auto">
            <a:xfrm>
              <a:off x="579" y="3041"/>
              <a:ext cx="286" cy="307"/>
            </a:xfrm>
            <a:custGeom>
              <a:avLst/>
              <a:gdLst>
                <a:gd name="T0" fmla="*/ 4 w 387"/>
                <a:gd name="T1" fmla="*/ 0 h 285"/>
                <a:gd name="T2" fmla="*/ 3 w 387"/>
                <a:gd name="T3" fmla="*/ 0 h 285"/>
                <a:gd name="T4" fmla="*/ 3 w 387"/>
                <a:gd name="T5" fmla="*/ 0 h 285"/>
                <a:gd name="T6" fmla="*/ 2 w 387"/>
                <a:gd name="T7" fmla="*/ 0 h 285"/>
                <a:gd name="T8" fmla="*/ 1 w 387"/>
                <a:gd name="T9" fmla="*/ 0 h 285"/>
                <a:gd name="T10" fmla="*/ 1 w 387"/>
                <a:gd name="T11" fmla="*/ 0 h 285"/>
                <a:gd name="T12" fmla="*/ 1 w 387"/>
                <a:gd name="T13" fmla="*/ 0 h 285"/>
                <a:gd name="T14" fmla="*/ 0 w 387"/>
                <a:gd name="T15" fmla="*/ 0 h 285"/>
                <a:gd name="T16" fmla="*/ 0 w 387"/>
                <a:gd name="T17" fmla="*/ 0 h 285"/>
                <a:gd name="T18" fmla="*/ 0 w 387"/>
                <a:gd name="T19" fmla="*/ 0 h 285"/>
                <a:gd name="T20" fmla="*/ 0 w 387"/>
                <a:gd name="T21" fmla="*/ 3 h 285"/>
                <a:gd name="T22" fmla="*/ 0 w 387"/>
                <a:gd name="T23" fmla="*/ 3 h 285"/>
                <a:gd name="T24" fmla="*/ 0 w 387"/>
                <a:gd name="T25" fmla="*/ 4 h 285"/>
                <a:gd name="T26" fmla="*/ 0 w 387"/>
                <a:gd name="T27" fmla="*/ 4 h 285"/>
                <a:gd name="T28" fmla="*/ 0 w 387"/>
                <a:gd name="T29" fmla="*/ 4 h 285"/>
                <a:gd name="T30" fmla="*/ 0 w 387"/>
                <a:gd name="T31" fmla="*/ 4 h 285"/>
                <a:gd name="T32" fmla="*/ 1 w 387"/>
                <a:gd name="T33" fmla="*/ 4 h 285"/>
                <a:gd name="T34" fmla="*/ 1 w 387"/>
                <a:gd name="T35" fmla="*/ 4 h 285"/>
                <a:gd name="T36" fmla="*/ 1 w 387"/>
                <a:gd name="T37" fmla="*/ 4 h 285"/>
                <a:gd name="T38" fmla="*/ 2 w 387"/>
                <a:gd name="T39" fmla="*/ 4 h 285"/>
                <a:gd name="T40" fmla="*/ 3 w 387"/>
                <a:gd name="T41" fmla="*/ 4 h 285"/>
                <a:gd name="T42" fmla="*/ 4 w 387"/>
                <a:gd name="T43" fmla="*/ 4 h 285"/>
                <a:gd name="T44" fmla="*/ 4 w 387"/>
                <a:gd name="T45" fmla="*/ 4 h 285"/>
                <a:gd name="T46" fmla="*/ 4 w 387"/>
                <a:gd name="T47" fmla="*/ 3 h 285"/>
                <a:gd name="T48" fmla="*/ 4 w 387"/>
                <a:gd name="T49" fmla="*/ 0 h 285"/>
                <a:gd name="T50" fmla="*/ 4 w 387"/>
                <a:gd name="T51" fmla="*/ 0 h 285"/>
                <a:gd name="T52" fmla="*/ 4 w 387"/>
                <a:gd name="T53" fmla="*/ 0 h 285"/>
                <a:gd name="T54" fmla="*/ 4 w 387"/>
                <a:gd name="T55" fmla="*/ 0 h 285"/>
                <a:gd name="T56" fmla="*/ 4 w 387"/>
                <a:gd name="T57" fmla="*/ 0 h 285"/>
                <a:gd name="T58" fmla="*/ 4 w 387"/>
                <a:gd name="T59" fmla="*/ 0 h 285"/>
                <a:gd name="T60" fmla="*/ 4 w 387"/>
                <a:gd name="T61" fmla="*/ 0 h 285"/>
                <a:gd name="T62" fmla="*/ 4 w 387"/>
                <a:gd name="T63" fmla="*/ 0 h 2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85"/>
                <a:gd name="T98" fmla="*/ 387 w 387"/>
                <a:gd name="T99" fmla="*/ 285 h 2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85">
                  <a:moveTo>
                    <a:pt x="342" y="0"/>
                  </a:moveTo>
                  <a:lnTo>
                    <a:pt x="339" y="0"/>
                  </a:lnTo>
                  <a:lnTo>
                    <a:pt x="330" y="0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4" y="0"/>
                  </a:lnTo>
                  <a:lnTo>
                    <a:pt x="227" y="0"/>
                  </a:lnTo>
                  <a:lnTo>
                    <a:pt x="200" y="0"/>
                  </a:lnTo>
                  <a:lnTo>
                    <a:pt x="173" y="0"/>
                  </a:lnTo>
                  <a:lnTo>
                    <a:pt x="148" y="0"/>
                  </a:lnTo>
                  <a:lnTo>
                    <a:pt x="123" y="0"/>
                  </a:lnTo>
                  <a:lnTo>
                    <a:pt x="99" y="0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28" y="5"/>
                  </a:lnTo>
                  <a:lnTo>
                    <a:pt x="14" y="13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0" y="233"/>
                  </a:lnTo>
                  <a:lnTo>
                    <a:pt x="1" y="244"/>
                  </a:lnTo>
                  <a:lnTo>
                    <a:pt x="3" y="253"/>
                  </a:lnTo>
                  <a:lnTo>
                    <a:pt x="4" y="263"/>
                  </a:lnTo>
                  <a:lnTo>
                    <a:pt x="6" y="270"/>
                  </a:lnTo>
                  <a:lnTo>
                    <a:pt x="19" y="278"/>
                  </a:lnTo>
                  <a:lnTo>
                    <a:pt x="31" y="283"/>
                  </a:lnTo>
                  <a:lnTo>
                    <a:pt x="41" y="285"/>
                  </a:lnTo>
                  <a:lnTo>
                    <a:pt x="45" y="285"/>
                  </a:lnTo>
                  <a:lnTo>
                    <a:pt x="49" y="285"/>
                  </a:lnTo>
                  <a:lnTo>
                    <a:pt x="55" y="285"/>
                  </a:lnTo>
                  <a:lnTo>
                    <a:pt x="66" y="285"/>
                  </a:lnTo>
                  <a:lnTo>
                    <a:pt x="80" y="285"/>
                  </a:lnTo>
                  <a:lnTo>
                    <a:pt x="98" y="285"/>
                  </a:lnTo>
                  <a:lnTo>
                    <a:pt x="118" y="285"/>
                  </a:lnTo>
                  <a:lnTo>
                    <a:pt x="139" y="285"/>
                  </a:lnTo>
                  <a:lnTo>
                    <a:pt x="162" y="285"/>
                  </a:lnTo>
                  <a:lnTo>
                    <a:pt x="196" y="283"/>
                  </a:lnTo>
                  <a:lnTo>
                    <a:pt x="229" y="281"/>
                  </a:lnTo>
                  <a:lnTo>
                    <a:pt x="260" y="278"/>
                  </a:lnTo>
                  <a:lnTo>
                    <a:pt x="289" y="275"/>
                  </a:lnTo>
                  <a:lnTo>
                    <a:pt x="314" y="274"/>
                  </a:lnTo>
                  <a:lnTo>
                    <a:pt x="335" y="270"/>
                  </a:lnTo>
                  <a:lnTo>
                    <a:pt x="349" y="266"/>
                  </a:lnTo>
                  <a:lnTo>
                    <a:pt x="357" y="263"/>
                  </a:lnTo>
                  <a:lnTo>
                    <a:pt x="360" y="259"/>
                  </a:lnTo>
                  <a:lnTo>
                    <a:pt x="368" y="236"/>
                  </a:lnTo>
                  <a:lnTo>
                    <a:pt x="374" y="166"/>
                  </a:lnTo>
                  <a:lnTo>
                    <a:pt x="376" y="26"/>
                  </a:lnTo>
                  <a:lnTo>
                    <a:pt x="387" y="27"/>
                  </a:lnTo>
                  <a:lnTo>
                    <a:pt x="387" y="26"/>
                  </a:lnTo>
                  <a:lnTo>
                    <a:pt x="387" y="24"/>
                  </a:lnTo>
                  <a:lnTo>
                    <a:pt x="385" y="24"/>
                  </a:lnTo>
                  <a:lnTo>
                    <a:pt x="374" y="13"/>
                  </a:lnTo>
                  <a:lnTo>
                    <a:pt x="360" y="7"/>
                  </a:lnTo>
                  <a:lnTo>
                    <a:pt x="347" y="2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5FFFF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0" name="Freeform 20"/>
            <p:cNvSpPr>
              <a:spLocks noChangeArrowheads="1"/>
            </p:cNvSpPr>
            <p:nvPr/>
          </p:nvSpPr>
          <p:spPr bwMode="auto">
            <a:xfrm>
              <a:off x="864" y="3039"/>
              <a:ext cx="1" cy="22"/>
            </a:xfrm>
            <a:custGeom>
              <a:avLst/>
              <a:gdLst>
                <a:gd name="T0" fmla="*/ 0 w 11"/>
                <a:gd name="T1" fmla="*/ 1 h 25"/>
                <a:gd name="T2" fmla="*/ 0 w 11"/>
                <a:gd name="T3" fmla="*/ 1 h 25"/>
                <a:gd name="T4" fmla="*/ 0 w 11"/>
                <a:gd name="T5" fmla="*/ 1 h 25"/>
                <a:gd name="T6" fmla="*/ 0 w 11"/>
                <a:gd name="T7" fmla="*/ 1 h 25"/>
                <a:gd name="T8" fmla="*/ 0 w 11"/>
                <a:gd name="T9" fmla="*/ 1 h 25"/>
                <a:gd name="T10" fmla="*/ 0 w 11"/>
                <a:gd name="T11" fmla="*/ 1 h 25"/>
                <a:gd name="T12" fmla="*/ 0 w 11"/>
                <a:gd name="T13" fmla="*/ 1 h 25"/>
                <a:gd name="T14" fmla="*/ 0 w 11"/>
                <a:gd name="T15" fmla="*/ 1 h 25"/>
                <a:gd name="T16" fmla="*/ 0 w 11"/>
                <a:gd name="T17" fmla="*/ 0 h 25"/>
                <a:gd name="T18" fmla="*/ 0 w 11"/>
                <a:gd name="T19" fmla="*/ 1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5"/>
                <a:gd name="T32" fmla="*/ 11 w 11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5">
                  <a:moveTo>
                    <a:pt x="9" y="25"/>
                  </a:moveTo>
                  <a:lnTo>
                    <a:pt x="11" y="25"/>
                  </a:lnTo>
                  <a:lnTo>
                    <a:pt x="9" y="17"/>
                  </a:lnTo>
                  <a:lnTo>
                    <a:pt x="7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9" y="25"/>
                  </a:lnTo>
                  <a:close/>
                </a:path>
              </a:pathLst>
            </a:custGeom>
            <a:solidFill>
              <a:srgbClr val="E5FFFF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1" name="Freeform 21"/>
            <p:cNvSpPr>
              <a:spLocks noChangeArrowheads="1"/>
            </p:cNvSpPr>
            <p:nvPr/>
          </p:nvSpPr>
          <p:spPr bwMode="auto">
            <a:xfrm>
              <a:off x="575" y="3026"/>
              <a:ext cx="290" cy="307"/>
            </a:xfrm>
            <a:custGeom>
              <a:avLst/>
              <a:gdLst>
                <a:gd name="T0" fmla="*/ 1 w 392"/>
                <a:gd name="T1" fmla="*/ 1 h 284"/>
                <a:gd name="T2" fmla="*/ 1 w 392"/>
                <a:gd name="T3" fmla="*/ 1 h 284"/>
                <a:gd name="T4" fmla="*/ 1 w 392"/>
                <a:gd name="T5" fmla="*/ 1 h 284"/>
                <a:gd name="T6" fmla="*/ 1 w 392"/>
                <a:gd name="T7" fmla="*/ 1 h 284"/>
                <a:gd name="T8" fmla="*/ 2 w 392"/>
                <a:gd name="T9" fmla="*/ 1 h 284"/>
                <a:gd name="T10" fmla="*/ 2 w 392"/>
                <a:gd name="T11" fmla="*/ 1 h 284"/>
                <a:gd name="T12" fmla="*/ 2 w 392"/>
                <a:gd name="T13" fmla="*/ 1 h 284"/>
                <a:gd name="T14" fmla="*/ 4 w 392"/>
                <a:gd name="T15" fmla="*/ 1 h 284"/>
                <a:gd name="T16" fmla="*/ 4 w 392"/>
                <a:gd name="T17" fmla="*/ 1 h 284"/>
                <a:gd name="T18" fmla="*/ 4 w 392"/>
                <a:gd name="T19" fmla="*/ 1 h 284"/>
                <a:gd name="T20" fmla="*/ 4 w 392"/>
                <a:gd name="T21" fmla="*/ 1 h 284"/>
                <a:gd name="T22" fmla="*/ 4 w 392"/>
                <a:gd name="T23" fmla="*/ 1 h 284"/>
                <a:gd name="T24" fmla="*/ 4 w 392"/>
                <a:gd name="T25" fmla="*/ 1 h 284"/>
                <a:gd name="T26" fmla="*/ 4 w 392"/>
                <a:gd name="T27" fmla="*/ 1 h 284"/>
                <a:gd name="T28" fmla="*/ 4 w 392"/>
                <a:gd name="T29" fmla="*/ 0 h 284"/>
                <a:gd name="T30" fmla="*/ 4 w 392"/>
                <a:gd name="T31" fmla="*/ 0 h 284"/>
                <a:gd name="T32" fmla="*/ 4 w 392"/>
                <a:gd name="T33" fmla="*/ 0 h 284"/>
                <a:gd name="T34" fmla="*/ 4 w 392"/>
                <a:gd name="T35" fmla="*/ 0 h 284"/>
                <a:gd name="T36" fmla="*/ 2 w 392"/>
                <a:gd name="T37" fmla="*/ 0 h 284"/>
                <a:gd name="T38" fmla="*/ 2 w 392"/>
                <a:gd name="T39" fmla="*/ 0 h 284"/>
                <a:gd name="T40" fmla="*/ 2 w 392"/>
                <a:gd name="T41" fmla="*/ 0 h 284"/>
                <a:gd name="T42" fmla="*/ 1 w 392"/>
                <a:gd name="T43" fmla="*/ 0 h 284"/>
                <a:gd name="T44" fmla="*/ 1 w 392"/>
                <a:gd name="T45" fmla="*/ 0 h 284"/>
                <a:gd name="T46" fmla="*/ 1 w 392"/>
                <a:gd name="T47" fmla="*/ 1 h 284"/>
                <a:gd name="T48" fmla="*/ 1 w 392"/>
                <a:gd name="T49" fmla="*/ 1 h 284"/>
                <a:gd name="T50" fmla="*/ 0 w 392"/>
                <a:gd name="T51" fmla="*/ 1 h 284"/>
                <a:gd name="T52" fmla="*/ 0 w 392"/>
                <a:gd name="T53" fmla="*/ 1 h 284"/>
                <a:gd name="T54" fmla="*/ 1 w 392"/>
                <a:gd name="T55" fmla="*/ 2 h 284"/>
                <a:gd name="T56" fmla="*/ 1 w 392"/>
                <a:gd name="T57" fmla="*/ 4 h 284"/>
                <a:gd name="T58" fmla="*/ 1 w 392"/>
                <a:gd name="T59" fmla="*/ 4 h 284"/>
                <a:gd name="T60" fmla="*/ 1 w 392"/>
                <a:gd name="T61" fmla="*/ 4 h 284"/>
                <a:gd name="T62" fmla="*/ 1 w 392"/>
                <a:gd name="T63" fmla="*/ 4 h 284"/>
                <a:gd name="T64" fmla="*/ 1 w 392"/>
                <a:gd name="T65" fmla="*/ 3 h 2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2"/>
                <a:gd name="T100" fmla="*/ 0 h 284"/>
                <a:gd name="T101" fmla="*/ 392 w 392"/>
                <a:gd name="T102" fmla="*/ 284 h 2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2" h="284">
                  <a:moveTo>
                    <a:pt x="7" y="41"/>
                  </a:moveTo>
                  <a:lnTo>
                    <a:pt x="10" y="36"/>
                  </a:lnTo>
                  <a:lnTo>
                    <a:pt x="21" y="27"/>
                  </a:lnTo>
                  <a:lnTo>
                    <a:pt x="35" y="19"/>
                  </a:lnTo>
                  <a:lnTo>
                    <a:pt x="51" y="14"/>
                  </a:lnTo>
                  <a:lnTo>
                    <a:pt x="57" y="14"/>
                  </a:lnTo>
                  <a:lnTo>
                    <a:pt x="70" y="14"/>
                  </a:lnTo>
                  <a:lnTo>
                    <a:pt x="86" y="14"/>
                  </a:lnTo>
                  <a:lnTo>
                    <a:pt x="106" y="14"/>
                  </a:lnTo>
                  <a:lnTo>
                    <a:pt x="130" y="14"/>
                  </a:lnTo>
                  <a:lnTo>
                    <a:pt x="155" y="14"/>
                  </a:lnTo>
                  <a:lnTo>
                    <a:pt x="180" y="14"/>
                  </a:lnTo>
                  <a:lnTo>
                    <a:pt x="207" y="14"/>
                  </a:lnTo>
                  <a:lnTo>
                    <a:pt x="234" y="14"/>
                  </a:lnTo>
                  <a:lnTo>
                    <a:pt x="261" y="14"/>
                  </a:lnTo>
                  <a:lnTo>
                    <a:pt x="285" y="14"/>
                  </a:lnTo>
                  <a:lnTo>
                    <a:pt x="305" y="14"/>
                  </a:lnTo>
                  <a:lnTo>
                    <a:pt x="324" y="14"/>
                  </a:lnTo>
                  <a:lnTo>
                    <a:pt x="337" y="14"/>
                  </a:lnTo>
                  <a:lnTo>
                    <a:pt x="346" y="14"/>
                  </a:lnTo>
                  <a:lnTo>
                    <a:pt x="349" y="14"/>
                  </a:lnTo>
                  <a:lnTo>
                    <a:pt x="354" y="16"/>
                  </a:lnTo>
                  <a:lnTo>
                    <a:pt x="367" y="21"/>
                  </a:lnTo>
                  <a:lnTo>
                    <a:pt x="381" y="27"/>
                  </a:lnTo>
                  <a:lnTo>
                    <a:pt x="392" y="38"/>
                  </a:lnTo>
                  <a:lnTo>
                    <a:pt x="383" y="13"/>
                  </a:lnTo>
                  <a:lnTo>
                    <a:pt x="373" y="6"/>
                  </a:lnTo>
                  <a:lnTo>
                    <a:pt x="365" y="2"/>
                  </a:lnTo>
                  <a:lnTo>
                    <a:pt x="359" y="0"/>
                  </a:lnTo>
                  <a:lnTo>
                    <a:pt x="356" y="0"/>
                  </a:lnTo>
                  <a:lnTo>
                    <a:pt x="353" y="0"/>
                  </a:lnTo>
                  <a:lnTo>
                    <a:pt x="346" y="0"/>
                  </a:lnTo>
                  <a:lnTo>
                    <a:pt x="334" y="0"/>
                  </a:lnTo>
                  <a:lnTo>
                    <a:pt x="318" y="0"/>
                  </a:lnTo>
                  <a:lnTo>
                    <a:pt x="299" y="0"/>
                  </a:lnTo>
                  <a:lnTo>
                    <a:pt x="278" y="0"/>
                  </a:lnTo>
                  <a:lnTo>
                    <a:pt x="255" y="0"/>
                  </a:lnTo>
                  <a:lnTo>
                    <a:pt x="229" y="0"/>
                  </a:lnTo>
                  <a:lnTo>
                    <a:pt x="204" y="0"/>
                  </a:lnTo>
                  <a:lnTo>
                    <a:pt x="179" y="0"/>
                  </a:lnTo>
                  <a:lnTo>
                    <a:pt x="154" y="0"/>
                  </a:lnTo>
                  <a:lnTo>
                    <a:pt x="130" y="0"/>
                  </a:lnTo>
                  <a:lnTo>
                    <a:pt x="108" y="0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34" y="2"/>
                  </a:lnTo>
                  <a:lnTo>
                    <a:pt x="19" y="6"/>
                  </a:lnTo>
                  <a:lnTo>
                    <a:pt x="8" y="13"/>
                  </a:lnTo>
                  <a:lnTo>
                    <a:pt x="4" y="19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68"/>
                  </a:lnTo>
                  <a:lnTo>
                    <a:pt x="2" y="134"/>
                  </a:lnTo>
                  <a:lnTo>
                    <a:pt x="4" y="209"/>
                  </a:lnTo>
                  <a:lnTo>
                    <a:pt x="4" y="259"/>
                  </a:lnTo>
                  <a:lnTo>
                    <a:pt x="5" y="267"/>
                  </a:lnTo>
                  <a:lnTo>
                    <a:pt x="7" y="273"/>
                  </a:lnTo>
                  <a:lnTo>
                    <a:pt x="10" y="280"/>
                  </a:lnTo>
                  <a:lnTo>
                    <a:pt x="13" y="284"/>
                  </a:lnTo>
                  <a:lnTo>
                    <a:pt x="11" y="277"/>
                  </a:lnTo>
                  <a:lnTo>
                    <a:pt x="10" y="267"/>
                  </a:lnTo>
                  <a:lnTo>
                    <a:pt x="8" y="258"/>
                  </a:lnTo>
                  <a:lnTo>
                    <a:pt x="7" y="247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BFD8D8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2" name="Freeform 22"/>
            <p:cNvSpPr>
              <a:spLocks noChangeArrowheads="1"/>
            </p:cNvSpPr>
            <p:nvPr/>
          </p:nvSpPr>
          <p:spPr bwMode="auto">
            <a:xfrm>
              <a:off x="702" y="3067"/>
              <a:ext cx="166" cy="281"/>
            </a:xfrm>
            <a:custGeom>
              <a:avLst/>
              <a:gdLst>
                <a:gd name="T0" fmla="*/ 3 w 228"/>
                <a:gd name="T1" fmla="*/ 4 h 259"/>
                <a:gd name="T2" fmla="*/ 2 w 228"/>
                <a:gd name="T3" fmla="*/ 4 h 259"/>
                <a:gd name="T4" fmla="*/ 2 w 228"/>
                <a:gd name="T5" fmla="*/ 4 h 259"/>
                <a:gd name="T6" fmla="*/ 2 w 228"/>
                <a:gd name="T7" fmla="*/ 4 h 259"/>
                <a:gd name="T8" fmla="*/ 1 w 228"/>
                <a:gd name="T9" fmla="*/ 4 h 259"/>
                <a:gd name="T10" fmla="*/ 1 w 228"/>
                <a:gd name="T11" fmla="*/ 4 h 259"/>
                <a:gd name="T12" fmla="*/ 1 w 228"/>
                <a:gd name="T13" fmla="*/ 4 h 259"/>
                <a:gd name="T14" fmla="*/ 1 w 228"/>
                <a:gd name="T15" fmla="*/ 5 h 259"/>
                <a:gd name="T16" fmla="*/ 0 w 228"/>
                <a:gd name="T17" fmla="*/ 5 h 259"/>
                <a:gd name="T18" fmla="*/ 1 w 228"/>
                <a:gd name="T19" fmla="*/ 5 h 259"/>
                <a:gd name="T20" fmla="*/ 1 w 228"/>
                <a:gd name="T21" fmla="*/ 5 h 259"/>
                <a:gd name="T22" fmla="*/ 1 w 228"/>
                <a:gd name="T23" fmla="*/ 5 h 259"/>
                <a:gd name="T24" fmla="*/ 1 w 228"/>
                <a:gd name="T25" fmla="*/ 5 h 259"/>
                <a:gd name="T26" fmla="*/ 1 w 228"/>
                <a:gd name="T27" fmla="*/ 5 h 259"/>
                <a:gd name="T28" fmla="*/ 2 w 228"/>
                <a:gd name="T29" fmla="*/ 5 h 259"/>
                <a:gd name="T30" fmla="*/ 2 w 228"/>
                <a:gd name="T31" fmla="*/ 5 h 259"/>
                <a:gd name="T32" fmla="*/ 2 w 228"/>
                <a:gd name="T33" fmla="*/ 5 h 259"/>
                <a:gd name="T34" fmla="*/ 3 w 228"/>
                <a:gd name="T35" fmla="*/ 5 h 259"/>
                <a:gd name="T36" fmla="*/ 3 w 228"/>
                <a:gd name="T37" fmla="*/ 4 h 259"/>
                <a:gd name="T38" fmla="*/ 3 w 228"/>
                <a:gd name="T39" fmla="*/ 4 h 259"/>
                <a:gd name="T40" fmla="*/ 3 w 228"/>
                <a:gd name="T41" fmla="*/ 4 h 259"/>
                <a:gd name="T42" fmla="*/ 3 w 228"/>
                <a:gd name="T43" fmla="*/ 4 h 259"/>
                <a:gd name="T44" fmla="*/ 3 w 228"/>
                <a:gd name="T45" fmla="*/ 4 h 259"/>
                <a:gd name="T46" fmla="*/ 3 w 228"/>
                <a:gd name="T47" fmla="*/ 4 h 259"/>
                <a:gd name="T48" fmla="*/ 3 w 228"/>
                <a:gd name="T49" fmla="*/ 4 h 259"/>
                <a:gd name="T50" fmla="*/ 3 w 228"/>
                <a:gd name="T51" fmla="*/ 4 h 259"/>
                <a:gd name="T52" fmla="*/ 3 w 228"/>
                <a:gd name="T53" fmla="*/ 2 h 259"/>
                <a:gd name="T54" fmla="*/ 3 w 228"/>
                <a:gd name="T55" fmla="*/ 1 h 259"/>
                <a:gd name="T56" fmla="*/ 3 w 228"/>
                <a:gd name="T57" fmla="*/ 1 h 259"/>
                <a:gd name="T58" fmla="*/ 3 w 228"/>
                <a:gd name="T59" fmla="*/ 0 h 259"/>
                <a:gd name="T60" fmla="*/ 3 w 228"/>
                <a:gd name="T61" fmla="*/ 3 h 259"/>
                <a:gd name="T62" fmla="*/ 3 w 228"/>
                <a:gd name="T63" fmla="*/ 4 h 259"/>
                <a:gd name="T64" fmla="*/ 3 w 228"/>
                <a:gd name="T65" fmla="*/ 4 h 259"/>
                <a:gd name="T66" fmla="*/ 3 w 228"/>
                <a:gd name="T67" fmla="*/ 4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8"/>
                <a:gd name="T103" fmla="*/ 0 h 259"/>
                <a:gd name="T104" fmla="*/ 228 w 228"/>
                <a:gd name="T105" fmla="*/ 259 h 2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8" h="259">
                  <a:moveTo>
                    <a:pt x="195" y="237"/>
                  </a:moveTo>
                  <a:lnTo>
                    <a:pt x="187" y="240"/>
                  </a:lnTo>
                  <a:lnTo>
                    <a:pt x="173" y="244"/>
                  </a:lnTo>
                  <a:lnTo>
                    <a:pt x="152" y="248"/>
                  </a:lnTo>
                  <a:lnTo>
                    <a:pt x="127" y="249"/>
                  </a:lnTo>
                  <a:lnTo>
                    <a:pt x="98" y="252"/>
                  </a:lnTo>
                  <a:lnTo>
                    <a:pt x="67" y="255"/>
                  </a:lnTo>
                  <a:lnTo>
                    <a:pt x="34" y="257"/>
                  </a:lnTo>
                  <a:lnTo>
                    <a:pt x="0" y="259"/>
                  </a:lnTo>
                  <a:lnTo>
                    <a:pt x="26" y="259"/>
                  </a:lnTo>
                  <a:lnTo>
                    <a:pt x="52" y="259"/>
                  </a:lnTo>
                  <a:lnTo>
                    <a:pt x="78" y="259"/>
                  </a:lnTo>
                  <a:lnTo>
                    <a:pt x="101" y="259"/>
                  </a:lnTo>
                  <a:lnTo>
                    <a:pt x="124" y="259"/>
                  </a:lnTo>
                  <a:lnTo>
                    <a:pt x="144" y="259"/>
                  </a:lnTo>
                  <a:lnTo>
                    <a:pt x="161" y="259"/>
                  </a:lnTo>
                  <a:lnTo>
                    <a:pt x="176" y="259"/>
                  </a:lnTo>
                  <a:lnTo>
                    <a:pt x="196" y="257"/>
                  </a:lnTo>
                  <a:lnTo>
                    <a:pt x="210" y="254"/>
                  </a:lnTo>
                  <a:lnTo>
                    <a:pt x="220" y="248"/>
                  </a:lnTo>
                  <a:lnTo>
                    <a:pt x="225" y="241"/>
                  </a:lnTo>
                  <a:lnTo>
                    <a:pt x="228" y="237"/>
                  </a:lnTo>
                  <a:lnTo>
                    <a:pt x="228" y="230"/>
                  </a:lnTo>
                  <a:lnTo>
                    <a:pt x="228" y="227"/>
                  </a:lnTo>
                  <a:lnTo>
                    <a:pt x="228" y="225"/>
                  </a:lnTo>
                  <a:lnTo>
                    <a:pt x="228" y="195"/>
                  </a:lnTo>
                  <a:lnTo>
                    <a:pt x="226" y="128"/>
                  </a:lnTo>
                  <a:lnTo>
                    <a:pt x="225" y="53"/>
                  </a:lnTo>
                  <a:lnTo>
                    <a:pt x="225" y="1"/>
                  </a:lnTo>
                  <a:lnTo>
                    <a:pt x="214" y="0"/>
                  </a:lnTo>
                  <a:lnTo>
                    <a:pt x="212" y="140"/>
                  </a:lnTo>
                  <a:lnTo>
                    <a:pt x="206" y="210"/>
                  </a:lnTo>
                  <a:lnTo>
                    <a:pt x="198" y="233"/>
                  </a:lnTo>
                  <a:lnTo>
                    <a:pt x="195" y="237"/>
                  </a:lnTo>
                  <a:close/>
                </a:path>
              </a:pathLst>
            </a:custGeom>
            <a:solidFill>
              <a:srgbClr val="BFD8D8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3" name="Freeform 23"/>
            <p:cNvSpPr>
              <a:spLocks noChangeArrowheads="1"/>
            </p:cNvSpPr>
            <p:nvPr/>
          </p:nvSpPr>
          <p:spPr bwMode="auto">
            <a:xfrm>
              <a:off x="637" y="3146"/>
              <a:ext cx="200" cy="161"/>
            </a:xfrm>
            <a:custGeom>
              <a:avLst/>
              <a:gdLst>
                <a:gd name="T0" fmla="*/ 3 w 274"/>
                <a:gd name="T1" fmla="*/ 0 h 153"/>
                <a:gd name="T2" fmla="*/ 3 w 274"/>
                <a:gd name="T3" fmla="*/ 0 h 153"/>
                <a:gd name="T4" fmla="*/ 3 w 274"/>
                <a:gd name="T5" fmla="*/ 1 h 153"/>
                <a:gd name="T6" fmla="*/ 3 w 274"/>
                <a:gd name="T7" fmla="*/ 1 h 153"/>
                <a:gd name="T8" fmla="*/ 2 w 274"/>
                <a:gd name="T9" fmla="*/ 2 h 153"/>
                <a:gd name="T10" fmla="*/ 2 w 274"/>
                <a:gd name="T11" fmla="*/ 2 h 153"/>
                <a:gd name="T12" fmla="*/ 1 w 274"/>
                <a:gd name="T13" fmla="*/ 2 h 153"/>
                <a:gd name="T14" fmla="*/ 1 w 274"/>
                <a:gd name="T15" fmla="*/ 2 h 153"/>
                <a:gd name="T16" fmla="*/ 1 w 274"/>
                <a:gd name="T17" fmla="*/ 2 h 153"/>
                <a:gd name="T18" fmla="*/ 1 w 274"/>
                <a:gd name="T19" fmla="*/ 2 h 153"/>
                <a:gd name="T20" fmla="*/ 0 w 274"/>
                <a:gd name="T21" fmla="*/ 2 h 153"/>
                <a:gd name="T22" fmla="*/ 0 w 274"/>
                <a:gd name="T23" fmla="*/ 2 h 153"/>
                <a:gd name="T24" fmla="*/ 0 w 274"/>
                <a:gd name="T25" fmla="*/ 2 h 153"/>
                <a:gd name="T26" fmla="*/ 0 w 274"/>
                <a:gd name="T27" fmla="*/ 2 h 153"/>
                <a:gd name="T28" fmla="*/ 0 w 274"/>
                <a:gd name="T29" fmla="*/ 2 h 153"/>
                <a:gd name="T30" fmla="*/ 0 w 274"/>
                <a:gd name="T31" fmla="*/ 1 h 153"/>
                <a:gd name="T32" fmla="*/ 0 w 274"/>
                <a:gd name="T33" fmla="*/ 1 h 153"/>
                <a:gd name="T34" fmla="*/ 0 w 274"/>
                <a:gd name="T35" fmla="*/ 1 h 153"/>
                <a:gd name="T36" fmla="*/ 1 w 274"/>
                <a:gd name="T37" fmla="*/ 1 h 153"/>
                <a:gd name="T38" fmla="*/ 1 w 274"/>
                <a:gd name="T39" fmla="*/ 1 h 153"/>
                <a:gd name="T40" fmla="*/ 1 w 274"/>
                <a:gd name="T41" fmla="*/ 1 h 153"/>
                <a:gd name="T42" fmla="*/ 1 w 274"/>
                <a:gd name="T43" fmla="*/ 1 h 153"/>
                <a:gd name="T44" fmla="*/ 1 w 274"/>
                <a:gd name="T45" fmla="*/ 1 h 153"/>
                <a:gd name="T46" fmla="*/ 1 w 274"/>
                <a:gd name="T47" fmla="*/ 1 h 153"/>
                <a:gd name="T48" fmla="*/ 1 w 274"/>
                <a:gd name="T49" fmla="*/ 1 h 153"/>
                <a:gd name="T50" fmla="*/ 2 w 274"/>
                <a:gd name="T51" fmla="*/ 1 h 153"/>
                <a:gd name="T52" fmla="*/ 2 w 274"/>
                <a:gd name="T53" fmla="*/ 1 h 153"/>
                <a:gd name="T54" fmla="*/ 2 w 274"/>
                <a:gd name="T55" fmla="*/ 1 h 153"/>
                <a:gd name="T56" fmla="*/ 2 w 274"/>
                <a:gd name="T57" fmla="*/ 1 h 153"/>
                <a:gd name="T58" fmla="*/ 2 w 274"/>
                <a:gd name="T59" fmla="*/ 0 h 153"/>
                <a:gd name="T60" fmla="*/ 2 w 274"/>
                <a:gd name="T61" fmla="*/ 0 h 153"/>
                <a:gd name="T62" fmla="*/ 2 w 274"/>
                <a:gd name="T63" fmla="*/ 0 h 153"/>
                <a:gd name="T64" fmla="*/ 3 w 274"/>
                <a:gd name="T65" fmla="*/ 0 h 1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4"/>
                <a:gd name="T100" fmla="*/ 0 h 153"/>
                <a:gd name="T101" fmla="*/ 274 w 274"/>
                <a:gd name="T102" fmla="*/ 153 h 1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4" h="153">
                  <a:moveTo>
                    <a:pt x="267" y="0"/>
                  </a:moveTo>
                  <a:lnTo>
                    <a:pt x="271" y="20"/>
                  </a:lnTo>
                  <a:lnTo>
                    <a:pt x="274" y="66"/>
                  </a:lnTo>
                  <a:lnTo>
                    <a:pt x="267" y="113"/>
                  </a:lnTo>
                  <a:lnTo>
                    <a:pt x="245" y="139"/>
                  </a:lnTo>
                  <a:lnTo>
                    <a:pt x="222" y="143"/>
                  </a:lnTo>
                  <a:lnTo>
                    <a:pt x="188" y="147"/>
                  </a:lnTo>
                  <a:lnTo>
                    <a:pt x="147" y="150"/>
                  </a:lnTo>
                  <a:lnTo>
                    <a:pt x="105" y="151"/>
                  </a:lnTo>
                  <a:lnTo>
                    <a:pt x="65" y="153"/>
                  </a:lnTo>
                  <a:lnTo>
                    <a:pt x="30" y="153"/>
                  </a:lnTo>
                  <a:lnTo>
                    <a:pt x="8" y="150"/>
                  </a:lnTo>
                  <a:lnTo>
                    <a:pt x="0" y="147"/>
                  </a:lnTo>
                  <a:lnTo>
                    <a:pt x="4" y="140"/>
                  </a:lnTo>
                  <a:lnTo>
                    <a:pt x="13" y="134"/>
                  </a:lnTo>
                  <a:lnTo>
                    <a:pt x="24" y="126"/>
                  </a:lnTo>
                  <a:lnTo>
                    <a:pt x="38" y="120"/>
                  </a:lnTo>
                  <a:lnTo>
                    <a:pt x="54" y="113"/>
                  </a:lnTo>
                  <a:lnTo>
                    <a:pt x="70" y="109"/>
                  </a:lnTo>
                  <a:lnTo>
                    <a:pt x="86" y="105"/>
                  </a:lnTo>
                  <a:lnTo>
                    <a:pt x="100" y="105"/>
                  </a:lnTo>
                  <a:lnTo>
                    <a:pt x="116" y="105"/>
                  </a:lnTo>
                  <a:lnTo>
                    <a:pt x="135" y="104"/>
                  </a:lnTo>
                  <a:lnTo>
                    <a:pt x="155" y="102"/>
                  </a:lnTo>
                  <a:lnTo>
                    <a:pt x="177" y="98"/>
                  </a:lnTo>
                  <a:lnTo>
                    <a:pt x="196" y="93"/>
                  </a:lnTo>
                  <a:lnTo>
                    <a:pt x="214" y="88"/>
                  </a:lnTo>
                  <a:lnTo>
                    <a:pt x="226" y="82"/>
                  </a:lnTo>
                  <a:lnTo>
                    <a:pt x="234" y="75"/>
                  </a:lnTo>
                  <a:lnTo>
                    <a:pt x="242" y="53"/>
                  </a:lnTo>
                  <a:lnTo>
                    <a:pt x="248" y="23"/>
                  </a:lnTo>
                  <a:lnTo>
                    <a:pt x="256" y="1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D6EFEF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4" name="Freeform 24"/>
            <p:cNvSpPr>
              <a:spLocks noChangeArrowheads="1"/>
            </p:cNvSpPr>
            <p:nvPr/>
          </p:nvSpPr>
          <p:spPr bwMode="auto">
            <a:xfrm>
              <a:off x="632" y="3078"/>
              <a:ext cx="128" cy="111"/>
            </a:xfrm>
            <a:custGeom>
              <a:avLst/>
              <a:gdLst>
                <a:gd name="T0" fmla="*/ 1 w 177"/>
                <a:gd name="T1" fmla="*/ 2 h 106"/>
                <a:gd name="T2" fmla="*/ 0 w 177"/>
                <a:gd name="T3" fmla="*/ 2 h 106"/>
                <a:gd name="T4" fmla="*/ 0 w 177"/>
                <a:gd name="T5" fmla="*/ 1 h 106"/>
                <a:gd name="T6" fmla="*/ 1 w 177"/>
                <a:gd name="T7" fmla="*/ 1 h 106"/>
                <a:gd name="T8" fmla="*/ 1 w 177"/>
                <a:gd name="T9" fmla="*/ 1 h 106"/>
                <a:gd name="T10" fmla="*/ 1 w 177"/>
                <a:gd name="T11" fmla="*/ 1 h 106"/>
                <a:gd name="T12" fmla="*/ 1 w 177"/>
                <a:gd name="T13" fmla="*/ 1 h 106"/>
                <a:gd name="T14" fmla="*/ 1 w 177"/>
                <a:gd name="T15" fmla="*/ 1 h 106"/>
                <a:gd name="T16" fmla="*/ 1 w 177"/>
                <a:gd name="T17" fmla="*/ 0 h 106"/>
                <a:gd name="T18" fmla="*/ 2 w 177"/>
                <a:gd name="T19" fmla="*/ 1 h 106"/>
                <a:gd name="T20" fmla="*/ 2 w 177"/>
                <a:gd name="T21" fmla="*/ 1 h 106"/>
                <a:gd name="T22" fmla="*/ 2 w 177"/>
                <a:gd name="T23" fmla="*/ 1 h 106"/>
                <a:gd name="T24" fmla="*/ 2 w 177"/>
                <a:gd name="T25" fmla="*/ 1 h 106"/>
                <a:gd name="T26" fmla="*/ 2 w 177"/>
                <a:gd name="T27" fmla="*/ 1 h 106"/>
                <a:gd name="T28" fmla="*/ 2 w 177"/>
                <a:gd name="T29" fmla="*/ 1 h 106"/>
                <a:gd name="T30" fmla="*/ 2 w 177"/>
                <a:gd name="T31" fmla="*/ 1 h 106"/>
                <a:gd name="T32" fmla="*/ 1 w 177"/>
                <a:gd name="T33" fmla="*/ 1 h 106"/>
                <a:gd name="T34" fmla="*/ 1 w 177"/>
                <a:gd name="T35" fmla="*/ 1 h 106"/>
                <a:gd name="T36" fmla="*/ 1 w 177"/>
                <a:gd name="T37" fmla="*/ 1 h 106"/>
                <a:gd name="T38" fmla="*/ 1 w 177"/>
                <a:gd name="T39" fmla="*/ 1 h 106"/>
                <a:gd name="T40" fmla="*/ 1 w 177"/>
                <a:gd name="T41" fmla="*/ 1 h 106"/>
                <a:gd name="T42" fmla="*/ 1 w 177"/>
                <a:gd name="T43" fmla="*/ 1 h 106"/>
                <a:gd name="T44" fmla="*/ 1 w 177"/>
                <a:gd name="T45" fmla="*/ 1 h 106"/>
                <a:gd name="T46" fmla="*/ 1 w 177"/>
                <a:gd name="T47" fmla="*/ 2 h 106"/>
                <a:gd name="T48" fmla="*/ 1 w 177"/>
                <a:gd name="T49" fmla="*/ 2 h 106"/>
                <a:gd name="T50" fmla="*/ 1 w 177"/>
                <a:gd name="T51" fmla="*/ 2 h 106"/>
                <a:gd name="T52" fmla="*/ 1 w 177"/>
                <a:gd name="T53" fmla="*/ 2 h 106"/>
                <a:gd name="T54" fmla="*/ 1 w 177"/>
                <a:gd name="T55" fmla="*/ 2 h 106"/>
                <a:gd name="T56" fmla="*/ 1 w 177"/>
                <a:gd name="T57" fmla="*/ 2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7"/>
                <a:gd name="T88" fmla="*/ 0 h 106"/>
                <a:gd name="T89" fmla="*/ 177 w 177"/>
                <a:gd name="T90" fmla="*/ 106 h 1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7" h="106">
                  <a:moveTo>
                    <a:pt x="1" y="104"/>
                  </a:moveTo>
                  <a:lnTo>
                    <a:pt x="0" y="90"/>
                  </a:lnTo>
                  <a:lnTo>
                    <a:pt x="0" y="57"/>
                  </a:lnTo>
                  <a:lnTo>
                    <a:pt x="4" y="24"/>
                  </a:lnTo>
                  <a:lnTo>
                    <a:pt x="19" y="5"/>
                  </a:lnTo>
                  <a:lnTo>
                    <a:pt x="33" y="3"/>
                  </a:lnTo>
                  <a:lnTo>
                    <a:pt x="55" y="2"/>
                  </a:lnTo>
                  <a:lnTo>
                    <a:pt x="82" y="2"/>
                  </a:lnTo>
                  <a:lnTo>
                    <a:pt x="109" y="0"/>
                  </a:lnTo>
                  <a:lnTo>
                    <a:pt x="134" y="2"/>
                  </a:lnTo>
                  <a:lnTo>
                    <a:pt x="156" y="2"/>
                  </a:lnTo>
                  <a:lnTo>
                    <a:pt x="170" y="2"/>
                  </a:lnTo>
                  <a:lnTo>
                    <a:pt x="177" y="2"/>
                  </a:lnTo>
                  <a:lnTo>
                    <a:pt x="172" y="3"/>
                  </a:lnTo>
                  <a:lnTo>
                    <a:pt x="162" y="5"/>
                  </a:lnTo>
                  <a:lnTo>
                    <a:pt x="145" y="10"/>
                  </a:lnTo>
                  <a:lnTo>
                    <a:pt x="128" y="14"/>
                  </a:lnTo>
                  <a:lnTo>
                    <a:pt x="107" y="21"/>
                  </a:lnTo>
                  <a:lnTo>
                    <a:pt x="87" y="27"/>
                  </a:lnTo>
                  <a:lnTo>
                    <a:pt x="71" y="33"/>
                  </a:lnTo>
                  <a:lnTo>
                    <a:pt x="58" y="38"/>
                  </a:lnTo>
                  <a:lnTo>
                    <a:pt x="49" y="46"/>
                  </a:lnTo>
                  <a:lnTo>
                    <a:pt x="41" y="57"/>
                  </a:lnTo>
                  <a:lnTo>
                    <a:pt x="33" y="70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1"/>
                  </a:lnTo>
                  <a:lnTo>
                    <a:pt x="8" y="106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F7FFFF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5" name="Freeform 25"/>
            <p:cNvSpPr>
              <a:spLocks noChangeArrowheads="1"/>
            </p:cNvSpPr>
            <p:nvPr/>
          </p:nvSpPr>
          <p:spPr bwMode="auto">
            <a:xfrm>
              <a:off x="484" y="3513"/>
              <a:ext cx="621" cy="166"/>
            </a:xfrm>
            <a:custGeom>
              <a:avLst/>
              <a:gdLst>
                <a:gd name="T0" fmla="*/ 0 w 831"/>
                <a:gd name="T1" fmla="*/ 0 h 157"/>
                <a:gd name="T2" fmla="*/ 7 w 831"/>
                <a:gd name="T3" fmla="*/ 0 h 157"/>
                <a:gd name="T4" fmla="*/ 7 w 831"/>
                <a:gd name="T5" fmla="*/ 0 h 157"/>
                <a:gd name="T6" fmla="*/ 7 w 831"/>
                <a:gd name="T7" fmla="*/ 0 h 157"/>
                <a:gd name="T8" fmla="*/ 9 w 831"/>
                <a:gd name="T9" fmla="*/ 1 h 157"/>
                <a:gd name="T10" fmla="*/ 9 w 831"/>
                <a:gd name="T11" fmla="*/ 1 h 157"/>
                <a:gd name="T12" fmla="*/ 9 w 831"/>
                <a:gd name="T13" fmla="*/ 1 h 157"/>
                <a:gd name="T14" fmla="*/ 9 w 831"/>
                <a:gd name="T15" fmla="*/ 1 h 157"/>
                <a:gd name="T16" fmla="*/ 9 w 831"/>
                <a:gd name="T17" fmla="*/ 2 h 157"/>
                <a:gd name="T18" fmla="*/ 9 w 831"/>
                <a:gd name="T19" fmla="*/ 2 h 157"/>
                <a:gd name="T20" fmla="*/ 1 w 831"/>
                <a:gd name="T21" fmla="*/ 2 h 157"/>
                <a:gd name="T22" fmla="*/ 1 w 831"/>
                <a:gd name="T23" fmla="*/ 2 h 157"/>
                <a:gd name="T24" fmla="*/ 1 w 831"/>
                <a:gd name="T25" fmla="*/ 2 h 157"/>
                <a:gd name="T26" fmla="*/ 0 w 831"/>
                <a:gd name="T27" fmla="*/ 0 h 157"/>
                <a:gd name="T28" fmla="*/ 0 w 831"/>
                <a:gd name="T29" fmla="*/ 0 h 157"/>
                <a:gd name="T30" fmla="*/ 0 w 831"/>
                <a:gd name="T31" fmla="*/ 0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1"/>
                <a:gd name="T49" fmla="*/ 0 h 157"/>
                <a:gd name="T50" fmla="*/ 831 w 831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1" h="157">
                  <a:moveTo>
                    <a:pt x="19" y="10"/>
                  </a:moveTo>
                  <a:lnTo>
                    <a:pt x="662" y="0"/>
                  </a:lnTo>
                  <a:lnTo>
                    <a:pt x="672" y="0"/>
                  </a:lnTo>
                  <a:lnTo>
                    <a:pt x="678" y="4"/>
                  </a:lnTo>
                  <a:lnTo>
                    <a:pt x="822" y="84"/>
                  </a:lnTo>
                  <a:lnTo>
                    <a:pt x="831" y="90"/>
                  </a:lnTo>
                  <a:lnTo>
                    <a:pt x="830" y="98"/>
                  </a:lnTo>
                  <a:lnTo>
                    <a:pt x="826" y="124"/>
                  </a:lnTo>
                  <a:lnTo>
                    <a:pt x="825" y="138"/>
                  </a:lnTo>
                  <a:lnTo>
                    <a:pt x="804" y="139"/>
                  </a:lnTo>
                  <a:lnTo>
                    <a:pt x="133" y="155"/>
                  </a:lnTo>
                  <a:lnTo>
                    <a:pt x="120" y="157"/>
                  </a:lnTo>
                  <a:lnTo>
                    <a:pt x="112" y="149"/>
                  </a:lnTo>
                  <a:lnTo>
                    <a:pt x="0" y="35"/>
                  </a:lnTo>
                  <a:lnTo>
                    <a:pt x="2" y="15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6" name="Freeform 26"/>
            <p:cNvSpPr>
              <a:spLocks noChangeArrowheads="1"/>
            </p:cNvSpPr>
            <p:nvPr/>
          </p:nvSpPr>
          <p:spPr bwMode="auto">
            <a:xfrm>
              <a:off x="499" y="3530"/>
              <a:ext cx="588" cy="128"/>
            </a:xfrm>
            <a:custGeom>
              <a:avLst/>
              <a:gdLst>
                <a:gd name="T0" fmla="*/ 0 w 786"/>
                <a:gd name="T1" fmla="*/ 1 h 121"/>
                <a:gd name="T2" fmla="*/ 8 w 786"/>
                <a:gd name="T3" fmla="*/ 0 h 121"/>
                <a:gd name="T4" fmla="*/ 9 w 786"/>
                <a:gd name="T5" fmla="*/ 2 h 121"/>
                <a:gd name="T6" fmla="*/ 9 w 786"/>
                <a:gd name="T7" fmla="*/ 2 h 121"/>
                <a:gd name="T8" fmla="*/ 1 w 786"/>
                <a:gd name="T9" fmla="*/ 2 h 121"/>
                <a:gd name="T10" fmla="*/ 0 w 786"/>
                <a:gd name="T11" fmla="*/ 1 h 1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6"/>
                <a:gd name="T19" fmla="*/ 0 h 121"/>
                <a:gd name="T20" fmla="*/ 786 w 786"/>
                <a:gd name="T21" fmla="*/ 121 h 1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6" h="121">
                  <a:moveTo>
                    <a:pt x="0" y="8"/>
                  </a:moveTo>
                  <a:lnTo>
                    <a:pt x="643" y="0"/>
                  </a:lnTo>
                  <a:lnTo>
                    <a:pt x="786" y="79"/>
                  </a:lnTo>
                  <a:lnTo>
                    <a:pt x="783" y="104"/>
                  </a:lnTo>
                  <a:lnTo>
                    <a:pt x="110" y="12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DEDB7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7" name="Freeform 27"/>
            <p:cNvSpPr>
              <a:spLocks noChangeArrowheads="1"/>
            </p:cNvSpPr>
            <p:nvPr/>
          </p:nvSpPr>
          <p:spPr bwMode="auto">
            <a:xfrm>
              <a:off x="479" y="3528"/>
              <a:ext cx="118" cy="148"/>
            </a:xfrm>
            <a:custGeom>
              <a:avLst/>
              <a:gdLst>
                <a:gd name="T0" fmla="*/ 0 w 166"/>
                <a:gd name="T1" fmla="*/ 1 h 140"/>
                <a:gd name="T2" fmla="*/ 1 w 166"/>
                <a:gd name="T3" fmla="*/ 1 h 140"/>
                <a:gd name="T4" fmla="*/ 1 w 166"/>
                <a:gd name="T5" fmla="*/ 1 h 140"/>
                <a:gd name="T6" fmla="*/ 1 w 166"/>
                <a:gd name="T7" fmla="*/ 1 h 140"/>
                <a:gd name="T8" fmla="*/ 1 w 166"/>
                <a:gd name="T9" fmla="*/ 1 h 140"/>
                <a:gd name="T10" fmla="*/ 1 w 166"/>
                <a:gd name="T11" fmla="*/ 2 h 140"/>
                <a:gd name="T12" fmla="*/ 1 w 166"/>
                <a:gd name="T13" fmla="*/ 2 h 140"/>
                <a:gd name="T14" fmla="*/ 0 w 166"/>
                <a:gd name="T15" fmla="*/ 1 h 140"/>
                <a:gd name="T16" fmla="*/ 0 w 166"/>
                <a:gd name="T17" fmla="*/ 1 h 140"/>
                <a:gd name="T18" fmla="*/ 0 w 166"/>
                <a:gd name="T19" fmla="*/ 1 h 140"/>
                <a:gd name="T20" fmla="*/ 0 w 166"/>
                <a:gd name="T21" fmla="*/ 1 h 140"/>
                <a:gd name="T22" fmla="*/ 0 w 166"/>
                <a:gd name="T23" fmla="*/ 0 h 140"/>
                <a:gd name="T24" fmla="*/ 0 w 166"/>
                <a:gd name="T25" fmla="*/ 1 h 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140"/>
                <a:gd name="T41" fmla="*/ 166 w 166"/>
                <a:gd name="T42" fmla="*/ 140 h 1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140">
                  <a:moveTo>
                    <a:pt x="44" y="1"/>
                  </a:moveTo>
                  <a:lnTo>
                    <a:pt x="158" y="93"/>
                  </a:lnTo>
                  <a:lnTo>
                    <a:pt x="166" y="99"/>
                  </a:lnTo>
                  <a:lnTo>
                    <a:pt x="164" y="105"/>
                  </a:lnTo>
                  <a:lnTo>
                    <a:pt x="161" y="126"/>
                  </a:lnTo>
                  <a:lnTo>
                    <a:pt x="156" y="140"/>
                  </a:lnTo>
                  <a:lnTo>
                    <a:pt x="125" y="139"/>
                  </a:lnTo>
                  <a:lnTo>
                    <a:pt x="11" y="83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3" y="11"/>
                  </a:lnTo>
                  <a:lnTo>
                    <a:pt x="8" y="0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8" name="Freeform 28"/>
            <p:cNvSpPr>
              <a:spLocks noChangeArrowheads="1"/>
            </p:cNvSpPr>
            <p:nvPr/>
          </p:nvSpPr>
          <p:spPr bwMode="auto">
            <a:xfrm>
              <a:off x="496" y="3539"/>
              <a:ext cx="83" cy="119"/>
            </a:xfrm>
            <a:custGeom>
              <a:avLst/>
              <a:gdLst>
                <a:gd name="T0" fmla="*/ 1 w 117"/>
                <a:gd name="T1" fmla="*/ 0 h 113"/>
                <a:gd name="T2" fmla="*/ 1 w 117"/>
                <a:gd name="T3" fmla="*/ 2 h 113"/>
                <a:gd name="T4" fmla="*/ 1 w 117"/>
                <a:gd name="T5" fmla="*/ 2 h 113"/>
                <a:gd name="T6" fmla="*/ 0 w 117"/>
                <a:gd name="T7" fmla="*/ 1 h 113"/>
                <a:gd name="T8" fmla="*/ 1 w 117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13"/>
                <a:gd name="T17" fmla="*/ 117 w 117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13">
                  <a:moveTo>
                    <a:pt x="3" y="0"/>
                  </a:moveTo>
                  <a:lnTo>
                    <a:pt x="117" y="93"/>
                  </a:lnTo>
                  <a:lnTo>
                    <a:pt x="113" y="113"/>
                  </a:lnTo>
                  <a:lnTo>
                    <a:pt x="0" y="5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A3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9" name="Freeform 29"/>
            <p:cNvSpPr>
              <a:spLocks noChangeArrowheads="1"/>
            </p:cNvSpPr>
            <p:nvPr/>
          </p:nvSpPr>
          <p:spPr bwMode="auto">
            <a:xfrm>
              <a:off x="638" y="3594"/>
              <a:ext cx="399" cy="12"/>
            </a:xfrm>
            <a:custGeom>
              <a:avLst/>
              <a:gdLst>
                <a:gd name="T0" fmla="*/ 0 w 535"/>
                <a:gd name="T1" fmla="*/ 0 h 17"/>
                <a:gd name="T2" fmla="*/ 1 w 535"/>
                <a:gd name="T3" fmla="*/ 0 h 17"/>
                <a:gd name="T4" fmla="*/ 6 w 535"/>
                <a:gd name="T5" fmla="*/ 0 h 17"/>
                <a:gd name="T6" fmla="*/ 7 w 535"/>
                <a:gd name="T7" fmla="*/ 0 h 17"/>
                <a:gd name="T8" fmla="*/ 0 w 53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5"/>
                <a:gd name="T16" fmla="*/ 0 h 17"/>
                <a:gd name="T17" fmla="*/ 535 w 53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5" h="17">
                  <a:moveTo>
                    <a:pt x="0" y="17"/>
                  </a:moveTo>
                  <a:lnTo>
                    <a:pt x="28" y="3"/>
                  </a:lnTo>
                  <a:lnTo>
                    <a:pt x="502" y="0"/>
                  </a:lnTo>
                  <a:lnTo>
                    <a:pt x="535" y="1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0" name="Freeform 30"/>
            <p:cNvSpPr>
              <a:spLocks noChangeArrowheads="1"/>
            </p:cNvSpPr>
            <p:nvPr/>
          </p:nvSpPr>
          <p:spPr bwMode="auto">
            <a:xfrm>
              <a:off x="582" y="3546"/>
              <a:ext cx="45" cy="9"/>
            </a:xfrm>
            <a:custGeom>
              <a:avLst/>
              <a:gdLst>
                <a:gd name="T0" fmla="*/ 0 w 68"/>
                <a:gd name="T1" fmla="*/ 1 h 13"/>
                <a:gd name="T2" fmla="*/ 1 w 68"/>
                <a:gd name="T3" fmla="*/ 0 h 13"/>
                <a:gd name="T4" fmla="*/ 1 w 68"/>
                <a:gd name="T5" fmla="*/ 0 h 13"/>
                <a:gd name="T6" fmla="*/ 1 w 68"/>
                <a:gd name="T7" fmla="*/ 1 h 13"/>
                <a:gd name="T8" fmla="*/ 0 w 68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3"/>
                <a:gd name="T17" fmla="*/ 68 w 6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3">
                  <a:moveTo>
                    <a:pt x="0" y="13"/>
                  </a:moveTo>
                  <a:lnTo>
                    <a:pt x="18" y="0"/>
                  </a:lnTo>
                  <a:lnTo>
                    <a:pt x="43" y="0"/>
                  </a:lnTo>
                  <a:lnTo>
                    <a:pt x="68" y="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1" name="Freeform 31"/>
            <p:cNvSpPr>
              <a:spLocks noChangeArrowheads="1"/>
            </p:cNvSpPr>
            <p:nvPr/>
          </p:nvSpPr>
          <p:spPr bwMode="auto">
            <a:xfrm>
              <a:off x="652" y="3546"/>
              <a:ext cx="45" cy="9"/>
            </a:xfrm>
            <a:custGeom>
              <a:avLst/>
              <a:gdLst>
                <a:gd name="T0" fmla="*/ 0 w 68"/>
                <a:gd name="T1" fmla="*/ 0 h 15"/>
                <a:gd name="T2" fmla="*/ 1 w 68"/>
                <a:gd name="T3" fmla="*/ 0 h 15"/>
                <a:gd name="T4" fmla="*/ 1 w 68"/>
                <a:gd name="T5" fmla="*/ 0 h 15"/>
                <a:gd name="T6" fmla="*/ 1 w 68"/>
                <a:gd name="T7" fmla="*/ 0 h 15"/>
                <a:gd name="T8" fmla="*/ 0 w 6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5"/>
                <a:gd name="T17" fmla="*/ 68 w 6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5">
                  <a:moveTo>
                    <a:pt x="0" y="15"/>
                  </a:moveTo>
                  <a:lnTo>
                    <a:pt x="19" y="0"/>
                  </a:lnTo>
                  <a:lnTo>
                    <a:pt x="44" y="0"/>
                  </a:lnTo>
                  <a:lnTo>
                    <a:pt x="68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2" name="Freeform 32"/>
            <p:cNvSpPr>
              <a:spLocks noChangeArrowheads="1"/>
            </p:cNvSpPr>
            <p:nvPr/>
          </p:nvSpPr>
          <p:spPr bwMode="auto">
            <a:xfrm>
              <a:off x="717" y="3544"/>
              <a:ext cx="45" cy="7"/>
            </a:xfrm>
            <a:custGeom>
              <a:avLst/>
              <a:gdLst>
                <a:gd name="T0" fmla="*/ 0 w 68"/>
                <a:gd name="T1" fmla="*/ 1 h 12"/>
                <a:gd name="T2" fmla="*/ 1 w 68"/>
                <a:gd name="T3" fmla="*/ 0 h 12"/>
                <a:gd name="T4" fmla="*/ 1 w 68"/>
                <a:gd name="T5" fmla="*/ 0 h 12"/>
                <a:gd name="T6" fmla="*/ 1 w 68"/>
                <a:gd name="T7" fmla="*/ 1 h 12"/>
                <a:gd name="T8" fmla="*/ 0 w 68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2"/>
                <a:gd name="T17" fmla="*/ 68 w 6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2">
                  <a:moveTo>
                    <a:pt x="0" y="12"/>
                  </a:moveTo>
                  <a:lnTo>
                    <a:pt x="17" y="0"/>
                  </a:lnTo>
                  <a:lnTo>
                    <a:pt x="43" y="0"/>
                  </a:lnTo>
                  <a:lnTo>
                    <a:pt x="68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3" name="Freeform 33"/>
            <p:cNvSpPr>
              <a:spLocks noChangeArrowheads="1"/>
            </p:cNvSpPr>
            <p:nvPr/>
          </p:nvSpPr>
          <p:spPr bwMode="auto">
            <a:xfrm>
              <a:off x="782" y="3544"/>
              <a:ext cx="44" cy="7"/>
            </a:xfrm>
            <a:custGeom>
              <a:avLst/>
              <a:gdLst>
                <a:gd name="T0" fmla="*/ 0 w 67"/>
                <a:gd name="T1" fmla="*/ 1 h 12"/>
                <a:gd name="T2" fmla="*/ 0 w 67"/>
                <a:gd name="T3" fmla="*/ 0 h 12"/>
                <a:gd name="T4" fmla="*/ 0 w 67"/>
                <a:gd name="T5" fmla="*/ 0 h 12"/>
                <a:gd name="T6" fmla="*/ 1 w 67"/>
                <a:gd name="T7" fmla="*/ 1 h 12"/>
                <a:gd name="T8" fmla="*/ 0 w 67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2"/>
                <a:gd name="T17" fmla="*/ 67 w 6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2">
                  <a:moveTo>
                    <a:pt x="0" y="12"/>
                  </a:moveTo>
                  <a:lnTo>
                    <a:pt x="18" y="0"/>
                  </a:lnTo>
                  <a:lnTo>
                    <a:pt x="41" y="0"/>
                  </a:lnTo>
                  <a:lnTo>
                    <a:pt x="67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4" name="Freeform 34"/>
            <p:cNvSpPr>
              <a:spLocks noChangeArrowheads="1"/>
            </p:cNvSpPr>
            <p:nvPr/>
          </p:nvSpPr>
          <p:spPr bwMode="auto">
            <a:xfrm>
              <a:off x="845" y="3544"/>
              <a:ext cx="45" cy="7"/>
            </a:xfrm>
            <a:custGeom>
              <a:avLst/>
              <a:gdLst>
                <a:gd name="T0" fmla="*/ 0 w 68"/>
                <a:gd name="T1" fmla="*/ 1 h 12"/>
                <a:gd name="T2" fmla="*/ 1 w 68"/>
                <a:gd name="T3" fmla="*/ 0 h 12"/>
                <a:gd name="T4" fmla="*/ 1 w 68"/>
                <a:gd name="T5" fmla="*/ 0 h 12"/>
                <a:gd name="T6" fmla="*/ 1 w 68"/>
                <a:gd name="T7" fmla="*/ 1 h 12"/>
                <a:gd name="T8" fmla="*/ 0 w 68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2"/>
                <a:gd name="T17" fmla="*/ 68 w 6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2">
                  <a:moveTo>
                    <a:pt x="0" y="12"/>
                  </a:moveTo>
                  <a:lnTo>
                    <a:pt x="19" y="0"/>
                  </a:lnTo>
                  <a:lnTo>
                    <a:pt x="44" y="0"/>
                  </a:lnTo>
                  <a:lnTo>
                    <a:pt x="68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5" name="Freeform 35"/>
            <p:cNvSpPr>
              <a:spLocks noChangeArrowheads="1"/>
            </p:cNvSpPr>
            <p:nvPr/>
          </p:nvSpPr>
          <p:spPr bwMode="auto">
            <a:xfrm>
              <a:off x="910" y="3544"/>
              <a:ext cx="45" cy="7"/>
            </a:xfrm>
            <a:custGeom>
              <a:avLst/>
              <a:gdLst>
                <a:gd name="T0" fmla="*/ 0 w 68"/>
                <a:gd name="T1" fmla="*/ 1 h 12"/>
                <a:gd name="T2" fmla="*/ 1 w 68"/>
                <a:gd name="T3" fmla="*/ 0 h 12"/>
                <a:gd name="T4" fmla="*/ 1 w 68"/>
                <a:gd name="T5" fmla="*/ 0 h 12"/>
                <a:gd name="T6" fmla="*/ 1 w 68"/>
                <a:gd name="T7" fmla="*/ 1 h 12"/>
                <a:gd name="T8" fmla="*/ 0 w 68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2"/>
                <a:gd name="T17" fmla="*/ 68 w 6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2">
                  <a:moveTo>
                    <a:pt x="0" y="12"/>
                  </a:moveTo>
                  <a:lnTo>
                    <a:pt x="17" y="0"/>
                  </a:lnTo>
                  <a:lnTo>
                    <a:pt x="42" y="0"/>
                  </a:lnTo>
                  <a:lnTo>
                    <a:pt x="68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6" name="Freeform 36"/>
            <p:cNvSpPr>
              <a:spLocks noChangeArrowheads="1"/>
            </p:cNvSpPr>
            <p:nvPr/>
          </p:nvSpPr>
          <p:spPr bwMode="auto">
            <a:xfrm>
              <a:off x="603" y="3572"/>
              <a:ext cx="45" cy="9"/>
            </a:xfrm>
            <a:custGeom>
              <a:avLst/>
              <a:gdLst>
                <a:gd name="T0" fmla="*/ 0 w 68"/>
                <a:gd name="T1" fmla="*/ 1 h 12"/>
                <a:gd name="T2" fmla="*/ 1 w 68"/>
                <a:gd name="T3" fmla="*/ 0 h 12"/>
                <a:gd name="T4" fmla="*/ 1 w 68"/>
                <a:gd name="T5" fmla="*/ 0 h 12"/>
                <a:gd name="T6" fmla="*/ 1 w 68"/>
                <a:gd name="T7" fmla="*/ 1 h 12"/>
                <a:gd name="T8" fmla="*/ 0 w 68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2"/>
                <a:gd name="T17" fmla="*/ 68 w 6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2">
                  <a:moveTo>
                    <a:pt x="0" y="12"/>
                  </a:moveTo>
                  <a:lnTo>
                    <a:pt x="17" y="0"/>
                  </a:lnTo>
                  <a:lnTo>
                    <a:pt x="42" y="0"/>
                  </a:lnTo>
                  <a:lnTo>
                    <a:pt x="68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7" name="Freeform 37"/>
            <p:cNvSpPr>
              <a:spLocks noChangeArrowheads="1"/>
            </p:cNvSpPr>
            <p:nvPr/>
          </p:nvSpPr>
          <p:spPr bwMode="auto">
            <a:xfrm>
              <a:off x="673" y="3572"/>
              <a:ext cx="45" cy="7"/>
            </a:xfrm>
            <a:custGeom>
              <a:avLst/>
              <a:gdLst>
                <a:gd name="T0" fmla="*/ 0 w 68"/>
                <a:gd name="T1" fmla="*/ 0 h 13"/>
                <a:gd name="T2" fmla="*/ 1 w 68"/>
                <a:gd name="T3" fmla="*/ 0 h 13"/>
                <a:gd name="T4" fmla="*/ 1 w 68"/>
                <a:gd name="T5" fmla="*/ 0 h 13"/>
                <a:gd name="T6" fmla="*/ 1 w 68"/>
                <a:gd name="T7" fmla="*/ 0 h 13"/>
                <a:gd name="T8" fmla="*/ 0 w 6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3"/>
                <a:gd name="T17" fmla="*/ 68 w 6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3">
                  <a:moveTo>
                    <a:pt x="0" y="13"/>
                  </a:moveTo>
                  <a:lnTo>
                    <a:pt x="19" y="0"/>
                  </a:lnTo>
                  <a:lnTo>
                    <a:pt x="45" y="0"/>
                  </a:lnTo>
                  <a:lnTo>
                    <a:pt x="68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8" name="Freeform 38"/>
            <p:cNvSpPr>
              <a:spLocks noChangeArrowheads="1"/>
            </p:cNvSpPr>
            <p:nvPr/>
          </p:nvSpPr>
          <p:spPr bwMode="auto">
            <a:xfrm>
              <a:off x="740" y="3570"/>
              <a:ext cx="45" cy="7"/>
            </a:xfrm>
            <a:custGeom>
              <a:avLst/>
              <a:gdLst>
                <a:gd name="T0" fmla="*/ 0 w 68"/>
                <a:gd name="T1" fmla="*/ 0 h 13"/>
                <a:gd name="T2" fmla="*/ 1 w 68"/>
                <a:gd name="T3" fmla="*/ 0 h 13"/>
                <a:gd name="T4" fmla="*/ 1 w 68"/>
                <a:gd name="T5" fmla="*/ 0 h 13"/>
                <a:gd name="T6" fmla="*/ 1 w 68"/>
                <a:gd name="T7" fmla="*/ 0 h 13"/>
                <a:gd name="T8" fmla="*/ 0 w 6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3"/>
                <a:gd name="T17" fmla="*/ 68 w 6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3">
                  <a:moveTo>
                    <a:pt x="0" y="13"/>
                  </a:moveTo>
                  <a:lnTo>
                    <a:pt x="18" y="0"/>
                  </a:lnTo>
                  <a:lnTo>
                    <a:pt x="43" y="0"/>
                  </a:lnTo>
                  <a:lnTo>
                    <a:pt x="68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9" name="Freeform 39"/>
            <p:cNvSpPr>
              <a:spLocks noChangeArrowheads="1"/>
            </p:cNvSpPr>
            <p:nvPr/>
          </p:nvSpPr>
          <p:spPr bwMode="auto">
            <a:xfrm>
              <a:off x="803" y="3570"/>
              <a:ext cx="44" cy="7"/>
            </a:xfrm>
            <a:custGeom>
              <a:avLst/>
              <a:gdLst>
                <a:gd name="T0" fmla="*/ 0 w 68"/>
                <a:gd name="T1" fmla="*/ 0 h 13"/>
                <a:gd name="T2" fmla="*/ 0 w 68"/>
                <a:gd name="T3" fmla="*/ 0 h 13"/>
                <a:gd name="T4" fmla="*/ 0 w 68"/>
                <a:gd name="T5" fmla="*/ 0 h 13"/>
                <a:gd name="T6" fmla="*/ 1 w 68"/>
                <a:gd name="T7" fmla="*/ 0 h 13"/>
                <a:gd name="T8" fmla="*/ 0 w 6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3"/>
                <a:gd name="T17" fmla="*/ 68 w 6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3">
                  <a:moveTo>
                    <a:pt x="0" y="13"/>
                  </a:moveTo>
                  <a:lnTo>
                    <a:pt x="19" y="0"/>
                  </a:lnTo>
                  <a:lnTo>
                    <a:pt x="43" y="0"/>
                  </a:lnTo>
                  <a:lnTo>
                    <a:pt x="68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0" name="Freeform 40"/>
            <p:cNvSpPr>
              <a:spLocks noChangeArrowheads="1"/>
            </p:cNvSpPr>
            <p:nvPr/>
          </p:nvSpPr>
          <p:spPr bwMode="auto">
            <a:xfrm>
              <a:off x="868" y="3570"/>
              <a:ext cx="44" cy="7"/>
            </a:xfrm>
            <a:custGeom>
              <a:avLst/>
              <a:gdLst>
                <a:gd name="T0" fmla="*/ 0 w 66"/>
                <a:gd name="T1" fmla="*/ 0 h 13"/>
                <a:gd name="T2" fmla="*/ 1 w 66"/>
                <a:gd name="T3" fmla="*/ 0 h 13"/>
                <a:gd name="T4" fmla="*/ 1 w 66"/>
                <a:gd name="T5" fmla="*/ 0 h 13"/>
                <a:gd name="T6" fmla="*/ 1 w 66"/>
                <a:gd name="T7" fmla="*/ 0 h 13"/>
                <a:gd name="T8" fmla="*/ 0 w 66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3"/>
                <a:gd name="T17" fmla="*/ 66 w 6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3">
                  <a:moveTo>
                    <a:pt x="0" y="13"/>
                  </a:moveTo>
                  <a:lnTo>
                    <a:pt x="17" y="0"/>
                  </a:lnTo>
                  <a:lnTo>
                    <a:pt x="43" y="0"/>
                  </a:lnTo>
                  <a:lnTo>
                    <a:pt x="66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1" name="Freeform 41"/>
            <p:cNvSpPr>
              <a:spLocks noChangeArrowheads="1"/>
            </p:cNvSpPr>
            <p:nvPr/>
          </p:nvSpPr>
          <p:spPr bwMode="auto">
            <a:xfrm>
              <a:off x="933" y="3570"/>
              <a:ext cx="45" cy="7"/>
            </a:xfrm>
            <a:custGeom>
              <a:avLst/>
              <a:gdLst>
                <a:gd name="T0" fmla="*/ 0 w 68"/>
                <a:gd name="T1" fmla="*/ 0 h 13"/>
                <a:gd name="T2" fmla="*/ 1 w 68"/>
                <a:gd name="T3" fmla="*/ 0 h 13"/>
                <a:gd name="T4" fmla="*/ 1 w 68"/>
                <a:gd name="T5" fmla="*/ 0 h 13"/>
                <a:gd name="T6" fmla="*/ 1 w 68"/>
                <a:gd name="T7" fmla="*/ 0 h 13"/>
                <a:gd name="T8" fmla="*/ 0 w 6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3"/>
                <a:gd name="T17" fmla="*/ 68 w 6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3">
                  <a:moveTo>
                    <a:pt x="0" y="13"/>
                  </a:moveTo>
                  <a:lnTo>
                    <a:pt x="18" y="0"/>
                  </a:lnTo>
                  <a:lnTo>
                    <a:pt x="43" y="0"/>
                  </a:lnTo>
                  <a:lnTo>
                    <a:pt x="68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2" name="Freeform 42"/>
            <p:cNvSpPr>
              <a:spLocks noChangeArrowheads="1"/>
            </p:cNvSpPr>
            <p:nvPr/>
          </p:nvSpPr>
          <p:spPr bwMode="auto">
            <a:xfrm>
              <a:off x="1402" y="3021"/>
              <a:ext cx="746" cy="803"/>
            </a:xfrm>
            <a:custGeom>
              <a:avLst/>
              <a:gdLst>
                <a:gd name="T0" fmla="*/ 1 w 995"/>
                <a:gd name="T1" fmla="*/ 8 h 734"/>
                <a:gd name="T2" fmla="*/ 1 w 995"/>
                <a:gd name="T3" fmla="*/ 8 h 734"/>
                <a:gd name="T4" fmla="*/ 1 w 995"/>
                <a:gd name="T5" fmla="*/ 8 h 734"/>
                <a:gd name="T6" fmla="*/ 2 w 995"/>
                <a:gd name="T7" fmla="*/ 8 h 734"/>
                <a:gd name="T8" fmla="*/ 3 w 995"/>
                <a:gd name="T9" fmla="*/ 8 h 734"/>
                <a:gd name="T10" fmla="*/ 3 w 995"/>
                <a:gd name="T11" fmla="*/ 10 h 734"/>
                <a:gd name="T12" fmla="*/ 4 w 995"/>
                <a:gd name="T13" fmla="*/ 10 h 734"/>
                <a:gd name="T14" fmla="*/ 3 w 995"/>
                <a:gd name="T15" fmla="*/ 10 h 734"/>
                <a:gd name="T16" fmla="*/ 2 w 995"/>
                <a:gd name="T17" fmla="*/ 10 h 734"/>
                <a:gd name="T18" fmla="*/ 1 w 995"/>
                <a:gd name="T19" fmla="*/ 11 h 734"/>
                <a:gd name="T20" fmla="*/ 1 w 995"/>
                <a:gd name="T21" fmla="*/ 12 h 734"/>
                <a:gd name="T22" fmla="*/ 1 w 995"/>
                <a:gd name="T23" fmla="*/ 12 h 734"/>
                <a:gd name="T24" fmla="*/ 1 w 995"/>
                <a:gd name="T25" fmla="*/ 12 h 734"/>
                <a:gd name="T26" fmla="*/ 1 w 995"/>
                <a:gd name="T27" fmla="*/ 12 h 734"/>
                <a:gd name="T28" fmla="*/ 1 w 995"/>
                <a:gd name="T29" fmla="*/ 12 h 734"/>
                <a:gd name="T30" fmla="*/ 9 w 995"/>
                <a:gd name="T31" fmla="*/ 12 h 734"/>
                <a:gd name="T32" fmla="*/ 9 w 995"/>
                <a:gd name="T33" fmla="*/ 12 h 734"/>
                <a:gd name="T34" fmla="*/ 10 w 995"/>
                <a:gd name="T35" fmla="*/ 12 h 734"/>
                <a:gd name="T36" fmla="*/ 10 w 995"/>
                <a:gd name="T37" fmla="*/ 12 h 734"/>
                <a:gd name="T38" fmla="*/ 11 w 995"/>
                <a:gd name="T39" fmla="*/ 12 h 734"/>
                <a:gd name="T40" fmla="*/ 10 w 995"/>
                <a:gd name="T41" fmla="*/ 11 h 734"/>
                <a:gd name="T42" fmla="*/ 10 w 995"/>
                <a:gd name="T43" fmla="*/ 10 h 734"/>
                <a:gd name="T44" fmla="*/ 10 w 995"/>
                <a:gd name="T45" fmla="*/ 10 h 734"/>
                <a:gd name="T46" fmla="*/ 10 w 995"/>
                <a:gd name="T47" fmla="*/ 10 h 734"/>
                <a:gd name="T48" fmla="*/ 10 w 995"/>
                <a:gd name="T49" fmla="*/ 10 h 734"/>
                <a:gd name="T50" fmla="*/ 10 w 995"/>
                <a:gd name="T51" fmla="*/ 8 h 734"/>
                <a:gd name="T52" fmla="*/ 10 w 995"/>
                <a:gd name="T53" fmla="*/ 8 h 734"/>
                <a:gd name="T54" fmla="*/ 10 w 995"/>
                <a:gd name="T55" fmla="*/ 8 h 734"/>
                <a:gd name="T56" fmla="*/ 11 w 995"/>
                <a:gd name="T57" fmla="*/ 8 h 734"/>
                <a:gd name="T58" fmla="*/ 11 w 995"/>
                <a:gd name="T59" fmla="*/ 3 h 734"/>
                <a:gd name="T60" fmla="*/ 11 w 995"/>
                <a:gd name="T61" fmla="*/ 3 h 734"/>
                <a:gd name="T62" fmla="*/ 11 w 995"/>
                <a:gd name="T63" fmla="*/ 3 h 734"/>
                <a:gd name="T64" fmla="*/ 10 w 995"/>
                <a:gd name="T65" fmla="*/ 1 h 734"/>
                <a:gd name="T66" fmla="*/ 10 w 995"/>
                <a:gd name="T67" fmla="*/ 1 h 734"/>
                <a:gd name="T68" fmla="*/ 10 w 995"/>
                <a:gd name="T69" fmla="*/ 1 h 734"/>
                <a:gd name="T70" fmla="*/ 4 w 995"/>
                <a:gd name="T71" fmla="*/ 0 h 734"/>
                <a:gd name="T72" fmla="*/ 4 w 995"/>
                <a:gd name="T73" fmla="*/ 1 h 734"/>
                <a:gd name="T74" fmla="*/ 3 w 995"/>
                <a:gd name="T75" fmla="*/ 7 h 734"/>
                <a:gd name="T76" fmla="*/ 3 w 995"/>
                <a:gd name="T77" fmla="*/ 7 h 734"/>
                <a:gd name="T78" fmla="*/ 2 w 995"/>
                <a:gd name="T79" fmla="*/ 7 h 734"/>
                <a:gd name="T80" fmla="*/ 1 w 995"/>
                <a:gd name="T81" fmla="*/ 7 h 734"/>
                <a:gd name="T82" fmla="*/ 1 w 995"/>
                <a:gd name="T83" fmla="*/ 7 h 734"/>
                <a:gd name="T84" fmla="*/ 0 w 995"/>
                <a:gd name="T85" fmla="*/ 7 h 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95"/>
                <a:gd name="T130" fmla="*/ 0 h 734"/>
                <a:gd name="T131" fmla="*/ 995 w 995"/>
                <a:gd name="T132" fmla="*/ 734 h 7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95" h="734">
                  <a:moveTo>
                    <a:pt x="90" y="464"/>
                  </a:moveTo>
                  <a:lnTo>
                    <a:pt x="101" y="463"/>
                  </a:lnTo>
                  <a:lnTo>
                    <a:pt x="110" y="463"/>
                  </a:lnTo>
                  <a:lnTo>
                    <a:pt x="118" y="461"/>
                  </a:lnTo>
                  <a:lnTo>
                    <a:pt x="128" y="461"/>
                  </a:lnTo>
                  <a:lnTo>
                    <a:pt x="136" y="461"/>
                  </a:lnTo>
                  <a:lnTo>
                    <a:pt x="144" y="461"/>
                  </a:lnTo>
                  <a:lnTo>
                    <a:pt x="152" y="463"/>
                  </a:lnTo>
                  <a:lnTo>
                    <a:pt x="159" y="464"/>
                  </a:lnTo>
                  <a:lnTo>
                    <a:pt x="180" y="469"/>
                  </a:lnTo>
                  <a:lnTo>
                    <a:pt x="200" y="475"/>
                  </a:lnTo>
                  <a:lnTo>
                    <a:pt x="219" y="483"/>
                  </a:lnTo>
                  <a:lnTo>
                    <a:pt x="240" y="490"/>
                  </a:lnTo>
                  <a:lnTo>
                    <a:pt x="259" y="499"/>
                  </a:lnTo>
                  <a:lnTo>
                    <a:pt x="278" y="507"/>
                  </a:lnTo>
                  <a:lnTo>
                    <a:pt x="298" y="516"/>
                  </a:lnTo>
                  <a:lnTo>
                    <a:pt x="317" y="526"/>
                  </a:lnTo>
                  <a:lnTo>
                    <a:pt x="319" y="526"/>
                  </a:lnTo>
                  <a:lnTo>
                    <a:pt x="322" y="527"/>
                  </a:lnTo>
                  <a:lnTo>
                    <a:pt x="324" y="527"/>
                  </a:lnTo>
                  <a:lnTo>
                    <a:pt x="325" y="529"/>
                  </a:lnTo>
                  <a:lnTo>
                    <a:pt x="264" y="527"/>
                  </a:lnTo>
                  <a:lnTo>
                    <a:pt x="262" y="527"/>
                  </a:lnTo>
                  <a:lnTo>
                    <a:pt x="259" y="527"/>
                  </a:lnTo>
                  <a:lnTo>
                    <a:pt x="256" y="527"/>
                  </a:lnTo>
                  <a:lnTo>
                    <a:pt x="254" y="527"/>
                  </a:lnTo>
                  <a:lnTo>
                    <a:pt x="246" y="527"/>
                  </a:lnTo>
                  <a:lnTo>
                    <a:pt x="240" y="531"/>
                  </a:lnTo>
                  <a:lnTo>
                    <a:pt x="234" y="535"/>
                  </a:lnTo>
                  <a:lnTo>
                    <a:pt x="90" y="614"/>
                  </a:lnTo>
                  <a:lnTo>
                    <a:pt x="80" y="621"/>
                  </a:lnTo>
                  <a:lnTo>
                    <a:pt x="66" y="629"/>
                  </a:lnTo>
                  <a:lnTo>
                    <a:pt x="68" y="644"/>
                  </a:lnTo>
                  <a:lnTo>
                    <a:pt x="69" y="654"/>
                  </a:lnTo>
                  <a:lnTo>
                    <a:pt x="69" y="657"/>
                  </a:lnTo>
                  <a:lnTo>
                    <a:pt x="71" y="666"/>
                  </a:lnTo>
                  <a:lnTo>
                    <a:pt x="71" y="674"/>
                  </a:lnTo>
                  <a:lnTo>
                    <a:pt x="71" y="679"/>
                  </a:lnTo>
                  <a:lnTo>
                    <a:pt x="71" y="681"/>
                  </a:lnTo>
                  <a:lnTo>
                    <a:pt x="73" y="685"/>
                  </a:lnTo>
                  <a:lnTo>
                    <a:pt x="74" y="692"/>
                  </a:lnTo>
                  <a:lnTo>
                    <a:pt x="74" y="693"/>
                  </a:lnTo>
                  <a:lnTo>
                    <a:pt x="76" y="715"/>
                  </a:lnTo>
                  <a:lnTo>
                    <a:pt x="99" y="715"/>
                  </a:lnTo>
                  <a:lnTo>
                    <a:pt x="120" y="717"/>
                  </a:lnTo>
                  <a:lnTo>
                    <a:pt x="793" y="733"/>
                  </a:lnTo>
                  <a:lnTo>
                    <a:pt x="794" y="733"/>
                  </a:lnTo>
                  <a:lnTo>
                    <a:pt x="799" y="733"/>
                  </a:lnTo>
                  <a:lnTo>
                    <a:pt x="804" y="734"/>
                  </a:lnTo>
                  <a:lnTo>
                    <a:pt x="805" y="734"/>
                  </a:lnTo>
                  <a:lnTo>
                    <a:pt x="818" y="734"/>
                  </a:lnTo>
                  <a:lnTo>
                    <a:pt x="826" y="725"/>
                  </a:lnTo>
                  <a:lnTo>
                    <a:pt x="828" y="723"/>
                  </a:lnTo>
                  <a:lnTo>
                    <a:pt x="935" y="673"/>
                  </a:lnTo>
                  <a:lnTo>
                    <a:pt x="936" y="673"/>
                  </a:lnTo>
                  <a:lnTo>
                    <a:pt x="941" y="670"/>
                  </a:lnTo>
                  <a:lnTo>
                    <a:pt x="944" y="668"/>
                  </a:lnTo>
                  <a:lnTo>
                    <a:pt x="946" y="668"/>
                  </a:lnTo>
                  <a:lnTo>
                    <a:pt x="962" y="660"/>
                  </a:lnTo>
                  <a:lnTo>
                    <a:pt x="960" y="644"/>
                  </a:lnTo>
                  <a:lnTo>
                    <a:pt x="960" y="635"/>
                  </a:lnTo>
                  <a:lnTo>
                    <a:pt x="960" y="625"/>
                  </a:lnTo>
                  <a:lnTo>
                    <a:pt x="959" y="605"/>
                  </a:lnTo>
                  <a:lnTo>
                    <a:pt x="957" y="586"/>
                  </a:lnTo>
                  <a:lnTo>
                    <a:pt x="957" y="576"/>
                  </a:lnTo>
                  <a:lnTo>
                    <a:pt x="957" y="572"/>
                  </a:lnTo>
                  <a:lnTo>
                    <a:pt x="955" y="569"/>
                  </a:lnTo>
                  <a:lnTo>
                    <a:pt x="949" y="556"/>
                  </a:lnTo>
                  <a:lnTo>
                    <a:pt x="944" y="545"/>
                  </a:lnTo>
                  <a:lnTo>
                    <a:pt x="930" y="542"/>
                  </a:lnTo>
                  <a:lnTo>
                    <a:pt x="913" y="539"/>
                  </a:lnTo>
                  <a:lnTo>
                    <a:pt x="911" y="537"/>
                  </a:lnTo>
                  <a:lnTo>
                    <a:pt x="908" y="537"/>
                  </a:lnTo>
                  <a:lnTo>
                    <a:pt x="900" y="537"/>
                  </a:lnTo>
                  <a:lnTo>
                    <a:pt x="906" y="526"/>
                  </a:lnTo>
                  <a:lnTo>
                    <a:pt x="910" y="515"/>
                  </a:lnTo>
                  <a:lnTo>
                    <a:pt x="911" y="505"/>
                  </a:lnTo>
                  <a:lnTo>
                    <a:pt x="911" y="496"/>
                  </a:lnTo>
                  <a:lnTo>
                    <a:pt x="918" y="494"/>
                  </a:lnTo>
                  <a:lnTo>
                    <a:pt x="932" y="491"/>
                  </a:lnTo>
                  <a:lnTo>
                    <a:pt x="944" y="490"/>
                  </a:lnTo>
                  <a:lnTo>
                    <a:pt x="951" y="488"/>
                  </a:lnTo>
                  <a:lnTo>
                    <a:pt x="954" y="488"/>
                  </a:lnTo>
                  <a:lnTo>
                    <a:pt x="957" y="486"/>
                  </a:lnTo>
                  <a:lnTo>
                    <a:pt x="970" y="480"/>
                  </a:lnTo>
                  <a:lnTo>
                    <a:pt x="984" y="474"/>
                  </a:lnTo>
                  <a:lnTo>
                    <a:pt x="985" y="458"/>
                  </a:lnTo>
                  <a:lnTo>
                    <a:pt x="985" y="445"/>
                  </a:lnTo>
                  <a:lnTo>
                    <a:pt x="995" y="194"/>
                  </a:lnTo>
                  <a:lnTo>
                    <a:pt x="995" y="189"/>
                  </a:lnTo>
                  <a:lnTo>
                    <a:pt x="995" y="183"/>
                  </a:lnTo>
                  <a:lnTo>
                    <a:pt x="993" y="178"/>
                  </a:lnTo>
                  <a:lnTo>
                    <a:pt x="990" y="174"/>
                  </a:lnTo>
                  <a:lnTo>
                    <a:pt x="987" y="167"/>
                  </a:lnTo>
                  <a:lnTo>
                    <a:pt x="979" y="152"/>
                  </a:lnTo>
                  <a:lnTo>
                    <a:pt x="970" y="128"/>
                  </a:lnTo>
                  <a:lnTo>
                    <a:pt x="957" y="101"/>
                  </a:lnTo>
                  <a:lnTo>
                    <a:pt x="944" y="74"/>
                  </a:lnTo>
                  <a:lnTo>
                    <a:pt x="935" y="50"/>
                  </a:lnTo>
                  <a:lnTo>
                    <a:pt x="927" y="35"/>
                  </a:lnTo>
                  <a:lnTo>
                    <a:pt x="924" y="28"/>
                  </a:lnTo>
                  <a:lnTo>
                    <a:pt x="914" y="9"/>
                  </a:lnTo>
                  <a:lnTo>
                    <a:pt x="902" y="13"/>
                  </a:lnTo>
                  <a:lnTo>
                    <a:pt x="895" y="8"/>
                  </a:lnTo>
                  <a:lnTo>
                    <a:pt x="888" y="0"/>
                  </a:lnTo>
                  <a:lnTo>
                    <a:pt x="876" y="0"/>
                  </a:lnTo>
                  <a:lnTo>
                    <a:pt x="376" y="0"/>
                  </a:lnTo>
                  <a:lnTo>
                    <a:pt x="352" y="0"/>
                  </a:lnTo>
                  <a:lnTo>
                    <a:pt x="325" y="0"/>
                  </a:lnTo>
                  <a:lnTo>
                    <a:pt x="325" y="25"/>
                  </a:lnTo>
                  <a:lnTo>
                    <a:pt x="325" y="47"/>
                  </a:lnTo>
                  <a:lnTo>
                    <a:pt x="325" y="370"/>
                  </a:lnTo>
                  <a:lnTo>
                    <a:pt x="309" y="363"/>
                  </a:lnTo>
                  <a:lnTo>
                    <a:pt x="292" y="357"/>
                  </a:lnTo>
                  <a:lnTo>
                    <a:pt x="275" y="351"/>
                  </a:lnTo>
                  <a:lnTo>
                    <a:pt x="257" y="344"/>
                  </a:lnTo>
                  <a:lnTo>
                    <a:pt x="238" y="340"/>
                  </a:lnTo>
                  <a:lnTo>
                    <a:pt x="221" y="333"/>
                  </a:lnTo>
                  <a:lnTo>
                    <a:pt x="200" y="328"/>
                  </a:lnTo>
                  <a:lnTo>
                    <a:pt x="182" y="325"/>
                  </a:lnTo>
                  <a:lnTo>
                    <a:pt x="161" y="322"/>
                  </a:lnTo>
                  <a:lnTo>
                    <a:pt x="139" y="321"/>
                  </a:lnTo>
                  <a:lnTo>
                    <a:pt x="118" y="319"/>
                  </a:lnTo>
                  <a:lnTo>
                    <a:pt x="95" y="319"/>
                  </a:lnTo>
                  <a:lnTo>
                    <a:pt x="73" y="321"/>
                  </a:lnTo>
                  <a:lnTo>
                    <a:pt x="49" y="325"/>
                  </a:lnTo>
                  <a:lnTo>
                    <a:pt x="25" y="330"/>
                  </a:lnTo>
                  <a:lnTo>
                    <a:pt x="0" y="336"/>
                  </a:lnTo>
                  <a:lnTo>
                    <a:pt x="90" y="464"/>
                  </a:lnTo>
                  <a:close/>
                </a:path>
              </a:pathLst>
            </a:custGeom>
            <a:solidFill>
              <a:srgbClr val="FFFFFF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3" name="Freeform 43"/>
            <p:cNvSpPr>
              <a:spLocks noChangeArrowheads="1"/>
            </p:cNvSpPr>
            <p:nvPr/>
          </p:nvSpPr>
          <p:spPr bwMode="auto">
            <a:xfrm>
              <a:off x="1335" y="3400"/>
              <a:ext cx="516" cy="241"/>
            </a:xfrm>
            <a:custGeom>
              <a:avLst/>
              <a:gdLst>
                <a:gd name="T0" fmla="*/ 0 w 691"/>
                <a:gd name="T1" fmla="*/ 0 h 225"/>
                <a:gd name="T2" fmla="*/ 0 w 691"/>
                <a:gd name="T3" fmla="*/ 0 h 225"/>
                <a:gd name="T4" fmla="*/ 1 w 691"/>
                <a:gd name="T5" fmla="*/ 0 h 225"/>
                <a:gd name="T6" fmla="*/ 1 w 691"/>
                <a:gd name="T7" fmla="*/ 0 h 225"/>
                <a:gd name="T8" fmla="*/ 1 w 691"/>
                <a:gd name="T9" fmla="*/ 0 h 225"/>
                <a:gd name="T10" fmla="*/ 2 w 691"/>
                <a:gd name="T11" fmla="*/ 0 h 225"/>
                <a:gd name="T12" fmla="*/ 2 w 691"/>
                <a:gd name="T13" fmla="*/ 0 h 225"/>
                <a:gd name="T14" fmla="*/ 3 w 691"/>
                <a:gd name="T15" fmla="*/ 0 h 225"/>
                <a:gd name="T16" fmla="*/ 4 w 691"/>
                <a:gd name="T17" fmla="*/ 0 h 225"/>
                <a:gd name="T18" fmla="*/ 4 w 691"/>
                <a:gd name="T19" fmla="*/ 0 h 225"/>
                <a:gd name="T20" fmla="*/ 4 w 691"/>
                <a:gd name="T21" fmla="*/ 0 h 225"/>
                <a:gd name="T22" fmla="*/ 5 w 691"/>
                <a:gd name="T23" fmla="*/ 1 h 225"/>
                <a:gd name="T24" fmla="*/ 5 w 691"/>
                <a:gd name="T25" fmla="*/ 1 h 225"/>
                <a:gd name="T26" fmla="*/ 6 w 691"/>
                <a:gd name="T27" fmla="*/ 1 h 225"/>
                <a:gd name="T28" fmla="*/ 6 w 691"/>
                <a:gd name="T29" fmla="*/ 1 h 225"/>
                <a:gd name="T30" fmla="*/ 6 w 691"/>
                <a:gd name="T31" fmla="*/ 1 h 225"/>
                <a:gd name="T32" fmla="*/ 7 w 691"/>
                <a:gd name="T33" fmla="*/ 2 h 225"/>
                <a:gd name="T34" fmla="*/ 7 w 691"/>
                <a:gd name="T35" fmla="*/ 2 h 225"/>
                <a:gd name="T36" fmla="*/ 7 w 691"/>
                <a:gd name="T37" fmla="*/ 2 h 225"/>
                <a:gd name="T38" fmla="*/ 7 w 691"/>
                <a:gd name="T39" fmla="*/ 2 h 225"/>
                <a:gd name="T40" fmla="*/ 7 w 691"/>
                <a:gd name="T41" fmla="*/ 2 h 225"/>
                <a:gd name="T42" fmla="*/ 7 w 691"/>
                <a:gd name="T43" fmla="*/ 2 h 225"/>
                <a:gd name="T44" fmla="*/ 7 w 691"/>
                <a:gd name="T45" fmla="*/ 2 h 225"/>
                <a:gd name="T46" fmla="*/ 7 w 691"/>
                <a:gd name="T47" fmla="*/ 2 h 225"/>
                <a:gd name="T48" fmla="*/ 7 w 691"/>
                <a:gd name="T49" fmla="*/ 2 h 225"/>
                <a:gd name="T50" fmla="*/ 7 w 691"/>
                <a:gd name="T51" fmla="*/ 2 h 225"/>
                <a:gd name="T52" fmla="*/ 7 w 691"/>
                <a:gd name="T53" fmla="*/ 2 h 225"/>
                <a:gd name="T54" fmla="*/ 7 w 691"/>
                <a:gd name="T55" fmla="*/ 3 h 225"/>
                <a:gd name="T56" fmla="*/ 7 w 691"/>
                <a:gd name="T57" fmla="*/ 3 h 225"/>
                <a:gd name="T58" fmla="*/ 7 w 691"/>
                <a:gd name="T59" fmla="*/ 3 h 225"/>
                <a:gd name="T60" fmla="*/ 7 w 691"/>
                <a:gd name="T61" fmla="*/ 3 h 225"/>
                <a:gd name="T62" fmla="*/ 7 w 691"/>
                <a:gd name="T63" fmla="*/ 3 h 225"/>
                <a:gd name="T64" fmla="*/ 6 w 691"/>
                <a:gd name="T65" fmla="*/ 3 h 225"/>
                <a:gd name="T66" fmla="*/ 6 w 691"/>
                <a:gd name="T67" fmla="*/ 3 h 225"/>
                <a:gd name="T68" fmla="*/ 5 w 691"/>
                <a:gd name="T69" fmla="*/ 2 h 225"/>
                <a:gd name="T70" fmla="*/ 4 w 691"/>
                <a:gd name="T71" fmla="*/ 2 h 225"/>
                <a:gd name="T72" fmla="*/ 4 w 691"/>
                <a:gd name="T73" fmla="*/ 2 h 225"/>
                <a:gd name="T74" fmla="*/ 4 w 691"/>
                <a:gd name="T75" fmla="*/ 2 h 225"/>
                <a:gd name="T76" fmla="*/ 3 w 691"/>
                <a:gd name="T77" fmla="*/ 1 h 225"/>
                <a:gd name="T78" fmla="*/ 3 w 691"/>
                <a:gd name="T79" fmla="*/ 1 h 225"/>
                <a:gd name="T80" fmla="*/ 2 w 691"/>
                <a:gd name="T81" fmla="*/ 1 h 225"/>
                <a:gd name="T82" fmla="*/ 2 w 691"/>
                <a:gd name="T83" fmla="*/ 1 h 225"/>
                <a:gd name="T84" fmla="*/ 2 w 691"/>
                <a:gd name="T85" fmla="*/ 1 h 225"/>
                <a:gd name="T86" fmla="*/ 1 w 691"/>
                <a:gd name="T87" fmla="*/ 1 h 225"/>
                <a:gd name="T88" fmla="*/ 1 w 691"/>
                <a:gd name="T89" fmla="*/ 1 h 225"/>
                <a:gd name="T90" fmla="*/ 1 w 691"/>
                <a:gd name="T91" fmla="*/ 1 h 225"/>
                <a:gd name="T92" fmla="*/ 1 w 691"/>
                <a:gd name="T93" fmla="*/ 1 h 225"/>
                <a:gd name="T94" fmla="*/ 0 w 691"/>
                <a:gd name="T95" fmla="*/ 2 h 225"/>
                <a:gd name="T96" fmla="*/ 0 w 691"/>
                <a:gd name="T97" fmla="*/ 0 h 2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1"/>
                <a:gd name="T148" fmla="*/ 0 h 225"/>
                <a:gd name="T149" fmla="*/ 691 w 691"/>
                <a:gd name="T150" fmla="*/ 225 h 2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1" h="225">
                  <a:moveTo>
                    <a:pt x="15" y="38"/>
                  </a:moveTo>
                  <a:lnTo>
                    <a:pt x="27" y="35"/>
                  </a:lnTo>
                  <a:lnTo>
                    <a:pt x="42" y="30"/>
                  </a:lnTo>
                  <a:lnTo>
                    <a:pt x="54" y="27"/>
                  </a:lnTo>
                  <a:lnTo>
                    <a:pt x="68" y="24"/>
                  </a:lnTo>
                  <a:lnTo>
                    <a:pt x="81" y="21"/>
                  </a:lnTo>
                  <a:lnTo>
                    <a:pt x="95" y="16"/>
                  </a:lnTo>
                  <a:lnTo>
                    <a:pt x="109" y="13"/>
                  </a:lnTo>
                  <a:lnTo>
                    <a:pt x="124" y="10"/>
                  </a:lnTo>
                  <a:lnTo>
                    <a:pt x="150" y="5"/>
                  </a:lnTo>
                  <a:lnTo>
                    <a:pt x="176" y="2"/>
                  </a:lnTo>
                  <a:lnTo>
                    <a:pt x="201" y="0"/>
                  </a:lnTo>
                  <a:lnTo>
                    <a:pt x="225" y="2"/>
                  </a:lnTo>
                  <a:lnTo>
                    <a:pt x="250" y="3"/>
                  </a:lnTo>
                  <a:lnTo>
                    <a:pt x="274" y="7"/>
                  </a:lnTo>
                  <a:lnTo>
                    <a:pt x="297" y="13"/>
                  </a:lnTo>
                  <a:lnTo>
                    <a:pt x="319" y="18"/>
                  </a:lnTo>
                  <a:lnTo>
                    <a:pt x="343" y="26"/>
                  </a:lnTo>
                  <a:lnTo>
                    <a:pt x="365" y="33"/>
                  </a:lnTo>
                  <a:lnTo>
                    <a:pt x="387" y="41"/>
                  </a:lnTo>
                  <a:lnTo>
                    <a:pt x="410" y="51"/>
                  </a:lnTo>
                  <a:lnTo>
                    <a:pt x="432" y="60"/>
                  </a:lnTo>
                  <a:lnTo>
                    <a:pt x="454" y="71"/>
                  </a:lnTo>
                  <a:lnTo>
                    <a:pt x="474" y="81"/>
                  </a:lnTo>
                  <a:lnTo>
                    <a:pt x="496" y="92"/>
                  </a:lnTo>
                  <a:lnTo>
                    <a:pt x="506" y="97"/>
                  </a:lnTo>
                  <a:lnTo>
                    <a:pt x="515" y="101"/>
                  </a:lnTo>
                  <a:lnTo>
                    <a:pt x="525" y="106"/>
                  </a:lnTo>
                  <a:lnTo>
                    <a:pt x="534" y="111"/>
                  </a:lnTo>
                  <a:lnTo>
                    <a:pt x="544" y="116"/>
                  </a:lnTo>
                  <a:lnTo>
                    <a:pt x="553" y="120"/>
                  </a:lnTo>
                  <a:lnTo>
                    <a:pt x="563" y="123"/>
                  </a:lnTo>
                  <a:lnTo>
                    <a:pt x="572" y="128"/>
                  </a:lnTo>
                  <a:lnTo>
                    <a:pt x="577" y="130"/>
                  </a:lnTo>
                  <a:lnTo>
                    <a:pt x="582" y="131"/>
                  </a:lnTo>
                  <a:lnTo>
                    <a:pt x="588" y="133"/>
                  </a:lnTo>
                  <a:lnTo>
                    <a:pt x="594" y="135"/>
                  </a:lnTo>
                  <a:lnTo>
                    <a:pt x="602" y="136"/>
                  </a:lnTo>
                  <a:lnTo>
                    <a:pt x="609" y="136"/>
                  </a:lnTo>
                  <a:lnTo>
                    <a:pt x="616" y="135"/>
                  </a:lnTo>
                  <a:lnTo>
                    <a:pt x="624" y="133"/>
                  </a:lnTo>
                  <a:lnTo>
                    <a:pt x="631" y="130"/>
                  </a:lnTo>
                  <a:lnTo>
                    <a:pt x="639" y="128"/>
                  </a:lnTo>
                  <a:lnTo>
                    <a:pt x="645" y="128"/>
                  </a:lnTo>
                  <a:lnTo>
                    <a:pt x="653" y="128"/>
                  </a:lnTo>
                  <a:lnTo>
                    <a:pt x="662" y="131"/>
                  </a:lnTo>
                  <a:lnTo>
                    <a:pt x="670" y="135"/>
                  </a:lnTo>
                  <a:lnTo>
                    <a:pt x="676" y="141"/>
                  </a:lnTo>
                  <a:lnTo>
                    <a:pt x="683" y="147"/>
                  </a:lnTo>
                  <a:lnTo>
                    <a:pt x="687" y="155"/>
                  </a:lnTo>
                  <a:lnTo>
                    <a:pt x="689" y="163"/>
                  </a:lnTo>
                  <a:lnTo>
                    <a:pt x="691" y="171"/>
                  </a:lnTo>
                  <a:lnTo>
                    <a:pt x="689" y="179"/>
                  </a:lnTo>
                  <a:lnTo>
                    <a:pt x="687" y="187"/>
                  </a:lnTo>
                  <a:lnTo>
                    <a:pt x="683" y="195"/>
                  </a:lnTo>
                  <a:lnTo>
                    <a:pt x="676" y="201"/>
                  </a:lnTo>
                  <a:lnTo>
                    <a:pt x="670" y="207"/>
                  </a:lnTo>
                  <a:lnTo>
                    <a:pt x="659" y="213"/>
                  </a:lnTo>
                  <a:lnTo>
                    <a:pt x="648" y="218"/>
                  </a:lnTo>
                  <a:lnTo>
                    <a:pt x="637" y="221"/>
                  </a:lnTo>
                  <a:lnTo>
                    <a:pt x="624" y="223"/>
                  </a:lnTo>
                  <a:lnTo>
                    <a:pt x="613" y="225"/>
                  </a:lnTo>
                  <a:lnTo>
                    <a:pt x="601" y="225"/>
                  </a:lnTo>
                  <a:lnTo>
                    <a:pt x="588" y="223"/>
                  </a:lnTo>
                  <a:lnTo>
                    <a:pt x="577" y="221"/>
                  </a:lnTo>
                  <a:lnTo>
                    <a:pt x="556" y="215"/>
                  </a:lnTo>
                  <a:lnTo>
                    <a:pt x="536" y="209"/>
                  </a:lnTo>
                  <a:lnTo>
                    <a:pt x="515" y="201"/>
                  </a:lnTo>
                  <a:lnTo>
                    <a:pt x="495" y="193"/>
                  </a:lnTo>
                  <a:lnTo>
                    <a:pt x="476" y="185"/>
                  </a:lnTo>
                  <a:lnTo>
                    <a:pt x="457" y="176"/>
                  </a:lnTo>
                  <a:lnTo>
                    <a:pt x="438" y="168"/>
                  </a:lnTo>
                  <a:lnTo>
                    <a:pt x="419" y="158"/>
                  </a:lnTo>
                  <a:lnTo>
                    <a:pt x="398" y="149"/>
                  </a:lnTo>
                  <a:lnTo>
                    <a:pt x="378" y="139"/>
                  </a:lnTo>
                  <a:lnTo>
                    <a:pt x="357" y="131"/>
                  </a:lnTo>
                  <a:lnTo>
                    <a:pt x="338" y="122"/>
                  </a:lnTo>
                  <a:lnTo>
                    <a:pt x="318" y="114"/>
                  </a:lnTo>
                  <a:lnTo>
                    <a:pt x="297" y="108"/>
                  </a:lnTo>
                  <a:lnTo>
                    <a:pt x="277" y="101"/>
                  </a:lnTo>
                  <a:lnTo>
                    <a:pt x="255" y="95"/>
                  </a:lnTo>
                  <a:lnTo>
                    <a:pt x="245" y="93"/>
                  </a:lnTo>
                  <a:lnTo>
                    <a:pt x="237" y="92"/>
                  </a:lnTo>
                  <a:lnTo>
                    <a:pt x="228" y="92"/>
                  </a:lnTo>
                  <a:lnTo>
                    <a:pt x="217" y="92"/>
                  </a:lnTo>
                  <a:lnTo>
                    <a:pt x="207" y="92"/>
                  </a:lnTo>
                  <a:lnTo>
                    <a:pt x="196" y="92"/>
                  </a:lnTo>
                  <a:lnTo>
                    <a:pt x="185" y="93"/>
                  </a:lnTo>
                  <a:lnTo>
                    <a:pt x="174" y="95"/>
                  </a:lnTo>
                  <a:lnTo>
                    <a:pt x="152" y="98"/>
                  </a:lnTo>
                  <a:lnTo>
                    <a:pt x="130" y="103"/>
                  </a:lnTo>
                  <a:lnTo>
                    <a:pt x="108" y="108"/>
                  </a:lnTo>
                  <a:lnTo>
                    <a:pt x="87" y="112"/>
                  </a:lnTo>
                  <a:lnTo>
                    <a:pt x="65" y="119"/>
                  </a:lnTo>
                  <a:lnTo>
                    <a:pt x="43" y="123"/>
                  </a:lnTo>
                  <a:lnTo>
                    <a:pt x="23" y="130"/>
                  </a:lnTo>
                  <a:lnTo>
                    <a:pt x="0" y="135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4" name="Freeform 44"/>
            <p:cNvSpPr>
              <a:spLocks noChangeArrowheads="1"/>
            </p:cNvSpPr>
            <p:nvPr/>
          </p:nvSpPr>
          <p:spPr bwMode="auto">
            <a:xfrm>
              <a:off x="1432" y="3429"/>
              <a:ext cx="292" cy="128"/>
            </a:xfrm>
            <a:custGeom>
              <a:avLst/>
              <a:gdLst>
                <a:gd name="T0" fmla="*/ 0 w 393"/>
                <a:gd name="T1" fmla="*/ 0 h 123"/>
                <a:gd name="T2" fmla="*/ 1 w 393"/>
                <a:gd name="T3" fmla="*/ 0 h 123"/>
                <a:gd name="T4" fmla="*/ 1 w 393"/>
                <a:gd name="T5" fmla="*/ 0 h 123"/>
                <a:gd name="T6" fmla="*/ 1 w 393"/>
                <a:gd name="T7" fmla="*/ 0 h 123"/>
                <a:gd name="T8" fmla="*/ 1 w 393"/>
                <a:gd name="T9" fmla="*/ 0 h 123"/>
                <a:gd name="T10" fmla="*/ 2 w 393"/>
                <a:gd name="T11" fmla="*/ 0 h 123"/>
                <a:gd name="T12" fmla="*/ 2 w 393"/>
                <a:gd name="T13" fmla="*/ 0 h 123"/>
                <a:gd name="T14" fmla="*/ 2 w 393"/>
                <a:gd name="T15" fmla="*/ 0 h 123"/>
                <a:gd name="T16" fmla="*/ 3 w 393"/>
                <a:gd name="T17" fmla="*/ 0 h 123"/>
                <a:gd name="T18" fmla="*/ 3 w 393"/>
                <a:gd name="T19" fmla="*/ 0 h 123"/>
                <a:gd name="T20" fmla="*/ 3 w 393"/>
                <a:gd name="T21" fmla="*/ 0 h 123"/>
                <a:gd name="T22" fmla="*/ 4 w 393"/>
                <a:gd name="T23" fmla="*/ 0 h 123"/>
                <a:gd name="T24" fmla="*/ 4 w 393"/>
                <a:gd name="T25" fmla="*/ 0 h 123"/>
                <a:gd name="T26" fmla="*/ 4 w 393"/>
                <a:gd name="T27" fmla="*/ 1 h 123"/>
                <a:gd name="T28" fmla="*/ 4 w 393"/>
                <a:gd name="T29" fmla="*/ 1 h 123"/>
                <a:gd name="T30" fmla="*/ 4 w 393"/>
                <a:gd name="T31" fmla="*/ 1 h 123"/>
                <a:gd name="T32" fmla="*/ 5 w 393"/>
                <a:gd name="T33" fmla="*/ 1 h 123"/>
                <a:gd name="T34" fmla="*/ 5 w 393"/>
                <a:gd name="T35" fmla="*/ 1 h 123"/>
                <a:gd name="T36" fmla="*/ 5 w 393"/>
                <a:gd name="T37" fmla="*/ 1 h 123"/>
                <a:gd name="T38" fmla="*/ 5 w 393"/>
                <a:gd name="T39" fmla="*/ 1 h 123"/>
                <a:gd name="T40" fmla="*/ 5 w 393"/>
                <a:gd name="T41" fmla="*/ 1 h 123"/>
                <a:gd name="T42" fmla="*/ 4 w 393"/>
                <a:gd name="T43" fmla="*/ 1 h 123"/>
                <a:gd name="T44" fmla="*/ 4 w 393"/>
                <a:gd name="T45" fmla="*/ 1 h 123"/>
                <a:gd name="T46" fmla="*/ 4 w 393"/>
                <a:gd name="T47" fmla="*/ 1 h 123"/>
                <a:gd name="T48" fmla="*/ 4 w 393"/>
                <a:gd name="T49" fmla="*/ 1 h 123"/>
                <a:gd name="T50" fmla="*/ 4 w 393"/>
                <a:gd name="T51" fmla="*/ 1 h 123"/>
                <a:gd name="T52" fmla="*/ 4 w 393"/>
                <a:gd name="T53" fmla="*/ 1 h 123"/>
                <a:gd name="T54" fmla="*/ 4 w 393"/>
                <a:gd name="T55" fmla="*/ 1 h 123"/>
                <a:gd name="T56" fmla="*/ 4 w 393"/>
                <a:gd name="T57" fmla="*/ 1 h 123"/>
                <a:gd name="T58" fmla="*/ 4 w 393"/>
                <a:gd name="T59" fmla="*/ 1 h 123"/>
                <a:gd name="T60" fmla="*/ 4 w 393"/>
                <a:gd name="T61" fmla="*/ 1 h 123"/>
                <a:gd name="T62" fmla="*/ 4 w 393"/>
                <a:gd name="T63" fmla="*/ 1 h 123"/>
                <a:gd name="T64" fmla="*/ 4 w 393"/>
                <a:gd name="T65" fmla="*/ 1 h 123"/>
                <a:gd name="T66" fmla="*/ 4 w 393"/>
                <a:gd name="T67" fmla="*/ 1 h 123"/>
                <a:gd name="T68" fmla="*/ 4 w 393"/>
                <a:gd name="T69" fmla="*/ 1 h 123"/>
                <a:gd name="T70" fmla="*/ 3 w 393"/>
                <a:gd name="T71" fmla="*/ 0 h 123"/>
                <a:gd name="T72" fmla="*/ 3 w 393"/>
                <a:gd name="T73" fmla="*/ 0 h 123"/>
                <a:gd name="T74" fmla="*/ 3 w 393"/>
                <a:gd name="T75" fmla="*/ 0 h 123"/>
                <a:gd name="T76" fmla="*/ 2 w 393"/>
                <a:gd name="T77" fmla="*/ 0 h 123"/>
                <a:gd name="T78" fmla="*/ 2 w 393"/>
                <a:gd name="T79" fmla="*/ 0 h 123"/>
                <a:gd name="T80" fmla="*/ 1 w 393"/>
                <a:gd name="T81" fmla="*/ 0 h 123"/>
                <a:gd name="T82" fmla="*/ 1 w 393"/>
                <a:gd name="T83" fmla="*/ 0 h 123"/>
                <a:gd name="T84" fmla="*/ 1 w 393"/>
                <a:gd name="T85" fmla="*/ 0 h 123"/>
                <a:gd name="T86" fmla="*/ 1 w 393"/>
                <a:gd name="T87" fmla="*/ 0 h 123"/>
                <a:gd name="T88" fmla="*/ 0 w 393"/>
                <a:gd name="T89" fmla="*/ 0 h 123"/>
                <a:gd name="T90" fmla="*/ 0 w 393"/>
                <a:gd name="T91" fmla="*/ 0 h 1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3"/>
                <a:gd name="T139" fmla="*/ 0 h 123"/>
                <a:gd name="T140" fmla="*/ 393 w 393"/>
                <a:gd name="T141" fmla="*/ 123 h 12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3" h="123">
                  <a:moveTo>
                    <a:pt x="0" y="9"/>
                  </a:moveTo>
                  <a:lnTo>
                    <a:pt x="27" y="4"/>
                  </a:lnTo>
                  <a:lnTo>
                    <a:pt x="54" y="1"/>
                  </a:lnTo>
                  <a:lnTo>
                    <a:pt x="79" y="0"/>
                  </a:lnTo>
                  <a:lnTo>
                    <a:pt x="106" y="1"/>
                  </a:lnTo>
                  <a:lnTo>
                    <a:pt x="131" y="4"/>
                  </a:lnTo>
                  <a:lnTo>
                    <a:pt x="155" y="9"/>
                  </a:lnTo>
                  <a:lnTo>
                    <a:pt x="180" y="15"/>
                  </a:lnTo>
                  <a:lnTo>
                    <a:pt x="204" y="23"/>
                  </a:lnTo>
                  <a:lnTo>
                    <a:pt x="227" y="31"/>
                  </a:lnTo>
                  <a:lnTo>
                    <a:pt x="253" y="41"/>
                  </a:lnTo>
                  <a:lnTo>
                    <a:pt x="275" y="52"/>
                  </a:lnTo>
                  <a:lnTo>
                    <a:pt x="298" y="63"/>
                  </a:lnTo>
                  <a:lnTo>
                    <a:pt x="322" y="74"/>
                  </a:lnTo>
                  <a:lnTo>
                    <a:pt x="346" y="85"/>
                  </a:lnTo>
                  <a:lnTo>
                    <a:pt x="368" y="96"/>
                  </a:lnTo>
                  <a:lnTo>
                    <a:pt x="392" y="107"/>
                  </a:lnTo>
                  <a:lnTo>
                    <a:pt x="393" y="112"/>
                  </a:lnTo>
                  <a:lnTo>
                    <a:pt x="393" y="115"/>
                  </a:lnTo>
                  <a:lnTo>
                    <a:pt x="392" y="118"/>
                  </a:lnTo>
                  <a:lnTo>
                    <a:pt x="388" y="121"/>
                  </a:lnTo>
                  <a:lnTo>
                    <a:pt x="382" y="123"/>
                  </a:lnTo>
                  <a:lnTo>
                    <a:pt x="374" y="120"/>
                  </a:lnTo>
                  <a:lnTo>
                    <a:pt x="366" y="116"/>
                  </a:lnTo>
                  <a:lnTo>
                    <a:pt x="357" y="110"/>
                  </a:lnTo>
                  <a:lnTo>
                    <a:pt x="349" y="105"/>
                  </a:lnTo>
                  <a:lnTo>
                    <a:pt x="341" y="99"/>
                  </a:lnTo>
                  <a:lnTo>
                    <a:pt x="336" y="96"/>
                  </a:lnTo>
                  <a:lnTo>
                    <a:pt x="335" y="94"/>
                  </a:lnTo>
                  <a:lnTo>
                    <a:pt x="333" y="93"/>
                  </a:lnTo>
                  <a:lnTo>
                    <a:pt x="327" y="90"/>
                  </a:lnTo>
                  <a:lnTo>
                    <a:pt x="317" y="85"/>
                  </a:lnTo>
                  <a:lnTo>
                    <a:pt x="305" y="79"/>
                  </a:lnTo>
                  <a:lnTo>
                    <a:pt x="289" y="72"/>
                  </a:lnTo>
                  <a:lnTo>
                    <a:pt x="270" y="64"/>
                  </a:lnTo>
                  <a:lnTo>
                    <a:pt x="248" y="56"/>
                  </a:lnTo>
                  <a:lnTo>
                    <a:pt x="226" y="47"/>
                  </a:lnTo>
                  <a:lnTo>
                    <a:pt x="201" y="39"/>
                  </a:lnTo>
                  <a:lnTo>
                    <a:pt x="174" y="33"/>
                  </a:lnTo>
                  <a:lnTo>
                    <a:pt x="147" y="26"/>
                  </a:lnTo>
                  <a:lnTo>
                    <a:pt x="117" y="22"/>
                  </a:lnTo>
                  <a:lnTo>
                    <a:pt x="88" y="18"/>
                  </a:lnTo>
                  <a:lnTo>
                    <a:pt x="58" y="17"/>
                  </a:lnTo>
                  <a:lnTo>
                    <a:pt x="30" y="18"/>
                  </a:lnTo>
                  <a:lnTo>
                    <a:pt x="0" y="2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A3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5" name="Freeform 45"/>
            <p:cNvSpPr>
              <a:spLocks noChangeArrowheads="1"/>
            </p:cNvSpPr>
            <p:nvPr/>
          </p:nvSpPr>
          <p:spPr bwMode="auto">
            <a:xfrm>
              <a:off x="1432" y="3446"/>
              <a:ext cx="398" cy="168"/>
            </a:xfrm>
            <a:custGeom>
              <a:avLst/>
              <a:gdLst>
                <a:gd name="T0" fmla="*/ 1 w 532"/>
                <a:gd name="T1" fmla="*/ 1 h 156"/>
                <a:gd name="T2" fmla="*/ 1 w 532"/>
                <a:gd name="T3" fmla="*/ 1 h 156"/>
                <a:gd name="T4" fmla="*/ 2 w 532"/>
                <a:gd name="T5" fmla="*/ 1 h 156"/>
                <a:gd name="T6" fmla="*/ 3 w 532"/>
                <a:gd name="T7" fmla="*/ 1 h 156"/>
                <a:gd name="T8" fmla="*/ 3 w 532"/>
                <a:gd name="T9" fmla="*/ 1 h 156"/>
                <a:gd name="T10" fmla="*/ 4 w 532"/>
                <a:gd name="T11" fmla="*/ 1 h 156"/>
                <a:gd name="T12" fmla="*/ 4 w 532"/>
                <a:gd name="T13" fmla="*/ 2 h 156"/>
                <a:gd name="T14" fmla="*/ 4 w 532"/>
                <a:gd name="T15" fmla="*/ 2 h 156"/>
                <a:gd name="T16" fmla="*/ 4 w 532"/>
                <a:gd name="T17" fmla="*/ 2 h 156"/>
                <a:gd name="T18" fmla="*/ 4 w 532"/>
                <a:gd name="T19" fmla="*/ 2 h 156"/>
                <a:gd name="T20" fmla="*/ 4 w 532"/>
                <a:gd name="T21" fmla="*/ 2 h 156"/>
                <a:gd name="T22" fmla="*/ 4 w 532"/>
                <a:gd name="T23" fmla="*/ 2 h 156"/>
                <a:gd name="T24" fmla="*/ 5 w 532"/>
                <a:gd name="T25" fmla="*/ 2 h 156"/>
                <a:gd name="T26" fmla="*/ 5 w 532"/>
                <a:gd name="T27" fmla="*/ 2 h 156"/>
                <a:gd name="T28" fmla="*/ 5 w 532"/>
                <a:gd name="T29" fmla="*/ 2 h 156"/>
                <a:gd name="T30" fmla="*/ 5 w 532"/>
                <a:gd name="T31" fmla="*/ 2 h 156"/>
                <a:gd name="T32" fmla="*/ 5 w 532"/>
                <a:gd name="T33" fmla="*/ 2 h 156"/>
                <a:gd name="T34" fmla="*/ 6 w 532"/>
                <a:gd name="T35" fmla="*/ 2 h 156"/>
                <a:gd name="T36" fmla="*/ 6 w 532"/>
                <a:gd name="T37" fmla="*/ 2 h 156"/>
                <a:gd name="T38" fmla="*/ 6 w 532"/>
                <a:gd name="T39" fmla="*/ 2 h 156"/>
                <a:gd name="T40" fmla="*/ 6 w 532"/>
                <a:gd name="T41" fmla="*/ 2 h 156"/>
                <a:gd name="T42" fmla="*/ 7 w 532"/>
                <a:gd name="T43" fmla="*/ 2 h 156"/>
                <a:gd name="T44" fmla="*/ 7 w 532"/>
                <a:gd name="T45" fmla="*/ 2 h 156"/>
                <a:gd name="T46" fmla="*/ 7 w 532"/>
                <a:gd name="T47" fmla="*/ 3 h 156"/>
                <a:gd name="T48" fmla="*/ 7 w 532"/>
                <a:gd name="T49" fmla="*/ 3 h 156"/>
                <a:gd name="T50" fmla="*/ 6 w 532"/>
                <a:gd name="T51" fmla="*/ 3 h 156"/>
                <a:gd name="T52" fmla="*/ 6 w 532"/>
                <a:gd name="T53" fmla="*/ 3 h 156"/>
                <a:gd name="T54" fmla="*/ 6 w 532"/>
                <a:gd name="T55" fmla="*/ 3 h 156"/>
                <a:gd name="T56" fmla="*/ 5 w 532"/>
                <a:gd name="T57" fmla="*/ 3 h 156"/>
                <a:gd name="T58" fmla="*/ 5 w 532"/>
                <a:gd name="T59" fmla="*/ 3 h 156"/>
                <a:gd name="T60" fmla="*/ 4 w 532"/>
                <a:gd name="T61" fmla="*/ 2 h 156"/>
                <a:gd name="T62" fmla="*/ 4 w 532"/>
                <a:gd name="T63" fmla="*/ 2 h 156"/>
                <a:gd name="T64" fmla="*/ 4 w 532"/>
                <a:gd name="T65" fmla="*/ 2 h 156"/>
                <a:gd name="T66" fmla="*/ 3 w 532"/>
                <a:gd name="T67" fmla="*/ 1 h 156"/>
                <a:gd name="T68" fmla="*/ 3 w 532"/>
                <a:gd name="T69" fmla="*/ 1 h 156"/>
                <a:gd name="T70" fmla="*/ 2 w 532"/>
                <a:gd name="T71" fmla="*/ 1 h 156"/>
                <a:gd name="T72" fmla="*/ 1 w 532"/>
                <a:gd name="T73" fmla="*/ 1 h 156"/>
                <a:gd name="T74" fmla="*/ 1 w 532"/>
                <a:gd name="T75" fmla="*/ 1 h 156"/>
                <a:gd name="T76" fmla="*/ 1 w 532"/>
                <a:gd name="T77" fmla="*/ 1 h 156"/>
                <a:gd name="T78" fmla="*/ 1 w 532"/>
                <a:gd name="T79" fmla="*/ 1 h 156"/>
                <a:gd name="T80" fmla="*/ 0 w 532"/>
                <a:gd name="T81" fmla="*/ 1 h 1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32"/>
                <a:gd name="T124" fmla="*/ 0 h 156"/>
                <a:gd name="T125" fmla="*/ 532 w 532"/>
                <a:gd name="T126" fmla="*/ 156 h 1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32" h="156">
                  <a:moveTo>
                    <a:pt x="0" y="6"/>
                  </a:moveTo>
                  <a:lnTo>
                    <a:pt x="30" y="1"/>
                  </a:lnTo>
                  <a:lnTo>
                    <a:pt x="58" y="0"/>
                  </a:lnTo>
                  <a:lnTo>
                    <a:pt x="88" y="1"/>
                  </a:lnTo>
                  <a:lnTo>
                    <a:pt x="117" y="5"/>
                  </a:lnTo>
                  <a:lnTo>
                    <a:pt x="147" y="9"/>
                  </a:lnTo>
                  <a:lnTo>
                    <a:pt x="174" y="16"/>
                  </a:lnTo>
                  <a:lnTo>
                    <a:pt x="201" y="22"/>
                  </a:lnTo>
                  <a:lnTo>
                    <a:pt x="226" y="30"/>
                  </a:lnTo>
                  <a:lnTo>
                    <a:pt x="248" y="39"/>
                  </a:lnTo>
                  <a:lnTo>
                    <a:pt x="270" y="47"/>
                  </a:lnTo>
                  <a:lnTo>
                    <a:pt x="289" y="55"/>
                  </a:lnTo>
                  <a:lnTo>
                    <a:pt x="305" y="62"/>
                  </a:lnTo>
                  <a:lnTo>
                    <a:pt x="317" y="68"/>
                  </a:lnTo>
                  <a:lnTo>
                    <a:pt x="327" y="73"/>
                  </a:lnTo>
                  <a:lnTo>
                    <a:pt x="333" y="76"/>
                  </a:lnTo>
                  <a:lnTo>
                    <a:pt x="335" y="77"/>
                  </a:lnTo>
                  <a:lnTo>
                    <a:pt x="336" y="79"/>
                  </a:lnTo>
                  <a:lnTo>
                    <a:pt x="341" y="82"/>
                  </a:lnTo>
                  <a:lnTo>
                    <a:pt x="349" y="88"/>
                  </a:lnTo>
                  <a:lnTo>
                    <a:pt x="357" y="93"/>
                  </a:lnTo>
                  <a:lnTo>
                    <a:pt x="366" y="99"/>
                  </a:lnTo>
                  <a:lnTo>
                    <a:pt x="374" y="103"/>
                  </a:lnTo>
                  <a:lnTo>
                    <a:pt x="382" y="106"/>
                  </a:lnTo>
                  <a:lnTo>
                    <a:pt x="388" y="104"/>
                  </a:lnTo>
                  <a:lnTo>
                    <a:pt x="392" y="101"/>
                  </a:lnTo>
                  <a:lnTo>
                    <a:pt x="393" y="98"/>
                  </a:lnTo>
                  <a:lnTo>
                    <a:pt x="393" y="95"/>
                  </a:lnTo>
                  <a:lnTo>
                    <a:pt x="392" y="90"/>
                  </a:lnTo>
                  <a:lnTo>
                    <a:pt x="401" y="95"/>
                  </a:lnTo>
                  <a:lnTo>
                    <a:pt x="411" y="99"/>
                  </a:lnTo>
                  <a:lnTo>
                    <a:pt x="420" y="104"/>
                  </a:lnTo>
                  <a:lnTo>
                    <a:pt x="430" y="107"/>
                  </a:lnTo>
                  <a:lnTo>
                    <a:pt x="439" y="110"/>
                  </a:lnTo>
                  <a:lnTo>
                    <a:pt x="449" y="114"/>
                  </a:lnTo>
                  <a:lnTo>
                    <a:pt x="458" y="117"/>
                  </a:lnTo>
                  <a:lnTo>
                    <a:pt x="467" y="117"/>
                  </a:lnTo>
                  <a:lnTo>
                    <a:pt x="475" y="118"/>
                  </a:lnTo>
                  <a:lnTo>
                    <a:pt x="485" y="117"/>
                  </a:lnTo>
                  <a:lnTo>
                    <a:pt x="494" y="117"/>
                  </a:lnTo>
                  <a:lnTo>
                    <a:pt x="504" y="114"/>
                  </a:lnTo>
                  <a:lnTo>
                    <a:pt x="510" y="110"/>
                  </a:lnTo>
                  <a:lnTo>
                    <a:pt x="518" y="110"/>
                  </a:lnTo>
                  <a:lnTo>
                    <a:pt x="524" y="114"/>
                  </a:lnTo>
                  <a:lnTo>
                    <a:pt x="529" y="118"/>
                  </a:lnTo>
                  <a:lnTo>
                    <a:pt x="532" y="125"/>
                  </a:lnTo>
                  <a:lnTo>
                    <a:pt x="532" y="131"/>
                  </a:lnTo>
                  <a:lnTo>
                    <a:pt x="531" y="137"/>
                  </a:lnTo>
                  <a:lnTo>
                    <a:pt x="524" y="142"/>
                  </a:lnTo>
                  <a:lnTo>
                    <a:pt x="516" y="147"/>
                  </a:lnTo>
                  <a:lnTo>
                    <a:pt x="509" y="150"/>
                  </a:lnTo>
                  <a:lnTo>
                    <a:pt x="499" y="153"/>
                  </a:lnTo>
                  <a:lnTo>
                    <a:pt x="490" y="155"/>
                  </a:lnTo>
                  <a:lnTo>
                    <a:pt x="480" y="156"/>
                  </a:lnTo>
                  <a:lnTo>
                    <a:pt x="472" y="156"/>
                  </a:lnTo>
                  <a:lnTo>
                    <a:pt x="463" y="155"/>
                  </a:lnTo>
                  <a:lnTo>
                    <a:pt x="453" y="153"/>
                  </a:lnTo>
                  <a:lnTo>
                    <a:pt x="433" y="147"/>
                  </a:lnTo>
                  <a:lnTo>
                    <a:pt x="412" y="140"/>
                  </a:lnTo>
                  <a:lnTo>
                    <a:pt x="392" y="133"/>
                  </a:lnTo>
                  <a:lnTo>
                    <a:pt x="371" y="125"/>
                  </a:lnTo>
                  <a:lnTo>
                    <a:pt x="352" y="117"/>
                  </a:lnTo>
                  <a:lnTo>
                    <a:pt x="332" y="107"/>
                  </a:lnTo>
                  <a:lnTo>
                    <a:pt x="313" y="98"/>
                  </a:lnTo>
                  <a:lnTo>
                    <a:pt x="294" y="90"/>
                  </a:lnTo>
                  <a:lnTo>
                    <a:pt x="273" y="80"/>
                  </a:lnTo>
                  <a:lnTo>
                    <a:pt x="254" y="71"/>
                  </a:lnTo>
                  <a:lnTo>
                    <a:pt x="235" y="63"/>
                  </a:lnTo>
                  <a:lnTo>
                    <a:pt x="215" y="55"/>
                  </a:lnTo>
                  <a:lnTo>
                    <a:pt x="194" y="47"/>
                  </a:lnTo>
                  <a:lnTo>
                    <a:pt x="174" y="39"/>
                  </a:lnTo>
                  <a:lnTo>
                    <a:pt x="153" y="33"/>
                  </a:lnTo>
                  <a:lnTo>
                    <a:pt x="131" y="28"/>
                  </a:lnTo>
                  <a:lnTo>
                    <a:pt x="120" y="25"/>
                  </a:lnTo>
                  <a:lnTo>
                    <a:pt x="109" y="24"/>
                  </a:lnTo>
                  <a:lnTo>
                    <a:pt x="98" y="24"/>
                  </a:lnTo>
                  <a:lnTo>
                    <a:pt x="85" y="22"/>
                  </a:lnTo>
                  <a:lnTo>
                    <a:pt x="74" y="24"/>
                  </a:lnTo>
                  <a:lnTo>
                    <a:pt x="63" y="24"/>
                  </a:lnTo>
                  <a:lnTo>
                    <a:pt x="50" y="25"/>
                  </a:lnTo>
                  <a:lnTo>
                    <a:pt x="39" y="2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1C18C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6" name="Freeform 46"/>
            <p:cNvSpPr>
              <a:spLocks noChangeArrowheads="1"/>
            </p:cNvSpPr>
            <p:nvPr/>
          </p:nvSpPr>
          <p:spPr bwMode="auto">
            <a:xfrm>
              <a:off x="1738" y="3508"/>
              <a:ext cx="334" cy="131"/>
            </a:xfrm>
            <a:custGeom>
              <a:avLst/>
              <a:gdLst>
                <a:gd name="T0" fmla="*/ 2 w 450"/>
                <a:gd name="T1" fmla="*/ 2 h 123"/>
                <a:gd name="T2" fmla="*/ 4 w 450"/>
                <a:gd name="T3" fmla="*/ 2 h 123"/>
                <a:gd name="T4" fmla="*/ 4 w 450"/>
                <a:gd name="T5" fmla="*/ 2 h 123"/>
                <a:gd name="T6" fmla="*/ 4 w 450"/>
                <a:gd name="T7" fmla="*/ 2 h 123"/>
                <a:gd name="T8" fmla="*/ 5 w 450"/>
                <a:gd name="T9" fmla="*/ 2 h 123"/>
                <a:gd name="T10" fmla="*/ 5 w 450"/>
                <a:gd name="T11" fmla="*/ 2 h 123"/>
                <a:gd name="T12" fmla="*/ 5 w 450"/>
                <a:gd name="T13" fmla="*/ 2 h 123"/>
                <a:gd name="T14" fmla="*/ 5 w 450"/>
                <a:gd name="T15" fmla="*/ 1 h 123"/>
                <a:gd name="T16" fmla="*/ 5 w 450"/>
                <a:gd name="T17" fmla="*/ 1 h 123"/>
                <a:gd name="T18" fmla="*/ 5 w 450"/>
                <a:gd name="T19" fmla="*/ 1 h 123"/>
                <a:gd name="T20" fmla="*/ 2 w 450"/>
                <a:gd name="T21" fmla="*/ 0 h 123"/>
                <a:gd name="T22" fmla="*/ 2 w 450"/>
                <a:gd name="T23" fmla="*/ 0 h 123"/>
                <a:gd name="T24" fmla="*/ 2 w 450"/>
                <a:gd name="T25" fmla="*/ 0 h 123"/>
                <a:gd name="T26" fmla="*/ 1 w 450"/>
                <a:gd name="T27" fmla="*/ 1 h 123"/>
                <a:gd name="T28" fmla="*/ 1 w 450"/>
                <a:gd name="T29" fmla="*/ 1 h 123"/>
                <a:gd name="T30" fmla="*/ 1 w 450"/>
                <a:gd name="T31" fmla="*/ 1 h 123"/>
                <a:gd name="T32" fmla="*/ 1 w 450"/>
                <a:gd name="T33" fmla="*/ 1 h 123"/>
                <a:gd name="T34" fmla="*/ 0 w 450"/>
                <a:gd name="T35" fmla="*/ 2 h 123"/>
                <a:gd name="T36" fmla="*/ 1 w 450"/>
                <a:gd name="T37" fmla="*/ 2 h 123"/>
                <a:gd name="T38" fmla="*/ 2 w 450"/>
                <a:gd name="T39" fmla="*/ 2 h 123"/>
                <a:gd name="T40" fmla="*/ 2 w 450"/>
                <a:gd name="T41" fmla="*/ 2 h 123"/>
                <a:gd name="T42" fmla="*/ 2 w 450"/>
                <a:gd name="T43" fmla="*/ 2 h 1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123"/>
                <a:gd name="T68" fmla="*/ 450 w 450"/>
                <a:gd name="T69" fmla="*/ 123 h 1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123">
                  <a:moveTo>
                    <a:pt x="148" y="123"/>
                  </a:moveTo>
                  <a:lnTo>
                    <a:pt x="303" y="120"/>
                  </a:lnTo>
                  <a:lnTo>
                    <a:pt x="305" y="120"/>
                  </a:lnTo>
                  <a:lnTo>
                    <a:pt x="306" y="120"/>
                  </a:lnTo>
                  <a:lnTo>
                    <a:pt x="393" y="103"/>
                  </a:lnTo>
                  <a:lnTo>
                    <a:pt x="402" y="101"/>
                  </a:lnTo>
                  <a:lnTo>
                    <a:pt x="409" y="92"/>
                  </a:lnTo>
                  <a:lnTo>
                    <a:pt x="432" y="49"/>
                  </a:lnTo>
                  <a:lnTo>
                    <a:pt x="450" y="19"/>
                  </a:lnTo>
                  <a:lnTo>
                    <a:pt x="414" y="18"/>
                  </a:lnTo>
                  <a:lnTo>
                    <a:pt x="167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77" y="11"/>
                  </a:lnTo>
                  <a:lnTo>
                    <a:pt x="69" y="11"/>
                  </a:lnTo>
                  <a:lnTo>
                    <a:pt x="63" y="18"/>
                  </a:lnTo>
                  <a:lnTo>
                    <a:pt x="23" y="62"/>
                  </a:lnTo>
                  <a:lnTo>
                    <a:pt x="0" y="87"/>
                  </a:lnTo>
                  <a:lnTo>
                    <a:pt x="34" y="97"/>
                  </a:lnTo>
                  <a:lnTo>
                    <a:pt x="142" y="123"/>
                  </a:lnTo>
                  <a:lnTo>
                    <a:pt x="145" y="123"/>
                  </a:lnTo>
                  <a:lnTo>
                    <a:pt x="148" y="12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7" name="Freeform 47"/>
            <p:cNvSpPr>
              <a:spLocks noChangeArrowheads="1"/>
            </p:cNvSpPr>
            <p:nvPr/>
          </p:nvSpPr>
          <p:spPr bwMode="auto">
            <a:xfrm>
              <a:off x="1768" y="3533"/>
              <a:ext cx="275" cy="82"/>
            </a:xfrm>
            <a:custGeom>
              <a:avLst/>
              <a:gdLst>
                <a:gd name="T0" fmla="*/ 0 w 371"/>
                <a:gd name="T1" fmla="*/ 0 h 81"/>
                <a:gd name="T2" fmla="*/ 1 w 371"/>
                <a:gd name="T3" fmla="*/ 0 h 81"/>
                <a:gd name="T4" fmla="*/ 1 w 371"/>
                <a:gd name="T5" fmla="*/ 0 h 81"/>
                <a:gd name="T6" fmla="*/ 4 w 371"/>
                <a:gd name="T7" fmla="*/ 0 h 81"/>
                <a:gd name="T8" fmla="*/ 4 w 371"/>
                <a:gd name="T9" fmla="*/ 0 h 81"/>
                <a:gd name="T10" fmla="*/ 4 w 371"/>
                <a:gd name="T11" fmla="*/ 1 h 81"/>
                <a:gd name="T12" fmla="*/ 1 w 371"/>
                <a:gd name="T13" fmla="*/ 1 h 81"/>
                <a:gd name="T14" fmla="*/ 0 w 371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1"/>
                <a:gd name="T25" fmla="*/ 0 h 81"/>
                <a:gd name="T26" fmla="*/ 371 w 371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1" h="81">
                  <a:moveTo>
                    <a:pt x="0" y="54"/>
                  </a:moveTo>
                  <a:lnTo>
                    <a:pt x="39" y="10"/>
                  </a:lnTo>
                  <a:lnTo>
                    <a:pt x="125" y="0"/>
                  </a:lnTo>
                  <a:lnTo>
                    <a:pt x="371" y="16"/>
                  </a:lnTo>
                  <a:lnTo>
                    <a:pt x="347" y="60"/>
                  </a:lnTo>
                  <a:lnTo>
                    <a:pt x="260" y="76"/>
                  </a:lnTo>
                  <a:lnTo>
                    <a:pt x="107" y="8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6D6A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8" name="Freeform 48"/>
            <p:cNvSpPr>
              <a:spLocks noChangeArrowheads="1"/>
            </p:cNvSpPr>
            <p:nvPr/>
          </p:nvSpPr>
          <p:spPr bwMode="auto">
            <a:xfrm>
              <a:off x="1745" y="3546"/>
              <a:ext cx="319" cy="102"/>
            </a:xfrm>
            <a:custGeom>
              <a:avLst/>
              <a:gdLst>
                <a:gd name="T0" fmla="*/ 4 w 429"/>
                <a:gd name="T1" fmla="*/ 1 h 98"/>
                <a:gd name="T2" fmla="*/ 3 w 429"/>
                <a:gd name="T3" fmla="*/ 1 h 98"/>
                <a:gd name="T4" fmla="*/ 3 w 429"/>
                <a:gd name="T5" fmla="*/ 1 h 98"/>
                <a:gd name="T6" fmla="*/ 2 w 429"/>
                <a:gd name="T7" fmla="*/ 1 h 98"/>
                <a:gd name="T8" fmla="*/ 1 w 429"/>
                <a:gd name="T9" fmla="*/ 1 h 98"/>
                <a:gd name="T10" fmla="*/ 1 w 429"/>
                <a:gd name="T11" fmla="*/ 1 h 98"/>
                <a:gd name="T12" fmla="*/ 1 w 429"/>
                <a:gd name="T13" fmla="*/ 1 h 98"/>
                <a:gd name="T14" fmla="*/ 1 w 429"/>
                <a:gd name="T15" fmla="*/ 1 h 98"/>
                <a:gd name="T16" fmla="*/ 0 w 429"/>
                <a:gd name="T17" fmla="*/ 1 h 98"/>
                <a:gd name="T18" fmla="*/ 0 w 429"/>
                <a:gd name="T19" fmla="*/ 1 h 98"/>
                <a:gd name="T20" fmla="*/ 0 w 429"/>
                <a:gd name="T21" fmla="*/ 1 h 98"/>
                <a:gd name="T22" fmla="*/ 0 w 429"/>
                <a:gd name="T23" fmla="*/ 2 h 98"/>
                <a:gd name="T24" fmla="*/ 1 w 429"/>
                <a:gd name="T25" fmla="*/ 2 h 98"/>
                <a:gd name="T26" fmla="*/ 1 w 429"/>
                <a:gd name="T27" fmla="*/ 2 h 98"/>
                <a:gd name="T28" fmla="*/ 1 w 429"/>
                <a:gd name="T29" fmla="*/ 2 h 98"/>
                <a:gd name="T30" fmla="*/ 1 w 429"/>
                <a:gd name="T31" fmla="*/ 2 h 98"/>
                <a:gd name="T32" fmla="*/ 1 w 429"/>
                <a:gd name="T33" fmla="*/ 2 h 98"/>
                <a:gd name="T34" fmla="*/ 2 w 429"/>
                <a:gd name="T35" fmla="*/ 2 h 98"/>
                <a:gd name="T36" fmla="*/ 3 w 429"/>
                <a:gd name="T37" fmla="*/ 2 h 98"/>
                <a:gd name="T38" fmla="*/ 3 w 429"/>
                <a:gd name="T39" fmla="*/ 2 h 98"/>
                <a:gd name="T40" fmla="*/ 4 w 429"/>
                <a:gd name="T41" fmla="*/ 2 h 98"/>
                <a:gd name="T42" fmla="*/ 4 w 429"/>
                <a:gd name="T43" fmla="*/ 2 h 98"/>
                <a:gd name="T44" fmla="*/ 5 w 429"/>
                <a:gd name="T45" fmla="*/ 2 h 98"/>
                <a:gd name="T46" fmla="*/ 5 w 429"/>
                <a:gd name="T47" fmla="*/ 1 h 98"/>
                <a:gd name="T48" fmla="*/ 5 w 429"/>
                <a:gd name="T49" fmla="*/ 1 h 98"/>
                <a:gd name="T50" fmla="*/ 5 w 429"/>
                <a:gd name="T51" fmla="*/ 1 h 98"/>
                <a:gd name="T52" fmla="*/ 5 w 429"/>
                <a:gd name="T53" fmla="*/ 1 h 98"/>
                <a:gd name="T54" fmla="*/ 4 w 429"/>
                <a:gd name="T55" fmla="*/ 1 h 98"/>
                <a:gd name="T56" fmla="*/ 4 w 429"/>
                <a:gd name="T57" fmla="*/ 1 h 98"/>
                <a:gd name="T58" fmla="*/ 4 w 429"/>
                <a:gd name="T59" fmla="*/ 1 h 98"/>
                <a:gd name="T60" fmla="*/ 4 w 429"/>
                <a:gd name="T61" fmla="*/ 1 h 98"/>
                <a:gd name="T62" fmla="*/ 4 w 429"/>
                <a:gd name="T63" fmla="*/ 1 h 98"/>
                <a:gd name="T64" fmla="*/ 4 w 429"/>
                <a:gd name="T65" fmla="*/ 1 h 98"/>
                <a:gd name="T66" fmla="*/ 4 w 429"/>
                <a:gd name="T67" fmla="*/ 1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9"/>
                <a:gd name="T103" fmla="*/ 0 h 98"/>
                <a:gd name="T104" fmla="*/ 429 w 429"/>
                <a:gd name="T105" fmla="*/ 98 h 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9" h="98">
                  <a:moveTo>
                    <a:pt x="314" y="24"/>
                  </a:moveTo>
                  <a:lnTo>
                    <a:pt x="295" y="27"/>
                  </a:lnTo>
                  <a:lnTo>
                    <a:pt x="276" y="29"/>
                  </a:lnTo>
                  <a:lnTo>
                    <a:pt x="254" y="30"/>
                  </a:lnTo>
                  <a:lnTo>
                    <a:pt x="230" y="32"/>
                  </a:lnTo>
                  <a:lnTo>
                    <a:pt x="207" y="32"/>
                  </a:lnTo>
                  <a:lnTo>
                    <a:pt x="183" y="32"/>
                  </a:lnTo>
                  <a:lnTo>
                    <a:pt x="159" y="30"/>
                  </a:lnTo>
                  <a:lnTo>
                    <a:pt x="137" y="29"/>
                  </a:lnTo>
                  <a:lnTo>
                    <a:pt x="115" y="29"/>
                  </a:lnTo>
                  <a:lnTo>
                    <a:pt x="93" y="27"/>
                  </a:lnTo>
                  <a:lnTo>
                    <a:pt x="76" y="26"/>
                  </a:lnTo>
                  <a:lnTo>
                    <a:pt x="58" y="24"/>
                  </a:lnTo>
                  <a:lnTo>
                    <a:pt x="46" y="22"/>
                  </a:lnTo>
                  <a:lnTo>
                    <a:pt x="35" y="22"/>
                  </a:lnTo>
                  <a:lnTo>
                    <a:pt x="28" y="21"/>
                  </a:lnTo>
                  <a:lnTo>
                    <a:pt x="25" y="21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68"/>
                  </a:lnTo>
                  <a:lnTo>
                    <a:pt x="0" y="87"/>
                  </a:lnTo>
                  <a:lnTo>
                    <a:pt x="20" y="90"/>
                  </a:lnTo>
                  <a:lnTo>
                    <a:pt x="22" y="90"/>
                  </a:lnTo>
                  <a:lnTo>
                    <a:pt x="27" y="90"/>
                  </a:lnTo>
                  <a:lnTo>
                    <a:pt x="35" y="92"/>
                  </a:lnTo>
                  <a:lnTo>
                    <a:pt x="42" y="92"/>
                  </a:lnTo>
                  <a:lnTo>
                    <a:pt x="53" y="94"/>
                  </a:lnTo>
                  <a:lnTo>
                    <a:pt x="68" y="94"/>
                  </a:lnTo>
                  <a:lnTo>
                    <a:pt x="82" y="95"/>
                  </a:lnTo>
                  <a:lnTo>
                    <a:pt x="99" y="95"/>
                  </a:lnTo>
                  <a:lnTo>
                    <a:pt x="117" y="97"/>
                  </a:lnTo>
                  <a:lnTo>
                    <a:pt x="137" y="97"/>
                  </a:lnTo>
                  <a:lnTo>
                    <a:pt x="158" y="98"/>
                  </a:lnTo>
                  <a:lnTo>
                    <a:pt x="180" y="98"/>
                  </a:lnTo>
                  <a:lnTo>
                    <a:pt x="204" y="98"/>
                  </a:lnTo>
                  <a:lnTo>
                    <a:pt x="229" y="98"/>
                  </a:lnTo>
                  <a:lnTo>
                    <a:pt x="254" y="98"/>
                  </a:lnTo>
                  <a:lnTo>
                    <a:pt x="281" y="97"/>
                  </a:lnTo>
                  <a:lnTo>
                    <a:pt x="308" y="95"/>
                  </a:lnTo>
                  <a:lnTo>
                    <a:pt x="331" y="92"/>
                  </a:lnTo>
                  <a:lnTo>
                    <a:pt x="354" y="89"/>
                  </a:lnTo>
                  <a:lnTo>
                    <a:pt x="373" y="84"/>
                  </a:lnTo>
                  <a:lnTo>
                    <a:pt x="388" y="78"/>
                  </a:lnTo>
                  <a:lnTo>
                    <a:pt x="401" y="70"/>
                  </a:lnTo>
                  <a:lnTo>
                    <a:pt x="412" y="62"/>
                  </a:lnTo>
                  <a:lnTo>
                    <a:pt x="420" y="52"/>
                  </a:lnTo>
                  <a:lnTo>
                    <a:pt x="428" y="40"/>
                  </a:lnTo>
                  <a:lnTo>
                    <a:pt x="429" y="29"/>
                  </a:lnTo>
                  <a:lnTo>
                    <a:pt x="428" y="19"/>
                  </a:lnTo>
                  <a:lnTo>
                    <a:pt x="426" y="15"/>
                  </a:lnTo>
                  <a:lnTo>
                    <a:pt x="428" y="18"/>
                  </a:lnTo>
                  <a:lnTo>
                    <a:pt x="425" y="0"/>
                  </a:lnTo>
                  <a:lnTo>
                    <a:pt x="382" y="18"/>
                  </a:lnTo>
                  <a:lnTo>
                    <a:pt x="380" y="11"/>
                  </a:lnTo>
                  <a:lnTo>
                    <a:pt x="379" y="7"/>
                  </a:lnTo>
                  <a:lnTo>
                    <a:pt x="380" y="4"/>
                  </a:lnTo>
                  <a:lnTo>
                    <a:pt x="380" y="2"/>
                  </a:lnTo>
                  <a:lnTo>
                    <a:pt x="379" y="4"/>
                  </a:lnTo>
                  <a:lnTo>
                    <a:pt x="374" y="7"/>
                  </a:lnTo>
                  <a:lnTo>
                    <a:pt x="369" y="8"/>
                  </a:lnTo>
                  <a:lnTo>
                    <a:pt x="360" y="11"/>
                  </a:lnTo>
                  <a:lnTo>
                    <a:pt x="349" y="16"/>
                  </a:lnTo>
                  <a:lnTo>
                    <a:pt x="333" y="19"/>
                  </a:lnTo>
                  <a:lnTo>
                    <a:pt x="314" y="24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9" name="Freeform 49"/>
            <p:cNvSpPr>
              <a:spLocks noChangeArrowheads="1"/>
            </p:cNvSpPr>
            <p:nvPr/>
          </p:nvSpPr>
          <p:spPr bwMode="auto">
            <a:xfrm>
              <a:off x="1764" y="3550"/>
              <a:ext cx="283" cy="73"/>
            </a:xfrm>
            <a:custGeom>
              <a:avLst/>
              <a:gdLst>
                <a:gd name="T0" fmla="*/ 4 w 383"/>
                <a:gd name="T1" fmla="*/ 0 h 71"/>
                <a:gd name="T2" fmla="*/ 4 w 383"/>
                <a:gd name="T3" fmla="*/ 1 h 71"/>
                <a:gd name="T4" fmla="*/ 4 w 383"/>
                <a:gd name="T5" fmla="*/ 1 h 71"/>
                <a:gd name="T6" fmla="*/ 4 w 383"/>
                <a:gd name="T7" fmla="*/ 1 h 71"/>
                <a:gd name="T8" fmla="*/ 4 w 383"/>
                <a:gd name="T9" fmla="*/ 1 h 71"/>
                <a:gd name="T10" fmla="*/ 4 w 383"/>
                <a:gd name="T11" fmla="*/ 1 h 71"/>
                <a:gd name="T12" fmla="*/ 4 w 383"/>
                <a:gd name="T13" fmla="*/ 1 h 71"/>
                <a:gd name="T14" fmla="*/ 4 w 383"/>
                <a:gd name="T15" fmla="*/ 1 h 71"/>
                <a:gd name="T16" fmla="*/ 3 w 383"/>
                <a:gd name="T17" fmla="*/ 2 h 71"/>
                <a:gd name="T18" fmla="*/ 3 w 383"/>
                <a:gd name="T19" fmla="*/ 2 h 71"/>
                <a:gd name="T20" fmla="*/ 2 w 383"/>
                <a:gd name="T21" fmla="*/ 2 h 71"/>
                <a:gd name="T22" fmla="*/ 2 w 383"/>
                <a:gd name="T23" fmla="*/ 2 h 71"/>
                <a:gd name="T24" fmla="*/ 1 w 383"/>
                <a:gd name="T25" fmla="*/ 2 h 71"/>
                <a:gd name="T26" fmla="*/ 1 w 383"/>
                <a:gd name="T27" fmla="*/ 2 h 71"/>
                <a:gd name="T28" fmla="*/ 1 w 383"/>
                <a:gd name="T29" fmla="*/ 2 h 71"/>
                <a:gd name="T30" fmla="*/ 1 w 383"/>
                <a:gd name="T31" fmla="*/ 2 h 71"/>
                <a:gd name="T32" fmla="*/ 1 w 383"/>
                <a:gd name="T33" fmla="*/ 2 h 71"/>
                <a:gd name="T34" fmla="*/ 1 w 383"/>
                <a:gd name="T35" fmla="*/ 2 h 71"/>
                <a:gd name="T36" fmla="*/ 0 w 383"/>
                <a:gd name="T37" fmla="*/ 2 h 71"/>
                <a:gd name="T38" fmla="*/ 0 w 383"/>
                <a:gd name="T39" fmla="*/ 2 h 71"/>
                <a:gd name="T40" fmla="*/ 0 w 383"/>
                <a:gd name="T41" fmla="*/ 2 h 71"/>
                <a:gd name="T42" fmla="*/ 0 w 383"/>
                <a:gd name="T43" fmla="*/ 2 h 71"/>
                <a:gd name="T44" fmla="*/ 0 w 383"/>
                <a:gd name="T45" fmla="*/ 2 h 71"/>
                <a:gd name="T46" fmla="*/ 0 w 383"/>
                <a:gd name="T47" fmla="*/ 1 h 71"/>
                <a:gd name="T48" fmla="*/ 0 w 383"/>
                <a:gd name="T49" fmla="*/ 1 h 71"/>
                <a:gd name="T50" fmla="*/ 0 w 383"/>
                <a:gd name="T51" fmla="*/ 1 h 71"/>
                <a:gd name="T52" fmla="*/ 0 w 383"/>
                <a:gd name="T53" fmla="*/ 1 h 71"/>
                <a:gd name="T54" fmla="*/ 0 w 383"/>
                <a:gd name="T55" fmla="*/ 1 h 71"/>
                <a:gd name="T56" fmla="*/ 0 w 383"/>
                <a:gd name="T57" fmla="*/ 1 h 71"/>
                <a:gd name="T58" fmla="*/ 0 w 383"/>
                <a:gd name="T59" fmla="*/ 1 h 71"/>
                <a:gd name="T60" fmla="*/ 0 w 383"/>
                <a:gd name="T61" fmla="*/ 1 h 71"/>
                <a:gd name="T62" fmla="*/ 0 w 383"/>
                <a:gd name="T63" fmla="*/ 1 h 71"/>
                <a:gd name="T64" fmla="*/ 1 w 383"/>
                <a:gd name="T65" fmla="*/ 1 h 71"/>
                <a:gd name="T66" fmla="*/ 1 w 383"/>
                <a:gd name="T67" fmla="*/ 1 h 71"/>
                <a:gd name="T68" fmla="*/ 1 w 383"/>
                <a:gd name="T69" fmla="*/ 1 h 71"/>
                <a:gd name="T70" fmla="*/ 1 w 383"/>
                <a:gd name="T71" fmla="*/ 1 h 71"/>
                <a:gd name="T72" fmla="*/ 1 w 383"/>
                <a:gd name="T73" fmla="*/ 1 h 71"/>
                <a:gd name="T74" fmla="*/ 1 w 383"/>
                <a:gd name="T75" fmla="*/ 1 h 71"/>
                <a:gd name="T76" fmla="*/ 2 w 383"/>
                <a:gd name="T77" fmla="*/ 1 h 71"/>
                <a:gd name="T78" fmla="*/ 2 w 383"/>
                <a:gd name="T79" fmla="*/ 1 h 71"/>
                <a:gd name="T80" fmla="*/ 2 w 383"/>
                <a:gd name="T81" fmla="*/ 1 h 71"/>
                <a:gd name="T82" fmla="*/ 3 w 383"/>
                <a:gd name="T83" fmla="*/ 1 h 71"/>
                <a:gd name="T84" fmla="*/ 3 w 383"/>
                <a:gd name="T85" fmla="*/ 1 h 71"/>
                <a:gd name="T86" fmla="*/ 4 w 383"/>
                <a:gd name="T87" fmla="*/ 1 h 71"/>
                <a:gd name="T88" fmla="*/ 4 w 383"/>
                <a:gd name="T89" fmla="*/ 1 h 71"/>
                <a:gd name="T90" fmla="*/ 4 w 383"/>
                <a:gd name="T91" fmla="*/ 1 h 71"/>
                <a:gd name="T92" fmla="*/ 4 w 383"/>
                <a:gd name="T93" fmla="*/ 1 h 71"/>
                <a:gd name="T94" fmla="*/ 4 w 383"/>
                <a:gd name="T95" fmla="*/ 1 h 71"/>
                <a:gd name="T96" fmla="*/ 4 w 383"/>
                <a:gd name="T97" fmla="*/ 1 h 71"/>
                <a:gd name="T98" fmla="*/ 4 w 383"/>
                <a:gd name="T99" fmla="*/ 1 h 71"/>
                <a:gd name="T100" fmla="*/ 4 w 383"/>
                <a:gd name="T101" fmla="*/ 0 h 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3"/>
                <a:gd name="T154" fmla="*/ 0 h 71"/>
                <a:gd name="T155" fmla="*/ 383 w 383"/>
                <a:gd name="T156" fmla="*/ 71 h 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3" h="71">
                  <a:moveTo>
                    <a:pt x="378" y="0"/>
                  </a:moveTo>
                  <a:lnTo>
                    <a:pt x="383" y="17"/>
                  </a:lnTo>
                  <a:lnTo>
                    <a:pt x="383" y="19"/>
                  </a:lnTo>
                  <a:lnTo>
                    <a:pt x="383" y="25"/>
                  </a:lnTo>
                  <a:lnTo>
                    <a:pt x="381" y="32"/>
                  </a:lnTo>
                  <a:lnTo>
                    <a:pt x="373" y="41"/>
                  </a:lnTo>
                  <a:lnTo>
                    <a:pt x="359" y="51"/>
                  </a:lnTo>
                  <a:lnTo>
                    <a:pt x="337" y="59"/>
                  </a:lnTo>
                  <a:lnTo>
                    <a:pt x="304" y="65"/>
                  </a:lnTo>
                  <a:lnTo>
                    <a:pt x="256" y="70"/>
                  </a:lnTo>
                  <a:lnTo>
                    <a:pt x="229" y="71"/>
                  </a:lnTo>
                  <a:lnTo>
                    <a:pt x="204" y="71"/>
                  </a:lnTo>
                  <a:lnTo>
                    <a:pt x="181" y="71"/>
                  </a:lnTo>
                  <a:lnTo>
                    <a:pt x="157" y="71"/>
                  </a:lnTo>
                  <a:lnTo>
                    <a:pt x="135" y="71"/>
                  </a:lnTo>
                  <a:lnTo>
                    <a:pt x="113" y="71"/>
                  </a:lnTo>
                  <a:lnTo>
                    <a:pt x="94" y="70"/>
                  </a:lnTo>
                  <a:lnTo>
                    <a:pt x="75" y="70"/>
                  </a:lnTo>
                  <a:lnTo>
                    <a:pt x="59" y="68"/>
                  </a:lnTo>
                  <a:lnTo>
                    <a:pt x="45" y="68"/>
                  </a:lnTo>
                  <a:lnTo>
                    <a:pt x="30" y="66"/>
                  </a:lnTo>
                  <a:lnTo>
                    <a:pt x="21" y="65"/>
                  </a:lnTo>
                  <a:lnTo>
                    <a:pt x="12" y="65"/>
                  </a:lnTo>
                  <a:lnTo>
                    <a:pt x="5" y="63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10" y="38"/>
                  </a:lnTo>
                  <a:lnTo>
                    <a:pt x="19" y="38"/>
                  </a:lnTo>
                  <a:lnTo>
                    <a:pt x="34" y="40"/>
                  </a:lnTo>
                  <a:lnTo>
                    <a:pt x="49" y="41"/>
                  </a:lnTo>
                  <a:lnTo>
                    <a:pt x="68" y="43"/>
                  </a:lnTo>
                  <a:lnTo>
                    <a:pt x="89" y="44"/>
                  </a:lnTo>
                  <a:lnTo>
                    <a:pt x="113" y="46"/>
                  </a:lnTo>
                  <a:lnTo>
                    <a:pt x="136" y="47"/>
                  </a:lnTo>
                  <a:lnTo>
                    <a:pt x="160" y="47"/>
                  </a:lnTo>
                  <a:lnTo>
                    <a:pt x="185" y="47"/>
                  </a:lnTo>
                  <a:lnTo>
                    <a:pt x="209" y="47"/>
                  </a:lnTo>
                  <a:lnTo>
                    <a:pt x="233" y="47"/>
                  </a:lnTo>
                  <a:lnTo>
                    <a:pt x="255" y="46"/>
                  </a:lnTo>
                  <a:lnTo>
                    <a:pt x="277" y="43"/>
                  </a:lnTo>
                  <a:lnTo>
                    <a:pt x="296" y="40"/>
                  </a:lnTo>
                  <a:lnTo>
                    <a:pt x="327" y="32"/>
                  </a:lnTo>
                  <a:lnTo>
                    <a:pt x="350" y="25"/>
                  </a:lnTo>
                  <a:lnTo>
                    <a:pt x="364" y="19"/>
                  </a:lnTo>
                  <a:lnTo>
                    <a:pt x="373" y="13"/>
                  </a:lnTo>
                  <a:lnTo>
                    <a:pt x="378" y="8"/>
                  </a:lnTo>
                  <a:lnTo>
                    <a:pt x="378" y="3"/>
                  </a:lnTo>
                  <a:lnTo>
                    <a:pt x="378" y="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EDEDB7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0" name="Freeform 50"/>
            <p:cNvSpPr>
              <a:spLocks noChangeArrowheads="1"/>
            </p:cNvSpPr>
            <p:nvPr/>
          </p:nvSpPr>
          <p:spPr bwMode="auto">
            <a:xfrm>
              <a:off x="1668" y="3050"/>
              <a:ext cx="409" cy="508"/>
            </a:xfrm>
            <a:custGeom>
              <a:avLst/>
              <a:gdLst>
                <a:gd name="T0" fmla="*/ 0 w 548"/>
                <a:gd name="T1" fmla="*/ 0 h 468"/>
                <a:gd name="T2" fmla="*/ 0 w 548"/>
                <a:gd name="T3" fmla="*/ 7 h 468"/>
                <a:gd name="T4" fmla="*/ 0 w 548"/>
                <a:gd name="T5" fmla="*/ 8 h 468"/>
                <a:gd name="T6" fmla="*/ 1 w 548"/>
                <a:gd name="T7" fmla="*/ 8 h 468"/>
                <a:gd name="T8" fmla="*/ 5 w 548"/>
                <a:gd name="T9" fmla="*/ 8 h 468"/>
                <a:gd name="T10" fmla="*/ 7 w 548"/>
                <a:gd name="T11" fmla="*/ 8 h 468"/>
                <a:gd name="T12" fmla="*/ 7 w 548"/>
                <a:gd name="T13" fmla="*/ 7 h 468"/>
                <a:gd name="T14" fmla="*/ 7 w 548"/>
                <a:gd name="T15" fmla="*/ 0 h 468"/>
                <a:gd name="T16" fmla="*/ 7 w 548"/>
                <a:gd name="T17" fmla="*/ 0 h 468"/>
                <a:gd name="T18" fmla="*/ 7 w 548"/>
                <a:gd name="T19" fmla="*/ 0 h 468"/>
                <a:gd name="T20" fmla="*/ 1 w 548"/>
                <a:gd name="T21" fmla="*/ 0 h 468"/>
                <a:gd name="T22" fmla="*/ 0 w 548"/>
                <a:gd name="T23" fmla="*/ 0 h 468"/>
                <a:gd name="T24" fmla="*/ 0 w 548"/>
                <a:gd name="T25" fmla="*/ 0 h 4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8"/>
                <a:gd name="T40" fmla="*/ 0 h 468"/>
                <a:gd name="T41" fmla="*/ 548 w 548"/>
                <a:gd name="T42" fmla="*/ 468 h 4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8" h="468">
                  <a:moveTo>
                    <a:pt x="0" y="22"/>
                  </a:moveTo>
                  <a:lnTo>
                    <a:pt x="0" y="446"/>
                  </a:lnTo>
                  <a:lnTo>
                    <a:pt x="0" y="468"/>
                  </a:lnTo>
                  <a:lnTo>
                    <a:pt x="24" y="468"/>
                  </a:lnTo>
                  <a:lnTo>
                    <a:pt x="493" y="468"/>
                  </a:lnTo>
                  <a:lnTo>
                    <a:pt x="515" y="463"/>
                  </a:lnTo>
                  <a:lnTo>
                    <a:pt x="548" y="446"/>
                  </a:lnTo>
                  <a:lnTo>
                    <a:pt x="548" y="22"/>
                  </a:lnTo>
                  <a:lnTo>
                    <a:pt x="524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1" name="Rectangle 51"/>
            <p:cNvSpPr>
              <a:spLocks noChangeArrowheads="1"/>
            </p:cNvSpPr>
            <p:nvPr/>
          </p:nvSpPr>
          <p:spPr bwMode="auto">
            <a:xfrm>
              <a:off x="1686" y="3074"/>
              <a:ext cx="372" cy="459"/>
            </a:xfrm>
            <a:prstGeom prst="rect">
              <a:avLst/>
            </a:prstGeom>
            <a:solidFill>
              <a:srgbClr val="EDEDB7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30772" name="Freeform 52"/>
            <p:cNvSpPr>
              <a:spLocks noChangeArrowheads="1"/>
            </p:cNvSpPr>
            <p:nvPr/>
          </p:nvSpPr>
          <p:spPr bwMode="auto">
            <a:xfrm>
              <a:off x="2048" y="3065"/>
              <a:ext cx="80" cy="479"/>
            </a:xfrm>
            <a:custGeom>
              <a:avLst/>
              <a:gdLst>
                <a:gd name="T0" fmla="*/ 1 w 114"/>
                <a:gd name="T1" fmla="*/ 7 h 441"/>
                <a:gd name="T2" fmla="*/ 1 w 114"/>
                <a:gd name="T3" fmla="*/ 7 h 441"/>
                <a:gd name="T4" fmla="*/ 1 w 114"/>
                <a:gd name="T5" fmla="*/ 7 h 441"/>
                <a:gd name="T6" fmla="*/ 1 w 114"/>
                <a:gd name="T7" fmla="*/ 7 h 441"/>
                <a:gd name="T8" fmla="*/ 1 w 114"/>
                <a:gd name="T9" fmla="*/ 2 h 441"/>
                <a:gd name="T10" fmla="*/ 1 w 114"/>
                <a:gd name="T11" fmla="*/ 2 h 441"/>
                <a:gd name="T12" fmla="*/ 1 w 114"/>
                <a:gd name="T13" fmla="*/ 2 h 441"/>
                <a:gd name="T14" fmla="*/ 1 w 114"/>
                <a:gd name="T15" fmla="*/ 0 h 441"/>
                <a:gd name="T16" fmla="*/ 0 w 114"/>
                <a:gd name="T17" fmla="*/ 0 h 441"/>
                <a:gd name="T18" fmla="*/ 0 w 114"/>
                <a:gd name="T19" fmla="*/ 7 h 441"/>
                <a:gd name="T20" fmla="*/ 1 w 114"/>
                <a:gd name="T21" fmla="*/ 7 h 441"/>
                <a:gd name="T22" fmla="*/ 1 w 114"/>
                <a:gd name="T23" fmla="*/ 7 h 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4"/>
                <a:gd name="T37" fmla="*/ 0 h 441"/>
                <a:gd name="T38" fmla="*/ 114 w 114"/>
                <a:gd name="T39" fmla="*/ 441 h 4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4" h="441">
                  <a:moveTo>
                    <a:pt x="51" y="432"/>
                  </a:moveTo>
                  <a:lnTo>
                    <a:pt x="92" y="424"/>
                  </a:lnTo>
                  <a:lnTo>
                    <a:pt x="105" y="419"/>
                  </a:lnTo>
                  <a:lnTo>
                    <a:pt x="105" y="406"/>
                  </a:lnTo>
                  <a:lnTo>
                    <a:pt x="114" y="154"/>
                  </a:lnTo>
                  <a:lnTo>
                    <a:pt x="114" y="149"/>
                  </a:lnTo>
                  <a:lnTo>
                    <a:pt x="112" y="144"/>
                  </a:lnTo>
                  <a:lnTo>
                    <a:pt x="45" y="0"/>
                  </a:lnTo>
                  <a:lnTo>
                    <a:pt x="0" y="8"/>
                  </a:lnTo>
                  <a:lnTo>
                    <a:pt x="0" y="432"/>
                  </a:lnTo>
                  <a:lnTo>
                    <a:pt x="2" y="441"/>
                  </a:lnTo>
                  <a:lnTo>
                    <a:pt x="51" y="432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3" name="Freeform 53"/>
            <p:cNvSpPr>
              <a:spLocks noChangeArrowheads="1"/>
            </p:cNvSpPr>
            <p:nvPr/>
          </p:nvSpPr>
          <p:spPr bwMode="auto">
            <a:xfrm>
              <a:off x="2065" y="3074"/>
              <a:ext cx="45" cy="441"/>
            </a:xfrm>
            <a:custGeom>
              <a:avLst/>
              <a:gdLst>
                <a:gd name="T0" fmla="*/ 0 w 68"/>
                <a:gd name="T1" fmla="*/ 0 h 408"/>
                <a:gd name="T2" fmla="*/ 1 w 68"/>
                <a:gd name="T3" fmla="*/ 2 h 408"/>
                <a:gd name="T4" fmla="*/ 1 w 68"/>
                <a:gd name="T5" fmla="*/ 6 h 408"/>
                <a:gd name="T6" fmla="*/ 1 w 68"/>
                <a:gd name="T7" fmla="*/ 6 h 408"/>
                <a:gd name="T8" fmla="*/ 0 w 68"/>
                <a:gd name="T9" fmla="*/ 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408"/>
                <a:gd name="T17" fmla="*/ 68 w 68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408">
                  <a:moveTo>
                    <a:pt x="0" y="0"/>
                  </a:moveTo>
                  <a:lnTo>
                    <a:pt x="68" y="146"/>
                  </a:lnTo>
                  <a:lnTo>
                    <a:pt x="59" y="397"/>
                  </a:lnTo>
                  <a:lnTo>
                    <a:pt x="4" y="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A3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4" name="Freeform 54"/>
            <p:cNvSpPr>
              <a:spLocks noChangeArrowheads="1"/>
            </p:cNvSpPr>
            <p:nvPr/>
          </p:nvSpPr>
          <p:spPr bwMode="auto">
            <a:xfrm>
              <a:off x="1694" y="3118"/>
              <a:ext cx="330" cy="373"/>
            </a:xfrm>
            <a:custGeom>
              <a:avLst/>
              <a:gdLst>
                <a:gd name="T0" fmla="*/ 4 w 446"/>
                <a:gd name="T1" fmla="*/ 2 h 343"/>
                <a:gd name="T2" fmla="*/ 4 w 446"/>
                <a:gd name="T3" fmla="*/ 1 h 343"/>
                <a:gd name="T4" fmla="*/ 4 w 446"/>
                <a:gd name="T5" fmla="*/ 1 h 343"/>
                <a:gd name="T6" fmla="*/ 4 w 446"/>
                <a:gd name="T7" fmla="*/ 1 h 343"/>
                <a:gd name="T8" fmla="*/ 4 w 446"/>
                <a:gd name="T9" fmla="*/ 1 h 343"/>
                <a:gd name="T10" fmla="*/ 4 w 446"/>
                <a:gd name="T11" fmla="*/ 1 h 343"/>
                <a:gd name="T12" fmla="*/ 4 w 446"/>
                <a:gd name="T13" fmla="*/ 1 h 343"/>
                <a:gd name="T14" fmla="*/ 4 w 446"/>
                <a:gd name="T15" fmla="*/ 1 h 343"/>
                <a:gd name="T16" fmla="*/ 4 w 446"/>
                <a:gd name="T17" fmla="*/ 1 h 343"/>
                <a:gd name="T18" fmla="*/ 4 w 446"/>
                <a:gd name="T19" fmla="*/ 1 h 343"/>
                <a:gd name="T20" fmla="*/ 4 w 446"/>
                <a:gd name="T21" fmla="*/ 1 h 343"/>
                <a:gd name="T22" fmla="*/ 4 w 446"/>
                <a:gd name="T23" fmla="*/ 0 h 343"/>
                <a:gd name="T24" fmla="*/ 4 w 446"/>
                <a:gd name="T25" fmla="*/ 0 h 343"/>
                <a:gd name="T26" fmla="*/ 1 w 446"/>
                <a:gd name="T27" fmla="*/ 0 h 343"/>
                <a:gd name="T28" fmla="*/ 0 w 446"/>
                <a:gd name="T29" fmla="*/ 1 h 343"/>
                <a:gd name="T30" fmla="*/ 0 w 446"/>
                <a:gd name="T31" fmla="*/ 1 h 343"/>
                <a:gd name="T32" fmla="*/ 0 w 446"/>
                <a:gd name="T33" fmla="*/ 1 h 343"/>
                <a:gd name="T34" fmla="*/ 0 w 446"/>
                <a:gd name="T35" fmla="*/ 1 h 343"/>
                <a:gd name="T36" fmla="*/ 0 w 446"/>
                <a:gd name="T37" fmla="*/ 1 h 343"/>
                <a:gd name="T38" fmla="*/ 0 w 446"/>
                <a:gd name="T39" fmla="*/ 1 h 343"/>
                <a:gd name="T40" fmla="*/ 0 w 446"/>
                <a:gd name="T41" fmla="*/ 1 h 343"/>
                <a:gd name="T42" fmla="*/ 0 w 446"/>
                <a:gd name="T43" fmla="*/ 1 h 343"/>
                <a:gd name="T44" fmla="*/ 0 w 446"/>
                <a:gd name="T45" fmla="*/ 5 h 343"/>
                <a:gd name="T46" fmla="*/ 0 w 446"/>
                <a:gd name="T47" fmla="*/ 5 h 343"/>
                <a:gd name="T48" fmla="*/ 0 w 446"/>
                <a:gd name="T49" fmla="*/ 5 h 343"/>
                <a:gd name="T50" fmla="*/ 0 w 446"/>
                <a:gd name="T51" fmla="*/ 5 h 343"/>
                <a:gd name="T52" fmla="*/ 0 w 446"/>
                <a:gd name="T53" fmla="*/ 5 h 343"/>
                <a:gd name="T54" fmla="*/ 0 w 446"/>
                <a:gd name="T55" fmla="*/ 5 h 343"/>
                <a:gd name="T56" fmla="*/ 0 w 446"/>
                <a:gd name="T57" fmla="*/ 7 h 343"/>
                <a:gd name="T58" fmla="*/ 0 w 446"/>
                <a:gd name="T59" fmla="*/ 7 h 343"/>
                <a:gd name="T60" fmla="*/ 0 w 446"/>
                <a:gd name="T61" fmla="*/ 7 h 343"/>
                <a:gd name="T62" fmla="*/ 0 w 446"/>
                <a:gd name="T63" fmla="*/ 7 h 343"/>
                <a:gd name="T64" fmla="*/ 0 w 446"/>
                <a:gd name="T65" fmla="*/ 7 h 343"/>
                <a:gd name="T66" fmla="*/ 0 w 446"/>
                <a:gd name="T67" fmla="*/ 7 h 343"/>
                <a:gd name="T68" fmla="*/ 1 w 446"/>
                <a:gd name="T69" fmla="*/ 7 h 343"/>
                <a:gd name="T70" fmla="*/ 1 w 446"/>
                <a:gd name="T71" fmla="*/ 7 h 343"/>
                <a:gd name="T72" fmla="*/ 4 w 446"/>
                <a:gd name="T73" fmla="*/ 7 h 343"/>
                <a:gd name="T74" fmla="*/ 4 w 446"/>
                <a:gd name="T75" fmla="*/ 7 h 343"/>
                <a:gd name="T76" fmla="*/ 4 w 446"/>
                <a:gd name="T77" fmla="*/ 7 h 343"/>
                <a:gd name="T78" fmla="*/ 4 w 446"/>
                <a:gd name="T79" fmla="*/ 7 h 343"/>
                <a:gd name="T80" fmla="*/ 4 w 446"/>
                <a:gd name="T81" fmla="*/ 7 h 343"/>
                <a:gd name="T82" fmla="*/ 4 w 446"/>
                <a:gd name="T83" fmla="*/ 7 h 343"/>
                <a:gd name="T84" fmla="*/ 4 w 446"/>
                <a:gd name="T85" fmla="*/ 5 h 343"/>
                <a:gd name="T86" fmla="*/ 4 w 446"/>
                <a:gd name="T87" fmla="*/ 5 h 343"/>
                <a:gd name="T88" fmla="*/ 4 w 446"/>
                <a:gd name="T89" fmla="*/ 5 h 343"/>
                <a:gd name="T90" fmla="*/ 4 w 446"/>
                <a:gd name="T91" fmla="*/ 4 h 343"/>
                <a:gd name="T92" fmla="*/ 4 w 446"/>
                <a:gd name="T93" fmla="*/ 3 h 343"/>
                <a:gd name="T94" fmla="*/ 4 w 446"/>
                <a:gd name="T95" fmla="*/ 2 h 343"/>
                <a:gd name="T96" fmla="*/ 4 w 446"/>
                <a:gd name="T97" fmla="*/ 1 h 343"/>
                <a:gd name="T98" fmla="*/ 4 w 446"/>
                <a:gd name="T99" fmla="*/ 2 h 3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6"/>
                <a:gd name="T151" fmla="*/ 0 h 343"/>
                <a:gd name="T152" fmla="*/ 446 w 446"/>
                <a:gd name="T153" fmla="*/ 343 h 3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6" h="343">
                  <a:moveTo>
                    <a:pt x="444" y="67"/>
                  </a:moveTo>
                  <a:lnTo>
                    <a:pt x="444" y="62"/>
                  </a:lnTo>
                  <a:lnTo>
                    <a:pt x="446" y="53"/>
                  </a:lnTo>
                  <a:lnTo>
                    <a:pt x="443" y="38"/>
                  </a:lnTo>
                  <a:lnTo>
                    <a:pt x="435" y="24"/>
                  </a:lnTo>
                  <a:lnTo>
                    <a:pt x="428" y="18"/>
                  </a:lnTo>
                  <a:lnTo>
                    <a:pt x="422" y="13"/>
                  </a:lnTo>
                  <a:lnTo>
                    <a:pt x="416" y="10"/>
                  </a:lnTo>
                  <a:lnTo>
                    <a:pt x="408" y="7"/>
                  </a:lnTo>
                  <a:lnTo>
                    <a:pt x="398" y="4"/>
                  </a:lnTo>
                  <a:lnTo>
                    <a:pt x="389" y="2"/>
                  </a:lnTo>
                  <a:lnTo>
                    <a:pt x="378" y="0"/>
                  </a:lnTo>
                  <a:lnTo>
                    <a:pt x="367" y="0"/>
                  </a:lnTo>
                  <a:lnTo>
                    <a:pt x="65" y="0"/>
                  </a:lnTo>
                  <a:lnTo>
                    <a:pt x="56" y="2"/>
                  </a:lnTo>
                  <a:lnTo>
                    <a:pt x="44" y="5"/>
                  </a:lnTo>
                  <a:lnTo>
                    <a:pt x="35" y="10"/>
                  </a:lnTo>
                  <a:lnTo>
                    <a:pt x="26" y="16"/>
                  </a:lnTo>
                  <a:lnTo>
                    <a:pt x="16" y="26"/>
                  </a:lnTo>
                  <a:lnTo>
                    <a:pt x="10" y="35"/>
                  </a:lnTo>
                  <a:lnTo>
                    <a:pt x="5" y="48"/>
                  </a:lnTo>
                  <a:lnTo>
                    <a:pt x="3" y="62"/>
                  </a:lnTo>
                  <a:lnTo>
                    <a:pt x="0" y="286"/>
                  </a:lnTo>
                  <a:lnTo>
                    <a:pt x="2" y="282"/>
                  </a:lnTo>
                  <a:lnTo>
                    <a:pt x="0" y="289"/>
                  </a:lnTo>
                  <a:lnTo>
                    <a:pt x="0" y="299"/>
                  </a:lnTo>
                  <a:lnTo>
                    <a:pt x="3" y="310"/>
                  </a:lnTo>
                  <a:lnTo>
                    <a:pt x="10" y="319"/>
                  </a:lnTo>
                  <a:lnTo>
                    <a:pt x="14" y="326"/>
                  </a:lnTo>
                  <a:lnTo>
                    <a:pt x="21" y="330"/>
                  </a:lnTo>
                  <a:lnTo>
                    <a:pt x="29" y="334"/>
                  </a:lnTo>
                  <a:lnTo>
                    <a:pt x="37" y="337"/>
                  </a:lnTo>
                  <a:lnTo>
                    <a:pt x="44" y="340"/>
                  </a:lnTo>
                  <a:lnTo>
                    <a:pt x="54" y="342"/>
                  </a:lnTo>
                  <a:lnTo>
                    <a:pt x="65" y="343"/>
                  </a:lnTo>
                  <a:lnTo>
                    <a:pt x="76" y="343"/>
                  </a:lnTo>
                  <a:lnTo>
                    <a:pt x="370" y="343"/>
                  </a:lnTo>
                  <a:lnTo>
                    <a:pt x="381" y="342"/>
                  </a:lnTo>
                  <a:lnTo>
                    <a:pt x="394" y="340"/>
                  </a:lnTo>
                  <a:lnTo>
                    <a:pt x="405" y="335"/>
                  </a:lnTo>
                  <a:lnTo>
                    <a:pt x="416" y="329"/>
                  </a:lnTo>
                  <a:lnTo>
                    <a:pt x="427" y="321"/>
                  </a:lnTo>
                  <a:lnTo>
                    <a:pt x="435" y="310"/>
                  </a:lnTo>
                  <a:lnTo>
                    <a:pt x="439" y="297"/>
                  </a:lnTo>
                  <a:lnTo>
                    <a:pt x="441" y="282"/>
                  </a:lnTo>
                  <a:lnTo>
                    <a:pt x="441" y="231"/>
                  </a:lnTo>
                  <a:lnTo>
                    <a:pt x="443" y="158"/>
                  </a:lnTo>
                  <a:lnTo>
                    <a:pt x="444" y="92"/>
                  </a:lnTo>
                  <a:lnTo>
                    <a:pt x="444" y="62"/>
                  </a:lnTo>
                  <a:lnTo>
                    <a:pt x="444" y="67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5" name="Freeform 55"/>
            <p:cNvSpPr>
              <a:spLocks noChangeArrowheads="1"/>
            </p:cNvSpPr>
            <p:nvPr/>
          </p:nvSpPr>
          <p:spPr bwMode="auto">
            <a:xfrm>
              <a:off x="1714" y="3158"/>
              <a:ext cx="287" cy="309"/>
            </a:xfrm>
            <a:custGeom>
              <a:avLst/>
              <a:gdLst>
                <a:gd name="T0" fmla="*/ 1 w 387"/>
                <a:gd name="T1" fmla="*/ 0 h 284"/>
                <a:gd name="T2" fmla="*/ 1 w 387"/>
                <a:gd name="T3" fmla="*/ 0 h 284"/>
                <a:gd name="T4" fmla="*/ 1 w 387"/>
                <a:gd name="T5" fmla="*/ 0 h 284"/>
                <a:gd name="T6" fmla="*/ 2 w 387"/>
                <a:gd name="T7" fmla="*/ 0 h 284"/>
                <a:gd name="T8" fmla="*/ 3 w 387"/>
                <a:gd name="T9" fmla="*/ 0 h 284"/>
                <a:gd name="T10" fmla="*/ 4 w 387"/>
                <a:gd name="T11" fmla="*/ 0 h 284"/>
                <a:gd name="T12" fmla="*/ 4 w 387"/>
                <a:gd name="T13" fmla="*/ 0 h 284"/>
                <a:gd name="T14" fmla="*/ 4 w 387"/>
                <a:gd name="T15" fmla="*/ 0 h 284"/>
                <a:gd name="T16" fmla="*/ 4 w 387"/>
                <a:gd name="T17" fmla="*/ 1 h 284"/>
                <a:gd name="T18" fmla="*/ 4 w 387"/>
                <a:gd name="T19" fmla="*/ 1 h 284"/>
                <a:gd name="T20" fmla="*/ 5 w 387"/>
                <a:gd name="T21" fmla="*/ 4 h 284"/>
                <a:gd name="T22" fmla="*/ 4 w 387"/>
                <a:gd name="T23" fmla="*/ 4 h 284"/>
                <a:gd name="T24" fmla="*/ 4 w 387"/>
                <a:gd name="T25" fmla="*/ 5 h 284"/>
                <a:gd name="T26" fmla="*/ 4 w 387"/>
                <a:gd name="T27" fmla="*/ 5 h 284"/>
                <a:gd name="T28" fmla="*/ 4 w 387"/>
                <a:gd name="T29" fmla="*/ 5 h 284"/>
                <a:gd name="T30" fmla="*/ 4 w 387"/>
                <a:gd name="T31" fmla="*/ 5 h 284"/>
                <a:gd name="T32" fmla="*/ 4 w 387"/>
                <a:gd name="T33" fmla="*/ 5 h 284"/>
                <a:gd name="T34" fmla="*/ 4 w 387"/>
                <a:gd name="T35" fmla="*/ 5 h 284"/>
                <a:gd name="T36" fmla="*/ 3 w 387"/>
                <a:gd name="T37" fmla="*/ 5 h 284"/>
                <a:gd name="T38" fmla="*/ 2 w 387"/>
                <a:gd name="T39" fmla="*/ 5 h 284"/>
                <a:gd name="T40" fmla="*/ 1 w 387"/>
                <a:gd name="T41" fmla="*/ 5 h 284"/>
                <a:gd name="T42" fmla="*/ 1 w 387"/>
                <a:gd name="T43" fmla="*/ 5 h 284"/>
                <a:gd name="T44" fmla="*/ 1 w 387"/>
                <a:gd name="T45" fmla="*/ 5 h 284"/>
                <a:gd name="T46" fmla="*/ 1 w 387"/>
                <a:gd name="T47" fmla="*/ 4 h 284"/>
                <a:gd name="T48" fmla="*/ 1 w 387"/>
                <a:gd name="T49" fmla="*/ 1 h 284"/>
                <a:gd name="T50" fmla="*/ 0 w 387"/>
                <a:gd name="T51" fmla="*/ 1 h 284"/>
                <a:gd name="T52" fmla="*/ 0 w 387"/>
                <a:gd name="T53" fmla="*/ 1 h 284"/>
                <a:gd name="T54" fmla="*/ 0 w 387"/>
                <a:gd name="T55" fmla="*/ 1 h 284"/>
                <a:gd name="T56" fmla="*/ 0 w 387"/>
                <a:gd name="T57" fmla="*/ 1 h 284"/>
                <a:gd name="T58" fmla="*/ 0 w 387"/>
                <a:gd name="T59" fmla="*/ 1 h 284"/>
                <a:gd name="T60" fmla="*/ 1 w 387"/>
                <a:gd name="T61" fmla="*/ 1 h 284"/>
                <a:gd name="T62" fmla="*/ 1 w 387"/>
                <a:gd name="T63" fmla="*/ 0 h 2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84"/>
                <a:gd name="T98" fmla="*/ 387 w 387"/>
                <a:gd name="T99" fmla="*/ 284 h 2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84">
                  <a:moveTo>
                    <a:pt x="44" y="0"/>
                  </a:moveTo>
                  <a:lnTo>
                    <a:pt x="48" y="0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9" y="0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160" y="0"/>
                  </a:lnTo>
                  <a:lnTo>
                    <a:pt x="186" y="0"/>
                  </a:lnTo>
                  <a:lnTo>
                    <a:pt x="213" y="0"/>
                  </a:lnTo>
                  <a:lnTo>
                    <a:pt x="240" y="0"/>
                  </a:lnTo>
                  <a:lnTo>
                    <a:pt x="265" y="0"/>
                  </a:lnTo>
                  <a:lnTo>
                    <a:pt x="289" y="0"/>
                  </a:lnTo>
                  <a:lnTo>
                    <a:pt x="310" y="0"/>
                  </a:lnTo>
                  <a:lnTo>
                    <a:pt x="325" y="0"/>
                  </a:lnTo>
                  <a:lnTo>
                    <a:pt x="338" y="0"/>
                  </a:lnTo>
                  <a:lnTo>
                    <a:pt x="344" y="0"/>
                  </a:lnTo>
                  <a:lnTo>
                    <a:pt x="360" y="4"/>
                  </a:lnTo>
                  <a:lnTo>
                    <a:pt x="374" y="12"/>
                  </a:lnTo>
                  <a:lnTo>
                    <a:pt x="384" y="22"/>
                  </a:lnTo>
                  <a:lnTo>
                    <a:pt x="387" y="27"/>
                  </a:lnTo>
                  <a:lnTo>
                    <a:pt x="387" y="232"/>
                  </a:lnTo>
                  <a:lnTo>
                    <a:pt x="385" y="243"/>
                  </a:lnTo>
                  <a:lnTo>
                    <a:pt x="384" y="252"/>
                  </a:lnTo>
                  <a:lnTo>
                    <a:pt x="382" y="262"/>
                  </a:lnTo>
                  <a:lnTo>
                    <a:pt x="381" y="270"/>
                  </a:lnTo>
                  <a:lnTo>
                    <a:pt x="368" y="278"/>
                  </a:lnTo>
                  <a:lnTo>
                    <a:pt x="357" y="282"/>
                  </a:lnTo>
                  <a:lnTo>
                    <a:pt x="346" y="284"/>
                  </a:lnTo>
                  <a:lnTo>
                    <a:pt x="343" y="284"/>
                  </a:lnTo>
                  <a:lnTo>
                    <a:pt x="340" y="284"/>
                  </a:lnTo>
                  <a:lnTo>
                    <a:pt x="333" y="284"/>
                  </a:lnTo>
                  <a:lnTo>
                    <a:pt x="322" y="284"/>
                  </a:lnTo>
                  <a:lnTo>
                    <a:pt x="308" y="284"/>
                  </a:lnTo>
                  <a:lnTo>
                    <a:pt x="291" y="284"/>
                  </a:lnTo>
                  <a:lnTo>
                    <a:pt x="270" y="284"/>
                  </a:lnTo>
                  <a:lnTo>
                    <a:pt x="250" y="284"/>
                  </a:lnTo>
                  <a:lnTo>
                    <a:pt x="226" y="284"/>
                  </a:lnTo>
                  <a:lnTo>
                    <a:pt x="193" y="282"/>
                  </a:lnTo>
                  <a:lnTo>
                    <a:pt x="160" y="281"/>
                  </a:lnTo>
                  <a:lnTo>
                    <a:pt x="128" y="278"/>
                  </a:lnTo>
                  <a:lnTo>
                    <a:pt x="98" y="275"/>
                  </a:lnTo>
                  <a:lnTo>
                    <a:pt x="73" y="273"/>
                  </a:lnTo>
                  <a:lnTo>
                    <a:pt x="52" y="270"/>
                  </a:lnTo>
                  <a:lnTo>
                    <a:pt x="38" y="265"/>
                  </a:lnTo>
                  <a:lnTo>
                    <a:pt x="30" y="262"/>
                  </a:lnTo>
                  <a:lnTo>
                    <a:pt x="27" y="259"/>
                  </a:lnTo>
                  <a:lnTo>
                    <a:pt x="19" y="235"/>
                  </a:lnTo>
                  <a:lnTo>
                    <a:pt x="13" y="166"/>
                  </a:lnTo>
                  <a:lnTo>
                    <a:pt x="11" y="25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1" y="12"/>
                  </a:lnTo>
                  <a:lnTo>
                    <a:pt x="27" y="6"/>
                  </a:lnTo>
                  <a:lnTo>
                    <a:pt x="40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5FFFF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6" name="Freeform 56"/>
            <p:cNvSpPr>
              <a:spLocks noChangeArrowheads="1"/>
            </p:cNvSpPr>
            <p:nvPr/>
          </p:nvSpPr>
          <p:spPr bwMode="auto">
            <a:xfrm>
              <a:off x="1714" y="3158"/>
              <a:ext cx="3" cy="20"/>
            </a:xfrm>
            <a:custGeom>
              <a:avLst/>
              <a:gdLst>
                <a:gd name="T0" fmla="*/ 0 w 11"/>
                <a:gd name="T1" fmla="*/ 0 h 25"/>
                <a:gd name="T2" fmla="*/ 0 w 11"/>
                <a:gd name="T3" fmla="*/ 0 h 25"/>
                <a:gd name="T4" fmla="*/ 0 w 11"/>
                <a:gd name="T5" fmla="*/ 0 h 25"/>
                <a:gd name="T6" fmla="*/ 0 w 11"/>
                <a:gd name="T7" fmla="*/ 0 h 25"/>
                <a:gd name="T8" fmla="*/ 0 w 11"/>
                <a:gd name="T9" fmla="*/ 0 h 25"/>
                <a:gd name="T10" fmla="*/ 0 w 11"/>
                <a:gd name="T11" fmla="*/ 0 h 25"/>
                <a:gd name="T12" fmla="*/ 0 w 11"/>
                <a:gd name="T13" fmla="*/ 0 h 25"/>
                <a:gd name="T14" fmla="*/ 0 w 11"/>
                <a:gd name="T15" fmla="*/ 0 h 25"/>
                <a:gd name="T16" fmla="*/ 0 w 11"/>
                <a:gd name="T17" fmla="*/ 0 h 25"/>
                <a:gd name="T18" fmla="*/ 0 w 11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5"/>
                <a:gd name="T32" fmla="*/ 11 w 11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5">
                  <a:moveTo>
                    <a:pt x="0" y="25"/>
                  </a:moveTo>
                  <a:lnTo>
                    <a:pt x="0" y="25"/>
                  </a:lnTo>
                  <a:lnTo>
                    <a:pt x="2" y="18"/>
                  </a:lnTo>
                  <a:lnTo>
                    <a:pt x="3" y="10"/>
                  </a:lnTo>
                  <a:lnTo>
                    <a:pt x="6" y="5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5FFFF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7" name="Freeform 57"/>
            <p:cNvSpPr>
              <a:spLocks noChangeArrowheads="1"/>
            </p:cNvSpPr>
            <p:nvPr/>
          </p:nvSpPr>
          <p:spPr bwMode="auto">
            <a:xfrm>
              <a:off x="1714" y="3142"/>
              <a:ext cx="292" cy="307"/>
            </a:xfrm>
            <a:custGeom>
              <a:avLst/>
              <a:gdLst>
                <a:gd name="T0" fmla="*/ 4 w 395"/>
                <a:gd name="T1" fmla="*/ 1 h 284"/>
                <a:gd name="T2" fmla="*/ 4 w 395"/>
                <a:gd name="T3" fmla="*/ 1 h 284"/>
                <a:gd name="T4" fmla="*/ 4 w 395"/>
                <a:gd name="T5" fmla="*/ 1 h 284"/>
                <a:gd name="T6" fmla="*/ 3 w 395"/>
                <a:gd name="T7" fmla="*/ 1 h 284"/>
                <a:gd name="T8" fmla="*/ 3 w 395"/>
                <a:gd name="T9" fmla="*/ 1 h 284"/>
                <a:gd name="T10" fmla="*/ 2 w 395"/>
                <a:gd name="T11" fmla="*/ 1 h 284"/>
                <a:gd name="T12" fmla="*/ 1 w 395"/>
                <a:gd name="T13" fmla="*/ 1 h 284"/>
                <a:gd name="T14" fmla="*/ 1 w 395"/>
                <a:gd name="T15" fmla="*/ 1 h 284"/>
                <a:gd name="T16" fmla="*/ 1 w 395"/>
                <a:gd name="T17" fmla="*/ 1 h 284"/>
                <a:gd name="T18" fmla="*/ 0 w 395"/>
                <a:gd name="T19" fmla="*/ 1 h 284"/>
                <a:gd name="T20" fmla="*/ 0 w 395"/>
                <a:gd name="T21" fmla="*/ 1 h 284"/>
                <a:gd name="T22" fmla="*/ 0 w 395"/>
                <a:gd name="T23" fmla="*/ 1 h 284"/>
                <a:gd name="T24" fmla="*/ 0 w 395"/>
                <a:gd name="T25" fmla="*/ 1 h 284"/>
                <a:gd name="T26" fmla="*/ 0 w 395"/>
                <a:gd name="T27" fmla="*/ 1 h 284"/>
                <a:gd name="T28" fmla="*/ 0 w 395"/>
                <a:gd name="T29" fmla="*/ 0 h 284"/>
                <a:gd name="T30" fmla="*/ 0 w 395"/>
                <a:gd name="T31" fmla="*/ 0 h 284"/>
                <a:gd name="T32" fmla="*/ 1 w 395"/>
                <a:gd name="T33" fmla="*/ 0 h 284"/>
                <a:gd name="T34" fmla="*/ 1 w 395"/>
                <a:gd name="T35" fmla="*/ 0 h 284"/>
                <a:gd name="T36" fmla="*/ 1 w 395"/>
                <a:gd name="T37" fmla="*/ 0 h 284"/>
                <a:gd name="T38" fmla="*/ 2 w 395"/>
                <a:gd name="T39" fmla="*/ 0 h 284"/>
                <a:gd name="T40" fmla="*/ 3 w 395"/>
                <a:gd name="T41" fmla="*/ 0 h 284"/>
                <a:gd name="T42" fmla="*/ 3 w 395"/>
                <a:gd name="T43" fmla="*/ 0 h 284"/>
                <a:gd name="T44" fmla="*/ 4 w 395"/>
                <a:gd name="T45" fmla="*/ 0 h 284"/>
                <a:gd name="T46" fmla="*/ 4 w 395"/>
                <a:gd name="T47" fmla="*/ 1 h 284"/>
                <a:gd name="T48" fmla="*/ 4 w 395"/>
                <a:gd name="T49" fmla="*/ 1 h 284"/>
                <a:gd name="T50" fmla="*/ 4 w 395"/>
                <a:gd name="T51" fmla="*/ 1 h 284"/>
                <a:gd name="T52" fmla="*/ 4 w 395"/>
                <a:gd name="T53" fmla="*/ 1 h 284"/>
                <a:gd name="T54" fmla="*/ 4 w 395"/>
                <a:gd name="T55" fmla="*/ 2 h 284"/>
                <a:gd name="T56" fmla="*/ 4 w 395"/>
                <a:gd name="T57" fmla="*/ 4 h 284"/>
                <a:gd name="T58" fmla="*/ 4 w 395"/>
                <a:gd name="T59" fmla="*/ 4 h 284"/>
                <a:gd name="T60" fmla="*/ 4 w 395"/>
                <a:gd name="T61" fmla="*/ 4 h 284"/>
                <a:gd name="T62" fmla="*/ 4 w 395"/>
                <a:gd name="T63" fmla="*/ 4 h 284"/>
                <a:gd name="T64" fmla="*/ 4 w 395"/>
                <a:gd name="T65" fmla="*/ 3 h 2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5"/>
                <a:gd name="T100" fmla="*/ 0 h 284"/>
                <a:gd name="T101" fmla="*/ 395 w 395"/>
                <a:gd name="T102" fmla="*/ 284 h 2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5" h="284">
                  <a:moveTo>
                    <a:pt x="387" y="41"/>
                  </a:moveTo>
                  <a:lnTo>
                    <a:pt x="384" y="36"/>
                  </a:lnTo>
                  <a:lnTo>
                    <a:pt x="374" y="26"/>
                  </a:lnTo>
                  <a:lnTo>
                    <a:pt x="360" y="18"/>
                  </a:lnTo>
                  <a:lnTo>
                    <a:pt x="344" y="14"/>
                  </a:lnTo>
                  <a:lnTo>
                    <a:pt x="338" y="14"/>
                  </a:lnTo>
                  <a:lnTo>
                    <a:pt x="325" y="14"/>
                  </a:lnTo>
                  <a:lnTo>
                    <a:pt x="310" y="14"/>
                  </a:lnTo>
                  <a:lnTo>
                    <a:pt x="289" y="14"/>
                  </a:lnTo>
                  <a:lnTo>
                    <a:pt x="265" y="14"/>
                  </a:lnTo>
                  <a:lnTo>
                    <a:pt x="240" y="14"/>
                  </a:lnTo>
                  <a:lnTo>
                    <a:pt x="213" y="14"/>
                  </a:lnTo>
                  <a:lnTo>
                    <a:pt x="186" y="14"/>
                  </a:lnTo>
                  <a:lnTo>
                    <a:pt x="160" y="14"/>
                  </a:lnTo>
                  <a:lnTo>
                    <a:pt x="134" y="14"/>
                  </a:lnTo>
                  <a:lnTo>
                    <a:pt x="109" y="14"/>
                  </a:lnTo>
                  <a:lnTo>
                    <a:pt x="89" y="14"/>
                  </a:lnTo>
                  <a:lnTo>
                    <a:pt x="70" y="14"/>
                  </a:lnTo>
                  <a:lnTo>
                    <a:pt x="57" y="14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0" y="15"/>
                  </a:lnTo>
                  <a:lnTo>
                    <a:pt x="27" y="20"/>
                  </a:lnTo>
                  <a:lnTo>
                    <a:pt x="11" y="26"/>
                  </a:lnTo>
                  <a:lnTo>
                    <a:pt x="0" y="37"/>
                  </a:lnTo>
                  <a:lnTo>
                    <a:pt x="11" y="12"/>
                  </a:lnTo>
                  <a:lnTo>
                    <a:pt x="21" y="6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6" y="0"/>
                  </a:lnTo>
                  <a:lnTo>
                    <a:pt x="95" y="0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64" y="0"/>
                  </a:lnTo>
                  <a:lnTo>
                    <a:pt x="190" y="0"/>
                  </a:lnTo>
                  <a:lnTo>
                    <a:pt x="216" y="0"/>
                  </a:lnTo>
                  <a:lnTo>
                    <a:pt x="242" y="0"/>
                  </a:lnTo>
                  <a:lnTo>
                    <a:pt x="265" y="0"/>
                  </a:lnTo>
                  <a:lnTo>
                    <a:pt x="288" y="0"/>
                  </a:lnTo>
                  <a:lnTo>
                    <a:pt x="308" y="0"/>
                  </a:lnTo>
                  <a:lnTo>
                    <a:pt x="325" y="0"/>
                  </a:lnTo>
                  <a:lnTo>
                    <a:pt x="340" y="0"/>
                  </a:lnTo>
                  <a:lnTo>
                    <a:pt x="360" y="1"/>
                  </a:lnTo>
                  <a:lnTo>
                    <a:pt x="376" y="6"/>
                  </a:lnTo>
                  <a:lnTo>
                    <a:pt x="385" y="12"/>
                  </a:lnTo>
                  <a:lnTo>
                    <a:pt x="392" y="18"/>
                  </a:lnTo>
                  <a:lnTo>
                    <a:pt x="395" y="26"/>
                  </a:lnTo>
                  <a:lnTo>
                    <a:pt x="395" y="33"/>
                  </a:lnTo>
                  <a:lnTo>
                    <a:pt x="395" y="37"/>
                  </a:lnTo>
                  <a:lnTo>
                    <a:pt x="395" y="39"/>
                  </a:lnTo>
                  <a:lnTo>
                    <a:pt x="395" y="67"/>
                  </a:lnTo>
                  <a:lnTo>
                    <a:pt x="393" y="134"/>
                  </a:lnTo>
                  <a:lnTo>
                    <a:pt x="392" y="208"/>
                  </a:lnTo>
                  <a:lnTo>
                    <a:pt x="392" y="259"/>
                  </a:lnTo>
                  <a:lnTo>
                    <a:pt x="390" y="266"/>
                  </a:lnTo>
                  <a:lnTo>
                    <a:pt x="389" y="273"/>
                  </a:lnTo>
                  <a:lnTo>
                    <a:pt x="385" y="279"/>
                  </a:lnTo>
                  <a:lnTo>
                    <a:pt x="381" y="284"/>
                  </a:lnTo>
                  <a:lnTo>
                    <a:pt x="382" y="276"/>
                  </a:lnTo>
                  <a:lnTo>
                    <a:pt x="384" y="266"/>
                  </a:lnTo>
                  <a:lnTo>
                    <a:pt x="385" y="257"/>
                  </a:lnTo>
                  <a:lnTo>
                    <a:pt x="387" y="246"/>
                  </a:lnTo>
                  <a:lnTo>
                    <a:pt x="387" y="41"/>
                  </a:lnTo>
                  <a:close/>
                </a:path>
              </a:pathLst>
            </a:custGeom>
            <a:solidFill>
              <a:srgbClr val="BFD8D8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8" name="Freeform 58"/>
            <p:cNvSpPr>
              <a:spLocks noChangeArrowheads="1"/>
            </p:cNvSpPr>
            <p:nvPr/>
          </p:nvSpPr>
          <p:spPr bwMode="auto">
            <a:xfrm>
              <a:off x="1714" y="3184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1"/>
                <a:gd name="T32" fmla="*/ 1 w 1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6EFEF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9" name="Freeform 59"/>
            <p:cNvSpPr>
              <a:spLocks noChangeArrowheads="1"/>
            </p:cNvSpPr>
            <p:nvPr/>
          </p:nvSpPr>
          <p:spPr bwMode="auto">
            <a:xfrm>
              <a:off x="1711" y="3187"/>
              <a:ext cx="168" cy="280"/>
            </a:xfrm>
            <a:custGeom>
              <a:avLst/>
              <a:gdLst>
                <a:gd name="T0" fmla="*/ 1 w 229"/>
                <a:gd name="T1" fmla="*/ 4 h 259"/>
                <a:gd name="T2" fmla="*/ 1 w 229"/>
                <a:gd name="T3" fmla="*/ 4 h 259"/>
                <a:gd name="T4" fmla="*/ 1 w 229"/>
                <a:gd name="T5" fmla="*/ 4 h 259"/>
                <a:gd name="T6" fmla="*/ 1 w 229"/>
                <a:gd name="T7" fmla="*/ 4 h 259"/>
                <a:gd name="T8" fmla="*/ 1 w 229"/>
                <a:gd name="T9" fmla="*/ 4 h 259"/>
                <a:gd name="T10" fmla="*/ 2 w 229"/>
                <a:gd name="T11" fmla="*/ 4 h 259"/>
                <a:gd name="T12" fmla="*/ 2 w 229"/>
                <a:gd name="T13" fmla="*/ 4 h 259"/>
                <a:gd name="T14" fmla="*/ 3 w 229"/>
                <a:gd name="T15" fmla="*/ 5 h 259"/>
                <a:gd name="T16" fmla="*/ 3 w 229"/>
                <a:gd name="T17" fmla="*/ 5 h 259"/>
                <a:gd name="T18" fmla="*/ 3 w 229"/>
                <a:gd name="T19" fmla="*/ 5 h 259"/>
                <a:gd name="T20" fmla="*/ 2 w 229"/>
                <a:gd name="T21" fmla="*/ 5 h 259"/>
                <a:gd name="T22" fmla="*/ 2 w 229"/>
                <a:gd name="T23" fmla="*/ 5 h 259"/>
                <a:gd name="T24" fmla="*/ 1 w 229"/>
                <a:gd name="T25" fmla="*/ 5 h 259"/>
                <a:gd name="T26" fmla="*/ 1 w 229"/>
                <a:gd name="T27" fmla="*/ 5 h 259"/>
                <a:gd name="T28" fmla="*/ 1 w 229"/>
                <a:gd name="T29" fmla="*/ 5 h 259"/>
                <a:gd name="T30" fmla="*/ 1 w 229"/>
                <a:gd name="T31" fmla="*/ 5 h 259"/>
                <a:gd name="T32" fmla="*/ 1 w 229"/>
                <a:gd name="T33" fmla="*/ 5 h 259"/>
                <a:gd name="T34" fmla="*/ 1 w 229"/>
                <a:gd name="T35" fmla="*/ 5 h 259"/>
                <a:gd name="T36" fmla="*/ 1 w 229"/>
                <a:gd name="T37" fmla="*/ 4 h 259"/>
                <a:gd name="T38" fmla="*/ 1 w 229"/>
                <a:gd name="T39" fmla="*/ 4 h 259"/>
                <a:gd name="T40" fmla="*/ 1 w 229"/>
                <a:gd name="T41" fmla="*/ 4 h 259"/>
                <a:gd name="T42" fmla="*/ 0 w 229"/>
                <a:gd name="T43" fmla="*/ 4 h 259"/>
                <a:gd name="T44" fmla="*/ 0 w 229"/>
                <a:gd name="T45" fmla="*/ 4 h 259"/>
                <a:gd name="T46" fmla="*/ 0 w 229"/>
                <a:gd name="T47" fmla="*/ 4 h 259"/>
                <a:gd name="T48" fmla="*/ 0 w 229"/>
                <a:gd name="T49" fmla="*/ 4 h 259"/>
                <a:gd name="T50" fmla="*/ 0 w 229"/>
                <a:gd name="T51" fmla="*/ 4 h 259"/>
                <a:gd name="T52" fmla="*/ 1 w 229"/>
                <a:gd name="T53" fmla="*/ 2 h 259"/>
                <a:gd name="T54" fmla="*/ 1 w 229"/>
                <a:gd name="T55" fmla="*/ 1 h 259"/>
                <a:gd name="T56" fmla="*/ 1 w 229"/>
                <a:gd name="T57" fmla="*/ 1 h 259"/>
                <a:gd name="T58" fmla="*/ 1 w 229"/>
                <a:gd name="T59" fmla="*/ 0 h 259"/>
                <a:gd name="T60" fmla="*/ 1 w 229"/>
                <a:gd name="T61" fmla="*/ 3 h 259"/>
                <a:gd name="T62" fmla="*/ 1 w 229"/>
                <a:gd name="T63" fmla="*/ 4 h 259"/>
                <a:gd name="T64" fmla="*/ 1 w 229"/>
                <a:gd name="T65" fmla="*/ 4 h 259"/>
                <a:gd name="T66" fmla="*/ 1 w 229"/>
                <a:gd name="T67" fmla="*/ 4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9"/>
                <a:gd name="T103" fmla="*/ 0 h 259"/>
                <a:gd name="T104" fmla="*/ 229 w 229"/>
                <a:gd name="T105" fmla="*/ 259 h 2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9" h="259">
                  <a:moveTo>
                    <a:pt x="33" y="237"/>
                  </a:moveTo>
                  <a:lnTo>
                    <a:pt x="41" y="240"/>
                  </a:lnTo>
                  <a:lnTo>
                    <a:pt x="55" y="245"/>
                  </a:lnTo>
                  <a:lnTo>
                    <a:pt x="76" y="248"/>
                  </a:lnTo>
                  <a:lnTo>
                    <a:pt x="101" y="250"/>
                  </a:lnTo>
                  <a:lnTo>
                    <a:pt x="131" y="253"/>
                  </a:lnTo>
                  <a:lnTo>
                    <a:pt x="163" y="256"/>
                  </a:lnTo>
                  <a:lnTo>
                    <a:pt x="196" y="257"/>
                  </a:lnTo>
                  <a:lnTo>
                    <a:pt x="229" y="259"/>
                  </a:lnTo>
                  <a:lnTo>
                    <a:pt x="204" y="259"/>
                  </a:lnTo>
                  <a:lnTo>
                    <a:pt x="177" y="259"/>
                  </a:lnTo>
                  <a:lnTo>
                    <a:pt x="152" y="259"/>
                  </a:lnTo>
                  <a:lnTo>
                    <a:pt x="126" y="259"/>
                  </a:lnTo>
                  <a:lnTo>
                    <a:pt x="104" y="259"/>
                  </a:lnTo>
                  <a:lnTo>
                    <a:pt x="84" y="259"/>
                  </a:lnTo>
                  <a:lnTo>
                    <a:pt x="66" y="259"/>
                  </a:lnTo>
                  <a:lnTo>
                    <a:pt x="52" y="259"/>
                  </a:lnTo>
                  <a:lnTo>
                    <a:pt x="32" y="257"/>
                  </a:lnTo>
                  <a:lnTo>
                    <a:pt x="17" y="254"/>
                  </a:lnTo>
                  <a:lnTo>
                    <a:pt x="8" y="248"/>
                  </a:lnTo>
                  <a:lnTo>
                    <a:pt x="3" y="242"/>
                  </a:lnTo>
                  <a:lnTo>
                    <a:pt x="0" y="237"/>
                  </a:lnTo>
                  <a:lnTo>
                    <a:pt x="0" y="231"/>
                  </a:lnTo>
                  <a:lnTo>
                    <a:pt x="0" y="227"/>
                  </a:lnTo>
                  <a:lnTo>
                    <a:pt x="0" y="226"/>
                  </a:lnTo>
                  <a:lnTo>
                    <a:pt x="0" y="196"/>
                  </a:lnTo>
                  <a:lnTo>
                    <a:pt x="2" y="128"/>
                  </a:lnTo>
                  <a:lnTo>
                    <a:pt x="3" y="54"/>
                  </a:lnTo>
                  <a:lnTo>
                    <a:pt x="3" y="2"/>
                  </a:lnTo>
                  <a:lnTo>
                    <a:pt x="14" y="0"/>
                  </a:lnTo>
                  <a:lnTo>
                    <a:pt x="16" y="141"/>
                  </a:lnTo>
                  <a:lnTo>
                    <a:pt x="22" y="210"/>
                  </a:lnTo>
                  <a:lnTo>
                    <a:pt x="30" y="234"/>
                  </a:lnTo>
                  <a:lnTo>
                    <a:pt x="33" y="237"/>
                  </a:lnTo>
                  <a:close/>
                </a:path>
              </a:pathLst>
            </a:custGeom>
            <a:solidFill>
              <a:srgbClr val="BFD8D8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0" name="Freeform 60"/>
            <p:cNvSpPr>
              <a:spLocks noChangeArrowheads="1"/>
            </p:cNvSpPr>
            <p:nvPr/>
          </p:nvSpPr>
          <p:spPr bwMode="auto">
            <a:xfrm>
              <a:off x="1742" y="3266"/>
              <a:ext cx="201" cy="161"/>
            </a:xfrm>
            <a:custGeom>
              <a:avLst/>
              <a:gdLst>
                <a:gd name="T0" fmla="*/ 0 w 275"/>
                <a:gd name="T1" fmla="*/ 0 h 153"/>
                <a:gd name="T2" fmla="*/ 0 w 275"/>
                <a:gd name="T3" fmla="*/ 0 h 153"/>
                <a:gd name="T4" fmla="*/ 0 w 275"/>
                <a:gd name="T5" fmla="*/ 0 h 153"/>
                <a:gd name="T6" fmla="*/ 0 w 275"/>
                <a:gd name="T7" fmla="*/ 0 h 153"/>
                <a:gd name="T8" fmla="*/ 0 w 275"/>
                <a:gd name="T9" fmla="*/ 1 h 153"/>
                <a:gd name="T10" fmla="*/ 0 w 275"/>
                <a:gd name="T11" fmla="*/ 1 h 153"/>
                <a:gd name="T12" fmla="*/ 0 w 275"/>
                <a:gd name="T13" fmla="*/ 1 h 153"/>
                <a:gd name="T14" fmla="*/ 0 w 275"/>
                <a:gd name="T15" fmla="*/ 2 h 153"/>
                <a:gd name="T16" fmla="*/ 0 w 275"/>
                <a:gd name="T17" fmla="*/ 2 h 153"/>
                <a:gd name="T18" fmla="*/ 0 w 275"/>
                <a:gd name="T19" fmla="*/ 2 h 153"/>
                <a:gd name="T20" fmla="*/ 1 w 275"/>
                <a:gd name="T21" fmla="*/ 2 h 153"/>
                <a:gd name="T22" fmla="*/ 1 w 275"/>
                <a:gd name="T23" fmla="*/ 2 h 153"/>
                <a:gd name="T24" fmla="*/ 1 w 275"/>
                <a:gd name="T25" fmla="*/ 2 h 153"/>
                <a:gd name="T26" fmla="*/ 2 w 275"/>
                <a:gd name="T27" fmla="*/ 2 h 153"/>
                <a:gd name="T28" fmla="*/ 2 w 275"/>
                <a:gd name="T29" fmla="*/ 2 h 153"/>
                <a:gd name="T30" fmla="*/ 3 w 275"/>
                <a:gd name="T31" fmla="*/ 2 h 153"/>
                <a:gd name="T32" fmla="*/ 3 w 275"/>
                <a:gd name="T33" fmla="*/ 2 h 153"/>
                <a:gd name="T34" fmla="*/ 3 w 275"/>
                <a:gd name="T35" fmla="*/ 2 h 153"/>
                <a:gd name="T36" fmla="*/ 3 w 275"/>
                <a:gd name="T37" fmla="*/ 2 h 153"/>
                <a:gd name="T38" fmla="*/ 2 w 275"/>
                <a:gd name="T39" fmla="*/ 1 h 153"/>
                <a:gd name="T40" fmla="*/ 2 w 275"/>
                <a:gd name="T41" fmla="*/ 1 h 153"/>
                <a:gd name="T42" fmla="*/ 2 w 275"/>
                <a:gd name="T43" fmla="*/ 1 h 153"/>
                <a:gd name="T44" fmla="*/ 2 w 275"/>
                <a:gd name="T45" fmla="*/ 1 h 153"/>
                <a:gd name="T46" fmla="*/ 1 w 275"/>
                <a:gd name="T47" fmla="*/ 1 h 153"/>
                <a:gd name="T48" fmla="*/ 1 w 275"/>
                <a:gd name="T49" fmla="*/ 1 h 153"/>
                <a:gd name="T50" fmla="*/ 1 w 275"/>
                <a:gd name="T51" fmla="*/ 1 h 153"/>
                <a:gd name="T52" fmla="*/ 1 w 275"/>
                <a:gd name="T53" fmla="*/ 1 h 153"/>
                <a:gd name="T54" fmla="*/ 1 w 275"/>
                <a:gd name="T55" fmla="*/ 1 h 153"/>
                <a:gd name="T56" fmla="*/ 1 w 275"/>
                <a:gd name="T57" fmla="*/ 1 h 153"/>
                <a:gd name="T58" fmla="*/ 1 w 275"/>
                <a:gd name="T59" fmla="*/ 1 h 153"/>
                <a:gd name="T60" fmla="*/ 0 w 275"/>
                <a:gd name="T61" fmla="*/ 1 h 153"/>
                <a:gd name="T62" fmla="*/ 0 w 275"/>
                <a:gd name="T63" fmla="*/ 1 h 153"/>
                <a:gd name="T64" fmla="*/ 0 w 275"/>
                <a:gd name="T65" fmla="*/ 1 h 153"/>
                <a:gd name="T66" fmla="*/ 0 w 275"/>
                <a:gd name="T67" fmla="*/ 0 h 153"/>
                <a:gd name="T68" fmla="*/ 0 w 275"/>
                <a:gd name="T69" fmla="*/ 0 h 153"/>
                <a:gd name="T70" fmla="*/ 0 w 275"/>
                <a:gd name="T71" fmla="*/ 0 h 153"/>
                <a:gd name="T72" fmla="*/ 0 w 275"/>
                <a:gd name="T73" fmla="*/ 0 h 1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5"/>
                <a:gd name="T112" fmla="*/ 0 h 153"/>
                <a:gd name="T113" fmla="*/ 275 w 275"/>
                <a:gd name="T114" fmla="*/ 153 h 1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5" h="153">
                  <a:moveTo>
                    <a:pt x="6" y="0"/>
                  </a:moveTo>
                  <a:lnTo>
                    <a:pt x="5" y="6"/>
                  </a:lnTo>
                  <a:lnTo>
                    <a:pt x="3" y="21"/>
                  </a:lnTo>
                  <a:lnTo>
                    <a:pt x="2" y="41"/>
                  </a:lnTo>
                  <a:lnTo>
                    <a:pt x="0" y="66"/>
                  </a:lnTo>
                  <a:lnTo>
                    <a:pt x="0" y="92"/>
                  </a:lnTo>
                  <a:lnTo>
                    <a:pt x="5" y="114"/>
                  </a:lnTo>
                  <a:lnTo>
                    <a:pt x="14" y="130"/>
                  </a:lnTo>
                  <a:lnTo>
                    <a:pt x="28" y="139"/>
                  </a:lnTo>
                  <a:lnTo>
                    <a:pt x="52" y="144"/>
                  </a:lnTo>
                  <a:lnTo>
                    <a:pt x="87" y="147"/>
                  </a:lnTo>
                  <a:lnTo>
                    <a:pt x="128" y="150"/>
                  </a:lnTo>
                  <a:lnTo>
                    <a:pt x="171" y="152"/>
                  </a:lnTo>
                  <a:lnTo>
                    <a:pt x="210" y="153"/>
                  </a:lnTo>
                  <a:lnTo>
                    <a:pt x="245" y="153"/>
                  </a:lnTo>
                  <a:lnTo>
                    <a:pt x="267" y="150"/>
                  </a:lnTo>
                  <a:lnTo>
                    <a:pt x="275" y="147"/>
                  </a:lnTo>
                  <a:lnTo>
                    <a:pt x="272" y="141"/>
                  </a:lnTo>
                  <a:lnTo>
                    <a:pt x="262" y="134"/>
                  </a:lnTo>
                  <a:lnTo>
                    <a:pt x="251" y="126"/>
                  </a:lnTo>
                  <a:lnTo>
                    <a:pt x="237" y="120"/>
                  </a:lnTo>
                  <a:lnTo>
                    <a:pt x="221" y="114"/>
                  </a:lnTo>
                  <a:lnTo>
                    <a:pt x="204" y="109"/>
                  </a:lnTo>
                  <a:lnTo>
                    <a:pt x="188" y="106"/>
                  </a:lnTo>
                  <a:lnTo>
                    <a:pt x="174" y="106"/>
                  </a:lnTo>
                  <a:lnTo>
                    <a:pt x="158" y="106"/>
                  </a:lnTo>
                  <a:lnTo>
                    <a:pt x="139" y="104"/>
                  </a:lnTo>
                  <a:lnTo>
                    <a:pt x="118" y="103"/>
                  </a:lnTo>
                  <a:lnTo>
                    <a:pt x="96" y="98"/>
                  </a:lnTo>
                  <a:lnTo>
                    <a:pt x="76" y="93"/>
                  </a:lnTo>
                  <a:lnTo>
                    <a:pt x="58" y="89"/>
                  </a:lnTo>
                  <a:lnTo>
                    <a:pt x="46" y="82"/>
                  </a:lnTo>
                  <a:lnTo>
                    <a:pt x="38" y="76"/>
                  </a:lnTo>
                  <a:lnTo>
                    <a:pt x="32" y="54"/>
                  </a:lnTo>
                  <a:lnTo>
                    <a:pt x="25" y="24"/>
                  </a:lnTo>
                  <a:lnTo>
                    <a:pt x="17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6EFEF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1" name="Freeform 61"/>
            <p:cNvSpPr>
              <a:spLocks noChangeArrowheads="1"/>
            </p:cNvSpPr>
            <p:nvPr/>
          </p:nvSpPr>
          <p:spPr bwMode="auto">
            <a:xfrm>
              <a:off x="1819" y="3197"/>
              <a:ext cx="129" cy="110"/>
            </a:xfrm>
            <a:custGeom>
              <a:avLst/>
              <a:gdLst>
                <a:gd name="T0" fmla="*/ 2 w 177"/>
                <a:gd name="T1" fmla="*/ 2 h 106"/>
                <a:gd name="T2" fmla="*/ 2 w 177"/>
                <a:gd name="T3" fmla="*/ 2 h 106"/>
                <a:gd name="T4" fmla="*/ 2 w 177"/>
                <a:gd name="T5" fmla="*/ 1 h 106"/>
                <a:gd name="T6" fmla="*/ 2 w 177"/>
                <a:gd name="T7" fmla="*/ 1 h 106"/>
                <a:gd name="T8" fmla="*/ 2 w 177"/>
                <a:gd name="T9" fmla="*/ 1 h 106"/>
                <a:gd name="T10" fmla="*/ 2 w 177"/>
                <a:gd name="T11" fmla="*/ 1 h 106"/>
                <a:gd name="T12" fmla="*/ 1 w 177"/>
                <a:gd name="T13" fmla="*/ 1 h 106"/>
                <a:gd name="T14" fmla="*/ 1 w 177"/>
                <a:gd name="T15" fmla="*/ 1 h 106"/>
                <a:gd name="T16" fmla="*/ 1 w 177"/>
                <a:gd name="T17" fmla="*/ 0 h 106"/>
                <a:gd name="T18" fmla="*/ 1 w 177"/>
                <a:gd name="T19" fmla="*/ 1 h 106"/>
                <a:gd name="T20" fmla="*/ 1 w 177"/>
                <a:gd name="T21" fmla="*/ 1 h 106"/>
                <a:gd name="T22" fmla="*/ 1 w 177"/>
                <a:gd name="T23" fmla="*/ 1 h 106"/>
                <a:gd name="T24" fmla="*/ 0 w 177"/>
                <a:gd name="T25" fmla="*/ 1 h 106"/>
                <a:gd name="T26" fmla="*/ 1 w 177"/>
                <a:gd name="T27" fmla="*/ 1 h 106"/>
                <a:gd name="T28" fmla="*/ 1 w 177"/>
                <a:gd name="T29" fmla="*/ 1 h 106"/>
                <a:gd name="T30" fmla="*/ 1 w 177"/>
                <a:gd name="T31" fmla="*/ 1 h 106"/>
                <a:gd name="T32" fmla="*/ 1 w 177"/>
                <a:gd name="T33" fmla="*/ 1 h 106"/>
                <a:gd name="T34" fmla="*/ 1 w 177"/>
                <a:gd name="T35" fmla="*/ 1 h 106"/>
                <a:gd name="T36" fmla="*/ 1 w 177"/>
                <a:gd name="T37" fmla="*/ 1 h 106"/>
                <a:gd name="T38" fmla="*/ 1 w 177"/>
                <a:gd name="T39" fmla="*/ 1 h 106"/>
                <a:gd name="T40" fmla="*/ 1 w 177"/>
                <a:gd name="T41" fmla="*/ 1 h 106"/>
                <a:gd name="T42" fmla="*/ 1 w 177"/>
                <a:gd name="T43" fmla="*/ 1 h 106"/>
                <a:gd name="T44" fmla="*/ 2 w 177"/>
                <a:gd name="T45" fmla="*/ 1 h 106"/>
                <a:gd name="T46" fmla="*/ 2 w 177"/>
                <a:gd name="T47" fmla="*/ 2 h 106"/>
                <a:gd name="T48" fmla="*/ 2 w 177"/>
                <a:gd name="T49" fmla="*/ 2 h 106"/>
                <a:gd name="T50" fmla="*/ 2 w 177"/>
                <a:gd name="T51" fmla="*/ 2 h 106"/>
                <a:gd name="T52" fmla="*/ 2 w 177"/>
                <a:gd name="T53" fmla="*/ 2 h 106"/>
                <a:gd name="T54" fmla="*/ 2 w 177"/>
                <a:gd name="T55" fmla="*/ 2 h 106"/>
                <a:gd name="T56" fmla="*/ 2 w 177"/>
                <a:gd name="T57" fmla="*/ 2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7"/>
                <a:gd name="T88" fmla="*/ 0 h 106"/>
                <a:gd name="T89" fmla="*/ 177 w 177"/>
                <a:gd name="T90" fmla="*/ 106 h 1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7" h="106">
                  <a:moveTo>
                    <a:pt x="175" y="105"/>
                  </a:moveTo>
                  <a:lnTo>
                    <a:pt x="177" y="91"/>
                  </a:lnTo>
                  <a:lnTo>
                    <a:pt x="177" y="57"/>
                  </a:lnTo>
                  <a:lnTo>
                    <a:pt x="172" y="24"/>
                  </a:lnTo>
                  <a:lnTo>
                    <a:pt x="158" y="5"/>
                  </a:lnTo>
                  <a:lnTo>
                    <a:pt x="143" y="4"/>
                  </a:lnTo>
                  <a:lnTo>
                    <a:pt x="121" y="2"/>
                  </a:lnTo>
                  <a:lnTo>
                    <a:pt x="94" y="2"/>
                  </a:lnTo>
                  <a:lnTo>
                    <a:pt x="68" y="0"/>
                  </a:lnTo>
                  <a:lnTo>
                    <a:pt x="42" y="2"/>
                  </a:lnTo>
                  <a:lnTo>
                    <a:pt x="20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4" y="5"/>
                  </a:lnTo>
                  <a:lnTo>
                    <a:pt x="31" y="10"/>
                  </a:lnTo>
                  <a:lnTo>
                    <a:pt x="50" y="15"/>
                  </a:lnTo>
                  <a:lnTo>
                    <a:pt x="69" y="21"/>
                  </a:lnTo>
                  <a:lnTo>
                    <a:pt x="90" y="27"/>
                  </a:lnTo>
                  <a:lnTo>
                    <a:pt x="106" y="34"/>
                  </a:lnTo>
                  <a:lnTo>
                    <a:pt x="118" y="38"/>
                  </a:lnTo>
                  <a:lnTo>
                    <a:pt x="128" y="46"/>
                  </a:lnTo>
                  <a:lnTo>
                    <a:pt x="136" y="57"/>
                  </a:lnTo>
                  <a:lnTo>
                    <a:pt x="143" y="70"/>
                  </a:lnTo>
                  <a:lnTo>
                    <a:pt x="150" y="83"/>
                  </a:lnTo>
                  <a:lnTo>
                    <a:pt x="156" y="94"/>
                  </a:lnTo>
                  <a:lnTo>
                    <a:pt x="162" y="102"/>
                  </a:lnTo>
                  <a:lnTo>
                    <a:pt x="169" y="106"/>
                  </a:lnTo>
                  <a:lnTo>
                    <a:pt x="175" y="105"/>
                  </a:lnTo>
                  <a:close/>
                </a:path>
              </a:pathLst>
            </a:custGeom>
            <a:solidFill>
              <a:srgbClr val="F7FFFF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2" name="Freeform 62"/>
            <p:cNvSpPr>
              <a:spLocks noChangeArrowheads="1"/>
            </p:cNvSpPr>
            <p:nvPr/>
          </p:nvSpPr>
          <p:spPr bwMode="auto">
            <a:xfrm>
              <a:off x="1473" y="3630"/>
              <a:ext cx="623" cy="168"/>
            </a:xfrm>
            <a:custGeom>
              <a:avLst/>
              <a:gdLst>
                <a:gd name="T0" fmla="*/ 10 w 830"/>
                <a:gd name="T1" fmla="*/ 1 h 156"/>
                <a:gd name="T2" fmla="*/ 2 w 830"/>
                <a:gd name="T3" fmla="*/ 0 h 156"/>
                <a:gd name="T4" fmla="*/ 2 w 830"/>
                <a:gd name="T5" fmla="*/ 0 h 156"/>
                <a:gd name="T6" fmla="*/ 2 w 830"/>
                <a:gd name="T7" fmla="*/ 1 h 156"/>
                <a:gd name="T8" fmla="*/ 1 w 830"/>
                <a:gd name="T9" fmla="*/ 2 h 156"/>
                <a:gd name="T10" fmla="*/ 0 w 830"/>
                <a:gd name="T11" fmla="*/ 2 h 156"/>
                <a:gd name="T12" fmla="*/ 1 w 830"/>
                <a:gd name="T13" fmla="*/ 2 h 156"/>
                <a:gd name="T14" fmla="*/ 1 w 830"/>
                <a:gd name="T15" fmla="*/ 2 h 156"/>
                <a:gd name="T16" fmla="*/ 1 w 830"/>
                <a:gd name="T17" fmla="*/ 3 h 156"/>
                <a:gd name="T18" fmla="*/ 1 w 830"/>
                <a:gd name="T19" fmla="*/ 3 h 156"/>
                <a:gd name="T20" fmla="*/ 8 w 830"/>
                <a:gd name="T21" fmla="*/ 3 h 156"/>
                <a:gd name="T22" fmla="*/ 9 w 830"/>
                <a:gd name="T23" fmla="*/ 3 h 156"/>
                <a:gd name="T24" fmla="*/ 9 w 830"/>
                <a:gd name="T25" fmla="*/ 3 h 156"/>
                <a:gd name="T26" fmla="*/ 11 w 830"/>
                <a:gd name="T27" fmla="*/ 1 h 156"/>
                <a:gd name="T28" fmla="*/ 10 w 830"/>
                <a:gd name="T29" fmla="*/ 1 h 156"/>
                <a:gd name="T30" fmla="*/ 10 w 830"/>
                <a:gd name="T31" fmla="*/ 1 h 1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0"/>
                <a:gd name="T49" fmla="*/ 0 h 156"/>
                <a:gd name="T50" fmla="*/ 830 w 830"/>
                <a:gd name="T51" fmla="*/ 156 h 1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0" h="156">
                  <a:moveTo>
                    <a:pt x="811" y="9"/>
                  </a:moveTo>
                  <a:lnTo>
                    <a:pt x="167" y="0"/>
                  </a:lnTo>
                  <a:lnTo>
                    <a:pt x="159" y="0"/>
                  </a:lnTo>
                  <a:lnTo>
                    <a:pt x="153" y="3"/>
                  </a:lnTo>
                  <a:lnTo>
                    <a:pt x="9" y="83"/>
                  </a:lnTo>
                  <a:lnTo>
                    <a:pt x="0" y="90"/>
                  </a:lnTo>
                  <a:lnTo>
                    <a:pt x="1" y="98"/>
                  </a:lnTo>
                  <a:lnTo>
                    <a:pt x="3" y="123"/>
                  </a:lnTo>
                  <a:lnTo>
                    <a:pt x="6" y="137"/>
                  </a:lnTo>
                  <a:lnTo>
                    <a:pt x="27" y="139"/>
                  </a:lnTo>
                  <a:lnTo>
                    <a:pt x="699" y="155"/>
                  </a:lnTo>
                  <a:lnTo>
                    <a:pt x="712" y="156"/>
                  </a:lnTo>
                  <a:lnTo>
                    <a:pt x="718" y="148"/>
                  </a:lnTo>
                  <a:lnTo>
                    <a:pt x="830" y="34"/>
                  </a:lnTo>
                  <a:lnTo>
                    <a:pt x="829" y="12"/>
                  </a:lnTo>
                  <a:lnTo>
                    <a:pt x="811" y="9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3" name="Freeform 63"/>
            <p:cNvSpPr>
              <a:spLocks noChangeArrowheads="1"/>
            </p:cNvSpPr>
            <p:nvPr/>
          </p:nvSpPr>
          <p:spPr bwMode="auto">
            <a:xfrm>
              <a:off x="1491" y="3650"/>
              <a:ext cx="590" cy="128"/>
            </a:xfrm>
            <a:custGeom>
              <a:avLst/>
              <a:gdLst>
                <a:gd name="T0" fmla="*/ 9 w 788"/>
                <a:gd name="T1" fmla="*/ 1 h 122"/>
                <a:gd name="T2" fmla="*/ 2 w 788"/>
                <a:gd name="T3" fmla="*/ 0 h 122"/>
                <a:gd name="T4" fmla="*/ 0 w 788"/>
                <a:gd name="T5" fmla="*/ 2 h 122"/>
                <a:gd name="T6" fmla="*/ 1 w 788"/>
                <a:gd name="T7" fmla="*/ 2 h 122"/>
                <a:gd name="T8" fmla="*/ 8 w 788"/>
                <a:gd name="T9" fmla="*/ 2 h 122"/>
                <a:gd name="T10" fmla="*/ 9 w 788"/>
                <a:gd name="T11" fmla="*/ 1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8"/>
                <a:gd name="T19" fmla="*/ 0 h 122"/>
                <a:gd name="T20" fmla="*/ 788 w 788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8" h="122">
                  <a:moveTo>
                    <a:pt x="788" y="8"/>
                  </a:moveTo>
                  <a:lnTo>
                    <a:pt x="144" y="0"/>
                  </a:lnTo>
                  <a:lnTo>
                    <a:pt x="0" y="79"/>
                  </a:lnTo>
                  <a:lnTo>
                    <a:pt x="4" y="104"/>
                  </a:lnTo>
                  <a:lnTo>
                    <a:pt x="676" y="122"/>
                  </a:lnTo>
                  <a:lnTo>
                    <a:pt x="788" y="8"/>
                  </a:lnTo>
                  <a:close/>
                </a:path>
              </a:pathLst>
            </a:custGeom>
            <a:solidFill>
              <a:srgbClr val="EDEDB7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4" name="Freeform 64"/>
            <p:cNvSpPr>
              <a:spLocks noChangeArrowheads="1"/>
            </p:cNvSpPr>
            <p:nvPr/>
          </p:nvSpPr>
          <p:spPr bwMode="auto">
            <a:xfrm>
              <a:off x="1983" y="3645"/>
              <a:ext cx="119" cy="150"/>
            </a:xfrm>
            <a:custGeom>
              <a:avLst/>
              <a:gdLst>
                <a:gd name="T0" fmla="*/ 1 w 166"/>
                <a:gd name="T1" fmla="*/ 0 h 143"/>
                <a:gd name="T2" fmla="*/ 1 w 166"/>
                <a:gd name="T3" fmla="*/ 1 h 143"/>
                <a:gd name="T4" fmla="*/ 0 w 166"/>
                <a:gd name="T5" fmla="*/ 1 h 143"/>
                <a:gd name="T6" fmla="*/ 1 w 166"/>
                <a:gd name="T7" fmla="*/ 1 h 143"/>
                <a:gd name="T8" fmla="*/ 1 w 166"/>
                <a:gd name="T9" fmla="*/ 2 h 143"/>
                <a:gd name="T10" fmla="*/ 1 w 166"/>
                <a:gd name="T11" fmla="*/ 2 h 143"/>
                <a:gd name="T12" fmla="*/ 1 w 166"/>
                <a:gd name="T13" fmla="*/ 2 h 143"/>
                <a:gd name="T14" fmla="*/ 2 w 166"/>
                <a:gd name="T15" fmla="*/ 1 h 143"/>
                <a:gd name="T16" fmla="*/ 2 w 166"/>
                <a:gd name="T17" fmla="*/ 1 h 143"/>
                <a:gd name="T18" fmla="*/ 2 w 166"/>
                <a:gd name="T19" fmla="*/ 1 h 143"/>
                <a:gd name="T20" fmla="*/ 2 w 166"/>
                <a:gd name="T21" fmla="*/ 0 h 143"/>
                <a:gd name="T22" fmla="*/ 2 w 166"/>
                <a:gd name="T23" fmla="*/ 0 h 143"/>
                <a:gd name="T24" fmla="*/ 1 w 166"/>
                <a:gd name="T25" fmla="*/ 0 h 1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143"/>
                <a:gd name="T41" fmla="*/ 166 w 166"/>
                <a:gd name="T42" fmla="*/ 143 h 1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143">
                  <a:moveTo>
                    <a:pt x="122" y="4"/>
                  </a:moveTo>
                  <a:lnTo>
                    <a:pt x="7" y="95"/>
                  </a:lnTo>
                  <a:lnTo>
                    <a:pt x="0" y="101"/>
                  </a:lnTo>
                  <a:lnTo>
                    <a:pt x="2" y="108"/>
                  </a:lnTo>
                  <a:lnTo>
                    <a:pt x="5" y="128"/>
                  </a:lnTo>
                  <a:lnTo>
                    <a:pt x="10" y="143"/>
                  </a:lnTo>
                  <a:lnTo>
                    <a:pt x="42" y="141"/>
                  </a:lnTo>
                  <a:lnTo>
                    <a:pt x="155" y="86"/>
                  </a:lnTo>
                  <a:lnTo>
                    <a:pt x="166" y="81"/>
                  </a:lnTo>
                  <a:lnTo>
                    <a:pt x="166" y="71"/>
                  </a:lnTo>
                  <a:lnTo>
                    <a:pt x="163" y="13"/>
                  </a:lnTo>
                  <a:lnTo>
                    <a:pt x="157" y="0"/>
                  </a:lnTo>
                  <a:lnTo>
                    <a:pt x="122" y="4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5" name="Freeform 65"/>
            <p:cNvSpPr>
              <a:spLocks noChangeArrowheads="1"/>
            </p:cNvSpPr>
            <p:nvPr/>
          </p:nvSpPr>
          <p:spPr bwMode="auto">
            <a:xfrm>
              <a:off x="2001" y="3658"/>
              <a:ext cx="83" cy="120"/>
            </a:xfrm>
            <a:custGeom>
              <a:avLst/>
              <a:gdLst>
                <a:gd name="T0" fmla="*/ 1 w 119"/>
                <a:gd name="T1" fmla="*/ 0 h 114"/>
                <a:gd name="T2" fmla="*/ 0 w 119"/>
                <a:gd name="T3" fmla="*/ 2 h 114"/>
                <a:gd name="T4" fmla="*/ 0 w 119"/>
                <a:gd name="T5" fmla="*/ 2 h 114"/>
                <a:gd name="T6" fmla="*/ 1 w 119"/>
                <a:gd name="T7" fmla="*/ 1 h 114"/>
                <a:gd name="T8" fmla="*/ 1 w 11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114"/>
                <a:gd name="T17" fmla="*/ 119 w 11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114">
                  <a:moveTo>
                    <a:pt x="115" y="0"/>
                  </a:moveTo>
                  <a:lnTo>
                    <a:pt x="0" y="93"/>
                  </a:lnTo>
                  <a:lnTo>
                    <a:pt x="3" y="114"/>
                  </a:lnTo>
                  <a:lnTo>
                    <a:pt x="119" y="5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D8D8A3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6" name="Freeform 66"/>
            <p:cNvSpPr>
              <a:spLocks noChangeArrowheads="1"/>
            </p:cNvSpPr>
            <p:nvPr/>
          </p:nvSpPr>
          <p:spPr bwMode="auto">
            <a:xfrm>
              <a:off x="1541" y="3711"/>
              <a:ext cx="401" cy="14"/>
            </a:xfrm>
            <a:custGeom>
              <a:avLst/>
              <a:gdLst>
                <a:gd name="T0" fmla="*/ 7 w 537"/>
                <a:gd name="T1" fmla="*/ 1 h 17"/>
                <a:gd name="T2" fmla="*/ 6 w 537"/>
                <a:gd name="T3" fmla="*/ 1 h 17"/>
                <a:gd name="T4" fmla="*/ 1 w 537"/>
                <a:gd name="T5" fmla="*/ 0 h 17"/>
                <a:gd name="T6" fmla="*/ 0 w 537"/>
                <a:gd name="T7" fmla="*/ 1 h 17"/>
                <a:gd name="T8" fmla="*/ 7 w 537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7"/>
                <a:gd name="T16" fmla="*/ 0 h 17"/>
                <a:gd name="T17" fmla="*/ 537 w 53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7" h="17">
                  <a:moveTo>
                    <a:pt x="537" y="17"/>
                  </a:moveTo>
                  <a:lnTo>
                    <a:pt x="507" y="3"/>
                  </a:lnTo>
                  <a:lnTo>
                    <a:pt x="33" y="0"/>
                  </a:lnTo>
                  <a:lnTo>
                    <a:pt x="0" y="11"/>
                  </a:lnTo>
                  <a:lnTo>
                    <a:pt x="537" y="17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7" name="Freeform 67"/>
            <p:cNvSpPr>
              <a:spLocks noChangeArrowheads="1"/>
            </p:cNvSpPr>
            <p:nvPr/>
          </p:nvSpPr>
          <p:spPr bwMode="auto">
            <a:xfrm>
              <a:off x="1953" y="3665"/>
              <a:ext cx="45" cy="7"/>
            </a:xfrm>
            <a:custGeom>
              <a:avLst/>
              <a:gdLst>
                <a:gd name="T0" fmla="*/ 1 w 68"/>
                <a:gd name="T1" fmla="*/ 0 h 13"/>
                <a:gd name="T2" fmla="*/ 1 w 68"/>
                <a:gd name="T3" fmla="*/ 0 h 13"/>
                <a:gd name="T4" fmla="*/ 1 w 68"/>
                <a:gd name="T5" fmla="*/ 0 h 13"/>
                <a:gd name="T6" fmla="*/ 0 w 68"/>
                <a:gd name="T7" fmla="*/ 0 h 13"/>
                <a:gd name="T8" fmla="*/ 1 w 6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3"/>
                <a:gd name="T17" fmla="*/ 68 w 6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3">
                  <a:moveTo>
                    <a:pt x="68" y="13"/>
                  </a:moveTo>
                  <a:lnTo>
                    <a:pt x="51" y="0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8" name="Freeform 68"/>
            <p:cNvSpPr>
              <a:spLocks noChangeArrowheads="1"/>
            </p:cNvSpPr>
            <p:nvPr/>
          </p:nvSpPr>
          <p:spPr bwMode="auto">
            <a:xfrm>
              <a:off x="1882" y="3663"/>
              <a:ext cx="45" cy="9"/>
            </a:xfrm>
            <a:custGeom>
              <a:avLst/>
              <a:gdLst>
                <a:gd name="T0" fmla="*/ 1 w 68"/>
                <a:gd name="T1" fmla="*/ 1 h 14"/>
                <a:gd name="T2" fmla="*/ 1 w 68"/>
                <a:gd name="T3" fmla="*/ 0 h 14"/>
                <a:gd name="T4" fmla="*/ 1 w 68"/>
                <a:gd name="T5" fmla="*/ 0 h 14"/>
                <a:gd name="T6" fmla="*/ 0 w 68"/>
                <a:gd name="T7" fmla="*/ 1 h 14"/>
                <a:gd name="T8" fmla="*/ 1 w 68"/>
                <a:gd name="T9" fmla="*/ 1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4"/>
                <a:gd name="T17" fmla="*/ 68 w 6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4">
                  <a:moveTo>
                    <a:pt x="68" y="14"/>
                  </a:moveTo>
                  <a:lnTo>
                    <a:pt x="50" y="0"/>
                  </a:lnTo>
                  <a:lnTo>
                    <a:pt x="25" y="0"/>
                  </a:lnTo>
                  <a:lnTo>
                    <a:pt x="0" y="9"/>
                  </a:lnTo>
                  <a:lnTo>
                    <a:pt x="68" y="14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9" name="Freeform 69"/>
            <p:cNvSpPr>
              <a:spLocks noChangeArrowheads="1"/>
            </p:cNvSpPr>
            <p:nvPr/>
          </p:nvSpPr>
          <p:spPr bwMode="auto">
            <a:xfrm>
              <a:off x="1818" y="3663"/>
              <a:ext cx="45" cy="7"/>
            </a:xfrm>
            <a:custGeom>
              <a:avLst/>
              <a:gdLst>
                <a:gd name="T0" fmla="*/ 1 w 67"/>
                <a:gd name="T1" fmla="*/ 0 h 13"/>
                <a:gd name="T2" fmla="*/ 1 w 67"/>
                <a:gd name="T3" fmla="*/ 0 h 13"/>
                <a:gd name="T4" fmla="*/ 1 w 67"/>
                <a:gd name="T5" fmla="*/ 0 h 13"/>
                <a:gd name="T6" fmla="*/ 0 w 67"/>
                <a:gd name="T7" fmla="*/ 0 h 13"/>
                <a:gd name="T8" fmla="*/ 1 w 67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3"/>
                <a:gd name="T17" fmla="*/ 67 w 6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3">
                  <a:moveTo>
                    <a:pt x="67" y="13"/>
                  </a:moveTo>
                  <a:lnTo>
                    <a:pt x="50" y="0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67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0" name="Freeform 70"/>
            <p:cNvSpPr>
              <a:spLocks noChangeArrowheads="1"/>
            </p:cNvSpPr>
            <p:nvPr/>
          </p:nvSpPr>
          <p:spPr bwMode="auto">
            <a:xfrm>
              <a:off x="1753" y="3663"/>
              <a:ext cx="45" cy="7"/>
            </a:xfrm>
            <a:custGeom>
              <a:avLst/>
              <a:gdLst>
                <a:gd name="T0" fmla="*/ 1 w 68"/>
                <a:gd name="T1" fmla="*/ 0 h 13"/>
                <a:gd name="T2" fmla="*/ 1 w 68"/>
                <a:gd name="T3" fmla="*/ 0 h 13"/>
                <a:gd name="T4" fmla="*/ 1 w 68"/>
                <a:gd name="T5" fmla="*/ 0 h 13"/>
                <a:gd name="T6" fmla="*/ 0 w 68"/>
                <a:gd name="T7" fmla="*/ 0 h 13"/>
                <a:gd name="T8" fmla="*/ 1 w 6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3"/>
                <a:gd name="T17" fmla="*/ 68 w 6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3">
                  <a:moveTo>
                    <a:pt x="68" y="13"/>
                  </a:moveTo>
                  <a:lnTo>
                    <a:pt x="49" y="0"/>
                  </a:lnTo>
                  <a:lnTo>
                    <a:pt x="24" y="0"/>
                  </a:lnTo>
                  <a:lnTo>
                    <a:pt x="0" y="10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1" name="Freeform 71"/>
            <p:cNvSpPr>
              <a:spLocks noChangeArrowheads="1"/>
            </p:cNvSpPr>
            <p:nvPr/>
          </p:nvSpPr>
          <p:spPr bwMode="auto">
            <a:xfrm>
              <a:off x="1688" y="3663"/>
              <a:ext cx="45" cy="7"/>
            </a:xfrm>
            <a:custGeom>
              <a:avLst/>
              <a:gdLst>
                <a:gd name="T0" fmla="*/ 1 w 68"/>
                <a:gd name="T1" fmla="*/ 0 h 13"/>
                <a:gd name="T2" fmla="*/ 1 w 68"/>
                <a:gd name="T3" fmla="*/ 0 h 13"/>
                <a:gd name="T4" fmla="*/ 1 w 68"/>
                <a:gd name="T5" fmla="*/ 0 h 13"/>
                <a:gd name="T6" fmla="*/ 0 w 68"/>
                <a:gd name="T7" fmla="*/ 0 h 13"/>
                <a:gd name="T8" fmla="*/ 1 w 6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3"/>
                <a:gd name="T17" fmla="*/ 68 w 6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3">
                  <a:moveTo>
                    <a:pt x="68" y="13"/>
                  </a:moveTo>
                  <a:lnTo>
                    <a:pt x="51" y="0"/>
                  </a:lnTo>
                  <a:lnTo>
                    <a:pt x="26" y="0"/>
                  </a:lnTo>
                  <a:lnTo>
                    <a:pt x="0" y="10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2" name="Freeform 72"/>
            <p:cNvSpPr>
              <a:spLocks noChangeArrowheads="1"/>
            </p:cNvSpPr>
            <p:nvPr/>
          </p:nvSpPr>
          <p:spPr bwMode="auto">
            <a:xfrm>
              <a:off x="1623" y="3663"/>
              <a:ext cx="45" cy="7"/>
            </a:xfrm>
            <a:custGeom>
              <a:avLst/>
              <a:gdLst>
                <a:gd name="T0" fmla="*/ 1 w 68"/>
                <a:gd name="T1" fmla="*/ 0 h 13"/>
                <a:gd name="T2" fmla="*/ 1 w 68"/>
                <a:gd name="T3" fmla="*/ 0 h 13"/>
                <a:gd name="T4" fmla="*/ 1 w 68"/>
                <a:gd name="T5" fmla="*/ 0 h 13"/>
                <a:gd name="T6" fmla="*/ 0 w 68"/>
                <a:gd name="T7" fmla="*/ 0 h 13"/>
                <a:gd name="T8" fmla="*/ 1 w 6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3"/>
                <a:gd name="T17" fmla="*/ 68 w 6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3">
                  <a:moveTo>
                    <a:pt x="68" y="13"/>
                  </a:moveTo>
                  <a:lnTo>
                    <a:pt x="51" y="0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3" name="Freeform 73"/>
            <p:cNvSpPr>
              <a:spLocks noChangeArrowheads="1"/>
            </p:cNvSpPr>
            <p:nvPr/>
          </p:nvSpPr>
          <p:spPr bwMode="auto">
            <a:xfrm>
              <a:off x="1932" y="3691"/>
              <a:ext cx="45" cy="7"/>
            </a:xfrm>
            <a:custGeom>
              <a:avLst/>
              <a:gdLst>
                <a:gd name="T0" fmla="*/ 1 w 67"/>
                <a:gd name="T1" fmla="*/ 0 h 13"/>
                <a:gd name="T2" fmla="*/ 1 w 67"/>
                <a:gd name="T3" fmla="*/ 0 h 13"/>
                <a:gd name="T4" fmla="*/ 1 w 67"/>
                <a:gd name="T5" fmla="*/ 0 h 13"/>
                <a:gd name="T6" fmla="*/ 0 w 67"/>
                <a:gd name="T7" fmla="*/ 0 h 13"/>
                <a:gd name="T8" fmla="*/ 1 w 67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3"/>
                <a:gd name="T17" fmla="*/ 67 w 6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3">
                  <a:moveTo>
                    <a:pt x="67" y="13"/>
                  </a:moveTo>
                  <a:lnTo>
                    <a:pt x="50" y="0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67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4" name="Freeform 74"/>
            <p:cNvSpPr>
              <a:spLocks noChangeArrowheads="1"/>
            </p:cNvSpPr>
            <p:nvPr/>
          </p:nvSpPr>
          <p:spPr bwMode="auto">
            <a:xfrm>
              <a:off x="1860" y="3689"/>
              <a:ext cx="45" cy="9"/>
            </a:xfrm>
            <a:custGeom>
              <a:avLst/>
              <a:gdLst>
                <a:gd name="T0" fmla="*/ 1 w 68"/>
                <a:gd name="T1" fmla="*/ 1 h 13"/>
                <a:gd name="T2" fmla="*/ 1 w 68"/>
                <a:gd name="T3" fmla="*/ 0 h 13"/>
                <a:gd name="T4" fmla="*/ 1 w 68"/>
                <a:gd name="T5" fmla="*/ 0 h 13"/>
                <a:gd name="T6" fmla="*/ 0 w 68"/>
                <a:gd name="T7" fmla="*/ 1 h 13"/>
                <a:gd name="T8" fmla="*/ 1 w 68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3"/>
                <a:gd name="T17" fmla="*/ 68 w 6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3">
                  <a:moveTo>
                    <a:pt x="68" y="13"/>
                  </a:moveTo>
                  <a:lnTo>
                    <a:pt x="51" y="0"/>
                  </a:lnTo>
                  <a:lnTo>
                    <a:pt x="26" y="0"/>
                  </a:lnTo>
                  <a:lnTo>
                    <a:pt x="0" y="10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5" name="Freeform 75"/>
            <p:cNvSpPr>
              <a:spLocks noChangeArrowheads="1"/>
            </p:cNvSpPr>
            <p:nvPr/>
          </p:nvSpPr>
          <p:spPr bwMode="auto">
            <a:xfrm>
              <a:off x="1797" y="3687"/>
              <a:ext cx="45" cy="9"/>
            </a:xfrm>
            <a:custGeom>
              <a:avLst/>
              <a:gdLst>
                <a:gd name="T0" fmla="*/ 1 w 68"/>
                <a:gd name="T1" fmla="*/ 1 h 13"/>
                <a:gd name="T2" fmla="*/ 1 w 68"/>
                <a:gd name="T3" fmla="*/ 0 h 13"/>
                <a:gd name="T4" fmla="*/ 1 w 68"/>
                <a:gd name="T5" fmla="*/ 0 h 13"/>
                <a:gd name="T6" fmla="*/ 0 w 68"/>
                <a:gd name="T7" fmla="*/ 1 h 13"/>
                <a:gd name="T8" fmla="*/ 1 w 68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3"/>
                <a:gd name="T17" fmla="*/ 68 w 6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3">
                  <a:moveTo>
                    <a:pt x="68" y="13"/>
                  </a:moveTo>
                  <a:lnTo>
                    <a:pt x="51" y="0"/>
                  </a:lnTo>
                  <a:lnTo>
                    <a:pt x="25" y="0"/>
                  </a:lnTo>
                  <a:lnTo>
                    <a:pt x="0" y="9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6" name="Freeform 76"/>
            <p:cNvSpPr>
              <a:spLocks noChangeArrowheads="1"/>
            </p:cNvSpPr>
            <p:nvPr/>
          </p:nvSpPr>
          <p:spPr bwMode="auto">
            <a:xfrm>
              <a:off x="1732" y="3687"/>
              <a:ext cx="45" cy="9"/>
            </a:xfrm>
            <a:custGeom>
              <a:avLst/>
              <a:gdLst>
                <a:gd name="T0" fmla="*/ 1 w 68"/>
                <a:gd name="T1" fmla="*/ 1 h 13"/>
                <a:gd name="T2" fmla="*/ 1 w 68"/>
                <a:gd name="T3" fmla="*/ 0 h 13"/>
                <a:gd name="T4" fmla="*/ 1 w 68"/>
                <a:gd name="T5" fmla="*/ 0 h 13"/>
                <a:gd name="T6" fmla="*/ 0 w 68"/>
                <a:gd name="T7" fmla="*/ 1 h 13"/>
                <a:gd name="T8" fmla="*/ 1 w 68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3"/>
                <a:gd name="T17" fmla="*/ 68 w 6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3">
                  <a:moveTo>
                    <a:pt x="68" y="13"/>
                  </a:moveTo>
                  <a:lnTo>
                    <a:pt x="49" y="0"/>
                  </a:lnTo>
                  <a:lnTo>
                    <a:pt x="24" y="0"/>
                  </a:lnTo>
                  <a:lnTo>
                    <a:pt x="0" y="9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7" name="Freeform 77"/>
            <p:cNvSpPr>
              <a:spLocks noChangeArrowheads="1"/>
            </p:cNvSpPr>
            <p:nvPr/>
          </p:nvSpPr>
          <p:spPr bwMode="auto">
            <a:xfrm>
              <a:off x="1665" y="3687"/>
              <a:ext cx="45" cy="9"/>
            </a:xfrm>
            <a:custGeom>
              <a:avLst/>
              <a:gdLst>
                <a:gd name="T0" fmla="*/ 1 w 68"/>
                <a:gd name="T1" fmla="*/ 1 h 13"/>
                <a:gd name="T2" fmla="*/ 1 w 68"/>
                <a:gd name="T3" fmla="*/ 0 h 13"/>
                <a:gd name="T4" fmla="*/ 1 w 68"/>
                <a:gd name="T5" fmla="*/ 0 h 13"/>
                <a:gd name="T6" fmla="*/ 0 w 68"/>
                <a:gd name="T7" fmla="*/ 1 h 13"/>
                <a:gd name="T8" fmla="*/ 1 w 68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3"/>
                <a:gd name="T17" fmla="*/ 68 w 6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3">
                  <a:moveTo>
                    <a:pt x="68" y="13"/>
                  </a:moveTo>
                  <a:lnTo>
                    <a:pt x="50" y="0"/>
                  </a:lnTo>
                  <a:lnTo>
                    <a:pt x="25" y="0"/>
                  </a:lnTo>
                  <a:lnTo>
                    <a:pt x="0" y="9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8" name="Freeform 78"/>
            <p:cNvSpPr>
              <a:spLocks noChangeArrowheads="1"/>
            </p:cNvSpPr>
            <p:nvPr/>
          </p:nvSpPr>
          <p:spPr bwMode="auto">
            <a:xfrm>
              <a:off x="1602" y="3687"/>
              <a:ext cx="45" cy="9"/>
            </a:xfrm>
            <a:custGeom>
              <a:avLst/>
              <a:gdLst>
                <a:gd name="T0" fmla="*/ 1 w 68"/>
                <a:gd name="T1" fmla="*/ 1 h 13"/>
                <a:gd name="T2" fmla="*/ 1 w 68"/>
                <a:gd name="T3" fmla="*/ 0 h 13"/>
                <a:gd name="T4" fmla="*/ 1 w 68"/>
                <a:gd name="T5" fmla="*/ 0 h 13"/>
                <a:gd name="T6" fmla="*/ 0 w 68"/>
                <a:gd name="T7" fmla="*/ 1 h 13"/>
                <a:gd name="T8" fmla="*/ 1 w 68"/>
                <a:gd name="T9" fmla="*/ 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13"/>
                <a:gd name="T17" fmla="*/ 68 w 6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13">
                  <a:moveTo>
                    <a:pt x="68" y="13"/>
                  </a:moveTo>
                  <a:lnTo>
                    <a:pt x="50" y="0"/>
                  </a:lnTo>
                  <a:lnTo>
                    <a:pt x="25" y="0"/>
                  </a:lnTo>
                  <a:lnTo>
                    <a:pt x="0" y="9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9" name="Freeform 79"/>
            <p:cNvSpPr>
              <a:spLocks noChangeArrowheads="1"/>
            </p:cNvSpPr>
            <p:nvPr/>
          </p:nvSpPr>
          <p:spPr bwMode="auto">
            <a:xfrm>
              <a:off x="1103" y="3127"/>
              <a:ext cx="485" cy="453"/>
            </a:xfrm>
            <a:custGeom>
              <a:avLst/>
              <a:gdLst>
                <a:gd name="T0" fmla="*/ 0 w 651"/>
                <a:gd name="T1" fmla="*/ 5 h 416"/>
                <a:gd name="T2" fmla="*/ 0 w 651"/>
                <a:gd name="T3" fmla="*/ 7 h 416"/>
                <a:gd name="T4" fmla="*/ 0 w 651"/>
                <a:gd name="T5" fmla="*/ 8 h 416"/>
                <a:gd name="T6" fmla="*/ 0 w 651"/>
                <a:gd name="T7" fmla="*/ 8 h 416"/>
                <a:gd name="T8" fmla="*/ 1 w 651"/>
                <a:gd name="T9" fmla="*/ 8 h 416"/>
                <a:gd name="T10" fmla="*/ 1 w 651"/>
                <a:gd name="T11" fmla="*/ 8 h 416"/>
                <a:gd name="T12" fmla="*/ 7 w 651"/>
                <a:gd name="T13" fmla="*/ 7 h 416"/>
                <a:gd name="T14" fmla="*/ 7 w 651"/>
                <a:gd name="T15" fmla="*/ 7 h 416"/>
                <a:gd name="T16" fmla="*/ 7 w 651"/>
                <a:gd name="T17" fmla="*/ 7 h 416"/>
                <a:gd name="T18" fmla="*/ 7 w 651"/>
                <a:gd name="T19" fmla="*/ 7 h 416"/>
                <a:gd name="T20" fmla="*/ 7 w 651"/>
                <a:gd name="T21" fmla="*/ 5 h 416"/>
                <a:gd name="T22" fmla="*/ 7 w 651"/>
                <a:gd name="T23" fmla="*/ 1 h 416"/>
                <a:gd name="T24" fmla="*/ 7 w 651"/>
                <a:gd name="T25" fmla="*/ 1 h 416"/>
                <a:gd name="T26" fmla="*/ 7 w 651"/>
                <a:gd name="T27" fmla="*/ 0 h 416"/>
                <a:gd name="T28" fmla="*/ 7 w 651"/>
                <a:gd name="T29" fmla="*/ 1 h 416"/>
                <a:gd name="T30" fmla="*/ 6 w 651"/>
                <a:gd name="T31" fmla="*/ 1 h 416"/>
                <a:gd name="T32" fmla="*/ 0 w 651"/>
                <a:gd name="T33" fmla="*/ 2 h 416"/>
                <a:gd name="T34" fmla="*/ 0 w 651"/>
                <a:gd name="T35" fmla="*/ 2 h 416"/>
                <a:gd name="T36" fmla="*/ 0 w 651"/>
                <a:gd name="T37" fmla="*/ 2 h 416"/>
                <a:gd name="T38" fmla="*/ 0 w 651"/>
                <a:gd name="T39" fmla="*/ 2 h 416"/>
                <a:gd name="T40" fmla="*/ 0 w 651"/>
                <a:gd name="T41" fmla="*/ 2 h 416"/>
                <a:gd name="T42" fmla="*/ 0 w 651"/>
                <a:gd name="T43" fmla="*/ 3 h 416"/>
                <a:gd name="T44" fmla="*/ 0 w 651"/>
                <a:gd name="T45" fmla="*/ 5 h 4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1"/>
                <a:gd name="T70" fmla="*/ 0 h 416"/>
                <a:gd name="T71" fmla="*/ 651 w 651"/>
                <a:gd name="T72" fmla="*/ 416 h 4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1" h="416">
                  <a:moveTo>
                    <a:pt x="30" y="289"/>
                  </a:moveTo>
                  <a:lnTo>
                    <a:pt x="40" y="365"/>
                  </a:lnTo>
                  <a:lnTo>
                    <a:pt x="43" y="390"/>
                  </a:lnTo>
                  <a:lnTo>
                    <a:pt x="46" y="416"/>
                  </a:lnTo>
                  <a:lnTo>
                    <a:pt x="73" y="413"/>
                  </a:lnTo>
                  <a:lnTo>
                    <a:pt x="100" y="409"/>
                  </a:lnTo>
                  <a:lnTo>
                    <a:pt x="597" y="351"/>
                  </a:lnTo>
                  <a:lnTo>
                    <a:pt x="624" y="348"/>
                  </a:lnTo>
                  <a:lnTo>
                    <a:pt x="651" y="345"/>
                  </a:lnTo>
                  <a:lnTo>
                    <a:pt x="646" y="321"/>
                  </a:lnTo>
                  <a:lnTo>
                    <a:pt x="643" y="296"/>
                  </a:lnTo>
                  <a:lnTo>
                    <a:pt x="610" y="49"/>
                  </a:lnTo>
                  <a:lnTo>
                    <a:pt x="607" y="26"/>
                  </a:lnTo>
                  <a:lnTo>
                    <a:pt x="604" y="0"/>
                  </a:lnTo>
                  <a:lnTo>
                    <a:pt x="577" y="3"/>
                  </a:lnTo>
                  <a:lnTo>
                    <a:pt x="550" y="7"/>
                  </a:lnTo>
                  <a:lnTo>
                    <a:pt x="54" y="65"/>
                  </a:lnTo>
                  <a:lnTo>
                    <a:pt x="27" y="68"/>
                  </a:lnTo>
                  <a:lnTo>
                    <a:pt x="0" y="71"/>
                  </a:lnTo>
                  <a:lnTo>
                    <a:pt x="4" y="95"/>
                  </a:lnTo>
                  <a:lnTo>
                    <a:pt x="7" y="120"/>
                  </a:lnTo>
                  <a:lnTo>
                    <a:pt x="10" y="144"/>
                  </a:lnTo>
                  <a:lnTo>
                    <a:pt x="30" y="289"/>
                  </a:lnTo>
                  <a:close/>
                </a:path>
              </a:pathLst>
            </a:custGeom>
            <a:solidFill>
              <a:srgbClr val="FFFFFF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0" name="Freeform 80"/>
            <p:cNvSpPr>
              <a:spLocks noChangeArrowheads="1"/>
            </p:cNvSpPr>
            <p:nvPr/>
          </p:nvSpPr>
          <p:spPr bwMode="auto">
            <a:xfrm>
              <a:off x="1125" y="3158"/>
              <a:ext cx="439" cy="391"/>
            </a:xfrm>
            <a:custGeom>
              <a:avLst/>
              <a:gdLst>
                <a:gd name="T0" fmla="*/ 0 w 590"/>
                <a:gd name="T1" fmla="*/ 7 h 358"/>
                <a:gd name="T2" fmla="*/ 0 w 590"/>
                <a:gd name="T3" fmla="*/ 2 h 358"/>
                <a:gd name="T4" fmla="*/ 0 w 590"/>
                <a:gd name="T5" fmla="*/ 1 h 358"/>
                <a:gd name="T6" fmla="*/ 0 w 590"/>
                <a:gd name="T7" fmla="*/ 1 h 358"/>
                <a:gd name="T8" fmla="*/ 6 w 590"/>
                <a:gd name="T9" fmla="*/ 1 h 358"/>
                <a:gd name="T10" fmla="*/ 6 w 590"/>
                <a:gd name="T11" fmla="*/ 0 h 358"/>
                <a:gd name="T12" fmla="*/ 6 w 590"/>
                <a:gd name="T13" fmla="*/ 1 h 358"/>
                <a:gd name="T14" fmla="*/ 7 w 590"/>
                <a:gd name="T15" fmla="*/ 5 h 358"/>
                <a:gd name="T16" fmla="*/ 7 w 590"/>
                <a:gd name="T17" fmla="*/ 5 h 358"/>
                <a:gd name="T18" fmla="*/ 6 w 590"/>
                <a:gd name="T19" fmla="*/ 5 h 358"/>
                <a:gd name="T20" fmla="*/ 1 w 590"/>
                <a:gd name="T21" fmla="*/ 7 h 358"/>
                <a:gd name="T22" fmla="*/ 0 w 590"/>
                <a:gd name="T23" fmla="*/ 7 h 358"/>
                <a:gd name="T24" fmla="*/ 0 w 590"/>
                <a:gd name="T25" fmla="*/ 7 h 3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0"/>
                <a:gd name="T40" fmla="*/ 0 h 358"/>
                <a:gd name="T41" fmla="*/ 590 w 590"/>
                <a:gd name="T42" fmla="*/ 358 h 3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0" h="358">
                  <a:moveTo>
                    <a:pt x="37" y="333"/>
                  </a:moveTo>
                  <a:lnTo>
                    <a:pt x="4" y="88"/>
                  </a:lnTo>
                  <a:lnTo>
                    <a:pt x="0" y="63"/>
                  </a:lnTo>
                  <a:lnTo>
                    <a:pt x="27" y="60"/>
                  </a:lnTo>
                  <a:lnTo>
                    <a:pt x="523" y="3"/>
                  </a:lnTo>
                  <a:lnTo>
                    <a:pt x="550" y="0"/>
                  </a:lnTo>
                  <a:lnTo>
                    <a:pt x="553" y="23"/>
                  </a:lnTo>
                  <a:lnTo>
                    <a:pt x="586" y="270"/>
                  </a:lnTo>
                  <a:lnTo>
                    <a:pt x="590" y="295"/>
                  </a:lnTo>
                  <a:lnTo>
                    <a:pt x="563" y="297"/>
                  </a:lnTo>
                  <a:lnTo>
                    <a:pt x="67" y="355"/>
                  </a:lnTo>
                  <a:lnTo>
                    <a:pt x="40" y="358"/>
                  </a:lnTo>
                  <a:lnTo>
                    <a:pt x="37" y="333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1" name="Freeform 81"/>
            <p:cNvSpPr>
              <a:spLocks noChangeArrowheads="1"/>
            </p:cNvSpPr>
            <p:nvPr/>
          </p:nvSpPr>
          <p:spPr bwMode="auto">
            <a:xfrm>
              <a:off x="1148" y="3189"/>
              <a:ext cx="393" cy="327"/>
            </a:xfrm>
            <a:custGeom>
              <a:avLst/>
              <a:gdLst>
                <a:gd name="T0" fmla="*/ 6 w 530"/>
                <a:gd name="T1" fmla="*/ 3 h 303"/>
                <a:gd name="T2" fmla="*/ 5 w 530"/>
                <a:gd name="T3" fmla="*/ 0 h 303"/>
                <a:gd name="T4" fmla="*/ 0 w 530"/>
                <a:gd name="T5" fmla="*/ 0 h 303"/>
                <a:gd name="T6" fmla="*/ 0 w 530"/>
                <a:gd name="T7" fmla="*/ 4 h 303"/>
                <a:gd name="T8" fmla="*/ 6 w 530"/>
                <a:gd name="T9" fmla="*/ 3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0"/>
                <a:gd name="T16" fmla="*/ 0 h 303"/>
                <a:gd name="T17" fmla="*/ 530 w 530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0" h="303">
                  <a:moveTo>
                    <a:pt x="530" y="246"/>
                  </a:moveTo>
                  <a:lnTo>
                    <a:pt x="496" y="0"/>
                  </a:lnTo>
                  <a:lnTo>
                    <a:pt x="0" y="58"/>
                  </a:lnTo>
                  <a:lnTo>
                    <a:pt x="34" y="303"/>
                  </a:lnTo>
                  <a:lnTo>
                    <a:pt x="530" y="246"/>
                  </a:lnTo>
                  <a:close/>
                </a:path>
              </a:pathLst>
            </a:custGeom>
            <a:solidFill>
              <a:srgbClr val="F4F4F4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2" name="Freeform 82"/>
            <p:cNvSpPr>
              <a:spLocks noChangeArrowheads="1"/>
            </p:cNvSpPr>
            <p:nvPr/>
          </p:nvSpPr>
          <p:spPr bwMode="auto">
            <a:xfrm>
              <a:off x="1140" y="3162"/>
              <a:ext cx="389" cy="219"/>
            </a:xfrm>
            <a:custGeom>
              <a:avLst/>
              <a:gdLst>
                <a:gd name="T0" fmla="*/ 7 w 521"/>
                <a:gd name="T1" fmla="*/ 1 h 204"/>
                <a:gd name="T2" fmla="*/ 4 w 521"/>
                <a:gd name="T3" fmla="*/ 3 h 204"/>
                <a:gd name="T4" fmla="*/ 4 w 521"/>
                <a:gd name="T5" fmla="*/ 3 h 204"/>
                <a:gd name="T6" fmla="*/ 4 w 521"/>
                <a:gd name="T7" fmla="*/ 3 h 204"/>
                <a:gd name="T8" fmla="*/ 0 w 521"/>
                <a:gd name="T9" fmla="*/ 2 h 204"/>
                <a:gd name="T10" fmla="*/ 1 w 521"/>
                <a:gd name="T11" fmla="*/ 1 h 204"/>
                <a:gd name="T12" fmla="*/ 6 w 521"/>
                <a:gd name="T13" fmla="*/ 0 h 204"/>
                <a:gd name="T14" fmla="*/ 7 w 521"/>
                <a:gd name="T15" fmla="*/ 1 h 2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1"/>
                <a:gd name="T25" fmla="*/ 0 h 204"/>
                <a:gd name="T26" fmla="*/ 521 w 521"/>
                <a:gd name="T27" fmla="*/ 204 h 2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1" h="204">
                  <a:moveTo>
                    <a:pt x="521" y="44"/>
                  </a:moveTo>
                  <a:lnTo>
                    <a:pt x="291" y="197"/>
                  </a:lnTo>
                  <a:lnTo>
                    <a:pt x="278" y="204"/>
                  </a:lnTo>
                  <a:lnTo>
                    <a:pt x="265" y="199"/>
                  </a:lnTo>
                  <a:lnTo>
                    <a:pt x="0" y="106"/>
                  </a:lnTo>
                  <a:lnTo>
                    <a:pt x="6" y="57"/>
                  </a:lnTo>
                  <a:lnTo>
                    <a:pt x="502" y="0"/>
                  </a:lnTo>
                  <a:lnTo>
                    <a:pt x="521" y="44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3" name="Freeform 83"/>
            <p:cNvSpPr>
              <a:spLocks noChangeArrowheads="1"/>
            </p:cNvSpPr>
            <p:nvPr/>
          </p:nvSpPr>
          <p:spPr bwMode="auto">
            <a:xfrm>
              <a:off x="1148" y="3189"/>
              <a:ext cx="369" cy="161"/>
            </a:xfrm>
            <a:custGeom>
              <a:avLst/>
              <a:gdLst>
                <a:gd name="T0" fmla="*/ 0 w 496"/>
                <a:gd name="T1" fmla="*/ 1 h 151"/>
                <a:gd name="T2" fmla="*/ 4 w 496"/>
                <a:gd name="T3" fmla="*/ 3 h 151"/>
                <a:gd name="T4" fmla="*/ 6 w 496"/>
                <a:gd name="T5" fmla="*/ 0 h 151"/>
                <a:gd name="T6" fmla="*/ 0 w 496"/>
                <a:gd name="T7" fmla="*/ 1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6"/>
                <a:gd name="T13" fmla="*/ 0 h 151"/>
                <a:gd name="T14" fmla="*/ 496 w 496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6" h="151">
                  <a:moveTo>
                    <a:pt x="0" y="58"/>
                  </a:moveTo>
                  <a:lnTo>
                    <a:pt x="266" y="151"/>
                  </a:lnTo>
                  <a:lnTo>
                    <a:pt x="496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4F4F4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4" name="Freeform 84"/>
            <p:cNvSpPr>
              <a:spLocks noChangeArrowheads="1"/>
            </p:cNvSpPr>
            <p:nvPr/>
          </p:nvSpPr>
          <p:spPr bwMode="auto">
            <a:xfrm>
              <a:off x="1165" y="3365"/>
              <a:ext cx="160" cy="150"/>
            </a:xfrm>
            <a:custGeom>
              <a:avLst/>
              <a:gdLst>
                <a:gd name="T0" fmla="*/ 0 w 221"/>
                <a:gd name="T1" fmla="*/ 2 h 142"/>
                <a:gd name="T2" fmla="*/ 2 w 221"/>
                <a:gd name="T3" fmla="*/ 1 h 142"/>
                <a:gd name="T4" fmla="*/ 2 w 221"/>
                <a:gd name="T5" fmla="*/ 0 h 142"/>
                <a:gd name="T6" fmla="*/ 0 w 221"/>
                <a:gd name="T7" fmla="*/ 1 h 142"/>
                <a:gd name="T8" fmla="*/ 0 w 221"/>
                <a:gd name="T9" fmla="*/ 2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"/>
                <a:gd name="T16" fmla="*/ 0 h 142"/>
                <a:gd name="T17" fmla="*/ 221 w 221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" h="142">
                  <a:moveTo>
                    <a:pt x="11" y="142"/>
                  </a:moveTo>
                  <a:lnTo>
                    <a:pt x="221" y="6"/>
                  </a:lnTo>
                  <a:lnTo>
                    <a:pt x="202" y="0"/>
                  </a:lnTo>
                  <a:lnTo>
                    <a:pt x="0" y="121"/>
                  </a:lnTo>
                  <a:lnTo>
                    <a:pt x="11" y="142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5" name="Freeform 85"/>
            <p:cNvSpPr>
              <a:spLocks noChangeArrowheads="1"/>
            </p:cNvSpPr>
            <p:nvPr/>
          </p:nvSpPr>
          <p:spPr bwMode="auto">
            <a:xfrm>
              <a:off x="1366" y="3356"/>
              <a:ext cx="183" cy="97"/>
            </a:xfrm>
            <a:custGeom>
              <a:avLst/>
              <a:gdLst>
                <a:gd name="T0" fmla="*/ 0 w 249"/>
                <a:gd name="T1" fmla="*/ 0 h 95"/>
                <a:gd name="T2" fmla="*/ 3 w 249"/>
                <a:gd name="T3" fmla="*/ 1 h 95"/>
                <a:gd name="T4" fmla="*/ 3 w 249"/>
                <a:gd name="T5" fmla="*/ 1 h 95"/>
                <a:gd name="T6" fmla="*/ 1 w 249"/>
                <a:gd name="T7" fmla="*/ 0 h 95"/>
                <a:gd name="T8" fmla="*/ 0 w 249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"/>
                <a:gd name="T16" fmla="*/ 0 h 95"/>
                <a:gd name="T17" fmla="*/ 249 w 249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" h="95">
                  <a:moveTo>
                    <a:pt x="0" y="10"/>
                  </a:moveTo>
                  <a:lnTo>
                    <a:pt x="240" y="95"/>
                  </a:lnTo>
                  <a:lnTo>
                    <a:pt x="249" y="79"/>
                  </a:lnTo>
                  <a:lnTo>
                    <a:pt x="1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>
                <a:alpha val="4117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3851920" y="22265"/>
            <a:ext cx="5292080" cy="3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7" name="Picture 17" descr="bs0162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20663"/>
            <a:ext cx="2725737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0800" y="6477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4000" b="1" i="1" smtClean="0">
                <a:solidFill>
                  <a:srgbClr val="D253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Методы обучения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38138" y="2016125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9863" indent="425450"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69863" algn="l"/>
                <a:tab pos="617538" algn="l"/>
                <a:tab pos="1066800" algn="l"/>
                <a:tab pos="1516063" algn="l"/>
                <a:tab pos="1965325" algn="l"/>
                <a:tab pos="2414588" algn="l"/>
                <a:tab pos="2863850" algn="l"/>
                <a:tab pos="3313113" algn="l"/>
                <a:tab pos="3762375" algn="l"/>
                <a:tab pos="4211638" algn="l"/>
                <a:tab pos="4660900" algn="l"/>
                <a:tab pos="5110163" algn="l"/>
                <a:tab pos="5559425" algn="l"/>
                <a:tab pos="6008688" algn="l"/>
                <a:tab pos="6457950" algn="l"/>
                <a:tab pos="6907213" algn="l"/>
                <a:tab pos="7356475" algn="l"/>
                <a:tab pos="7805738" algn="l"/>
                <a:tab pos="8255000" algn="l"/>
                <a:tab pos="8704263" algn="l"/>
                <a:tab pos="91535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00"/>
              </a:spcBef>
              <a:buClrTx/>
              <a:buSzPct val="85000"/>
              <a:buFontTx/>
              <a:buNone/>
              <a:defRPr/>
            </a:pPr>
            <a:r>
              <a:rPr lang="ru-RU" altLang="ru-RU" sz="2600" dirty="0" smtClean="0"/>
              <a:t>В медицинском образовании сложились, утвердились и получили широкое распространение в общем три группы методов взаимодействия преподавателя и студентов:</a:t>
            </a:r>
          </a:p>
          <a:p>
            <a:pPr marL="173038" indent="427038">
              <a:spcBef>
                <a:spcPts val="600"/>
              </a:spcBef>
              <a:buClrTx/>
              <a:buSzPct val="85000"/>
              <a:buFontTx/>
              <a:buNone/>
              <a:defRPr/>
            </a:pPr>
            <a:r>
              <a:rPr lang="ru-RU" altLang="ru-RU" sz="3200" b="1" dirty="0" smtClean="0"/>
              <a:t>1.</a:t>
            </a:r>
            <a:r>
              <a:rPr lang="ru-RU" altLang="ru-RU" sz="3200" dirty="0" smtClean="0"/>
              <a:t> </a:t>
            </a:r>
            <a:r>
              <a:rPr lang="ru-RU" altLang="ru-RU" sz="3200" b="1" dirty="0" smtClean="0"/>
              <a:t>Пассивные методы </a:t>
            </a:r>
          </a:p>
          <a:p>
            <a:pPr marL="173038" indent="427038">
              <a:spcBef>
                <a:spcPts val="600"/>
              </a:spcBef>
              <a:buClrTx/>
              <a:buSzPct val="85000"/>
              <a:buFontTx/>
              <a:buNone/>
              <a:defRPr/>
            </a:pPr>
            <a:r>
              <a:rPr lang="ru-RU" altLang="ru-RU" sz="3200" b="1" dirty="0" smtClean="0"/>
              <a:t>2. Активные методы </a:t>
            </a:r>
          </a:p>
          <a:p>
            <a:pPr marL="173038" indent="427038">
              <a:spcBef>
                <a:spcPts val="600"/>
              </a:spcBef>
              <a:buClrTx/>
              <a:buSzPct val="85000"/>
              <a:buFontTx/>
              <a:buNone/>
              <a:defRPr/>
            </a:pPr>
            <a:r>
              <a:rPr lang="ru-RU" altLang="ru-RU" sz="3200" b="1" dirty="0" smtClean="0"/>
              <a:t>3. Интерактивные методы </a:t>
            </a:r>
          </a:p>
          <a:p>
            <a:pPr marL="173038" indent="427038">
              <a:spcBef>
                <a:spcPts val="600"/>
              </a:spcBef>
              <a:buClrTx/>
              <a:buSzPct val="85000"/>
              <a:buFontTx/>
              <a:buNone/>
              <a:defRPr/>
            </a:pPr>
            <a:r>
              <a:rPr lang="ru-RU" altLang="ru-RU" sz="2600" dirty="0" smtClean="0"/>
              <a:t>Каждый из них имеет свои особенности. </a:t>
            </a:r>
          </a:p>
          <a:p>
            <a:pPr marL="173038" indent="427038">
              <a:spcBef>
                <a:spcPts val="600"/>
              </a:spcBef>
              <a:buClrTx/>
              <a:buSzPct val="85000"/>
              <a:buFontTx/>
              <a:buNone/>
              <a:defRPr/>
            </a:pPr>
            <a:endParaRPr lang="ru-RU" altLang="ru-RU" sz="2600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03238"/>
            <a:ext cx="15255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51920" y="22265"/>
            <a:ext cx="5292080" cy="3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0" y="17463"/>
            <a:ext cx="91440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4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Пассивный метод обучения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38138" y="4032250"/>
            <a:ext cx="8229600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7800" indent="-157163" eaLnBrk="0" hangingPunct="0"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Pct val="85000"/>
              <a:buFontTx/>
              <a:buNone/>
            </a:pPr>
            <a:r>
              <a:rPr lang="ru-RU" altLang="ru-RU" sz="2400">
                <a:solidFill>
                  <a:srgbClr val="292934"/>
                </a:solidFill>
              </a:rPr>
              <a:t>– </a:t>
            </a:r>
            <a:r>
              <a:rPr lang="ru-RU" altLang="ru-RU" sz="2600">
                <a:solidFill>
                  <a:srgbClr val="292934"/>
                </a:solidFill>
              </a:rPr>
              <a:t>это форма взаимодействия преподавателя и студента, в которой преподаватель является основным действующим лицом и управляющим ходом занятия, а студенты выступают в роли пассивных слушателей, подчиненных директивам преподавателя. </a:t>
            </a:r>
          </a:p>
          <a:p>
            <a:pPr eaLnBrk="1" hangingPunct="1">
              <a:spcBef>
                <a:spcPts val="600"/>
              </a:spcBef>
              <a:buClrTx/>
              <a:buSzPct val="85000"/>
              <a:buFontTx/>
              <a:buNone/>
            </a:pPr>
            <a:endParaRPr lang="ru-RU" altLang="ru-RU" sz="2600">
              <a:solidFill>
                <a:srgbClr val="292934"/>
              </a:solidFill>
            </a:endParaRPr>
          </a:p>
          <a:p>
            <a:pPr eaLnBrk="1" hangingPunct="1">
              <a:spcBef>
                <a:spcPts val="600"/>
              </a:spcBef>
              <a:buClrTx/>
              <a:buSzPct val="85000"/>
              <a:buFontTx/>
              <a:buNone/>
            </a:pPr>
            <a:endParaRPr lang="ru-RU" altLang="ru-RU" sz="2600">
              <a:solidFill>
                <a:srgbClr val="292934"/>
              </a:solidFill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08063"/>
            <a:ext cx="5653087" cy="276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87338" y="1117600"/>
            <a:ext cx="8791575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600" b="1">
                <a:solidFill>
                  <a:srgbClr val="292934"/>
                </a:solidFill>
              </a:rPr>
              <a:t>Процесс обучения</a:t>
            </a:r>
            <a:r>
              <a:rPr lang="ru-RU" altLang="ru-RU" sz="2600">
                <a:solidFill>
                  <a:srgbClr val="292934"/>
                </a:solidFill>
              </a:rPr>
              <a:t>— это целенаправленное взаимодействие преподавателя и учащихся, в ходе которого решаются задачи образования</a:t>
            </a:r>
            <a:r>
              <a:rPr lang="ru-RU" altLang="ru-RU" sz="2000">
                <a:solidFill>
                  <a:srgbClr val="292934"/>
                </a:solidFill>
              </a:rPr>
              <a:t> (Бабанский Ю.К. )</a:t>
            </a:r>
            <a:r>
              <a:rPr lang="ru-RU" altLang="ru-RU" sz="1600">
                <a:solidFill>
                  <a:srgbClr val="292934"/>
                </a:solidFill>
              </a:rPr>
              <a:t>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663825"/>
            <a:ext cx="5256212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60363" y="5178425"/>
            <a:ext cx="864076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600">
                <a:solidFill>
                  <a:srgbClr val="292934"/>
                </a:solidFill>
              </a:rPr>
              <a:t>Общая структура процесса обучения</a:t>
            </a:r>
          </a:p>
          <a:p>
            <a:pPr algn="ctr" eaLnBrk="1" hangingPunct="1">
              <a:buClrTx/>
              <a:buFontTx/>
              <a:buNone/>
            </a:pPr>
            <a:endParaRPr lang="ru-RU" altLang="ru-RU" sz="2600">
              <a:solidFill>
                <a:srgbClr val="292934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376488" y="215900"/>
            <a:ext cx="6767512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3200" dirty="0" smtClean="0">
                <a:solidFill>
                  <a:srgbClr val="D253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4000" b="1" i="1">
                <a:solidFill>
                  <a:srgbClr val="D2533C"/>
                </a:solidFill>
              </a:rPr>
              <a:t>Активный метод обучения</a:t>
            </a:r>
            <a:r>
              <a:rPr lang="ru-RU" altLang="ru-RU" sz="4000">
                <a:solidFill>
                  <a:srgbClr val="D2533C"/>
                </a:solidFill>
              </a:rPr>
              <a:t> 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57163" indent="-157163"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00"/>
              </a:spcBef>
              <a:buClr>
                <a:srgbClr val="93A299"/>
              </a:buClr>
              <a:buSzPct val="85000"/>
              <a:buFont typeface="Arial" charset="0"/>
              <a:buChar char="•"/>
              <a:defRPr/>
            </a:pPr>
            <a:r>
              <a:rPr lang="ru-RU" altLang="ru-RU" sz="2400" smtClean="0"/>
              <a:t>– </a:t>
            </a:r>
            <a:r>
              <a:rPr lang="ru-RU" altLang="ru-RU" sz="2600" smtClean="0"/>
              <a:t>это форма взаимодействия студентов и преподавателя, при которой они взаимодействуют друг с другом в ходе занятия и студенты здесь не пассивные слушатели, а активные участники, студенты и преподаватель находятся на равных правах. </a:t>
            </a:r>
          </a:p>
          <a:p>
            <a:pPr>
              <a:spcBef>
                <a:spcPts val="600"/>
              </a:spcBef>
              <a:buClr>
                <a:srgbClr val="93A299"/>
              </a:buClr>
              <a:buSzPct val="85000"/>
              <a:buFont typeface="Arial" charset="0"/>
              <a:buChar char="•"/>
              <a:defRPr/>
            </a:pPr>
            <a:r>
              <a:rPr lang="ru-RU" altLang="ru-RU" sz="2600" smtClean="0"/>
              <a:t>Если пассивные методы предполагали авторитарный стиль взаимодействия, то активные больше предполагают демократический стиль.</a:t>
            </a:r>
          </a:p>
          <a:p>
            <a:pPr marL="180975">
              <a:spcBef>
                <a:spcPts val="600"/>
              </a:spcBef>
              <a:buClrTx/>
              <a:buSzPct val="85000"/>
              <a:buFontTx/>
              <a:buNone/>
              <a:defRPr/>
            </a:pPr>
            <a:endParaRPr lang="ru-RU" altLang="ru-RU" sz="260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51920" y="22265"/>
            <a:ext cx="5292080" cy="3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936625" y="533400"/>
            <a:ext cx="77501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4000" b="1" i="1">
                <a:solidFill>
                  <a:srgbClr val="D2533C"/>
                </a:solidFill>
              </a:rPr>
              <a:t>Активный метод обучения</a:t>
            </a:r>
            <a:r>
              <a:rPr lang="ru-RU" altLang="ru-RU" sz="4000">
                <a:solidFill>
                  <a:srgbClr val="D2533C"/>
                </a:solidFill>
              </a:rPr>
              <a:t> 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884363"/>
            <a:ext cx="7343775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51920" y="22265"/>
            <a:ext cx="5292080" cy="3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1"/>
          <p:cNvGraphicFramePr>
            <a:graphicFrameLocks noChangeAspect="1"/>
          </p:cNvGraphicFramePr>
          <p:nvPr/>
        </p:nvGraphicFramePr>
        <p:xfrm>
          <a:off x="0" y="3213100"/>
          <a:ext cx="2555875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0" r:id="rId4" imgW="2895238" imgH="4279365" progId="">
                  <p:embed/>
                </p:oleObj>
              </mc:Choice>
              <mc:Fallback>
                <p:oleObj r:id="rId4" imgW="2895238" imgH="4279365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13100"/>
                        <a:ext cx="2555875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63600" y="112713"/>
            <a:ext cx="76327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600" b="1" dirty="0">
                <a:solidFill>
                  <a:srgbClr val="000066"/>
                </a:solidFill>
              </a:rPr>
              <a:t>Методы  активного </a:t>
            </a:r>
            <a:r>
              <a:rPr lang="ru-RU" altLang="ru-RU" sz="3600" b="1" dirty="0" smtClean="0">
                <a:solidFill>
                  <a:srgbClr val="000066"/>
                </a:solidFill>
              </a:rPr>
              <a:t>обучения:</a:t>
            </a:r>
            <a:endParaRPr lang="ru-RU" altLang="ru-RU" sz="3600" b="1" dirty="0">
              <a:solidFill>
                <a:srgbClr val="000066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040063" y="985838"/>
            <a:ext cx="5888037" cy="529593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>
                <a:srgbClr val="292929"/>
              </a:buClr>
              <a:buSzPct val="75000"/>
              <a:buFont typeface="Wingdings" charset="2"/>
              <a:buChar char=""/>
            </a:pPr>
            <a:r>
              <a:rPr lang="ru-RU" altLang="ru-RU" sz="2600" dirty="0">
                <a:solidFill>
                  <a:srgbClr val="292929"/>
                </a:solidFill>
              </a:rPr>
              <a:t> </a:t>
            </a:r>
            <a:r>
              <a:rPr lang="ru-RU" altLang="ru-RU" sz="2600" b="1" dirty="0">
                <a:solidFill>
                  <a:srgbClr val="292929"/>
                </a:solidFill>
              </a:rPr>
              <a:t>Проблемная  лекция; </a:t>
            </a:r>
          </a:p>
          <a:p>
            <a:pPr eaLnBrk="1" hangingPunct="1">
              <a:buClr>
                <a:srgbClr val="292929"/>
              </a:buClr>
              <a:buSzPct val="75000"/>
              <a:buFont typeface="Wingdings" charset="2"/>
              <a:buChar char=""/>
            </a:pPr>
            <a:r>
              <a:rPr lang="ru-RU" altLang="ru-RU" sz="2600" b="1" dirty="0">
                <a:solidFill>
                  <a:srgbClr val="292929"/>
                </a:solidFill>
              </a:rPr>
              <a:t> Лекция-визуализация;</a:t>
            </a:r>
          </a:p>
          <a:p>
            <a:pPr eaLnBrk="1" hangingPunct="1">
              <a:buClr>
                <a:srgbClr val="292929"/>
              </a:buClr>
              <a:buSzPct val="75000"/>
              <a:buFont typeface="Wingdings" charset="2"/>
              <a:buChar char=""/>
            </a:pPr>
            <a:r>
              <a:rPr lang="ru-RU" altLang="ru-RU" sz="2600" b="1" dirty="0">
                <a:solidFill>
                  <a:srgbClr val="292929"/>
                </a:solidFill>
              </a:rPr>
              <a:t> Бинарная  лекция;</a:t>
            </a:r>
          </a:p>
          <a:p>
            <a:pPr eaLnBrk="1" hangingPunct="1">
              <a:buClr>
                <a:srgbClr val="292929"/>
              </a:buClr>
              <a:buSzPct val="75000"/>
              <a:buFont typeface="Wingdings" charset="2"/>
              <a:buChar char=""/>
            </a:pPr>
            <a:r>
              <a:rPr lang="ru-RU" altLang="ru-RU" sz="2600" b="1" dirty="0">
                <a:solidFill>
                  <a:srgbClr val="292929"/>
                </a:solidFill>
              </a:rPr>
              <a:t> Лекция-провокация;</a:t>
            </a:r>
          </a:p>
          <a:p>
            <a:pPr eaLnBrk="1" hangingPunct="1">
              <a:buClr>
                <a:srgbClr val="292929"/>
              </a:buClr>
              <a:buSzPct val="75000"/>
              <a:buFont typeface="Wingdings" charset="2"/>
              <a:buChar char=""/>
            </a:pPr>
            <a:r>
              <a:rPr lang="ru-RU" altLang="ru-RU" sz="2600" b="1" dirty="0">
                <a:solidFill>
                  <a:srgbClr val="292929"/>
                </a:solidFill>
              </a:rPr>
              <a:t> Разыгрывание  ролей; </a:t>
            </a:r>
          </a:p>
          <a:p>
            <a:pPr eaLnBrk="1" hangingPunct="1">
              <a:buClr>
                <a:srgbClr val="292929"/>
              </a:buClr>
              <a:buSzPct val="75000"/>
              <a:buFont typeface="Wingdings" charset="2"/>
              <a:buChar char=""/>
            </a:pPr>
            <a:r>
              <a:rPr lang="ru-RU" altLang="ru-RU" sz="2600" b="1" dirty="0">
                <a:solidFill>
                  <a:srgbClr val="292929"/>
                </a:solidFill>
              </a:rPr>
              <a:t> Анализ  конкретных ситуаций; </a:t>
            </a:r>
          </a:p>
          <a:p>
            <a:pPr eaLnBrk="1" hangingPunct="1">
              <a:buClr>
                <a:srgbClr val="292929"/>
              </a:buClr>
              <a:buSzPct val="75000"/>
              <a:buFont typeface="Wingdings" charset="2"/>
              <a:buChar char=""/>
            </a:pPr>
            <a:r>
              <a:rPr lang="ru-RU" altLang="ru-RU" sz="2600" b="1" dirty="0">
                <a:solidFill>
                  <a:srgbClr val="292929"/>
                </a:solidFill>
              </a:rPr>
              <a:t> Игровое  проектирование; </a:t>
            </a:r>
          </a:p>
          <a:p>
            <a:pPr eaLnBrk="1" hangingPunct="1">
              <a:buClr>
                <a:srgbClr val="292929"/>
              </a:buClr>
              <a:buSzPct val="75000"/>
              <a:buFont typeface="Wingdings" charset="2"/>
              <a:buChar char=""/>
            </a:pPr>
            <a:r>
              <a:rPr lang="ru-RU" altLang="ru-RU" sz="2600" b="1" dirty="0">
                <a:solidFill>
                  <a:srgbClr val="292929"/>
                </a:solidFill>
              </a:rPr>
              <a:t> Деловые  игры;</a:t>
            </a:r>
          </a:p>
          <a:p>
            <a:pPr eaLnBrk="1" hangingPunct="1">
              <a:buClr>
                <a:srgbClr val="292929"/>
              </a:buClr>
              <a:buSzPct val="75000"/>
              <a:buFont typeface="Wingdings" charset="2"/>
              <a:buChar char=""/>
            </a:pPr>
            <a:r>
              <a:rPr lang="ru-RU" altLang="ru-RU" sz="2600" b="1" dirty="0">
                <a:solidFill>
                  <a:srgbClr val="292929"/>
                </a:solidFill>
              </a:rPr>
              <a:t> Мозговой  штурм;</a:t>
            </a:r>
          </a:p>
          <a:p>
            <a:pPr eaLnBrk="1" hangingPunct="1">
              <a:buClr>
                <a:srgbClr val="292929"/>
              </a:buClr>
              <a:buSzPct val="75000"/>
              <a:buFont typeface="Wingdings" charset="2"/>
              <a:buChar char=""/>
            </a:pPr>
            <a:r>
              <a:rPr lang="ru-RU" altLang="ru-RU" sz="2600" b="1" dirty="0">
                <a:solidFill>
                  <a:srgbClr val="292929"/>
                </a:solidFill>
              </a:rPr>
              <a:t> Структурно-логические конспекты по учебным дисциплинам; </a:t>
            </a:r>
          </a:p>
          <a:p>
            <a:pPr eaLnBrk="1" hangingPunct="1">
              <a:buClr>
                <a:srgbClr val="292929"/>
              </a:buClr>
              <a:buSzPct val="75000"/>
              <a:buFont typeface="Wingdings" charset="2"/>
              <a:buChar char=""/>
            </a:pPr>
            <a:r>
              <a:rPr lang="ru-RU" altLang="ru-RU" sz="2600" b="1" dirty="0">
                <a:solidFill>
                  <a:srgbClr val="292929"/>
                </a:solidFill>
              </a:rPr>
              <a:t> Ментальные  карты (</a:t>
            </a:r>
            <a:r>
              <a:rPr lang="ru-RU" altLang="ru-RU" sz="2600" b="1" dirty="0" err="1">
                <a:solidFill>
                  <a:srgbClr val="292929"/>
                </a:solidFill>
              </a:rPr>
              <a:t>Mind</a:t>
            </a:r>
            <a:r>
              <a:rPr lang="ru-RU" altLang="ru-RU" sz="2600" b="1" dirty="0">
                <a:solidFill>
                  <a:srgbClr val="292929"/>
                </a:solidFill>
              </a:rPr>
              <a:t> </a:t>
            </a:r>
            <a:r>
              <a:rPr lang="ru-RU" altLang="ru-RU" sz="2600" b="1" dirty="0" err="1" smtClean="0">
                <a:solidFill>
                  <a:srgbClr val="292929"/>
                </a:solidFill>
              </a:rPr>
              <a:t>maps</a:t>
            </a:r>
            <a:r>
              <a:rPr lang="ru-RU" altLang="ru-RU" sz="2600" b="1" dirty="0" smtClean="0">
                <a:solidFill>
                  <a:srgbClr val="292929"/>
                </a:solidFill>
              </a:rPr>
              <a:t>)</a:t>
            </a:r>
            <a:endParaRPr lang="ru-RU" altLang="ru-RU" sz="2600" b="1" dirty="0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600" b="1" i="1">
                <a:solidFill>
                  <a:srgbClr val="D2533C"/>
                </a:solidFill>
              </a:rPr>
              <a:t>Интерактивный метод обучения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31800" y="1800225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57163" indent="-157163"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00"/>
              </a:spcBef>
              <a:buClr>
                <a:srgbClr val="93A299"/>
              </a:buClr>
              <a:buSzPct val="85000"/>
              <a:buFont typeface="Arial" charset="0"/>
              <a:buChar char="•"/>
              <a:defRPr/>
            </a:pPr>
            <a:r>
              <a:rPr lang="ru-RU" altLang="ru-RU" sz="2600" smtClean="0"/>
              <a:t>- (от англ</a:t>
            </a:r>
            <a:r>
              <a:rPr lang="ru-RU" altLang="ru-RU" sz="2600" i="1" smtClean="0"/>
              <a:t>. interaction </a:t>
            </a:r>
            <a:r>
              <a:rPr lang="ru-RU" altLang="ru-RU" sz="2600" smtClean="0"/>
              <a:t>— взаимодействие, воздействие друг на друга) — методы обучения, основанные на взаимодействии между собой всех обучающихся, включая педагога. </a:t>
            </a:r>
          </a:p>
          <a:p>
            <a:pPr marL="180975">
              <a:spcBef>
                <a:spcPts val="600"/>
              </a:spcBef>
              <a:buClrTx/>
              <a:buSzPct val="85000"/>
              <a:buFontTx/>
              <a:buNone/>
              <a:defRPr/>
            </a:pPr>
            <a:endParaRPr lang="ru-RU" altLang="ru-RU" sz="2400" smtClean="0"/>
          </a:p>
          <a:p>
            <a:pPr>
              <a:spcBef>
                <a:spcPts val="600"/>
              </a:spcBef>
              <a:buClr>
                <a:srgbClr val="93A299"/>
              </a:buClr>
              <a:buSzPct val="85000"/>
              <a:buFont typeface="Arial" charset="0"/>
              <a:buChar char="•"/>
              <a:defRPr/>
            </a:pPr>
            <a:r>
              <a:rPr lang="ru-RU" altLang="ru-RU" sz="2600" smtClean="0"/>
              <a:t>Соответствуют </a:t>
            </a:r>
            <a:r>
              <a:rPr lang="ru-RU" altLang="ru-RU" sz="2600" b="1" i="1" smtClean="0"/>
              <a:t>личносто-ориентированному подходу</a:t>
            </a:r>
            <a:r>
              <a:rPr lang="ru-RU" altLang="ru-RU" sz="2600" smtClean="0"/>
              <a:t>, так как они предполагают со-обучение (коллективное, обучение в сотрудничестве), причем и обучающийся и педагог являются субъектами учебного процесса. </a:t>
            </a:r>
          </a:p>
          <a:p>
            <a:pPr marL="180975">
              <a:spcBef>
                <a:spcPts val="600"/>
              </a:spcBef>
              <a:buClrTx/>
              <a:buSzPct val="85000"/>
              <a:buFontTx/>
              <a:buNone/>
              <a:defRPr/>
            </a:pPr>
            <a:endParaRPr lang="ru-RU" altLang="ru-RU" sz="260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51920" y="22265"/>
            <a:ext cx="5292080" cy="3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600" b="1" i="1">
                <a:solidFill>
                  <a:srgbClr val="D2533C"/>
                </a:solidFill>
              </a:rPr>
              <a:t>Интерактивный метод обучения</a:t>
            </a:r>
            <a:r>
              <a:rPr lang="ru-RU" altLang="ru-RU" sz="3600">
                <a:solidFill>
                  <a:srgbClr val="D2533C"/>
                </a:solidFill>
              </a:rPr>
              <a:t> 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700213"/>
            <a:ext cx="738028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51920" y="22265"/>
            <a:ext cx="5292080" cy="3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79512" y="836712"/>
            <a:ext cx="89644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3600" dirty="0" smtClean="0">
                <a:solidFill>
                  <a:srgbClr val="D2533C"/>
                </a:solidFill>
              </a:rPr>
              <a:t>Суть </a:t>
            </a:r>
            <a:r>
              <a:rPr lang="ru-RU" alt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активных и интерактивных методов </a:t>
            </a:r>
            <a:r>
              <a:rPr lang="ru-RU" altLang="ru-RU" sz="3600" dirty="0" smtClean="0">
                <a:solidFill>
                  <a:srgbClr val="D2533C"/>
                </a:solidFill>
              </a:rPr>
              <a:t>обучения в медицинском ВУЗе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82600" y="2303463"/>
            <a:ext cx="82296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57163" indent="-157163"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57163" algn="l"/>
                <a:tab pos="604838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600"/>
              </a:spcBef>
              <a:buClr>
                <a:srgbClr val="93A299"/>
              </a:buClr>
              <a:buSzPct val="85000"/>
              <a:buFont typeface="Arial" charset="0"/>
              <a:buChar char="•"/>
              <a:defRPr/>
            </a:pPr>
            <a:r>
              <a:rPr lang="ru-RU" altLang="ru-RU" sz="2800" smtClean="0"/>
              <a:t>направленных на формирование умений и навыков, состоит в том, чтобы обеспечить выполнение студентами тех задач, в процессе решения которых они самостоятельно овладевают умениями и навыками, максимально приближенные к практическому здравоохранению</a:t>
            </a:r>
            <a:r>
              <a:rPr lang="ru-RU" altLang="ru-RU" sz="2400" smtClean="0"/>
              <a:t> </a:t>
            </a:r>
          </a:p>
          <a:p>
            <a:pPr marL="173038">
              <a:spcBef>
                <a:spcPts val="600"/>
              </a:spcBef>
              <a:buClrTx/>
              <a:buSzPct val="85000"/>
              <a:buFontTx/>
              <a:buNone/>
              <a:defRPr/>
            </a:pPr>
            <a:endParaRPr lang="ru-RU" altLang="ru-RU" sz="240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51920" y="94273"/>
            <a:ext cx="5292080" cy="23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0" y="3109913"/>
            <a:ext cx="879475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3109913"/>
            <a:ext cx="809625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31099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0" y="31099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2250"/>
              </a:spcBef>
              <a:buClrTx/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Comic Sans MS" pitchFamily="64" charset="0"/>
                <a:cs typeface="Arial" charset="0"/>
              </a:rPr>
              <a:t>Сущность интерактивного обучения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0" y="1143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175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  <a:latin typeface="Times New Roman" pitchFamily="16" charset="0"/>
                <a:cs typeface="Arial" charset="0"/>
              </a:rPr>
              <a:t>В основе интерактивных технологий лежит совместное обучение или обучение во взаимодействии, суть которого выражает китайская пословица: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990600" y="2971800"/>
            <a:ext cx="7315200" cy="3124200"/>
          </a:xfrm>
          <a:prstGeom prst="cloudCallout">
            <a:avLst>
              <a:gd name="adj1" fmla="val -56079"/>
              <a:gd name="adj2" fmla="val 69056"/>
            </a:avLst>
          </a:prstGeom>
          <a:solidFill>
            <a:srgbClr val="EDFAD2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057400" y="3429000"/>
            <a:ext cx="5545138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ru-RU" altLang="ru-RU" sz="2400" b="1" i="1" dirty="0">
                <a:solidFill>
                  <a:srgbClr val="00CC00"/>
                </a:solidFill>
                <a:latin typeface="Times New Roman" pitchFamily="16" charset="0"/>
                <a:cs typeface="Arial" charset="0"/>
              </a:rPr>
              <a:t>«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itchFamily="16" charset="0"/>
                <a:cs typeface="Arial" charset="0"/>
              </a:rPr>
              <a:t>Скажи мне, я забываю,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ru-RU" altLang="ru-RU" sz="2400" b="1" i="1" dirty="0">
                <a:solidFill>
                  <a:srgbClr val="C00000"/>
                </a:solidFill>
                <a:latin typeface="Times New Roman" pitchFamily="16" charset="0"/>
                <a:cs typeface="Arial" charset="0"/>
              </a:rPr>
              <a:t>Покажи мне, я могу запомнить,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ru-RU" altLang="ru-RU" sz="2400" b="1" i="1" dirty="0">
                <a:solidFill>
                  <a:srgbClr val="C00000"/>
                </a:solidFill>
                <a:latin typeface="Times New Roman" pitchFamily="16" charset="0"/>
                <a:cs typeface="Arial" charset="0"/>
              </a:rPr>
              <a:t>Позволь мне сделать это,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ru-RU" altLang="ru-RU" sz="2400" b="1" i="1" dirty="0">
                <a:solidFill>
                  <a:srgbClr val="C00000"/>
                </a:solidFill>
                <a:latin typeface="Times New Roman" pitchFamily="16" charset="0"/>
                <a:cs typeface="Arial" charset="0"/>
              </a:rPr>
              <a:t>И это станет моим навсегда</a:t>
            </a:r>
            <a:r>
              <a:rPr lang="ru-RU" altLang="ru-RU" sz="2400" b="1" i="1" dirty="0">
                <a:solidFill>
                  <a:srgbClr val="00CC00"/>
                </a:solidFill>
                <a:latin typeface="Times New Roman" pitchFamily="16" charset="0"/>
                <a:cs typeface="Arial" charset="0"/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6" dur="3000" fill="hold"/>
                                        <p:tgtEl>
                                          <p:spTgt spid="40965"/>
                                        </p:tgtEl>
                                      </p:cBhvr>
                                      <p:to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900" decel="1000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19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3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67544" y="196007"/>
            <a:ext cx="8153400" cy="1170831"/>
          </a:xfrm>
          <a:prstGeom prst="rect">
            <a:avLst/>
          </a:prstGeom>
          <a:solidFill>
            <a:srgbClr val="DBF5F9"/>
          </a:solidFill>
          <a:ln>
            <a:noFill/>
          </a:ln>
          <a:effectLst/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 dirty="0">
                <a:solidFill>
                  <a:srgbClr val="800000"/>
                </a:solidFill>
                <a:latin typeface="Arial" panose="020B0604020202020204" pitchFamily="34" charset="0"/>
              </a:rPr>
              <a:t>Эффективные техники интерактивного обучения</a:t>
            </a:r>
          </a:p>
        </p:txBody>
      </p:sp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611188" y="2349500"/>
            <a:ext cx="2447925" cy="1800225"/>
          </a:xfrm>
          <a:prstGeom prst="ellipse">
            <a:avLst/>
          </a:prstGeom>
          <a:solidFill>
            <a:srgbClr val="CC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«Жужжащие</a:t>
            </a:r>
          </a:p>
          <a:p>
            <a:pPr algn="ctr"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 группы»</a:t>
            </a:r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3276600" y="3573463"/>
            <a:ext cx="2376488" cy="1582737"/>
          </a:xfrm>
          <a:prstGeom prst="ellipse">
            <a:avLst/>
          </a:prstGeom>
          <a:solidFill>
            <a:srgbClr val="CC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«Аквариум»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5940425" y="2205038"/>
            <a:ext cx="2376488" cy="1635125"/>
          </a:xfrm>
          <a:prstGeom prst="ellipse">
            <a:avLst/>
          </a:prstGeom>
          <a:solidFill>
            <a:srgbClr val="CC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/>
              <a:t>«</a:t>
            </a:r>
            <a:r>
              <a:rPr lang="ru-RU" altLang="ru-RU" sz="2400">
                <a:latin typeface="Arial" panose="020B0604020202020204" pitchFamily="34" charset="0"/>
              </a:rPr>
              <a:t>Мозговой</a:t>
            </a:r>
          </a:p>
          <a:p>
            <a:pPr algn="ctr"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 штурм»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684213" y="4652963"/>
            <a:ext cx="2520950" cy="1512887"/>
          </a:xfrm>
          <a:prstGeom prst="ellipse">
            <a:avLst/>
          </a:prstGeom>
          <a:solidFill>
            <a:srgbClr val="CC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«Снежный ком»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5435600" y="4365625"/>
            <a:ext cx="2665413" cy="1727200"/>
          </a:xfrm>
          <a:prstGeom prst="ellipse">
            <a:avLst/>
          </a:prstGeom>
          <a:solidFill>
            <a:srgbClr val="CC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Case study</a:t>
            </a:r>
          </a:p>
          <a:p>
            <a:pPr algn="ctr">
              <a:buClrTx/>
              <a:buFontTx/>
              <a:buNone/>
            </a:pPr>
            <a:r>
              <a:rPr lang="en-US" altLang="ru-RU" sz="2000">
                <a:latin typeface="Arial" panose="020B0604020202020204" pitchFamily="34" charset="0"/>
              </a:rPr>
              <a:t>(</a:t>
            </a:r>
            <a:r>
              <a:rPr lang="ru-RU" altLang="ru-RU" sz="2000">
                <a:latin typeface="Arial" panose="020B0604020202020204" pitchFamily="34" charset="0"/>
              </a:rPr>
              <a:t>учебные ситуации)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3276600" y="1628775"/>
            <a:ext cx="2520950" cy="1512888"/>
          </a:xfrm>
          <a:prstGeom prst="ellipse">
            <a:avLst/>
          </a:prstGeom>
          <a:solidFill>
            <a:srgbClr val="CCFF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Дискуссия</a:t>
            </a:r>
          </a:p>
        </p:txBody>
      </p:sp>
    </p:spTree>
    <p:extLst>
      <p:ext uri="{BB962C8B-B14F-4D97-AF65-F5344CB8AC3E}">
        <p14:creationId xmlns:p14="http://schemas.microsoft.com/office/powerpoint/2010/main" val="2003517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187450" y="188913"/>
            <a:ext cx="7793038" cy="1143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>
                <a:solidFill>
                  <a:srgbClr val="800000"/>
                </a:solidFill>
                <a:latin typeface="Arial" panose="020B0604020202020204" pitchFamily="34" charset="0"/>
              </a:rPr>
              <a:t>Дискуссия как основной метод развивающего образования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Tx/>
              <a:buSzPct val="60000"/>
              <a:buFontTx/>
              <a:buNone/>
            </a:pPr>
            <a:r>
              <a:rPr lang="ru-RU" altLang="ru-RU" sz="2800" b="1" i="1">
                <a:solidFill>
                  <a:srgbClr val="0070C0"/>
                </a:solidFill>
                <a:latin typeface="Arial" panose="020B0604020202020204" pitchFamily="34" charset="0"/>
              </a:rPr>
              <a:t>Дискуссия</a:t>
            </a:r>
            <a:r>
              <a:rPr lang="ru-RU" altLang="ru-RU" sz="2800" b="1" i="1">
                <a:latin typeface="Arial" panose="020B0604020202020204" pitchFamily="34" charset="0"/>
              </a:rPr>
              <a:t> </a:t>
            </a:r>
            <a:r>
              <a:rPr lang="ru-RU" altLang="ru-RU" sz="2800">
                <a:latin typeface="Arial" panose="020B0604020202020204" pitchFamily="34" charset="0"/>
              </a:rPr>
              <a:t>– это целенаправленный и упорядоченный обмен мнениями, направленный на согласование противоположных точек зрения и приход к общему основанию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Tx/>
              <a:buSzPct val="60000"/>
              <a:buFontTx/>
              <a:buNone/>
            </a:pPr>
            <a:r>
              <a:rPr lang="ru-RU" altLang="ru-RU" sz="2800" b="1" i="1">
                <a:solidFill>
                  <a:srgbClr val="0070C0"/>
                </a:solidFill>
                <a:latin typeface="Arial" panose="020B0604020202020204" pitchFamily="34" charset="0"/>
              </a:rPr>
              <a:t>Роли в дискуссии:</a:t>
            </a:r>
          </a:p>
          <a:p>
            <a:pPr marL="338138" indent="-333375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"/>
            </a:pPr>
            <a:r>
              <a:rPr lang="ru-RU" altLang="ru-RU" sz="2800">
                <a:latin typeface="Arial" panose="020B0604020202020204" pitchFamily="34" charset="0"/>
              </a:rPr>
              <a:t>позиция</a:t>
            </a:r>
            <a:r>
              <a:rPr lang="ru-RU" altLang="ru-RU" sz="2800" b="1">
                <a:latin typeface="Arial" panose="020B0604020202020204" pitchFamily="34" charset="0"/>
              </a:rPr>
              <a:t> Автора,</a:t>
            </a:r>
            <a:r>
              <a:rPr lang="ru-RU" altLang="ru-RU" sz="2800">
                <a:latin typeface="Arial" panose="020B0604020202020204" pitchFamily="34" charset="0"/>
              </a:rPr>
              <a:t> имеющего свою точку зрения на обсуждаемую проблему</a:t>
            </a:r>
          </a:p>
          <a:p>
            <a:pPr marL="338138" indent="-333375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"/>
            </a:pPr>
            <a:r>
              <a:rPr lang="ru-RU" altLang="ru-RU" sz="2800">
                <a:latin typeface="Arial" panose="020B0604020202020204" pitchFamily="34" charset="0"/>
              </a:rPr>
              <a:t>позициях </a:t>
            </a:r>
            <a:r>
              <a:rPr lang="ru-RU" altLang="ru-RU" sz="2800" b="1">
                <a:latin typeface="Arial" panose="020B0604020202020204" pitchFamily="34" charset="0"/>
              </a:rPr>
              <a:t>Понимающего </a:t>
            </a:r>
          </a:p>
          <a:p>
            <a:pPr marL="338138" indent="-333375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"/>
            </a:pPr>
            <a:r>
              <a:rPr lang="ru-RU" altLang="ru-RU" sz="2800">
                <a:latin typeface="Arial" panose="020B0604020202020204" pitchFamily="34" charset="0"/>
              </a:rPr>
              <a:t>позиция </a:t>
            </a:r>
            <a:r>
              <a:rPr lang="ru-RU" altLang="ru-RU" sz="2800" b="1">
                <a:latin typeface="Arial" panose="020B0604020202020204" pitchFamily="34" charset="0"/>
              </a:rPr>
              <a:t>Критика</a:t>
            </a:r>
            <a:r>
              <a:rPr lang="ru-RU" altLang="ru-RU" sz="2800"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1091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116013" y="404813"/>
            <a:ext cx="7793037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>
                <a:solidFill>
                  <a:srgbClr val="800000"/>
                </a:solidFill>
                <a:latin typeface="Arial" panose="020B0604020202020204" pitchFamily="34" charset="0"/>
              </a:rPr>
              <a:t>Процесс организации дискуссии</a:t>
            </a:r>
            <a:r>
              <a:rPr lang="ru-RU" altLang="ru-RU" sz="360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8313" y="1989138"/>
            <a:ext cx="84867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"/>
            </a:pPr>
            <a:r>
              <a:rPr lang="ru-RU" altLang="ru-RU" sz="2800"/>
              <a:t>явное полагание тезиса и антитезиса (как результат критики в сложной коммуникации)</a:t>
            </a:r>
          </a:p>
          <a:p>
            <a:pPr marL="342900">
              <a:lnSpc>
                <a:spcPct val="80000"/>
              </a:lnSpc>
              <a:spcBef>
                <a:spcPts val="200"/>
              </a:spcBef>
              <a:buClrTx/>
              <a:buSzPct val="60000"/>
              <a:buFontTx/>
              <a:buNone/>
            </a:pPr>
            <a:endParaRPr lang="ru-RU" altLang="ru-RU" sz="800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"/>
            </a:pPr>
            <a:r>
              <a:rPr lang="ru-RU" altLang="ru-RU" sz="2800"/>
              <a:t>предъявление каждой стороной аргументов, подтверждающих и усиливающих точку зрения</a:t>
            </a:r>
          </a:p>
          <a:p>
            <a:pPr marL="341313">
              <a:lnSpc>
                <a:spcPct val="80000"/>
              </a:lnSpc>
              <a:spcBef>
                <a:spcPts val="200"/>
              </a:spcBef>
              <a:buClrTx/>
              <a:buSzPct val="60000"/>
              <a:buFontTx/>
              <a:buNone/>
            </a:pPr>
            <a:endParaRPr lang="ru-RU" altLang="ru-RU" sz="800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"/>
            </a:pPr>
            <a:r>
              <a:rPr lang="ru-RU" altLang="ru-RU" sz="2800"/>
              <a:t>предъявление каждой стороной оснований</a:t>
            </a:r>
          </a:p>
          <a:p>
            <a:pPr marL="341313">
              <a:lnSpc>
                <a:spcPct val="80000"/>
              </a:lnSpc>
              <a:spcBef>
                <a:spcPts val="200"/>
              </a:spcBef>
              <a:buClrTx/>
              <a:buSzPct val="60000"/>
              <a:buFontTx/>
              <a:buNone/>
            </a:pPr>
            <a:endParaRPr lang="ru-RU" altLang="ru-RU" sz="800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"/>
            </a:pPr>
            <a:r>
              <a:rPr lang="ru-RU" altLang="ru-RU" sz="2800"/>
              <a:t>фиксация затруднения и постановка проблемы</a:t>
            </a:r>
          </a:p>
          <a:p>
            <a:pPr marL="341313">
              <a:lnSpc>
                <a:spcPct val="80000"/>
              </a:lnSpc>
              <a:spcBef>
                <a:spcPts val="200"/>
              </a:spcBef>
              <a:buClrTx/>
              <a:buSzPct val="60000"/>
              <a:buFontTx/>
              <a:buNone/>
            </a:pPr>
            <a:endParaRPr lang="ru-RU" altLang="ru-RU" sz="800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"/>
            </a:pPr>
            <a:r>
              <a:rPr lang="ru-RU" altLang="ru-RU" sz="2800"/>
              <a:t>поиск новых оснований, способов решения, взглядов на предмет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"/>
            </a:pPr>
            <a:r>
              <a:rPr lang="ru-RU" altLang="ru-RU" sz="2800"/>
              <a:t>синтез</a:t>
            </a:r>
          </a:p>
        </p:txBody>
      </p:sp>
    </p:spTree>
    <p:extLst>
      <p:ext uri="{BB962C8B-B14F-4D97-AF65-F5344CB8AC3E}">
        <p14:creationId xmlns:p14="http://schemas.microsoft.com/office/powerpoint/2010/main" val="3765255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 rot="-3060000">
            <a:off x="801688" y="1731962"/>
            <a:ext cx="2928938" cy="1357313"/>
          </a:xfrm>
          <a:prstGeom prst="curvedDownArrow">
            <a:avLst>
              <a:gd name="adj1" fmla="val 25006"/>
              <a:gd name="adj2" fmla="val 50001"/>
              <a:gd name="adj3" fmla="val 40523"/>
            </a:avLst>
          </a:prstGeom>
          <a:solidFill>
            <a:srgbClr val="FF9900"/>
          </a:solidFill>
          <a:ln w="25560" cap="sq">
            <a:solidFill>
              <a:srgbClr val="BC6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 rot="2700000">
            <a:off x="6564313" y="4032250"/>
            <a:ext cx="1279525" cy="3121025"/>
          </a:xfrm>
          <a:prstGeom prst="curvedLeftArrow">
            <a:avLst>
              <a:gd name="adj1" fmla="val 25002"/>
              <a:gd name="adj2" fmla="val 50004"/>
              <a:gd name="adj3" fmla="val 41222"/>
            </a:avLst>
          </a:prstGeom>
          <a:solidFill>
            <a:srgbClr val="FF9900"/>
          </a:solidFill>
          <a:ln w="25560" cap="sq">
            <a:solidFill>
              <a:srgbClr val="BC6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14400" y="512763"/>
            <a:ext cx="82296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4000" dirty="0" smtClean="0">
                <a:solidFill>
                  <a:srgbClr val="D253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Сущность процесса обучения</a:t>
            </a:r>
          </a:p>
        </p:txBody>
      </p:sp>
      <p:grpSp>
        <p:nvGrpSpPr>
          <p:cNvPr id="13318" name="Group 5"/>
          <p:cNvGrpSpPr>
            <a:grpSpLocks/>
          </p:cNvGrpSpPr>
          <p:nvPr/>
        </p:nvGrpSpPr>
        <p:grpSpPr bwMode="auto">
          <a:xfrm>
            <a:off x="188913" y="3041650"/>
            <a:ext cx="2390775" cy="1184275"/>
            <a:chOff x="119" y="1916"/>
            <a:chExt cx="1506" cy="746"/>
          </a:xfrm>
        </p:grpSpPr>
        <p:pic>
          <p:nvPicPr>
            <p:cNvPr id="1334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" y="1916"/>
              <a:ext cx="1506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49" name="Text Box 7"/>
            <p:cNvSpPr txBox="1">
              <a:spLocks noChangeArrowheads="1"/>
            </p:cNvSpPr>
            <p:nvPr/>
          </p:nvSpPr>
          <p:spPr bwMode="auto">
            <a:xfrm>
              <a:off x="135" y="1935"/>
              <a:ext cx="1474" cy="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ДЕЯТЕЛЬНОСТЬ ПРЕПОДАВАТЕЛЯ</a:t>
              </a:r>
            </a:p>
          </p:txBody>
        </p:sp>
      </p:grpSp>
      <p:grpSp>
        <p:nvGrpSpPr>
          <p:cNvPr id="13319" name="Group 8"/>
          <p:cNvGrpSpPr>
            <a:grpSpLocks/>
          </p:cNvGrpSpPr>
          <p:nvPr/>
        </p:nvGrpSpPr>
        <p:grpSpPr bwMode="auto">
          <a:xfrm>
            <a:off x="6613525" y="3041650"/>
            <a:ext cx="2397125" cy="1257300"/>
            <a:chOff x="4166" y="1916"/>
            <a:chExt cx="1510" cy="792"/>
          </a:xfrm>
        </p:grpSpPr>
        <p:pic>
          <p:nvPicPr>
            <p:cNvPr id="13346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" y="1916"/>
              <a:ext cx="1510" cy="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47" name="Text Box 10"/>
            <p:cNvSpPr txBox="1">
              <a:spLocks noChangeArrowheads="1"/>
            </p:cNvSpPr>
            <p:nvPr/>
          </p:nvSpPr>
          <p:spPr bwMode="auto">
            <a:xfrm>
              <a:off x="4185" y="1935"/>
              <a:ext cx="1474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УЧЕБНО-ПОЗВАТЕЛЬНАЯ ДЕЯТЕЛЬНОСТЬ СТУДЕНТА</a:t>
              </a:r>
            </a:p>
          </p:txBody>
        </p:sp>
      </p:grpSp>
      <p:grpSp>
        <p:nvGrpSpPr>
          <p:cNvPr id="13320" name="Group 11"/>
          <p:cNvGrpSpPr>
            <a:grpSpLocks/>
          </p:cNvGrpSpPr>
          <p:nvPr/>
        </p:nvGrpSpPr>
        <p:grpSpPr bwMode="auto">
          <a:xfrm>
            <a:off x="3425825" y="1731963"/>
            <a:ext cx="2487613" cy="639762"/>
            <a:chOff x="2158" y="1091"/>
            <a:chExt cx="1567" cy="403"/>
          </a:xfrm>
        </p:grpSpPr>
        <p:pic>
          <p:nvPicPr>
            <p:cNvPr id="13344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91"/>
              <a:ext cx="1567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45" name="Text Box 13"/>
            <p:cNvSpPr txBox="1">
              <a:spLocks noChangeArrowheads="1"/>
            </p:cNvSpPr>
            <p:nvPr/>
          </p:nvSpPr>
          <p:spPr bwMode="auto">
            <a:xfrm>
              <a:off x="2205" y="1125"/>
              <a:ext cx="147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b="1" dirty="0">
                  <a:solidFill>
                    <a:srgbClr val="000000"/>
                  </a:solidFill>
                </a:rPr>
                <a:t>ЦЕЛИ ОБУЧЕНИЯ</a:t>
              </a:r>
            </a:p>
          </p:txBody>
        </p:sp>
      </p:grpSp>
      <p:grpSp>
        <p:nvGrpSpPr>
          <p:cNvPr id="13321" name="Group 14"/>
          <p:cNvGrpSpPr>
            <a:grpSpLocks/>
          </p:cNvGrpSpPr>
          <p:nvPr/>
        </p:nvGrpSpPr>
        <p:grpSpPr bwMode="auto">
          <a:xfrm>
            <a:off x="2974975" y="2401888"/>
            <a:ext cx="3395663" cy="609600"/>
            <a:chOff x="1874" y="1513"/>
            <a:chExt cx="2139" cy="384"/>
          </a:xfrm>
        </p:grpSpPr>
        <p:pic>
          <p:nvPicPr>
            <p:cNvPr id="13342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1513"/>
              <a:ext cx="2139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43" name="Text Box 16"/>
            <p:cNvSpPr txBox="1">
              <a:spLocks noChangeArrowheads="1"/>
            </p:cNvSpPr>
            <p:nvPr/>
          </p:nvSpPr>
          <p:spPr bwMode="auto">
            <a:xfrm>
              <a:off x="1890" y="1530"/>
              <a:ext cx="210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ru-RU" altLang="ru-RU" sz="1600">
                <a:solidFill>
                  <a:srgbClr val="FFFFFF"/>
                </a:solidFill>
              </a:endParaRPr>
            </a:p>
            <a:p>
              <a:pPr algn="ctr" eaLnBrk="1" hangingPunct="1">
                <a:buClr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СОДЕРЖАНИЕ ОБРАЗОВАНИЯ</a:t>
              </a:r>
            </a:p>
            <a:p>
              <a:pPr algn="ctr" eaLnBrk="1" hangingPunct="1">
                <a:buClrTx/>
                <a:buFontTx/>
                <a:buNone/>
              </a:pPr>
              <a:endParaRPr lang="ru-RU" altLang="ru-RU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3322" name="Group 17"/>
          <p:cNvGrpSpPr>
            <a:grpSpLocks/>
          </p:cNvGrpSpPr>
          <p:nvPr/>
        </p:nvGrpSpPr>
        <p:grpSpPr bwMode="auto">
          <a:xfrm>
            <a:off x="2974975" y="3187700"/>
            <a:ext cx="3395663" cy="538163"/>
            <a:chOff x="1874" y="2008"/>
            <a:chExt cx="2139" cy="339"/>
          </a:xfrm>
        </p:grpSpPr>
        <p:pic>
          <p:nvPicPr>
            <p:cNvPr id="13340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2008"/>
              <a:ext cx="2139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41" name="Text Box 19"/>
            <p:cNvSpPr txBox="1">
              <a:spLocks noChangeArrowheads="1"/>
            </p:cNvSpPr>
            <p:nvPr/>
          </p:nvSpPr>
          <p:spPr bwMode="auto">
            <a:xfrm>
              <a:off x="1890" y="2025"/>
              <a:ext cx="210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ru-RU" altLang="ru-RU">
                <a:solidFill>
                  <a:srgbClr val="FFFFFF"/>
                </a:solidFill>
              </a:endParaRPr>
            </a:p>
            <a:p>
              <a:pPr algn="ctr" eaLnBrk="1" hangingPunct="1">
                <a:buClr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МЕТОДЫ ОБУЧЕНИЯ</a:t>
              </a:r>
            </a:p>
            <a:p>
              <a:pPr algn="ctr" eaLnBrk="1" hangingPunct="1">
                <a:buClrTx/>
                <a:buFontTx/>
                <a:buNone/>
              </a:pPr>
              <a:endParaRPr lang="ru-RU" altLang="ru-RU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3323" name="Group 20"/>
          <p:cNvGrpSpPr>
            <a:grpSpLocks/>
          </p:cNvGrpSpPr>
          <p:nvPr/>
        </p:nvGrpSpPr>
        <p:grpSpPr bwMode="auto">
          <a:xfrm>
            <a:off x="2974975" y="4041775"/>
            <a:ext cx="3395663" cy="542925"/>
            <a:chOff x="1874" y="2546"/>
            <a:chExt cx="2139" cy="342"/>
          </a:xfrm>
        </p:grpSpPr>
        <p:pic>
          <p:nvPicPr>
            <p:cNvPr id="13338" name="Picture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2546"/>
              <a:ext cx="2139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1890" y="2565"/>
              <a:ext cx="210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СРЕДСТВА ОБУЧЕНИЯ</a:t>
              </a:r>
            </a:p>
          </p:txBody>
        </p:sp>
      </p:grpSp>
      <p:grpSp>
        <p:nvGrpSpPr>
          <p:cNvPr id="13324" name="Group 23"/>
          <p:cNvGrpSpPr>
            <a:grpSpLocks/>
          </p:cNvGrpSpPr>
          <p:nvPr/>
        </p:nvGrpSpPr>
        <p:grpSpPr bwMode="auto">
          <a:xfrm>
            <a:off x="2974975" y="4973638"/>
            <a:ext cx="3463925" cy="538162"/>
            <a:chOff x="1874" y="3133"/>
            <a:chExt cx="2182" cy="339"/>
          </a:xfrm>
        </p:grpSpPr>
        <p:pic>
          <p:nvPicPr>
            <p:cNvPr id="13336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" y="3133"/>
              <a:ext cx="2182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37" name="Text Box 25"/>
            <p:cNvSpPr txBox="1">
              <a:spLocks noChangeArrowheads="1"/>
            </p:cNvSpPr>
            <p:nvPr/>
          </p:nvSpPr>
          <p:spPr bwMode="auto">
            <a:xfrm>
              <a:off x="1890" y="3150"/>
              <a:ext cx="2149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sz="1600" b="1">
                  <a:solidFill>
                    <a:srgbClr val="000000"/>
                  </a:solidFill>
                </a:rPr>
                <a:t>ОРГАНИЗАЦИОННЫЕ ФОРМЫ ОБУЧЕНИЯ</a:t>
              </a:r>
            </a:p>
          </p:txBody>
        </p:sp>
      </p:grpSp>
      <p:grpSp>
        <p:nvGrpSpPr>
          <p:cNvPr id="13325" name="Group 26"/>
          <p:cNvGrpSpPr>
            <a:grpSpLocks/>
          </p:cNvGrpSpPr>
          <p:nvPr/>
        </p:nvGrpSpPr>
        <p:grpSpPr bwMode="auto">
          <a:xfrm>
            <a:off x="3541713" y="5688013"/>
            <a:ext cx="2397125" cy="536575"/>
            <a:chOff x="2231" y="3583"/>
            <a:chExt cx="1510" cy="338"/>
          </a:xfrm>
        </p:grpSpPr>
        <p:pic>
          <p:nvPicPr>
            <p:cNvPr id="13334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" y="3583"/>
              <a:ext cx="1510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35" name="Text Box 28"/>
            <p:cNvSpPr txBox="1">
              <a:spLocks noChangeArrowheads="1"/>
            </p:cNvSpPr>
            <p:nvPr/>
          </p:nvSpPr>
          <p:spPr bwMode="auto">
            <a:xfrm>
              <a:off x="2250" y="3600"/>
              <a:ext cx="1474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ru-RU" altLang="ru-RU" b="1">
                  <a:solidFill>
                    <a:srgbClr val="000000"/>
                  </a:solidFill>
                </a:rPr>
                <a:t>РЕЗУЛЬТАТ</a:t>
              </a:r>
            </a:p>
          </p:txBody>
        </p:sp>
      </p:grpSp>
      <p:sp>
        <p:nvSpPr>
          <p:cNvPr id="13326" name="Line 29"/>
          <p:cNvSpPr>
            <a:spLocks noChangeShapeType="1"/>
          </p:cNvSpPr>
          <p:nvPr/>
        </p:nvSpPr>
        <p:spPr bwMode="auto">
          <a:xfrm flipH="1">
            <a:off x="4660900" y="2286000"/>
            <a:ext cx="36513" cy="142875"/>
          </a:xfrm>
          <a:prstGeom prst="line">
            <a:avLst/>
          </a:prstGeom>
          <a:noFill/>
          <a:ln w="76320" cap="sq">
            <a:solidFill>
              <a:srgbClr val="FF9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Line 30"/>
          <p:cNvSpPr>
            <a:spLocks noChangeShapeType="1"/>
          </p:cNvSpPr>
          <p:nvPr/>
        </p:nvSpPr>
        <p:spPr bwMode="auto">
          <a:xfrm flipH="1">
            <a:off x="4660900" y="3000375"/>
            <a:ext cx="36513" cy="214313"/>
          </a:xfrm>
          <a:prstGeom prst="line">
            <a:avLst/>
          </a:prstGeom>
          <a:noFill/>
          <a:ln w="76320" cap="sq">
            <a:solidFill>
              <a:srgbClr val="FF9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31"/>
          <p:cNvSpPr>
            <a:spLocks noChangeShapeType="1"/>
          </p:cNvSpPr>
          <p:nvPr/>
        </p:nvSpPr>
        <p:spPr bwMode="auto">
          <a:xfrm flipH="1">
            <a:off x="4660900" y="3716338"/>
            <a:ext cx="36513" cy="357187"/>
          </a:xfrm>
          <a:prstGeom prst="line">
            <a:avLst/>
          </a:prstGeom>
          <a:noFill/>
          <a:ln w="76320" cap="sq">
            <a:solidFill>
              <a:srgbClr val="FF9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Line 32"/>
          <p:cNvSpPr>
            <a:spLocks noChangeShapeType="1"/>
          </p:cNvSpPr>
          <p:nvPr/>
        </p:nvSpPr>
        <p:spPr bwMode="auto">
          <a:xfrm>
            <a:off x="4678363" y="4572000"/>
            <a:ext cx="36512" cy="428625"/>
          </a:xfrm>
          <a:prstGeom prst="line">
            <a:avLst/>
          </a:prstGeom>
          <a:noFill/>
          <a:ln w="76320" cap="sq">
            <a:solidFill>
              <a:srgbClr val="FF9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Line 33"/>
          <p:cNvSpPr>
            <a:spLocks noChangeShapeType="1"/>
          </p:cNvSpPr>
          <p:nvPr/>
        </p:nvSpPr>
        <p:spPr bwMode="auto">
          <a:xfrm>
            <a:off x="4714875" y="5500688"/>
            <a:ext cx="36513" cy="214312"/>
          </a:xfrm>
          <a:prstGeom prst="line">
            <a:avLst/>
          </a:prstGeom>
          <a:noFill/>
          <a:ln w="76320" cap="sq">
            <a:solidFill>
              <a:srgbClr val="FF9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1" name="AutoShape 34"/>
          <p:cNvSpPr>
            <a:spLocks noChangeArrowheads="1"/>
          </p:cNvSpPr>
          <p:nvPr/>
        </p:nvSpPr>
        <p:spPr bwMode="auto">
          <a:xfrm rot="5400000">
            <a:off x="7503319" y="2389982"/>
            <a:ext cx="1120775" cy="198437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9900"/>
          </a:solidFill>
          <a:ln w="25560" cap="sq">
            <a:solidFill>
              <a:srgbClr val="BC6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32" name="AutoShape 35"/>
          <p:cNvSpPr>
            <a:spLocks noChangeArrowheads="1"/>
          </p:cNvSpPr>
          <p:nvPr/>
        </p:nvSpPr>
        <p:spPr bwMode="auto">
          <a:xfrm>
            <a:off x="5857875" y="1857375"/>
            <a:ext cx="2214563" cy="142875"/>
          </a:xfrm>
          <a:prstGeom prst="rightArrow">
            <a:avLst>
              <a:gd name="adj1" fmla="val 50000"/>
              <a:gd name="adj2" fmla="val 50016"/>
            </a:avLst>
          </a:prstGeom>
          <a:solidFill>
            <a:srgbClr val="FF9900"/>
          </a:solidFill>
          <a:ln w="25560" cap="sq">
            <a:solidFill>
              <a:srgbClr val="BC6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33" name="Rectangle 36"/>
          <p:cNvSpPr>
            <a:spLocks noChangeArrowheads="1"/>
          </p:cNvSpPr>
          <p:nvPr/>
        </p:nvSpPr>
        <p:spPr bwMode="auto">
          <a:xfrm>
            <a:off x="1588" y="1485900"/>
            <a:ext cx="1809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SzPct val="60000"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Georgia" charset="0"/>
              </a:rPr>
              <a:t/>
            </a:r>
            <a:br>
              <a:rPr lang="ru-RU" altLang="ru-RU" sz="1200">
                <a:solidFill>
                  <a:srgbClr val="000000"/>
                </a:solidFill>
                <a:latin typeface="Georgia" charset="0"/>
              </a:rPr>
            </a:br>
            <a:endParaRPr lang="ru-RU" altLang="ru-RU" sz="12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3500438" y="22265"/>
            <a:ext cx="5643562" cy="26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55650" y="188913"/>
            <a:ext cx="7777163" cy="863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 dirty="0">
                <a:solidFill>
                  <a:srgbClr val="800000"/>
                </a:solidFill>
                <a:latin typeface="Arial" panose="020B0604020202020204" pitchFamily="34" charset="0"/>
              </a:rPr>
              <a:t>Метод «Снежный ком» </a:t>
            </a:r>
          </a:p>
          <a:p>
            <a:pPr algn="ctr">
              <a:buClrTx/>
              <a:buFontTx/>
              <a:buNone/>
            </a:pPr>
            <a:r>
              <a:rPr lang="ru-RU" altLang="ru-RU" sz="3200" b="1" dirty="0">
                <a:solidFill>
                  <a:srgbClr val="800000"/>
                </a:solidFill>
                <a:latin typeface="Arial" panose="020B0604020202020204" pitchFamily="34" charset="0"/>
              </a:rPr>
              <a:t>(или пирамида) </a:t>
            </a:r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692275" y="1628775"/>
            <a:ext cx="5437188" cy="4964113"/>
            <a:chOff x="1066" y="1026"/>
            <a:chExt cx="3425" cy="3127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1066" y="1026"/>
              <a:ext cx="3425" cy="3127"/>
              <a:chOff x="1066" y="1026"/>
              <a:chExt cx="3425" cy="3127"/>
            </a:xfrm>
          </p:grpSpPr>
          <p:sp>
            <p:nvSpPr>
              <p:cNvPr id="7172" name="Freeform 4"/>
              <p:cNvSpPr>
                <a:spLocks noChangeArrowheads="1"/>
              </p:cNvSpPr>
              <p:nvPr/>
            </p:nvSpPr>
            <p:spPr bwMode="auto">
              <a:xfrm>
                <a:off x="2400" y="1026"/>
                <a:ext cx="765" cy="691"/>
              </a:xfrm>
              <a:custGeom>
                <a:avLst/>
                <a:gdLst>
                  <a:gd name="G0" fmla="+- 1 0 0"/>
                  <a:gd name="G1" fmla="+- 32400 0 0"/>
                  <a:gd name="G2" fmla="+- 2 0 0"/>
                  <a:gd name="G3" fmla="*/ 1 1773 45696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5400 w 21600"/>
                  <a:gd name="T7" fmla="*/ 11802 h 21600"/>
                  <a:gd name="T8" fmla="*/ 16200 w 21600"/>
                  <a:gd name="T9" fmla="*/ 2059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76B749"/>
              </a:solidFill>
              <a:ln w="9360" cap="sq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76B749"/>
                </a:extrusionClr>
                <a:contourClr>
                  <a:srgbClr val="76B749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7173" name="Freeform 5"/>
              <p:cNvSpPr>
                <a:spLocks noChangeArrowheads="1"/>
              </p:cNvSpPr>
              <p:nvPr/>
            </p:nvSpPr>
            <p:spPr bwMode="auto">
              <a:xfrm>
                <a:off x="1955" y="1720"/>
                <a:ext cx="1651" cy="811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*/ 1 16385 2"/>
                  <a:gd name="G4" fmla="*/ 1 50009 4816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5789 w 21600"/>
                  <a:gd name="T9" fmla="*/ 508 h 21600"/>
                  <a:gd name="T10" fmla="*/ 15811 w 21600"/>
                  <a:gd name="T11" fmla="*/ 2109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5787" y="0"/>
                    </a:moveTo>
                    <a:lnTo>
                      <a:pt x="15812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5787" y="0"/>
                    </a:lnTo>
                    <a:close/>
                  </a:path>
                </a:pathLst>
              </a:custGeom>
              <a:solidFill>
                <a:srgbClr val="FF6600"/>
              </a:solidFill>
              <a:ln w="9360" cap="sq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6600"/>
                </a:extrusionClr>
                <a:contourClr>
                  <a:srgbClr val="FF66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7174" name="Freeform 6"/>
              <p:cNvSpPr>
                <a:spLocks noChangeArrowheads="1"/>
              </p:cNvSpPr>
              <p:nvPr/>
            </p:nvSpPr>
            <p:spPr bwMode="auto">
              <a:xfrm>
                <a:off x="1515" y="2533"/>
                <a:ext cx="2531" cy="81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*/ 1 16385 2"/>
                  <a:gd name="G4" fmla="*/ 1 50009 4816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5290 w 21600"/>
                  <a:gd name="T9" fmla="*/ 508 h 21600"/>
                  <a:gd name="T10" fmla="*/ 16310 w 21600"/>
                  <a:gd name="T11" fmla="*/ 2109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3768" y="0"/>
                    </a:moveTo>
                    <a:lnTo>
                      <a:pt x="17831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3768" y="0"/>
                    </a:lnTo>
                    <a:close/>
                  </a:path>
                </a:pathLst>
              </a:custGeom>
              <a:solidFill>
                <a:srgbClr val="FF9900"/>
              </a:solidFill>
              <a:ln w="9360" cap="sq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00"/>
                </a:extrusionClr>
                <a:contourClr>
                  <a:srgbClr val="FF99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7175" name="Freeform 7"/>
              <p:cNvSpPr>
                <a:spLocks noChangeArrowheads="1"/>
              </p:cNvSpPr>
              <p:nvPr/>
            </p:nvSpPr>
            <p:spPr bwMode="auto">
              <a:xfrm>
                <a:off x="1066" y="3342"/>
                <a:ext cx="3425" cy="811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*/ 1 16385 2"/>
                  <a:gd name="G4" fmla="*/ 1 50009 48160"/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3284 w 21600"/>
                  <a:gd name="T9" fmla="*/ 508 h 21600"/>
                  <a:gd name="T10" fmla="*/ 17312 w 21600"/>
                  <a:gd name="T11" fmla="*/ 2109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2793" y="0"/>
                    </a:moveTo>
                    <a:lnTo>
                      <a:pt x="18806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2793" y="0"/>
                    </a:lnTo>
                    <a:close/>
                  </a:path>
                </a:pathLst>
              </a:custGeom>
              <a:solidFill>
                <a:srgbClr val="FFFFCC"/>
              </a:solidFill>
              <a:ln w="9360" cap="sq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CC"/>
                </a:extrusionClr>
                <a:contourClr>
                  <a:srgbClr val="FFFFCC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grpSp>
          <p:nvGrpSpPr>
            <p:cNvPr id="7176" name="Group 8"/>
            <p:cNvGrpSpPr>
              <a:grpSpLocks/>
            </p:cNvGrpSpPr>
            <p:nvPr/>
          </p:nvGrpSpPr>
          <p:grpSpPr bwMode="auto">
            <a:xfrm>
              <a:off x="1384" y="1026"/>
              <a:ext cx="2763" cy="3127"/>
              <a:chOff x="1384" y="1026"/>
              <a:chExt cx="2763" cy="3127"/>
            </a:xfrm>
          </p:grpSpPr>
          <p:sp>
            <p:nvSpPr>
              <p:cNvPr id="7177" name="Oval 9"/>
              <p:cNvSpPr>
                <a:spLocks noChangeArrowheads="1"/>
              </p:cNvSpPr>
              <p:nvPr/>
            </p:nvSpPr>
            <p:spPr bwMode="auto">
              <a:xfrm>
                <a:off x="2064" y="1026"/>
                <a:ext cx="1449" cy="72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ru-RU" altLang="ru-RU" sz="1600" b="1">
                    <a:latin typeface="Times New Roman" panose="02020603050405020304" pitchFamily="18" charset="0"/>
                  </a:rPr>
                  <a:t>Стадия 1: </a:t>
                </a:r>
              </a:p>
              <a:p>
                <a:pPr algn="ctr">
                  <a:buClrTx/>
                  <a:buFontTx/>
                  <a:buNone/>
                </a:pPr>
                <a:r>
                  <a:rPr lang="ru-RU" altLang="ru-RU" sz="1600" b="1">
                    <a:latin typeface="Times New Roman" panose="02020603050405020304" pitchFamily="18" charset="0"/>
                  </a:rPr>
                  <a:t>Индивидуальная </a:t>
                </a:r>
              </a:p>
              <a:p>
                <a:pPr algn="ctr">
                  <a:buClrTx/>
                  <a:buFontTx/>
                  <a:buNone/>
                </a:pPr>
                <a:r>
                  <a:rPr lang="ru-RU" altLang="ru-RU" sz="1600" b="1">
                    <a:latin typeface="Times New Roman" panose="02020603050405020304" pitchFamily="18" charset="0"/>
                  </a:rPr>
                  <a:t>работа</a:t>
                </a:r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auto">
              <a:xfrm>
                <a:off x="1793" y="1752"/>
                <a:ext cx="2038" cy="904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ru-RU" altLang="ru-RU" sz="1600" b="1">
                    <a:latin typeface="Times New Roman" panose="02020603050405020304" pitchFamily="18" charset="0"/>
                  </a:rPr>
                  <a:t>Стадия 2: </a:t>
                </a:r>
              </a:p>
              <a:p>
                <a:pPr algn="ctr">
                  <a:buClrTx/>
                  <a:buFontTx/>
                  <a:buNone/>
                </a:pPr>
                <a:r>
                  <a:rPr lang="ru-RU" altLang="ru-RU" sz="1600" b="1">
                    <a:latin typeface="Times New Roman" panose="02020603050405020304" pitchFamily="18" charset="0"/>
                  </a:rPr>
                  <a:t>В парах</a:t>
                </a:r>
              </a:p>
            </p:txBody>
          </p:sp>
          <p:sp>
            <p:nvSpPr>
              <p:cNvPr id="7179" name="Oval 11"/>
              <p:cNvSpPr>
                <a:spLocks noChangeArrowheads="1"/>
              </p:cNvSpPr>
              <p:nvPr/>
            </p:nvSpPr>
            <p:spPr bwMode="auto">
              <a:xfrm>
                <a:off x="1520" y="2523"/>
                <a:ext cx="2627" cy="859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ru-RU" altLang="ru-RU" sz="1600" b="1">
                    <a:latin typeface="Times New Roman" panose="02020603050405020304" pitchFamily="18" charset="0"/>
                  </a:rPr>
                  <a:t>Стадия 3: </a:t>
                </a:r>
              </a:p>
              <a:p>
                <a:pPr algn="ctr">
                  <a:buClrTx/>
                  <a:buFontTx/>
                  <a:buNone/>
                </a:pPr>
                <a:r>
                  <a:rPr lang="ru-RU" altLang="ru-RU" sz="1600" b="1">
                    <a:latin typeface="Times New Roman" panose="02020603050405020304" pitchFamily="18" charset="0"/>
                  </a:rPr>
                  <a:t>В четверках</a:t>
                </a:r>
              </a:p>
            </p:txBody>
          </p:sp>
          <p:sp>
            <p:nvSpPr>
              <p:cNvPr id="7180" name="Oval 12"/>
              <p:cNvSpPr>
                <a:spLocks noChangeArrowheads="1"/>
              </p:cNvSpPr>
              <p:nvPr/>
            </p:nvSpPr>
            <p:spPr bwMode="auto">
              <a:xfrm>
                <a:off x="1384" y="3294"/>
                <a:ext cx="2718" cy="859"/>
              </a:xfrm>
              <a:prstGeom prst="ellipse">
                <a:avLst/>
              </a:prstGeom>
              <a:solidFill>
                <a:srgbClr val="EDF1A7"/>
              </a:solidFill>
              <a:ln w="9360" cap="sq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EDF1A7"/>
                </a:extrusionClr>
                <a:contourClr>
                  <a:srgbClr val="EDF1A7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flatTx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000">
                    <a:solidFill>
                      <a:srgbClr val="000000"/>
                    </a:solidFill>
                    <a:latin typeface="Tahoma" panose="020B060403050404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ru-RU" altLang="ru-RU" sz="1600" b="1">
                    <a:latin typeface="Times New Roman" panose="02020603050405020304" pitchFamily="18" charset="0"/>
                  </a:rPr>
                  <a:t>Стадия 4: </a:t>
                </a:r>
              </a:p>
              <a:p>
                <a:pPr algn="ctr">
                  <a:buClrTx/>
                  <a:buFontTx/>
                  <a:buNone/>
                </a:pPr>
                <a:r>
                  <a:rPr lang="ru-RU" altLang="ru-RU" sz="1600" b="1">
                    <a:latin typeface="Times New Roman" panose="02020603050405020304" pitchFamily="18" charset="0"/>
                  </a:rPr>
                  <a:t>В большой группе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184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288" y="404813"/>
            <a:ext cx="84963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b="1">
                <a:solidFill>
                  <a:srgbClr val="800000"/>
                </a:solidFill>
                <a:latin typeface="Arial" panose="020B0604020202020204" pitchFamily="34" charset="0"/>
              </a:rPr>
              <a:t>Метод «Мозговой штурм»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025650" y="1147172"/>
            <a:ext cx="65881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340968"/>
            <a:ext cx="365760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 rot="502279" flipH="1" flipV="1">
            <a:off x="1490374" y="1408947"/>
            <a:ext cx="1851724" cy="1326901"/>
          </a:xfrm>
          <a:prstGeom prst="curvedLeftArrow">
            <a:avLst>
              <a:gd name="adj1" fmla="val 6738"/>
              <a:gd name="adj2" fmla="val 31179"/>
              <a:gd name="adj3" fmla="val 33333"/>
            </a:avLst>
          </a:prstGeom>
          <a:solidFill>
            <a:srgbClr val="0070C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7933" dir="18900000" algn="ctr" rotWithShape="0">
              <a:srgbClr val="333333">
                <a:alpha val="50027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284663" y="1125538"/>
            <a:ext cx="4572000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200" dirty="0">
                <a:solidFill>
                  <a:srgbClr val="0070C0"/>
                </a:solidFill>
                <a:latin typeface="Arial" panose="020B0604020202020204" pitchFamily="34" charset="0"/>
              </a:rPr>
              <a:t>Направлен на получение новых и </a:t>
            </a:r>
            <a:r>
              <a:rPr lang="ru-RU" altLang="ru-RU" sz="3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необыных</a:t>
            </a:r>
            <a:r>
              <a:rPr lang="ru-RU" altLang="ru-RU" sz="3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rgbClr val="0070C0"/>
                </a:solidFill>
                <a:latin typeface="Arial" panose="020B0604020202020204" pitchFamily="34" charset="0"/>
              </a:rPr>
              <a:t>идей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48542" y="3030022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</a:rPr>
              <a:t>ч</a:t>
            </a:r>
            <a:endParaRPr lang="ru-RU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84713" y="3301960"/>
            <a:ext cx="458628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38138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marL="3175" indent="0">
              <a:spcBef>
                <a:spcPts val="800"/>
              </a:spcBef>
              <a:buClr>
                <a:srgbClr val="0070C0"/>
              </a:buClr>
              <a:buSzPct val="60000"/>
            </a:pPr>
            <a:r>
              <a:rPr lang="ru-RU" altLang="ru-RU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1 </a:t>
            </a: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этап</a:t>
            </a:r>
            <a:r>
              <a:rPr lang="ru-RU" altLang="ru-RU" sz="2800" dirty="0">
                <a:latin typeface="Arial" panose="020B0604020202020204" pitchFamily="34" charset="0"/>
              </a:rPr>
              <a:t> – генерация идей</a:t>
            </a:r>
          </a:p>
          <a:p>
            <a:pPr marL="3175" indent="0">
              <a:spcBef>
                <a:spcPts val="800"/>
              </a:spcBef>
              <a:buClr>
                <a:srgbClr val="0070C0"/>
              </a:buClr>
              <a:buSzPct val="60000"/>
            </a:pPr>
            <a:r>
              <a:rPr lang="ru-RU" altLang="ru-RU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 </a:t>
            </a: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этап </a:t>
            </a:r>
            <a:r>
              <a:rPr lang="ru-RU" altLang="ru-RU" sz="2800" dirty="0">
                <a:latin typeface="Arial" panose="020B0604020202020204" pitchFamily="34" charset="0"/>
              </a:rPr>
              <a:t>– выработка критериев оценки идей и их оценивание</a:t>
            </a:r>
          </a:p>
          <a:p>
            <a:pPr marL="3175" indent="0">
              <a:spcBef>
                <a:spcPts val="800"/>
              </a:spcBef>
              <a:buClr>
                <a:srgbClr val="0070C0"/>
              </a:buClr>
              <a:buSzPct val="60000"/>
            </a:pPr>
            <a:r>
              <a:rPr lang="ru-RU" altLang="ru-RU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3 </a:t>
            </a:r>
            <a:r>
              <a:rPr lang="ru-RU" altLang="ru-RU" sz="2800" b="1" dirty="0">
                <a:solidFill>
                  <a:srgbClr val="0070C0"/>
                </a:solidFill>
                <a:latin typeface="Arial" panose="020B0604020202020204" pitchFamily="34" charset="0"/>
              </a:rPr>
              <a:t>этап </a:t>
            </a:r>
            <a:r>
              <a:rPr lang="ru-RU" altLang="ru-RU" sz="2800" dirty="0">
                <a:latin typeface="Arial" panose="020B0604020202020204" pitchFamily="34" charset="0"/>
              </a:rPr>
              <a:t>– принятие решений</a:t>
            </a:r>
          </a:p>
          <a:p>
            <a:pPr>
              <a:spcBef>
                <a:spcPts val="800"/>
              </a:spcBef>
              <a:buClrTx/>
              <a:buSzPct val="60000"/>
              <a:buFontTx/>
              <a:buNone/>
            </a:pPr>
            <a:endParaRPr lang="ru-RU" altLang="ru-RU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35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87450" y="260350"/>
            <a:ext cx="76327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b="1">
                <a:solidFill>
                  <a:srgbClr val="800000"/>
                </a:solidFill>
                <a:latin typeface="Arial" panose="020B0604020202020204" pitchFamily="34" charset="0"/>
              </a:rPr>
              <a:t>Метод «Жужжащие группы»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47813" y="981075"/>
            <a:ext cx="6985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90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333333"/>
                </a:solidFill>
                <a:latin typeface="Arial" panose="020B0604020202020204" pitchFamily="34" charset="0"/>
              </a:rPr>
              <a:t>При использовании этого метода обычно предполагаются</a:t>
            </a:r>
            <a:r>
              <a:rPr lang="ru-RU" altLang="ru-RU" sz="1800" b="1" i="1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1800" b="1" i="1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altLang="ru-RU" sz="1800" b="1" i="1" u="sng">
                <a:solidFill>
                  <a:srgbClr val="990000"/>
                </a:solidFill>
                <a:latin typeface="Arial" panose="020B0604020202020204" pitchFamily="34" charset="0"/>
              </a:rPr>
              <a:t>следующие шаги: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87338" y="1916113"/>
            <a:ext cx="6872287" cy="4243387"/>
            <a:chOff x="181" y="1207"/>
            <a:chExt cx="4329" cy="2673"/>
          </a:xfrm>
        </p:grpSpPr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982" y="1344"/>
              <a:ext cx="3528" cy="2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marL="342900" indent="-338138"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900"/>
                </a:spcBef>
                <a:buClrTx/>
                <a:buFontTx/>
                <a:buNone/>
              </a:pPr>
              <a:endParaRPr lang="ru-RU" altLang="ru-RU" sz="1800" b="1" i="1">
                <a:solidFill>
                  <a:srgbClr val="333333"/>
                </a:solidFill>
                <a:latin typeface="Arial" panose="020B0604020202020204" pitchFamily="34" charset="0"/>
              </a:endParaRPr>
            </a:p>
            <a:p>
              <a:pPr>
                <a:spcBef>
                  <a:spcPts val="900"/>
                </a:spcBef>
                <a:buClrTx/>
                <a:buFontTx/>
                <a:buNone/>
              </a:pPr>
              <a:endParaRPr lang="ru-RU" altLang="ru-RU" sz="1800" b="1" i="1">
                <a:solidFill>
                  <a:srgbClr val="333333"/>
                </a:solidFill>
                <a:latin typeface="Arial" panose="020B0604020202020204" pitchFamily="34" charset="0"/>
              </a:endParaRPr>
            </a:p>
            <a:p>
              <a:pPr>
                <a:spcBef>
                  <a:spcPts val="900"/>
                </a:spcBef>
                <a:buClrTx/>
                <a:buFontTx/>
                <a:buNone/>
              </a:pPr>
              <a:r>
                <a:rPr lang="ru-RU" altLang="ru-RU" sz="1800" b="1" i="1">
                  <a:latin typeface="Arial" panose="020B0604020202020204" pitchFamily="34" charset="0"/>
                </a:rPr>
                <a:t>Принятие решения о количестве малых групп.</a:t>
              </a:r>
            </a:p>
            <a:p>
              <a:pPr>
                <a:spcBef>
                  <a:spcPts val="900"/>
                </a:spcBef>
                <a:buClrTx/>
                <a:buFontTx/>
                <a:buNone/>
              </a:pPr>
              <a:r>
                <a:rPr lang="ru-RU" altLang="ru-RU" sz="1800" b="1" i="1">
                  <a:latin typeface="Arial" panose="020B0604020202020204" pitchFamily="34" charset="0"/>
                </a:rPr>
                <a:t>Формулирование проблемы/вопроса  для обсуждения </a:t>
              </a:r>
              <a:br>
                <a:rPr lang="ru-RU" altLang="ru-RU" sz="1800" b="1" i="1">
                  <a:latin typeface="Arial" panose="020B0604020202020204" pitchFamily="34" charset="0"/>
                </a:rPr>
              </a:br>
              <a:r>
                <a:rPr lang="ru-RU" altLang="ru-RU" sz="1800" b="1" i="1">
                  <a:latin typeface="Arial" panose="020B0604020202020204" pitchFamily="34" charset="0"/>
                </a:rPr>
                <a:t>в каждой группе, определение времени обсуждения.</a:t>
              </a:r>
            </a:p>
            <a:p>
              <a:pPr>
                <a:spcBef>
                  <a:spcPts val="900"/>
                </a:spcBef>
                <a:buClrTx/>
                <a:buFontTx/>
                <a:buNone/>
              </a:pPr>
              <a:r>
                <a:rPr lang="ru-RU" altLang="ru-RU" sz="1800" b="1" i="1">
                  <a:latin typeface="Arial" panose="020B0604020202020204" pitchFamily="34" charset="0"/>
                </a:rPr>
                <a:t>Распределение участников на группы и определение </a:t>
              </a:r>
              <a:br>
                <a:rPr lang="ru-RU" altLang="ru-RU" sz="1800" b="1" i="1">
                  <a:latin typeface="Arial" panose="020B0604020202020204" pitchFamily="34" charset="0"/>
                </a:rPr>
              </a:br>
              <a:r>
                <a:rPr lang="ru-RU" altLang="ru-RU" sz="1800" b="1" i="1">
                  <a:latin typeface="Arial" panose="020B0604020202020204" pitchFamily="34" charset="0"/>
                </a:rPr>
                <a:t>для каждой из них проблемы (аспекта проблемы, вопроса)</a:t>
              </a:r>
              <a:br>
                <a:rPr lang="ru-RU" altLang="ru-RU" sz="1800" b="1" i="1">
                  <a:latin typeface="Arial" panose="020B0604020202020204" pitchFamily="34" charset="0"/>
                </a:rPr>
              </a:br>
              <a:r>
                <a:rPr lang="ru-RU" altLang="ru-RU" sz="1800" b="1" i="1">
                  <a:latin typeface="Arial" panose="020B0604020202020204" pitchFamily="34" charset="0"/>
                </a:rPr>
                <a:t>для обсуждения.</a:t>
              </a:r>
            </a:p>
            <a:p>
              <a:pPr>
                <a:spcBef>
                  <a:spcPts val="900"/>
                </a:spcBef>
                <a:buClrTx/>
                <a:buFontTx/>
                <a:buNone/>
              </a:pPr>
              <a:r>
                <a:rPr lang="ru-RU" altLang="ru-RU" sz="1800" b="1" i="1">
                  <a:latin typeface="Arial" panose="020B0604020202020204" pitchFamily="34" charset="0"/>
                </a:rPr>
                <a:t>Инструкция о том, сколько времени отводится на работу </a:t>
              </a:r>
              <a:br>
                <a:rPr lang="ru-RU" altLang="ru-RU" sz="1800" b="1" i="1">
                  <a:latin typeface="Arial" panose="020B0604020202020204" pitchFamily="34" charset="0"/>
                </a:rPr>
              </a:br>
              <a:r>
                <a:rPr lang="ru-RU" altLang="ru-RU" sz="1800" b="1" i="1">
                  <a:latin typeface="Arial" panose="020B0604020202020204" pitchFamily="34" charset="0"/>
                </a:rPr>
                <a:t>каждой группе и какие именно результаты своей работы и </a:t>
              </a:r>
              <a:br>
                <a:rPr lang="ru-RU" altLang="ru-RU" sz="1800" b="1" i="1">
                  <a:latin typeface="Arial" panose="020B0604020202020204" pitchFamily="34" charset="0"/>
                </a:rPr>
              </a:br>
              <a:r>
                <a:rPr lang="ru-RU" altLang="ru-RU" sz="1800" b="1" i="1">
                  <a:latin typeface="Arial" panose="020B0604020202020204" pitchFamily="34" charset="0"/>
                </a:rPr>
                <a:t>в какой форме каждая группа затем должна сообщить </a:t>
              </a:r>
              <a:br>
                <a:rPr lang="ru-RU" altLang="ru-RU" sz="1800" b="1" i="1">
                  <a:latin typeface="Arial" panose="020B0604020202020204" pitchFamily="34" charset="0"/>
                </a:rPr>
              </a:br>
              <a:r>
                <a:rPr lang="ru-RU" altLang="ru-RU" sz="1800" b="1" i="1">
                  <a:latin typeface="Arial" panose="020B0604020202020204" pitchFamily="34" charset="0"/>
                </a:rPr>
                <a:t>остальным.</a:t>
              </a:r>
            </a:p>
            <a:p>
              <a:pPr>
                <a:spcBef>
                  <a:spcPts val="900"/>
                </a:spcBef>
                <a:buClrTx/>
                <a:buFontTx/>
                <a:buNone/>
              </a:pPr>
              <a:r>
                <a:rPr lang="ru-RU" altLang="ru-RU" sz="1800" b="1" i="1">
                  <a:latin typeface="Arial" panose="020B0604020202020204" pitchFamily="34" charset="0"/>
                </a:rPr>
                <a:t>С наступлением оговоренного времени происходит </a:t>
              </a:r>
              <a:br>
                <a:rPr lang="ru-RU" altLang="ru-RU" sz="1800" b="1" i="1">
                  <a:latin typeface="Arial" panose="020B0604020202020204" pitchFamily="34" charset="0"/>
                </a:rPr>
              </a:br>
              <a:r>
                <a:rPr lang="ru-RU" altLang="ru-RU" sz="1800" b="1" i="1">
                  <a:latin typeface="Arial" panose="020B0604020202020204" pitchFamily="34" charset="0"/>
                </a:rPr>
                <a:t>представление результатов работы всех малых групп.</a:t>
              </a:r>
            </a:p>
          </p:txBody>
        </p:sp>
        <p:grpSp>
          <p:nvGrpSpPr>
            <p:cNvPr id="10245" name="Group 5"/>
            <p:cNvGrpSpPr>
              <a:grpSpLocks/>
            </p:cNvGrpSpPr>
            <p:nvPr/>
          </p:nvGrpSpPr>
          <p:grpSpPr bwMode="auto">
            <a:xfrm>
              <a:off x="181" y="1207"/>
              <a:ext cx="608" cy="2673"/>
              <a:chOff x="181" y="1207"/>
              <a:chExt cx="608" cy="2673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auto">
              <a:xfrm>
                <a:off x="323" y="1207"/>
                <a:ext cx="326" cy="2673"/>
              </a:xfrm>
              <a:custGeom>
                <a:avLst/>
                <a:gdLst>
                  <a:gd name="G0" fmla="+- 65502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*/ 1 60267 5000"/>
                  <a:gd name="G12" fmla="+- 1 0 0"/>
                  <a:gd name="G13" fmla="+- 1 0 0"/>
                  <a:gd name="G14" fmla="*/ 1 18133 25856"/>
                  <a:gd name="G15" fmla="+- 1 0 0"/>
                  <a:gd name="G16" fmla="*/ 1 24577 2"/>
                  <a:gd name="G17" fmla="+- 1 0 0"/>
                  <a:gd name="G18" fmla="+- 1 0 0"/>
                  <a:gd name="G19" fmla="+- 1 0 0"/>
                  <a:gd name="G20" fmla="+- 1 0 0"/>
                  <a:gd name="G21" fmla="+- 1 0 0"/>
                  <a:gd name="G22" fmla="+- 1 0 0"/>
                  <a:gd name="G23" fmla="+- 1 0 0"/>
                  <a:gd name="G24" fmla="+- 1 0 0"/>
                  <a:gd name="G25" fmla="+- 1 0 0"/>
                  <a:gd name="G26" fmla="+- 1 0 0"/>
                  <a:gd name="G27" fmla="+- 1 0 0"/>
                  <a:gd name="G28" fmla="+- 1 0 0"/>
                  <a:gd name="G29" fmla="+- 1 0 0"/>
                  <a:gd name="G30" fmla="+- 1 0 0"/>
                  <a:gd name="T0" fmla="*/ 0 w 318"/>
                  <a:gd name="T1" fmla="*/ 0 h 2676"/>
                  <a:gd name="T2" fmla="*/ 136 w 318"/>
                  <a:gd name="T3" fmla="*/ 272 h 2676"/>
                  <a:gd name="T4" fmla="*/ 182 w 318"/>
                  <a:gd name="T5" fmla="*/ 590 h 2676"/>
                  <a:gd name="T6" fmla="*/ 91 w 318"/>
                  <a:gd name="T7" fmla="*/ 817 h 2676"/>
                  <a:gd name="T8" fmla="*/ 46 w 318"/>
                  <a:gd name="T9" fmla="*/ 1089 h 2676"/>
                  <a:gd name="T10" fmla="*/ 91 w 318"/>
                  <a:gd name="T11" fmla="*/ 1316 h 2676"/>
                  <a:gd name="T12" fmla="*/ 182 w 318"/>
                  <a:gd name="T13" fmla="*/ 1633 h 2676"/>
                  <a:gd name="T14" fmla="*/ 136 w 318"/>
                  <a:gd name="T15" fmla="*/ 1860 h 2676"/>
                  <a:gd name="T16" fmla="*/ 136 w 318"/>
                  <a:gd name="T17" fmla="*/ 2132 h 2676"/>
                  <a:gd name="T18" fmla="*/ 227 w 318"/>
                  <a:gd name="T19" fmla="*/ 2313 h 2676"/>
                  <a:gd name="T20" fmla="*/ 318 w 318"/>
                  <a:gd name="T21" fmla="*/ 2676 h 2676"/>
                  <a:gd name="T22" fmla="*/ 0 w 318"/>
                  <a:gd name="T23" fmla="*/ 0 h 2676"/>
                  <a:gd name="T24" fmla="*/ 318 w 318"/>
                  <a:gd name="T25" fmla="*/ 2676 h 2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318" h="2676">
                    <a:moveTo>
                      <a:pt x="0" y="0"/>
                    </a:moveTo>
                    <a:cubicBezTo>
                      <a:pt x="53" y="87"/>
                      <a:pt x="106" y="174"/>
                      <a:pt x="136" y="272"/>
                    </a:cubicBezTo>
                    <a:cubicBezTo>
                      <a:pt x="166" y="370"/>
                      <a:pt x="190" y="499"/>
                      <a:pt x="182" y="590"/>
                    </a:cubicBezTo>
                    <a:cubicBezTo>
                      <a:pt x="174" y="681"/>
                      <a:pt x="114" y="734"/>
                      <a:pt x="91" y="817"/>
                    </a:cubicBezTo>
                    <a:cubicBezTo>
                      <a:pt x="68" y="900"/>
                      <a:pt x="46" y="1006"/>
                      <a:pt x="46" y="1089"/>
                    </a:cubicBezTo>
                    <a:cubicBezTo>
                      <a:pt x="46" y="1172"/>
                      <a:pt x="68" y="1225"/>
                      <a:pt x="91" y="1316"/>
                    </a:cubicBezTo>
                    <a:cubicBezTo>
                      <a:pt x="114" y="1407"/>
                      <a:pt x="174" y="1542"/>
                      <a:pt x="182" y="1633"/>
                    </a:cubicBezTo>
                    <a:cubicBezTo>
                      <a:pt x="190" y="1724"/>
                      <a:pt x="144" y="1777"/>
                      <a:pt x="136" y="1860"/>
                    </a:cubicBezTo>
                    <a:cubicBezTo>
                      <a:pt x="128" y="1943"/>
                      <a:pt x="121" y="2057"/>
                      <a:pt x="136" y="2132"/>
                    </a:cubicBezTo>
                    <a:cubicBezTo>
                      <a:pt x="151" y="2207"/>
                      <a:pt x="197" y="2222"/>
                      <a:pt x="227" y="2313"/>
                    </a:cubicBezTo>
                    <a:cubicBezTo>
                      <a:pt x="257" y="2404"/>
                      <a:pt x="287" y="2540"/>
                      <a:pt x="318" y="2676"/>
                    </a:cubicBezTo>
                  </a:path>
                </a:pathLst>
              </a:custGeom>
              <a:noFill/>
              <a:ln w="38160" cap="sq">
                <a:solidFill>
                  <a:srgbClr val="333333"/>
                </a:solidFill>
                <a:round/>
                <a:headEnd/>
                <a:tailEnd type="stealth" w="med" len="med"/>
              </a:ln>
              <a:effectLst>
                <a:outerShdw dist="107933" dir="18900000" algn="ctr" rotWithShape="0">
                  <a:srgbClr val="333333">
                    <a:alpha val="5002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7" name="Oval 7"/>
              <p:cNvSpPr>
                <a:spLocks noChangeArrowheads="1"/>
              </p:cNvSpPr>
              <p:nvPr/>
            </p:nvSpPr>
            <p:spPr bwMode="auto">
              <a:xfrm>
                <a:off x="276" y="1523"/>
                <a:ext cx="466" cy="22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DF1A7"/>
                  </a:gs>
                </a:gsLst>
                <a:lin ang="13500000" scaled="1"/>
              </a:gradFill>
              <a:ln w="9360" cap="sq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EDF1A7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248" name="Oval 8"/>
              <p:cNvSpPr>
                <a:spLocks noChangeArrowheads="1"/>
              </p:cNvSpPr>
              <p:nvPr/>
            </p:nvSpPr>
            <p:spPr bwMode="auto">
              <a:xfrm>
                <a:off x="276" y="1931"/>
                <a:ext cx="466" cy="224"/>
              </a:xfrm>
              <a:prstGeom prst="ellipse">
                <a:avLst/>
              </a:prstGeom>
              <a:solidFill>
                <a:srgbClr val="FFCC00"/>
              </a:solidFill>
              <a:ln w="9360" cap="sq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FFCC00"/>
                </a:extrusionClr>
                <a:contourClr>
                  <a:srgbClr val="FFCC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249" name="Oval 9"/>
              <p:cNvSpPr>
                <a:spLocks noChangeArrowheads="1"/>
              </p:cNvSpPr>
              <p:nvPr/>
            </p:nvSpPr>
            <p:spPr bwMode="auto">
              <a:xfrm>
                <a:off x="181" y="2430"/>
                <a:ext cx="466" cy="224"/>
              </a:xfrm>
              <a:prstGeom prst="ellipse">
                <a:avLst/>
              </a:prstGeom>
              <a:solidFill>
                <a:srgbClr val="FF9900"/>
              </a:solidFill>
              <a:ln w="9360" cap="sq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FF9900"/>
                </a:extrusionClr>
                <a:contourClr>
                  <a:srgbClr val="FF99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250" name="Oval 10"/>
              <p:cNvSpPr>
                <a:spLocks noChangeArrowheads="1"/>
              </p:cNvSpPr>
              <p:nvPr/>
            </p:nvSpPr>
            <p:spPr bwMode="auto">
              <a:xfrm>
                <a:off x="228" y="2929"/>
                <a:ext cx="466" cy="224"/>
              </a:xfrm>
              <a:prstGeom prst="ellipse">
                <a:avLst/>
              </a:prstGeom>
              <a:solidFill>
                <a:srgbClr val="FF6600"/>
              </a:solidFill>
              <a:ln w="9360" cap="sq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FF6600"/>
                </a:extrusionClr>
                <a:contourClr>
                  <a:srgbClr val="FF66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0251" name="Oval 11"/>
              <p:cNvSpPr>
                <a:spLocks noChangeArrowheads="1"/>
              </p:cNvSpPr>
              <p:nvPr/>
            </p:nvSpPr>
            <p:spPr bwMode="auto">
              <a:xfrm>
                <a:off x="323" y="3521"/>
                <a:ext cx="466" cy="224"/>
              </a:xfrm>
              <a:prstGeom prst="ellipse">
                <a:avLst/>
              </a:prstGeom>
              <a:solidFill>
                <a:srgbClr val="CC3300"/>
              </a:solidFill>
              <a:ln w="9360" cap="sq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CC3300"/>
                </a:extrusionClr>
                <a:contourClr>
                  <a:srgbClr val="CC33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9993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051050" y="260350"/>
            <a:ext cx="6257925" cy="736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4400" b="1">
                <a:solidFill>
                  <a:srgbClr val="800000"/>
                </a:solidFill>
                <a:latin typeface="Times New Roman" panose="02020603050405020304" pitchFamily="18" charset="0"/>
              </a:rPr>
              <a:t>Метод «Аквариум»</a:t>
            </a:r>
          </a:p>
        </p:txBody>
      </p:sp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827088" y="1989138"/>
            <a:ext cx="6188075" cy="4603750"/>
            <a:chOff x="521" y="1253"/>
            <a:chExt cx="3898" cy="2900"/>
          </a:xfrm>
        </p:grpSpPr>
        <p:grpSp>
          <p:nvGrpSpPr>
            <p:cNvPr id="11267" name="Group 3"/>
            <p:cNvGrpSpPr>
              <a:grpSpLocks/>
            </p:cNvGrpSpPr>
            <p:nvPr/>
          </p:nvGrpSpPr>
          <p:grpSpPr bwMode="auto">
            <a:xfrm>
              <a:off x="1078" y="1817"/>
              <a:ext cx="2597" cy="1126"/>
              <a:chOff x="1078" y="1817"/>
              <a:chExt cx="2597" cy="1126"/>
            </a:xfrm>
          </p:grpSpPr>
          <p:sp>
            <p:nvSpPr>
              <p:cNvPr id="11268" name="Oval 4"/>
              <p:cNvSpPr>
                <a:spLocks noChangeArrowheads="1"/>
              </p:cNvSpPr>
              <p:nvPr/>
            </p:nvSpPr>
            <p:spPr bwMode="auto">
              <a:xfrm>
                <a:off x="2118" y="2196"/>
                <a:ext cx="690" cy="297"/>
              </a:xfrm>
              <a:prstGeom prst="ellipse">
                <a:avLst/>
              </a:prstGeom>
              <a:solidFill>
                <a:srgbClr val="FF9900"/>
              </a:solidFill>
              <a:ln w="9360" cap="sq">
                <a:solidFill>
                  <a:srgbClr val="C481C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69" name="Oval 5"/>
              <p:cNvSpPr>
                <a:spLocks noChangeArrowheads="1"/>
              </p:cNvSpPr>
              <p:nvPr/>
            </p:nvSpPr>
            <p:spPr bwMode="auto">
              <a:xfrm>
                <a:off x="3505" y="2196"/>
                <a:ext cx="170" cy="72"/>
              </a:xfrm>
              <a:prstGeom prst="ellipse">
                <a:avLst/>
              </a:prstGeom>
              <a:solidFill>
                <a:srgbClr val="000066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0" name="Oval 6"/>
              <p:cNvSpPr>
                <a:spLocks noChangeArrowheads="1"/>
              </p:cNvSpPr>
              <p:nvPr/>
            </p:nvSpPr>
            <p:spPr bwMode="auto">
              <a:xfrm>
                <a:off x="2985" y="2495"/>
                <a:ext cx="171" cy="72"/>
              </a:xfrm>
              <a:prstGeom prst="ellipse">
                <a:avLst/>
              </a:prstGeom>
              <a:solidFill>
                <a:srgbClr val="A50021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1" name="Oval 7"/>
              <p:cNvSpPr>
                <a:spLocks noChangeArrowheads="1"/>
              </p:cNvSpPr>
              <p:nvPr/>
            </p:nvSpPr>
            <p:spPr bwMode="auto">
              <a:xfrm>
                <a:off x="1772" y="2272"/>
                <a:ext cx="170" cy="71"/>
              </a:xfrm>
              <a:prstGeom prst="ellipse">
                <a:avLst/>
              </a:prstGeom>
              <a:solidFill>
                <a:srgbClr val="A50021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2" name="Oval 8"/>
              <p:cNvSpPr>
                <a:spLocks noChangeArrowheads="1"/>
              </p:cNvSpPr>
              <p:nvPr/>
            </p:nvSpPr>
            <p:spPr bwMode="auto">
              <a:xfrm>
                <a:off x="2465" y="2572"/>
                <a:ext cx="171" cy="71"/>
              </a:xfrm>
              <a:prstGeom prst="ellipse">
                <a:avLst/>
              </a:prstGeom>
              <a:solidFill>
                <a:srgbClr val="A50021"/>
              </a:solidFill>
              <a:ln w="9360" cap="sq">
                <a:solidFill>
                  <a:srgbClr val="CCFF66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3" name="Oval 9"/>
              <p:cNvSpPr>
                <a:spLocks noChangeArrowheads="1"/>
              </p:cNvSpPr>
              <p:nvPr/>
            </p:nvSpPr>
            <p:spPr bwMode="auto">
              <a:xfrm>
                <a:off x="2985" y="2196"/>
                <a:ext cx="171" cy="72"/>
              </a:xfrm>
              <a:prstGeom prst="ellipse">
                <a:avLst/>
              </a:prstGeom>
              <a:solidFill>
                <a:srgbClr val="A50021"/>
              </a:solidFill>
              <a:ln w="57240" cap="sq">
                <a:solidFill>
                  <a:srgbClr val="CCEC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4" name="Oval 10"/>
              <p:cNvSpPr>
                <a:spLocks noChangeArrowheads="1"/>
              </p:cNvSpPr>
              <p:nvPr/>
            </p:nvSpPr>
            <p:spPr bwMode="auto">
              <a:xfrm>
                <a:off x="2465" y="2047"/>
                <a:ext cx="171" cy="71"/>
              </a:xfrm>
              <a:prstGeom prst="ellipse">
                <a:avLst/>
              </a:prstGeom>
              <a:solidFill>
                <a:srgbClr val="A50021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5" name="Oval 11"/>
              <p:cNvSpPr>
                <a:spLocks noChangeArrowheads="1"/>
              </p:cNvSpPr>
              <p:nvPr/>
            </p:nvSpPr>
            <p:spPr bwMode="auto">
              <a:xfrm>
                <a:off x="1945" y="2122"/>
                <a:ext cx="170" cy="71"/>
              </a:xfrm>
              <a:prstGeom prst="ellipse">
                <a:avLst/>
              </a:prstGeom>
              <a:solidFill>
                <a:srgbClr val="A50021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6" name="Oval 12"/>
              <p:cNvSpPr>
                <a:spLocks noChangeArrowheads="1"/>
              </p:cNvSpPr>
              <p:nvPr/>
            </p:nvSpPr>
            <p:spPr bwMode="auto">
              <a:xfrm>
                <a:off x="1078" y="1817"/>
                <a:ext cx="2597" cy="1122"/>
              </a:xfrm>
              <a:prstGeom prst="ellipse">
                <a:avLst/>
              </a:prstGeom>
              <a:noFill/>
              <a:ln w="9360" cap="sq">
                <a:solidFill>
                  <a:srgbClr val="808080"/>
                </a:solidFill>
                <a:prstDash val="dash"/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7" name="Oval 13"/>
              <p:cNvSpPr>
                <a:spLocks noChangeArrowheads="1"/>
              </p:cNvSpPr>
              <p:nvPr/>
            </p:nvSpPr>
            <p:spPr bwMode="auto">
              <a:xfrm>
                <a:off x="1598" y="2794"/>
                <a:ext cx="171" cy="73"/>
              </a:xfrm>
              <a:prstGeom prst="ellipse">
                <a:avLst/>
              </a:prstGeom>
              <a:solidFill>
                <a:srgbClr val="000066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8" name="Oval 14"/>
              <p:cNvSpPr>
                <a:spLocks noChangeArrowheads="1"/>
              </p:cNvSpPr>
              <p:nvPr/>
            </p:nvSpPr>
            <p:spPr bwMode="auto">
              <a:xfrm>
                <a:off x="2985" y="1897"/>
                <a:ext cx="171" cy="72"/>
              </a:xfrm>
              <a:prstGeom prst="ellipse">
                <a:avLst/>
              </a:prstGeom>
              <a:solidFill>
                <a:srgbClr val="000066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79" name="Oval 15"/>
              <p:cNvSpPr>
                <a:spLocks noChangeArrowheads="1"/>
              </p:cNvSpPr>
              <p:nvPr/>
            </p:nvSpPr>
            <p:spPr bwMode="auto">
              <a:xfrm>
                <a:off x="1772" y="2495"/>
                <a:ext cx="170" cy="72"/>
              </a:xfrm>
              <a:prstGeom prst="ellipse">
                <a:avLst/>
              </a:prstGeom>
              <a:solidFill>
                <a:srgbClr val="A50021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0" name="Oval 16"/>
              <p:cNvSpPr>
                <a:spLocks noChangeArrowheads="1"/>
              </p:cNvSpPr>
              <p:nvPr/>
            </p:nvSpPr>
            <p:spPr bwMode="auto">
              <a:xfrm>
                <a:off x="1772" y="1817"/>
                <a:ext cx="170" cy="71"/>
              </a:xfrm>
              <a:prstGeom prst="ellipse">
                <a:avLst/>
              </a:prstGeom>
              <a:solidFill>
                <a:srgbClr val="000066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1" name="Oval 17"/>
              <p:cNvSpPr>
                <a:spLocks noChangeArrowheads="1"/>
              </p:cNvSpPr>
              <p:nvPr/>
            </p:nvSpPr>
            <p:spPr bwMode="auto">
              <a:xfrm>
                <a:off x="3332" y="2644"/>
                <a:ext cx="171" cy="71"/>
              </a:xfrm>
              <a:prstGeom prst="ellipse">
                <a:avLst/>
              </a:prstGeom>
              <a:solidFill>
                <a:srgbClr val="000066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2" name="Oval 18"/>
              <p:cNvSpPr>
                <a:spLocks noChangeArrowheads="1"/>
              </p:cNvSpPr>
              <p:nvPr/>
            </p:nvSpPr>
            <p:spPr bwMode="auto">
              <a:xfrm>
                <a:off x="1078" y="2495"/>
                <a:ext cx="170" cy="72"/>
              </a:xfrm>
              <a:prstGeom prst="ellipse">
                <a:avLst/>
              </a:prstGeom>
              <a:solidFill>
                <a:srgbClr val="000066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3" name="Oval 19"/>
              <p:cNvSpPr>
                <a:spLocks noChangeArrowheads="1"/>
              </p:cNvSpPr>
              <p:nvPr/>
            </p:nvSpPr>
            <p:spPr bwMode="auto">
              <a:xfrm>
                <a:off x="1078" y="2122"/>
                <a:ext cx="170" cy="71"/>
              </a:xfrm>
              <a:prstGeom prst="ellipse">
                <a:avLst/>
              </a:prstGeom>
              <a:solidFill>
                <a:srgbClr val="000066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4" name="Oval 20"/>
              <p:cNvSpPr>
                <a:spLocks noChangeArrowheads="1"/>
              </p:cNvSpPr>
              <p:nvPr/>
            </p:nvSpPr>
            <p:spPr bwMode="auto">
              <a:xfrm>
                <a:off x="2638" y="2872"/>
                <a:ext cx="170" cy="71"/>
              </a:xfrm>
              <a:prstGeom prst="ellipse">
                <a:avLst/>
              </a:prstGeom>
              <a:solidFill>
                <a:srgbClr val="000066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5" name="Oval 21"/>
              <p:cNvSpPr>
                <a:spLocks noChangeArrowheads="1"/>
              </p:cNvSpPr>
              <p:nvPr/>
            </p:nvSpPr>
            <p:spPr bwMode="auto">
              <a:xfrm>
                <a:off x="1772" y="2047"/>
                <a:ext cx="1384" cy="597"/>
              </a:xfrm>
              <a:prstGeom prst="ellipse">
                <a:avLst/>
              </a:prstGeom>
              <a:noFill/>
              <a:ln w="9360" cap="sq">
                <a:solidFill>
                  <a:srgbClr val="CCECFF"/>
                </a:solidFill>
                <a:prstDash val="dash"/>
                <a:miter lim="800000"/>
                <a:headEnd/>
                <a:tailEnd/>
              </a:ln>
              <a:effectLst>
                <a:outerShdw dist="17819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286" name="AutoShape 22"/>
            <p:cNvSpPr>
              <a:spLocks noChangeArrowheads="1"/>
            </p:cNvSpPr>
            <p:nvPr/>
          </p:nvSpPr>
          <p:spPr bwMode="auto">
            <a:xfrm>
              <a:off x="2007" y="1253"/>
              <a:ext cx="2040" cy="319"/>
            </a:xfrm>
            <a:prstGeom prst="wedgeRoundRectCallout">
              <a:avLst>
                <a:gd name="adj1" fmla="val -38069"/>
                <a:gd name="adj2" fmla="val 198958"/>
                <a:gd name="adj3" fmla="val 16667"/>
              </a:avLst>
            </a:prstGeom>
            <a:solidFill>
              <a:srgbClr val="CCFF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24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«Решатели»</a:t>
              </a:r>
            </a:p>
          </p:txBody>
        </p:sp>
        <p:sp>
          <p:nvSpPr>
            <p:cNvPr id="11287" name="AutoShape 23"/>
            <p:cNvSpPr>
              <a:spLocks noChangeArrowheads="1"/>
            </p:cNvSpPr>
            <p:nvPr/>
          </p:nvSpPr>
          <p:spPr bwMode="auto">
            <a:xfrm>
              <a:off x="2007" y="3188"/>
              <a:ext cx="2412" cy="319"/>
            </a:xfrm>
            <a:prstGeom prst="wedgeRoundRectCallout">
              <a:avLst>
                <a:gd name="adj1" fmla="val -42468"/>
                <a:gd name="adj2" fmla="val -126565"/>
                <a:gd name="adj3" fmla="val 16667"/>
              </a:avLst>
            </a:prstGeom>
            <a:solidFill>
              <a:srgbClr val="FFFF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ru-RU" altLang="ru-RU" sz="2400" b="1">
                  <a:latin typeface="Times New Roman" panose="02020603050405020304" pitchFamily="18" charset="0"/>
                </a:rPr>
                <a:t>«Наблюдатели»</a:t>
              </a:r>
            </a:p>
          </p:txBody>
        </p:sp>
        <p:sp>
          <p:nvSpPr>
            <p:cNvPr id="11288" name="Text Box 24"/>
            <p:cNvSpPr txBox="1">
              <a:spLocks noChangeArrowheads="1"/>
            </p:cNvSpPr>
            <p:nvPr/>
          </p:nvSpPr>
          <p:spPr bwMode="auto">
            <a:xfrm>
              <a:off x="521" y="3592"/>
              <a:ext cx="3898" cy="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1pPr>
              <a:lvl2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 sz="4000">
                  <a:solidFill>
                    <a:srgbClr val="000000"/>
                  </a:solidFill>
                  <a:latin typeface="Tahoma" panose="020B0604030504040204" pitchFamily="34" charset="0"/>
                  <a:ea typeface="Microsoft YaHei" panose="020B0503020204020204" pitchFamily="34" charset="-122"/>
                </a:defRPr>
              </a:lvl9pPr>
            </a:lstStyle>
            <a:p>
              <a:pPr lvl="1" indent="0" algn="ctr">
                <a:buClrTx/>
                <a:buFontTx/>
                <a:buNone/>
              </a:pPr>
              <a:r>
                <a:rPr lang="ru-RU" altLang="ru-RU" sz="1200" i="1">
                  <a:latin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518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900113" y="260350"/>
            <a:ext cx="7793037" cy="8112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b="1">
                <a:solidFill>
                  <a:srgbClr val="800000"/>
                </a:solidFill>
                <a:latin typeface="Times New Roman" panose="02020603050405020304" pitchFamily="18" charset="0"/>
              </a:rPr>
              <a:t>Позиции в «аквариуме»</a:t>
            </a:r>
          </a:p>
        </p:txBody>
      </p:sp>
      <p:sp>
        <p:nvSpPr>
          <p:cNvPr id="12290" name="Oval 2"/>
          <p:cNvSpPr>
            <a:spLocks noChangeArrowheads="1"/>
          </p:cNvSpPr>
          <p:nvPr/>
        </p:nvSpPr>
        <p:spPr bwMode="auto">
          <a:xfrm rot="20520000">
            <a:off x="200025" y="1827213"/>
            <a:ext cx="3384550" cy="1825625"/>
          </a:xfrm>
          <a:prstGeom prst="ellipse">
            <a:avLst/>
          </a:prstGeom>
          <a:solidFill>
            <a:srgbClr val="FFFFCC">
              <a:alpha val="75999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Наблюдатели 1</a:t>
            </a:r>
          </a:p>
          <a:p>
            <a:pPr>
              <a:buClrTx/>
              <a:buFontTx/>
              <a:buNone/>
            </a:pPr>
            <a:r>
              <a:rPr lang="ru-RU" altLang="ru-RU" sz="2400" b="1">
                <a:solidFill>
                  <a:srgbClr val="990000"/>
                </a:solidFill>
                <a:latin typeface="Times New Roman" panose="02020603050405020304" pitchFamily="18" charset="0"/>
              </a:rPr>
              <a:t>Роли в команде</a:t>
            </a: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 rot="20280000">
            <a:off x="254000" y="3776663"/>
            <a:ext cx="3384550" cy="2016125"/>
          </a:xfrm>
          <a:prstGeom prst="ellipse">
            <a:avLst/>
          </a:prstGeom>
          <a:solidFill>
            <a:srgbClr val="FFFFCC">
              <a:alpha val="75999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Наблюдатели 2</a:t>
            </a:r>
          </a:p>
          <a:p>
            <a:pPr>
              <a:buClrTx/>
              <a:buFontTx/>
              <a:buNone/>
            </a:pPr>
            <a:r>
              <a:rPr lang="ru-RU" altLang="ru-RU" sz="2400" b="1">
                <a:solidFill>
                  <a:srgbClr val="990000"/>
                </a:solidFill>
                <a:latin typeface="Times New Roman" panose="02020603050405020304" pitchFamily="18" charset="0"/>
              </a:rPr>
              <a:t>Позиции в</a:t>
            </a:r>
          </a:p>
          <a:p>
            <a:pPr>
              <a:buClrTx/>
              <a:buFontTx/>
              <a:buNone/>
            </a:pPr>
            <a:r>
              <a:rPr lang="ru-RU" altLang="ru-RU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коммуникации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843213" y="4841875"/>
            <a:ext cx="3384550" cy="1755775"/>
          </a:xfrm>
          <a:prstGeom prst="ellipse">
            <a:avLst/>
          </a:prstGeom>
          <a:solidFill>
            <a:srgbClr val="FFFFCC">
              <a:alpha val="75999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Наблюдатели 3</a:t>
            </a:r>
          </a:p>
          <a:p>
            <a:pPr algn="ctr">
              <a:buClrTx/>
              <a:buFontTx/>
              <a:buNone/>
            </a:pPr>
            <a:r>
              <a:rPr lang="ru-RU" altLang="ru-RU" sz="2400" b="1">
                <a:solidFill>
                  <a:srgbClr val="990000"/>
                </a:solidFill>
                <a:latin typeface="Times New Roman" panose="02020603050405020304" pitchFamily="18" charset="0"/>
              </a:rPr>
              <a:t>Дискуссия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 rot="900000">
            <a:off x="5556250" y="1751013"/>
            <a:ext cx="3384550" cy="2016125"/>
          </a:xfrm>
          <a:prstGeom prst="ellipse">
            <a:avLst/>
          </a:prstGeom>
          <a:solidFill>
            <a:srgbClr val="FFFFCC">
              <a:alpha val="75999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Наблюдатели 5</a:t>
            </a:r>
          </a:p>
          <a:p>
            <a:pPr algn="ctr">
              <a:buClrTx/>
              <a:buFontTx/>
              <a:buNone/>
            </a:pPr>
            <a:r>
              <a:rPr lang="ru-RU" altLang="ru-RU" sz="2400" b="1">
                <a:solidFill>
                  <a:srgbClr val="990000"/>
                </a:solidFill>
                <a:latin typeface="Times New Roman" panose="02020603050405020304" pitchFamily="18" charset="0"/>
              </a:rPr>
              <a:t>Процесс</a:t>
            </a:r>
          </a:p>
          <a:p>
            <a:pPr algn="ctr">
              <a:buClrTx/>
              <a:buFontTx/>
              <a:buNone/>
            </a:pPr>
            <a:r>
              <a:rPr lang="ru-RU" altLang="ru-RU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решения</a:t>
            </a: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 rot="1200000">
            <a:off x="5514975" y="3881438"/>
            <a:ext cx="3384550" cy="2016125"/>
          </a:xfrm>
          <a:prstGeom prst="ellipse">
            <a:avLst/>
          </a:prstGeom>
          <a:solidFill>
            <a:srgbClr val="FFFFCC">
              <a:alpha val="75999"/>
            </a:srgb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Наблюдатели 4</a:t>
            </a:r>
          </a:p>
          <a:p>
            <a:pPr>
              <a:buClrTx/>
              <a:buFontTx/>
              <a:buNone/>
            </a:pPr>
            <a:r>
              <a:rPr lang="ru-RU" altLang="ru-RU" sz="2400" b="1">
                <a:solidFill>
                  <a:srgbClr val="990000"/>
                </a:solidFill>
                <a:latin typeface="Times New Roman" panose="02020603050405020304" pitchFamily="18" charset="0"/>
              </a:rPr>
              <a:t>Стадии развития</a:t>
            </a:r>
          </a:p>
          <a:p>
            <a:pPr>
              <a:buClrTx/>
              <a:buFontTx/>
              <a:buNone/>
            </a:pPr>
            <a:r>
              <a:rPr lang="ru-RU" altLang="ru-RU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группы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2843213" y="1628775"/>
            <a:ext cx="3527425" cy="3457575"/>
          </a:xfrm>
          <a:prstGeom prst="ellipse">
            <a:avLst/>
          </a:prstGeom>
          <a:solidFill>
            <a:srgbClr val="CCFF99"/>
          </a:solidFill>
          <a:ln w="9360" cap="sq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>
                <a:latin typeface="Times New Roman" panose="02020603050405020304" pitchFamily="18" charset="0"/>
              </a:rPr>
              <a:t>«Решатели»:</a:t>
            </a:r>
          </a:p>
          <a:p>
            <a:pPr algn="ctr">
              <a:buClrTx/>
              <a:buFontTx/>
              <a:buNone/>
            </a:pPr>
            <a:r>
              <a:rPr lang="ru-RU" altLang="ru-RU" sz="3200" b="1">
                <a:latin typeface="Times New Roman" panose="02020603050405020304" pitchFamily="18" charset="0"/>
              </a:rPr>
              <a:t>Проблемная</a:t>
            </a:r>
          </a:p>
          <a:p>
            <a:pPr algn="ctr">
              <a:buClrTx/>
              <a:buFontTx/>
              <a:buNone/>
            </a:pPr>
            <a:r>
              <a:rPr lang="ru-RU" altLang="ru-RU" sz="3200" b="1">
                <a:latin typeface="Times New Roman" panose="02020603050405020304" pitchFamily="18" charset="0"/>
              </a:rPr>
              <a:t>ситуация </a:t>
            </a:r>
          </a:p>
        </p:txBody>
      </p:sp>
    </p:spTree>
    <p:extLst>
      <p:ext uri="{BB962C8B-B14F-4D97-AF65-F5344CB8AC3E}">
        <p14:creationId xmlns:p14="http://schemas.microsoft.com/office/powerpoint/2010/main" val="3483286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radmin_solutions_educa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832">
            <a:off x="512185" y="1928349"/>
            <a:ext cx="244792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dist-e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8265">
            <a:off x="688211" y="259090"/>
            <a:ext cx="1664839" cy="152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8392" y="831842"/>
            <a:ext cx="5436096" cy="1878012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Электронно- интерактивное обучение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284984"/>
            <a:ext cx="8784976" cy="4321175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32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– образовательные технологии,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32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при которых для передачи формальных и неформальных инструкций, обсуждений, поддержки и оценки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32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используются сетевые технологии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32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(Интернет и корпоративные сети) </a:t>
            </a:r>
          </a:p>
        </p:txBody>
      </p:sp>
    </p:spTree>
    <p:extLst>
      <p:ext uri="{BB962C8B-B14F-4D97-AF65-F5344CB8AC3E}">
        <p14:creationId xmlns:p14="http://schemas.microsoft.com/office/powerpoint/2010/main" val="3984993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                                                                            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                                                                                         </a:t>
            </a:r>
            <a:r>
              <a:rPr lang="ru-RU" altLang="ru-RU" sz="1800" b="1" dirty="0">
                <a:latin typeface="Arial" panose="020B0604020202020204" pitchFamily="34" charset="0"/>
                <a:hlinkClick r:id="rId2"/>
              </a:rPr>
              <a:t>ДЕМОНСТРАЦИЯ САЙТА</a:t>
            </a:r>
            <a:endParaRPr lang="ru-RU" altLang="ru-RU" sz="1800" b="1" dirty="0">
              <a:latin typeface="Arial" panose="020B0604020202020204" pitchFamily="34" charset="0"/>
            </a:endParaRPr>
          </a:p>
        </p:txBody>
      </p:sp>
      <p:pic>
        <p:nvPicPr>
          <p:cNvPr id="20483" name="Picture 3" descr="i?id=29853063-14-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5684838"/>
            <a:ext cx="1655763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0" y="0"/>
            <a:ext cx="9144000" cy="6669088"/>
            <a:chOff x="0" y="0"/>
            <a:chExt cx="5760" cy="4201"/>
          </a:xfrm>
        </p:grpSpPr>
        <p:sp>
          <p:nvSpPr>
            <p:cNvPr id="2048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lnSpc>
                  <a:spcPts val="3300"/>
                </a:lnSpc>
                <a:spcBef>
                  <a:spcPct val="0"/>
                </a:spcBef>
                <a:buFontTx/>
                <a:buNone/>
              </a:pPr>
              <a:r>
                <a:rPr lang="ru-RU" altLang="ru-RU" b="1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Схема </a:t>
              </a:r>
              <a:r>
                <a:rPr lang="ru-RU" altLang="ru-RU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интерактивного взаимодействия </a:t>
              </a:r>
            </a:p>
            <a:p>
              <a:pPr algn="ctr" eaLnBrk="1" hangingPunct="1">
                <a:lnSpc>
                  <a:spcPts val="3300"/>
                </a:lnSpc>
                <a:spcBef>
                  <a:spcPct val="0"/>
                </a:spcBef>
                <a:buFontTx/>
                <a:buNone/>
              </a:pPr>
              <a:r>
                <a:rPr lang="ru-RU" altLang="ru-RU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«преподаватель – студент»</a:t>
              </a:r>
            </a:p>
          </p:txBody>
        </p:sp>
        <p:grpSp>
          <p:nvGrpSpPr>
            <p:cNvPr id="20488" name="Group 6"/>
            <p:cNvGrpSpPr>
              <a:grpSpLocks/>
            </p:cNvGrpSpPr>
            <p:nvPr/>
          </p:nvGrpSpPr>
          <p:grpSpPr bwMode="auto">
            <a:xfrm>
              <a:off x="158" y="844"/>
              <a:ext cx="4899" cy="3357"/>
              <a:chOff x="158" y="844"/>
              <a:chExt cx="4899" cy="3357"/>
            </a:xfrm>
          </p:grpSpPr>
          <p:pic>
            <p:nvPicPr>
              <p:cNvPr id="20489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935"/>
                <a:ext cx="1351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0" name="Picture 8" descr="i?id=258283845-13-24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0" y="1389"/>
                <a:ext cx="900" cy="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1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3249"/>
                <a:ext cx="984" cy="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2" name="Line 10"/>
              <p:cNvSpPr>
                <a:spLocks noChangeShapeType="1"/>
              </p:cNvSpPr>
              <p:nvPr/>
            </p:nvSpPr>
            <p:spPr bwMode="auto">
              <a:xfrm flipV="1">
                <a:off x="295" y="1933"/>
                <a:ext cx="226" cy="127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3" name="Rectangle 11"/>
              <p:cNvSpPr>
                <a:spLocks noChangeArrowheads="1"/>
              </p:cNvSpPr>
              <p:nvPr/>
            </p:nvSpPr>
            <p:spPr bwMode="auto">
              <a:xfrm>
                <a:off x="511" y="2099"/>
                <a:ext cx="1315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ЗАДАНИЯ И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ПОЯСНЯЮЩИЕ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МАТЕРИАЛЫ</a:t>
                </a:r>
              </a:p>
            </p:txBody>
          </p:sp>
          <p:sp>
            <p:nvSpPr>
              <p:cNvPr id="20494" name="Line 12"/>
              <p:cNvSpPr>
                <a:spLocks noChangeShapeType="1"/>
              </p:cNvSpPr>
              <p:nvPr/>
            </p:nvSpPr>
            <p:spPr bwMode="auto">
              <a:xfrm>
                <a:off x="1542" y="1344"/>
                <a:ext cx="2676" cy="6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5" name="Line 13"/>
              <p:cNvSpPr>
                <a:spLocks noChangeShapeType="1"/>
              </p:cNvSpPr>
              <p:nvPr/>
            </p:nvSpPr>
            <p:spPr bwMode="auto">
              <a:xfrm flipH="1" flipV="1">
                <a:off x="1474" y="1117"/>
                <a:ext cx="2676" cy="408"/>
              </a:xfrm>
              <a:prstGeom prst="line">
                <a:avLst/>
              </a:prstGeom>
              <a:noFill/>
              <a:ln w="19050">
                <a:solidFill>
                  <a:srgbClr val="0099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6" name="Rectangle 14"/>
              <p:cNvSpPr>
                <a:spLocks noChangeArrowheads="1"/>
              </p:cNvSpPr>
              <p:nvPr/>
            </p:nvSpPr>
            <p:spPr bwMode="auto">
              <a:xfrm>
                <a:off x="1927" y="844"/>
                <a:ext cx="1860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solidFill>
                      <a:srgbClr val="0099FF"/>
                    </a:solidFill>
                    <a:latin typeface="Arial" panose="020B0604020202020204" pitchFamily="34" charset="0"/>
                  </a:rPr>
                  <a:t>ВЫЗОВ САЙТА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solidFill>
                      <a:srgbClr val="0099FF"/>
                    </a:solidFill>
                    <a:latin typeface="Arial" panose="020B0604020202020204" pitchFamily="34" charset="0"/>
                  </a:rPr>
                  <a:t>ЧЕРЕЗ  ИНТЕРНЕТ</a:t>
                </a:r>
              </a:p>
            </p:txBody>
          </p:sp>
          <p:sp>
            <p:nvSpPr>
              <p:cNvPr id="20497" name="Rectangle 15"/>
              <p:cNvSpPr>
                <a:spLocks noChangeArrowheads="1"/>
              </p:cNvSpPr>
              <p:nvPr/>
            </p:nvSpPr>
            <p:spPr bwMode="auto">
              <a:xfrm>
                <a:off x="1610" y="1570"/>
                <a:ext cx="1679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latin typeface="Arial" panose="020B0604020202020204" pitchFamily="34" charset="0"/>
                  </a:rPr>
                  <a:t>ПОЛУЧЕНИЕ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latin typeface="Arial" panose="020B0604020202020204" pitchFamily="34" charset="0"/>
                  </a:rPr>
                  <a:t>ЗАДАНИЯ</a:t>
                </a:r>
              </a:p>
            </p:txBody>
          </p:sp>
          <p:pic>
            <p:nvPicPr>
              <p:cNvPr id="20498" name="Picture 16" descr="i?id=29853063-14-2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2" y="2160"/>
                <a:ext cx="1043" cy="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9" name="Line 17"/>
              <p:cNvSpPr>
                <a:spLocks noChangeShapeType="1"/>
              </p:cNvSpPr>
              <p:nvPr/>
            </p:nvSpPr>
            <p:spPr bwMode="auto">
              <a:xfrm flipH="1">
                <a:off x="3152" y="2296"/>
                <a:ext cx="1452" cy="1588"/>
              </a:xfrm>
              <a:prstGeom prst="line">
                <a:avLst/>
              </a:prstGeom>
              <a:noFill/>
              <a:ln w="19050">
                <a:solidFill>
                  <a:srgbClr val="33CC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0" name="Rectangle 18"/>
              <p:cNvSpPr>
                <a:spLocks noChangeArrowheads="1"/>
              </p:cNvSpPr>
              <p:nvPr/>
            </p:nvSpPr>
            <p:spPr bwMode="auto">
              <a:xfrm>
                <a:off x="3833" y="3022"/>
                <a:ext cx="1224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latin typeface="Arial" panose="020B0604020202020204" pitchFamily="34" charset="0"/>
                  </a:rPr>
                  <a:t>ВЫПОЛНЕННЫЕ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latin typeface="Arial" panose="020B0604020202020204" pitchFamily="34" charset="0"/>
                  </a:rPr>
                  <a:t>ЗАДАНИЯ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latin typeface="Arial" panose="020B0604020202020204" pitchFamily="34" charset="0"/>
                  </a:rPr>
                  <a:t>И ВОПРОСЫ</a:t>
                </a:r>
              </a:p>
            </p:txBody>
          </p:sp>
          <p:sp>
            <p:nvSpPr>
              <p:cNvPr id="20501" name="Line 19"/>
              <p:cNvSpPr>
                <a:spLocks noChangeShapeType="1"/>
              </p:cNvSpPr>
              <p:nvPr/>
            </p:nvSpPr>
            <p:spPr bwMode="auto">
              <a:xfrm flipH="1" flipV="1">
                <a:off x="1247" y="3929"/>
                <a:ext cx="1361" cy="272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2" name="Line 20"/>
              <p:cNvSpPr>
                <a:spLocks noChangeShapeType="1"/>
              </p:cNvSpPr>
              <p:nvPr/>
            </p:nvSpPr>
            <p:spPr bwMode="auto">
              <a:xfrm flipV="1">
                <a:off x="1247" y="2341"/>
                <a:ext cx="1497" cy="861"/>
              </a:xfrm>
              <a:prstGeom prst="line">
                <a:avLst/>
              </a:prstGeom>
              <a:noFill/>
              <a:ln w="28575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3" name="Rectangle 21"/>
              <p:cNvSpPr>
                <a:spLocks noChangeArrowheads="1"/>
              </p:cNvSpPr>
              <p:nvPr/>
            </p:nvSpPr>
            <p:spPr bwMode="auto">
              <a:xfrm>
                <a:off x="1656" y="2840"/>
                <a:ext cx="1451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solidFill>
                      <a:srgbClr val="CC6600"/>
                    </a:solidFill>
                    <a:latin typeface="Arial" panose="020B0604020202020204" pitchFamily="34" charset="0"/>
                  </a:rPr>
                  <a:t>ЗАМЕЧАНИЯ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solidFill>
                      <a:srgbClr val="CC6600"/>
                    </a:solidFill>
                    <a:latin typeface="Arial" panose="020B0604020202020204" pitchFamily="34" charset="0"/>
                  </a:rPr>
                  <a:t>ПОМОЩЬ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solidFill>
                      <a:srgbClr val="CC6600"/>
                    </a:solidFill>
                    <a:latin typeface="Arial" panose="020B0604020202020204" pitchFamily="34" charset="0"/>
                  </a:rPr>
                  <a:t>ОЦЕНКИ</a:t>
                </a:r>
              </a:p>
            </p:txBody>
          </p:sp>
          <p:sp>
            <p:nvSpPr>
              <p:cNvPr id="20504" name="Line 22"/>
              <p:cNvSpPr>
                <a:spLocks noChangeShapeType="1"/>
              </p:cNvSpPr>
              <p:nvPr/>
            </p:nvSpPr>
            <p:spPr bwMode="auto">
              <a:xfrm flipV="1">
                <a:off x="3288" y="2160"/>
                <a:ext cx="817" cy="227"/>
              </a:xfrm>
              <a:prstGeom prst="line">
                <a:avLst/>
              </a:prstGeom>
              <a:noFill/>
              <a:ln w="28575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5" name="Line 23"/>
              <p:cNvSpPr>
                <a:spLocks noChangeShapeType="1"/>
              </p:cNvSpPr>
              <p:nvPr/>
            </p:nvSpPr>
            <p:spPr bwMode="auto">
              <a:xfrm flipH="1">
                <a:off x="3379" y="2341"/>
                <a:ext cx="817" cy="227"/>
              </a:xfrm>
              <a:prstGeom prst="line">
                <a:avLst/>
              </a:prstGeom>
              <a:noFill/>
              <a:ln w="28575">
                <a:solidFill>
                  <a:srgbClr val="CC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6" name="Line 24"/>
              <p:cNvSpPr>
                <a:spLocks noChangeShapeType="1"/>
              </p:cNvSpPr>
              <p:nvPr/>
            </p:nvSpPr>
            <p:spPr bwMode="auto">
              <a:xfrm>
                <a:off x="1247" y="3612"/>
                <a:ext cx="1361" cy="272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4601" name="Picture 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798512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2" name="Line 26"/>
          <p:cNvSpPr>
            <a:spLocks noChangeShapeType="1"/>
          </p:cNvSpPr>
          <p:nvPr/>
        </p:nvSpPr>
        <p:spPr bwMode="auto">
          <a:xfrm flipV="1">
            <a:off x="7019925" y="2349500"/>
            <a:ext cx="144463" cy="730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0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2775E-6 C -0.02413 -0.18359 -0.04826 -0.36717 0.06893 -0.42798 C 0.18611 -0.48879 0.64427 -0.47237 0.7033 -0.36463 C 0.76233 -0.25688 0.53143 0.14821 0.42292 0.21826 C 0.31441 0.28809 0.0559 0.13156 0.05243 0.05433 C 0.04896 -0.02266 0.28559 -0.1785 0.40174 -0.24463 C 0.51788 -0.31075 0.74497 -0.42197 0.74913 -0.34289 C 0.7533 -0.26382 0.53629 0.16323 0.42622 0.22913 C 0.31615 0.29503 0.04479 0.14821 0.08854 0.05225 C 0.13229 -0.0437 0.57379 -0.25665 0.68854 -0.34729 C 0.8033 -0.43792 0.76233 -0.46729 0.77708 -0.49133 " pathEditMode="relative" rAng="0" ptsTypes="aaaaaaaaaaA">
                                      <p:cBhvr>
                                        <p:cTn id="12" dur="12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9.36416E-6 C 0.00487 -0.00439 0.00921 -0.00624 0.01476 -0.00878 C 0.01702 -0.00647 0.01945 -0.00462 0.02136 -0.00208 C 0.03438 0.01527 0.00556 0.0148 0.00157 0.01527 C -3.88889E-6 0.01573 -0.01718 0.01896 -0.00329 0.03053 C -3.88889E-6 0.0333 0.00435 0.02914 0.00816 0.02844 C 0.01459 0.02567 0.01841 0.02798 0.02466 0.03053 C 0.0224 0.03954 0.01962 0.04093 0.01303 0.0437 C 0.00816 0.04301 0.00261 0.04463 -0.00173 0.04162 C -0.00347 0.04047 0.00157 0.03862 0.0033 0.03723 C 0.0106 0.03168 0.00938 0.03307 0.01806 0.03053 C 0.00903 0.02313 0.00296 0.02983 -0.00329 0.01758 C 0.00556 -0.00046 0.0125 0.01989 0.02136 0.00232 C 0.01441 -0.01179 0.01511 -0.01456 -0.00815 -0.00208 C -0.01076 -0.00069 -0.0085 0.00625 -0.00659 0.00879 C -0.00399 0.01226 0.00955 0.01457 0.01303 0.01527 C 0.01441 0.02891 0.01181 0.03723 0.02136 0.04162 C 0.0224 0.037 0.02587 0.0333 0.02622 0.02844 C 0.02691 0.01642 0.02483 0.00509 0.02292 -0.00647 C 0.01303 -0.00578 0.00313 -0.00693 -0.00659 -0.00439 C -0.0085 -0.00394 -0.00972 -0.00023 -0.00989 0.00232 C -0.01093 0.01388 -0.00277 0.02266 -3.88889E-6 0.03284 C 0.00209 0.05665 0.00035 0.05573 0.01806 0.05249 C 0.02483 0.03931 0.02657 0.03862 0.01962 0.01318 C 0.01823 0.00833 0.0099 0.0044 0.0099 0.0044 C 0.00435 0.0155 0.00035 0.01711 0.00487 0.03053 C 0.00591 0.0333 0.00816 0.03492 0.0099 0.03723 C 0.0132 0.03654 0.01685 0.037 0.01962 0.03492 C 0.02119 0.03376 0.02049 0.03053 0.02136 0.02844 C 0.02327 0.02382 0.02778 0.01527 0.02778 0.01527 C 0.02553 0.01064 0.02171 0.00717 0.01962 0.00232 C 0.01858 -0.00023 0.01945 -0.00416 0.01806 -0.00647 C 0.01702 -0.00832 0.01476 -0.00832 0.01303 -0.00878 C 0.00816 -0.00994 0.00313 -0.01017 -0.00173 -0.01086 C -0.00329 -0.01156 -0.00659 -0.01063 -0.00659 -0.01294 C -0.00659 -0.01526 -0.00347 -0.01526 -0.00173 -0.01526 C 0.00591 -0.01526 0.01372 -0.01364 0.02136 -0.01294 C 0.02553 0.0044 0.01841 0.01711 0.00816 0.02636 C 0.00764 0.02844 0.0073 0.03076 0.0066 0.03284 C 0.00573 0.03515 0.00296 0.03677 0.0033 0.03931 C 0.00365 0.04185 0.0066 0.04232 0.00816 0.0437 C 0.03994 0.0407 0.0323 0.04255 0.01962 0.03723 C 0.02014 0.03492 0.02032 0.03261 0.02136 0.03053 C 0.02257 0.02798 0.02622 0.02706 0.02622 0.02405 C 0.02622 0.02151 0.02292 0.02105 0.02136 0.01966 C 0.00973 0.02382 0.0191 0.01873 0.0099 0.02844 C 0.00678 0.03168 -3.88889E-6 0.03723 -3.88889E-6 0.03723 C -0.00104 0.03492 -0.00243 0.03307 -0.00329 0.03053 C -0.00468 0.02636 -0.00659 0.01758 -0.00659 0.01758 C 0.00139 0.01318 0.0073 0.01087 0.01632 0.01087 " pathEditMode="relative" ptsTypes="fffffffffffffffffffffffffffffffffffffffffffffffffA">
                                      <p:cBhvr>
                                        <p:cTn id="14" dur="12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distance-learning-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0686"/>
            <a:ext cx="2555776" cy="203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a7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3275856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HID0jsqUZlOY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" y="509521"/>
            <a:ext cx="2581378" cy="139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131" y="4804978"/>
            <a:ext cx="5860330" cy="1863836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видеоконсультации</a:t>
            </a:r>
            <a:r>
              <a:rPr lang="ru-RU" altLang="ru-RU" sz="32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и программные приложения совместного использования </a:t>
            </a:r>
            <a:r>
              <a:rPr lang="ru-RU" altLang="ru-RU" sz="28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(разделяемые рабочие пространства). </a:t>
            </a:r>
            <a:endParaRPr lang="ru-RU" altLang="ru-RU" sz="3200" i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71800" y="428419"/>
            <a:ext cx="4369265" cy="21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Arial" charset="0"/>
                <a:ea typeface="Microsoft YaHei" charset="-122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Arial" charset="0"/>
                <a:ea typeface="Microsoft YaHei" charset="-122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Arial" charset="0"/>
                <a:ea typeface="Microsoft YaHei" charset="-122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Arial" charset="0"/>
                <a:ea typeface="Microsoft YaHei" charset="-122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Arial" charset="0"/>
                <a:ea typeface="Microsoft YaHei" charset="-122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Arial" charset="0"/>
                <a:ea typeface="Microsoft YaHei" charset="-122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Arial" charset="0"/>
                <a:ea typeface="Microsoft YaHei" charset="-122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D2533C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ts val="3600"/>
              </a:lnSpc>
              <a:defRPr/>
            </a:pPr>
            <a:r>
              <a:rPr lang="ru-RU" sz="3200" b="1" kern="0" dirty="0" smtClean="0">
                <a:solidFill>
                  <a:srgbClr val="FF0000"/>
                </a:solidFill>
                <a:latin typeface="Comic Sans MS" pitchFamily="66" charset="0"/>
              </a:rPr>
              <a:t>Технологии электронного интерактивного обучения</a:t>
            </a:r>
            <a:r>
              <a:rPr lang="ru-RU" sz="3200" b="1" kern="0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799" y="2742875"/>
            <a:ext cx="81186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обучающие материалы и курсы, 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обсуждения в реальном режиме времени, 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чаты, </a:t>
            </a:r>
            <a:r>
              <a:rPr lang="ru-RU" altLang="ru-RU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видеочаты</a:t>
            </a:r>
            <a:r>
              <a:rPr lang="ru-RU" altLang="ru-RU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электронная почта, 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3200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видеоконференции, </a:t>
            </a:r>
            <a:endParaRPr lang="ru-RU" altLang="ru-RU" sz="32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89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 descr="1255256393_33867e4fa8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56" y="1731390"/>
            <a:ext cx="4373488" cy="358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5" descr="0p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01" y="3046382"/>
            <a:ext cx="740296" cy="68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94" y="406400"/>
            <a:ext cx="8686800" cy="965200"/>
          </a:xfrm>
        </p:spPr>
        <p:txBody>
          <a:bodyPr/>
          <a:lstStyle/>
          <a:p>
            <a:pPr algn="ctr" eaLnBrk="1" hangingPunct="1">
              <a:lnSpc>
                <a:spcPts val="4200"/>
              </a:lnSpc>
              <a:defRPr/>
            </a:pPr>
            <a:r>
              <a:rPr lang="ru-RU" sz="4000" b="1" i="1" dirty="0" smtClean="0">
                <a:solidFill>
                  <a:srgbClr val="FF0000"/>
                </a:solidFill>
                <a:latin typeface="Comic Sans MS" pitchFamily="66" charset="0"/>
              </a:rPr>
              <a:t>Инструменты электронного интерактивного обучения</a:t>
            </a:r>
            <a:r>
              <a:rPr lang="ru-RU" sz="4000" dirty="0" smtClean="0"/>
              <a:t> 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29200"/>
            <a:ext cx="63246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b="1" i="1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b="1" i="1" smtClean="0">
                <a:solidFill>
                  <a:srgbClr val="0000FF"/>
                </a:solidFill>
                <a:latin typeface="Comic Sans MS" panose="030F0702030302020204" pitchFamily="66" charset="0"/>
              </a:rPr>
              <a:t>  *Вебинар (особый тип веб-конференций )</a:t>
            </a:r>
          </a:p>
        </p:txBody>
      </p:sp>
      <p:pic>
        <p:nvPicPr>
          <p:cNvPr id="22534" name="Picture 7" descr="webina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29260"/>
            <a:ext cx="2819400" cy="19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26027" y="1754790"/>
            <a:ext cx="327660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*Веб-конференции</a:t>
            </a: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7092280" y="1600200"/>
            <a:ext cx="2051720" cy="122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*Онлайн-семинар</a:t>
            </a:r>
          </a:p>
          <a:p>
            <a:pPr>
              <a:spcBef>
                <a:spcPct val="50000"/>
              </a:spcBef>
              <a:defRPr/>
            </a:pPr>
            <a:endParaRPr lang="ru-RU" dirty="0">
              <a:cs typeface="Arial" charset="0"/>
            </a:endParaRPr>
          </a:p>
        </p:txBody>
      </p:sp>
      <p:pic>
        <p:nvPicPr>
          <p:cNvPr id="22537" name="Picture 11" descr="ain-conference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4" y="2667001"/>
            <a:ext cx="2903806" cy="236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847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250px-Computer-aj_aj_ashto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8742"/>
            <a:ext cx="7543800" cy="1314450"/>
          </a:xfrm>
        </p:spPr>
        <p:txBody>
          <a:bodyPr/>
          <a:lstStyle/>
          <a:p>
            <a:pPr eaLnBrk="1" hangingPunct="1">
              <a:lnSpc>
                <a:spcPts val="4000"/>
              </a:lnSpc>
              <a:defRPr/>
            </a:pPr>
            <a:r>
              <a:rPr lang="ru-RU" sz="3800" b="1" i="1" dirty="0" smtClean="0">
                <a:solidFill>
                  <a:srgbClr val="FF0000"/>
                </a:solidFill>
                <a:latin typeface="Comic Sans MS" pitchFamily="66" charset="0"/>
              </a:rPr>
              <a:t>Преимущества электронно- интерактивного обучения</a:t>
            </a:r>
            <a:endParaRPr lang="ru-RU" sz="3800" dirty="0" smtClean="0">
              <a:latin typeface="Times New Roman" pitchFamily="18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572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Обучающиеся осваивают новый материал не в качестве пассивных слушателей, а в качестве активных участников процесса обучения. Сокращается доля аудиторной нагрузки и увеличивается объем самостоятельной работы;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altLang="ru-RU" sz="26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Обучающиеся приобретают навык владения современными техническими средствами и способами обработки информации;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altLang="ru-RU" sz="26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ru-RU" altLang="ru-RU" sz="2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Вырабатывается умение самостоятельно находить информацию и определять уровень ее достоверности;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262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223963" y="576263"/>
            <a:ext cx="77041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2800" smtClean="0">
                <a:solidFill>
                  <a:srgbClr val="D253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ТАКСОНО́МИЯ </a:t>
            </a:r>
            <a:r>
              <a:rPr lang="ru-RU" altLang="ru-RU" sz="2200" smtClean="0">
                <a:solidFill>
                  <a:srgbClr val="D253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(классификация систем)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58775" y="1223963"/>
            <a:ext cx="878522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600">
                <a:solidFill>
                  <a:srgbClr val="292934"/>
                </a:solidFill>
              </a:rPr>
              <a:t>(от др.греч. τάξις — строй, порядок и νόμος — закон) — </a:t>
            </a:r>
            <a:r>
              <a:rPr lang="ru-RU" altLang="ru-RU" sz="2600" b="1" i="1">
                <a:solidFill>
                  <a:srgbClr val="292934"/>
                </a:solidFill>
              </a:rPr>
              <a:t>учение о принципах и практике классификации и систематизации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98450" y="3040063"/>
            <a:ext cx="86296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4000" smtClean="0">
                <a:solidFill>
                  <a:srgbClr val="D253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Таксономия  педагогических целей 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46063" y="3816350"/>
            <a:ext cx="8897937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700">
                <a:solidFill>
                  <a:srgbClr val="292934"/>
                </a:solidFill>
              </a:rPr>
              <a:t>– классификация совокупности педагогических целей, внутри которой выделяют категории и уровни целей, т.е. выстроена их иерархия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19872" y="22265"/>
            <a:ext cx="5724128" cy="31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Osnovyi-rabotyi-s-windo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92" y="1"/>
            <a:ext cx="2797006" cy="279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554" y="3573016"/>
            <a:ext cx="8229600" cy="28078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Гибкость и доступность</a:t>
            </a:r>
            <a:r>
              <a:rPr lang="ru-RU" altLang="ru-RU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. Обучающиеся могут подключаться к учебным ресурсам и программам с любого компьютера, находящегося в сети;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8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Интерактивные технологии дают возможность постоянных, а не эпизодических (по расписанию) контактов студентов с преподавателем. Они делают образование более индивидуальным.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8" y="1"/>
            <a:ext cx="6313803" cy="1556791"/>
          </a:xfrm>
          <a:solidFill>
            <a:srgbClr val="FFFFFF"/>
          </a:solidFill>
        </p:spPr>
        <p:txBody>
          <a:bodyPr anchor="ctr"/>
          <a:lstStyle/>
          <a:p>
            <a:pPr eaLnBrk="1" hangingPunct="1">
              <a:lnSpc>
                <a:spcPts val="3200"/>
              </a:lnSpc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Comic Sans MS" pitchFamily="66" charset="0"/>
              </a:rPr>
              <a:t>Преимущества электронно-интерактивного обучения</a:t>
            </a:r>
            <a:endParaRPr lang="ru-RU" sz="3200" dirty="0" smtClean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4554" y="1457626"/>
            <a:ext cx="64517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Актуальность и оперативность</a:t>
            </a:r>
            <a:r>
              <a:rPr lang="ru-RU" altLang="ru-RU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получаемой информации; обучающиеся оказываются вовлеченными в решение глобальных, а не региональных проблем – расширяется их кругозор</a:t>
            </a:r>
            <a:r>
              <a:rPr lang="ru-RU" altLang="ru-RU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4873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005"/>
            <a:ext cx="9144000" cy="861717"/>
          </a:xfrm>
          <a:solidFill>
            <a:srgbClr val="FFFFFF"/>
          </a:solidFill>
        </p:spPr>
        <p:txBody>
          <a:bodyPr anchor="ctr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200" b="1" kern="1200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Положительное и  отрицательное</a:t>
            </a:r>
          </a:p>
        </p:txBody>
      </p:sp>
      <p:graphicFrame>
        <p:nvGraphicFramePr>
          <p:cNvPr id="73756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391746"/>
              </p:ext>
            </p:extLst>
          </p:nvPr>
        </p:nvGraphicFramePr>
        <p:xfrm>
          <a:off x="891" y="836712"/>
          <a:ext cx="9144000" cy="6107707"/>
        </p:xfrm>
        <a:graphic>
          <a:graphicData uri="http://schemas.openxmlformats.org/drawingml/2006/table">
            <a:tbl>
              <a:tblPr/>
              <a:tblGrid>
                <a:gridCol w="4478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5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6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Расширение ресурсной базы и прочности усвоения материала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Ограниченный объем изучаемого материала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Высокая степень мотивации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Первоначально сформулированная тема может остаться недостаточно глубоко рассмотренной (поверхностность знаний)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Максимальная индивидуальность преподавания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Трудности установления и поддержания дисциплины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Акцент на деятельность, практику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Неопределенное число обучающихся в группе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Широкие возможности для творчества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Давление авторитета лидера в групповой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0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403648" y="755650"/>
            <a:ext cx="7642225" cy="3960813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337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3600" dirty="0">
                <a:solidFill>
                  <a:srgbClr val="292929"/>
                </a:solidFill>
                <a:latin typeface="Monotype Corsiva" pitchFamily="64" charset="0"/>
              </a:rPr>
              <a:t>Нет такого способа обучения, который превосходил бы все остальные.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3600" dirty="0">
                <a:solidFill>
                  <a:srgbClr val="292929"/>
                </a:solidFill>
                <a:latin typeface="Monotype Corsiva" pitchFamily="64" charset="0"/>
              </a:rPr>
              <a:t>То, как вы учитесь зависит от вашего характера, обстоятельств, потребностей, вкусов и амбиций</a:t>
            </a:r>
          </a:p>
          <a:p>
            <a:pPr algn="r" eaLnBrk="1" hangingPunct="1">
              <a:spcBef>
                <a:spcPts val="900"/>
              </a:spcBef>
              <a:buClrTx/>
              <a:buFontTx/>
              <a:buNone/>
            </a:pPr>
            <a:r>
              <a:rPr lang="ru-RU" altLang="ru-RU" sz="3200" b="1" dirty="0">
                <a:solidFill>
                  <a:srgbClr val="292929"/>
                </a:solidFill>
                <a:latin typeface="Monotype Corsiva" pitchFamily="64" charset="0"/>
              </a:rPr>
              <a:t>Р. Гросс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3240088"/>
            <a:ext cx="188118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964488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Кейс:  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ФОРМЫ, ВИДЫ и МЕТОДЫ ОБУЧЕНИЯ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8136904" cy="2304256"/>
          </a:xfrm>
        </p:spPr>
        <p:txBody>
          <a:bodyPr/>
          <a:lstStyle/>
          <a:p>
            <a:pPr algn="l"/>
            <a:r>
              <a:rPr lang="ru-RU" sz="2800" b="1" dirty="0" smtClean="0"/>
              <a:t>Назовите: </a:t>
            </a:r>
            <a:r>
              <a:rPr lang="ru-RU" sz="2800" b="1" dirty="0" smtClean="0">
                <a:solidFill>
                  <a:srgbClr val="C00000"/>
                </a:solidFill>
              </a:rPr>
              <a:t>Формы обучения</a:t>
            </a:r>
          </a:p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                   Формы организации обучения</a:t>
            </a:r>
          </a:p>
          <a:p>
            <a:pPr algn="l"/>
            <a:r>
              <a:rPr lang="ru-RU" altLang="ru-RU" sz="2800" b="1" dirty="0" smtClean="0">
                <a:solidFill>
                  <a:srgbClr val="C00000"/>
                </a:solidFill>
              </a:rPr>
              <a:t>                   Виды обучения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                   Методы обучения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51920" y="22265"/>
            <a:ext cx="5292080" cy="3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1569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FFFF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743906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614"/>
            <a:ext cx="9144000" cy="601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387" y="364501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FFFF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52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" y="0"/>
            <a:ext cx="9123710" cy="684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16416" y="188640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2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0654" y="188640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17551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79860" cy="68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28384" y="404664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4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lekoboz.ru/images/2017/17.12/23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7" y="188640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5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31800"/>
            <a:ext cx="9072562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71438" y="431800"/>
            <a:ext cx="5616575" cy="504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200">
                <a:solidFill>
                  <a:srgbClr val="292934"/>
                </a:solidFill>
              </a:rPr>
              <a:t>Таксономия целей обучения Б.С. Блума 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08063"/>
            <a:ext cx="151130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51920" y="22265"/>
            <a:ext cx="5292080" cy="40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30867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60432" y="404664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72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474" y="332656"/>
            <a:ext cx="943683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7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71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rosomed.ru/p/c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483"/>
            <a:ext cx="9144000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32440" y="404664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64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74"/>
            <a:ext cx="9148702" cy="633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94647" y="431499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158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" y="420691"/>
            <a:ext cx="9137257" cy="64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521" y="442289"/>
            <a:ext cx="902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288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66700"/>
            <a:ext cx="9525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424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9944" y="557064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13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59" y="298049"/>
            <a:ext cx="9240907" cy="66162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90" y="557064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14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7"/>
            <a:ext cx="9144000" cy="65193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9944" y="557064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15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87338" y="0"/>
            <a:ext cx="87836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3600" smtClean="0">
                <a:solidFill>
                  <a:srgbClr val="D2533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Студент – субъект процесса обучения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3" y="1579563"/>
            <a:ext cx="1555751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42875" y="5643563"/>
            <a:ext cx="4500563" cy="857250"/>
          </a:xfrm>
          <a:prstGeom prst="rect">
            <a:avLst/>
          </a:prstGeom>
          <a:solidFill>
            <a:srgbClr val="FF9900"/>
          </a:solidFill>
          <a:ln w="25560" cap="sq">
            <a:solidFill>
              <a:srgbClr val="BC6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714375" y="4786313"/>
            <a:ext cx="3929063" cy="857250"/>
          </a:xfrm>
          <a:prstGeom prst="rect">
            <a:avLst/>
          </a:prstGeom>
          <a:solidFill>
            <a:srgbClr val="FF9900"/>
          </a:solidFill>
          <a:ln w="25560" cap="sq">
            <a:solidFill>
              <a:srgbClr val="BC6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FFFFFF"/>
                </a:solidFill>
              </a:rPr>
              <a:t>ПОНИМАНИЕ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285875" y="3929063"/>
            <a:ext cx="3357563" cy="857250"/>
          </a:xfrm>
          <a:prstGeom prst="rect">
            <a:avLst/>
          </a:prstGeom>
          <a:solidFill>
            <a:srgbClr val="FF9900"/>
          </a:solidFill>
          <a:ln w="25560" cap="sq">
            <a:solidFill>
              <a:srgbClr val="BC6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FFFFFF"/>
                </a:solidFill>
              </a:rPr>
              <a:t>ПРИМЕНЕНИЕ</a:t>
            </a: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1857375" y="3071813"/>
            <a:ext cx="2786063" cy="857250"/>
          </a:xfrm>
          <a:prstGeom prst="rect">
            <a:avLst/>
          </a:prstGeom>
          <a:solidFill>
            <a:srgbClr val="FF9900"/>
          </a:solidFill>
          <a:ln w="25560" cap="sq">
            <a:solidFill>
              <a:srgbClr val="BC6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FFFFFF"/>
                </a:solidFill>
              </a:rPr>
              <a:t>АНАЛИЗ</a:t>
            </a: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42875" y="5643563"/>
            <a:ext cx="4500563" cy="857250"/>
          </a:xfrm>
          <a:prstGeom prst="rect">
            <a:avLst/>
          </a:prstGeom>
          <a:solidFill>
            <a:srgbClr val="FF9900"/>
          </a:solidFill>
          <a:ln w="25560" cap="sq">
            <a:solidFill>
              <a:srgbClr val="BC6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FFFFFF"/>
                </a:solidFill>
              </a:rPr>
              <a:t>ЗНАНИЕ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2500313" y="2214563"/>
            <a:ext cx="2143125" cy="857250"/>
          </a:xfrm>
          <a:prstGeom prst="rect">
            <a:avLst/>
          </a:prstGeom>
          <a:solidFill>
            <a:srgbClr val="FF9900"/>
          </a:solidFill>
          <a:ln w="25560" cap="sq">
            <a:solidFill>
              <a:srgbClr val="BC6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>
                <a:solidFill>
                  <a:srgbClr val="FFFFFF"/>
                </a:solidFill>
              </a:rPr>
              <a:t>СИНТЕЗ</a:t>
            </a: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3071813" y="1357313"/>
            <a:ext cx="1571625" cy="857250"/>
          </a:xfrm>
          <a:prstGeom prst="rect">
            <a:avLst/>
          </a:prstGeom>
          <a:solidFill>
            <a:srgbClr val="FF9900"/>
          </a:solidFill>
          <a:ln w="25560" cap="sq">
            <a:solidFill>
              <a:srgbClr val="BC6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</a:rPr>
              <a:t>ОЦЕНКА</a:t>
            </a:r>
          </a:p>
        </p:txBody>
      </p:sp>
      <p:cxnSp>
        <p:nvCxnSpPr>
          <p:cNvPr id="16395" name="AutoShape 10"/>
          <p:cNvCxnSpPr>
            <a:cxnSpLocks noChangeShapeType="1"/>
          </p:cNvCxnSpPr>
          <p:nvPr/>
        </p:nvCxnSpPr>
        <p:spPr bwMode="auto">
          <a:xfrm flipV="1">
            <a:off x="142875" y="1428750"/>
            <a:ext cx="2928938" cy="4143375"/>
          </a:xfrm>
          <a:prstGeom prst="straightConnector1">
            <a:avLst/>
          </a:prstGeom>
          <a:noFill/>
          <a:ln w="76320" cap="sq">
            <a:solidFill>
              <a:srgbClr val="FFFF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639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4767263"/>
            <a:ext cx="871538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341438"/>
            <a:ext cx="822325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98" name="Group 13"/>
          <p:cNvGrpSpPr>
            <a:grpSpLocks/>
          </p:cNvGrpSpPr>
          <p:nvPr/>
        </p:nvGrpSpPr>
        <p:grpSpPr bwMode="auto">
          <a:xfrm>
            <a:off x="5541963" y="3449638"/>
            <a:ext cx="1203325" cy="449262"/>
            <a:chOff x="3491" y="2173"/>
            <a:chExt cx="758" cy="283"/>
          </a:xfrm>
        </p:grpSpPr>
        <p:pic>
          <p:nvPicPr>
            <p:cNvPr id="16402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" y="2173"/>
              <a:ext cx="75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403" name="Text Box 15"/>
            <p:cNvSpPr txBox="1">
              <a:spLocks noChangeArrowheads="1"/>
            </p:cNvSpPr>
            <p:nvPr/>
          </p:nvSpPr>
          <p:spPr bwMode="auto">
            <a:xfrm>
              <a:off x="3510" y="2261"/>
              <a:ext cx="66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grpSp>
        <p:nvGrpSpPr>
          <p:cNvPr id="16399" name="Group 16"/>
          <p:cNvGrpSpPr>
            <a:grpSpLocks/>
          </p:cNvGrpSpPr>
          <p:nvPr/>
        </p:nvGrpSpPr>
        <p:grpSpPr bwMode="auto">
          <a:xfrm>
            <a:off x="6754813" y="1682750"/>
            <a:ext cx="2197100" cy="3409950"/>
            <a:chOff x="4255" y="1060"/>
            <a:chExt cx="1384" cy="2148"/>
          </a:xfrm>
        </p:grpSpPr>
        <p:pic>
          <p:nvPicPr>
            <p:cNvPr id="16400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" y="1060"/>
              <a:ext cx="1384" cy="2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401" name="Text Box 18"/>
            <p:cNvSpPr txBox="1">
              <a:spLocks noChangeArrowheads="1"/>
            </p:cNvSpPr>
            <p:nvPr/>
          </p:nvSpPr>
          <p:spPr bwMode="auto">
            <a:xfrm>
              <a:off x="4341" y="1146"/>
              <a:ext cx="1216" cy="1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ru-RU" b="1">
                  <a:solidFill>
                    <a:srgbClr val="660033"/>
                  </a:solidFill>
                </a:rPr>
                <a:t>Саморазвитие студента и формирование творческой личности врача  </a:t>
              </a:r>
              <a:r>
                <a:rPr lang="ru-RU" altLang="ru-RU" b="1">
                  <a:solidFill>
                    <a:srgbClr val="660033"/>
                  </a:solidFill>
                </a:rPr>
                <a:t>в процессе обучения</a:t>
              </a:r>
            </a:p>
          </p:txBody>
        </p: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851920" y="22265"/>
            <a:ext cx="5292080" cy="40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Теоретические  основы обучения</a:t>
            </a:r>
            <a:endParaRPr lang="ru-RU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Конспектирование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680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88" y="332656"/>
            <a:ext cx="8204200" cy="965200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Хороший конспект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текста: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388" y="1297856"/>
            <a:ext cx="8502576" cy="34641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Включает </a:t>
            </a:r>
            <a:r>
              <a:rPr lang="ru-RU" sz="2600" dirty="0">
                <a:solidFill>
                  <a:schemeClr val="tx1"/>
                </a:solidFill>
              </a:rPr>
              <a:t>в себя краткую формулировку сути текста (основная мысль)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Отражает структуру рассуждения автора (основные  тезисы, аргументы, контраргументы, выводы)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Раскрывает ключевые понятия, которыми пользуется автор, через их определение и </a:t>
            </a:r>
            <a:r>
              <a:rPr lang="ru-RU" sz="2600" dirty="0" smtClean="0">
                <a:solidFill>
                  <a:schemeClr val="tx1"/>
                </a:solidFill>
              </a:rPr>
              <a:t>деление</a:t>
            </a:r>
          </a:p>
          <a:p>
            <a:endParaRPr lang="ru-RU" sz="2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6388" y="4988560"/>
            <a:ext cx="8204200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Из альтернативных методов конспектирования хорошо себя </a:t>
            </a:r>
            <a:r>
              <a:rPr lang="ru-RU" sz="2600" dirty="0" smtClean="0">
                <a:solidFill>
                  <a:srgbClr val="C00000"/>
                </a:solidFill>
              </a:rPr>
              <a:t>зарекомендовали: </a:t>
            </a:r>
            <a:r>
              <a:rPr lang="ru-RU" sz="2600" b="1" dirty="0">
                <a:solidFill>
                  <a:srgbClr val="C00000"/>
                </a:solidFill>
              </a:rPr>
              <a:t>метод Ментальных карт (</a:t>
            </a:r>
            <a:r>
              <a:rPr lang="en-US" sz="2600" b="1" dirty="0">
                <a:solidFill>
                  <a:srgbClr val="C00000"/>
                </a:solidFill>
              </a:rPr>
              <a:t>Mind maps</a:t>
            </a:r>
            <a:r>
              <a:rPr lang="ru-RU" sz="2600" b="1" dirty="0">
                <a:solidFill>
                  <a:srgbClr val="C00000"/>
                </a:solidFill>
              </a:rPr>
              <a:t>), опорные схемы и метод </a:t>
            </a:r>
            <a:r>
              <a:rPr lang="ru-RU" sz="2600" b="1" dirty="0" err="1" smtClean="0">
                <a:solidFill>
                  <a:srgbClr val="C00000"/>
                </a:solidFill>
              </a:rPr>
              <a:t>Корнелла</a:t>
            </a:r>
            <a:r>
              <a:rPr lang="ru-RU" sz="2600" b="1" dirty="0" smtClean="0">
                <a:solidFill>
                  <a:srgbClr val="C00000"/>
                </a:solidFill>
              </a:rPr>
              <a:t>.</a:t>
            </a:r>
            <a:endParaRPr lang="ru-RU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6580806" cy="1469256"/>
          </a:xfrm>
        </p:spPr>
        <p:txBody>
          <a:bodyPr/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Метод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Корнелла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(подходит и для конспектирования лекций и для конспектирования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текстов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294" y="2708920"/>
            <a:ext cx="8507288" cy="3600400"/>
          </a:xfrm>
        </p:spPr>
        <p:txBody>
          <a:bodyPr/>
          <a:lstStyle/>
          <a:p>
            <a:r>
              <a:rPr lang="ru-RU" sz="2800" dirty="0" smtClean="0"/>
              <a:t>Система </a:t>
            </a:r>
            <a:r>
              <a:rPr lang="ru-RU" sz="2800" dirty="0"/>
              <a:t>конспектирования </a:t>
            </a:r>
            <a:r>
              <a:rPr lang="ru-RU" sz="2800" b="1" dirty="0" err="1"/>
              <a:t>Корнелла</a:t>
            </a:r>
            <a:r>
              <a:rPr lang="ru-RU" sz="2800" dirty="0"/>
              <a:t> </a:t>
            </a:r>
            <a:r>
              <a:rPr lang="ru-RU" sz="2800" dirty="0" smtClean="0"/>
              <a:t>(</a:t>
            </a:r>
            <a:r>
              <a:rPr lang="ru-RU" sz="2800" b="1" dirty="0" smtClean="0"/>
              <a:t>метод </a:t>
            </a:r>
            <a:r>
              <a:rPr lang="ru-RU" sz="2800" b="1" dirty="0" err="1"/>
              <a:t>Корнелла</a:t>
            </a:r>
            <a:r>
              <a:rPr lang="ru-RU" sz="2800" dirty="0"/>
              <a:t>) — это система ведения конспектов, разработанная в 1940-х годах </a:t>
            </a:r>
            <a:r>
              <a:rPr lang="ru-RU" sz="2800" dirty="0" err="1"/>
              <a:t>Уолтером</a:t>
            </a:r>
            <a:r>
              <a:rPr lang="ru-RU" sz="2800" dirty="0"/>
              <a:t> Пауком, </a:t>
            </a:r>
            <a:r>
              <a:rPr lang="ru-RU" sz="2800" dirty="0" smtClean="0"/>
              <a:t>профессором</a:t>
            </a:r>
            <a:r>
              <a:rPr lang="ru-RU" sz="2800" dirty="0"/>
              <a:t> </a:t>
            </a:r>
            <a:r>
              <a:rPr lang="ru-RU" sz="2800" b="1" dirty="0" err="1" smtClean="0"/>
              <a:t>Корнелльского</a:t>
            </a:r>
            <a:r>
              <a:rPr lang="ru-RU" sz="2800" dirty="0"/>
              <a:t> </a:t>
            </a:r>
            <a:r>
              <a:rPr lang="ru-RU" sz="2800" dirty="0" smtClean="0"/>
              <a:t>университета. 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У.Паук</a:t>
            </a:r>
            <a:r>
              <a:rPr lang="ru-RU" sz="2800" dirty="0" smtClean="0"/>
              <a:t> </a:t>
            </a:r>
            <a:r>
              <a:rPr lang="ru-RU" sz="2800" dirty="0"/>
              <a:t>рассказал о её использовании в своей </a:t>
            </a:r>
            <a:r>
              <a:rPr lang="ru-RU" sz="2800" dirty="0" smtClean="0"/>
              <a:t>книге </a:t>
            </a:r>
            <a:r>
              <a:rPr lang="ru-RU" sz="2800" dirty="0"/>
              <a:t>«</a:t>
            </a:r>
            <a:r>
              <a:rPr lang="ru-RU" sz="2800" i="1" dirty="0"/>
              <a:t>Как учиться в колледже</a:t>
            </a:r>
            <a:r>
              <a:rPr lang="ru-RU" sz="2800" dirty="0"/>
              <a:t>» .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корнелльский универси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2167"/>
            <a:ext cx="1832988" cy="182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нфографика-гайды-faq-песочница-5958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2402"/>
            <a:ext cx="5616623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3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337"/>
            <a:ext cx="8928992" cy="116740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Задание: законспектировать с помощью метода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Корнелла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текст «теория ТРКМЧП».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инфографика-гайды-faq-песочница-5958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12745"/>
            <a:ext cx="4176464" cy="5645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3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50990"/>
              </p:ext>
            </p:extLst>
          </p:nvPr>
        </p:nvGraphicFramePr>
        <p:xfrm>
          <a:off x="0" y="0"/>
          <a:ext cx="9144000" cy="6888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3272">
                  <a:extLst>
                    <a:ext uri="{9D8B030D-6E8A-4147-A177-3AD203B41FA5}">
                      <a16:colId xmlns:a16="http://schemas.microsoft.com/office/drawing/2014/main" val="4079019259"/>
                    </a:ext>
                  </a:extLst>
                </a:gridCol>
                <a:gridCol w="6790728">
                  <a:extLst>
                    <a:ext uri="{9D8B030D-6E8A-4147-A177-3AD203B41FA5}">
                      <a16:colId xmlns:a16="http://schemas.microsoft.com/office/drawing/2014/main" val="1020777580"/>
                    </a:ext>
                  </a:extLst>
                </a:gridCol>
              </a:tblGrid>
              <a:tr h="5229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Основные мысли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Обозначения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indent="14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История РКМЧП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4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Определение КМ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4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Признаки КМ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4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4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Стадии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занятия по ТРКМ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4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. ВЫЗОВА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4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II. СМЫСЛОВАЯ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44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III. РЕФЛЕКСИИ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Записи/Заметки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РКМЧП - Технология развития критического мышления (КМ) через чтение и письмо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*********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Стадии занятия по ТРКМ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. СТАДИЯ/ФАЗА ВЫЗОВА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происходит “включение” в работу. Вызывается актуальная информация, необходимая для работы на занятии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15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Приёмы стадии вызова: Мозговой штурм…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. СМЫСЛОВАЯ СТАДИЯ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– непосредственное восприятие новой информации.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Приёмы стадии: 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</a:rPr>
                        <a:t>Инсерт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. СТАДИЯ РЕФЛЕКСИИ –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логическое завершение действий. Происходит присвоение нового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Приёмы стадии: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32848"/>
                  </a:ext>
                </a:extLst>
              </a:tr>
              <a:tr h="16589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Сводка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indent="2159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Достижения технологии РКМЧП: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Вырабатываются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</a:rPr>
                        <a:t>общеучебные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умения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умение работать в группе..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276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3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863600" y="1772816"/>
            <a:ext cx="8064500" cy="297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dirty="0" smtClean="0">
                <a:solidFill>
                  <a:srgbClr val="000099"/>
                </a:solidFill>
              </a:rPr>
              <a:t>Традиционные </a:t>
            </a:r>
            <a:r>
              <a:rPr lang="ru-RU" altLang="ru-RU" sz="3200" b="1" dirty="0">
                <a:solidFill>
                  <a:srgbClr val="000099"/>
                </a:solidFill>
              </a:rPr>
              <a:t>методы обучения в высшей медицинской школе:</a:t>
            </a:r>
          </a:p>
          <a:p>
            <a:pPr algn="ct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 dirty="0">
                <a:solidFill>
                  <a:srgbClr val="000099"/>
                </a:solidFill>
              </a:rPr>
              <a:t>ПОНЯТИЕ, СОДЕРЖАНИЕ И ТРЕБОВАНИЯ К ОЦЕНКЕ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36866" name="Picture 2" descr="инфографика-гайды-faq-песочница-595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95" y="0"/>
            <a:ext cx="5168195" cy="688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4"/>
          <p:cNvSpPr>
            <a:spLocks noChangeArrowheads="1" noChangeShapeType="1" noTextEdit="1"/>
          </p:cNvSpPr>
          <p:nvPr/>
        </p:nvSpPr>
        <p:spPr bwMode="auto">
          <a:xfrm>
            <a:off x="107504" y="1628800"/>
            <a:ext cx="9046021" cy="2952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81"/>
              </a:avLst>
            </a:prstTxWarp>
          </a:bodyPr>
          <a:lstStyle/>
          <a:p>
            <a:pPr algn="ctr"/>
            <a:r>
              <a:rPr lang="ru-RU" sz="6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Спасибо за внимание!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5257800" y="571500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685800" y="57150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5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Функции обучения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Образовательная: формирование компетентностей у студента на основе расширения объема знаний, вооружения системой знаний, умений, навыков;</a:t>
            </a:r>
          </a:p>
          <a:p>
            <a:pPr eaLnBrk="1" hangingPunct="1">
              <a:defRPr/>
            </a:pPr>
            <a:r>
              <a:rPr lang="ru-RU" dirty="0" smtClean="0"/>
              <a:t>Развивающая: целостное развитие личности студента;</a:t>
            </a:r>
          </a:p>
          <a:p>
            <a:pPr eaLnBrk="1" hangingPunct="1">
              <a:defRPr/>
            </a:pPr>
            <a:r>
              <a:rPr lang="ru-RU" dirty="0" smtClean="0"/>
              <a:t>Воспитательная: формирование отношений (взглядов, убеждений, мотивов), приобщение к культуре, духовности.</a:t>
            </a:r>
          </a:p>
        </p:txBody>
      </p:sp>
    </p:spTree>
    <p:extLst>
      <p:ext uri="{BB962C8B-B14F-4D97-AF65-F5344CB8AC3E}">
        <p14:creationId xmlns:p14="http://schemas.microsoft.com/office/powerpoint/2010/main" val="21113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0"/>
            <a:ext cx="9144000" cy="960278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Классические принципы обучения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2500313"/>
            <a:ext cx="4038600" cy="280089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200" dirty="0" smtClean="0"/>
              <a:t>   </a:t>
            </a:r>
            <a:r>
              <a:rPr lang="ru-RU" sz="3200" u="sng" dirty="0" smtClean="0"/>
              <a:t>научности</a:t>
            </a:r>
            <a:r>
              <a:rPr lang="ru-RU" sz="3200" dirty="0" smtClean="0"/>
              <a:t>             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200" dirty="0" smtClean="0"/>
              <a:t>   </a:t>
            </a:r>
            <a:r>
              <a:rPr lang="ru-RU" dirty="0" smtClean="0"/>
              <a:t>Отражение современных достижений науки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428875"/>
            <a:ext cx="4038600" cy="272831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200" dirty="0" smtClean="0"/>
              <a:t>   </a:t>
            </a:r>
            <a:r>
              <a:rPr lang="ru-RU" sz="3200" u="sng" dirty="0" smtClean="0"/>
              <a:t>доступности</a:t>
            </a:r>
            <a:endParaRPr lang="ru-RU" sz="32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Построение обучения на уровне возможностей студента</a:t>
            </a:r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357188" y="1052736"/>
            <a:ext cx="8715375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/>
              <a:t>Принцип </a:t>
            </a:r>
            <a:r>
              <a:rPr lang="ru-RU" altLang="ru-RU" sz="2800" b="1" dirty="0" err="1"/>
              <a:t>природосообразности</a:t>
            </a:r>
            <a:r>
              <a:rPr lang="ru-RU" altLang="ru-RU" sz="2800" b="1" dirty="0"/>
              <a:t> </a:t>
            </a:r>
            <a:r>
              <a:rPr lang="ru-RU" altLang="ru-RU" sz="2800" b="1" dirty="0" smtClean="0"/>
              <a:t>-</a:t>
            </a:r>
            <a:endParaRPr lang="ru-RU" altLang="ru-RU" sz="2800" b="1" dirty="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 smtClean="0"/>
              <a:t>обучать</a:t>
            </a:r>
            <a:r>
              <a:rPr lang="ru-RU" altLang="ru-RU" sz="2800" dirty="0"/>
              <a:t>, учитывая «</a:t>
            </a:r>
            <a:r>
              <a:rPr lang="ru-RU" altLang="ru-RU" sz="2800" dirty="0" smtClean="0"/>
              <a:t>природные» возможности и потребности  студента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6255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2011</Words>
  <Application>Microsoft Office PowerPoint</Application>
  <PresentationFormat>Экран (4:3)</PresentationFormat>
  <Paragraphs>461</Paragraphs>
  <Slides>78</Slides>
  <Notes>40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78</vt:i4>
      </vt:variant>
    </vt:vector>
  </HeadingPairs>
  <TitlesOfParts>
    <vt:vector size="92" baseType="lpstr">
      <vt:lpstr>Microsoft YaHei</vt:lpstr>
      <vt:lpstr>Arial</vt:lpstr>
      <vt:lpstr>Arial</vt:lpstr>
      <vt:lpstr>Calibri</vt:lpstr>
      <vt:lpstr>Comic Sans MS</vt:lpstr>
      <vt:lpstr>Georgia</vt:lpstr>
      <vt:lpstr>Monotype Corsiva</vt:lpstr>
      <vt:lpstr>Symbol</vt:lpstr>
      <vt:lpstr>Tahoma</vt:lpstr>
      <vt:lpstr>Times New Roman</vt:lpstr>
      <vt:lpstr>Verdana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обучения</vt:lpstr>
      <vt:lpstr>Классические принципы обучения</vt:lpstr>
      <vt:lpstr>Классические принципы обучения</vt:lpstr>
      <vt:lpstr>Классические принципы обучения</vt:lpstr>
      <vt:lpstr>Классические принципы обучения</vt:lpstr>
      <vt:lpstr>Современные принципы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Электронно- интерактивное обучение</vt:lpstr>
      <vt:lpstr>Презентация PowerPoint</vt:lpstr>
      <vt:lpstr>Презентация PowerPoint</vt:lpstr>
      <vt:lpstr>Инструменты электронного интерактивного обучения </vt:lpstr>
      <vt:lpstr>Преимущества электронно- интерактивного обучения</vt:lpstr>
      <vt:lpstr>Преимущества электронно-интерактивного обучения</vt:lpstr>
      <vt:lpstr>Положительное и  отрицательное</vt:lpstr>
      <vt:lpstr>Презентация PowerPoint</vt:lpstr>
      <vt:lpstr>Кейс:  ФОРМЫ, ВИДЫ и МЕТОДЫ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Хороший конспект текста:</vt:lpstr>
      <vt:lpstr>Метод Корнелла (подходит и для конспектирования лекций и для конспектирования текстов</vt:lpstr>
      <vt:lpstr>Презентация PowerPoint</vt:lpstr>
      <vt:lpstr>Задание: законспектировать с помощью метода Корнелла текст «теория ТРКМЧП».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Углева Т.Н., Трегуб Н.В. ИНТЕРАКТИВНЫЕ МЕТОДЫ ОБУЧЕНИЯ В ВЫСШЕМ ПРОФЕССИОНАЛЬНОМ ОБРАЗОВАНИИ НА КАФЕДРЕ ПЕДИАТРИИ ХМГМА</dc:title>
  <dc:creator>Виктор Гуоров</dc:creator>
  <cp:lastModifiedBy>Гуров</cp:lastModifiedBy>
  <cp:revision>90</cp:revision>
  <cp:lastPrinted>1601-01-01T00:00:00Z</cp:lastPrinted>
  <dcterms:created xsi:type="dcterms:W3CDTF">2017-10-22T10:07:55Z</dcterms:created>
  <dcterms:modified xsi:type="dcterms:W3CDTF">2020-12-18T05:12:18Z</dcterms:modified>
</cp:coreProperties>
</file>