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7" r:id="rId5"/>
    <p:sldId id="276" r:id="rId6"/>
    <p:sldId id="258" r:id="rId7"/>
    <p:sldId id="259" r:id="rId8"/>
    <p:sldId id="270" r:id="rId9"/>
    <p:sldId id="279" r:id="rId10"/>
    <p:sldId id="261" r:id="rId11"/>
    <p:sldId id="286" r:id="rId12"/>
    <p:sldId id="278" r:id="rId13"/>
    <p:sldId id="262" r:id="rId14"/>
    <p:sldId id="263" r:id="rId15"/>
    <p:sldId id="260" r:id="rId16"/>
    <p:sldId id="265" r:id="rId17"/>
    <p:sldId id="269" r:id="rId18"/>
    <p:sldId id="264" r:id="rId19"/>
    <p:sldId id="280" r:id="rId20"/>
    <p:sldId id="281" r:id="rId21"/>
    <p:sldId id="282" r:id="rId22"/>
    <p:sldId id="284" r:id="rId23"/>
    <p:sldId id="283" r:id="rId24"/>
    <p:sldId id="285" r:id="rId25"/>
    <p:sldId id="268" r:id="rId26"/>
    <p:sldId id="271" r:id="rId27"/>
    <p:sldId id="272" r:id="rId28"/>
    <p:sldId id="273" r:id="rId29"/>
    <p:sldId id="274" r:id="rId30"/>
    <p:sldId id="275" r:id="rId31"/>
    <p:sldId id="267"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9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3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6B3938-AC95-4B9E-A23A-EB2EC3AE267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01C068A-94CA-4796-AE5B-2A22D1B16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3CFF4F2-22C5-4CFD-B285-AEC54175588C}"/>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5" name="Нижний колонтитул 4">
            <a:extLst>
              <a:ext uri="{FF2B5EF4-FFF2-40B4-BE49-F238E27FC236}">
                <a16:creationId xmlns:a16="http://schemas.microsoft.com/office/drawing/2014/main" id="{2FE1D292-10A7-4D76-8F34-238239F84FB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E194B4-6CD2-4912-80AA-161D2A9E8531}"/>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32347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698C66-EC74-49AE-8405-90139BA764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08CA1AC-9D5E-478F-BA6A-59EB0FB82BC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747C3A-00EA-465C-8785-05098150B702}"/>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5" name="Нижний колонтитул 4">
            <a:extLst>
              <a:ext uri="{FF2B5EF4-FFF2-40B4-BE49-F238E27FC236}">
                <a16:creationId xmlns:a16="http://schemas.microsoft.com/office/drawing/2014/main" id="{2C64AA63-2D41-49AA-86B6-87BDAA84D0A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289CA7-DD60-4AF6-A9C0-5A30FE3BA952}"/>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410323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33AB3A6-C98B-4624-94F2-7DD1A2D68CF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245657F-81F8-4BEE-AED5-5CAEFF7C2B3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3696F0-0BBB-43D0-83CF-676FC9594A9F}"/>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5" name="Нижний колонтитул 4">
            <a:extLst>
              <a:ext uri="{FF2B5EF4-FFF2-40B4-BE49-F238E27FC236}">
                <a16:creationId xmlns:a16="http://schemas.microsoft.com/office/drawing/2014/main" id="{4FA83436-7B9C-42DA-AC2D-F74E3626C7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299EE27-DF26-4BB8-AC54-B9E0AFF42CB9}"/>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172742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39697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8871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88011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35360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8218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2111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58979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8821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0584E0-23A1-4C41-8405-90EBF29889B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7FA1900-D3A2-4627-8C22-A59DEACFC5B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90F0459-9337-4C0F-9823-369788B297D3}"/>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5" name="Нижний колонтитул 4">
            <a:extLst>
              <a:ext uri="{FF2B5EF4-FFF2-40B4-BE49-F238E27FC236}">
                <a16:creationId xmlns:a16="http://schemas.microsoft.com/office/drawing/2014/main" id="{F7E22501-500A-4EAB-A376-595A40B73F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553725D-EC50-4322-B4F2-413B0D3D9AFE}"/>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3974134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4857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9363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0575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57D6C-E846-4B99-99AE-18E378D6630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8BDF6CA-AD37-4D78-9698-FB2A49E9A7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7BC1F6B-FD32-48AD-95BE-816FE8AFF274}"/>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5" name="Нижний колонтитул 4">
            <a:extLst>
              <a:ext uri="{FF2B5EF4-FFF2-40B4-BE49-F238E27FC236}">
                <a16:creationId xmlns:a16="http://schemas.microsoft.com/office/drawing/2014/main" id="{A002C129-7497-4296-B465-CC77112E49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FDFCB60-4DF5-4C84-8961-D05D01ABE0C5}"/>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3681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A5897-DA24-45E5-8E13-C43C1297448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684BEF-2A1A-4B61-A473-8715C1499C6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2133C96-CF4F-44A3-A798-3175ECC4A0A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922B608-3CD7-4307-8FEA-6332EA4375AB}"/>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6" name="Нижний колонтитул 5">
            <a:extLst>
              <a:ext uri="{FF2B5EF4-FFF2-40B4-BE49-F238E27FC236}">
                <a16:creationId xmlns:a16="http://schemas.microsoft.com/office/drawing/2014/main" id="{D1C1F1E7-3EF7-4572-BE29-68B0A7DE1E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5567121-E979-420E-8A50-5FE3E0F5F589}"/>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1087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B6430B-61A9-414B-BF9D-4649657A16A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FFF9BCC-D026-4635-819F-D6432EA90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E7E154C-7BA3-4619-988C-EA30BF9236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5EE0932-2C70-4988-8EA1-56DC5939C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6FFFE42-C132-4D9D-9D22-AB85685FA9F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1BAA652-5C93-4C48-BD94-9050772721C4}"/>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8" name="Нижний колонтитул 7">
            <a:extLst>
              <a:ext uri="{FF2B5EF4-FFF2-40B4-BE49-F238E27FC236}">
                <a16:creationId xmlns:a16="http://schemas.microsoft.com/office/drawing/2014/main" id="{086C88B9-7415-4BBD-99C8-1122C6D5023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C195C7F-B2CA-4DBA-ACBF-B1CFFCF91A9B}"/>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282572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01DFA5-CEDE-4B13-994B-28D5CC2F5A4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F3CF829-DE3A-4B5C-8FC4-820126654164}"/>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4" name="Нижний колонтитул 3">
            <a:extLst>
              <a:ext uri="{FF2B5EF4-FFF2-40B4-BE49-F238E27FC236}">
                <a16:creationId xmlns:a16="http://schemas.microsoft.com/office/drawing/2014/main" id="{C54A122B-A1E3-4F15-80E8-C7B76FA02E5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2732003-1AF4-4636-BDD3-32114415EE0F}"/>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337607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0E5AAD3-EC6B-4859-B370-5393FEDFC72D}"/>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3" name="Нижний колонтитул 2">
            <a:extLst>
              <a:ext uri="{FF2B5EF4-FFF2-40B4-BE49-F238E27FC236}">
                <a16:creationId xmlns:a16="http://schemas.microsoft.com/office/drawing/2014/main" id="{FC7B441F-AAE3-4AE4-A9FD-420B4AF50E2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E7E14A3-10AE-409A-BEBC-0ACED95A0DD3}"/>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296341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44A6CE-D42B-4B08-854E-4346AF041EC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8692F51-8FC7-49A9-B2E0-248EBD66A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5D19179-AB1C-43E0-AB40-F194A5BF8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8E63F3-2B07-4723-B084-0B8525D2AA8C}"/>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6" name="Нижний колонтитул 5">
            <a:extLst>
              <a:ext uri="{FF2B5EF4-FFF2-40B4-BE49-F238E27FC236}">
                <a16:creationId xmlns:a16="http://schemas.microsoft.com/office/drawing/2014/main" id="{529D346B-C069-489E-91C1-8776AAC8EAD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DCA75FD-EC8C-4443-9208-A116B1996A52}"/>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386870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04C8A7-1C49-4904-93E0-DBDF085D8D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6B24B67-C8F4-4461-8AD1-4592E401EE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9F16D03-B9BF-4955-B024-7F13E53F5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28771D9-7B02-456F-8F33-487958D7495D}"/>
              </a:ext>
            </a:extLst>
          </p:cNvPr>
          <p:cNvSpPr>
            <a:spLocks noGrp="1"/>
          </p:cNvSpPr>
          <p:nvPr>
            <p:ph type="dt" sz="half" idx="10"/>
          </p:nvPr>
        </p:nvSpPr>
        <p:spPr/>
        <p:txBody>
          <a:bodyPr/>
          <a:lstStyle/>
          <a:p>
            <a:fld id="{009340E2-D96C-45BB-8C07-0D69AC51EC1A}" type="datetimeFigureOut">
              <a:rPr lang="ru-RU" smtClean="0"/>
              <a:t>28.03.2022</a:t>
            </a:fld>
            <a:endParaRPr lang="ru-RU"/>
          </a:p>
        </p:txBody>
      </p:sp>
      <p:sp>
        <p:nvSpPr>
          <p:cNvPr id="6" name="Нижний колонтитул 5">
            <a:extLst>
              <a:ext uri="{FF2B5EF4-FFF2-40B4-BE49-F238E27FC236}">
                <a16:creationId xmlns:a16="http://schemas.microsoft.com/office/drawing/2014/main" id="{4BB29CD4-A461-43D5-93FB-61AF5E8EB9F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752F8E-C2E3-4B57-8EA7-6E194AF724B6}"/>
              </a:ext>
            </a:extLst>
          </p:cNvPr>
          <p:cNvSpPr>
            <a:spLocks noGrp="1"/>
          </p:cNvSpPr>
          <p:nvPr>
            <p:ph type="sldNum" sz="quarter" idx="12"/>
          </p:nvPr>
        </p:nvSpPr>
        <p:spPr/>
        <p:txBody>
          <a:bodyPr/>
          <a:lstStyle/>
          <a:p>
            <a:fld id="{95679D84-4262-4F9C-9824-C7FFA2B424F1}" type="slidenum">
              <a:rPr lang="ru-RU" smtClean="0"/>
              <a:t>‹#›</a:t>
            </a:fld>
            <a:endParaRPr lang="ru-RU"/>
          </a:p>
        </p:txBody>
      </p:sp>
    </p:spTree>
    <p:extLst>
      <p:ext uri="{BB962C8B-B14F-4D97-AF65-F5344CB8AC3E}">
        <p14:creationId xmlns:p14="http://schemas.microsoft.com/office/powerpoint/2010/main" val="341797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45A44E-A710-41AA-AABE-281D493EF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70D7364-DBE9-44E2-8ED7-834975ADE5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D560779-27DA-4945-9904-A6ED1EE6A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340E2-D96C-45BB-8C07-0D69AC51EC1A}" type="datetimeFigureOut">
              <a:rPr lang="ru-RU" smtClean="0"/>
              <a:t>28.03.2022</a:t>
            </a:fld>
            <a:endParaRPr lang="ru-RU"/>
          </a:p>
        </p:txBody>
      </p:sp>
      <p:sp>
        <p:nvSpPr>
          <p:cNvPr id="5" name="Нижний колонтитул 4">
            <a:extLst>
              <a:ext uri="{FF2B5EF4-FFF2-40B4-BE49-F238E27FC236}">
                <a16:creationId xmlns:a16="http://schemas.microsoft.com/office/drawing/2014/main" id="{EEB4C4DD-39EB-471F-8768-7D30C9795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5E915F5-EFA2-47A3-962B-3205114C0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79D84-4262-4F9C-9824-C7FFA2B424F1}" type="slidenum">
              <a:rPr lang="ru-RU" smtClean="0"/>
              <a:t>‹#›</a:t>
            </a:fld>
            <a:endParaRPr lang="ru-RU"/>
          </a:p>
        </p:txBody>
      </p:sp>
    </p:spTree>
    <p:extLst>
      <p:ext uri="{BB962C8B-B14F-4D97-AF65-F5344CB8AC3E}">
        <p14:creationId xmlns:p14="http://schemas.microsoft.com/office/powerpoint/2010/main" val="278161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28.03.2022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23993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sycop.ru/psixosomatika/samoregulyacia-xasaya-alieva.html" TargetMode="Externa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krasgmu.ru/index.php?page%5bcommon%5d=dept&amp;id=322" TargetMode="External"/><Relationship Id="rId2" Type="http://schemas.openxmlformats.org/officeDocument/2006/relationships/hyperlink" Target="mailto:tartjuchova@mail.ru" TargetMode="Externa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E232243-6E5E-4E28-9B28-72FEB5B2A3A5}"/>
              </a:ext>
            </a:extLst>
          </p:cNvPr>
          <p:cNvPicPr>
            <a:picLocks noChangeAspect="1"/>
          </p:cNvPicPr>
          <p:nvPr/>
        </p:nvPicPr>
        <p:blipFill>
          <a:blip r:embed="rId2"/>
          <a:stretch>
            <a:fillRect/>
          </a:stretch>
        </p:blipFill>
        <p:spPr>
          <a:xfrm>
            <a:off x="0" y="0"/>
            <a:ext cx="12192000" cy="6859800"/>
          </a:xfrm>
          <a:prstGeom prst="rect">
            <a:avLst/>
          </a:prstGeom>
        </p:spPr>
      </p:pic>
      <p:sp>
        <p:nvSpPr>
          <p:cNvPr id="2" name="Заголовок 1">
            <a:extLst>
              <a:ext uri="{FF2B5EF4-FFF2-40B4-BE49-F238E27FC236}">
                <a16:creationId xmlns:a16="http://schemas.microsoft.com/office/drawing/2014/main" id="{738B868E-15DA-4D08-ABC9-49C386E8812E}"/>
              </a:ext>
            </a:extLst>
          </p:cNvPr>
          <p:cNvSpPr>
            <a:spLocks noGrp="1"/>
          </p:cNvSpPr>
          <p:nvPr>
            <p:ph type="ctrTitle"/>
          </p:nvPr>
        </p:nvSpPr>
        <p:spPr>
          <a:xfrm>
            <a:off x="2454442" y="464637"/>
            <a:ext cx="9144000" cy="2387600"/>
          </a:xfrm>
          <a:solidFill>
            <a:schemeClr val="bg1">
              <a:lumMod val="75000"/>
            </a:schemeClr>
          </a:solidFill>
          <a:ln>
            <a:noFill/>
          </a:ln>
        </p:spPr>
        <p:txBody>
          <a:bodyPr>
            <a:noAutofit/>
          </a:bodyPr>
          <a:lstStyle/>
          <a:p>
            <a:r>
              <a:rPr lang="ru-RU" sz="4000" b="1" dirty="0">
                <a:effectLst/>
                <a:latin typeface="Times New Roman" panose="02020603050405020304" pitchFamily="18" charset="0"/>
                <a:ea typeface="Calibri" panose="020F0502020204030204" pitchFamily="34" charset="0"/>
              </a:rPr>
              <a:t>Психологическое благополучие личности в условиях «информационного многоголосия»</a:t>
            </a:r>
            <a:endParaRPr lang="ru-RU" sz="4000" b="1" dirty="0"/>
          </a:p>
        </p:txBody>
      </p:sp>
      <p:sp>
        <p:nvSpPr>
          <p:cNvPr id="3" name="Подзаголовок 2">
            <a:extLst>
              <a:ext uri="{FF2B5EF4-FFF2-40B4-BE49-F238E27FC236}">
                <a16:creationId xmlns:a16="http://schemas.microsoft.com/office/drawing/2014/main" id="{D6C4ABA0-AD99-4DC9-B89B-25FB65FE4DEB}"/>
              </a:ext>
            </a:extLst>
          </p:cNvPr>
          <p:cNvSpPr>
            <a:spLocks noGrp="1"/>
          </p:cNvSpPr>
          <p:nvPr>
            <p:ph type="subTitle" idx="1"/>
          </p:nvPr>
        </p:nvSpPr>
        <p:spPr>
          <a:xfrm>
            <a:off x="4459705" y="5406188"/>
            <a:ext cx="6689558" cy="1102895"/>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a:r>
              <a:rPr lang="ru-RU" dirty="0">
                <a:solidFill>
                  <a:srgbClr val="002060"/>
                </a:solidFill>
              </a:rPr>
              <a:t>Артюхова Т.Ю., </a:t>
            </a:r>
            <a:r>
              <a:rPr lang="ru-RU" dirty="0" err="1">
                <a:solidFill>
                  <a:srgbClr val="002060"/>
                </a:solidFill>
              </a:rPr>
              <a:t>канд.психол.наук</a:t>
            </a:r>
            <a:r>
              <a:rPr lang="ru-RU" dirty="0">
                <a:solidFill>
                  <a:srgbClr val="002060"/>
                </a:solidFill>
              </a:rPr>
              <a:t>., </a:t>
            </a:r>
            <a:r>
              <a:rPr lang="ru-RU">
                <a:solidFill>
                  <a:srgbClr val="002060"/>
                </a:solidFill>
              </a:rPr>
              <a:t>доцент, руководитель </a:t>
            </a:r>
            <a:r>
              <a:rPr lang="ru-RU" dirty="0">
                <a:solidFill>
                  <a:srgbClr val="002060"/>
                </a:solidFill>
              </a:rPr>
              <a:t>психологического центра Университета, доцент кафедры педагогики и психологии с курсом ПО</a:t>
            </a:r>
          </a:p>
        </p:txBody>
      </p:sp>
    </p:spTree>
    <p:extLst>
      <p:ext uri="{BB962C8B-B14F-4D97-AF65-F5344CB8AC3E}">
        <p14:creationId xmlns:p14="http://schemas.microsoft.com/office/powerpoint/2010/main" val="139951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C2DB5A-6718-43B1-B260-0340A7C73788}"/>
              </a:ext>
            </a:extLst>
          </p:cNvPr>
          <p:cNvSpPr>
            <a:spLocks noGrp="1"/>
          </p:cNvSpPr>
          <p:nvPr>
            <p:ph type="title"/>
          </p:nvPr>
        </p:nvSpPr>
        <p:spPr>
          <a:xfrm>
            <a:off x="838200" y="365125"/>
            <a:ext cx="8210624" cy="1325563"/>
          </a:xfrm>
          <a:solidFill>
            <a:schemeClr val="accent4">
              <a:lumMod val="40000"/>
              <a:lumOff val="60000"/>
            </a:schemeClr>
          </a:solidFill>
        </p:spPr>
        <p:txBody>
          <a:bodyPr>
            <a:normAutofit/>
          </a:bodyPr>
          <a:lstStyle/>
          <a:p>
            <a:r>
              <a:rPr lang="ru-RU" sz="3600" b="1" dirty="0">
                <a:latin typeface="Arial" panose="020B0604020202020204" pitchFamily="34" charset="0"/>
                <a:cs typeface="Arial" panose="020B0604020202020204" pitchFamily="34" charset="0"/>
              </a:rPr>
              <a:t>ПОСЛЕДСТВИЯ ИНФОРМАЦИОННОГО СТРЕССА</a:t>
            </a:r>
          </a:p>
        </p:txBody>
      </p:sp>
      <p:sp>
        <p:nvSpPr>
          <p:cNvPr id="3" name="Объект 2">
            <a:extLst>
              <a:ext uri="{FF2B5EF4-FFF2-40B4-BE49-F238E27FC236}">
                <a16:creationId xmlns:a16="http://schemas.microsoft.com/office/drawing/2014/main" id="{7235A7CA-C87C-4157-911C-E437C3AF4B53}"/>
              </a:ext>
            </a:extLst>
          </p:cNvPr>
          <p:cNvSpPr>
            <a:spLocks noGrp="1"/>
          </p:cNvSpPr>
          <p:nvPr>
            <p:ph idx="1"/>
          </p:nvPr>
        </p:nvSpPr>
        <p:spPr>
          <a:xfrm>
            <a:off x="838200" y="2506661"/>
            <a:ext cx="7976016" cy="3986213"/>
          </a:xfrm>
        </p:spPr>
        <p:txBody>
          <a:bodyPr>
            <a:normAutofit/>
          </a:bodyPr>
          <a:lstStyle/>
          <a:p>
            <a:r>
              <a:rPr lang="ru-RU" sz="2400" dirty="0">
                <a:latin typeface="Arial" panose="020B0604020202020204" pitchFamily="34" charset="0"/>
                <a:cs typeface="Arial" panose="020B0604020202020204" pitchFamily="34" charset="0"/>
              </a:rPr>
              <a:t>СНИЖНИЕ ОБЪЕМА И КОНЦЕНТРАЦИИ ВНИМАНИЯ,</a:t>
            </a:r>
          </a:p>
          <a:p>
            <a:r>
              <a:rPr lang="ru-RU" sz="2400" dirty="0">
                <a:latin typeface="Arial" panose="020B0604020202020204" pitchFamily="34" charset="0"/>
                <a:cs typeface="Arial" panose="020B0604020202020204" pitchFamily="34" charset="0"/>
              </a:rPr>
              <a:t>УСИЛЕНИЕ ОТВЛЕКАЕМОСТИ И НЕВОЗМОЖНОСТИ СОСРЕДОТОЧИТЬСЯ НА ОБЪЕКТЕ,</a:t>
            </a:r>
          </a:p>
          <a:p>
            <a:r>
              <a:rPr lang="ru-RU" sz="2400" dirty="0">
                <a:latin typeface="Arial" panose="020B0604020202020204" pitchFamily="34" charset="0"/>
                <a:cs typeface="Arial" panose="020B0604020202020204" pitchFamily="34" charset="0"/>
              </a:rPr>
              <a:t>СНИЖЕНИЕ КАЧЕСТВА ПАМЯТИ,</a:t>
            </a:r>
          </a:p>
          <a:p>
            <a:r>
              <a:rPr lang="ru-RU" sz="2400" dirty="0">
                <a:latin typeface="Arial" panose="020B0604020202020204" pitchFamily="34" charset="0"/>
                <a:cs typeface="Arial" panose="020B0604020202020204" pitchFamily="34" charset="0"/>
              </a:rPr>
              <a:t>УВЕЛИЧЕНИЕ ОШИБОК В РАБОТЕ И ПРОЧ.,</a:t>
            </a:r>
          </a:p>
          <a:p>
            <a:r>
              <a:rPr lang="ru-RU" sz="2400" dirty="0">
                <a:effectLst/>
                <a:latin typeface="Arial" panose="020B0604020202020204" pitchFamily="34" charset="0"/>
                <a:ea typeface="Times New Roman" panose="02020603050405020304" pitchFamily="18" charset="0"/>
                <a:cs typeface="Arial" panose="020B0604020202020204" pitchFamily="34" charset="0"/>
              </a:rPr>
              <a:t>ПОЯВЛЯЕТСЯ ЧУВСТВО ОДИНОЧЕСТВА И ИЗОЛИРОВАННОСТИ…</a:t>
            </a:r>
            <a:endParaRPr lang="ru-RU" sz="24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6B5CD5E3-7486-46A7-A08C-364296F36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24" y="2347040"/>
            <a:ext cx="2854909" cy="2179247"/>
          </a:xfrm>
          <a:prstGeom prst="rect">
            <a:avLst/>
          </a:prstGeom>
        </p:spPr>
      </p:pic>
      <p:pic>
        <p:nvPicPr>
          <p:cNvPr id="7" name="Рисунок 6">
            <a:extLst>
              <a:ext uri="{FF2B5EF4-FFF2-40B4-BE49-F238E27FC236}">
                <a16:creationId xmlns:a16="http://schemas.microsoft.com/office/drawing/2014/main" id="{F137DF79-68BC-4854-A4B3-FF892CED6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24" y="365125"/>
            <a:ext cx="2854908" cy="1916867"/>
          </a:xfrm>
          <a:prstGeom prst="rect">
            <a:avLst/>
          </a:prstGeom>
        </p:spPr>
      </p:pic>
      <p:pic>
        <p:nvPicPr>
          <p:cNvPr id="9" name="Рисунок 8">
            <a:extLst>
              <a:ext uri="{FF2B5EF4-FFF2-40B4-BE49-F238E27FC236}">
                <a16:creationId xmlns:a16="http://schemas.microsoft.com/office/drawing/2014/main" id="{AC7457C7-BE89-4F64-A12F-93599BFD8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824" y="4591335"/>
            <a:ext cx="2838376" cy="2179247"/>
          </a:xfrm>
          <a:prstGeom prst="rect">
            <a:avLst/>
          </a:prstGeom>
        </p:spPr>
      </p:pic>
    </p:spTree>
    <p:extLst>
      <p:ext uri="{BB962C8B-B14F-4D97-AF65-F5344CB8AC3E}">
        <p14:creationId xmlns:p14="http://schemas.microsoft.com/office/powerpoint/2010/main" val="271253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8119DF-0420-4E5A-BB09-39101C3E0F4D}"/>
              </a:ext>
            </a:extLst>
          </p:cNvPr>
          <p:cNvSpPr>
            <a:spLocks noGrp="1"/>
          </p:cNvSpPr>
          <p:nvPr>
            <p:ph type="title"/>
          </p:nvPr>
        </p:nvSpPr>
        <p:spPr/>
        <p:txBody>
          <a:bodyPr/>
          <a:lstStyle/>
          <a:p>
            <a:endParaRPr lang="ru-RU"/>
          </a:p>
        </p:txBody>
      </p:sp>
      <p:pic>
        <p:nvPicPr>
          <p:cNvPr id="15" name="Рисунок 14">
            <a:extLst>
              <a:ext uri="{FF2B5EF4-FFF2-40B4-BE49-F238E27FC236}">
                <a16:creationId xmlns:a16="http://schemas.microsoft.com/office/drawing/2014/main" id="{F83E3F4B-6A9B-4871-8A9A-88699F08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47" y="3121795"/>
            <a:ext cx="5038669" cy="3774081"/>
          </a:xfrm>
          <a:prstGeom prst="rect">
            <a:avLst/>
          </a:prstGeom>
        </p:spPr>
      </p:pic>
      <p:pic>
        <p:nvPicPr>
          <p:cNvPr id="11" name="Рисунок 10">
            <a:extLst>
              <a:ext uri="{FF2B5EF4-FFF2-40B4-BE49-F238E27FC236}">
                <a16:creationId xmlns:a16="http://schemas.microsoft.com/office/drawing/2014/main" id="{B2E6BD95-E102-4F9B-8EA1-FB72FDC59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405" y="3800793"/>
            <a:ext cx="5038669" cy="3103827"/>
          </a:xfrm>
          <a:prstGeom prst="rect">
            <a:avLst/>
          </a:prstGeom>
        </p:spPr>
      </p:pic>
      <p:pic>
        <p:nvPicPr>
          <p:cNvPr id="9" name="Рисунок 8">
            <a:extLst>
              <a:ext uri="{FF2B5EF4-FFF2-40B4-BE49-F238E27FC236}">
                <a16:creationId xmlns:a16="http://schemas.microsoft.com/office/drawing/2014/main" id="{46273EC1-7776-4243-AA90-C4DA03A10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622" y="131367"/>
            <a:ext cx="6015548" cy="4505786"/>
          </a:xfrm>
          <a:prstGeom prst="rect">
            <a:avLst/>
          </a:prstGeom>
        </p:spPr>
      </p:pic>
      <p:pic>
        <p:nvPicPr>
          <p:cNvPr id="5" name="Объект 4">
            <a:extLst>
              <a:ext uri="{FF2B5EF4-FFF2-40B4-BE49-F238E27FC236}">
                <a16:creationId xmlns:a16="http://schemas.microsoft.com/office/drawing/2014/main" id="{05F1ECF5-CD43-489B-BCD9-7F621BF3E2C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5801784" cy="4351338"/>
          </a:xfrm>
        </p:spPr>
      </p:pic>
    </p:spTree>
    <p:extLst>
      <p:ext uri="{BB962C8B-B14F-4D97-AF65-F5344CB8AC3E}">
        <p14:creationId xmlns:p14="http://schemas.microsoft.com/office/powerpoint/2010/main" val="256690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DBE2D6A-E00A-489C-8DB0-B4CCFA8079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547"/>
            <a:ext cx="9604420" cy="6632488"/>
          </a:xfrm>
        </p:spPr>
      </p:pic>
      <p:pic>
        <p:nvPicPr>
          <p:cNvPr id="8" name="Рисунок 7">
            <a:extLst>
              <a:ext uri="{FF2B5EF4-FFF2-40B4-BE49-F238E27FC236}">
                <a16:creationId xmlns:a16="http://schemas.microsoft.com/office/drawing/2014/main" id="{10157D3D-24EC-4A10-9D8D-C7975FBAF19C}"/>
              </a:ext>
            </a:extLst>
          </p:cNvPr>
          <p:cNvPicPr>
            <a:picLocks noChangeAspect="1"/>
          </p:cNvPicPr>
          <p:nvPr/>
        </p:nvPicPr>
        <p:blipFill>
          <a:blip r:embed="rId3"/>
          <a:stretch>
            <a:fillRect/>
          </a:stretch>
        </p:blipFill>
        <p:spPr>
          <a:xfrm>
            <a:off x="8711117" y="3322014"/>
            <a:ext cx="3535986" cy="3535986"/>
          </a:xfrm>
          <a:prstGeom prst="rect">
            <a:avLst/>
          </a:prstGeom>
        </p:spPr>
      </p:pic>
    </p:spTree>
    <p:extLst>
      <p:ext uri="{BB962C8B-B14F-4D97-AF65-F5344CB8AC3E}">
        <p14:creationId xmlns:p14="http://schemas.microsoft.com/office/powerpoint/2010/main" val="428267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476DDE-ED0A-4D4F-9476-20A48431A5B6}"/>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CC4BCC0A-2793-4C6B-8CCA-7C48A9EF0B32}"/>
              </a:ext>
            </a:extLst>
          </p:cNvPr>
          <p:cNvPicPr>
            <a:picLocks noGrp="1" noChangeAspect="1"/>
          </p:cNvPicPr>
          <p:nvPr>
            <p:ph idx="1"/>
          </p:nvPr>
        </p:nvPicPr>
        <p:blipFill>
          <a:blip r:embed="rId2"/>
          <a:stretch>
            <a:fillRect/>
          </a:stretch>
        </p:blipFill>
        <p:spPr>
          <a:xfrm>
            <a:off x="0" y="0"/>
            <a:ext cx="6508186" cy="3657600"/>
          </a:xfrm>
          <a:prstGeom prst="rect">
            <a:avLst/>
          </a:prstGeom>
        </p:spPr>
      </p:pic>
      <p:pic>
        <p:nvPicPr>
          <p:cNvPr id="6" name="Рисунок 5">
            <a:extLst>
              <a:ext uri="{FF2B5EF4-FFF2-40B4-BE49-F238E27FC236}">
                <a16:creationId xmlns:a16="http://schemas.microsoft.com/office/drawing/2014/main" id="{5D4EBFB8-D345-4D34-9E20-F6BE591B4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43" y="311818"/>
            <a:ext cx="5948057" cy="3345782"/>
          </a:xfrm>
          <a:prstGeom prst="rect">
            <a:avLst/>
          </a:prstGeom>
        </p:spPr>
      </p:pic>
      <p:pic>
        <p:nvPicPr>
          <p:cNvPr id="8" name="Рисунок 7">
            <a:extLst>
              <a:ext uri="{FF2B5EF4-FFF2-40B4-BE49-F238E27FC236}">
                <a16:creationId xmlns:a16="http://schemas.microsoft.com/office/drawing/2014/main" id="{A32F5FBE-9118-4EC6-92DE-E5D0C7FDB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22542"/>
            <a:ext cx="6096000" cy="3235458"/>
          </a:xfrm>
          <a:prstGeom prst="rect">
            <a:avLst/>
          </a:prstGeom>
        </p:spPr>
      </p:pic>
      <p:sp>
        <p:nvSpPr>
          <p:cNvPr id="9" name="TextBox 8">
            <a:extLst>
              <a:ext uri="{FF2B5EF4-FFF2-40B4-BE49-F238E27FC236}">
                <a16:creationId xmlns:a16="http://schemas.microsoft.com/office/drawing/2014/main" id="{3B3C021B-C42F-497C-8C25-931283D5D0E4}"/>
              </a:ext>
            </a:extLst>
          </p:cNvPr>
          <p:cNvSpPr txBox="1"/>
          <p:nvPr/>
        </p:nvSpPr>
        <p:spPr>
          <a:xfrm>
            <a:off x="6835718" y="4022725"/>
            <a:ext cx="4764505" cy="2554545"/>
          </a:xfrm>
          <a:prstGeom prst="rect">
            <a:avLst/>
          </a:prstGeom>
          <a:solidFill>
            <a:schemeClr val="bg2">
              <a:lumMod val="90000"/>
            </a:schemeClr>
          </a:solidFill>
        </p:spPr>
        <p:txBody>
          <a:bodyPr wrap="square" rtlCol="0">
            <a:spAutoFit/>
          </a:bodyPr>
          <a:lstStyle/>
          <a:p>
            <a:endParaRPr lang="ru-RU" sz="3200" b="1" dirty="0">
              <a:latin typeface="Arial" panose="020B0604020202020204" pitchFamily="34" charset="0"/>
              <a:cs typeface="Arial" panose="020B0604020202020204" pitchFamily="34" charset="0"/>
            </a:endParaRPr>
          </a:p>
          <a:p>
            <a:r>
              <a:rPr lang="ru-RU" sz="3200" b="1" dirty="0">
                <a:latin typeface="Arial" panose="020B0604020202020204" pitchFamily="34" charset="0"/>
                <a:cs typeface="Arial" panose="020B0604020202020204" pitchFamily="34" charset="0"/>
              </a:rPr>
              <a:t>     ЧТО ДАЛЬШЕ???                  </a:t>
            </a:r>
          </a:p>
          <a:p>
            <a:endParaRPr lang="ru-RU" sz="3200" b="1"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96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BB9D4F-F12F-41ED-ADF8-8075FBBF76AB}"/>
              </a:ext>
            </a:extLst>
          </p:cNvPr>
          <p:cNvSpPr>
            <a:spLocks noGrp="1"/>
          </p:cNvSpPr>
          <p:nvPr>
            <p:ph type="title"/>
          </p:nvPr>
        </p:nvSpPr>
        <p:spPr>
          <a:solidFill>
            <a:schemeClr val="accent2">
              <a:lumMod val="60000"/>
              <a:lumOff val="40000"/>
            </a:schemeClr>
          </a:solidFill>
        </p:spPr>
        <p:txBody>
          <a:bodyPr/>
          <a:lstStyle/>
          <a:p>
            <a:r>
              <a:rPr lang="ru-RU" dirty="0">
                <a:latin typeface="Arial" panose="020B0604020202020204" pitchFamily="34" charset="0"/>
                <a:cs typeface="Arial" panose="020B0604020202020204" pitchFamily="34" charset="0"/>
              </a:rPr>
              <a:t>Стресс - Полезное или не полезное?</a:t>
            </a:r>
            <a:endParaRPr lang="ru-RU" dirty="0"/>
          </a:p>
        </p:txBody>
      </p:sp>
      <p:pic>
        <p:nvPicPr>
          <p:cNvPr id="5" name="Объект 4">
            <a:extLst>
              <a:ext uri="{FF2B5EF4-FFF2-40B4-BE49-F238E27FC236}">
                <a16:creationId xmlns:a16="http://schemas.microsoft.com/office/drawing/2014/main" id="{ECAA0D12-A67F-4830-8B7B-EFA1FF324A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115" y="1825625"/>
            <a:ext cx="10401769" cy="4351338"/>
          </a:xfrm>
        </p:spPr>
      </p:pic>
    </p:spTree>
    <p:extLst>
      <p:ext uri="{BB962C8B-B14F-4D97-AF65-F5344CB8AC3E}">
        <p14:creationId xmlns:p14="http://schemas.microsoft.com/office/powerpoint/2010/main" val="346198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1F1E54F-E68D-47CC-83BA-EB0BE2B606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229" y="1027906"/>
            <a:ext cx="7635541" cy="5726656"/>
          </a:xfrm>
        </p:spPr>
      </p:pic>
      <p:sp>
        <p:nvSpPr>
          <p:cNvPr id="2" name="Заголовок 1">
            <a:extLst>
              <a:ext uri="{FF2B5EF4-FFF2-40B4-BE49-F238E27FC236}">
                <a16:creationId xmlns:a16="http://schemas.microsoft.com/office/drawing/2014/main" id="{5423BC47-ED57-43C9-9FCE-ED5F842647C0}"/>
              </a:ext>
            </a:extLst>
          </p:cNvPr>
          <p:cNvSpPr>
            <a:spLocks noGrp="1"/>
          </p:cNvSpPr>
          <p:nvPr>
            <p:ph type="title"/>
          </p:nvPr>
        </p:nvSpPr>
        <p:spPr>
          <a:xfrm>
            <a:off x="0" y="365125"/>
            <a:ext cx="12192000" cy="1325563"/>
          </a:xfrm>
          <a:solidFill>
            <a:schemeClr val="accent2">
              <a:lumMod val="60000"/>
              <a:lumOff val="40000"/>
            </a:schemeClr>
          </a:solidFill>
        </p:spPr>
        <p:txBody>
          <a:bodyPr/>
          <a:lstStyle/>
          <a:p>
            <a:r>
              <a:rPr lang="ru-RU" dirty="0">
                <a:latin typeface="Arial" panose="020B0604020202020204" pitchFamily="34" charset="0"/>
                <a:cs typeface="Arial" panose="020B0604020202020204" pitchFamily="34" charset="0"/>
              </a:rPr>
              <a:t>Ничего не делать? Что делать!? ДЕЛАТЬ!!!</a:t>
            </a:r>
            <a:endParaRPr lang="ru-RU" dirty="0"/>
          </a:p>
        </p:txBody>
      </p:sp>
    </p:spTree>
    <p:extLst>
      <p:ext uri="{BB962C8B-B14F-4D97-AF65-F5344CB8AC3E}">
        <p14:creationId xmlns:p14="http://schemas.microsoft.com/office/powerpoint/2010/main" val="398139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CCD9D-F594-40EE-919A-DD234A598CE7}"/>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054C313E-B8C3-4B0F-AA78-87B3A490DA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9450" y="3152272"/>
            <a:ext cx="5604043" cy="3834063"/>
          </a:xfrm>
        </p:spPr>
      </p:pic>
      <p:pic>
        <p:nvPicPr>
          <p:cNvPr id="7" name="Рисунок 6">
            <a:extLst>
              <a:ext uri="{FF2B5EF4-FFF2-40B4-BE49-F238E27FC236}">
                <a16:creationId xmlns:a16="http://schemas.microsoft.com/office/drawing/2014/main" id="{B01878C7-E0BD-473D-BAF2-B7E54EAE1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90" y="0"/>
            <a:ext cx="6587961" cy="3705728"/>
          </a:xfrm>
          <a:prstGeom prst="rect">
            <a:avLst/>
          </a:prstGeom>
        </p:spPr>
      </p:pic>
      <p:pic>
        <p:nvPicPr>
          <p:cNvPr id="9" name="Рисунок 8">
            <a:extLst>
              <a:ext uri="{FF2B5EF4-FFF2-40B4-BE49-F238E27FC236}">
                <a16:creationId xmlns:a16="http://schemas.microsoft.com/office/drawing/2014/main" id="{AF5B659E-5745-4749-AE28-F6505998E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5" y="3268714"/>
            <a:ext cx="4507831" cy="3386753"/>
          </a:xfrm>
          <a:prstGeom prst="rect">
            <a:avLst/>
          </a:prstGeom>
        </p:spPr>
      </p:pic>
      <p:pic>
        <p:nvPicPr>
          <p:cNvPr id="11" name="Рисунок 10">
            <a:extLst>
              <a:ext uri="{FF2B5EF4-FFF2-40B4-BE49-F238E27FC236}">
                <a16:creationId xmlns:a16="http://schemas.microsoft.com/office/drawing/2014/main" id="{0517B624-5BF6-4CBC-ABB1-8157694CE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161" y="0"/>
            <a:ext cx="4765837" cy="3574377"/>
          </a:xfrm>
          <a:prstGeom prst="rect">
            <a:avLst/>
          </a:prstGeom>
        </p:spPr>
      </p:pic>
    </p:spTree>
    <p:extLst>
      <p:ext uri="{BB962C8B-B14F-4D97-AF65-F5344CB8AC3E}">
        <p14:creationId xmlns:p14="http://schemas.microsoft.com/office/powerpoint/2010/main" val="406480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5BB75-5442-4F60-9E7B-44F641321C36}"/>
              </a:ext>
            </a:extLst>
          </p:cNvPr>
          <p:cNvSpPr>
            <a:spLocks noGrp="1"/>
          </p:cNvSpPr>
          <p:nvPr>
            <p:ph type="title"/>
          </p:nvPr>
        </p:nvSpPr>
        <p:spPr>
          <a:xfrm>
            <a:off x="3433011" y="365125"/>
            <a:ext cx="7920788" cy="6492875"/>
          </a:xfrm>
        </p:spPr>
        <p:txBody>
          <a:bodyPr/>
          <a:lstStyle/>
          <a:p>
            <a:endParaRPr lang="ru-RU" dirty="0"/>
          </a:p>
        </p:txBody>
      </p:sp>
      <p:pic>
        <p:nvPicPr>
          <p:cNvPr id="5" name="Объект 4">
            <a:extLst>
              <a:ext uri="{FF2B5EF4-FFF2-40B4-BE49-F238E27FC236}">
                <a16:creationId xmlns:a16="http://schemas.microsoft.com/office/drawing/2014/main" id="{C80B7D0F-C6AC-4521-B21B-5F9E62EB2F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839415" cy="4351338"/>
          </a:xfrm>
        </p:spPr>
      </p:pic>
      <p:pic>
        <p:nvPicPr>
          <p:cNvPr id="7" name="Рисунок 6">
            <a:extLst>
              <a:ext uri="{FF2B5EF4-FFF2-40B4-BE49-F238E27FC236}">
                <a16:creationId xmlns:a16="http://schemas.microsoft.com/office/drawing/2014/main" id="{BB1D318D-EE63-4C36-A978-FA2A8E105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546" y="515672"/>
            <a:ext cx="8668454" cy="6492875"/>
          </a:xfrm>
          <a:prstGeom prst="rect">
            <a:avLst/>
          </a:prstGeom>
        </p:spPr>
      </p:pic>
    </p:spTree>
    <p:extLst>
      <p:ext uri="{BB962C8B-B14F-4D97-AF65-F5344CB8AC3E}">
        <p14:creationId xmlns:p14="http://schemas.microsoft.com/office/powerpoint/2010/main" val="360642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95960-1517-45EE-955E-5CA185531A43}"/>
              </a:ext>
            </a:extLst>
          </p:cNvPr>
          <p:cNvSpPr>
            <a:spLocks noGrp="1"/>
          </p:cNvSpPr>
          <p:nvPr>
            <p:ph type="title"/>
          </p:nvPr>
        </p:nvSpPr>
        <p:spPr>
          <a:xfrm>
            <a:off x="483269" y="188662"/>
            <a:ext cx="10515600" cy="629486"/>
          </a:xfrm>
          <a:solidFill>
            <a:schemeClr val="accent4">
              <a:lumMod val="40000"/>
              <a:lumOff val="60000"/>
            </a:schemeClr>
          </a:solidFill>
        </p:spPr>
        <p:txBody>
          <a:bodyPr>
            <a:normAutofit/>
          </a:bodyPr>
          <a:lstStyle/>
          <a:p>
            <a:r>
              <a:rPr lang="ru-RU" sz="2800" b="1" i="0" dirty="0">
                <a:solidFill>
                  <a:srgbClr val="333333"/>
                </a:solidFill>
                <a:effectLst/>
                <a:latin typeface="Arial" panose="020B0604020202020204" pitchFamily="34" charset="0"/>
                <a:cs typeface="Arial" panose="020B0604020202020204" pitchFamily="34" charset="0"/>
              </a:rPr>
              <a:t>Упражнения, 5 минут для себя</a:t>
            </a:r>
            <a:endParaRPr lang="ru-RU" sz="28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8268584-D52C-4376-B3AD-108E878E1560}"/>
              </a:ext>
            </a:extLst>
          </p:cNvPr>
          <p:cNvSpPr>
            <a:spLocks noGrp="1"/>
          </p:cNvSpPr>
          <p:nvPr>
            <p:ph idx="1"/>
          </p:nvPr>
        </p:nvSpPr>
        <p:spPr>
          <a:xfrm>
            <a:off x="320842" y="1796716"/>
            <a:ext cx="11630526" cy="3673642"/>
          </a:xfrm>
        </p:spPr>
        <p:txBody>
          <a:bodyPr>
            <a:normAutofit/>
          </a:bodyPr>
          <a:lstStyle/>
          <a:p>
            <a:pPr marL="0" indent="360000" algn="just">
              <a:lnSpc>
                <a:spcPct val="120000"/>
              </a:lnSpc>
              <a:spcBef>
                <a:spcPts val="0"/>
              </a:spcBef>
              <a:buAutoNum type="arabicPeriod"/>
            </a:pPr>
            <a:r>
              <a:rPr lang="ru-RU" sz="2300" b="1" i="0" dirty="0">
                <a:solidFill>
                  <a:srgbClr val="333333"/>
                </a:solidFill>
                <a:effectLst/>
                <a:latin typeface="Arial" panose="020B0604020202020204" pitchFamily="34" charset="0"/>
                <a:cs typeface="Arial" panose="020B0604020202020204" pitchFamily="34" charset="0"/>
              </a:rPr>
              <a:t>Расхождение рук. </a:t>
            </a:r>
            <a:r>
              <a:rPr lang="ru-RU" sz="2300" b="0" i="0" dirty="0">
                <a:solidFill>
                  <a:srgbClr val="333333"/>
                </a:solidFill>
                <a:effectLst/>
                <a:latin typeface="Arial" panose="020B0604020202020204" pitchFamily="34" charset="0"/>
                <a:cs typeface="Arial" panose="020B0604020202020204" pitchFamily="34" charset="0"/>
              </a:rPr>
              <a:t>Встаньте прямо, закройте глаза, вытяните руки вперед, но следите за тем, чтобы они были расслаблены. Силой мысли заставьте руки расходиться в стороны. Чтобы было проще, представьте ситуацию или образ, который заставляет руки расходиться, например, как вы радуетесь встречи с другом.</a:t>
            </a:r>
          </a:p>
          <a:p>
            <a:pPr marL="0" indent="0" algn="just">
              <a:lnSpc>
                <a:spcPct val="120000"/>
              </a:lnSpc>
              <a:spcBef>
                <a:spcPts val="0"/>
              </a:spcBef>
              <a:buNone/>
            </a:pPr>
            <a:endParaRPr lang="ru-RU" sz="2300" b="0" i="0" dirty="0">
              <a:solidFill>
                <a:srgbClr val="333333"/>
              </a:solidFill>
              <a:effectLst/>
              <a:latin typeface="Arial" panose="020B0604020202020204" pitchFamily="34" charset="0"/>
              <a:cs typeface="Arial" panose="020B0604020202020204" pitchFamily="34" charset="0"/>
            </a:endParaRPr>
          </a:p>
          <a:p>
            <a:pPr marL="0" indent="360000" algn="just">
              <a:lnSpc>
                <a:spcPct val="120000"/>
              </a:lnSpc>
              <a:spcBef>
                <a:spcPts val="0"/>
              </a:spcBef>
              <a:buNone/>
            </a:pPr>
            <a:endParaRPr lang="ru-RU" sz="2300" b="1" i="0" dirty="0">
              <a:solidFill>
                <a:srgbClr val="333333"/>
              </a:solidFill>
              <a:effectLst/>
              <a:latin typeface="Arial" panose="020B0604020202020204" pitchFamily="34" charset="0"/>
              <a:cs typeface="Arial" panose="020B0604020202020204" pitchFamily="34" charset="0"/>
            </a:endParaRPr>
          </a:p>
          <a:p>
            <a:pPr marL="0" indent="360000" algn="just">
              <a:lnSpc>
                <a:spcPct val="120000"/>
              </a:lnSpc>
              <a:spcBef>
                <a:spcPts val="0"/>
              </a:spcBef>
              <a:buNone/>
            </a:pPr>
            <a:endParaRPr lang="ru-RU" sz="2300" b="0" i="0" dirty="0">
              <a:solidFill>
                <a:srgbClr val="333333"/>
              </a:solidFill>
              <a:effectLst/>
              <a:latin typeface="Arial" panose="020B0604020202020204" pitchFamily="34" charset="0"/>
              <a:cs typeface="Arial" panose="020B0604020202020204" pitchFamily="34" charset="0"/>
            </a:endParaRPr>
          </a:p>
          <a:p>
            <a:pPr marL="0" indent="360000" algn="just">
              <a:lnSpc>
                <a:spcPct val="120000"/>
              </a:lnSpc>
              <a:spcBef>
                <a:spcPts val="0"/>
              </a:spcBef>
              <a:buNone/>
            </a:pPr>
            <a:endParaRPr lang="ru-RU" sz="2300" b="1" i="0" dirty="0">
              <a:solidFill>
                <a:srgbClr val="333333"/>
              </a:solidFill>
              <a:effectLst/>
              <a:latin typeface="Arial" panose="020B0604020202020204" pitchFamily="34" charset="0"/>
              <a:cs typeface="Arial" panose="020B0604020202020204" pitchFamily="34" charset="0"/>
            </a:endParaRPr>
          </a:p>
          <a:p>
            <a:pPr marL="0" indent="457200" algn="just">
              <a:lnSpc>
                <a:spcPct val="100000"/>
              </a:lnSpc>
              <a:spcBef>
                <a:spcPts val="0"/>
              </a:spcBef>
              <a:buFont typeface="Arial" panose="020B0604020202020204" pitchFamily="34" charset="0"/>
              <a:buAutoNum type="arabicPeriod"/>
            </a:pPr>
            <a:endParaRPr lang="ru-RU" sz="1500" b="0" i="0" dirty="0">
              <a:solidFill>
                <a:srgbClr val="333333"/>
              </a:solidFill>
              <a:effectLst/>
              <a:latin typeface="Arial" panose="020B0604020202020204" pitchFamily="34" charset="0"/>
              <a:cs typeface="Arial" panose="020B0604020202020204" pitchFamily="34" charset="0"/>
            </a:endParaRPr>
          </a:p>
          <a:p>
            <a:pPr marL="0" indent="457200" algn="just">
              <a:lnSpc>
                <a:spcPct val="100000"/>
              </a:lnSpc>
              <a:spcBef>
                <a:spcPts val="0"/>
              </a:spcBef>
              <a:buAutoNum type="arabicPeriod"/>
            </a:pPr>
            <a:endParaRPr lang="ru-RU" sz="1500" b="0" i="0" dirty="0">
              <a:solidFill>
                <a:srgbClr val="333333"/>
              </a:solidFill>
              <a:effectLst/>
              <a:latin typeface="Arial" panose="020B0604020202020204" pitchFamily="34" charset="0"/>
              <a:cs typeface="Arial" panose="020B0604020202020204" pitchFamily="34" charset="0"/>
            </a:endParaRPr>
          </a:p>
          <a:p>
            <a:pPr marL="0" indent="457200" algn="just">
              <a:lnSpc>
                <a:spcPct val="100000"/>
              </a:lnSpc>
              <a:spcBef>
                <a:spcPts val="0"/>
              </a:spcBef>
              <a:buAutoNum type="arabicPeriod"/>
            </a:pPr>
            <a:endParaRPr lang="ru-RU" sz="1500" b="0" i="0" dirty="0">
              <a:solidFill>
                <a:srgbClr val="333333"/>
              </a:solidFill>
              <a:effectLst/>
              <a:latin typeface="Arial" panose="020B0604020202020204" pitchFamily="34" charset="0"/>
              <a:cs typeface="Arial" panose="020B0604020202020204" pitchFamily="34" charset="0"/>
            </a:endParaRPr>
          </a:p>
          <a:p>
            <a:pPr marL="0" indent="457200" algn="just">
              <a:lnSpc>
                <a:spcPct val="100000"/>
              </a:lnSpc>
              <a:spcBef>
                <a:spcPts val="0"/>
              </a:spcBef>
              <a:buAutoNum type="arabicPeriod"/>
            </a:pPr>
            <a:endParaRPr lang="ru-RU" sz="1500" b="0" i="0" dirty="0">
              <a:solidFill>
                <a:srgbClr val="333333"/>
              </a:solidFill>
              <a:effectLst/>
              <a:latin typeface="Arial" panose="020B0604020202020204" pitchFamily="34" charset="0"/>
              <a:cs typeface="Arial" panose="020B0604020202020204" pitchFamily="34" charset="0"/>
            </a:endParaRPr>
          </a:p>
          <a:p>
            <a:pPr marL="0" indent="0">
              <a:buNone/>
            </a:pPr>
            <a:endParaRPr lang="ru-RU" sz="1500" dirty="0"/>
          </a:p>
        </p:txBody>
      </p:sp>
      <p:sp>
        <p:nvSpPr>
          <p:cNvPr id="5" name="TextBox 4">
            <a:extLst>
              <a:ext uri="{FF2B5EF4-FFF2-40B4-BE49-F238E27FC236}">
                <a16:creationId xmlns:a16="http://schemas.microsoft.com/office/drawing/2014/main" id="{A7BD6F1E-0F55-4715-BEBB-E051647EBBDF}"/>
              </a:ext>
            </a:extLst>
          </p:cNvPr>
          <p:cNvSpPr txBox="1"/>
          <p:nvPr/>
        </p:nvSpPr>
        <p:spPr>
          <a:xfrm>
            <a:off x="1219200" y="1064476"/>
            <a:ext cx="7860632" cy="369332"/>
          </a:xfrm>
          <a:prstGeom prst="rect">
            <a:avLst/>
          </a:prstGeom>
          <a:noFill/>
        </p:spPr>
        <p:txBody>
          <a:bodyPr wrap="square">
            <a:spAutoFit/>
          </a:bodyPr>
          <a:lstStyle/>
          <a:p>
            <a:r>
              <a:rPr lang="en-US" dirty="0">
                <a:hlinkClick r:id="rId2"/>
              </a:rPr>
              <a:t>https://psycop.ru/psixosomatika/samoregulyacia-xasaya-alieva.html</a:t>
            </a:r>
            <a:r>
              <a:rPr lang="ru-RU" dirty="0"/>
              <a:t> </a:t>
            </a:r>
          </a:p>
        </p:txBody>
      </p:sp>
      <p:pic>
        <p:nvPicPr>
          <p:cNvPr id="7" name="Рисунок 6">
            <a:extLst>
              <a:ext uri="{FF2B5EF4-FFF2-40B4-BE49-F238E27FC236}">
                <a16:creationId xmlns:a16="http://schemas.microsoft.com/office/drawing/2014/main" id="{3F5C10DA-A30E-48A2-98FD-938C55096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770" y="3633537"/>
            <a:ext cx="2126544" cy="2713349"/>
          </a:xfrm>
          <a:prstGeom prst="rect">
            <a:avLst/>
          </a:prstGeom>
        </p:spPr>
      </p:pic>
      <p:pic>
        <p:nvPicPr>
          <p:cNvPr id="9" name="Рисунок 8">
            <a:extLst>
              <a:ext uri="{FF2B5EF4-FFF2-40B4-BE49-F238E27FC236}">
                <a16:creationId xmlns:a16="http://schemas.microsoft.com/office/drawing/2014/main" id="{4CD4E6A2-FFE9-4791-A7BA-BA3B97A67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69" y="4162925"/>
            <a:ext cx="3263705" cy="2447779"/>
          </a:xfrm>
          <a:prstGeom prst="rect">
            <a:avLst/>
          </a:prstGeom>
        </p:spPr>
      </p:pic>
    </p:spTree>
    <p:extLst>
      <p:ext uri="{BB962C8B-B14F-4D97-AF65-F5344CB8AC3E}">
        <p14:creationId xmlns:p14="http://schemas.microsoft.com/office/powerpoint/2010/main" val="106975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4F4E62-22EA-47E3-BD8E-48D2DAF1E998}"/>
              </a:ext>
            </a:extLst>
          </p:cNvPr>
          <p:cNvSpPr>
            <a:spLocks noGrp="1"/>
          </p:cNvSpPr>
          <p:nvPr>
            <p:ph idx="1"/>
          </p:nvPr>
        </p:nvSpPr>
        <p:spPr/>
        <p:txBody>
          <a:bodyPr/>
          <a:lstStyle/>
          <a:p>
            <a:pPr marL="0" indent="0">
              <a:buNone/>
            </a:pPr>
            <a:r>
              <a:rPr lang="ru-RU" sz="2800" b="1" i="0" dirty="0">
                <a:solidFill>
                  <a:srgbClr val="333333"/>
                </a:solidFill>
                <a:effectLst/>
                <a:latin typeface="Arial" panose="020B0604020202020204" pitchFamily="34" charset="0"/>
                <a:cs typeface="Arial" panose="020B0604020202020204" pitchFamily="34" charset="0"/>
              </a:rPr>
              <a:t>2. Схождение рук. </a:t>
            </a:r>
            <a:r>
              <a:rPr lang="ru-RU" sz="2800" b="0" i="0" dirty="0">
                <a:solidFill>
                  <a:srgbClr val="333333"/>
                </a:solidFill>
                <a:effectLst/>
                <a:latin typeface="Arial" panose="020B0604020202020204" pitchFamily="34" charset="0"/>
                <a:cs typeface="Arial" panose="020B0604020202020204" pitchFamily="34" charset="0"/>
              </a:rPr>
              <a:t>Силой мысли сведите руки перед собой. Обычно это упражнение дается проще, чем первое. Если в какой-то момент возникнут затруднения, то улыбнитесь. Это поможет расслабиться и закончить упражнение.</a:t>
            </a:r>
          </a:p>
          <a:p>
            <a:endParaRPr lang="ru-RU" dirty="0"/>
          </a:p>
        </p:txBody>
      </p:sp>
      <p:pic>
        <p:nvPicPr>
          <p:cNvPr id="4" name="Рисунок 3">
            <a:extLst>
              <a:ext uri="{FF2B5EF4-FFF2-40B4-BE49-F238E27FC236}">
                <a16:creationId xmlns:a16="http://schemas.microsoft.com/office/drawing/2014/main" id="{59901B5C-2E24-4C8E-8C41-7145E5353916}"/>
              </a:ext>
            </a:extLst>
          </p:cNvPr>
          <p:cNvPicPr>
            <a:picLocks noChangeAspect="1"/>
          </p:cNvPicPr>
          <p:nvPr/>
        </p:nvPicPr>
        <p:blipFill>
          <a:blip r:embed="rId2"/>
          <a:stretch>
            <a:fillRect/>
          </a:stretch>
        </p:blipFill>
        <p:spPr>
          <a:xfrm>
            <a:off x="8312235" y="4048167"/>
            <a:ext cx="3267739" cy="2444708"/>
          </a:xfrm>
          <a:prstGeom prst="rect">
            <a:avLst/>
          </a:prstGeom>
        </p:spPr>
      </p:pic>
    </p:spTree>
    <p:extLst>
      <p:ext uri="{BB962C8B-B14F-4D97-AF65-F5344CB8AC3E}">
        <p14:creationId xmlns:p14="http://schemas.microsoft.com/office/powerpoint/2010/main" val="402668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4E3B0-2A90-4912-8EFE-E725D49437D4}"/>
              </a:ext>
            </a:extLst>
          </p:cNvPr>
          <p:cNvSpPr>
            <a:spLocks noGrp="1"/>
          </p:cNvSpPr>
          <p:nvPr>
            <p:ph type="title"/>
          </p:nvPr>
        </p:nvSpPr>
        <p:spPr>
          <a:xfrm>
            <a:off x="838200" y="365126"/>
            <a:ext cx="10515600" cy="1014496"/>
          </a:xfrm>
          <a:solidFill>
            <a:schemeClr val="accent4">
              <a:lumMod val="40000"/>
              <a:lumOff val="60000"/>
            </a:schemeClr>
          </a:solidFill>
        </p:spPr>
        <p:txBody>
          <a:bodyPr/>
          <a:lstStyle/>
          <a:p>
            <a:r>
              <a:rPr lang="ru-RU" dirty="0"/>
              <a:t>Вопросы для ответов</a:t>
            </a:r>
          </a:p>
        </p:txBody>
      </p:sp>
      <p:sp>
        <p:nvSpPr>
          <p:cNvPr id="7" name="Объект 6">
            <a:extLst>
              <a:ext uri="{FF2B5EF4-FFF2-40B4-BE49-F238E27FC236}">
                <a16:creationId xmlns:a16="http://schemas.microsoft.com/office/drawing/2014/main" id="{A872FA3A-F0BA-4AB2-BFB6-E26BCDA665C6}"/>
              </a:ext>
            </a:extLst>
          </p:cNvPr>
          <p:cNvSpPr>
            <a:spLocks noGrp="1"/>
          </p:cNvSpPr>
          <p:nvPr>
            <p:ph idx="1"/>
          </p:nvPr>
        </p:nvSpPr>
        <p:spPr/>
        <p:txBody>
          <a:bodyPr/>
          <a:lstStyle/>
          <a:p>
            <a:r>
              <a:rPr lang="ru-RU" dirty="0">
                <a:latin typeface="Arial" panose="020B0604020202020204" pitchFamily="34" charset="0"/>
                <a:cs typeface="Arial" panose="020B0604020202020204" pitchFamily="34" charset="0"/>
              </a:rPr>
              <a:t>Психологическое </a:t>
            </a:r>
            <a:r>
              <a:rPr lang="ru-RU">
                <a:latin typeface="Arial" panose="020B0604020202020204" pitchFamily="34" charset="0"/>
                <a:cs typeface="Arial" panose="020B0604020202020204" pitchFamily="34" charset="0"/>
              </a:rPr>
              <a:t>благополучие и  стресс</a:t>
            </a:r>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Информационный стресс: новенькое или старенькое?</a:t>
            </a:r>
          </a:p>
          <a:p>
            <a:r>
              <a:rPr lang="ru-RU" dirty="0">
                <a:latin typeface="Arial" panose="020B0604020202020204" pitchFamily="34" charset="0"/>
                <a:cs typeface="Arial" panose="020B0604020202020204" pitchFamily="34" charset="0"/>
              </a:rPr>
              <a:t>Стресс - Полезное или не полезное?</a:t>
            </a:r>
          </a:p>
          <a:p>
            <a:r>
              <a:rPr lang="ru-RU" dirty="0">
                <a:latin typeface="Arial" panose="020B0604020202020204" pitchFamily="34" charset="0"/>
                <a:cs typeface="Arial" panose="020B0604020202020204" pitchFamily="34" charset="0"/>
              </a:rPr>
              <a:t>Ничего не делать? Что делать!? ДЕЛАТЬ!</a:t>
            </a:r>
          </a:p>
        </p:txBody>
      </p:sp>
    </p:spTree>
    <p:extLst>
      <p:ext uri="{BB962C8B-B14F-4D97-AF65-F5344CB8AC3E}">
        <p14:creationId xmlns:p14="http://schemas.microsoft.com/office/powerpoint/2010/main" val="134004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25778CF-C2C8-42CE-9882-9B8EA535E443}"/>
              </a:ext>
            </a:extLst>
          </p:cNvPr>
          <p:cNvSpPr>
            <a:spLocks noGrp="1"/>
          </p:cNvSpPr>
          <p:nvPr>
            <p:ph idx="1"/>
          </p:nvPr>
        </p:nvSpPr>
        <p:spPr>
          <a:xfrm>
            <a:off x="5406188" y="288758"/>
            <a:ext cx="5947611" cy="6256421"/>
          </a:xfrm>
        </p:spPr>
        <p:txBody>
          <a:bodyPr>
            <a:normAutofit fontScale="70000" lnSpcReduction="20000"/>
          </a:bodyPr>
          <a:lstStyle/>
          <a:p>
            <a:pPr marL="0" indent="360000" algn="just">
              <a:lnSpc>
                <a:spcPct val="120000"/>
              </a:lnSpc>
              <a:spcBef>
                <a:spcPts val="0"/>
              </a:spcBef>
              <a:buNone/>
            </a:pPr>
            <a:r>
              <a:rPr lang="ru-RU" sz="2800" b="1" i="0" dirty="0">
                <a:solidFill>
                  <a:srgbClr val="333333"/>
                </a:solidFill>
                <a:effectLst/>
                <a:latin typeface="Arial" panose="020B0604020202020204" pitchFamily="34" charset="0"/>
                <a:cs typeface="Arial" panose="020B0604020202020204" pitchFamily="34" charset="0"/>
              </a:rPr>
              <a:t>3. Левитация рук/полет. </a:t>
            </a:r>
            <a:r>
              <a:rPr lang="ru-RU" sz="2800" b="0" i="0" dirty="0">
                <a:solidFill>
                  <a:srgbClr val="333333"/>
                </a:solidFill>
                <a:effectLst/>
                <a:latin typeface="Arial" panose="020B0604020202020204" pitchFamily="34" charset="0"/>
                <a:cs typeface="Arial" panose="020B0604020202020204" pitchFamily="34" charset="0"/>
              </a:rPr>
              <a:t>Встаньте прямо, опустите руки вниз по бокам. Лучше закрыть глаза, чтобы не отвлекаться на посторонние раздражители. Можно концентрироваться на одной из ладоней, это тоже позволит избавиться от посторонних мыслей. Теперь представьте, что вы находитесь в невесомости, ваша рука поднимается, за ней поднимается вторая. Они похожи на крылья, вы будто парите. Если не удается с первого раза, то вернитесь к первым двум упражнениям, а потом повторите левитацию.</a:t>
            </a:r>
          </a:p>
          <a:p>
            <a:pPr marL="0" indent="360000" algn="just">
              <a:lnSpc>
                <a:spcPct val="120000"/>
              </a:lnSpc>
              <a:spcBef>
                <a:spcPts val="0"/>
              </a:spcBef>
              <a:buNone/>
            </a:pPr>
            <a:r>
              <a:rPr lang="ru-RU" sz="2800" b="0" i="1" dirty="0">
                <a:solidFill>
                  <a:srgbClr val="333333"/>
                </a:solidFill>
                <a:effectLst/>
                <a:latin typeface="Arial" panose="020B0604020202020204" pitchFamily="34" charset="0"/>
                <a:cs typeface="Arial" panose="020B0604020202020204" pitchFamily="34" charset="0"/>
              </a:rPr>
              <a:t>Левитация устраняет физическую и психическую усталость. Благодаря этому можно предотвратить и устранить психофизиологическое истощение. </a:t>
            </a:r>
            <a:r>
              <a:rPr lang="ru-RU" sz="2800" b="0" i="1" dirty="0">
                <a:solidFill>
                  <a:srgbClr val="333333"/>
                </a:solidFill>
                <a:effectLst/>
                <a:highlight>
                  <a:srgbClr val="C0C0C0"/>
                </a:highlight>
                <a:latin typeface="Arial" panose="020B0604020202020204" pitchFamily="34" charset="0"/>
                <a:cs typeface="Arial" panose="020B0604020202020204" pitchFamily="34" charset="0"/>
              </a:rPr>
              <a:t>Это главное упражнения для обретения гармонии и свободы</a:t>
            </a:r>
            <a:r>
              <a:rPr lang="ru-RU" sz="2800" b="0" i="1" dirty="0">
                <a:solidFill>
                  <a:srgbClr val="333333"/>
                </a:solidFill>
                <a:effectLst/>
                <a:latin typeface="Arial" panose="020B0604020202020204" pitchFamily="34" charset="0"/>
                <a:cs typeface="Arial" panose="020B0604020202020204" pitchFamily="34" charset="0"/>
              </a:rPr>
              <a:t>. Оно дарит состояние эйфории, вдохновляет, воодушевляет.</a:t>
            </a:r>
          </a:p>
          <a:p>
            <a:endParaRPr lang="ru-RU" dirty="0"/>
          </a:p>
        </p:txBody>
      </p:sp>
      <p:pic>
        <p:nvPicPr>
          <p:cNvPr id="5" name="Рисунок 4">
            <a:extLst>
              <a:ext uri="{FF2B5EF4-FFF2-40B4-BE49-F238E27FC236}">
                <a16:creationId xmlns:a16="http://schemas.microsoft.com/office/drawing/2014/main" id="{30D78F99-6561-45E9-897B-DDFAF0951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15" y="144379"/>
            <a:ext cx="4574232" cy="6858000"/>
          </a:xfrm>
          <a:prstGeom prst="rect">
            <a:avLst/>
          </a:prstGeom>
        </p:spPr>
      </p:pic>
    </p:spTree>
    <p:extLst>
      <p:ext uri="{BB962C8B-B14F-4D97-AF65-F5344CB8AC3E}">
        <p14:creationId xmlns:p14="http://schemas.microsoft.com/office/powerpoint/2010/main" val="71158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96CF043-5C1D-416B-A7AE-CA9903227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117" y="192504"/>
            <a:ext cx="3714683" cy="2703095"/>
          </a:xfrm>
          <a:prstGeom prst="rect">
            <a:avLst/>
          </a:prstGeom>
        </p:spPr>
      </p:pic>
      <p:sp>
        <p:nvSpPr>
          <p:cNvPr id="3" name="Объект 2">
            <a:extLst>
              <a:ext uri="{FF2B5EF4-FFF2-40B4-BE49-F238E27FC236}">
                <a16:creationId xmlns:a16="http://schemas.microsoft.com/office/drawing/2014/main" id="{C7F6B5EB-29B0-4547-BA04-0BD4D879A108}"/>
              </a:ext>
            </a:extLst>
          </p:cNvPr>
          <p:cNvSpPr>
            <a:spLocks noGrp="1"/>
          </p:cNvSpPr>
          <p:nvPr>
            <p:ph idx="1"/>
          </p:nvPr>
        </p:nvSpPr>
        <p:spPr/>
        <p:txBody>
          <a:bodyPr>
            <a:normAutofit fontScale="92500"/>
          </a:bodyPr>
          <a:lstStyle/>
          <a:p>
            <a:pPr marL="0" indent="0" algn="just">
              <a:buNone/>
            </a:pPr>
            <a:r>
              <a:rPr lang="ru-RU" sz="2800" b="0" i="0" dirty="0">
                <a:solidFill>
                  <a:srgbClr val="333333"/>
                </a:solidFill>
                <a:effectLst/>
                <a:latin typeface="Arial" panose="020B0604020202020204" pitchFamily="34" charset="0"/>
                <a:cs typeface="Arial" panose="020B0604020202020204" pitchFamily="34" charset="0"/>
              </a:rPr>
              <a:t>4. </a:t>
            </a:r>
            <a:r>
              <a:rPr lang="ru-RU" sz="2800" b="1" i="0" dirty="0">
                <a:solidFill>
                  <a:srgbClr val="333333"/>
                </a:solidFill>
                <a:effectLst/>
                <a:latin typeface="Arial" panose="020B0604020202020204" pitchFamily="34" charset="0"/>
                <a:cs typeface="Arial" panose="020B0604020202020204" pitchFamily="34" charset="0"/>
              </a:rPr>
              <a:t>Автоколебания тела</a:t>
            </a:r>
            <a:r>
              <a:rPr lang="ru-RU" sz="2800" b="0" i="0" dirty="0">
                <a:solidFill>
                  <a:srgbClr val="333333"/>
                </a:solidFill>
                <a:effectLst/>
                <a:latin typeface="Arial" panose="020B0604020202020204" pitchFamily="34" charset="0"/>
                <a:cs typeface="Arial" panose="020B0604020202020204" pitchFamily="34" charset="0"/>
              </a:rPr>
              <a:t>: происходят сами собой по мере расслабления тела. Если предыдущие упражнения получились, то с этим проблем не возникнет. Встаньте прямо, опустите руки по швам, представьте, что вы травинка. Вас покачивает от ветра. Вы максимально расслаблены, движение легки и гармоничны. Если автоколебание не происходит, то создайте его искусственным путем: сложите руки на груди и плавно качайтесь. </a:t>
            </a:r>
          </a:p>
          <a:p>
            <a:pPr marL="0" indent="0" algn="just">
              <a:buNone/>
            </a:pPr>
            <a:endParaRPr lang="ru-RU" sz="2800" b="0" i="0" dirty="0">
              <a:solidFill>
                <a:srgbClr val="333333"/>
              </a:solidFill>
              <a:effectLst/>
              <a:latin typeface="Arial" panose="020B0604020202020204" pitchFamily="34" charset="0"/>
              <a:cs typeface="Arial" panose="020B0604020202020204" pitchFamily="34" charset="0"/>
            </a:endParaRPr>
          </a:p>
          <a:p>
            <a:pPr marL="0" indent="0" algn="just">
              <a:buNone/>
            </a:pPr>
            <a:r>
              <a:rPr lang="ru-RU" sz="2800" b="0" i="0" dirty="0">
                <a:solidFill>
                  <a:srgbClr val="333333"/>
                </a:solidFill>
                <a:effectLst/>
                <a:latin typeface="Arial" panose="020B0604020202020204" pitchFamily="34" charset="0"/>
                <a:cs typeface="Arial" panose="020B0604020202020204" pitchFamily="34" charset="0"/>
              </a:rPr>
              <a:t>Это упражнение улучшает координацию движений, которая повышает стрессоустойчивость и способность принимать рациональные решения в экстремальных ситуациях.</a:t>
            </a:r>
          </a:p>
          <a:p>
            <a:endParaRPr lang="ru-RU" dirty="0"/>
          </a:p>
        </p:txBody>
      </p:sp>
    </p:spTree>
    <p:extLst>
      <p:ext uri="{BB962C8B-B14F-4D97-AF65-F5344CB8AC3E}">
        <p14:creationId xmlns:p14="http://schemas.microsoft.com/office/powerpoint/2010/main" val="3644401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12455AC-9CE5-45D6-977D-AC1ECDECDF64}"/>
              </a:ext>
            </a:extLst>
          </p:cNvPr>
          <p:cNvSpPr>
            <a:spLocks noGrp="1"/>
          </p:cNvSpPr>
          <p:nvPr>
            <p:ph idx="1"/>
          </p:nvPr>
        </p:nvSpPr>
        <p:spPr>
          <a:xfrm>
            <a:off x="838200" y="1825625"/>
            <a:ext cx="7968916" cy="4351338"/>
          </a:xfrm>
        </p:spPr>
        <p:txBody>
          <a:bodyPr/>
          <a:lstStyle/>
          <a:p>
            <a:pPr marL="0" indent="0" algn="just">
              <a:buNone/>
            </a:pPr>
            <a:r>
              <a:rPr lang="ru-RU" sz="2800" b="1" i="0" dirty="0">
                <a:solidFill>
                  <a:srgbClr val="333333"/>
                </a:solidFill>
                <a:effectLst/>
                <a:latin typeface="Arial" panose="020B0604020202020204" pitchFamily="34" charset="0"/>
                <a:cs typeface="Arial" panose="020B0604020202020204" pitchFamily="34" charset="0"/>
              </a:rPr>
              <a:t>5. Движения головой</a:t>
            </a:r>
            <a:r>
              <a:rPr lang="ru-RU" sz="2800" b="0" i="0" dirty="0">
                <a:solidFill>
                  <a:srgbClr val="333333"/>
                </a:solidFill>
                <a:effectLst/>
                <a:latin typeface="Arial" panose="020B0604020202020204" pitchFamily="34" charset="0"/>
                <a:cs typeface="Arial" panose="020B0604020202020204" pitchFamily="34" charset="0"/>
              </a:rPr>
              <a:t>: Займите удобное положение (сидя или стоя), расслабьте шею. Пошлите мысленный сигнал голове, чтобы она начала раскачиваться из стороны в сторону. Если на каком-то этапе возникнет боль, то помассируйте это место. </a:t>
            </a:r>
          </a:p>
          <a:p>
            <a:pPr marL="0" indent="0" algn="just">
              <a:buNone/>
            </a:pPr>
            <a:endParaRPr lang="ru-RU" dirty="0">
              <a:solidFill>
                <a:srgbClr val="333333"/>
              </a:solidFill>
              <a:latin typeface="Arial" panose="020B0604020202020204" pitchFamily="34" charset="0"/>
              <a:cs typeface="Arial" panose="020B0604020202020204" pitchFamily="34" charset="0"/>
            </a:endParaRPr>
          </a:p>
          <a:p>
            <a:pPr marL="0" indent="0" algn="just">
              <a:buNone/>
            </a:pPr>
            <a:r>
              <a:rPr lang="ru-RU" sz="2800" b="0" i="0" dirty="0">
                <a:solidFill>
                  <a:srgbClr val="333333"/>
                </a:solidFill>
                <a:effectLst/>
                <a:latin typeface="Arial" panose="020B0604020202020204" pitchFamily="34" charset="0"/>
                <a:cs typeface="Arial" panose="020B0604020202020204" pitchFamily="34" charset="0"/>
              </a:rPr>
              <a:t>Данное упражнение улучшает кровоснабжение мозга и когнитивные способности.</a:t>
            </a:r>
          </a:p>
          <a:p>
            <a:endParaRPr lang="ru-RU" dirty="0"/>
          </a:p>
        </p:txBody>
      </p:sp>
      <p:pic>
        <p:nvPicPr>
          <p:cNvPr id="5" name="Рисунок 4">
            <a:extLst>
              <a:ext uri="{FF2B5EF4-FFF2-40B4-BE49-F238E27FC236}">
                <a16:creationId xmlns:a16="http://schemas.microsoft.com/office/drawing/2014/main" id="{7B939E6A-950B-47C7-B014-4DA599A06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770" y="230146"/>
            <a:ext cx="2802808" cy="3056021"/>
          </a:xfrm>
          <a:prstGeom prst="rect">
            <a:avLst/>
          </a:prstGeom>
        </p:spPr>
      </p:pic>
    </p:spTree>
    <p:extLst>
      <p:ext uri="{BB962C8B-B14F-4D97-AF65-F5344CB8AC3E}">
        <p14:creationId xmlns:p14="http://schemas.microsoft.com/office/powerpoint/2010/main" val="4085551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D7534E0-1837-4480-83DF-3FC29CA45E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147" y="1024275"/>
            <a:ext cx="7788442" cy="5833725"/>
          </a:xfrm>
        </p:spPr>
      </p:pic>
      <p:sp>
        <p:nvSpPr>
          <p:cNvPr id="2" name="Заголовок 1">
            <a:extLst>
              <a:ext uri="{FF2B5EF4-FFF2-40B4-BE49-F238E27FC236}">
                <a16:creationId xmlns:a16="http://schemas.microsoft.com/office/drawing/2014/main" id="{CEAD8E36-0691-4EDC-9C72-09E3C79FAD7D}"/>
              </a:ext>
            </a:extLst>
          </p:cNvPr>
          <p:cNvSpPr>
            <a:spLocks noGrp="1"/>
          </p:cNvSpPr>
          <p:nvPr>
            <p:ph type="title"/>
          </p:nvPr>
        </p:nvSpPr>
        <p:spPr>
          <a:solidFill>
            <a:schemeClr val="accent6">
              <a:lumMod val="40000"/>
              <a:lumOff val="60000"/>
            </a:schemeClr>
          </a:solidFill>
        </p:spPr>
        <p:txBody>
          <a:bodyPr/>
          <a:lstStyle/>
          <a:p>
            <a:r>
              <a:rPr lang="ru-RU" dirty="0"/>
              <a:t>Практикум для снятия стресса</a:t>
            </a:r>
          </a:p>
        </p:txBody>
      </p:sp>
    </p:spTree>
    <p:extLst>
      <p:ext uri="{BB962C8B-B14F-4D97-AF65-F5344CB8AC3E}">
        <p14:creationId xmlns:p14="http://schemas.microsoft.com/office/powerpoint/2010/main" val="83483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8213D-0F6F-4630-9853-6658C14E3740}"/>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80C22A59-6BAE-47D0-8B9F-59D7C3D4C1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295" y="60345"/>
            <a:ext cx="9529011" cy="6737309"/>
          </a:xfrm>
        </p:spPr>
      </p:pic>
    </p:spTree>
    <p:extLst>
      <p:ext uri="{BB962C8B-B14F-4D97-AF65-F5344CB8AC3E}">
        <p14:creationId xmlns:p14="http://schemas.microsoft.com/office/powerpoint/2010/main" val="196166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646568" cy="6642931"/>
          </a:xfrm>
          <a:solidFill>
            <a:schemeClr val="accent5">
              <a:lumMod val="20000"/>
              <a:lumOff val="80000"/>
            </a:schemeClr>
          </a:solidFill>
        </p:spPr>
        <p:txBody>
          <a:bodyPr/>
          <a:lstStyle/>
          <a:p>
            <a:endParaRPr lang="ru-RU" dirty="0"/>
          </a:p>
        </p:txBody>
      </p:sp>
      <p:pic>
        <p:nvPicPr>
          <p:cNvPr id="1026" name="Picture 2" descr="C:\Users\Public\Pictures\Sample Pictures\2.png"/>
          <p:cNvPicPr>
            <a:picLocks noGrp="1" noChangeAspect="1" noChangeArrowheads="1"/>
          </p:cNvPicPr>
          <p:nvPr>
            <p:ph idx="1"/>
          </p:nvPr>
        </p:nvPicPr>
        <p:blipFill>
          <a:blip r:embed="rId2"/>
          <a:srcRect/>
          <a:stretch>
            <a:fillRect/>
          </a:stretch>
        </p:blipFill>
        <p:spPr bwMode="auto">
          <a:xfrm>
            <a:off x="1587076" y="215069"/>
            <a:ext cx="8866643" cy="59110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Public\Pictures\Sample Pictures\3.png"/>
          <p:cNvPicPr>
            <a:picLocks noGrp="1" noChangeAspect="1" noChangeArrowheads="1"/>
          </p:cNvPicPr>
          <p:nvPr>
            <p:ph idx="1"/>
          </p:nvPr>
        </p:nvPicPr>
        <p:blipFill>
          <a:blip r:embed="rId2"/>
          <a:srcRect/>
          <a:stretch>
            <a:fillRect/>
          </a:stretch>
        </p:blipFill>
        <p:spPr bwMode="auto">
          <a:xfrm>
            <a:off x="1587076" y="215069"/>
            <a:ext cx="8866643" cy="591109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ublic\Pictures\Sample Pictures\13.png"/>
          <p:cNvPicPr>
            <a:picLocks noGrp="1" noChangeAspect="1" noChangeArrowheads="1"/>
          </p:cNvPicPr>
          <p:nvPr>
            <p:ph idx="1"/>
          </p:nvPr>
        </p:nvPicPr>
        <p:blipFill>
          <a:blip r:embed="rId2"/>
          <a:srcRect/>
          <a:stretch>
            <a:fillRect/>
          </a:stretch>
        </p:blipFill>
        <p:spPr bwMode="auto">
          <a:xfrm>
            <a:off x="3809985" y="2764832"/>
            <a:ext cx="3105163" cy="4093169"/>
          </a:xfrm>
          <a:prstGeom prst="rect">
            <a:avLst/>
          </a:prstGeom>
          <a:noFill/>
        </p:spPr>
      </p:pic>
      <p:pic>
        <p:nvPicPr>
          <p:cNvPr id="7171" name="Picture 3" descr="C:\Users\Public\Pictures\Sample Pictures\14.png"/>
          <p:cNvPicPr>
            <a:picLocks noChangeAspect="1" noChangeArrowheads="1"/>
          </p:cNvPicPr>
          <p:nvPr/>
        </p:nvPicPr>
        <p:blipFill>
          <a:blip r:embed="rId3" cstate="print"/>
          <a:srcRect/>
          <a:stretch>
            <a:fillRect/>
          </a:stretch>
        </p:blipFill>
        <p:spPr bwMode="auto">
          <a:xfrm>
            <a:off x="6810380" y="75927"/>
            <a:ext cx="3571900" cy="4826801"/>
          </a:xfrm>
          <a:prstGeom prst="rect">
            <a:avLst/>
          </a:prstGeom>
          <a:noFill/>
        </p:spPr>
      </p:pic>
      <p:pic>
        <p:nvPicPr>
          <p:cNvPr id="7172" name="Picture 4" descr="C:\Users\Public\Pictures\Sample Pictures\17.png"/>
          <p:cNvPicPr>
            <a:picLocks noChangeAspect="1" noChangeArrowheads="1"/>
          </p:cNvPicPr>
          <p:nvPr/>
        </p:nvPicPr>
        <p:blipFill>
          <a:blip r:embed="rId4"/>
          <a:srcRect/>
          <a:stretch>
            <a:fillRect/>
          </a:stretch>
        </p:blipFill>
        <p:spPr bwMode="auto">
          <a:xfrm>
            <a:off x="1881158" y="1"/>
            <a:ext cx="4921260" cy="326666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descr="C:\Users\Public\Pictures\Sample Pictures\25.png"/>
          <p:cNvPicPr>
            <a:picLocks noGrp="1" noChangeAspect="1" noChangeArrowheads="1"/>
          </p:cNvPicPr>
          <p:nvPr>
            <p:ph idx="1"/>
          </p:nvPr>
        </p:nvPicPr>
        <p:blipFill>
          <a:blip r:embed="rId2"/>
          <a:srcRect/>
          <a:stretch>
            <a:fillRect/>
          </a:stretch>
        </p:blipFill>
        <p:spPr bwMode="auto">
          <a:xfrm>
            <a:off x="4810116" y="3000373"/>
            <a:ext cx="5334036" cy="3471973"/>
          </a:xfrm>
          <a:prstGeom prst="rect">
            <a:avLst/>
          </a:prstGeom>
          <a:noFill/>
        </p:spPr>
      </p:pic>
      <p:pic>
        <p:nvPicPr>
          <p:cNvPr id="8195" name="Picture 3" descr="C:\Users\Public\Pictures\Sample Pictures\27.png"/>
          <p:cNvPicPr>
            <a:picLocks noChangeAspect="1" noChangeArrowheads="1"/>
          </p:cNvPicPr>
          <p:nvPr/>
        </p:nvPicPr>
        <p:blipFill>
          <a:blip r:embed="rId3"/>
          <a:srcRect/>
          <a:stretch>
            <a:fillRect/>
          </a:stretch>
        </p:blipFill>
        <p:spPr bwMode="auto">
          <a:xfrm>
            <a:off x="1809720" y="285729"/>
            <a:ext cx="4492632" cy="3072025"/>
          </a:xfrm>
          <a:prstGeom prst="rect">
            <a:avLst/>
          </a:prstGeom>
          <a:noFill/>
        </p:spPr>
      </p:pic>
      <p:pic>
        <p:nvPicPr>
          <p:cNvPr id="8196" name="Picture 4" descr="C:\Users\Public\Pictures\Sample Pictures\26.png"/>
          <p:cNvPicPr>
            <a:picLocks noChangeAspect="1" noChangeArrowheads="1"/>
          </p:cNvPicPr>
          <p:nvPr/>
        </p:nvPicPr>
        <p:blipFill>
          <a:blip r:embed="rId4"/>
          <a:srcRect/>
          <a:stretch>
            <a:fillRect/>
          </a:stretch>
        </p:blipFill>
        <p:spPr bwMode="auto">
          <a:xfrm>
            <a:off x="6096000" y="285729"/>
            <a:ext cx="4135442" cy="294059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ublic\Pictures\Sample Pictures\18.png"/>
          <p:cNvPicPr>
            <a:picLocks noGrp="1" noChangeAspect="1" noChangeArrowheads="1"/>
          </p:cNvPicPr>
          <p:nvPr>
            <p:ph idx="1"/>
          </p:nvPr>
        </p:nvPicPr>
        <p:blipFill>
          <a:blip r:embed="rId2"/>
          <a:srcRect/>
          <a:stretch>
            <a:fillRect/>
          </a:stretch>
        </p:blipFill>
        <p:spPr bwMode="auto">
          <a:xfrm>
            <a:off x="1674134" y="285729"/>
            <a:ext cx="8585362" cy="584043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00E39A-BEC5-4018-A3B5-251299B8D997}"/>
              </a:ext>
            </a:extLst>
          </p:cNvPr>
          <p:cNvSpPr>
            <a:spLocks noGrp="1"/>
          </p:cNvSpPr>
          <p:nvPr>
            <p:ph type="title"/>
          </p:nvPr>
        </p:nvSpPr>
        <p:spPr>
          <a:xfrm>
            <a:off x="838200" y="365125"/>
            <a:ext cx="10515600" cy="485107"/>
          </a:xfrm>
          <a:solidFill>
            <a:schemeClr val="accent6">
              <a:lumMod val="60000"/>
              <a:lumOff val="40000"/>
            </a:schemeClr>
          </a:solidFill>
        </p:spPr>
        <p:txBody>
          <a:bodyPr>
            <a:normAutofit fontScale="90000"/>
          </a:bodyPr>
          <a:lstStyle/>
          <a:p>
            <a:r>
              <a:rPr lang="ru-RU" dirty="0"/>
              <a:t>Самодиагностика</a:t>
            </a:r>
          </a:p>
        </p:txBody>
      </p:sp>
      <p:sp>
        <p:nvSpPr>
          <p:cNvPr id="3" name="Объект 2">
            <a:extLst>
              <a:ext uri="{FF2B5EF4-FFF2-40B4-BE49-F238E27FC236}">
                <a16:creationId xmlns:a16="http://schemas.microsoft.com/office/drawing/2014/main" id="{9E222697-DAD9-4A17-A308-7CC741F028D1}"/>
              </a:ext>
            </a:extLst>
          </p:cNvPr>
          <p:cNvSpPr>
            <a:spLocks noGrp="1"/>
          </p:cNvSpPr>
          <p:nvPr>
            <p:ph idx="1"/>
          </p:nvPr>
        </p:nvSpPr>
        <p:spPr>
          <a:xfrm>
            <a:off x="838200" y="1138989"/>
            <a:ext cx="10515600" cy="5037974"/>
          </a:xfrm>
        </p:spPr>
        <p:txBody>
          <a:bodyPr>
            <a:normAutofit fontScale="85000" lnSpcReduction="20000"/>
          </a:bodyPr>
          <a:lstStyle/>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Я всегда стремлюсь делать работу до конца, но часто не успеваю и вынужден(а) наверстывать упущенное.</a:t>
            </a: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Когда я смотрю на себя в зеркало, я замечаю следы усталости и переутомления на своем лице.</a:t>
            </a:r>
            <a:endParaRPr lang="ru-RU" dirty="0">
              <a:solidFill>
                <a:srgbClr val="292929"/>
              </a:solidFill>
              <a:latin typeface="Arial" panose="020B0604020202020204" pitchFamily="34" charset="0"/>
              <a:cs typeface="Arial" panose="020B0604020202020204" pitchFamily="34" charset="0"/>
            </a:endParaRP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На учебе (работе) и дома – сплошные неприятности.</a:t>
            </a: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Я упорно борюсь со своими вредными привычками, но у меня не получается.</a:t>
            </a:r>
            <a:endParaRPr lang="ru-RU" dirty="0">
              <a:solidFill>
                <a:srgbClr val="292929"/>
              </a:solidFill>
              <a:latin typeface="Arial" panose="020B0604020202020204" pitchFamily="34" charset="0"/>
              <a:cs typeface="Arial" panose="020B0604020202020204" pitchFamily="34" charset="0"/>
            </a:endParaRP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Меня беспокоит будущее.</a:t>
            </a: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Мне часто необходим алкоголь, сигареты или снотворное, чтобы расслабиться после напряженного дня.</a:t>
            </a: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Вокруг происходят такие перемены, что голова идет кругом.</a:t>
            </a: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Я люблю свою семью и друзей, но часто вместе с ними я испытываю скуку и пустоту.</a:t>
            </a:r>
          </a:p>
          <a:p>
            <a:pPr marL="514350" indent="-514350">
              <a:buFont typeface="+mj-lt"/>
              <a:buAutoNum type="arabicPeriod"/>
            </a:pPr>
            <a:r>
              <a:rPr lang="ru-RU" b="0" i="0" dirty="0">
                <a:solidFill>
                  <a:srgbClr val="292929"/>
                </a:solidFill>
                <a:effectLst/>
                <a:latin typeface="Arial" panose="020B0604020202020204" pitchFamily="34" charset="0"/>
                <a:cs typeface="Arial" panose="020B0604020202020204" pitchFamily="34" charset="0"/>
              </a:rPr>
              <a:t>В жизни я ничего не достиг(ла) и часто испытываю разочарование в самой себе.</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078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1EE658-3D7D-4519-82C6-4B329A9E21B9}"/>
              </a:ext>
            </a:extLst>
          </p:cNvPr>
          <p:cNvSpPr>
            <a:spLocks noGrp="1"/>
          </p:cNvSpPr>
          <p:nvPr>
            <p:ph type="title"/>
          </p:nvPr>
        </p:nvSpPr>
        <p:spPr>
          <a:xfrm>
            <a:off x="3940342" y="3703471"/>
            <a:ext cx="7465595" cy="2927683"/>
          </a:xfrm>
        </p:spPr>
        <p:txBody>
          <a:bodyPr>
            <a:normAutofit/>
          </a:bodyPr>
          <a:lstStyle/>
          <a:p>
            <a:r>
              <a:rPr lang="ru-RU" sz="2400" dirty="0">
                <a:latin typeface="Arial" panose="020B0604020202020204" pitchFamily="34" charset="0"/>
                <a:cs typeface="Arial" panose="020B0604020202020204" pitchFamily="34" charset="0"/>
              </a:rPr>
              <a:t>С уважением, Артюхова Татьяна Юрьевна</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+79835041689</a:t>
            </a:r>
            <a:br>
              <a:rPr lang="ru-RU"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hlinkClick r:id="rId2"/>
              </a:rPr>
              <a:t>tartjuchova@mail.ru</a:t>
            </a:r>
            <a:br>
              <a:rPr lang="ru-RU"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hlinkClick r:id="rId3"/>
              </a:rPr>
              <a:t>https://krasgmu.ru/index.php?page[common]=dept&amp;id=322</a:t>
            </a:r>
            <a:r>
              <a:rPr lang="ru-RU" sz="2400" dirty="0">
                <a:latin typeface="Arial" panose="020B0604020202020204" pitchFamily="34" charset="0"/>
                <a:cs typeface="Arial" panose="020B0604020202020204" pitchFamily="34" charset="0"/>
              </a:rPr>
              <a:t> </a:t>
            </a:r>
          </a:p>
        </p:txBody>
      </p:sp>
      <p:pic>
        <p:nvPicPr>
          <p:cNvPr id="5" name="Объект 4">
            <a:extLst>
              <a:ext uri="{FF2B5EF4-FFF2-40B4-BE49-F238E27FC236}">
                <a16:creationId xmlns:a16="http://schemas.microsoft.com/office/drawing/2014/main" id="{AC7F4417-9401-4398-94AF-C43A594FB6A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1621" y="-100263"/>
            <a:ext cx="5250066" cy="2927684"/>
          </a:xfrm>
        </p:spPr>
      </p:pic>
      <p:pic>
        <p:nvPicPr>
          <p:cNvPr id="7" name="Рисунок 6">
            <a:extLst>
              <a:ext uri="{FF2B5EF4-FFF2-40B4-BE49-F238E27FC236}">
                <a16:creationId xmlns:a16="http://schemas.microsoft.com/office/drawing/2014/main" id="{9B3D5377-1B52-4628-9003-4AB178D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21" y="4054475"/>
            <a:ext cx="3657600" cy="2438400"/>
          </a:xfrm>
          <a:prstGeom prst="rect">
            <a:avLst/>
          </a:prstGeom>
        </p:spPr>
      </p:pic>
      <p:pic>
        <p:nvPicPr>
          <p:cNvPr id="9" name="Рисунок 8">
            <a:extLst>
              <a:ext uri="{FF2B5EF4-FFF2-40B4-BE49-F238E27FC236}">
                <a16:creationId xmlns:a16="http://schemas.microsoft.com/office/drawing/2014/main" id="{B2C84A9B-3E3D-4B1A-A0B4-61732E3B1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1032" y="226846"/>
            <a:ext cx="4684294" cy="2927684"/>
          </a:xfrm>
          <a:prstGeom prst="rect">
            <a:avLst/>
          </a:prstGeom>
        </p:spPr>
      </p:pic>
    </p:spTree>
    <p:extLst>
      <p:ext uri="{BB962C8B-B14F-4D97-AF65-F5344CB8AC3E}">
        <p14:creationId xmlns:p14="http://schemas.microsoft.com/office/powerpoint/2010/main" val="250235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algn="l"/>
            <a:r>
              <a:rPr lang="ru-RU" dirty="0">
                <a:latin typeface="Arial" panose="020B0604020202020204" pitchFamily="34" charset="0"/>
                <a:cs typeface="Arial" panose="020B0604020202020204" pitchFamily="34" charset="0"/>
              </a:rPr>
              <a:t>Что такое стресс?</a:t>
            </a:r>
            <a:endParaRPr lang="ru-RU" dirty="0"/>
          </a:p>
        </p:txBody>
      </p:sp>
      <p:sp>
        <p:nvSpPr>
          <p:cNvPr id="5" name="Содержимое 4"/>
          <p:cNvSpPr>
            <a:spLocks noGrp="1"/>
          </p:cNvSpPr>
          <p:nvPr>
            <p:ph idx="1"/>
          </p:nvPr>
        </p:nvSpPr>
        <p:spPr/>
        <p:txBody>
          <a:bodyPr/>
          <a:lstStyle/>
          <a:p>
            <a:pPr marL="0" indent="0" algn="ctr">
              <a:spcBef>
                <a:spcPts val="0"/>
              </a:spcBef>
              <a:buNone/>
            </a:pPr>
            <a:r>
              <a:rPr lang="ru-RU" b="1" i="1" dirty="0">
                <a:latin typeface="Times New Roman" pitchFamily="18" charset="0"/>
                <a:cs typeface="Times New Roman" pitchFamily="18" charset="0"/>
              </a:rPr>
              <a:t>Стресс</a:t>
            </a:r>
            <a:r>
              <a:rPr lang="ru-RU" i="1" dirty="0">
                <a:latin typeface="Times New Roman" pitchFamily="18" charset="0"/>
                <a:cs typeface="Times New Roman" pitchFamily="18" charset="0"/>
              </a:rPr>
              <a:t> – реакция организма на </a:t>
            </a:r>
            <a:r>
              <a:rPr lang="ru-RU" i="1" dirty="0">
                <a:highlight>
                  <a:srgbClr val="FFFF00"/>
                </a:highlight>
                <a:latin typeface="Times New Roman" pitchFamily="18" charset="0"/>
                <a:cs typeface="Times New Roman" pitchFamily="18" charset="0"/>
              </a:rPr>
              <a:t>внешнее </a:t>
            </a:r>
            <a:r>
              <a:rPr lang="ru-RU" i="1" dirty="0">
                <a:latin typeface="Times New Roman" pitchFamily="18" charset="0"/>
                <a:cs typeface="Times New Roman" pitchFamily="18" charset="0"/>
              </a:rPr>
              <a:t>воздействие, нарушающее его стабильное состояние</a:t>
            </a:r>
          </a:p>
          <a:p>
            <a:pPr marL="0" indent="0" algn="ctr">
              <a:spcBef>
                <a:spcPts val="0"/>
              </a:spcBef>
              <a:buNone/>
            </a:pPr>
            <a:endParaRPr lang="ru-RU" i="1" dirty="0">
              <a:latin typeface="Times New Roman" pitchFamily="18" charset="0"/>
              <a:cs typeface="Times New Roman" pitchFamily="18" charset="0"/>
            </a:endParaRPr>
          </a:p>
        </p:txBody>
      </p:sp>
      <p:cxnSp>
        <p:nvCxnSpPr>
          <p:cNvPr id="7" name="Прямая со стрелкой 6"/>
          <p:cNvCxnSpPr/>
          <p:nvPr/>
        </p:nvCxnSpPr>
        <p:spPr>
          <a:xfrm rot="10800000" flipV="1">
            <a:off x="3541267" y="2893215"/>
            <a:ext cx="192882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6525982" y="2839950"/>
            <a:ext cx="200026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738282" y="3429000"/>
            <a:ext cx="3929058" cy="107157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solidFill>
                  <a:prstClr val="black"/>
                </a:solidFill>
                <a:latin typeface="Times New Roman" pitchFamily="18" charset="0"/>
                <a:cs typeface="Times New Roman" pitchFamily="18" charset="0"/>
              </a:rPr>
              <a:t>Эустресс</a:t>
            </a:r>
            <a:endParaRPr lang="ru-RU" sz="2800" dirty="0">
              <a:solidFill>
                <a:prstClr val="black"/>
              </a:solidFill>
              <a:latin typeface="Times New Roman" pitchFamily="18" charset="0"/>
              <a:cs typeface="Times New Roman" pitchFamily="18" charset="0"/>
            </a:endParaRPr>
          </a:p>
        </p:txBody>
      </p:sp>
      <p:sp>
        <p:nvSpPr>
          <p:cNvPr id="11" name="Прямоугольник 10"/>
          <p:cNvSpPr/>
          <p:nvPr/>
        </p:nvSpPr>
        <p:spPr>
          <a:xfrm>
            <a:off x="6953256" y="3429000"/>
            <a:ext cx="3500462" cy="114300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err="1">
                <a:solidFill>
                  <a:prstClr val="black"/>
                </a:solidFill>
                <a:latin typeface="Times New Roman" pitchFamily="18" charset="0"/>
                <a:cs typeface="Times New Roman" pitchFamily="18" charset="0"/>
              </a:rPr>
              <a:t>Дистресс</a:t>
            </a:r>
            <a:endParaRPr lang="ru-RU" sz="3200" dirty="0">
              <a:solidFill>
                <a:prstClr val="black"/>
              </a:solidFill>
              <a:latin typeface="Times New Roman" pitchFamily="18" charset="0"/>
              <a:cs typeface="Times New Roman" pitchFamily="18" charset="0"/>
            </a:endParaRPr>
          </a:p>
        </p:txBody>
      </p:sp>
      <p:pic>
        <p:nvPicPr>
          <p:cNvPr id="3077" name="Picture 5" descr="C:\Users\Алексей\Desktop\Стресс\3174816.jpg"/>
          <p:cNvPicPr>
            <a:picLocks noChangeAspect="1" noChangeArrowheads="1"/>
          </p:cNvPicPr>
          <p:nvPr/>
        </p:nvPicPr>
        <p:blipFill>
          <a:blip r:embed="rId2" cstate="print"/>
          <a:srcRect/>
          <a:stretch>
            <a:fillRect/>
          </a:stretch>
        </p:blipFill>
        <p:spPr bwMode="auto">
          <a:xfrm>
            <a:off x="8167703" y="4214818"/>
            <a:ext cx="1709733" cy="2453848"/>
          </a:xfrm>
          <a:prstGeom prst="rect">
            <a:avLst/>
          </a:prstGeom>
          <a:noFill/>
        </p:spPr>
      </p:pic>
      <p:pic>
        <p:nvPicPr>
          <p:cNvPr id="3078" name="Picture 6" descr="C:\Users\Алексей\Desktop\deti_smeyutsya.jpg"/>
          <p:cNvPicPr>
            <a:picLocks noChangeAspect="1" noChangeArrowheads="1"/>
          </p:cNvPicPr>
          <p:nvPr/>
        </p:nvPicPr>
        <p:blipFill>
          <a:blip r:embed="rId3"/>
          <a:srcRect/>
          <a:stretch>
            <a:fillRect/>
          </a:stretch>
        </p:blipFill>
        <p:spPr bwMode="auto">
          <a:xfrm>
            <a:off x="2286000" y="4474138"/>
            <a:ext cx="2510535" cy="166950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811750-A61C-487E-92A1-3ACF8BD03810}"/>
              </a:ext>
            </a:extLst>
          </p:cNvPr>
          <p:cNvSpPr>
            <a:spLocks noGrp="1"/>
          </p:cNvSpPr>
          <p:nvPr>
            <p:ph type="title"/>
          </p:nvPr>
        </p:nvSpPr>
        <p:spPr>
          <a:solidFill>
            <a:schemeClr val="accent2">
              <a:lumMod val="60000"/>
              <a:lumOff val="40000"/>
            </a:schemeClr>
          </a:solidFill>
        </p:spPr>
        <p:txBody>
          <a:bodyPr/>
          <a:lstStyle/>
          <a:p>
            <a:r>
              <a:rPr lang="ru-RU" dirty="0">
                <a:latin typeface="Arial" panose="020B0604020202020204" pitchFamily="34" charset="0"/>
                <a:cs typeface="Arial" panose="020B0604020202020204" pitchFamily="34" charset="0"/>
              </a:rPr>
              <a:t>Что такое стресс?</a:t>
            </a:r>
            <a:endParaRPr lang="ru-RU" dirty="0"/>
          </a:p>
        </p:txBody>
      </p:sp>
      <p:pic>
        <p:nvPicPr>
          <p:cNvPr id="5" name="Объект 4">
            <a:extLst>
              <a:ext uri="{FF2B5EF4-FFF2-40B4-BE49-F238E27FC236}">
                <a16:creationId xmlns:a16="http://schemas.microsoft.com/office/drawing/2014/main" id="{6C789436-68F5-4F34-A27B-8AE0414335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391" y="2713518"/>
            <a:ext cx="4751261" cy="3911872"/>
          </a:xfrm>
        </p:spPr>
      </p:pic>
      <p:pic>
        <p:nvPicPr>
          <p:cNvPr id="7" name="Рисунок 6">
            <a:extLst>
              <a:ext uri="{FF2B5EF4-FFF2-40B4-BE49-F238E27FC236}">
                <a16:creationId xmlns:a16="http://schemas.microsoft.com/office/drawing/2014/main" id="{8F16BB8F-00BE-4B28-9835-5DC38350A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9" y="1953126"/>
            <a:ext cx="6185596" cy="3902241"/>
          </a:xfrm>
          <a:prstGeom prst="rect">
            <a:avLst/>
          </a:prstGeom>
        </p:spPr>
      </p:pic>
    </p:spTree>
    <p:extLst>
      <p:ext uri="{BB962C8B-B14F-4D97-AF65-F5344CB8AC3E}">
        <p14:creationId xmlns:p14="http://schemas.microsoft.com/office/powerpoint/2010/main" val="409158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5FE129-8137-42EF-837D-D874692DF022}"/>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ABA274D-EA2C-4321-81E1-F6B8A0CCC5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10436"/>
          </a:xfrm>
        </p:spPr>
      </p:pic>
    </p:spTree>
    <p:extLst>
      <p:ext uri="{BB962C8B-B14F-4D97-AF65-F5344CB8AC3E}">
        <p14:creationId xmlns:p14="http://schemas.microsoft.com/office/powerpoint/2010/main" val="25143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3BD9483-5AEC-4951-A810-C86279DA1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28" y="3143250"/>
            <a:ext cx="4762500" cy="3714750"/>
          </a:xfrm>
          <a:prstGeom prst="rect">
            <a:avLst/>
          </a:prstGeom>
        </p:spPr>
      </p:pic>
      <p:pic>
        <p:nvPicPr>
          <p:cNvPr id="5" name="Объект 4">
            <a:extLst>
              <a:ext uri="{FF2B5EF4-FFF2-40B4-BE49-F238E27FC236}">
                <a16:creationId xmlns:a16="http://schemas.microsoft.com/office/drawing/2014/main" id="{C6B260D0-CC37-4A94-82DC-23FB4570F5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3305" y="0"/>
            <a:ext cx="8555824" cy="4235116"/>
          </a:xfrm>
        </p:spPr>
      </p:pic>
      <p:pic>
        <p:nvPicPr>
          <p:cNvPr id="9" name="Рисунок 8">
            <a:extLst>
              <a:ext uri="{FF2B5EF4-FFF2-40B4-BE49-F238E27FC236}">
                <a16:creationId xmlns:a16="http://schemas.microsoft.com/office/drawing/2014/main" id="{38664DF5-7396-4715-8CF3-0FA448F0E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61" y="4317087"/>
            <a:ext cx="7087068" cy="2238021"/>
          </a:xfrm>
          <a:prstGeom prst="rect">
            <a:avLst/>
          </a:prstGeom>
        </p:spPr>
      </p:pic>
    </p:spTree>
    <p:extLst>
      <p:ext uri="{BB962C8B-B14F-4D97-AF65-F5344CB8AC3E}">
        <p14:creationId xmlns:p14="http://schemas.microsoft.com/office/powerpoint/2010/main" val="195699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273DF-7FF3-4E43-95B6-84C81A042D5F}"/>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D61C95C6-7BC1-4C7D-8156-E78B442FD9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78" y="-42"/>
            <a:ext cx="11978179" cy="6737726"/>
          </a:xfrm>
        </p:spPr>
      </p:pic>
    </p:spTree>
    <p:extLst>
      <p:ext uri="{BB962C8B-B14F-4D97-AF65-F5344CB8AC3E}">
        <p14:creationId xmlns:p14="http://schemas.microsoft.com/office/powerpoint/2010/main" val="347010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E8B88D-EAA0-4AF3-9E3D-00526927B0FB}"/>
              </a:ext>
            </a:extLst>
          </p:cNvPr>
          <p:cNvSpPr>
            <a:spLocks noGrp="1"/>
          </p:cNvSpPr>
          <p:nvPr>
            <p:ph type="title"/>
          </p:nvPr>
        </p:nvSpPr>
        <p:spPr>
          <a:solidFill>
            <a:schemeClr val="accent2">
              <a:lumMod val="60000"/>
              <a:lumOff val="40000"/>
            </a:schemeClr>
          </a:solidFill>
        </p:spPr>
        <p:txBody>
          <a:bodyPr>
            <a:normAutofit/>
          </a:bodyPr>
          <a:lstStyle/>
          <a:p>
            <a:r>
              <a:rPr lang="ru-RU" dirty="0">
                <a:latin typeface="Arial" panose="020B0604020202020204" pitchFamily="34" charset="0"/>
                <a:cs typeface="Arial" panose="020B0604020202020204" pitchFamily="34" charset="0"/>
              </a:rPr>
              <a:t>Информационный стресс: новенькое или старенькое?</a:t>
            </a:r>
            <a:endParaRPr lang="ru-RU" dirty="0"/>
          </a:p>
        </p:txBody>
      </p:sp>
      <p:pic>
        <p:nvPicPr>
          <p:cNvPr id="5" name="Объект 4">
            <a:extLst>
              <a:ext uri="{FF2B5EF4-FFF2-40B4-BE49-F238E27FC236}">
                <a16:creationId xmlns:a16="http://schemas.microsoft.com/office/drawing/2014/main" id="{5EC506D7-DB46-4767-BFB3-E7A7422088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96973"/>
            <a:ext cx="3998684" cy="3633288"/>
          </a:xfrm>
        </p:spPr>
      </p:pic>
      <p:pic>
        <p:nvPicPr>
          <p:cNvPr id="9" name="Рисунок 8">
            <a:extLst>
              <a:ext uri="{FF2B5EF4-FFF2-40B4-BE49-F238E27FC236}">
                <a16:creationId xmlns:a16="http://schemas.microsoft.com/office/drawing/2014/main" id="{48453048-BABC-4F50-9A9C-944A61891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96" y="1817243"/>
            <a:ext cx="6242304" cy="4675632"/>
          </a:xfrm>
          <a:prstGeom prst="rect">
            <a:avLst/>
          </a:prstGeom>
        </p:spPr>
      </p:pic>
      <p:sp>
        <p:nvSpPr>
          <p:cNvPr id="7" name="TextBox 6">
            <a:extLst>
              <a:ext uri="{FF2B5EF4-FFF2-40B4-BE49-F238E27FC236}">
                <a16:creationId xmlns:a16="http://schemas.microsoft.com/office/drawing/2014/main" id="{4635F0FB-DDDF-4477-A719-041B04636A39}"/>
              </a:ext>
            </a:extLst>
          </p:cNvPr>
          <p:cNvSpPr txBox="1"/>
          <p:nvPr/>
        </p:nvSpPr>
        <p:spPr>
          <a:xfrm>
            <a:off x="5111496" y="1631005"/>
            <a:ext cx="6709611" cy="1200329"/>
          </a:xfrm>
          <a:prstGeom prst="rect">
            <a:avLst/>
          </a:prstGeom>
          <a:solidFill>
            <a:schemeClr val="accent4">
              <a:lumMod val="40000"/>
              <a:lumOff val="60000"/>
            </a:schemeClr>
          </a:solidFill>
        </p:spPr>
        <p:txBody>
          <a:bodyPr wrap="square">
            <a:spAutoFit/>
          </a:bodyPr>
          <a:lstStyle/>
          <a:p>
            <a:r>
              <a:rPr lang="ru-RU"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ru-RU"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В.А. Бодров: </a:t>
            </a:r>
            <a:r>
              <a:rPr lang="ru-R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Информационный стресс - один из видов профессионального стресса психологической природы</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9279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704</Words>
  <Application>Microsoft Office PowerPoint</Application>
  <PresentationFormat>Широкоэкранный</PresentationFormat>
  <Paragraphs>56</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30</vt:i4>
      </vt:variant>
    </vt:vector>
  </HeadingPairs>
  <TitlesOfParts>
    <vt:vector size="36" baseType="lpstr">
      <vt:lpstr>Arial</vt:lpstr>
      <vt:lpstr>Calibri</vt:lpstr>
      <vt:lpstr>Calibri Light</vt:lpstr>
      <vt:lpstr>Times New Roman</vt:lpstr>
      <vt:lpstr>Тема Office</vt:lpstr>
      <vt:lpstr>1_Тема Office</vt:lpstr>
      <vt:lpstr>Психологическое благополучие личности в условиях «информационного многоголосия»</vt:lpstr>
      <vt:lpstr>Вопросы для ответов</vt:lpstr>
      <vt:lpstr>Самодиагностика</vt:lpstr>
      <vt:lpstr>Что такое стресс?</vt:lpstr>
      <vt:lpstr>Что такое стресс?</vt:lpstr>
      <vt:lpstr>Презентация PowerPoint</vt:lpstr>
      <vt:lpstr>Презентация PowerPoint</vt:lpstr>
      <vt:lpstr>Презентация PowerPoint</vt:lpstr>
      <vt:lpstr>Информационный стресс: новенькое или старенькое?</vt:lpstr>
      <vt:lpstr>ПОСЛЕДСТВИЯ ИНФОРМАЦИОННОГО СТРЕССА</vt:lpstr>
      <vt:lpstr>Презентация PowerPoint</vt:lpstr>
      <vt:lpstr>Презентация PowerPoint</vt:lpstr>
      <vt:lpstr>Презентация PowerPoint</vt:lpstr>
      <vt:lpstr>Стресс - Полезное или не полезное?</vt:lpstr>
      <vt:lpstr>Ничего не делать? Что делать!? ДЕЛАТЬ!!!</vt:lpstr>
      <vt:lpstr>Презентация PowerPoint</vt:lpstr>
      <vt:lpstr>Презентация PowerPoint</vt:lpstr>
      <vt:lpstr>Упражнения, 5 минут для себя</vt:lpstr>
      <vt:lpstr>Презентация PowerPoint</vt:lpstr>
      <vt:lpstr>Презентация PowerPoint</vt:lpstr>
      <vt:lpstr>Презентация PowerPoint</vt:lpstr>
      <vt:lpstr>Презентация PowerPoint</vt:lpstr>
      <vt:lpstr>Практикум для снятия стресса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 уважением, Артюхова Татьяна Юрьевна +79835041689 tartjuchova@mail.ru https://krasgmu.ru/index.php?page[common]=dept&amp;id=322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Информационный стресс: признаки, психологические способы снижения</dc:title>
  <dc:creator>Татьяна Артюхова</dc:creator>
  <cp:lastModifiedBy>Татьяна Артюхова</cp:lastModifiedBy>
  <cp:revision>9</cp:revision>
  <dcterms:created xsi:type="dcterms:W3CDTF">2022-03-22T07:43:01Z</dcterms:created>
  <dcterms:modified xsi:type="dcterms:W3CDTF">2022-03-28T13:09:37Z</dcterms:modified>
</cp:coreProperties>
</file>