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9" r:id="rId3"/>
    <p:sldId id="256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  <p:sldId id="273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7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00" r:id="rId36"/>
    <p:sldId id="302" r:id="rId37"/>
    <p:sldId id="304" r:id="rId38"/>
    <p:sldId id="305" r:id="rId39"/>
    <p:sldId id="308" r:id="rId40"/>
    <p:sldId id="309" r:id="rId41"/>
    <p:sldId id="310" r:id="rId42"/>
    <p:sldId id="311" r:id="rId43"/>
    <p:sldId id="315" r:id="rId44"/>
    <p:sldId id="316" r:id="rId45"/>
    <p:sldId id="318" r:id="rId46"/>
    <p:sldId id="319" r:id="rId47"/>
    <p:sldId id="321" r:id="rId48"/>
    <p:sldId id="323" r:id="rId49"/>
    <p:sldId id="329" r:id="rId50"/>
    <p:sldId id="330" r:id="rId51"/>
    <p:sldId id="288" r:id="rId52"/>
    <p:sldId id="25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42D9FD-325D-4B92-AC34-96D790257AA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3A70E1-FCB9-4DF7-B61E-F1A495733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collegelib.ru/book/ISBN9785976500082.html" TargetMode="External"/><Relationship Id="rId2" Type="http://schemas.openxmlformats.org/officeDocument/2006/relationships/hyperlink" Target="http://www.medcollegelib.ru/book/ISBN978597650018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enin.ru/" TargetMode="External"/><Relationship Id="rId5" Type="http://schemas.openxmlformats.org/officeDocument/2006/relationships/hyperlink" Target="http://rvb.ru/20vek/silver-age/toc.html" TargetMode="External"/><Relationship Id="rId4" Type="http://schemas.openxmlformats.org/officeDocument/2006/relationships/hyperlink" Target="http://krasgmu.ru/index.php?page%5bcommon%5d=content&amp;id=6912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  <a:br>
              <a:rPr lang="ru-RU" dirty="0" smtClean="0"/>
            </a:br>
            <a:r>
              <a:rPr lang="ru-RU" dirty="0" smtClean="0"/>
              <a:t>«Родная 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Поэзия начала </a:t>
            </a:r>
            <a:r>
              <a:rPr b="1" smtClean="0"/>
              <a:t>XX </a:t>
            </a:r>
            <a:r>
              <a:rPr lang="ru-RU" b="1" dirty="0" smtClean="0"/>
              <a:t>века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928802"/>
            <a:ext cx="7772400" cy="333852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Александр Александрович Блок – одно из ключевых имен русской литературы. Своим творчеством он завершил поэтические исканий всего XIX века и открыл поэзию XX века, соединив русскую классику и новое искусство.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темы творчества А.А. Блока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Любовь</a:t>
            </a:r>
            <a:r>
              <a:rPr lang="ru-RU" dirty="0" smtClean="0"/>
              <a:t> А.А. Блоком рисуется как обряд служения чему-то высшему. Смутные предчувствия, тревожные ожидания, мистические озарения и предзнаменования переполняют стихи. Идеальный мир противопоставлен событиям реальной действительности, которую поэт воссоздает в отвлеченных или предельно обобщенных символистских образах. </a:t>
            </a:r>
          </a:p>
          <a:p>
            <a:pPr algn="just"/>
            <a:r>
              <a:rPr lang="ru-RU" dirty="0" smtClean="0"/>
              <a:t>В сознании поэта постепенно сложилась его необычная поэтическая мифология, связанная с образом Вечной Женственности, Прекрасной Дамы, с идеями преображения мира.</a:t>
            </a:r>
          </a:p>
          <a:p>
            <a:pPr algn="just"/>
            <a:r>
              <a:rPr lang="ru-RU" dirty="0" smtClean="0"/>
              <a:t>Ранние стихи А.А. Блока составили книгу «Стихи о Прекрасной Даме» (1904).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Тема города и социальной несправедливости </a:t>
            </a:r>
            <a:r>
              <a:rPr lang="ru-RU" dirty="0" smtClean="0"/>
              <a:t>появляется в творчестве А.А. Блока в период первой русской революции.</a:t>
            </a:r>
          </a:p>
          <a:p>
            <a:pPr algn="just"/>
            <a:r>
              <a:rPr lang="ru-RU" dirty="0" smtClean="0"/>
              <a:t>Образ нищих рабочих с их «измученными спинами» обобщен, как и образ противопоставленного ему зла. Возникает чувство тревоги за мир, который нуждается в спасении. Уродства «страшного мира» показываются символически, здесь особую роль играет цвет. В символике цвета у Блока желтый обозначает увядание, тление; черный – тревожное, гибельное, катастрофическое. Постепенно вызревает мысль, сформулированная Блоком позже: «Одно только делает человека человеком: знание о социальном неравенстве».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78647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Подлинная жизнь с ее остротой социальных противоречий постепенно входит в творчество Блока. Отсюда настойчиво повторяющаяся тема ожидания будущих тревог и потрясений. Эта тема определила образное содержание второй книги стихов «Нечаянная радость» (1906).</a:t>
            </a:r>
          </a:p>
          <a:p>
            <a:pPr algn="just"/>
            <a:r>
              <a:rPr lang="ru-RU" dirty="0" smtClean="0"/>
              <a:t>Герой Блока становится обитателем шумных городских улиц, жадно вглядывающимся в жизнь. А стихотворение «Осенняя волна» стало первым воплощением </a:t>
            </a:r>
            <a:r>
              <a:rPr lang="ru-RU" b="1" dirty="0" smtClean="0"/>
              <a:t>темы родины </a:t>
            </a:r>
            <a:r>
              <a:rPr lang="ru-RU" dirty="0" smtClean="0"/>
              <a:t>в творчестве Блока, которой он в дальнейшем посвятит всю жизнь. В стихах появляются некрасовские интонации – любовь к родине – любовь-спасение, понимание того, что свою судьбу невозможно представить в отрыве от нее.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Октябрьскую революцию поэт воспринял с воодушевлением, она вызвала новый духовный взлет поэта и гражданскую активность. </a:t>
            </a:r>
          </a:p>
          <a:p>
            <a:pPr algn="just"/>
            <a:r>
              <a:rPr lang="ru-RU" dirty="0" smtClean="0"/>
              <a:t>Кульминацией этих </a:t>
            </a:r>
            <a:r>
              <a:rPr lang="ru-RU" dirty="0" err="1" smtClean="0"/>
              <a:t>блоковских</a:t>
            </a:r>
            <a:r>
              <a:rPr lang="ru-RU" dirty="0" smtClean="0"/>
              <a:t> настроений становится поэма «Двенадцать» (1918). Блок считает, что революция ведет к неведомым, но прекрасным целям.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«Двенадцать»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«Двенадцать» – эпическая поэма, как будто составленная из отдельных зарисовок, картинок с натуры, быстро сменяющих одна другую. Динамичность и хаотичность сюжета, выразительность эпизодов из которых складывается поэма, передают неразбериху, которая царила и на улицах, и в умах. </a:t>
            </a:r>
          </a:p>
          <a:p>
            <a:pPr algn="just"/>
            <a:r>
              <a:rPr lang="ru-RU" dirty="0" smtClean="0"/>
              <a:t>Композиция, отражающая стихию революции, определяет стилевое разнообразие поэмы. «Слушайте музыку революции», – призыв Блока в поэме, и звучит эта музыка. </a:t>
            </a:r>
          </a:p>
          <a:p>
            <a:pPr algn="just"/>
            <a:r>
              <a:rPr lang="ru-RU" dirty="0" smtClean="0"/>
              <a:t>Прежде всего, «музыка» у Блока – метафора, выражение «духа звучание стихии жизни. Музыка эта отражена в ритмическом, лексическом, жанровом разнообразии поэмы.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Разнообразна лексика поэмы. Это и язык лозунгов и прокламаций, и разговорный язык с просторечиями: «Что, дружок, оторопел?»; и искажения слов: «</a:t>
            </a:r>
            <a:r>
              <a:rPr lang="ru-RU" dirty="0" err="1" smtClean="0"/>
              <a:t>етажи</a:t>
            </a:r>
            <a:r>
              <a:rPr lang="ru-RU" dirty="0" smtClean="0"/>
              <a:t>», «</a:t>
            </a:r>
            <a:r>
              <a:rPr lang="ru-RU" dirty="0" err="1" smtClean="0"/>
              <a:t>елекстрический</a:t>
            </a:r>
            <a:r>
              <a:rPr lang="ru-RU" dirty="0" smtClean="0"/>
              <a:t>»; и сниженная, «ругательная» лексика: «холера», «</a:t>
            </a:r>
            <a:r>
              <a:rPr lang="ru-RU" dirty="0" err="1" smtClean="0"/>
              <a:t>жрала</a:t>
            </a:r>
            <a:r>
              <a:rPr lang="ru-RU" dirty="0" smtClean="0"/>
              <a:t>», «</a:t>
            </a:r>
            <a:r>
              <a:rPr lang="ru-RU" dirty="0" err="1" smtClean="0"/>
              <a:t>подлец</a:t>
            </a:r>
            <a:r>
              <a:rPr lang="ru-RU" dirty="0" smtClean="0"/>
              <a:t>»; и высокий слог.</a:t>
            </a:r>
          </a:p>
          <a:p>
            <a:pPr algn="just"/>
            <a:r>
              <a:rPr lang="ru-RU" dirty="0" smtClean="0"/>
              <a:t>Герои обрисованы лаконично и выразительно. Это образное сравнение: «старушка, как курица, /кой-как </a:t>
            </a:r>
            <a:r>
              <a:rPr lang="ru-RU" dirty="0" err="1" smtClean="0"/>
              <a:t>перемотнулась</a:t>
            </a:r>
            <a:r>
              <a:rPr lang="ru-RU" dirty="0" smtClean="0"/>
              <a:t> через сугроб»; речевая характеристика: </a:t>
            </a:r>
            <a:r>
              <a:rPr lang="ru-RU" i="1" dirty="0" smtClean="0"/>
              <a:t>«Предатели! Погибла Россия! / Должно быть, писатель </a:t>
            </a:r>
            <a:r>
              <a:rPr lang="ru-RU" dirty="0" smtClean="0"/>
              <a:t>– </a:t>
            </a:r>
            <a:r>
              <a:rPr lang="ru-RU" i="1" dirty="0" smtClean="0"/>
              <a:t>/ Вития...»</a:t>
            </a:r>
            <a:r>
              <a:rPr lang="ru-RU" dirty="0" smtClean="0"/>
              <a:t>; хлесткий эпитет и оксюморон: </a:t>
            </a:r>
            <a:r>
              <a:rPr lang="ru-RU" i="1" dirty="0" smtClean="0"/>
              <a:t>«А вон и долгополый </a:t>
            </a:r>
            <a:r>
              <a:rPr lang="ru-RU" dirty="0" smtClean="0"/>
              <a:t>–</a:t>
            </a:r>
            <a:r>
              <a:rPr lang="ru-RU" i="1" dirty="0" smtClean="0"/>
              <a:t> /Сторонкой за сугроб.../ Что нынче невеселый,/ Товарищ поп?»</a:t>
            </a:r>
            <a:r>
              <a:rPr lang="ru-RU" dirty="0" smtClean="0"/>
              <a:t>. Двенадцать героев составляют один отряд: </a:t>
            </a:r>
            <a:r>
              <a:rPr lang="ru-RU" i="1" dirty="0" smtClean="0"/>
              <a:t>«В зубах </a:t>
            </a:r>
            <a:r>
              <a:rPr lang="ru-RU" dirty="0" smtClean="0"/>
              <a:t>–</a:t>
            </a:r>
            <a:r>
              <a:rPr lang="ru-RU" i="1" dirty="0" smtClean="0"/>
              <a:t> цигарка, примят картуз, / На спину б надо бубновый туз!»</a:t>
            </a:r>
            <a:r>
              <a:rPr lang="ru-RU" dirty="0" smtClean="0"/>
              <a:t> – коротко и ясно – «тюрьма по ним плачет» (ромб нашивали на одежду каторжан).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Сюжет можно определить как двухслойный – внешний, житейский: зарисовки с </a:t>
            </a:r>
            <a:r>
              <a:rPr lang="ru-RU" dirty="0" err="1" smtClean="0"/>
              <a:t>петроградских</a:t>
            </a:r>
            <a:r>
              <a:rPr lang="ru-RU" dirty="0" smtClean="0"/>
              <a:t> улиц, и внутренний: побуждения, обоснование поступков «двенадцати». Один из центров поэмы – конец 6-й главы: мотив мести, убийства сливается с мотивом лозунгов революции.</a:t>
            </a:r>
          </a:p>
          <a:p>
            <a:pPr algn="just"/>
            <a:r>
              <a:rPr lang="ru-RU" dirty="0" smtClean="0"/>
              <a:t>В центре поэмы – вседозволенность кровавой расправы, обесценивание жизни, свобода «без креста». Второй центр поэмы – в 11-й главе.</a:t>
            </a:r>
          </a:p>
          <a:p>
            <a:pPr algn="just"/>
            <a:r>
              <a:rPr lang="ru-RU" dirty="0" smtClean="0"/>
              <a:t>Ветер, вьюга, снег – постоянные </a:t>
            </a:r>
            <a:r>
              <a:rPr lang="ru-RU" dirty="0" err="1" smtClean="0"/>
              <a:t>блоковские</a:t>
            </a:r>
            <a:r>
              <a:rPr lang="ru-RU" dirty="0" smtClean="0"/>
              <a:t> мотивы; символике цвета: </a:t>
            </a:r>
            <a:r>
              <a:rPr lang="ru-RU" i="1" dirty="0" smtClean="0"/>
              <a:t>«Черный вечер./ Белый снег»</a:t>
            </a:r>
            <a:r>
              <a:rPr lang="ru-RU" dirty="0" smtClean="0"/>
              <a:t>, кровавый флаг; число «двенадцать» «пес безродный», Христос.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Акмеизм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Акмеизм </a:t>
            </a:r>
            <a:r>
              <a:rPr lang="ru-RU" dirty="0" smtClean="0"/>
              <a:t>– модернистское течение (от греч. акте – острие, вершина, высшая степень, ярко выраженное качество), декларировавшее конкретно-чувственное восприятие внешнего мира, возврат слову его изначального, не символического смысла.</a:t>
            </a:r>
          </a:p>
          <a:p>
            <a:pPr algn="just"/>
            <a:r>
              <a:rPr lang="ru-RU" dirty="0" smtClean="0"/>
              <a:t>В начале своего творческого пути молодые поэты, будущие акмеисты, были близки к символизму, посещали «ивановские среды» – литературные собрания на петербургской квартире Вячеслава Иванова, получившей название «башня». В «башне» Иванова велись занятия с молодыми поэтами, где они обучались стихосложению. В октябре 1911 года слушатели этой «поэтической академии» основали новое литературное объединение «Цех поэтов».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«Цех» был школой профессионального мастерства, а руководителями его стали молодые поэты </a:t>
            </a:r>
            <a:br>
              <a:rPr lang="ru-RU" dirty="0" smtClean="0"/>
            </a:br>
            <a:r>
              <a:rPr lang="ru-RU" dirty="0" smtClean="0"/>
              <a:t>Н. Гумилев и С. Городецкий. Они же в январе 1913 года в журнале «Аполлон» опубликовали декларации акмеистической группы. </a:t>
            </a:r>
          </a:p>
          <a:p>
            <a:pPr algn="just"/>
            <a:r>
              <a:rPr lang="ru-RU" dirty="0" smtClean="0"/>
              <a:t>Собственно акмеистическое объединение было невелико и просуществовало около двух лет (1913–1914). В него вошли также А. Ахматова, </a:t>
            </a:r>
            <a:br>
              <a:rPr lang="ru-RU" dirty="0" smtClean="0"/>
            </a:br>
            <a:r>
              <a:rPr lang="ru-RU" dirty="0" smtClean="0"/>
              <a:t>О. Мандельштам, М. Зенкевич, В. </a:t>
            </a:r>
            <a:r>
              <a:rPr lang="ru-RU" dirty="0" err="1" smtClean="0"/>
              <a:t>Нарбоков</a:t>
            </a:r>
            <a:r>
              <a:rPr lang="ru-RU" dirty="0" smtClean="0"/>
              <a:t>. В статье «Наследие символизма и акмеизм» Гумилев критиковал символизм за мистицизм, за увлечение «областью неведомого». В статье провозглашалась «</a:t>
            </a:r>
            <a:r>
              <a:rPr lang="ru-RU" dirty="0" err="1" smtClean="0"/>
              <a:t>самоценность</a:t>
            </a:r>
            <a:r>
              <a:rPr lang="ru-RU" dirty="0" smtClean="0"/>
              <a:t> каждого явления».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Символизм.</a:t>
            </a:r>
          </a:p>
          <a:p>
            <a:r>
              <a:rPr lang="ru-RU" dirty="0" smtClean="0"/>
              <a:t>2. Основные темы творчества А.А. Блока.</a:t>
            </a:r>
          </a:p>
          <a:p>
            <a:r>
              <a:rPr lang="ru-RU" dirty="0" smtClean="0"/>
              <a:t>3. Поэма «Двенадцать».</a:t>
            </a:r>
          </a:p>
          <a:p>
            <a:r>
              <a:rPr lang="ru-RU" dirty="0" smtClean="0"/>
              <a:t>4. Акмеизм.</a:t>
            </a:r>
          </a:p>
          <a:p>
            <a:r>
              <a:rPr lang="ru-RU" dirty="0" smtClean="0"/>
              <a:t>5. Ахматова А.А.</a:t>
            </a:r>
          </a:p>
          <a:p>
            <a:r>
              <a:rPr lang="ru-RU" dirty="0" smtClean="0"/>
              <a:t>6. Поэма «Реквием».</a:t>
            </a:r>
          </a:p>
          <a:p>
            <a:r>
              <a:rPr lang="ru-RU" dirty="0" smtClean="0"/>
              <a:t>7. Футуризм.</a:t>
            </a:r>
          </a:p>
          <a:p>
            <a:r>
              <a:rPr lang="ru-RU" dirty="0" smtClean="0"/>
              <a:t>8. Маяковский В.В.</a:t>
            </a:r>
          </a:p>
          <a:p>
            <a:r>
              <a:rPr lang="ru-RU" dirty="0" smtClean="0"/>
              <a:t>9. Поэма «Облако в штанах».</a:t>
            </a:r>
          </a:p>
          <a:p>
            <a:r>
              <a:rPr lang="ru-RU" dirty="0" smtClean="0"/>
              <a:t>10. Творчество М.И. Цветаевой.</a:t>
            </a:r>
          </a:p>
          <a:p>
            <a:r>
              <a:rPr lang="ru-RU" dirty="0" smtClean="0"/>
              <a:t>11. Творчество С.А. Есенина.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Анна </a:t>
            </a:r>
            <a:r>
              <a:rPr lang="ru-RU" b="1" dirty="0" err="1" smtClean="0"/>
              <a:t>Адреевна</a:t>
            </a:r>
            <a:r>
              <a:rPr lang="ru-RU" b="1" dirty="0" smtClean="0"/>
              <a:t> Ахматова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11 июня 1889 года – </a:t>
            </a:r>
            <a:br>
              <a:rPr lang="ru-RU" b="1" dirty="0" smtClean="0"/>
            </a:br>
            <a:r>
              <a:rPr lang="ru-RU" b="1" dirty="0" smtClean="0"/>
              <a:t>5 марта 1966 года</a:t>
            </a:r>
            <a:endParaRPr lang="ru-RU" b="1" dirty="0"/>
          </a:p>
        </p:txBody>
      </p:sp>
      <p:pic>
        <p:nvPicPr>
          <p:cNvPr id="7" name="Содержимое 6" descr="anna-andreevna-ahmatova-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724293"/>
            <a:ext cx="3749675" cy="401901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Славу Ахматовой принесли уже первые сборники стихов. Лирика молодой Ахматовой получила признание на «башне» Вячеслава Иванова.</a:t>
            </a:r>
          </a:p>
          <a:p>
            <a:pPr algn="just"/>
            <a:r>
              <a:rPr lang="ru-RU" dirty="0" smtClean="0"/>
              <a:t>За свою жизнь она опубликовала шесть сборников стихов: «Вечер» (1912), «Четки» (1914), «Белая стая» (1917), «Подорожник» (1921), «</a:t>
            </a:r>
            <a:r>
              <a:rPr lang="ru-RU" dirty="0" err="1" smtClean="0"/>
              <a:t>Anno</a:t>
            </a:r>
            <a:r>
              <a:rPr lang="ru-RU" dirty="0" smtClean="0"/>
              <a:t> </a:t>
            </a:r>
            <a:r>
              <a:rPr lang="ru-RU" dirty="0" err="1" smtClean="0"/>
              <a:t>Domini</a:t>
            </a:r>
            <a:r>
              <a:rPr lang="ru-RU" dirty="0" smtClean="0"/>
              <a:t> MCMXXI» (1921) и «Бег времени» (1965).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Ахматова – признанный мастер </a:t>
            </a:r>
            <a:r>
              <a:rPr lang="ru-RU" b="1" dirty="0" smtClean="0"/>
              <a:t>любовной лирики</a:t>
            </a:r>
            <a:r>
              <a:rPr lang="ru-RU" dirty="0" smtClean="0"/>
              <a:t>, знаток женской и, ее увлечений, страстей, переживаний. Первые ее стихи о любви ли некоторый налет мелодраматизма (позднее она негативно относилась к этим первым своим поэтическим опытам), но скоро в ее произведениях зазвучал психологический подтекст, приоткрывающий душевное состояние лирической героини через описание ее внешнего поведения, через выразительные, четкие детали («Вечерние часы перед столом...», «Я научилась просто, мудро жить...»).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«Реквием»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Основные мотивы поэмы – память, горечь забвения, немыслимость жизни и невозможность смерти, мотив распятия, евангельской жертвы, креста.</a:t>
            </a:r>
          </a:p>
          <a:p>
            <a:pPr algn="just"/>
            <a:r>
              <a:rPr lang="ru-RU" dirty="0" smtClean="0"/>
              <a:t>В предисловии к поэме, написанной в 1935–1940 годах, Ахматова написала: «В страшные годы </a:t>
            </a:r>
            <a:r>
              <a:rPr lang="ru-RU" dirty="0" err="1" smtClean="0"/>
              <a:t>ежовщины</a:t>
            </a:r>
            <a:r>
              <a:rPr lang="ru-RU" dirty="0" smtClean="0"/>
              <a:t> я провела семнадцать месяцев в тюремных очередях в Ленинграде». Эти очереди вытягивались вдоль мрачных стен старой петербургской тюрьмы «Кресты». Стоя в такой очереди Ахматова услышала шепотом произнесенный вопрос: «А это вы можете описать?» И ответила: «Могу».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Массовые репрессии в стране, трагедийные события личной жизни (неоднократные аресты и ссылки сына и мужа) вызвали к жизни поэму «Реквием» (1935–1940). Пять лет с перерывами работала Ахматова над этим произведением. Создавалась поэма в нечеловеческих условиях.</a:t>
            </a:r>
          </a:p>
          <a:p>
            <a:pPr algn="just"/>
            <a:r>
              <a:rPr lang="ru-RU" dirty="0" smtClean="0"/>
              <a:t>Слово «Реквием» переводится как «заупокойная месса», католическое богослужение по умершему. </a:t>
            </a:r>
          </a:p>
          <a:p>
            <a:pPr algn="just"/>
            <a:r>
              <a:rPr lang="ru-RU" dirty="0" smtClean="0"/>
              <a:t>Эпиграф к поэме взят из стихотворения самой Ахматовой «Так не зря мы вместе бедовали...», впервые опубликованного в «Знамени» (1987). С самого начала автор подчеркивает, что поэма затрагивает не только ее несчастья как матери, но касается общенародного горя.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Поэма Ахматовой отличается мощным эпическим размахом, раскрытием современности на широком всемирно-историческом фоне. Отсюда та внутренняя патетика, которая звучит в ее строках. Полифонизм, многоголосье и </a:t>
            </a:r>
            <a:r>
              <a:rPr lang="ru-RU" dirty="0" err="1" smtClean="0"/>
              <a:t>распевность</a:t>
            </a:r>
            <a:r>
              <a:rPr lang="ru-RU" dirty="0" smtClean="0"/>
              <a:t> позволяют воспринимать это произведение и как траурное музыкальное творение. Основанное на народных плачах, оно несет и глубокую лирическую интонацию, что делает поэму воистину уникальным художественным явлением. Только одно это произведение позволило бы Ахматовой войти в сонм классиков отечественной словесности.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Футуризм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Модернисты отстаивали особый дар художника, способного прогнозировать путь новой культуры, делали ставку на предвосхищение грядущего и даже на преображение мира средствами искусства. Особая роль в этом принадлежит футуристам. Уже в самом названии направления заключено стремление к будущему (от лат. </a:t>
            </a:r>
            <a:r>
              <a:rPr lang="ru-RU" dirty="0" err="1" smtClean="0"/>
              <a:t>futurum</a:t>
            </a:r>
            <a:r>
              <a:rPr lang="ru-RU" dirty="0" smtClean="0"/>
              <a:t> – будущее). </a:t>
            </a:r>
          </a:p>
          <a:p>
            <a:pPr algn="just"/>
            <a:r>
              <a:rPr lang="ru-RU" b="1" dirty="0" smtClean="0"/>
              <a:t>Футуризм</a:t>
            </a:r>
            <a:r>
              <a:rPr lang="ru-RU" dirty="0" smtClean="0"/>
              <a:t> – авангардистское течение в европейском и русском искусстве начала XX века, отрицавшее художественное и нравственное наследие, проповедовавшее разрушение форм и условностей искусства ради слияния его с ускоренным жизненным процессом.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Эстетической его предпосылкой стал символизм. Отталкиваясь от принципов этого литературного направления, футуристы поставили человека в центр мира, воспевали «пользу», а не «тайну», отказывались от недосказанности, туманности, завуалированное, мистицизма, присущих символизму. Футуристы противопоставили всему обществу свои радикальные взгляды, тезису «Искусство для искусства» – лозунг «Искусство для масс», провозгласили </a:t>
            </a:r>
            <a:r>
              <a:rPr lang="ru-RU" dirty="0" err="1" smtClean="0"/>
              <a:t>антиэстетизм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Считается, что предшественником русского футуризма был итальянский футуризм. Впервые этот термин был введен литератором </a:t>
            </a:r>
            <a:r>
              <a:rPr lang="ru-RU" dirty="0" err="1" smtClean="0"/>
              <a:t>Филиппо</a:t>
            </a:r>
            <a:r>
              <a:rPr lang="ru-RU" dirty="0" smtClean="0"/>
              <a:t> </a:t>
            </a:r>
            <a:r>
              <a:rPr lang="ru-RU" dirty="0" err="1" smtClean="0"/>
              <a:t>Маринетти</a:t>
            </a:r>
            <a:r>
              <a:rPr lang="ru-RU" dirty="0" smtClean="0"/>
              <a:t> в 1909 году.</a:t>
            </a:r>
          </a:p>
          <a:p>
            <a:pPr algn="just"/>
            <a:r>
              <a:rPr lang="ru-RU" dirty="0" smtClean="0"/>
              <a:t>Временем рождения русского футуризма считается 1910 год, когда вышел в свет первый футуристический сборник «Садок Судей», его авторами были Д. </a:t>
            </a:r>
            <a:r>
              <a:rPr lang="ru-RU" dirty="0" err="1" smtClean="0"/>
              <a:t>Бурлюк</a:t>
            </a:r>
            <a:r>
              <a:rPr lang="ru-RU" dirty="0" smtClean="0"/>
              <a:t>, В. Хлебников и </a:t>
            </a:r>
            <a:br>
              <a:rPr lang="ru-RU" dirty="0" smtClean="0"/>
            </a:br>
            <a:r>
              <a:rPr lang="ru-RU" dirty="0" smtClean="0"/>
              <a:t>В. Каменский. Вместе с В. Маяковским и </a:t>
            </a:r>
            <a:br>
              <a:rPr lang="ru-RU" dirty="0" smtClean="0"/>
            </a:br>
            <a:r>
              <a:rPr lang="ru-RU" dirty="0" smtClean="0"/>
              <a:t>А. Крученых эти поэты скоро составили наиболее влиятельную в этом течении группу </a:t>
            </a:r>
            <a:r>
              <a:rPr lang="ru-RU" b="1" dirty="0" smtClean="0"/>
              <a:t>«</a:t>
            </a:r>
            <a:r>
              <a:rPr lang="ru-RU" b="1" dirty="0" err="1" smtClean="0"/>
              <a:t>кубофутуристов</a:t>
            </a:r>
            <a:r>
              <a:rPr lang="ru-RU" b="1" dirty="0" smtClean="0"/>
              <a:t>»</a:t>
            </a:r>
            <a:r>
              <a:rPr lang="ru-RU" dirty="0" smtClean="0"/>
              <a:t>, или поэтов Гилей.</a:t>
            </a:r>
          </a:p>
          <a:p>
            <a:pPr algn="just"/>
            <a:r>
              <a:rPr lang="ru-RU" dirty="0" smtClean="0"/>
              <a:t>Кроме того, заметными группами были </a:t>
            </a:r>
            <a:r>
              <a:rPr lang="ru-RU" b="1" dirty="0" smtClean="0"/>
              <a:t>«эгофутуристы»</a:t>
            </a:r>
            <a:r>
              <a:rPr lang="ru-RU" dirty="0" smtClean="0"/>
              <a:t> (И. Северянин, И. Игнатьев, В. Гнедов и др.) и </a:t>
            </a:r>
            <a:r>
              <a:rPr lang="ru-RU" b="1" dirty="0" smtClean="0"/>
              <a:t>объединение «Центрифуга»</a:t>
            </a:r>
            <a:r>
              <a:rPr lang="ru-RU" dirty="0" smtClean="0"/>
              <a:t> (Б. Пастернак, Н. Асеев, С. Бобров и др.).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Первая декларация футуристов «Пощечина общественному вкусу» вышла в 1912 году. Молодые поэты (</a:t>
            </a:r>
            <a:r>
              <a:rPr lang="ru-RU" dirty="0" err="1" smtClean="0"/>
              <a:t>Бурлюк</a:t>
            </a:r>
            <a:r>
              <a:rPr lang="ru-RU" dirty="0" smtClean="0"/>
              <a:t>, Крученых, Маяковский, Хлебников) заявляли: «Только мы – лицо нашего времени... Прошлое тесно. Академия и Пушкин непонятнее иероглифов... Бросить Пушкина, Достоевского, Толстого и проч., и проч. с Парохода Современности...».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литературе смена эпох вылилась в формотворчество. С прошлым расставались без сожаления, радовались смене эпох. Появление новых направлений, течений в искусстве всегда связывалась с пониманием места и роли человека в мире, вселенной, с изменением самосознания человека.</a:t>
            </a:r>
          </a:p>
          <a:p>
            <a:pPr algn="just"/>
            <a:r>
              <a:rPr lang="ru-RU" dirty="0" smtClean="0"/>
              <a:t>Литература рубежа веков получила название литературы «Серебряного века».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Русские футуристы пытались по-новому осмыслить окружающий мир. Он понимался ими как макрокосм, а человек – как микрокосм. Развитие мира рассматривалось как движение к всеединству. Бытие цивилизованного человечества выступало в единстве со Вселенной, а </a:t>
            </a:r>
            <a:r>
              <a:rPr lang="ru-RU" dirty="0" err="1" smtClean="0"/>
              <a:t>космизм</a:t>
            </a:r>
            <a:r>
              <a:rPr lang="ru-RU" dirty="0" smtClean="0"/>
              <a:t> придавал целостное восприятие.</a:t>
            </a:r>
          </a:p>
          <a:p>
            <a:pPr algn="just"/>
            <a:r>
              <a:rPr lang="ru-RU" dirty="0" smtClean="0"/>
              <a:t>Они рассматривали искусство как важнейшее средство отражения тенденций эпохи, преобразования человека и мира, созидания новой реальности.</a:t>
            </a:r>
          </a:p>
          <a:p>
            <a:pPr algn="just"/>
            <a:r>
              <a:rPr lang="ru-RU" dirty="0" smtClean="0"/>
              <a:t>Футуризм делал установку на обновление поэтического языка.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Владимир Владимирович Маяковский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7 июля 1893 года – </a:t>
            </a:r>
            <a:br>
              <a:rPr lang="ru-RU" b="1" dirty="0" smtClean="0"/>
            </a:br>
            <a:r>
              <a:rPr lang="ru-RU" b="1" dirty="0" smtClean="0"/>
              <a:t>14 апреля 1930 года</a:t>
            </a:r>
            <a:endParaRPr lang="ru-RU" b="1" dirty="0"/>
          </a:p>
        </p:txBody>
      </p:sp>
      <p:pic>
        <p:nvPicPr>
          <p:cNvPr id="5" name="Содержимое 4" descr="41801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14942" y="1714488"/>
            <a:ext cx="3325990" cy="441962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0722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Человеческая природа, считал Маяковский, – это единство двух начал: биологического и духовного (материального и творческого буржуазном обществе, по мнению поэта, эти начала разъединены: нормой является отчуждение материального от духовного. Идеальному нет места. </a:t>
            </a:r>
          </a:p>
          <a:p>
            <a:pPr algn="just"/>
            <a:r>
              <a:rPr lang="ru-RU" dirty="0" smtClean="0"/>
              <a:t>Поэтому столько отталкивающе материального изображается в стихах: «обрюзгший жир», «мясо», «слюни» и т. п. Фантазия, творчество изгоняются из буржуазного города, где «Христос из иконы сбежал». </a:t>
            </a:r>
          </a:p>
          <a:p>
            <a:pPr algn="just"/>
            <a:r>
              <a:rPr lang="ru-RU" dirty="0" smtClean="0"/>
              <a:t>Лирический герой Маяковского – носитель гармонии, часто оказывается в изоляции, в одиночестве, не находит понимания («Ничего не понимают», «Надоело!»). Этот лирический герой видит больше, чем окружающие, его мир ярок, резок, экзотичен, хотя не выходит за пределы «</a:t>
            </a:r>
            <a:r>
              <a:rPr lang="ru-RU" dirty="0" err="1" smtClean="0"/>
              <a:t>адища</a:t>
            </a:r>
            <a:r>
              <a:rPr lang="ru-RU" dirty="0" smtClean="0"/>
              <a:t> города».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«Облако в штанах»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 самых ранних стихов Маяковскому была присуща чрезмерная лирическая </a:t>
            </a:r>
            <a:r>
              <a:rPr lang="ru-RU" dirty="0" err="1" smtClean="0"/>
              <a:t>распахнутость</a:t>
            </a:r>
            <a:r>
              <a:rPr lang="ru-RU" dirty="0" smtClean="0"/>
              <a:t>, безоглядная внутренняя </a:t>
            </a:r>
            <a:r>
              <a:rPr lang="ru-RU" dirty="0" err="1" smtClean="0"/>
              <a:t>раскрытость</a:t>
            </a:r>
            <a:r>
              <a:rPr lang="ru-RU" dirty="0" smtClean="0"/>
              <a:t>. Между конкретным лирическим «я» поэта и его лирическим героем дистанции практически нет. Лирические переживания столь напряженны, что, о чем бы он ни писал, острая лирическая, индивидуальная интонация пронизывает ткань его поэзии. Такова и первая его поэма с загадочным и эпатирующим названием «Облако в штанах» (1915).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Ведущий образ поэмы – лирическое «Я». Основной прием изображения – антитеза. Противопоставление всему обществу в прологе поэмы вырастает до противопоставления всему мирозданию в конце. Это не просто спор, это дерзкий вызов, столь характерный для творчества раннего Маяковского.</a:t>
            </a:r>
          </a:p>
          <a:p>
            <a:pPr>
              <a:buNone/>
            </a:pPr>
            <a:r>
              <a:rPr lang="ru-RU" i="1" dirty="0" smtClean="0"/>
              <a:t>	Вашу мысль,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мечтающую на размягченном мозгу,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как </a:t>
            </a:r>
            <a:r>
              <a:rPr lang="ru-RU" i="1" dirty="0" err="1" smtClean="0"/>
              <a:t>выжиревший</a:t>
            </a:r>
            <a:r>
              <a:rPr lang="ru-RU" i="1" dirty="0" smtClean="0"/>
              <a:t> лакей на засаленной кушетке,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буду дразнить об окровавленный сердца лоскут,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досыта издеваюсь, нахальный и едкий. </a:t>
            </a:r>
            <a:endParaRPr lang="ru-RU" dirty="0" smtClean="0"/>
          </a:p>
          <a:p>
            <a:pPr algn="just"/>
            <a:r>
              <a:rPr lang="ru-RU" dirty="0" smtClean="0"/>
              <a:t>Противостоять всему и вся и не сломаться под силу только небывало мощной личности.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Первая часть – предельно откровенный рассказ о любви. </a:t>
            </a:r>
            <a:r>
              <a:rPr lang="ru-RU" dirty="0" err="1" smtClean="0"/>
              <a:t>Peaльность</a:t>
            </a:r>
            <a:r>
              <a:rPr lang="ru-RU" dirty="0" smtClean="0"/>
              <a:t> происходящего сознательно подчеркивается. Любовь не преображает, а искажает «глыбу»-человека.</a:t>
            </a:r>
          </a:p>
          <a:p>
            <a:pPr algn="just"/>
            <a:r>
              <a:rPr lang="ru-RU" dirty="0" smtClean="0"/>
              <a:t>Любовь у этой «громады» должна быть «маленьким, смирным </a:t>
            </a:r>
            <a:r>
              <a:rPr lang="ru-RU" dirty="0" err="1" smtClean="0"/>
              <a:t>любеночком</a:t>
            </a:r>
            <a:r>
              <a:rPr lang="ru-RU" dirty="0" smtClean="0"/>
              <a:t>». Почему? Громада исключительна, второй нет. Ласковый» неологизм «</a:t>
            </a:r>
            <a:r>
              <a:rPr lang="ru-RU" dirty="0" err="1" smtClean="0"/>
              <a:t>любеночек</a:t>
            </a:r>
            <a:r>
              <a:rPr lang="ru-RU" dirty="0" smtClean="0"/>
              <a:t>», напоминающий «ребеночка», подчерки силу чувства, трогательной нежности.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Трагедия любви переживается поэтом. Логично, что вторая часть – отношениях героя и искусства. Начинается часть с решительного каления героя.</a:t>
            </a:r>
          </a:p>
          <a:p>
            <a:pPr algn="just"/>
            <a:r>
              <a:rPr lang="ru-RU" dirty="0" smtClean="0"/>
              <a:t>Герой кричит, призывает взбунтоваться против «присосавшихся бесплатным приложением / к каждой двуспальной кровати»: «Мы сами творцы в горящем гимне!» Это гимн </a:t>
            </a:r>
            <a:r>
              <a:rPr lang="ru-RU" dirty="0" err="1" smtClean="0"/>
              <a:t>живойI</a:t>
            </a:r>
            <a:r>
              <a:rPr lang="ru-RU" dirty="0" smtClean="0"/>
              <a:t> жизни, которая ставится выше «Я».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Сам же лирический герой берет на себя роль «тринадцатого апостола». С Богом он уже запросто: «может быть, Иисус Христос нюха: моей души незабудки».</a:t>
            </a:r>
          </a:p>
          <a:p>
            <a:pPr algn="just"/>
            <a:r>
              <a:rPr lang="ru-RU" dirty="0" smtClean="0"/>
              <a:t>От глобальных замыслов по переделке мира герой возвращает, мыслям о своей любимой. Впрочем, он от этих мыслей и не уходил, они лишь сублимировались в мощнейшей творческой попытке бросить вызов всему мирозданию.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943352" cy="4572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Марина Ивановна Цветаева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26 сентября1892 года – 31 августа 1941 года</a:t>
            </a:r>
            <a:endParaRPr lang="ru-RU" b="1" dirty="0"/>
          </a:p>
        </p:txBody>
      </p:sp>
      <p:pic>
        <p:nvPicPr>
          <p:cNvPr id="5" name="Содержимое 4" descr="236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1498642"/>
            <a:ext cx="3749675" cy="4470316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Поэтический дар Цветаевой необычайно многолик. Волошин считал, что ее творческого избытка хватило бы на несколько поэтов и каждый был бы оригинален. Диапазон поэзии поразительно широк – от народных русских сказок-поэм до </a:t>
            </a:r>
            <a:r>
              <a:rPr lang="ru-RU" dirty="0" err="1" smtClean="0"/>
              <a:t>интимнейшей</a:t>
            </a:r>
            <a:r>
              <a:rPr lang="ru-RU" dirty="0" smtClean="0"/>
              <a:t> психологической лирики. Уже в раннем творчестве Цветаевой проявляется фольклорное, песенное начало. От русской народной песни – открытая эмоциональность, бурная темпераментность, свобода поэтического дыхания, крылатая легкость стиха.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50072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Понятие «серебряный век» связано прежде всего с модернистскими течениями. </a:t>
            </a:r>
            <a:r>
              <a:rPr lang="ru-RU" b="1" dirty="0" smtClean="0"/>
              <a:t>Модернизм</a:t>
            </a:r>
            <a:r>
              <a:rPr lang="ru-RU" dirty="0" smtClean="0"/>
              <a:t> (от франц. «новейший», «современный») подразумевал новые явления в литературе и искусстве по сравнению с искусством прошлого, его целью было создание поэтической культуры, содействующей духовному возрождению человечества, преображение мира средствами искусства. Особая роль отводилась автору, художнику – роль теурга, прорицателя, пророка, способного постичь средствами искусства мировую гармонию.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образы и темы творчества М.И. Цветаевой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Вообще </a:t>
            </a:r>
            <a:r>
              <a:rPr lang="ru-RU" b="1" dirty="0" smtClean="0"/>
              <a:t>душа</a:t>
            </a:r>
            <a:r>
              <a:rPr lang="ru-RU" dirty="0" smtClean="0"/>
              <a:t> всегда была главным героем </a:t>
            </a:r>
            <a:r>
              <a:rPr lang="ru-RU" dirty="0" err="1" smtClean="0"/>
              <a:t>цветаевского</a:t>
            </a:r>
            <a:r>
              <a:rPr lang="ru-RU" dirty="0" smtClean="0"/>
              <a:t> творчества («Душа», «Дорожкою простонародною…», «Я счастлива жить образцово и просто» и др.).</a:t>
            </a:r>
          </a:p>
          <a:p>
            <a:pPr algn="just"/>
            <a:r>
              <a:rPr lang="ru-RU" b="1" dirty="0" smtClean="0"/>
              <a:t>Свобода и своеволие души</a:t>
            </a:r>
            <a:r>
              <a:rPr lang="ru-RU" dirty="0" smtClean="0"/>
              <a:t>, не знающей меры – вечная и дорогая тема, идет рядом с темой </a:t>
            </a:r>
            <a:r>
              <a:rPr lang="ru-RU" b="1" dirty="0" smtClean="0"/>
              <a:t>любви</a:t>
            </a:r>
            <a:r>
              <a:rPr lang="ru-RU" dirty="0" smtClean="0"/>
              <a:t>, без которой невозможно представить поэзию Цветаевой: «Любить – знать, любить – мочь, любить – платить по счету» («Надпись в альбом», «Мне нравится, что Вы больны не мною» и др.).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Особенности чувства любви у лирической героини Цветаевой. Это любить – значит жить. Любовь у Цветаевой всегда «поединок роковой», всегда спор, конфликт и чаще всего – разрыв. Любовная лирика, как и вся ее поэзия, громогласна, широкомасштабна, гиперболична, неистова, внутренне драматична. </a:t>
            </a:r>
          </a:p>
          <a:p>
            <a:pPr algn="just"/>
            <a:r>
              <a:rPr lang="ru-RU" dirty="0" smtClean="0"/>
              <a:t>Невероятная открытость, откровенность – неповторимые черты лирики Цветаевой. Героиня убеждена, что чувствам подвластны и время, расстояния.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4790" cy="4572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Сергей Александрович Есенин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21 сентября 1895 года – 28 декабря 1925 года</a:t>
            </a:r>
            <a:endParaRPr lang="ru-RU" b="1" dirty="0"/>
          </a:p>
        </p:txBody>
      </p:sp>
      <p:pic>
        <p:nvPicPr>
          <p:cNvPr id="5" name="Содержимое 4" descr="esenin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1428736"/>
            <a:ext cx="3141660" cy="5064356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Творчество С. Есенина относится к </a:t>
            </a:r>
            <a:r>
              <a:rPr lang="ru-RU" dirty="0" err="1" smtClean="0"/>
              <a:t>неокрестьянской</a:t>
            </a:r>
            <a:r>
              <a:rPr lang="ru-RU" dirty="0" smtClean="0"/>
              <a:t> поэзии.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smtClean="0"/>
              <a:t>поэзии Есенина есть и </a:t>
            </a:r>
            <a:r>
              <a:rPr lang="ru-RU" b="1" i="1" dirty="0" smtClean="0"/>
              <a:t>тихие звуки, </a:t>
            </a:r>
            <a:r>
              <a:rPr lang="ru-RU" b="1" i="1" dirty="0" err="1" smtClean="0"/>
              <a:t>цветопись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В стихах Есенина разнообразны оттенки красного цвета: </a:t>
            </a:r>
            <a:r>
              <a:rPr lang="ru-RU" dirty="0" err="1" smtClean="0"/>
              <a:t>розовый</a:t>
            </a:r>
            <a:r>
              <a:rPr lang="ru-RU" dirty="0" smtClean="0"/>
              <a:t>, алый, малиновый, багряный; оттенки желтого часто приобретают «металлическое» звучание: золотой, медный; много зеленого цвета, синего и </a:t>
            </a:r>
            <a:r>
              <a:rPr lang="ru-RU" dirty="0" err="1" smtClean="0"/>
              <a:t>голубого</a:t>
            </a:r>
            <a:r>
              <a:rPr lang="ru-RU" dirty="0" smtClean="0"/>
              <a:t>. Есть и белый, и черный, и серый цвета, но в целом стихи Есенина окрашены в чистые, ясные, то нежные, то яркие цвета и оттенки.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лирике Есенина </a:t>
            </a:r>
            <a:r>
              <a:rPr lang="ru-RU" b="1" i="1" dirty="0" smtClean="0"/>
              <a:t>и движение, и звуки, и краски мира. Есть и запахи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«Запах меда от невинных рук», «пахнет смолистой сосной», «духовитые дубровы», «пахучий мякиш тишины», «пряный вечер» и т. д. </a:t>
            </a:r>
          </a:p>
          <a:p>
            <a:pPr algn="just"/>
            <a:r>
              <a:rPr lang="ru-RU" dirty="0" smtClean="0"/>
              <a:t>Зори, закаты, снег, дождь, ветер, тучи, озера, реки... Есенин рисует и мир животных, и мир растений. Особенно часто встречается образ дерева. Образ девушки постоянно связан с образом тонкой березки, образ души – с весенним цветением, образ лирического героя – с кленом.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Любовная лирика С.А. Есенина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 любви Есенин пишет уже в самых ранних своих стихах, истоки которых – в песенном русском фольклоре («Подражание песне», «Та поила коня из горстей в поводу...», 1910). </a:t>
            </a:r>
          </a:p>
          <a:p>
            <a:pPr algn="just"/>
            <a:r>
              <a:rPr lang="ru-RU" dirty="0" smtClean="0"/>
              <a:t>Любовь к женщине – лишь акцент в проявлении чувства любви ко всему земному, любимая час представляется в образе природы: «Зацелую допьяна, изомну, как» цвет», а природа – олицетворена: «Выткался на озере алый цвет зари» (1910); </a:t>
            </a:r>
            <a:r>
              <a:rPr lang="ru-RU" i="1" dirty="0" smtClean="0"/>
              <a:t>«Зеленая прическа, / Девическая грудь, / О тонкая березка. Что загляделась в пруд?»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64360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Настроения любовной лирики меняются в «городских» стихотворениях поэта. Город оторвал Есенина от «родины-рая», и ощущен счастья стало ностальгическим переживанием, а земная «девушка-природа» стала мечтой-воспоминанием, почти бесплотным.</a:t>
            </a:r>
          </a:p>
          <a:p>
            <a:pPr algn="just"/>
            <a:r>
              <a:rPr lang="ru-RU" dirty="0" smtClean="0"/>
              <a:t>Поэтичность, нежность сменил озлобленный цинизм, цинизм к защитная реакция, как отчаяние. Любовь низведена до плотской, животной потребности, но в конце стихотворения – жалобное раскаяние: </a:t>
            </a:r>
            <a:r>
              <a:rPr lang="ru-RU" i="1" dirty="0" smtClean="0"/>
              <a:t>«Дорогая, я плачу, / Прости... прости...»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«Персидские мотивы» (1924–1925) – попытка обрести согласие с самим собой и с миром. Романтический сюжет о любви северянина и южанки Есенин воспринял через поэзию Пушкина и Лермонтова.</a:t>
            </a:r>
          </a:p>
          <a:p>
            <a:pPr algn="just"/>
            <a:r>
              <a:rPr lang="ru-RU" dirty="0" smtClean="0"/>
              <a:t>Есенин создал образ </a:t>
            </a:r>
            <a:r>
              <a:rPr lang="ru-RU" dirty="0" err="1" smtClean="0"/>
              <a:t>голубой</a:t>
            </a:r>
            <a:r>
              <a:rPr lang="ru-RU" dirty="0" smtClean="0"/>
              <a:t> и веселой страны, которой перестала быть Россия. Ранее Россия ассоциировалась в лирике Есенина с «</a:t>
            </a:r>
            <a:r>
              <a:rPr lang="ru-RU" dirty="0" err="1" smtClean="0"/>
              <a:t>голубой</a:t>
            </a:r>
            <a:r>
              <a:rPr lang="ru-RU" dirty="0" smtClean="0"/>
              <a:t> страной», страной-идеалом, мечтой. Теперь выдуманная Персия («</a:t>
            </a:r>
            <a:r>
              <a:rPr lang="ru-RU" dirty="0" err="1" smtClean="0"/>
              <a:t>Голубая</a:t>
            </a:r>
            <a:r>
              <a:rPr lang="ru-RU" dirty="0" smtClean="0"/>
              <a:t> родина </a:t>
            </a:r>
            <a:r>
              <a:rPr lang="ru-RU" dirty="0" err="1" smtClean="0"/>
              <a:t>Фирдуси</a:t>
            </a:r>
            <a:r>
              <a:rPr lang="ru-RU" dirty="0" smtClean="0"/>
              <a:t>») соответствовала идеалу.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«Анна </a:t>
            </a:r>
            <a:r>
              <a:rPr lang="ru-RU" dirty="0" err="1" smtClean="0"/>
              <a:t>Снегина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Поэма «Анна </a:t>
            </a:r>
            <a:r>
              <a:rPr lang="ru-RU" dirty="0" err="1" smtClean="0"/>
              <a:t>Снегина</a:t>
            </a:r>
            <a:r>
              <a:rPr lang="ru-RU" dirty="0" smtClean="0"/>
              <a:t>» закончена Есениным в январе 1925 года. В этой поэме сплелись все основные темы лирики Есенина: родина, любовь, «Русь уходящая» и «Русь советская».</a:t>
            </a:r>
          </a:p>
          <a:p>
            <a:pPr algn="just"/>
            <a:r>
              <a:rPr lang="ru-RU" dirty="0" smtClean="0"/>
              <a:t>Тема угасания «дворянских гнезд», начатая </a:t>
            </a:r>
            <a:br>
              <a:rPr lang="ru-RU" dirty="0" smtClean="0"/>
            </a:br>
            <a:r>
              <a:rPr lang="ru-RU" dirty="0" smtClean="0"/>
              <a:t>И.С. Тургенев в «Дворянском гнезде», развитая А.П. Чеховым в «Вишневом саде», получила у Есенина свою интерпретацию, можно сказать, он поставил точку в развитии этой темы: с приходом советской власти «дворяне к гнезда» исчезли.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«Черный человек»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Поэма «Анна </a:t>
            </a:r>
            <a:r>
              <a:rPr lang="ru-RU" dirty="0" err="1" smtClean="0"/>
              <a:t>Снегина</a:t>
            </a:r>
            <a:r>
              <a:rPr lang="ru-RU" dirty="0" smtClean="0"/>
              <a:t>», которая заканчивается грустно, но романтически светло, относится к январю 1925 года. А в ноябре того же года написана задуманная еще в 1923 году последняя поэма Есенина, «Черный человек».</a:t>
            </a:r>
          </a:p>
          <a:p>
            <a:pPr algn="just"/>
            <a:r>
              <a:rPr lang="ru-RU" dirty="0" smtClean="0"/>
              <a:t>1925 год отмечен для Есенина особенно тягостными предчувствиями, разочарованиями, крушением надежд и по отношению к России (в Анне </a:t>
            </a:r>
            <a:r>
              <a:rPr lang="ru-RU" dirty="0" err="1" smtClean="0"/>
              <a:t>Снегиной</a:t>
            </a:r>
            <a:r>
              <a:rPr lang="ru-RU" dirty="0" smtClean="0"/>
              <a:t>» – и о российской трагедии, о разоре и погибели крестьянского мира), и по отношению к собственной судьбе.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1890–1900 годы в России возникает новое течение – русский символизм. В нем принято выделять два основных этапа. К первому этапу относятся «старшие символисты» – Валерий Брюсов, Константин Бальмонт, Дмитрий Мережковский, Зинаида Гиппиус, Федор Сологуб. В 1900-е годы облик символизма обновили новые силы, так называемые «младшие символисты» – Александр Блок, Андрей Белый, Вячеслав Иванов. Разделял символистов двух этапов не столько возраст, сколько разница в направленности творчества и разница в отношении к миру.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и смысл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Поэма построена как диалог «черного человека» с лирическим героем. Как оказывается, это беспощадный разговор с самим собой, откровенный до «</a:t>
            </a:r>
            <a:r>
              <a:rPr lang="ru-RU" dirty="0" err="1" smtClean="0"/>
              <a:t>блевоты</a:t>
            </a:r>
            <a:r>
              <a:rPr lang="ru-RU" dirty="0" smtClean="0"/>
              <a:t>», исповедь перед самим собой, после которой жить уже невозможно. </a:t>
            </a:r>
          </a:p>
          <a:p>
            <a:pPr algn="just"/>
            <a:r>
              <a:rPr lang="ru-RU" dirty="0" smtClean="0"/>
              <a:t>«Прескверный гость» посетил поэта. Он явился прочитать «мерзкую книгу» его постыдных деяний, отнять у него малейшую надежд на спасение. Незваный ночной пришелец выворачивает перед грешником всю демоническую, им же вдохновленную, сторону его жизни. Кроме нее ничего и не осталось.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Каковы основные черты русского символизма? </a:t>
            </a:r>
          </a:p>
          <a:p>
            <a:pPr algn="just"/>
            <a:r>
              <a:rPr lang="ru-RU" dirty="0" smtClean="0"/>
              <a:t>2. В чем своеобразие поэмы «Двенадцать»? </a:t>
            </a:r>
          </a:p>
          <a:p>
            <a:pPr algn="just"/>
            <a:r>
              <a:rPr lang="ru-RU" dirty="0" smtClean="0"/>
              <a:t>3. Дайте определение понятию акмеизм.</a:t>
            </a:r>
          </a:p>
          <a:p>
            <a:pPr algn="just"/>
            <a:r>
              <a:rPr lang="ru-RU" dirty="0" smtClean="0"/>
              <a:t>4. Назовите и охарактеризуйте основные периоды творчества А.Ахматовой. </a:t>
            </a:r>
          </a:p>
          <a:p>
            <a:pPr algn="just"/>
            <a:r>
              <a:rPr lang="ru-RU" dirty="0" smtClean="0"/>
              <a:t>5. Каковы были эстетические взгляды футуристов? </a:t>
            </a:r>
          </a:p>
          <a:p>
            <a:pPr algn="just"/>
            <a:r>
              <a:rPr lang="ru-RU" dirty="0" smtClean="0"/>
              <a:t>6. Своеобразие поэмы В.В. Маяковского «Облако в штанах».</a:t>
            </a:r>
          </a:p>
          <a:p>
            <a:pPr algn="just"/>
            <a:r>
              <a:rPr lang="ru-RU" dirty="0" smtClean="0"/>
              <a:t>7. В чем заключалось своеобразие творчества </a:t>
            </a:r>
            <a:br>
              <a:rPr lang="ru-RU" dirty="0" smtClean="0"/>
            </a:br>
            <a:r>
              <a:rPr lang="ru-RU" dirty="0" smtClean="0"/>
              <a:t>М.И. Цветаевой?</a:t>
            </a:r>
          </a:p>
          <a:p>
            <a:pPr algn="just"/>
            <a:r>
              <a:rPr lang="ru-RU" dirty="0" smtClean="0"/>
              <a:t>8. Своеобразие творчества С.А. Есенина.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8050088" cy="6357958"/>
          </a:xfrm>
        </p:spPr>
        <p:txBody>
          <a:bodyPr>
            <a:normAutofit fontScale="62500" lnSpcReduction="20000"/>
          </a:bodyPr>
          <a:lstStyle/>
          <a:p>
            <a:pPr lvl="1" algn="ctr">
              <a:buNone/>
            </a:pPr>
            <a:r>
              <a:rPr lang="ru-RU" sz="2500" b="1" dirty="0" smtClean="0"/>
              <a:t>Основная литература</a:t>
            </a:r>
          </a:p>
          <a:p>
            <a:pPr algn="just"/>
            <a:r>
              <a:rPr lang="ru-RU" sz="2500" dirty="0" smtClean="0"/>
              <a:t>Русский язык и литература. Литература. 11 класс: учеб. для </a:t>
            </a:r>
            <a:r>
              <a:rPr lang="ru-RU" sz="2500" dirty="0" err="1" smtClean="0"/>
              <a:t>общеобразоват</a:t>
            </a:r>
            <a:r>
              <a:rPr lang="ru-RU" sz="2500" dirty="0" smtClean="0"/>
              <a:t>. организаций. Базовый уровень: в 2 ч. / О.Н. Михайлов, </a:t>
            </a:r>
            <a:br>
              <a:rPr lang="ru-RU" sz="2500" dirty="0" smtClean="0"/>
            </a:br>
            <a:r>
              <a:rPr lang="ru-RU" sz="2500" dirty="0" smtClean="0"/>
              <a:t>И.О. Шайтанов, В.А. </a:t>
            </a:r>
            <a:r>
              <a:rPr lang="ru-RU" sz="2500" dirty="0" err="1" smtClean="0"/>
              <a:t>Чалмаев</a:t>
            </a:r>
            <a:r>
              <a:rPr lang="ru-RU" sz="2500" dirty="0" smtClean="0"/>
              <a:t> [и др.]; сост. </a:t>
            </a:r>
            <a:br>
              <a:rPr lang="ru-RU" sz="2500" dirty="0" smtClean="0"/>
            </a:br>
            <a:r>
              <a:rPr lang="ru-RU" sz="2500" dirty="0" smtClean="0"/>
              <a:t>Е.П. Пронина; ред. В.П. Журавлев. – 3-е изд. – </a:t>
            </a:r>
            <a:br>
              <a:rPr lang="ru-RU" sz="2500" dirty="0" smtClean="0"/>
            </a:br>
            <a:r>
              <a:rPr lang="ru-RU" sz="2500" dirty="0" smtClean="0"/>
              <a:t>М.: Просвещение, 2016. – Ч. 1. – 415 с. </a:t>
            </a:r>
          </a:p>
          <a:p>
            <a:pPr algn="just"/>
            <a:r>
              <a:rPr lang="ru-RU" sz="2500" dirty="0" err="1" smtClean="0">
                <a:latin typeface="Cambria" pitchFamily="18" charset="0"/>
              </a:rPr>
              <a:t>Агеносов</a:t>
            </a:r>
            <a:r>
              <a:rPr lang="ru-RU" sz="2500" dirty="0" smtClean="0">
                <a:latin typeface="Cambria" pitchFamily="18" charset="0"/>
              </a:rPr>
              <a:t> В.В. Русская литература </a:t>
            </a:r>
            <a:r>
              <a:rPr lang="en-US" sz="2500" dirty="0" smtClean="0">
                <a:latin typeface="Cambria" pitchFamily="18" charset="0"/>
              </a:rPr>
              <a:t>XX</a:t>
            </a:r>
            <a:r>
              <a:rPr lang="ru-RU" sz="2500" dirty="0" smtClean="0">
                <a:latin typeface="Cambria" pitchFamily="18" charset="0"/>
              </a:rPr>
              <a:t> века. Ч. 1, Ч. 2. – М.: Дрофа, 2005. </a:t>
            </a:r>
          </a:p>
          <a:p>
            <a:pPr algn="ctr">
              <a:buNone/>
            </a:pPr>
            <a:r>
              <a:rPr lang="ru-RU" sz="2500" b="1" dirty="0" smtClean="0"/>
              <a:t>Дополнительная литература</a:t>
            </a:r>
          </a:p>
          <a:p>
            <a:pPr algn="just"/>
            <a:r>
              <a:rPr lang="ru-RU" sz="2500" dirty="0" err="1"/>
              <a:t>Джанумова</a:t>
            </a:r>
            <a:r>
              <a:rPr lang="ru-RU" sz="2500" dirty="0"/>
              <a:t> С.А</a:t>
            </a:r>
            <a:r>
              <a:rPr lang="ru-RU" sz="2500" dirty="0" smtClean="0"/>
              <a:t>. </a:t>
            </a:r>
            <a:r>
              <a:rPr lang="ru-RU" sz="2500" dirty="0"/>
              <a:t>Русская литература XIX века. 1880-1890 [Электронный ресурс] / </a:t>
            </a:r>
            <a:r>
              <a:rPr lang="ru-RU" sz="2500" dirty="0" err="1"/>
              <a:t>Кременцов</a:t>
            </a:r>
            <a:r>
              <a:rPr lang="ru-RU" sz="2500" dirty="0"/>
              <a:t> Л.П., </a:t>
            </a:r>
            <a:r>
              <a:rPr lang="ru-RU" sz="2500" dirty="0" err="1"/>
              <a:t>Джанумов</a:t>
            </a:r>
            <a:r>
              <a:rPr lang="ru-RU" sz="2500" dirty="0"/>
              <a:t> А.С. – М.: ФЛИНТА, 2017. – 383 с. – Режим доступа: </a:t>
            </a:r>
            <a:r>
              <a:rPr lang="en-US" sz="2500" dirty="0">
                <a:hlinkClick r:id="rId2"/>
              </a:rPr>
              <a:t>http://www.medcollegelib.ru/book/ISBN9785976500181.html</a:t>
            </a:r>
            <a:r>
              <a:rPr lang="ru-RU" sz="2500" dirty="0"/>
              <a:t> </a:t>
            </a:r>
            <a:r>
              <a:rPr lang="ru-RU" sz="2500" dirty="0" smtClean="0"/>
              <a:t>(дата обращения: 02.10.2019)</a:t>
            </a:r>
          </a:p>
          <a:p>
            <a:pPr algn="just"/>
            <a:r>
              <a:rPr lang="ru-RU" sz="2500" dirty="0" err="1"/>
              <a:t>Кременцов</a:t>
            </a:r>
            <a:r>
              <a:rPr lang="ru-RU" sz="2500" dirty="0"/>
              <a:t> Л.П</a:t>
            </a:r>
            <a:r>
              <a:rPr lang="ru-RU" sz="2500" dirty="0" smtClean="0"/>
              <a:t>. </a:t>
            </a:r>
            <a:r>
              <a:rPr lang="ru-RU" sz="2500" dirty="0"/>
              <a:t>Русская литература в ХХ веке. Обретения и утраты [Электронный </a:t>
            </a:r>
            <a:r>
              <a:rPr lang="ru-RU" sz="2500"/>
              <a:t>ресурс</a:t>
            </a:r>
            <a:r>
              <a:rPr lang="ru-RU" sz="2500" smtClean="0"/>
              <a:t>]: </a:t>
            </a:r>
            <a:r>
              <a:rPr lang="ru-RU" sz="2500" dirty="0"/>
              <a:t>учеб. пособие / </a:t>
            </a:r>
            <a:r>
              <a:rPr lang="ru-RU" sz="2500" dirty="0" err="1"/>
              <a:t>Кременцов</a:t>
            </a:r>
            <a:r>
              <a:rPr lang="ru-RU" sz="2500" dirty="0"/>
              <a:t> Л.П. - 3-е изд., стер. – М.: ФЛИНТА, 2011. – 224 с. – Режим доступа: </a:t>
            </a:r>
            <a:r>
              <a:rPr lang="en-US" sz="2500" dirty="0">
                <a:hlinkClick r:id="rId3"/>
              </a:rPr>
              <a:t>http://</a:t>
            </a:r>
            <a:r>
              <a:rPr lang="en-US" sz="2500" dirty="0" smtClean="0">
                <a:hlinkClick r:id="rId3"/>
              </a:rPr>
              <a:t>www.medcollegelib.ru/book/ISBN9785976500082.html</a:t>
            </a:r>
            <a:r>
              <a:rPr lang="ru-RU" sz="2500" dirty="0" smtClean="0"/>
              <a:t> </a:t>
            </a:r>
            <a:r>
              <a:rPr lang="ru-RU" sz="2500" dirty="0"/>
              <a:t>(дата обращения: 02.10.2019)</a:t>
            </a:r>
            <a:endParaRPr lang="ru-RU" sz="2500" dirty="0" smtClean="0"/>
          </a:p>
          <a:p>
            <a:pPr algn="just"/>
            <a:r>
              <a:rPr lang="ru-RU" sz="2500" dirty="0" smtClean="0"/>
              <a:t>Русский язык и литература [Электронный ресурс]: сб. тестовых заданий с эталонами ответов для </a:t>
            </a:r>
            <a:r>
              <a:rPr lang="ru-RU" sz="2500" dirty="0" err="1" smtClean="0"/>
              <a:t>внеаудитор</a:t>
            </a:r>
            <a:r>
              <a:rPr lang="ru-RU" sz="2500" dirty="0" smtClean="0"/>
              <a:t>. (</a:t>
            </a:r>
            <a:r>
              <a:rPr lang="ru-RU" sz="2500" dirty="0" err="1" smtClean="0"/>
              <a:t>самостоят</a:t>
            </a:r>
            <a:r>
              <a:rPr lang="ru-RU" sz="2500" dirty="0" smtClean="0"/>
              <a:t>.) работы студентов по специальностям 33.02.01 – Фармация, 31.02.03 – Лабораторная диагностика, 34.02.01 – Сестринское дело (очная форма обучения). Ч. 1. – Режим доступа: </a:t>
            </a:r>
            <a:r>
              <a:rPr lang="en-US" sz="2500" dirty="0" smtClean="0">
                <a:latin typeface="Cambria" panose="02040503050406030204" pitchFamily="18" charset="0"/>
                <a:hlinkClick r:id="rId4"/>
              </a:rPr>
              <a:t>http://krasgmu.ru/index.php?page[common]=content&amp;id=69129</a:t>
            </a:r>
            <a:r>
              <a:rPr lang="ru-RU" sz="2500" dirty="0" smtClean="0"/>
              <a:t>  (дата обращения: 02.10.2019)</a:t>
            </a:r>
            <a:endParaRPr lang="en-US" sz="2500" dirty="0" smtClean="0"/>
          </a:p>
          <a:p>
            <a:pPr algn="ctr">
              <a:buNone/>
            </a:pPr>
            <a:r>
              <a:rPr lang="ru-RU" sz="2500" b="1" dirty="0" smtClean="0"/>
              <a:t>Электронные ресурсы</a:t>
            </a:r>
          </a:p>
          <a:p>
            <a:pPr algn="just"/>
            <a:r>
              <a:rPr lang="ru-RU" sz="2500" dirty="0" smtClean="0"/>
              <a:t>Русская поэзия «Серебряного века» [Электронный ресурс]. </a:t>
            </a:r>
            <a:r>
              <a:rPr lang="en-US" sz="2500" dirty="0" smtClean="0">
                <a:latin typeface="Cambria" pitchFamily="18" charset="0"/>
              </a:rPr>
              <a:t>URL: </a:t>
            </a:r>
            <a:r>
              <a:rPr lang="en-US" sz="2500" dirty="0" smtClean="0">
                <a:latin typeface="Cambria" pitchFamily="18" charset="0"/>
                <a:hlinkClick r:id="rId5"/>
              </a:rPr>
              <a:t>http://rvb.ru/20vek/silver-age/toc.html</a:t>
            </a:r>
            <a:r>
              <a:rPr lang="ru-RU" sz="2500" dirty="0" smtClean="0">
                <a:latin typeface="Cambria" pitchFamily="18" charset="0"/>
              </a:rPr>
              <a:t> </a:t>
            </a:r>
            <a:r>
              <a:rPr lang="ru-RU" sz="2500" dirty="0" smtClean="0"/>
              <a:t>(дата обращения: 02.10.2019)</a:t>
            </a:r>
          </a:p>
          <a:p>
            <a:pPr algn="just"/>
            <a:r>
              <a:rPr lang="ru-RU" sz="2500" dirty="0" smtClean="0"/>
              <a:t>Есенин С.А. [Электронный ресурс]. </a:t>
            </a:r>
            <a:r>
              <a:rPr lang="en-US" sz="2500" dirty="0" smtClean="0">
                <a:latin typeface="Cambria" pitchFamily="18" charset="0"/>
              </a:rPr>
              <a:t>URL: </a:t>
            </a:r>
            <a:r>
              <a:rPr lang="en-US" sz="2500" dirty="0" smtClean="0">
                <a:latin typeface="Cambria" pitchFamily="18" charset="0"/>
                <a:hlinkClick r:id="rId6"/>
              </a:rPr>
              <a:t>http://esenin.ru/</a:t>
            </a:r>
            <a:r>
              <a:rPr lang="ru-RU" sz="2500" dirty="0" smtClean="0">
                <a:latin typeface="Cambria" pitchFamily="18" charset="0"/>
              </a:rPr>
              <a:t> </a:t>
            </a:r>
            <a:r>
              <a:rPr lang="ru-RU" sz="2500" dirty="0" smtClean="0"/>
              <a:t>(дата обращения: 02.10.2019)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Три главных элемента нового искусства – мистическое содержание, символы и расширение художественной впечатлительности». </a:t>
            </a:r>
          </a:p>
          <a:p>
            <a:pPr algn="just"/>
            <a:r>
              <a:rPr lang="ru-RU" dirty="0" smtClean="0"/>
              <a:t>В течение 1894–1895 годов выходят три сборника под названием «Русские символисты». Их издателем и главным автором был В. Брюсов. Он так определяет цель нового течения: «Цель символизма – рядом сопоставленных образов как бы загипнотизировать читателя, вызвать в нем известное настроение».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78647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Культура и литература в России всегда были тесно связаны с философией, но на рубеже веков возникает особый интерес к этой науке. Философское учение проникает в разные области культуры. Происходит расцвет философской лирики, публицистики, прозы, музыки. </a:t>
            </a:r>
          </a:p>
          <a:p>
            <a:pPr algn="just"/>
            <a:r>
              <a:rPr lang="ru-RU" dirty="0" smtClean="0"/>
              <a:t>Под влиянием высоких идей философа В. Соловьева о любви, добре и красоте формировалось мировоззрение многих «младших символистов»: их не случайно называли «</a:t>
            </a:r>
            <a:r>
              <a:rPr lang="ru-RU" dirty="0" err="1" smtClean="0"/>
              <a:t>соловьевцами</a:t>
            </a:r>
            <a:r>
              <a:rPr lang="ru-RU" dirty="0" smtClean="0"/>
              <a:t>». По их мнению, поэт является связующим звеном между двумя разными мирами – земным и небесным. Перед поэтом, тем самым, стоит новая задача – стать «органом мировой души... </a:t>
            </a:r>
            <a:r>
              <a:rPr lang="ru-RU" dirty="0" err="1" smtClean="0"/>
              <a:t>тайновидцем</a:t>
            </a:r>
            <a:r>
              <a:rPr lang="ru-RU" dirty="0" smtClean="0"/>
              <a:t> и </a:t>
            </a:r>
            <a:r>
              <a:rPr lang="ru-RU" dirty="0" err="1" smtClean="0"/>
              <a:t>тайнотворцем</a:t>
            </a:r>
            <a:r>
              <a:rPr lang="ru-RU" dirty="0" smtClean="0"/>
              <a:t> жизни».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Писатели-символисты считали, что окружающий нас материальный мир – это видимость, всего лишь отражение идеального Высшего мира. Перед человеком творчества стоит главная задача – проникнуть в истинный мир, </a:t>
            </a:r>
            <a:r>
              <a:rPr lang="ru-RU" dirty="0" err="1" smtClean="0"/>
              <a:t>надреальный</a:t>
            </a:r>
            <a:r>
              <a:rPr lang="ru-RU" dirty="0" smtClean="0"/>
              <a:t>, это и даст возможность стать ближе к Высшему разуму. Символ, используемый при этом, и является средством, помогающим постигнуть этот </a:t>
            </a:r>
            <a:r>
              <a:rPr lang="ru-RU" dirty="0" err="1" smtClean="0"/>
              <a:t>надреальный</a:t>
            </a:r>
            <a:r>
              <a:rPr lang="ru-RU" dirty="0" smtClean="0"/>
              <a:t> мир.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Александр Александрович Блок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16 ноября 1880 года – 7 августа 1921 года</a:t>
            </a:r>
            <a:endParaRPr lang="ru-RU" b="1" dirty="0"/>
          </a:p>
        </p:txBody>
      </p:sp>
      <p:pic>
        <p:nvPicPr>
          <p:cNvPr id="5" name="Содержимое 4" descr="439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97510" y="1447800"/>
            <a:ext cx="3222555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3632</Words>
  <Application>Microsoft Office PowerPoint</Application>
  <PresentationFormat>Экран (4:3)</PresentationFormat>
  <Paragraphs>171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Поэзия начала XX века</vt:lpstr>
      <vt:lpstr>План лекции</vt:lpstr>
      <vt:lpstr>Презентация PowerPoint</vt:lpstr>
      <vt:lpstr>Презентация PowerPoint</vt:lpstr>
      <vt:lpstr>Символизм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темы творчества А.А. Блока</vt:lpstr>
      <vt:lpstr>Презентация PowerPoint</vt:lpstr>
      <vt:lpstr>Презентация PowerPoint</vt:lpstr>
      <vt:lpstr>Презентация PowerPoint</vt:lpstr>
      <vt:lpstr>Поэма «Двенадцать»</vt:lpstr>
      <vt:lpstr>Презентация PowerPoint</vt:lpstr>
      <vt:lpstr>Презентация PowerPoint</vt:lpstr>
      <vt:lpstr>Акмеизм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Поэма «Реквием»</vt:lpstr>
      <vt:lpstr>Презентация PowerPoint</vt:lpstr>
      <vt:lpstr>Презентация PowerPoint</vt:lpstr>
      <vt:lpstr>Футуризм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Поэма «Облако в штанах»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образы и темы творчества М.И. Цветаевой</vt:lpstr>
      <vt:lpstr>Презентация PowerPoint</vt:lpstr>
      <vt:lpstr>Презентация PowerPoint</vt:lpstr>
      <vt:lpstr>Презентация PowerPoint</vt:lpstr>
      <vt:lpstr>Презентация PowerPoint</vt:lpstr>
      <vt:lpstr>Любовная лирика С.А. Есенина</vt:lpstr>
      <vt:lpstr>Презентация PowerPoint</vt:lpstr>
      <vt:lpstr>Презентация PowerPoint</vt:lpstr>
      <vt:lpstr>Поэма «Анна Снегина»</vt:lpstr>
      <vt:lpstr>Поэма «Черный человек»</vt:lpstr>
      <vt:lpstr>Сюжет и смысл поэмы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 начала XX века</dc:title>
  <dc:creator>Анастасия</dc:creator>
  <cp:lastModifiedBy>Белозор Анастасия Сергеевна</cp:lastModifiedBy>
  <cp:revision>19</cp:revision>
  <dcterms:created xsi:type="dcterms:W3CDTF">2018-01-31T03:29:36Z</dcterms:created>
  <dcterms:modified xsi:type="dcterms:W3CDTF">2020-10-20T03:15:49Z</dcterms:modified>
</cp:coreProperties>
</file>