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1" r:id="rId1"/>
  </p:sldMasterIdLst>
  <p:notesMasterIdLst>
    <p:notesMasterId r:id="rId13"/>
  </p:notesMasterIdLst>
  <p:sldIdLst>
    <p:sldId id="256" r:id="rId2"/>
    <p:sldId id="298" r:id="rId3"/>
    <p:sldId id="299" r:id="rId4"/>
    <p:sldId id="300" r:id="rId5"/>
    <p:sldId id="318" r:id="rId6"/>
    <p:sldId id="316" r:id="rId7"/>
    <p:sldId id="303" r:id="rId8"/>
    <p:sldId id="313" r:id="rId9"/>
    <p:sldId id="315" r:id="rId10"/>
    <p:sldId id="312" r:id="rId11"/>
    <p:sldId id="277" r:id="rId12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2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F905C-9E40-8847-B557-D4503F9CDE1E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840B7-B5D5-9649-9091-251D53DAB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64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4ADFED4-39DD-DBFD-7DBC-F5DDF156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-581958"/>
            <a:ext cx="8636422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sz="1800" b="1" kern="150" dirty="0" smtClean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pPr algn="ctr"/>
            <a:endParaRPr lang="ru-RU" sz="1800" b="1" kern="150" dirty="0" smtClean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pPr algn="ctr"/>
            <a:endParaRPr lang="ru-RU" b="1" kern="150" dirty="0" smtClean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800" b="1" kern="15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Федеральное </a:t>
            </a:r>
            <a:r>
              <a:rPr lang="ru-RU" sz="1800" b="1" kern="15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государственное бюджетное образовательное учреждение</a:t>
            </a:r>
            <a:endParaRPr lang="ru-RU" sz="1800" b="1" kern="15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800" b="1" kern="15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высшего образования «Красноярский государственный медицинский</a:t>
            </a:r>
            <a:endParaRPr lang="ru-RU" sz="1800" b="1" kern="15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800" b="1" kern="15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университет имени профессора В.Ф. Войно-Ясенецкого»</a:t>
            </a:r>
            <a:endParaRPr lang="ru-RU" sz="1800" b="1" kern="15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800" b="1" kern="15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Министерства здравоохранения Российской Федерации</a:t>
            </a:r>
            <a:endParaRPr lang="ru-RU" sz="1800" b="1" kern="15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8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Фармацевтический колледж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altLang="ru-RU" b="1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31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31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31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normalizeH="0" baseline="0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31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normalizeH="0" baseline="0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31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31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31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31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31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31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31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kumimoji="0" lang="ru-RU" altLang="ru-RU" sz="20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Вебер Татьяна Андреевна</a:t>
            </a:r>
          </a:p>
          <a:p>
            <a:pPr marL="0" marR="0" lvl="0" indent="431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alt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Шмырина</a:t>
            </a:r>
            <a:r>
              <a:rPr lang="ru-RU" alt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Инна Александровна</a:t>
            </a:r>
          </a:p>
          <a:p>
            <a:pPr marL="0" marR="0" lvl="0" indent="431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normalizeH="0" baseline="0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kumimoji="0" lang="ru-RU" altLang="ru-RU" b="1" i="0" u="none" strike="noStrike" normalizeH="0" baseline="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normalizeH="0" baseline="0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844824"/>
            <a:ext cx="5487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altLang="ru-RU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68960"/>
            <a:ext cx="90730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431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cap="none" spc="0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kumimoji="0" lang="ru-RU" altLang="ru-RU" sz="2800" b="1" i="0" u="none" strike="noStrike" cap="none" spc="0" normalizeH="0" baseline="0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2800" b="1" i="0" u="none" strike="noStrike" cap="none" spc="0" normalizeH="0" baseline="0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«Этический кодекс фармацевта</a:t>
            </a:r>
            <a:r>
              <a:rPr kumimoji="0" lang="ru-RU" altLang="ru-RU" sz="2800" b="1" i="0" u="none" strike="noStrike" cap="none" spc="0" normalizeH="0" baseline="0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431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cap="none" spc="0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  <a:endParaRPr lang="ru-RU" sz="2800" b="1" cap="none" spc="0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A983C41-C187-884B-CC3C-B20ACE83484B}"/>
              </a:ext>
            </a:extLst>
          </p:cNvPr>
          <p:cNvSpPr/>
          <p:nvPr/>
        </p:nvSpPr>
        <p:spPr>
          <a:xfrm>
            <a:off x="188640" y="547568"/>
            <a:ext cx="87667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подведении итога, хочется сказать, что несмотря на многие изменения, которые происходят в современном мире - фармацевтическая деонтология остается важным путеводителем для фармацевтических работников.</a:t>
            </a:r>
          </a:p>
          <a:p>
            <a:pPr indent="457200" algn="just"/>
            <a:r>
              <a:rPr lang="ru-RU" sz="1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</a:t>
            </a:r>
            <a:r>
              <a:rPr lang="ru-RU" sz="1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образом, </a:t>
            </a:r>
            <a:r>
              <a:rPr lang="ru-RU" sz="1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сделать следующие выводы:</a:t>
            </a:r>
          </a:p>
          <a:p>
            <a:pPr indent="457200" algn="just"/>
            <a:r>
              <a:rPr lang="ru-RU" sz="1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Этический кодекс фармацевтического работника России (далее Этический кодекс) является совокупностью этических норм и морально-нравственных принципов поведения фармацевтического работника при оказании квалифицированной, доступной и своевременной фармацевтической помощи, которая включает обеспечение населения и конкретно каждого гражданина всеми товарами аптечного ассортимента, в первую очередь лекарственными средствами, а также оказание научно-консультативных услуг по всем вопросам, связанным с лекарственными средствами. </a:t>
            </a:r>
          </a:p>
          <a:p>
            <a:pPr indent="457200" algn="just"/>
            <a:r>
              <a:rPr lang="ru-RU" sz="1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задача профессиональной деятельности фармацевтического работника – сохранение здоровья человека. Фармацевтический работник должен оказывать фармацевтическую помощь любому человеку независимо от национальности, политических и религиозных убеждений, имущественного положения, пола, возраста, социального статуса пациента.</a:t>
            </a:r>
          </a:p>
          <a:p>
            <a:pPr indent="457200" algn="just"/>
            <a:r>
              <a:rPr lang="ru-RU" sz="1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Специальное фармацевтическое образование дает фармацевтическому работнику право отвечать за рациональное использование лекарственных средств, проявляя исключительную бдительность при отпуске лекарственных средств для престарелых и детей. Фармацевтический работник должен гарантировать в интересах сохранения здоровья и безопасности населения адекватный контроль за качеством, хранением, безопасностью и эффективностью лекарственных препаратов.</a:t>
            </a:r>
            <a:r>
              <a:rPr lang="ru-RU" sz="1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DE320C-6459-4D75-FDA1-E1038FDA583A}"/>
              </a:ext>
            </a:extLst>
          </p:cNvPr>
          <p:cNvSpPr txBox="1"/>
          <p:nvPr/>
        </p:nvSpPr>
        <p:spPr>
          <a:xfrm>
            <a:off x="2843808" y="44624"/>
            <a:ext cx="3096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0513312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2"/>
          <p:cNvSpPr/>
          <p:nvPr/>
        </p:nvSpPr>
        <p:spPr>
          <a:xfrm>
            <a:off x="683568" y="2204864"/>
            <a:ext cx="7632848" cy="3528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  <a:scene3d>
              <a:camera prst="isometricOffAxis2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indent="889560" algn="just">
              <a:lnSpc>
                <a:spcPct val="120000"/>
              </a:lnSpc>
            </a:pPr>
            <a:r>
              <a:rPr lang="ru-RU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Script" pitchFamily="34" charset="0"/>
                <a:cs typeface="Times New Roman" panose="02020603050405020304" pitchFamily="18" charset="0"/>
              </a:rPr>
              <a:t>СПАСИБО ЗА ВНИМАНИЕ !</a:t>
            </a:r>
          </a:p>
          <a:p>
            <a:pPr indent="889560" algn="just">
              <a:lnSpc>
                <a:spcPct val="120000"/>
              </a:lnSpc>
            </a:pPr>
            <a:endParaRPr lang="ru-RU" sz="3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89560" algn="just">
              <a:lnSpc>
                <a:spcPct val="120000"/>
              </a:lnSpc>
            </a:pPr>
            <a:r>
              <a:rPr lang="ru-RU" sz="3600" b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lang="ru-RU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0640" indent="-889560">
              <a:lnSpc>
                <a:spcPct val="100000"/>
              </a:lnSpc>
              <a:spcBef>
                <a:spcPts val="400"/>
              </a:spcBef>
            </a:pPr>
            <a:endParaRPr lang="ru-RU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0640" indent="-889560">
              <a:lnSpc>
                <a:spcPct val="100000"/>
              </a:lnSpc>
              <a:spcBef>
                <a:spcPts val="400"/>
              </a:spcBef>
            </a:pPr>
            <a:endParaRPr lang="ru-RU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459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51520" y="404664"/>
            <a:ext cx="8640960" cy="51845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 деятельности фармацевтов, провизоров, консультантов, первостольников строгое соблюдение этических норм сложно заменить интуицией, ведь от правильного поведения этих специалистов зависит здоровье человека, да и к </a:t>
            </a:r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пациенту</a:t>
            </a:r>
            <a:r>
              <a:rPr lang="ru-RU" sz="1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всегда нужен особенный подход. Вот почему попытки сформулировать этические нормы для фармацевтов появились еще несколько столетий назад.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Актуальность темы исследования.</a:t>
            </a:r>
            <a:r>
              <a:rPr lang="ru-RU" sz="1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Тема особо актуальна в современном мире, так как этические аспекты профессии почти утеряны. Фармацевтическая деонтология имеет свои направленности, такие как взаимоотношения фармацевта с пациентом, фармацевта с медицинским работником и отношения среди коллег.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780002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51520" y="404664"/>
            <a:ext cx="8640960" cy="6597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</a:t>
            </a:r>
            <a:r>
              <a:rPr lang="ru-RU" sz="1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данной курсовой работы является изучение правил фармацевтической деонтологии в профессиональной деятельности.</a:t>
            </a:r>
            <a:endParaRPr lang="ru-RU" sz="1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достижения поставленной цели необходимо решить </a:t>
            </a:r>
            <a:r>
              <a:rPr lang="ru-RU" sz="1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ряд задач:</a:t>
            </a:r>
            <a:endParaRPr lang="ru-RU" sz="1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Ознакомиться с историческими моментами возникновения и развития этики и деонтологии фармацевта.</a:t>
            </a:r>
            <a:endParaRPr lang="ru-RU" sz="1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понятие и принципы фармацевтической деонтологии.</a:t>
            </a:r>
            <a:endParaRPr lang="ru-RU" sz="1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</a:t>
            </a:r>
            <a:r>
              <a:rPr lang="ru-RU" sz="1800" dirty="0">
                <a:solidFill>
                  <a:srgbClr val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профессиональной этики в фармацевтической деятельности</a:t>
            </a:r>
            <a:r>
              <a:rPr lang="ru-RU" sz="1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Объектом исследования</a:t>
            </a:r>
            <a:r>
              <a:rPr lang="ru-RU" sz="1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данной курсовой работы является Этический кодекс фармацевта. </a:t>
            </a:r>
            <a:endParaRPr lang="ru-RU" sz="1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Предмет исследования</a:t>
            </a:r>
            <a:r>
              <a:rPr lang="ru-RU" sz="1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- принципы фармацевтической этики в профессиональной деятельности фармацевта</a:t>
            </a:r>
            <a:r>
              <a:rPr lang="ru-RU" sz="2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4898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DAB5C8-1CED-503A-6623-1E5009A00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882" y="764704"/>
            <a:ext cx="8504236" cy="476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5124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4775D80-586D-59FF-E578-85218E923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42756"/>
            <a:ext cx="7510338" cy="56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2576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7504FAB-94B4-187B-8B71-C6F892F635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2" r="3139" b="4963"/>
          <a:stretch/>
        </p:blipFill>
        <p:spPr>
          <a:xfrm>
            <a:off x="737574" y="260648"/>
            <a:ext cx="7668852" cy="57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3390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D07578E-DE4D-F67D-03C3-D75C82AF79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1" r="3271" b="5231"/>
          <a:stretch/>
        </p:blipFill>
        <p:spPr>
          <a:xfrm>
            <a:off x="827584" y="260648"/>
            <a:ext cx="7488832" cy="56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7551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048907-80CD-0932-2975-3865820D0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6" t="2041" r="2596" b="-1"/>
          <a:stretch/>
        </p:blipFill>
        <p:spPr>
          <a:xfrm>
            <a:off x="107504" y="1124744"/>
            <a:ext cx="8874986" cy="36724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3675184" y="2423447"/>
            <a:ext cx="1904927" cy="5400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Impact" panose="020B0806030902050204" pitchFamily="34" charset="0"/>
              </a:rPr>
              <a:t>Знания и умения</a:t>
            </a:r>
          </a:p>
          <a:p>
            <a:pPr algn="ctr"/>
            <a:r>
              <a:rPr lang="ru-RU" sz="1400" dirty="0" smtClean="0">
                <a:latin typeface="Impact" panose="020B0806030902050204" pitchFamily="34" charset="0"/>
              </a:rPr>
              <a:t>фармацевта</a:t>
            </a:r>
            <a:endParaRPr lang="ru-RU" sz="1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8993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72998F-2A04-0937-0F5B-E47A78AA8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810825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7310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2296</TotalTime>
  <Words>406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121</cp:revision>
  <dcterms:created xsi:type="dcterms:W3CDTF">2015-05-05T11:06:51Z</dcterms:created>
  <dcterms:modified xsi:type="dcterms:W3CDTF">2023-02-04T13:13:56Z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