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1" r:id="rId5"/>
    <p:sldId id="279" r:id="rId6"/>
    <p:sldId id="27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79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0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89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68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1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62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1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0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65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38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3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3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8064896" cy="1586607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Обмен 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углеводов: переваривание, </a:t>
            </a:r>
            <a:r>
              <a:rPr lang="ru-RU" altLang="ru-RU" sz="4000" b="1" dirty="0" err="1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вс</a:t>
            </a: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История развития лабораторной службы</a:t>
            </a:r>
            <a:r>
              <a:rPr lang="ru-RU" altLang="ru-RU" sz="3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        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лекция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для </a:t>
            </a: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студентов, </a:t>
            </a:r>
            <a:b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обучающихся по специальности 31.02.03 Лабораторная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диагностика</a:t>
            </a:r>
            <a: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/>
            </a:r>
            <a:b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переваривание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, всасывание</a:t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ывание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водов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: переваривание, всасывание</a:t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переваривание, всасывание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797152"/>
            <a:ext cx="4104456" cy="888504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преподаватель</a:t>
            </a:r>
          </a:p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Перфильева Галина Владимировна</a:t>
            </a:r>
            <a:endParaRPr lang="ru-RU" sz="1800" baseline="30000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!_hw\!КрасГМУ\ПРЕЗЕНТАЦИЯ v2.0\Pppres\Лого_титул_п01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3448"/>
            <a:ext cx="34544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6021288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3563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43192" cy="93610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Arial Narrow" panose="020B0606020202030204" pitchFamily="34" charset="0"/>
              </a:rPr>
              <a:t>П</a:t>
            </a:r>
            <a:r>
              <a:rPr lang="ru-RU" sz="4000" b="1" dirty="0" smtClean="0">
                <a:latin typeface="Arial Narrow" panose="020B0606020202030204" pitchFamily="34" charset="0"/>
              </a:rPr>
              <a:t>ериод </a:t>
            </a:r>
            <a:r>
              <a:rPr lang="ru-RU" sz="4000" b="1" dirty="0">
                <a:latin typeface="Arial Narrow" panose="020B0606020202030204" pitchFamily="34" charset="0"/>
              </a:rPr>
              <a:t>Средних </a:t>
            </a:r>
            <a:r>
              <a:rPr lang="ru-RU" sz="4000" b="1" dirty="0" smtClean="0">
                <a:latin typeface="Arial Narrow" panose="020B0606020202030204" pitchFamily="34" charset="0"/>
              </a:rPr>
              <a:t>веков</a:t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4000" b="1" dirty="0" smtClean="0">
                <a:latin typeface="Arial Narrow" panose="020B0606020202030204" pitchFamily="34" charset="0"/>
              </a:rPr>
              <a:t>арабские ученые 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" b="3322"/>
          <a:stretch/>
        </p:blipFill>
        <p:spPr bwMode="auto">
          <a:xfrm>
            <a:off x="683568" y="1700808"/>
            <a:ext cx="424847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5277" r="20748" b="6623"/>
          <a:stretch/>
        </p:blipFill>
        <p:spPr bwMode="auto">
          <a:xfrm>
            <a:off x="5364088" y="1556792"/>
            <a:ext cx="360039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2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эпоха </a:t>
            </a:r>
            <a:r>
              <a:rPr lang="ru-RU" sz="4000" b="1" dirty="0">
                <a:latin typeface="Arial Narrow" panose="020B0606020202030204" pitchFamily="34" charset="0"/>
              </a:rPr>
              <a:t>Возрождения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r="60848" b="6789"/>
          <a:stretch/>
        </p:blipFill>
        <p:spPr bwMode="auto">
          <a:xfrm>
            <a:off x="900544" y="1124744"/>
            <a:ext cx="3599448" cy="469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19799" r="62323" b="60"/>
          <a:stretch/>
        </p:blipFill>
        <p:spPr bwMode="auto">
          <a:xfrm>
            <a:off x="5436096" y="1340768"/>
            <a:ext cx="331236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9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131024" cy="7647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Новое время 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64652"/>
            <a:ext cx="44644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Arial Narrow" panose="020B0606020202030204" pitchFamily="34" charset="0"/>
              </a:rPr>
              <a:t>1590</a:t>
            </a:r>
            <a:r>
              <a:rPr lang="ru-RU" sz="2400" dirty="0">
                <a:latin typeface="Arial Narrow" panose="020B0606020202030204" pitchFamily="34" charset="0"/>
              </a:rPr>
              <a:t> - открыты оптические свойства линзы и сконструирован первый микроскоп (Л. </a:t>
            </a:r>
            <a:r>
              <a:rPr lang="ru-RU" sz="2400" dirty="0" err="1">
                <a:latin typeface="Arial Narrow" panose="020B0606020202030204" pitchFamily="34" charset="0"/>
              </a:rPr>
              <a:t>Липпершей</a:t>
            </a:r>
            <a:r>
              <a:rPr lang="ru-RU" sz="2400" dirty="0">
                <a:latin typeface="Arial Narrow" panose="020B0606020202030204" pitchFamily="34" charset="0"/>
              </a:rPr>
              <a:t>, Г. и З. </a:t>
            </a:r>
            <a:r>
              <a:rPr lang="ru-RU" sz="2400" dirty="0" err="1">
                <a:latin typeface="Arial Narrow" panose="020B0606020202030204" pitchFamily="34" charset="0"/>
              </a:rPr>
              <a:t>Янсены</a:t>
            </a:r>
            <a:r>
              <a:rPr lang="ru-RU" sz="2400" dirty="0">
                <a:latin typeface="Arial Narrow" panose="020B0606020202030204" pitchFamily="34" charset="0"/>
              </a:rPr>
              <a:t>). Его увеличение составляло от 3 до 10 раз.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b="1" dirty="0" smtClean="0">
                <a:latin typeface="Arial Narrow" panose="020B0606020202030204" pitchFamily="34" charset="0"/>
              </a:rPr>
              <a:t>1674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- Антони </a:t>
            </a:r>
            <a:r>
              <a:rPr lang="ru-RU" sz="2400" dirty="0" err="1">
                <a:latin typeface="Arial Narrow" panose="020B0606020202030204" pitchFamily="34" charset="0"/>
              </a:rPr>
              <a:t>ван</a:t>
            </a:r>
            <a:r>
              <a:rPr lang="ru-RU" sz="2400" dirty="0">
                <a:latin typeface="Arial Narrow" panose="020B0606020202030204" pitchFamily="34" charset="0"/>
              </a:rPr>
              <a:t> Левенгук изготовил линзы с увеличением, достаточным для проведения простых научных наблюдений. Были впервые описаны эритроциты, открыты и описаны бактерии.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b="1" dirty="0" smtClean="0">
                <a:latin typeface="Arial Narrow" panose="020B0606020202030204" pitchFamily="34" charset="0"/>
              </a:rPr>
              <a:t>1838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- появились первые таблицы по микроскопии осадка мочи </a:t>
            </a:r>
          </a:p>
          <a:p>
            <a:pPr algn="just"/>
            <a:r>
              <a:rPr lang="ru-RU" sz="2400" b="1" dirty="0" smtClean="0">
                <a:latin typeface="Arial Narrow" panose="020B0606020202030204" pitchFamily="34" charset="0"/>
              </a:rPr>
              <a:t>1844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- А. Донне опубликовал курс микроскопии для медицинских исследований.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9" t="13204" r="1309" b="3115"/>
          <a:stretch/>
        </p:blipFill>
        <p:spPr bwMode="auto">
          <a:xfrm>
            <a:off x="5280782" y="980728"/>
            <a:ext cx="3878382" cy="573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5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1" y="2348880"/>
            <a:ext cx="8058472" cy="440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532998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Arial Narrow" panose="020B0606020202030204" pitchFamily="34" charset="0"/>
              </a:rPr>
              <a:t>1868 – открыты микобактерии туберкулёза (Р. Кох)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1877 </a:t>
            </a:r>
            <a:r>
              <a:rPr lang="ru-RU" sz="2800" dirty="0">
                <a:latin typeface="Arial Narrow" panose="020B0606020202030204" pitchFamily="34" charset="0"/>
              </a:rPr>
              <a:t>– разработаны плотные питательные </a:t>
            </a:r>
            <a:r>
              <a:rPr lang="ru-RU" sz="2800" dirty="0" smtClean="0">
                <a:latin typeface="Arial Narrow" panose="020B0606020202030204" pitchFamily="34" charset="0"/>
              </a:rPr>
              <a:t>среды для </a:t>
            </a:r>
            <a:r>
              <a:rPr lang="ru-RU" sz="2800" dirty="0">
                <a:latin typeface="Arial Narrow" panose="020B0606020202030204" pitchFamily="34" charset="0"/>
              </a:rPr>
              <a:t>выращивания микроорганизмов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1883 </a:t>
            </a:r>
            <a:r>
              <a:rPr lang="ru-RU" sz="2800" dirty="0">
                <a:latin typeface="Arial Narrow" panose="020B0606020202030204" pitchFamily="34" charset="0"/>
              </a:rPr>
              <a:t>– открыт возбудитель холеры</a:t>
            </a:r>
          </a:p>
        </p:txBody>
      </p:sp>
    </p:spTree>
    <p:extLst>
      <p:ext uri="{BB962C8B-B14F-4D97-AF65-F5344CB8AC3E}">
        <p14:creationId xmlns:p14="http://schemas.microsoft.com/office/powerpoint/2010/main" val="18879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480720" cy="83671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 Narrow" panose="020B0606020202030204" pitchFamily="34" charset="0"/>
              </a:rPr>
              <a:t>Новейшее время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5716" y="756260"/>
            <a:ext cx="8272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 Narrow" panose="020B0606020202030204" pitchFamily="34" charset="0"/>
              </a:rPr>
              <a:t>1900 – </a:t>
            </a:r>
            <a:r>
              <a:rPr lang="ru-RU" sz="2400" dirty="0" err="1">
                <a:latin typeface="Arial Narrow" panose="020B0606020202030204" pitchFamily="34" charset="0"/>
              </a:rPr>
              <a:t>К.Ландштайнер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smtClean="0">
                <a:latin typeface="Arial Narrow" panose="020B0606020202030204" pitchFamily="34" charset="0"/>
              </a:rPr>
              <a:t>выявил три </a:t>
            </a:r>
            <a:r>
              <a:rPr lang="ru-RU" sz="2400" dirty="0">
                <a:latin typeface="Arial Narrow" panose="020B0606020202030204" pitchFamily="34" charset="0"/>
              </a:rPr>
              <a:t>группы крови A, B и O. ,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1907г -  </a:t>
            </a:r>
            <a:r>
              <a:rPr lang="ru-RU" sz="2400" dirty="0">
                <a:latin typeface="Arial Narrow" panose="020B0606020202030204" pitchFamily="34" charset="0"/>
              </a:rPr>
              <a:t>чешский невролог Ян Янский открыл четвертую группу крови – AB. </a:t>
            </a: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1902г - </a:t>
            </a:r>
            <a:r>
              <a:rPr lang="ru-RU" sz="2400" dirty="0" err="1" smtClean="0">
                <a:latin typeface="Arial Narrow" panose="020B0606020202030204" pitchFamily="34" charset="0"/>
              </a:rPr>
              <a:t>Сали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Герман создал гемометр и </a:t>
            </a:r>
            <a:r>
              <a:rPr lang="ru-RU" sz="2400" dirty="0" err="1">
                <a:latin typeface="Arial Narrow" panose="020B0606020202030204" pitchFamily="34" charset="0"/>
              </a:rPr>
              <a:t>цитометр</a:t>
            </a:r>
            <a:r>
              <a:rPr lang="ru-RU" sz="2400" dirty="0">
                <a:latin typeface="Arial Narrow" panose="020B0606020202030204" pitchFamily="34" charset="0"/>
              </a:rPr>
              <a:t>, камеру для подсчета </a:t>
            </a:r>
            <a:r>
              <a:rPr lang="ru-RU" sz="2400" dirty="0" smtClean="0">
                <a:latin typeface="Arial Narrow" panose="020B0606020202030204" pitchFamily="34" charset="0"/>
              </a:rPr>
              <a:t>клеток</a:t>
            </a: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1902г. - </a:t>
            </a:r>
            <a:r>
              <a:rPr lang="ru-RU" sz="2400" dirty="0" err="1" smtClean="0">
                <a:latin typeface="Arial Narrow" panose="020B0606020202030204" pitchFamily="34" charset="0"/>
              </a:rPr>
              <a:t>Сали</a:t>
            </a:r>
            <a:r>
              <a:rPr lang="ru-RU" sz="2400" dirty="0" smtClean="0">
                <a:latin typeface="Arial Narrow" panose="020B0606020202030204" pitchFamily="34" charset="0"/>
              </a:rPr>
              <a:t> Герма разработал колориметрический </a:t>
            </a:r>
            <a:r>
              <a:rPr lang="ru-RU" sz="2400" dirty="0">
                <a:latin typeface="Arial Narrow" panose="020B0606020202030204" pitchFamily="34" charset="0"/>
              </a:rPr>
              <a:t>метод определения </a:t>
            </a:r>
            <a:r>
              <a:rPr lang="ru-RU" sz="2400" dirty="0" smtClean="0">
                <a:latin typeface="Arial Narrow" panose="020B0606020202030204" pitchFamily="34" charset="0"/>
              </a:rPr>
              <a:t>гемоглобина</a:t>
            </a: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1932г. - Давид </a:t>
            </a:r>
            <a:r>
              <a:rPr lang="ru-RU" sz="2400" dirty="0">
                <a:latin typeface="Arial Narrow" panose="020B0606020202030204" pitchFamily="34" charset="0"/>
              </a:rPr>
              <a:t>Л. </a:t>
            </a:r>
            <a:r>
              <a:rPr lang="ru-RU" sz="2400" dirty="0" err="1">
                <a:latin typeface="Arial Narrow" panose="020B0606020202030204" pitchFamily="34" charset="0"/>
              </a:rPr>
              <a:t>Драбкин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создал </a:t>
            </a:r>
            <a:r>
              <a:rPr lang="ru-RU" sz="2400" dirty="0" err="1">
                <a:latin typeface="Arial Narrow" panose="020B0606020202030204" pitchFamily="34" charset="0"/>
              </a:rPr>
              <a:t>гемиглобинцианидный</a:t>
            </a:r>
            <a:r>
              <a:rPr lang="ru-RU" sz="2400" dirty="0">
                <a:latin typeface="Arial Narrow" panose="020B0606020202030204" pitchFamily="34" charset="0"/>
              </a:rPr>
              <a:t> фотометрический метод, который применяется и в настоящее время.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41912"/>
            <a:ext cx="3248025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50393"/>
            <a:ext cx="2863935" cy="230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5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0466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1888г - Генрих Вильгельм Готфрид фон </a:t>
            </a:r>
            <a:r>
              <a:rPr lang="ru-RU" sz="2400" dirty="0" err="1">
                <a:latin typeface="Arial Narrow" panose="020B0606020202030204" pitchFamily="34" charset="0"/>
              </a:rPr>
              <a:t>Вальдейер</a:t>
            </a:r>
            <a:r>
              <a:rPr lang="ru-RU" sz="2400" dirty="0">
                <a:latin typeface="Arial Narrow" panose="020B0606020202030204" pitchFamily="34" charset="0"/>
              </a:rPr>
              <a:t>-Гарц разработал гистологический метод и первые цитологические критерии онкологических </a:t>
            </a:r>
            <a:r>
              <a:rPr lang="ru-RU" sz="2400" dirty="0" smtClean="0">
                <a:latin typeface="Arial Narrow" panose="020B0606020202030204" pitchFamily="34" charset="0"/>
              </a:rPr>
              <a:t>заболеваний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1890г - Эрнст </a:t>
            </a:r>
            <a:r>
              <a:rPr lang="ru-RU" sz="2400" dirty="0" err="1">
                <a:latin typeface="Arial Narrow" panose="020B0606020202030204" pitchFamily="34" charset="0"/>
              </a:rPr>
              <a:t>Бенье</a:t>
            </a:r>
            <a:r>
              <a:rPr lang="ru-RU" sz="2400" dirty="0">
                <a:latin typeface="Arial Narrow" panose="020B0606020202030204" pitchFamily="34" charset="0"/>
              </a:rPr>
              <a:t> первым создал гистологическую (микроскопическую) и микробиологическую лаборатории, разработал метод биопсии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25552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295232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2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9928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 Narrow" panose="020B0606020202030204" pitchFamily="34" charset="0"/>
              </a:rPr>
              <a:t>1838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– Б.А. </a:t>
            </a:r>
            <a:r>
              <a:rPr lang="ru-RU" sz="2400" dirty="0" smtClean="0">
                <a:latin typeface="Arial Narrow" panose="020B0606020202030204" pitchFamily="34" charset="0"/>
              </a:rPr>
              <a:t>Кудряшов, создал </a:t>
            </a:r>
            <a:r>
              <a:rPr lang="ru-RU" sz="2400" dirty="0">
                <a:latin typeface="Arial Narrow" panose="020B0606020202030204" pitchFamily="34" charset="0"/>
              </a:rPr>
              <a:t>первую в стране лабораторию физиологии и биохимии свертывания </a:t>
            </a:r>
            <a:r>
              <a:rPr lang="ru-RU" sz="2400" dirty="0" smtClean="0">
                <a:latin typeface="Arial Narrow" panose="020B0606020202030204" pitchFamily="34" charset="0"/>
              </a:rPr>
              <a:t>крови, </a:t>
            </a:r>
            <a:r>
              <a:rPr lang="ru-RU" sz="2400" dirty="0">
                <a:latin typeface="Arial Narrow" panose="020B0606020202030204" pitchFamily="34" charset="0"/>
              </a:rPr>
              <a:t>открыт тромбин</a:t>
            </a:r>
          </a:p>
          <a:p>
            <a:pPr marL="0" indent="0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1842 </a:t>
            </a:r>
            <a:r>
              <a:rPr lang="ru-RU" sz="2400" dirty="0">
                <a:latin typeface="Arial Narrow" panose="020B0606020202030204" pitchFamily="34" charset="0"/>
              </a:rPr>
              <a:t>– обнаружены тромбоциты</a:t>
            </a:r>
          </a:p>
          <a:p>
            <a:pPr marL="0" indent="0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1861 </a:t>
            </a:r>
            <a:r>
              <a:rPr lang="ru-RU" sz="2400" dirty="0">
                <a:latin typeface="Arial Narrow" panose="020B0606020202030204" pitchFamily="34" charset="0"/>
              </a:rPr>
              <a:t>– А.А. Шмидт, первая теория </a:t>
            </a:r>
            <a:r>
              <a:rPr lang="ru-RU" sz="2400" dirty="0" smtClean="0">
                <a:latin typeface="Arial Narrow" panose="020B0606020202030204" pitchFamily="34" charset="0"/>
              </a:rPr>
              <a:t>свертывания крови</a:t>
            </a:r>
            <a:endParaRPr lang="ru-RU" sz="24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1875 </a:t>
            </a:r>
            <a:r>
              <a:rPr lang="ru-RU" sz="2400" dirty="0">
                <a:latin typeface="Arial Narrow" panose="020B0606020202030204" pitchFamily="34" charset="0"/>
              </a:rPr>
              <a:t>– выделен фибриноген</a:t>
            </a:r>
          </a:p>
          <a:p>
            <a:pPr marL="0" indent="0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1957 </a:t>
            </a:r>
            <a:r>
              <a:rPr lang="ru-RU" sz="2400" dirty="0">
                <a:latin typeface="Arial Narrow" panose="020B0606020202030204" pitchFamily="34" charset="0"/>
              </a:rPr>
              <a:t>– введены цифровые обозначения </a:t>
            </a:r>
            <a:r>
              <a:rPr lang="ru-RU" sz="2400" dirty="0" smtClean="0">
                <a:latin typeface="Arial Narrow" panose="020B0606020202030204" pitchFamily="34" charset="0"/>
              </a:rPr>
              <a:t>факторов свертывания </a:t>
            </a:r>
            <a:r>
              <a:rPr lang="ru-RU" sz="2400" dirty="0">
                <a:latin typeface="Arial Narrow" panose="020B0606020202030204" pitchFamily="34" charset="0"/>
              </a:rPr>
              <a:t>крови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34590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 r="6664"/>
          <a:stretch/>
        </p:blipFill>
        <p:spPr bwMode="auto">
          <a:xfrm>
            <a:off x="5004048" y="3501009"/>
            <a:ext cx="379614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5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7"/>
            <a:ext cx="8280920" cy="2448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1953 </a:t>
            </a:r>
            <a:r>
              <a:rPr lang="ru-RU" sz="2800" dirty="0">
                <a:latin typeface="Arial Narrow" panose="020B0606020202030204" pitchFamily="34" charset="0"/>
              </a:rPr>
              <a:t>- Ф. Крик и Д. Уотсон открыли структуру </a:t>
            </a:r>
            <a:r>
              <a:rPr lang="ru-RU" sz="2800" dirty="0" smtClean="0">
                <a:latin typeface="Arial Narrow" panose="020B0606020202030204" pitchFamily="34" charset="0"/>
              </a:rPr>
              <a:t>и функции </a:t>
            </a:r>
            <a:r>
              <a:rPr lang="ru-RU" sz="2800" dirty="0">
                <a:latin typeface="Arial Narrow" panose="020B0606020202030204" pitchFamily="34" charset="0"/>
              </a:rPr>
              <a:t>молекулы ДНК</a:t>
            </a:r>
          </a:p>
          <a:p>
            <a:pPr marL="0" indent="0" algn="just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1983 </a:t>
            </a:r>
            <a:r>
              <a:rPr lang="ru-RU" sz="2800" dirty="0">
                <a:latin typeface="Arial Narrow" panose="020B0606020202030204" pitchFamily="34" charset="0"/>
              </a:rPr>
              <a:t>– разработан принцип </a:t>
            </a:r>
            <a:r>
              <a:rPr lang="ru-RU" sz="2800" dirty="0" smtClean="0">
                <a:latin typeface="Arial Narrow" panose="020B0606020202030204" pitchFamily="34" charset="0"/>
              </a:rPr>
              <a:t>полимеразной цепной </a:t>
            </a:r>
            <a:r>
              <a:rPr lang="ru-RU" sz="2800" dirty="0">
                <a:latin typeface="Arial Narrow" panose="020B0606020202030204" pitchFamily="34" charset="0"/>
              </a:rPr>
              <a:t>реакции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1995 </a:t>
            </a:r>
            <a:r>
              <a:rPr lang="ru-RU" sz="2800" dirty="0">
                <a:latin typeface="Arial Narrow" panose="020B0606020202030204" pitchFamily="34" charset="0"/>
              </a:rPr>
              <a:t>– официальное становление метода ПЦР </a:t>
            </a:r>
            <a:r>
              <a:rPr lang="ru-RU" sz="2800" dirty="0" smtClean="0">
                <a:latin typeface="Arial Narrow" panose="020B0606020202030204" pitchFamily="34" charset="0"/>
              </a:rPr>
              <a:t>в России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19401"/>
            <a:ext cx="338507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19401"/>
            <a:ext cx="455985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93610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История развития службы</a:t>
            </a:r>
            <a:br>
              <a:rPr lang="ru-RU" sz="3600" b="1" dirty="0">
                <a:latin typeface="Arial Narrow" panose="020B0606020202030204" pitchFamily="34" charset="0"/>
              </a:rPr>
            </a:br>
            <a:r>
              <a:rPr lang="ru-RU" sz="3600" b="1" dirty="0">
                <a:latin typeface="Arial Narrow" panose="020B0606020202030204" pitchFamily="34" charset="0"/>
              </a:rPr>
              <a:t>лабораторной диагностики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460432" cy="56612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1843 – первая КДЛ на базе Военно-Медицинской академии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1947 </a:t>
            </a:r>
            <a:r>
              <a:rPr lang="ru-RU" sz="2400" dirty="0">
                <a:latin typeface="Arial Narrow" panose="020B0606020202030204" pitchFamily="34" charset="0"/>
              </a:rPr>
              <a:t>– Всесоюзное общество врачей-лаборантов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1955 </a:t>
            </a:r>
            <a:r>
              <a:rPr lang="ru-RU" sz="2400" dirty="0">
                <a:latin typeface="Arial Narrow" panose="020B0606020202030204" pitchFamily="34" charset="0"/>
              </a:rPr>
              <a:t>– выпуск журнала «Лабораторное дело»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1971 </a:t>
            </a:r>
            <a:r>
              <a:rPr lang="ru-RU" sz="2400" dirty="0">
                <a:latin typeface="Arial Narrow" panose="020B0606020202030204" pitchFamily="34" charset="0"/>
              </a:rPr>
              <a:t>– появление термина «клиническая лабораторная диагностика»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в приказе МЗ СССР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1995 </a:t>
            </a:r>
            <a:r>
              <a:rPr lang="ru-RU" sz="2400" dirty="0">
                <a:latin typeface="Arial Narrow" panose="020B0606020202030204" pitchFamily="34" charset="0"/>
              </a:rPr>
              <a:t>– введение КЛД в номенклатуру врачебных специальностей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1997 </a:t>
            </a:r>
            <a:r>
              <a:rPr lang="ru-RU" sz="2400" dirty="0">
                <a:latin typeface="Arial Narrow" panose="020B0606020202030204" pitchFamily="34" charset="0"/>
              </a:rPr>
              <a:t>– введение должности врача КЛД и биолога, первая диссертация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(докторская) по специальности «Клиническая лабораторная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диагностика»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2014 </a:t>
            </a:r>
            <a:r>
              <a:rPr lang="ru-RU" sz="2400" dirty="0">
                <a:latin typeface="Arial Narrow" panose="020B0606020202030204" pitchFamily="34" charset="0"/>
              </a:rPr>
              <a:t>– профессиональная общественная организация «Федерация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лабораторной медицины», более 3 000 специалистов, собственный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журнал «ЛАБОРАТОРНАЯ СЛУЖБА»</a:t>
            </a:r>
          </a:p>
        </p:txBody>
      </p:sp>
    </p:spTree>
    <p:extLst>
      <p:ext uri="{BB962C8B-B14F-4D97-AF65-F5344CB8AC3E}">
        <p14:creationId xmlns:p14="http://schemas.microsoft.com/office/powerpoint/2010/main" val="41952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22822" r="11453" b="7860"/>
          <a:stretch/>
        </p:blipFill>
        <p:spPr bwMode="auto">
          <a:xfrm>
            <a:off x="1691680" y="0"/>
            <a:ext cx="7452320" cy="50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9" t="26173" r="11794" b="4952"/>
          <a:stretch/>
        </p:blipFill>
        <p:spPr bwMode="auto">
          <a:xfrm>
            <a:off x="539552" y="2804623"/>
            <a:ext cx="4662264" cy="405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9704" y="5375253"/>
            <a:ext cx="30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Современная лаборатория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36" y="2780928"/>
            <a:ext cx="1335684" cy="158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603"/>
            <a:ext cx="13350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0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848872" cy="4464496"/>
          </a:xfrm>
        </p:spPr>
        <p:txBody>
          <a:bodyPr>
            <a:normAutofit/>
          </a:bodyPr>
          <a:lstStyle/>
          <a:p>
            <a:pPr algn="l"/>
            <a:r>
              <a:rPr lang="ru-RU" altLang="ru-RU" b="1" dirty="0" smtClean="0">
                <a:latin typeface="Arial Narrow" panose="020B0606020202030204" pitchFamily="34" charset="0"/>
              </a:rPr>
              <a:t>План лекции</a:t>
            </a:r>
            <a:r>
              <a:rPr lang="ru-RU" altLang="ru-RU" b="1" dirty="0" smtClean="0">
                <a:latin typeface="Times New Roman" pitchFamily="18" charset="0"/>
              </a:rPr>
              <a:t>:</a:t>
            </a:r>
            <a:br>
              <a:rPr lang="ru-RU" altLang="ru-RU" b="1" dirty="0" smtClean="0">
                <a:latin typeface="Times New Roman" pitchFamily="18" charset="0"/>
              </a:rPr>
            </a:br>
            <a:r>
              <a:rPr lang="ru-RU" altLang="ru-RU" sz="3600" dirty="0" smtClean="0">
                <a:latin typeface="Arial Narrow" panose="020B0606020202030204" pitchFamily="34" charset="0"/>
              </a:rPr>
              <a:t>1. 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Понятие и цели Лабораторной диагностики</a:t>
            </a:r>
            <a:r>
              <a:rPr lang="ru-RU" altLang="ru-RU" sz="3600" dirty="0">
                <a:latin typeface="Arial Narrow" panose="020B0606020202030204" pitchFamily="34" charset="0"/>
              </a:rPr>
              <a:t/>
            </a:r>
            <a:br>
              <a:rPr lang="ru-RU" altLang="ru-RU" sz="3600" dirty="0">
                <a:latin typeface="Arial Narrow" panose="020B0606020202030204" pitchFamily="34" charset="0"/>
              </a:rPr>
            </a:br>
            <a:r>
              <a:rPr lang="ru-RU" altLang="ru-RU" sz="3600" dirty="0">
                <a:latin typeface="Arial Narrow" panose="020B0606020202030204" pitchFamily="34" charset="0"/>
              </a:rPr>
              <a:t>2. 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История становления Лабораторной диагностики</a:t>
            </a:r>
            <a:r>
              <a:rPr lang="ru-RU" altLang="ru-RU" sz="3600" dirty="0">
                <a:latin typeface="Arial Narrow" panose="020B0606020202030204" pitchFamily="34" charset="0"/>
              </a:rPr>
              <a:t/>
            </a:r>
            <a:br>
              <a:rPr lang="ru-RU" altLang="ru-RU" sz="3600" dirty="0">
                <a:latin typeface="Arial Narrow" panose="020B0606020202030204" pitchFamily="34" charset="0"/>
              </a:rPr>
            </a:br>
            <a:r>
              <a:rPr lang="ru-RU" altLang="ru-RU" sz="3600" dirty="0">
                <a:latin typeface="Arial Narrow" panose="020B0606020202030204" pitchFamily="34" charset="0"/>
              </a:rPr>
              <a:t>3. </a:t>
            </a:r>
            <a:r>
              <a:rPr lang="ru-RU" altLang="ru-RU" sz="3600" dirty="0">
                <a:latin typeface="Arial Narrow" panose="020B0606020202030204" pitchFamily="34" charset="0"/>
              </a:rPr>
              <a:t>Современные тенденции развития лабораторной диагностики</a:t>
            </a:r>
            <a:endParaRPr lang="ru-RU" altLang="ru-RU" sz="3600" dirty="0">
              <a:latin typeface="Arial Narrow" panose="020B0606020202030204" pitchFamily="34" charset="0"/>
            </a:endParaRPr>
          </a:p>
        </p:txBody>
      </p:sp>
      <p:sp>
        <p:nvSpPr>
          <p:cNvPr id="5123" name="Номер слайда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C320A50-7CCC-4BDA-86AF-620A7954C282}" type="slidenum">
              <a:rPr lang="ru-RU" altLang="ru-RU" sz="1200">
                <a:solidFill>
                  <a:prstClr val="black"/>
                </a:solidFill>
                <a:latin typeface="Arial Black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20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124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smtClean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9081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75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87208" cy="10081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Современные тенденции развития лабораторной диагностики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340768"/>
            <a:ext cx="7992888" cy="55172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Повсеместное устранение устаревших технически сложных исследований, требующих больших физических и материальных затрат;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Замена трудоемких ручных методик на автоматизированные методы анализа;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Совершенствование методов на основе создания высокопроизводительных анализаторов;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Расширение сферы применения высокотехнологичных методов диагностики – ПЦР, ИФА, проточная </a:t>
            </a:r>
            <a:r>
              <a:rPr lang="ru-RU" sz="2800" dirty="0" err="1" smtClean="0">
                <a:latin typeface="Arial Narrow" panose="020B0606020202030204" pitchFamily="34" charset="0"/>
              </a:rPr>
              <a:t>цитометрия</a:t>
            </a:r>
            <a:r>
              <a:rPr lang="ru-RU" sz="2800" dirty="0" smtClean="0">
                <a:latin typeface="Arial Narrow" panose="020B0606020202030204" pitchFamily="34" charset="0"/>
              </a:rPr>
              <a:t>, ВЭЖХ;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Проведение малоинвазивных лабораторных процедур с использованием отражательных фотометров;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Расширение возможностей лабораторных исследований у постели больного</a:t>
            </a:r>
          </a:p>
          <a:p>
            <a:pPr algn="just"/>
            <a:endParaRPr lang="ru-RU" sz="2800" dirty="0" smtClean="0">
              <a:latin typeface="Arial Narrow" panose="020B0606020202030204" pitchFamily="34" charset="0"/>
            </a:endParaRPr>
          </a:p>
          <a:p>
            <a:pPr algn="just"/>
            <a:endParaRPr lang="ru-RU" sz="2800" dirty="0" smtClean="0">
              <a:latin typeface="Arial Narrow" panose="020B0606020202030204" pitchFamily="34" charset="0"/>
            </a:endParaRPr>
          </a:p>
          <a:p>
            <a:pPr algn="just"/>
            <a:endParaRPr lang="ru-RU" sz="2800" dirty="0" smtClean="0">
              <a:latin typeface="Arial Narrow" panose="020B0606020202030204" pitchFamily="34" charset="0"/>
            </a:endParaRPr>
          </a:p>
          <a:p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850106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 Narrow" panose="020B0606020202030204" pitchFamily="34" charset="0"/>
              </a:rPr>
              <a:t>Лабораторная служба сегодня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532440" cy="475252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latin typeface="Arial Narrow" panose="020B0606020202030204" pitchFamily="34" charset="0"/>
              </a:rPr>
              <a:t>Около </a:t>
            </a:r>
            <a:r>
              <a:rPr lang="ru-RU" sz="2800" dirty="0">
                <a:latin typeface="Arial Narrow" panose="020B0606020202030204" pitchFamily="34" charset="0"/>
              </a:rPr>
              <a:t>7600 КДЛ в </a:t>
            </a:r>
            <a:r>
              <a:rPr lang="ru-RU" sz="2800" dirty="0" smtClean="0">
                <a:latin typeface="Arial Narrow" panose="020B0606020202030204" pitchFamily="34" charset="0"/>
              </a:rPr>
              <a:t>РФ </a:t>
            </a:r>
          </a:p>
          <a:p>
            <a:pPr marL="0" indent="0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- Более </a:t>
            </a:r>
            <a:r>
              <a:rPr lang="ru-RU" sz="2800" dirty="0">
                <a:latin typeface="Arial Narrow" panose="020B0606020202030204" pitchFamily="34" charset="0"/>
              </a:rPr>
              <a:t>25 000 сотрудников с ВО</a:t>
            </a:r>
          </a:p>
          <a:p>
            <a:pPr marL="400050" lvl="1" indent="0">
              <a:buNone/>
            </a:pPr>
            <a:r>
              <a:rPr lang="ru-RU" sz="2400" dirty="0">
                <a:latin typeface="Arial Narrow" panose="020B0606020202030204" pitchFamily="34" charset="0"/>
              </a:rPr>
              <a:t>– </a:t>
            </a:r>
            <a:r>
              <a:rPr lang="ru-RU" sz="2400" dirty="0" smtClean="0">
                <a:latin typeface="Arial Narrow" panose="020B0606020202030204" pitchFamily="34" charset="0"/>
              </a:rPr>
              <a:t>из </a:t>
            </a:r>
            <a:r>
              <a:rPr lang="ru-RU" sz="2400" dirty="0">
                <a:latin typeface="Arial Narrow" panose="020B0606020202030204" pitchFamily="34" charset="0"/>
              </a:rPr>
              <a:t>них 46% без медицинского образования</a:t>
            </a:r>
          </a:p>
          <a:p>
            <a:pPr marL="0" indent="0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- Более </a:t>
            </a:r>
            <a:r>
              <a:rPr lang="ru-RU" sz="2800" dirty="0">
                <a:latin typeface="Arial Narrow" panose="020B0606020202030204" pitchFamily="34" charset="0"/>
              </a:rPr>
              <a:t>54 000 сотрудников с </a:t>
            </a:r>
            <a:r>
              <a:rPr lang="ru-RU" sz="2800" dirty="0" smtClean="0">
                <a:latin typeface="Arial Narrow" panose="020B0606020202030204" pitchFamily="34" charset="0"/>
              </a:rPr>
              <a:t>CПO</a:t>
            </a:r>
            <a:endParaRPr lang="ru-RU" sz="2800" dirty="0">
              <a:latin typeface="Arial Narrow" panose="020B0606020202030204" pitchFamily="34" charset="0"/>
            </a:endParaRPr>
          </a:p>
          <a:p>
            <a:pPr marL="400050" lvl="1" indent="0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- соотношение </a:t>
            </a:r>
            <a:r>
              <a:rPr lang="ru-RU" sz="2400" dirty="0">
                <a:latin typeface="Arial Narrow" panose="020B0606020202030204" pitchFamily="34" charset="0"/>
              </a:rPr>
              <a:t>сотрудники с </a:t>
            </a:r>
            <a:r>
              <a:rPr lang="ru-RU" sz="2400" dirty="0" smtClean="0">
                <a:latin typeface="Arial Narrow" panose="020B0606020202030204" pitchFamily="34" charset="0"/>
              </a:rPr>
              <a:t>ВО/СПО </a:t>
            </a:r>
            <a:r>
              <a:rPr lang="ru-RU" sz="2400" dirty="0">
                <a:latin typeface="Arial Narrow" panose="020B0606020202030204" pitchFamily="34" charset="0"/>
              </a:rPr>
              <a:t>составляет </a:t>
            </a:r>
            <a:r>
              <a:rPr lang="ru-RU" sz="2400" dirty="0" smtClean="0">
                <a:latin typeface="Arial Narrow" panose="020B0606020202030204" pitchFamily="34" charset="0"/>
              </a:rPr>
              <a:t>в среднем </a:t>
            </a:r>
            <a:r>
              <a:rPr lang="ru-RU" sz="2400" dirty="0">
                <a:latin typeface="Arial Narrow" panose="020B0606020202030204" pitchFamily="34" charset="0"/>
              </a:rPr>
              <a:t>1 : </a:t>
            </a:r>
            <a:r>
              <a:rPr lang="ru-RU" sz="2400" dirty="0" smtClean="0">
                <a:latin typeface="Arial Narrow" panose="020B0606020202030204" pitchFamily="34" charset="0"/>
              </a:rPr>
              <a:t>2,5</a:t>
            </a:r>
            <a:r>
              <a:rPr lang="ru-RU" sz="2400" dirty="0">
                <a:latin typeface="Arial Narrow" panose="020B0606020202030204" pitchFamily="34" charset="0"/>
              </a:rPr>
              <a:t>.</a:t>
            </a:r>
          </a:p>
          <a:p>
            <a:pPr marL="400050" lvl="1" indent="0">
              <a:buNone/>
            </a:pPr>
            <a:r>
              <a:rPr lang="ru-RU" sz="2400" dirty="0">
                <a:latin typeface="Arial Narrow" panose="020B0606020202030204" pitchFamily="34" charset="0"/>
              </a:rPr>
              <a:t>– </a:t>
            </a:r>
            <a:r>
              <a:rPr lang="ru-RU" sz="2400" dirty="0" smtClean="0">
                <a:latin typeface="Arial Narrow" panose="020B0606020202030204" pitchFamily="34" charset="0"/>
              </a:rPr>
              <a:t>в </a:t>
            </a:r>
            <a:r>
              <a:rPr lang="ru-RU" sz="2400" dirty="0">
                <a:latin typeface="Arial Narrow" panose="020B0606020202030204" pitchFamily="34" charset="0"/>
              </a:rPr>
              <a:t>Европе 1 : 4 / 1 : </a:t>
            </a:r>
            <a:r>
              <a:rPr lang="ru-RU" sz="2400" dirty="0" smtClean="0">
                <a:latin typeface="Arial Narrow" panose="020B0606020202030204" pitchFamily="34" charset="0"/>
              </a:rPr>
              <a:t>8</a:t>
            </a:r>
          </a:p>
          <a:p>
            <a:pPr marL="0" indent="0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- 3 </a:t>
            </a:r>
            <a:r>
              <a:rPr lang="ru-RU" sz="2800" dirty="0">
                <a:latin typeface="Arial Narrow" panose="020B0606020202030204" pitchFamily="34" charset="0"/>
              </a:rPr>
              <a:t>сотрудника с ВО и 8 с </a:t>
            </a:r>
            <a:r>
              <a:rPr lang="ru-RU" sz="2800" dirty="0" smtClean="0">
                <a:latin typeface="Arial Narrow" panose="020B0606020202030204" pitchFamily="34" charset="0"/>
              </a:rPr>
              <a:t>СПО </a:t>
            </a:r>
            <a:r>
              <a:rPr lang="ru-RU" sz="2800" dirty="0">
                <a:latin typeface="Arial Narrow" panose="020B0606020202030204" pitchFamily="34" charset="0"/>
              </a:rPr>
              <a:t>на 1 КДЛ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Arial Narrow" panose="020B0606020202030204" pitchFamily="34" charset="0"/>
              </a:rPr>
              <a:t>Дефицит </a:t>
            </a:r>
            <a:r>
              <a:rPr lang="ru-RU" sz="2800" dirty="0">
                <a:latin typeface="Arial Narrow" panose="020B0606020202030204" pitchFamily="34" charset="0"/>
              </a:rPr>
              <a:t>кадров – до </a:t>
            </a:r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47</a:t>
            </a:r>
            <a:r>
              <a:rPr lang="ru-RU" sz="2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%</a:t>
            </a:r>
          </a:p>
          <a:p>
            <a:pPr>
              <a:buFontTx/>
              <a:buChar char="-"/>
            </a:pPr>
            <a:endParaRPr lang="ru-RU" sz="2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6"/>
            <a:ext cx="7992888" cy="452596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Более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4 200 000 000 </a:t>
            </a:r>
            <a:r>
              <a:rPr lang="ru-RU" dirty="0">
                <a:latin typeface="Arial Narrow" panose="020B0606020202030204" pitchFamily="34" charset="0"/>
              </a:rPr>
              <a:t>исследований в год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 smtClean="0">
                <a:latin typeface="Arial Narrow" panose="020B0606020202030204" pitchFamily="34" charset="0"/>
              </a:rPr>
              <a:t>Более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2000</a:t>
            </a:r>
            <a:r>
              <a:rPr lang="ru-RU" dirty="0">
                <a:latin typeface="Arial Narrow" panose="020B0606020202030204" pitchFamily="34" charset="0"/>
              </a:rPr>
              <a:t> лабораторных тестов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90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% </a:t>
            </a:r>
            <a:r>
              <a:rPr lang="ru-RU" dirty="0">
                <a:latin typeface="Arial Narrow" panose="020B0606020202030204" pitchFamily="34" charset="0"/>
              </a:rPr>
              <a:t>- доля лабораторных анализов </a:t>
            </a:r>
            <a:r>
              <a:rPr lang="ru-RU" dirty="0" smtClean="0">
                <a:latin typeface="Arial Narrow" panose="020B0606020202030204" pitchFamily="34" charset="0"/>
              </a:rPr>
              <a:t>среди всех </a:t>
            </a:r>
            <a:r>
              <a:rPr lang="ru-RU" dirty="0">
                <a:latin typeface="Arial Narrow" panose="020B0606020202030204" pitchFamily="34" charset="0"/>
              </a:rPr>
              <a:t>объективных </a:t>
            </a:r>
            <a:r>
              <a:rPr lang="ru-RU" dirty="0" smtClean="0">
                <a:latin typeface="Arial Narrow" panose="020B0606020202030204" pitchFamily="34" charset="0"/>
              </a:rPr>
              <a:t>диагностических исследований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3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342" y="2420888"/>
            <a:ext cx="8496944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8208912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Клиническая лабораторная диагностика </a:t>
            </a:r>
            <a:r>
              <a:rPr lang="ru-RU" sz="2800" dirty="0" smtClean="0">
                <a:latin typeface="Arial Narrow" panose="020B0606020202030204" pitchFamily="34" charset="0"/>
              </a:rPr>
              <a:t>– медицинская диагностическая </a:t>
            </a:r>
            <a:r>
              <a:rPr lang="ru-RU" sz="2800" dirty="0">
                <a:latin typeface="Arial Narrow" panose="020B0606020202030204" pitchFamily="34" charset="0"/>
              </a:rPr>
              <a:t>специальность, состоящая </a:t>
            </a:r>
            <a:r>
              <a:rPr lang="ru-RU" sz="2800" dirty="0" smtClean="0">
                <a:latin typeface="Arial Narrow" panose="020B0606020202030204" pitchFamily="34" charset="0"/>
              </a:rPr>
              <a:t>из совокупности </a:t>
            </a:r>
            <a:r>
              <a:rPr lang="ru-RU" sz="2800" dirty="0">
                <a:latin typeface="Arial Narrow" panose="020B0606020202030204" pitchFamily="34" charset="0"/>
              </a:rPr>
              <a:t>исследований биоматериала </a:t>
            </a:r>
            <a:r>
              <a:rPr lang="ru-RU" sz="2800" dirty="0" smtClean="0">
                <a:latin typeface="Arial Narrow" panose="020B0606020202030204" pitchFamily="34" charset="0"/>
              </a:rPr>
              <a:t>человеческого организма</a:t>
            </a:r>
            <a:r>
              <a:rPr lang="ru-RU" sz="2800" dirty="0">
                <a:latin typeface="Arial Narrow" panose="020B0606020202030204" pitchFamily="34" charset="0"/>
              </a:rPr>
              <a:t>, сопоставления результатов с </a:t>
            </a:r>
            <a:r>
              <a:rPr lang="ru-RU" sz="2800" dirty="0" smtClean="0">
                <a:latin typeface="Arial Narrow" panose="020B0606020202030204" pitchFamily="34" charset="0"/>
              </a:rPr>
              <a:t>клиническими данными </a:t>
            </a:r>
            <a:r>
              <a:rPr lang="ru-RU" sz="2800" dirty="0">
                <a:latin typeface="Arial Narrow" panose="020B0606020202030204" pitchFamily="34" charset="0"/>
              </a:rPr>
              <a:t>и формулирования лабораторного заключения</a:t>
            </a:r>
          </a:p>
          <a:p>
            <a:pPr marL="0" indent="0" algn="just">
              <a:buNone/>
            </a:pPr>
            <a:endParaRPr lang="ru-RU" sz="28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КЛД</a:t>
            </a:r>
            <a:r>
              <a:rPr lang="ru-RU" sz="2800" dirty="0" smtClean="0">
                <a:latin typeface="Arial Narrow" panose="020B060602020203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</a:rPr>
              <a:t>поставляет практическому здравоохранению </a:t>
            </a:r>
            <a:r>
              <a:rPr lang="ru-RU" sz="2800" dirty="0" smtClean="0">
                <a:latin typeface="Arial Narrow" panose="020B0606020202030204" pitchFamily="34" charset="0"/>
              </a:rPr>
              <a:t>около 70</a:t>
            </a:r>
            <a:r>
              <a:rPr lang="ru-RU" sz="2800" dirty="0">
                <a:latin typeface="Arial Narrow" panose="020B0606020202030204" pitchFamily="34" charset="0"/>
              </a:rPr>
              <a:t>% объёма объективной диагностической информации</a:t>
            </a:r>
            <a:r>
              <a:rPr lang="ru-RU" sz="2800" dirty="0" smtClean="0">
                <a:latin typeface="Arial Narrow" panose="020B0606020202030204" pitchFamily="34" charset="0"/>
              </a:rPr>
              <a:t>, необходимой </a:t>
            </a:r>
            <a:r>
              <a:rPr lang="ru-RU" sz="2800" dirty="0">
                <a:latin typeface="Arial Narrow" panose="020B0606020202030204" pitchFamily="34" charset="0"/>
              </a:rPr>
              <a:t>для своевременного принятия </a:t>
            </a:r>
            <a:r>
              <a:rPr lang="ru-RU" sz="2800" dirty="0" smtClean="0">
                <a:latin typeface="Arial Narrow" panose="020B0606020202030204" pitchFamily="34" charset="0"/>
              </a:rPr>
              <a:t>правильного клинического </a:t>
            </a:r>
            <a:r>
              <a:rPr lang="ru-RU" sz="2800" dirty="0">
                <a:latin typeface="Arial Narrow" panose="020B0606020202030204" pitchFamily="34" charset="0"/>
              </a:rPr>
              <a:t>решения и контроля за </a:t>
            </a:r>
            <a:r>
              <a:rPr lang="ru-RU" sz="2800" dirty="0" smtClean="0">
                <a:latin typeface="Arial Narrow" panose="020B0606020202030204" pitchFamily="34" charset="0"/>
              </a:rPr>
              <a:t>эффективностью проводимой </a:t>
            </a:r>
            <a:r>
              <a:rPr lang="ru-RU" sz="2800" dirty="0">
                <a:latin typeface="Arial Narrow" panose="020B0606020202030204" pitchFamily="34" charset="0"/>
              </a:rPr>
              <a:t>терапии. </a:t>
            </a:r>
          </a:p>
        </p:txBody>
      </p:sp>
    </p:spTree>
    <p:extLst>
      <p:ext uri="{BB962C8B-B14F-4D97-AF65-F5344CB8AC3E}">
        <p14:creationId xmlns:p14="http://schemas.microsoft.com/office/powerpoint/2010/main" val="405232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0648"/>
            <a:ext cx="5688632" cy="659735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Объект </a:t>
            </a:r>
            <a:r>
              <a:rPr lang="ru-RU" dirty="0"/>
              <a:t>исследования – живой </a:t>
            </a:r>
            <a:r>
              <a:rPr lang="ru-RU" dirty="0" smtClean="0"/>
              <a:t>человек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Предмет</a:t>
            </a:r>
            <a:r>
              <a:rPr lang="ru-RU" dirty="0"/>
              <a:t> исследования – биоматериал от объекта, взятый </a:t>
            </a:r>
            <a:r>
              <a:rPr lang="ru-RU" dirty="0" smtClean="0"/>
              <a:t>с минимальной </a:t>
            </a:r>
            <a:r>
              <a:rPr lang="ru-RU" dirty="0" err="1" smtClean="0"/>
              <a:t>травматизацией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Образец</a:t>
            </a:r>
            <a:r>
              <a:rPr lang="ru-RU" dirty="0"/>
              <a:t> – биологический материал, взятый у пациента </a:t>
            </a:r>
            <a:r>
              <a:rPr lang="ru-RU" dirty="0" smtClean="0"/>
              <a:t>с целью </a:t>
            </a:r>
            <a:r>
              <a:rPr lang="ru-RU" dirty="0"/>
              <a:t>лабораторного анализа. Образцом может быть </a:t>
            </a:r>
            <a:r>
              <a:rPr lang="ru-RU" dirty="0" smtClean="0"/>
              <a:t>и цельная </a:t>
            </a:r>
            <a:r>
              <a:rPr lang="ru-RU" dirty="0"/>
              <a:t>кровь, и сыворотка, ликвор, выпотная </a:t>
            </a:r>
            <a:r>
              <a:rPr lang="ru-RU" dirty="0" smtClean="0"/>
              <a:t>жидкость, моча, мокрота, материал </a:t>
            </a:r>
            <a:r>
              <a:rPr lang="ru-RU" dirty="0"/>
              <a:t>будет образцом до того момента, пока не </a:t>
            </a:r>
            <a:r>
              <a:rPr lang="ru-RU" dirty="0" smtClean="0"/>
              <a:t>начался анализ</a:t>
            </a: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51" y="2383338"/>
            <a:ext cx="2296142" cy="217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89" y="4773354"/>
            <a:ext cx="2677467" cy="208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98" y="116632"/>
            <a:ext cx="257402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6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t="24030" r="11621" b="4953"/>
          <a:stretch/>
        </p:blipFill>
        <p:spPr bwMode="auto">
          <a:xfrm>
            <a:off x="755576" y="0"/>
            <a:ext cx="8280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4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История развития лабораторной диагностики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84076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6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Античный период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560524" cy="391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5301208"/>
            <a:ext cx="4283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Папирус Эдвина Смита или Хирургический </a:t>
            </a:r>
            <a:r>
              <a:rPr lang="ru-RU" sz="2000" dirty="0" smtClean="0">
                <a:latin typeface="Arial Narrow" panose="020B0606020202030204" pitchFamily="34" charset="0"/>
              </a:rPr>
              <a:t>папирус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330890"/>
            <a:ext cx="3744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Самые первые сведения, дошедшими до нашего времени, рассказывают о визуальном анализе биологических жидкостей и относятся к эпохе развития древнего Египта. 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r>
              <a:rPr lang="en-US" sz="2800" dirty="0" smtClean="0">
                <a:latin typeface="Arial Narrow" panose="020B0606020202030204" pitchFamily="34" charset="0"/>
              </a:rPr>
              <a:t>(</a:t>
            </a:r>
            <a:r>
              <a:rPr lang="en-US" sz="2800" dirty="0">
                <a:latin typeface="Arial Narrow" panose="020B0606020202030204" pitchFamily="34" charset="0"/>
              </a:rPr>
              <a:t>XXVII </a:t>
            </a:r>
            <a:r>
              <a:rPr lang="ru-RU" sz="2800" dirty="0">
                <a:latin typeface="Arial Narrow" panose="020B0606020202030204" pitchFamily="34" charset="0"/>
              </a:rPr>
              <a:t>в. до н.э.)</a:t>
            </a:r>
          </a:p>
        </p:txBody>
      </p:sp>
    </p:spTree>
    <p:extLst>
      <p:ext uri="{BB962C8B-B14F-4D97-AF65-F5344CB8AC3E}">
        <p14:creationId xmlns:p14="http://schemas.microsoft.com/office/powerpoint/2010/main" val="21810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1520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Греческие ученые в медицине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 t="4463" r="22927" b="7277"/>
          <a:stretch/>
        </p:blipFill>
        <p:spPr bwMode="auto">
          <a:xfrm>
            <a:off x="801300" y="2348878"/>
            <a:ext cx="2906604" cy="35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7835" b="6591"/>
          <a:stretch/>
        </p:blipFill>
        <p:spPr bwMode="auto">
          <a:xfrm>
            <a:off x="3635896" y="1052736"/>
            <a:ext cx="273630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4" r="13210" b="9075"/>
          <a:stretch/>
        </p:blipFill>
        <p:spPr bwMode="auto">
          <a:xfrm>
            <a:off x="6372200" y="2564904"/>
            <a:ext cx="27718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6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27168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Римские ученые в медицине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r="11417" b="16905"/>
          <a:stretch/>
        </p:blipFill>
        <p:spPr bwMode="auto">
          <a:xfrm>
            <a:off x="827584" y="2037226"/>
            <a:ext cx="396044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86" y="1988840"/>
            <a:ext cx="406717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1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722</Words>
  <Application>Microsoft Office PowerPoint</Application>
  <PresentationFormat>Экран (4:3)</PresentationFormat>
  <Paragraphs>85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1_Тема Office</vt:lpstr>
      <vt:lpstr>Обмен углеводов: переваривание, вс   История развития лабораторной службы         лекция для студентов,  обучающихся по специальности 31.02.03 Лабораторная диагностика переваривание, всасывание ывание водов: переваривание, всасывание  переваривание, всасывание</vt:lpstr>
      <vt:lpstr>План лекции: 1. Понятие и цели Лабораторной диагностики 2. История становления Лабораторной диагностики 3. Современные тенденции развития лабораторной диагностики</vt:lpstr>
      <vt:lpstr>Презентация PowerPoint</vt:lpstr>
      <vt:lpstr>Презентация PowerPoint</vt:lpstr>
      <vt:lpstr>Презентация PowerPoint</vt:lpstr>
      <vt:lpstr>История развития лабораторной диагностики</vt:lpstr>
      <vt:lpstr>Античный период</vt:lpstr>
      <vt:lpstr>Греческие ученые в медицине</vt:lpstr>
      <vt:lpstr>Римские ученые в медицине</vt:lpstr>
      <vt:lpstr>Период Средних веков арабские ученые </vt:lpstr>
      <vt:lpstr>эпоха Возрождения</vt:lpstr>
      <vt:lpstr>Новое время </vt:lpstr>
      <vt:lpstr>Презентация PowerPoint</vt:lpstr>
      <vt:lpstr>Новейшее время</vt:lpstr>
      <vt:lpstr>Презентация PowerPoint</vt:lpstr>
      <vt:lpstr>Презентация PowerPoint</vt:lpstr>
      <vt:lpstr>Презентация PowerPoint</vt:lpstr>
      <vt:lpstr>История развития службы лабораторной диагностики в России</vt:lpstr>
      <vt:lpstr>Презентация PowerPoint</vt:lpstr>
      <vt:lpstr>Современные тенденции развития лабораторной диагностики</vt:lpstr>
      <vt:lpstr>Лабораторная служба сегодня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Обмен углеводов: переваривание, вс   История развития лабораторной службы         лекция для студентов,  обучающихся по специальности 31.02.03 Лабораторная диагностикпереваривание, всасывание ывание водов: переваривание, всасывание  переваривание, всасывание</dc:title>
  <dc:creator>Галина</dc:creator>
  <cp:lastModifiedBy>Галина</cp:lastModifiedBy>
  <cp:revision>22</cp:revision>
  <dcterms:created xsi:type="dcterms:W3CDTF">2024-04-29T06:49:34Z</dcterms:created>
  <dcterms:modified xsi:type="dcterms:W3CDTF">2024-04-29T11:52:08Z</dcterms:modified>
</cp:coreProperties>
</file>