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4" r:id="rId1"/>
  </p:sldMasterIdLst>
  <p:sldIdLst>
    <p:sldId id="256" r:id="rId2"/>
    <p:sldId id="257" r:id="rId3"/>
    <p:sldId id="276" r:id="rId4"/>
    <p:sldId id="325" r:id="rId5"/>
    <p:sldId id="277" r:id="rId6"/>
    <p:sldId id="319" r:id="rId7"/>
    <p:sldId id="320" r:id="rId8"/>
    <p:sldId id="321" r:id="rId9"/>
    <p:sldId id="292" r:id="rId10"/>
    <p:sldId id="316" r:id="rId11"/>
    <p:sldId id="317" r:id="rId12"/>
    <p:sldId id="296" r:id="rId13"/>
    <p:sldId id="324" r:id="rId14"/>
    <p:sldId id="2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78" y="138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098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2473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02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25400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4796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0669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2353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4136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943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727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280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639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832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95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847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811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795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11/23/2023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931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11/23/2023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795296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 id="214748374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849" y="1510509"/>
            <a:ext cx="11048301" cy="2509213"/>
          </a:xfrm>
        </p:spPr>
        <p:txBody>
          <a:bodyPr>
            <a:normAutofit/>
          </a:bodyPr>
          <a:lstStyle/>
          <a:p>
            <a:r>
              <a:rPr lang="ru-RU" dirty="0">
                <a:latin typeface="tahoma" panose="020B0604030504040204" pitchFamily="34" charset="0"/>
              </a:rPr>
              <a:t>публицистический</a:t>
            </a:r>
            <a:r>
              <a:rPr lang="ru-RU" b="0" i="0" dirty="0">
                <a:effectLst/>
                <a:latin typeface="tahoma" panose="020B0604030504040204" pitchFamily="34" charset="0"/>
              </a:rPr>
              <a:t> стиль</a:t>
            </a:r>
            <a:endParaRPr lang="ru-RU" dirty="0"/>
          </a:p>
        </p:txBody>
      </p:sp>
      <p:sp>
        <p:nvSpPr>
          <p:cNvPr id="3" name="Подзаголовок 2"/>
          <p:cNvSpPr>
            <a:spLocks noGrp="1"/>
          </p:cNvSpPr>
          <p:nvPr>
            <p:ph type="subTitle" idx="1"/>
          </p:nvPr>
        </p:nvSpPr>
        <p:spPr/>
        <p:txBody>
          <a:bodyPr/>
          <a:lstStyle/>
          <a:p>
            <a:endParaRPr lang="ru-RU" dirty="0"/>
          </a:p>
          <a:p>
            <a:r>
              <a:rPr lang="ru-RU" dirty="0"/>
              <a:t>Практика 29</a:t>
            </a:r>
          </a:p>
        </p:txBody>
      </p:sp>
    </p:spTree>
    <p:extLst>
      <p:ext uri="{BB962C8B-B14F-4D97-AF65-F5344CB8AC3E}">
        <p14:creationId xmlns:p14="http://schemas.microsoft.com/office/powerpoint/2010/main" val="2343264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2</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75695" y="1072893"/>
            <a:ext cx="11630526" cy="5785107"/>
          </a:xfrm>
        </p:spPr>
        <p:txBody>
          <a:bodyPr>
            <a:normAutofit/>
          </a:bodyPr>
          <a:lstStyle/>
          <a:p>
            <a:pPr algn="just"/>
            <a:r>
              <a:rPr lang="ru-RU" sz="2800" b="1" cap="none" dirty="0">
                <a:latin typeface="Tw Cen MT (Основной текст)"/>
                <a:cs typeface="Times New Roman" panose="02020603050405020304" pitchFamily="18" charset="0"/>
              </a:rPr>
              <a:t>Представьте себе, что вы редактор газеты. Какие качества речи нарушены в этих предложениях? Найдите ошибки, исправьте. Как называется это явление в русском языке?</a:t>
            </a:r>
          </a:p>
          <a:p>
            <a:pPr algn="just"/>
            <a:r>
              <a:rPr lang="ru-RU" sz="2800" cap="none" dirty="0">
                <a:latin typeface="Tw Cen MT (Основной текст)"/>
                <a:cs typeface="Times New Roman" panose="02020603050405020304" pitchFamily="18" charset="0"/>
              </a:rPr>
              <a:t>1) Рождество я отмечал на даче у коллеги по работе.</a:t>
            </a:r>
          </a:p>
          <a:p>
            <a:pPr algn="just"/>
            <a:r>
              <a:rPr lang="ru-RU" sz="2800" cap="none" dirty="0">
                <a:latin typeface="Tw Cen MT (Основной текст)"/>
                <a:cs typeface="Times New Roman" panose="02020603050405020304" pitchFamily="18" charset="0"/>
              </a:rPr>
              <a:t>2) Близнецы были так похожи, что даже родители с трудом различали их друг от друга.</a:t>
            </a:r>
          </a:p>
          <a:p>
            <a:pPr algn="just"/>
            <a:r>
              <a:rPr lang="ru-RU" sz="2800" cap="none" dirty="0">
                <a:latin typeface="Tw Cen MT (Основной текст)"/>
                <a:cs typeface="Times New Roman" panose="02020603050405020304" pitchFamily="18" charset="0"/>
              </a:rPr>
              <a:t>3) Деепричастный оборот всегда обособляется запятыми.</a:t>
            </a:r>
          </a:p>
          <a:p>
            <a:pPr algn="just"/>
            <a:r>
              <a:rPr lang="ru-RU" sz="2800" cap="none" dirty="0">
                <a:latin typeface="Tw Cen MT (Основной текст)"/>
                <a:cs typeface="Times New Roman" panose="02020603050405020304" pitchFamily="18" charset="0"/>
              </a:rPr>
              <a:t>4) Дайте сообщение в газету о свободных вакансиях в лаборатории.</a:t>
            </a:r>
            <a:endParaRPr lang="ru-RU" dirty="0">
              <a:latin typeface="Tw Cen MT (Основной текст)"/>
            </a:endParaRPr>
          </a:p>
        </p:txBody>
      </p:sp>
    </p:spTree>
    <p:extLst>
      <p:ext uri="{BB962C8B-B14F-4D97-AF65-F5344CB8AC3E}">
        <p14:creationId xmlns:p14="http://schemas.microsoft.com/office/powerpoint/2010/main" val="3073119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3</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0737" y="1463175"/>
            <a:ext cx="11630526" cy="5394825"/>
          </a:xfrm>
        </p:spPr>
        <p:txBody>
          <a:bodyPr>
            <a:normAutofit fontScale="92500" lnSpcReduction="10000"/>
          </a:bodyPr>
          <a:lstStyle/>
          <a:p>
            <a:pPr algn="just"/>
            <a:r>
              <a:rPr lang="ru-RU" sz="2100" b="1" i="0" cap="none" dirty="0">
                <a:solidFill>
                  <a:srgbClr val="363636"/>
                </a:solidFill>
                <a:effectLst/>
                <a:latin typeface="tahoma" panose="020B0604030504040204" pitchFamily="34" charset="0"/>
              </a:rPr>
              <a:t>Прочитайте отрывки из книги М.А. Осоргина «Заметки — старого книгоеда» и статьи из газеты «Аргументы и Факты». Объясните названия текстов. </a:t>
            </a:r>
          </a:p>
          <a:p>
            <a:pPr algn="just"/>
            <a:r>
              <a:rPr lang="ru-RU" sz="2100" b="0" i="1" cap="none" dirty="0">
                <a:solidFill>
                  <a:srgbClr val="363636"/>
                </a:solidFill>
                <a:effectLst/>
                <a:latin typeface="tahoma" panose="020B0604030504040204" pitchFamily="34" charset="0"/>
              </a:rPr>
              <a:t>Сорный язык</a:t>
            </a:r>
            <a:endParaRPr lang="ru-RU" sz="2100" b="0" i="0" cap="none" dirty="0">
              <a:solidFill>
                <a:srgbClr val="363636"/>
              </a:solidFill>
              <a:effectLst/>
              <a:latin typeface="tahoma" panose="020B0604030504040204" pitchFamily="34" charset="0"/>
            </a:endParaRPr>
          </a:p>
          <a:p>
            <a:pPr algn="just"/>
            <a:r>
              <a:rPr lang="ru-RU" sz="2100" b="0" i="0" cap="none" dirty="0">
                <a:solidFill>
                  <a:srgbClr val="363636"/>
                </a:solidFill>
                <a:effectLst/>
                <a:latin typeface="tahoma" panose="020B0604030504040204" pitchFamily="34" charset="0"/>
              </a:rPr>
              <a:t>Хочу в заключение сказать насчёт сорного языка, на который сейчас у нас жалуются. Что правда — то правда, особенно среди беженства, где каждый вносит в речь русскую из чужого языка, так что не всегда и разберёшь.</a:t>
            </a:r>
          </a:p>
          <a:p>
            <a:pPr algn="just"/>
            <a:r>
              <a:rPr lang="ru-RU" sz="2100" b="0" i="0" cap="none" dirty="0">
                <a:solidFill>
                  <a:srgbClr val="363636"/>
                </a:solidFill>
                <a:effectLst/>
                <a:latin typeface="tahoma" panose="020B0604030504040204" pitchFamily="34" charset="0"/>
              </a:rPr>
              <a:t>Так вот и это не новость, и раньше на то же жаловались и даже примеры приводили. Так, например, в знаменитой книге Курганова (хотя автор на обложке и не значится) — «Российская универсальная грамматика, или всеобщее </a:t>
            </a:r>
            <a:r>
              <a:rPr lang="ru-RU" sz="2100" b="0" i="0" cap="none" dirty="0" err="1">
                <a:solidFill>
                  <a:srgbClr val="363636"/>
                </a:solidFill>
                <a:effectLst/>
                <a:latin typeface="tahoma" panose="020B0604030504040204" pitchFamily="34" charset="0"/>
              </a:rPr>
              <a:t>письмословие</a:t>
            </a:r>
            <a:r>
              <a:rPr lang="ru-RU" sz="2100" b="0" i="0" cap="none" dirty="0">
                <a:solidFill>
                  <a:srgbClr val="363636"/>
                </a:solidFill>
                <a:effectLst/>
                <a:latin typeface="tahoma" panose="020B0604030504040204" pitchFamily="34" charset="0"/>
              </a:rPr>
              <a:t>», изданной «во граде </a:t>
            </a:r>
            <a:r>
              <a:rPr lang="ru-RU" sz="2100" b="0" i="0" cap="none" dirty="0" err="1">
                <a:solidFill>
                  <a:srgbClr val="363636"/>
                </a:solidFill>
                <a:effectLst/>
                <a:latin typeface="tahoma" panose="020B0604030504040204" pitchFamily="34" charset="0"/>
              </a:rPr>
              <a:t>святаго</a:t>
            </a:r>
            <a:r>
              <a:rPr lang="ru-RU" sz="2100" b="0" i="0" cap="none" dirty="0">
                <a:solidFill>
                  <a:srgbClr val="363636"/>
                </a:solidFill>
                <a:effectLst/>
                <a:latin typeface="tahoma" panose="020B0604030504040204" pitchFamily="34" charset="0"/>
              </a:rPr>
              <a:t> Петра» в 1769 году, находим мы горестный упрёк </a:t>
            </a:r>
            <a:r>
              <a:rPr lang="ru-RU" sz="2100" b="0" i="0" cap="none" dirty="0" err="1">
                <a:solidFill>
                  <a:srgbClr val="363636"/>
                </a:solidFill>
                <a:effectLst/>
                <a:latin typeface="tahoma" panose="020B0604030504040204" pitchFamily="34" charset="0"/>
              </a:rPr>
              <a:t>засорителям</a:t>
            </a:r>
            <a:r>
              <a:rPr lang="ru-RU" sz="2100" b="0" i="0" cap="none" dirty="0">
                <a:solidFill>
                  <a:srgbClr val="363636"/>
                </a:solidFill>
                <a:effectLst/>
                <a:latin typeface="tahoma" panose="020B0604030504040204" pitchFamily="34" charset="0"/>
              </a:rPr>
              <a:t> русского языка, а именно пишет Курганов, Николай </a:t>
            </a:r>
            <a:r>
              <a:rPr lang="ru-RU" sz="2100" b="0" i="0" cap="none" dirty="0" err="1">
                <a:solidFill>
                  <a:srgbClr val="363636"/>
                </a:solidFill>
                <a:effectLst/>
                <a:latin typeface="tahoma" panose="020B0604030504040204" pitchFamily="34" charset="0"/>
              </a:rPr>
              <a:t>Гаврилыч</a:t>
            </a:r>
            <a:r>
              <a:rPr lang="ru-RU" sz="2100" b="0" i="0" cap="none" dirty="0">
                <a:solidFill>
                  <a:srgbClr val="363636"/>
                </a:solidFill>
                <a:effectLst/>
                <a:latin typeface="tahoma" panose="020B0604030504040204" pitchFamily="34" charset="0"/>
              </a:rPr>
              <a:t>:</a:t>
            </a:r>
          </a:p>
          <a:p>
            <a:pPr algn="just"/>
            <a:r>
              <a:rPr lang="ru-RU" sz="2100" b="0" i="0" cap="none" dirty="0">
                <a:solidFill>
                  <a:srgbClr val="363636"/>
                </a:solidFill>
                <a:effectLst/>
                <a:latin typeface="tahoma" panose="020B0604030504040204" pitchFamily="34" charset="0"/>
              </a:rPr>
              <a:t>«Всего смешнее, — пишет он, — иной, как попугай, переняв несколько чужих слов, за честь почитает </a:t>
            </a:r>
            <a:r>
              <a:rPr lang="ru-RU" sz="2100" b="0" i="0" cap="none" dirty="0" err="1">
                <a:solidFill>
                  <a:srgbClr val="363636"/>
                </a:solidFill>
                <a:effectLst/>
                <a:latin typeface="tahoma" panose="020B0604030504040204" pitchFamily="34" charset="0"/>
              </a:rPr>
              <a:t>по-„бесовски</a:t>
            </a:r>
            <a:r>
              <a:rPr lang="ru-RU" sz="2100" b="0" i="0" cap="none" dirty="0">
                <a:solidFill>
                  <a:srgbClr val="363636"/>
                </a:solidFill>
                <a:effectLst/>
                <a:latin typeface="tahoma" panose="020B0604030504040204" pitchFamily="34" charset="0"/>
              </a:rPr>
              <a:t>“ вводить вновь, мешая их с русскими так: „Я в </a:t>
            </a:r>
            <a:r>
              <a:rPr lang="ru-RU" sz="2100" b="0" i="0" cap="none" dirty="0" err="1">
                <a:solidFill>
                  <a:srgbClr val="363636"/>
                </a:solidFill>
                <a:effectLst/>
                <a:latin typeface="tahoma" panose="020B0604030504040204" pitchFamily="34" charset="0"/>
              </a:rPr>
              <a:t>дистракции</a:t>
            </a:r>
            <a:r>
              <a:rPr lang="ru-RU" sz="2100" b="0" i="0" cap="none" dirty="0">
                <a:solidFill>
                  <a:srgbClr val="363636"/>
                </a:solidFill>
                <a:effectLst/>
                <a:latin typeface="tahoma" panose="020B0604030504040204" pitchFamily="34" charset="0"/>
              </a:rPr>
              <a:t> и </a:t>
            </a:r>
            <a:r>
              <a:rPr lang="ru-RU" sz="2100" b="0" i="0" cap="none" dirty="0" err="1">
                <a:solidFill>
                  <a:srgbClr val="363636"/>
                </a:solidFill>
                <a:effectLst/>
                <a:latin typeface="tahoma" panose="020B0604030504040204" pitchFamily="34" charset="0"/>
              </a:rPr>
              <a:t>дезеспере</a:t>
            </a:r>
            <a:r>
              <a:rPr lang="ru-RU" sz="2100" b="0" i="0" cap="none" dirty="0">
                <a:solidFill>
                  <a:srgbClr val="363636"/>
                </a:solidFill>
                <a:effectLst/>
                <a:latin typeface="tahoma" panose="020B0604030504040204" pitchFamily="34" charset="0"/>
              </a:rPr>
              <a:t>; </a:t>
            </a:r>
            <a:r>
              <a:rPr lang="ru-RU" sz="2100" b="0" i="0" cap="none" dirty="0" err="1">
                <a:solidFill>
                  <a:srgbClr val="363636"/>
                </a:solidFill>
                <a:effectLst/>
                <a:latin typeface="tahoma" panose="020B0604030504040204" pitchFamily="34" charset="0"/>
              </a:rPr>
              <a:t>аманта</a:t>
            </a:r>
            <a:r>
              <a:rPr lang="ru-RU" sz="2100" b="0" i="0" cap="none" dirty="0">
                <a:solidFill>
                  <a:srgbClr val="363636"/>
                </a:solidFill>
                <a:effectLst/>
                <a:latin typeface="tahoma" panose="020B0604030504040204" pitchFamily="34" charset="0"/>
              </a:rPr>
              <a:t> моя </a:t>
            </a:r>
            <a:r>
              <a:rPr lang="ru-RU" sz="2100" b="0" i="0" cap="none" dirty="0" err="1">
                <a:solidFill>
                  <a:srgbClr val="363636"/>
                </a:solidFill>
                <a:effectLst/>
                <a:latin typeface="tahoma" panose="020B0604030504040204" pitchFamily="34" charset="0"/>
              </a:rPr>
              <a:t>зделала</a:t>
            </a:r>
            <a:r>
              <a:rPr lang="ru-RU" sz="2100" b="0" i="0" cap="none" dirty="0">
                <a:solidFill>
                  <a:srgbClr val="363636"/>
                </a:solidFill>
                <a:effectLst/>
                <a:latin typeface="tahoma" panose="020B0604030504040204" pitchFamily="34" charset="0"/>
              </a:rPr>
              <a:t> мне </a:t>
            </a:r>
            <a:r>
              <a:rPr lang="ru-RU" sz="2100" b="0" i="0" cap="none" dirty="0" err="1">
                <a:solidFill>
                  <a:srgbClr val="363636"/>
                </a:solidFill>
                <a:effectLst/>
                <a:latin typeface="tahoma" panose="020B0604030504040204" pitchFamily="34" charset="0"/>
              </a:rPr>
              <a:t>инфиделите</a:t>
            </a:r>
            <a:r>
              <a:rPr lang="ru-RU" sz="2100" b="0" i="0" cap="none" dirty="0">
                <a:solidFill>
                  <a:srgbClr val="363636"/>
                </a:solidFill>
                <a:effectLst/>
                <a:latin typeface="tahoma" panose="020B0604030504040204" pitchFamily="34" charset="0"/>
              </a:rPr>
              <a:t>, а я, а ку сюр против </a:t>
            </a:r>
            <a:r>
              <a:rPr lang="ru-RU" sz="2100" b="0" i="0" cap="none" dirty="0" err="1">
                <a:solidFill>
                  <a:srgbClr val="363636"/>
                </a:solidFill>
                <a:effectLst/>
                <a:latin typeface="tahoma" panose="020B0604030504040204" pitchFamily="34" charset="0"/>
              </a:rPr>
              <a:t>риваля</a:t>
            </a:r>
            <a:r>
              <a:rPr lang="ru-RU" sz="2100" b="0" i="0" cap="none" dirty="0">
                <a:solidFill>
                  <a:srgbClr val="363636"/>
                </a:solidFill>
                <a:effectLst/>
                <a:latin typeface="tahoma" panose="020B0604030504040204" pitchFamily="34" charset="0"/>
              </a:rPr>
              <a:t> своего буду </a:t>
            </a:r>
            <a:r>
              <a:rPr lang="ru-RU" sz="2100" b="0" i="0" cap="none" dirty="0" err="1">
                <a:solidFill>
                  <a:srgbClr val="363636"/>
                </a:solidFill>
                <a:effectLst/>
                <a:latin typeface="tahoma" panose="020B0604030504040204" pitchFamily="34" charset="0"/>
              </a:rPr>
              <a:t>реванжироваться</a:t>
            </a:r>
            <a:r>
              <a:rPr lang="ru-RU" sz="2100" b="0" i="0" cap="none" dirty="0">
                <a:solidFill>
                  <a:srgbClr val="363636"/>
                </a:solidFill>
                <a:effectLst/>
                <a:latin typeface="tahoma" panose="020B0604030504040204" pitchFamily="34" charset="0"/>
              </a:rPr>
              <a:t>“».</a:t>
            </a:r>
          </a:p>
          <a:p>
            <a:pPr algn="just"/>
            <a:endParaRPr lang="ru-RU" sz="2800" cap="none" dirty="0">
              <a:latin typeface="Tw Cen MT (Основной текст)"/>
              <a:cs typeface="Times New Roman" panose="02020603050405020304" pitchFamily="18" charset="0"/>
            </a:endParaRPr>
          </a:p>
        </p:txBody>
      </p:sp>
    </p:spTree>
    <p:extLst>
      <p:ext uri="{BB962C8B-B14F-4D97-AF65-F5344CB8AC3E}">
        <p14:creationId xmlns:p14="http://schemas.microsoft.com/office/powerpoint/2010/main" val="3023890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382819" y="1463039"/>
            <a:ext cx="11229473" cy="4167029"/>
          </a:xfrm>
        </p:spPr>
        <p:txBody>
          <a:bodyPr>
            <a:noAutofit/>
          </a:bodyPr>
          <a:lstStyle/>
          <a:p>
            <a:pPr algn="just"/>
            <a:r>
              <a:rPr lang="ru-RU" sz="2000" b="0" i="0" cap="none" dirty="0">
                <a:solidFill>
                  <a:srgbClr val="363636"/>
                </a:solidFill>
                <a:effectLst/>
                <a:latin typeface="tahoma" panose="020B0604030504040204" pitchFamily="34" charset="0"/>
              </a:rPr>
              <a:t>И очень сердится, что ввели такие противные слова, как «лорнет» и «имитация», да ещё и мамку произвели в «</a:t>
            </a:r>
            <a:r>
              <a:rPr lang="ru-RU" sz="2000" b="0" i="0" cap="none" dirty="0" err="1">
                <a:solidFill>
                  <a:srgbClr val="363636"/>
                </a:solidFill>
                <a:effectLst/>
                <a:latin typeface="tahoma" panose="020B0604030504040204" pitchFamily="34" charset="0"/>
              </a:rPr>
              <a:t>гувернанта</a:t>
            </a:r>
            <a:r>
              <a:rPr lang="ru-RU" sz="2000" b="0" i="0" cap="none" dirty="0">
                <a:solidFill>
                  <a:srgbClr val="363636"/>
                </a:solidFill>
                <a:effectLst/>
                <a:latin typeface="tahoma" panose="020B0604030504040204" pitchFamily="34" charset="0"/>
              </a:rPr>
              <a:t>».</a:t>
            </a:r>
          </a:p>
          <a:p>
            <a:pPr algn="just"/>
            <a:r>
              <a:rPr lang="ru-RU" sz="2000" b="0" i="0" cap="none" dirty="0">
                <a:solidFill>
                  <a:srgbClr val="363636"/>
                </a:solidFill>
                <a:effectLst/>
                <a:latin typeface="tahoma" panose="020B0604030504040204" pitchFamily="34" charset="0"/>
              </a:rPr>
              <a:t>И подлинно, словно бы фразу, что я привёл, услыхал Николай Гаврилович не во граде святого Петра и не 160 лет тому назад, а в наши дни в Пасси либо на </a:t>
            </a:r>
            <a:r>
              <a:rPr lang="ru-RU" sz="2000" b="0" i="0" cap="none" dirty="0" err="1">
                <a:solidFill>
                  <a:srgbClr val="363636"/>
                </a:solidFill>
                <a:effectLst/>
                <a:latin typeface="tahoma" panose="020B0604030504040204" pitchFamily="34" charset="0"/>
              </a:rPr>
              <a:t>Мозаре</a:t>
            </a:r>
            <a:r>
              <a:rPr lang="ru-RU" sz="2000" b="0" i="0" cap="none" dirty="0">
                <a:solidFill>
                  <a:srgbClr val="363636"/>
                </a:solidFill>
                <a:effectLst/>
                <a:latin typeface="tahoma" panose="020B0604030504040204" pitchFamily="34" charset="0"/>
              </a:rPr>
              <a:t> — одним словом, в русских поселениях Парижа. И что греха таить — проникает этот сорный язык и в российскую литературу, и в тамошнюю, и в изгнании сущую.</a:t>
            </a:r>
          </a:p>
          <a:p>
            <a:pPr algn="just"/>
            <a:r>
              <a:rPr lang="ru-RU" sz="2000" b="0" i="0" cap="none" dirty="0">
                <a:solidFill>
                  <a:srgbClr val="363636"/>
                </a:solidFill>
                <a:effectLst/>
                <a:latin typeface="tahoma" panose="020B0604030504040204" pitchFamily="34" charset="0"/>
              </a:rPr>
              <a:t>Бди же, о русский писатель! И помни прекрасный стих первой «эпистолы» знаменитого пиита Сумарокова:</a:t>
            </a:r>
          </a:p>
          <a:p>
            <a:pPr algn="just"/>
            <a:r>
              <a:rPr lang="ru-RU" sz="2000" b="0" i="0" cap="none" dirty="0">
                <a:solidFill>
                  <a:srgbClr val="363636"/>
                </a:solidFill>
                <a:effectLst/>
                <a:latin typeface="tahoma" panose="020B0604030504040204" pitchFamily="34" charset="0"/>
              </a:rPr>
              <a:t>Довольно наш язык в себе имеет слов;</a:t>
            </a:r>
          </a:p>
          <a:p>
            <a:pPr algn="just"/>
            <a:r>
              <a:rPr lang="ru-RU" sz="2000" b="0" i="0" cap="none" dirty="0">
                <a:solidFill>
                  <a:srgbClr val="363636"/>
                </a:solidFill>
                <a:effectLst/>
                <a:latin typeface="tahoma" panose="020B0604030504040204" pitchFamily="34" charset="0"/>
              </a:rPr>
              <a:t>Но нет </a:t>
            </a:r>
            <a:r>
              <a:rPr lang="ru-RU" sz="2000" b="0" i="0" cap="none" dirty="0" err="1">
                <a:solidFill>
                  <a:srgbClr val="363636"/>
                </a:solidFill>
                <a:effectLst/>
                <a:latin typeface="tahoma" panose="020B0604030504040204" pitchFamily="34" charset="0"/>
              </a:rPr>
              <a:t>довольнаго</a:t>
            </a:r>
            <a:r>
              <a:rPr lang="ru-RU" sz="2000" b="0" i="0" cap="none" dirty="0">
                <a:solidFill>
                  <a:srgbClr val="363636"/>
                </a:solidFill>
                <a:effectLst/>
                <a:latin typeface="tahoma" panose="020B0604030504040204" pitchFamily="34" charset="0"/>
              </a:rPr>
              <a:t> числа на нём писцов.</a:t>
            </a:r>
          </a:p>
          <a:p>
            <a:pPr algn="just"/>
            <a:r>
              <a:rPr lang="ru-RU" sz="2000" b="0" i="0" cap="none" dirty="0">
                <a:solidFill>
                  <a:srgbClr val="363636"/>
                </a:solidFill>
                <a:effectLst/>
                <a:latin typeface="tahoma" panose="020B0604030504040204" pitchFamily="34" charset="0"/>
              </a:rPr>
              <a:t>5 ноября 1929 г.</a:t>
            </a:r>
          </a:p>
        </p:txBody>
      </p:sp>
    </p:spTree>
    <p:extLst>
      <p:ext uri="{BB962C8B-B14F-4D97-AF65-F5344CB8AC3E}">
        <p14:creationId xmlns:p14="http://schemas.microsoft.com/office/powerpoint/2010/main" val="1794265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274320" y="875213"/>
            <a:ext cx="11117179" cy="5969725"/>
          </a:xfrm>
        </p:spPr>
        <p:txBody>
          <a:bodyPr>
            <a:normAutofit lnSpcReduction="10000"/>
          </a:bodyPr>
          <a:lstStyle/>
          <a:p>
            <a:pPr algn="just"/>
            <a:r>
              <a:rPr lang="ru-RU" sz="2000" i="1" cap="none" dirty="0">
                <a:solidFill>
                  <a:srgbClr val="363636"/>
                </a:solidFill>
                <a:effectLst/>
                <a:latin typeface="tahoma" panose="020B0604030504040204" pitchFamily="34" charset="0"/>
              </a:rPr>
              <a:t>Не наш русский</a:t>
            </a:r>
          </a:p>
          <a:p>
            <a:pPr algn="just"/>
            <a:r>
              <a:rPr lang="ru-RU" sz="2000" i="0" cap="none" dirty="0">
                <a:solidFill>
                  <a:srgbClr val="363636"/>
                </a:solidFill>
                <a:effectLst/>
                <a:latin typeface="tahoma" panose="020B0604030504040204" pitchFamily="34" charset="0"/>
              </a:rPr>
              <a:t>За последние годы русский язык превратился в неблагозвучную смесь нецензурной брани, бандитского жаргона, искажённых «американизмов» и безграмотно употребляемых русских слов. Люди, продолжающие говорить на «архаичном» русском языке, часто не понимают своих соотечественников. Например, чем «круто» отличается от «прикольно» или «в натуре» от «чисто конкретно»? Сейчас не услышишь сочетания «в жизни», а почему-то лишь «по жизни». Ранее употребляемый глагол «прикинь» превратился в своеобразное слово-связку. Зато другой русский глагол «класть» исчез вообще и почти повсеместно заменён уродливым «</a:t>
            </a:r>
            <a:r>
              <a:rPr lang="ru-RU" sz="2000" i="0" cap="none" dirty="0" err="1">
                <a:solidFill>
                  <a:srgbClr val="363636"/>
                </a:solidFill>
                <a:effectLst/>
                <a:latin typeface="tahoma" panose="020B0604030504040204" pitchFamily="34" charset="0"/>
              </a:rPr>
              <a:t>ложить</a:t>
            </a:r>
            <a:r>
              <a:rPr lang="ru-RU" sz="2000" i="0" cap="none" dirty="0">
                <a:solidFill>
                  <a:srgbClr val="363636"/>
                </a:solidFill>
                <a:effectLst/>
                <a:latin typeface="tahoma" panose="020B0604030504040204" pitchFamily="34" charset="0"/>
              </a:rPr>
              <a:t>».</a:t>
            </a:r>
          </a:p>
          <a:p>
            <a:pPr algn="just"/>
            <a:r>
              <a:rPr lang="ru-RU" sz="2000" i="0" cap="none" dirty="0">
                <a:solidFill>
                  <a:srgbClr val="363636"/>
                </a:solidFill>
                <a:effectLst/>
                <a:latin typeface="tahoma" panose="020B0604030504040204" pitchFamily="34" charset="0"/>
              </a:rPr>
              <a:t>Любой язык изменяется, обновляется, обогащается. Но во всём должны быть логика, здравый смысл, чувство меры.</a:t>
            </a:r>
          </a:p>
          <a:p>
            <a:pPr algn="just"/>
            <a:r>
              <a:rPr lang="ru-RU" sz="2000" i="0" cap="none" dirty="0">
                <a:solidFill>
                  <a:srgbClr val="363636"/>
                </a:solidFill>
                <a:effectLst/>
                <a:latin typeface="tahoma" panose="020B0604030504040204" pitchFamily="34" charset="0"/>
              </a:rPr>
              <a:t>И если всё это — великий, могучий русский язык, то нельзя ли для недостаточно «продвинутых» силами СМИ организовать краткий «ликбез» по изучению этого новообразования с участием специалистов?</a:t>
            </a:r>
          </a:p>
          <a:p>
            <a:pPr algn="just"/>
            <a:r>
              <a:rPr lang="ru-RU" sz="2000" i="0" cap="none" dirty="0">
                <a:solidFill>
                  <a:srgbClr val="363636"/>
                </a:solidFill>
                <a:effectLst/>
                <a:latin typeface="tahoma" panose="020B0604030504040204" pitchFamily="34" charset="0"/>
              </a:rPr>
              <a:t>(Из газеты «Аргументы и факты»)</a:t>
            </a:r>
            <a:endParaRPr lang="ru-RU" dirty="0"/>
          </a:p>
        </p:txBody>
      </p:sp>
    </p:spTree>
    <p:extLst>
      <p:ext uri="{BB962C8B-B14F-4D97-AF65-F5344CB8AC3E}">
        <p14:creationId xmlns:p14="http://schemas.microsoft.com/office/powerpoint/2010/main" val="10057956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1AFFA-BDBD-FDA9-36D1-46145C6F0730}"/>
              </a:ext>
            </a:extLst>
          </p:cNvPr>
          <p:cNvSpPr>
            <a:spLocks noGrp="1"/>
          </p:cNvSpPr>
          <p:nvPr>
            <p:ph type="title"/>
          </p:nvPr>
        </p:nvSpPr>
        <p:spPr>
          <a:xfrm>
            <a:off x="1828800" y="300446"/>
            <a:ext cx="8534400" cy="681587"/>
          </a:xfrm>
        </p:spPr>
        <p:txBody>
          <a:bodyPr/>
          <a:lstStyle/>
          <a:p>
            <a:r>
              <a:rPr lang="ru-RU" dirty="0"/>
              <a:t>Домашнее задание</a:t>
            </a:r>
          </a:p>
        </p:txBody>
      </p:sp>
      <p:sp>
        <p:nvSpPr>
          <p:cNvPr id="3" name="Объект 2">
            <a:extLst>
              <a:ext uri="{FF2B5EF4-FFF2-40B4-BE49-F238E27FC236}">
                <a16:creationId xmlns:a16="http://schemas.microsoft.com/office/drawing/2014/main" id="{71E42AF1-80A5-CE7B-F85F-EBDCC8EEE5A4}"/>
              </a:ext>
            </a:extLst>
          </p:cNvPr>
          <p:cNvSpPr>
            <a:spLocks noGrp="1"/>
          </p:cNvSpPr>
          <p:nvPr>
            <p:ph idx="1"/>
          </p:nvPr>
        </p:nvSpPr>
        <p:spPr>
          <a:xfrm>
            <a:off x="381000" y="562862"/>
            <a:ext cx="11429999" cy="6466114"/>
          </a:xfrm>
        </p:spPr>
        <p:txBody>
          <a:bodyPr>
            <a:normAutofit lnSpcReduction="10000"/>
          </a:bodyPr>
          <a:lstStyle/>
          <a:p>
            <a:pPr algn="just"/>
            <a:r>
              <a:rPr lang="ru-RU" sz="2400" b="1" i="0" cap="none" dirty="0">
                <a:solidFill>
                  <a:srgbClr val="363636"/>
                </a:solidFill>
                <a:effectLst/>
                <a:latin typeface="tahoma" panose="020B0604030504040204" pitchFamily="34" charset="0"/>
              </a:rPr>
              <a:t>Напишите эссе на одну из тем (по выбору):</a:t>
            </a:r>
          </a:p>
          <a:p>
            <a:pPr algn="just"/>
            <a:r>
              <a:rPr lang="ru-RU" sz="2400" i="0" cap="none" dirty="0">
                <a:solidFill>
                  <a:srgbClr val="363636"/>
                </a:solidFill>
                <a:effectLst/>
                <a:latin typeface="tahoma" panose="020B0604030504040204" pitchFamily="34" charset="0"/>
              </a:rPr>
              <a:t>1. Насколько, с вашей точки зрения, в публичной речи допустимо использование элементов разговорного стиля?</a:t>
            </a:r>
          </a:p>
          <a:p>
            <a:pPr algn="just"/>
            <a:r>
              <a:rPr lang="ru-RU" sz="2400" i="0" cap="none" dirty="0">
                <a:solidFill>
                  <a:srgbClr val="363636"/>
                </a:solidFill>
                <a:effectLst/>
                <a:latin typeface="tahoma" panose="020B0604030504040204" pitchFamily="34" charset="0"/>
              </a:rPr>
              <a:t>2. В какой мере письменная речь должна или может отражать особенности устной?</a:t>
            </a:r>
          </a:p>
          <a:p>
            <a:pPr algn="just"/>
            <a:r>
              <a:rPr lang="ru-RU" sz="2400" i="0" cap="none" dirty="0">
                <a:solidFill>
                  <a:srgbClr val="363636"/>
                </a:solidFill>
                <a:effectLst/>
                <a:latin typeface="tahoma" panose="020B0604030504040204" pitchFamily="34" charset="0"/>
              </a:rPr>
              <a:t>3. Кто и на основании чего может делать выводы о допустимости или недопустимости тех или иных разговорных элементов в официальной ситуации общения, в том числе в письменных текстах?</a:t>
            </a:r>
          </a:p>
          <a:p>
            <a:pPr algn="just"/>
            <a:r>
              <a:rPr lang="ru-RU" sz="2400" i="0" cap="none" dirty="0">
                <a:solidFill>
                  <a:srgbClr val="363636"/>
                </a:solidFill>
                <a:effectLst/>
                <a:latin typeface="tahoma" panose="020B0604030504040204" pitchFamily="34" charset="0"/>
              </a:rPr>
              <a:t>4. Кто отвечает сегодня в редакциях СМИ за качество текста (за соблюдение норм)? Журналист? Редактор?</a:t>
            </a:r>
          </a:p>
          <a:p>
            <a:pPr algn="just"/>
            <a:r>
              <a:rPr lang="ru-RU" sz="2400" i="0" cap="none" dirty="0">
                <a:solidFill>
                  <a:srgbClr val="363636"/>
                </a:solidFill>
                <a:effectLst/>
                <a:latin typeface="tahoma" panose="020B0604030504040204" pitchFamily="34" charset="0"/>
              </a:rPr>
              <a:t>5. Кто определяет языковые вкусы СМИ — собственник, главный редактор, читатели или журналист?</a:t>
            </a:r>
          </a:p>
          <a:p>
            <a:pPr algn="just"/>
            <a:r>
              <a:rPr lang="ru-RU" sz="2400" i="0" cap="none" dirty="0">
                <a:solidFill>
                  <a:srgbClr val="363636"/>
                </a:solidFill>
                <a:effectLst/>
                <a:latin typeface="tahoma" panose="020B0604030504040204" pitchFamily="34" charset="0"/>
              </a:rPr>
              <a:t>6. СМИ сегодня отражают или формируют языковой вкус?</a:t>
            </a:r>
            <a:endParaRPr lang="ru-RU" sz="2200" i="0" cap="none"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387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298338"/>
            <a:ext cx="10876417" cy="1061415"/>
          </a:xfrm>
        </p:spPr>
        <p:txBody>
          <a:bodyPr>
            <a:normAutofit/>
          </a:bodyPr>
          <a:lstStyle/>
          <a:p>
            <a:r>
              <a:rPr lang="ru-RU" dirty="0"/>
              <a:t>публицистический стиль</a:t>
            </a:r>
          </a:p>
        </p:txBody>
      </p:sp>
      <p:sp>
        <p:nvSpPr>
          <p:cNvPr id="3" name="Объект 2"/>
          <p:cNvSpPr>
            <a:spLocks noGrp="1"/>
          </p:cNvSpPr>
          <p:nvPr>
            <p:ph idx="1"/>
          </p:nvPr>
        </p:nvSpPr>
        <p:spPr>
          <a:xfrm>
            <a:off x="1160133" y="1035633"/>
            <a:ext cx="10374075" cy="5651518"/>
          </a:xfrm>
        </p:spPr>
        <p:txBody>
          <a:bodyPr>
            <a:normAutofit/>
          </a:bodyPr>
          <a:lstStyle/>
          <a:p>
            <a:pPr algn="just"/>
            <a:r>
              <a:rPr lang="ru-RU" sz="3200" b="1" cap="none" dirty="0"/>
              <a:t>Публицистический стиль </a:t>
            </a:r>
            <a:r>
              <a:rPr lang="ru-RU" sz="3200" cap="none" dirty="0"/>
              <a:t>— функциональный стиль речи, который используется в жанрах: статья, очерк, репортаж, фельетон, интервью, памфлет, ораторская речь, эссе. Публицистический стиль служит для воздействия на людей через СМИ (газеты, журналы, телевидение, афиши, буклеты). </a:t>
            </a:r>
          </a:p>
        </p:txBody>
      </p:sp>
    </p:spTree>
    <p:extLst>
      <p:ext uri="{BB962C8B-B14F-4D97-AF65-F5344CB8AC3E}">
        <p14:creationId xmlns:p14="http://schemas.microsoft.com/office/powerpoint/2010/main" val="86009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Функции и задачи публицистического стиля</a:t>
            </a:r>
          </a:p>
        </p:txBody>
      </p:sp>
      <p:sp>
        <p:nvSpPr>
          <p:cNvPr id="3" name="Объект 2"/>
          <p:cNvSpPr>
            <a:spLocks noGrp="1"/>
          </p:cNvSpPr>
          <p:nvPr>
            <p:ph idx="1"/>
          </p:nvPr>
        </p:nvSpPr>
        <p:spPr>
          <a:xfrm>
            <a:off x="684210" y="1048696"/>
            <a:ext cx="10876417" cy="5651518"/>
          </a:xfrm>
        </p:spPr>
        <p:txBody>
          <a:bodyPr>
            <a:normAutofit/>
          </a:bodyPr>
          <a:lstStyle/>
          <a:p>
            <a:pPr marL="0" indent="0" algn="just">
              <a:buNone/>
            </a:pPr>
            <a:r>
              <a:rPr lang="ru-RU" sz="2800" b="1" cap="none" dirty="0"/>
              <a:t>Информационная</a:t>
            </a:r>
            <a:r>
              <a:rPr lang="ru-RU" sz="2800" cap="none" dirty="0"/>
              <a:t> — стремление в кратчайший срок сообщить людям о свежих новостях.</a:t>
            </a:r>
          </a:p>
          <a:p>
            <a:pPr marL="0" indent="0" algn="just">
              <a:buNone/>
            </a:pPr>
            <a:r>
              <a:rPr lang="ru-RU" sz="2800" b="1" cap="none" dirty="0"/>
              <a:t>Воздействующая</a:t>
            </a:r>
            <a:r>
              <a:rPr lang="ru-RU" sz="2800" cap="none" dirty="0"/>
              <a:t> — стремление повлиять на мнение людей по поводу какой-либо общественно-политической или социальной проблемы.</a:t>
            </a:r>
          </a:p>
          <a:p>
            <a:pPr marL="0" indent="0" algn="just">
              <a:buNone/>
            </a:pPr>
            <a:r>
              <a:rPr lang="ru-RU" sz="2800" b="1" cap="none" dirty="0"/>
              <a:t>Задачи речи</a:t>
            </a:r>
            <a:r>
              <a:rPr lang="ru-RU" sz="2800" cap="none" dirty="0"/>
              <a:t>:</a:t>
            </a:r>
          </a:p>
          <a:p>
            <a:pPr marL="0" indent="0" algn="just">
              <a:buNone/>
            </a:pPr>
            <a:r>
              <a:rPr lang="ru-RU" sz="2800" cap="none" dirty="0"/>
              <a:t>- воздействовать на массовое сознание;</a:t>
            </a:r>
          </a:p>
          <a:p>
            <a:pPr marL="0" indent="0" algn="just">
              <a:buNone/>
            </a:pPr>
            <a:r>
              <a:rPr lang="ru-RU" sz="2800" cap="none" dirty="0"/>
              <a:t>- призывать к действию.</a:t>
            </a:r>
          </a:p>
        </p:txBody>
      </p:sp>
    </p:spTree>
    <p:extLst>
      <p:ext uri="{BB962C8B-B14F-4D97-AF65-F5344CB8AC3E}">
        <p14:creationId xmlns:p14="http://schemas.microsoft.com/office/powerpoint/2010/main" val="380167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C3F57E-C061-3670-2C08-7EBB4730774B}"/>
              </a:ext>
            </a:extLst>
          </p:cNvPr>
          <p:cNvSpPr>
            <a:spLocks noGrp="1"/>
          </p:cNvSpPr>
          <p:nvPr>
            <p:ph type="title"/>
          </p:nvPr>
        </p:nvSpPr>
        <p:spPr/>
        <p:txBody>
          <a:bodyPr/>
          <a:lstStyle/>
          <a:p>
            <a:r>
              <a:rPr lang="ru-RU" dirty="0"/>
              <a:t>Основные темы</a:t>
            </a:r>
          </a:p>
        </p:txBody>
      </p:sp>
      <p:sp>
        <p:nvSpPr>
          <p:cNvPr id="3" name="Объект 2">
            <a:extLst>
              <a:ext uri="{FF2B5EF4-FFF2-40B4-BE49-F238E27FC236}">
                <a16:creationId xmlns:a16="http://schemas.microsoft.com/office/drawing/2014/main" id="{8B66A0D7-85C9-4ACE-D1C4-A6F69FE7FC28}"/>
              </a:ext>
            </a:extLst>
          </p:cNvPr>
          <p:cNvSpPr>
            <a:spLocks noGrp="1"/>
          </p:cNvSpPr>
          <p:nvPr>
            <p:ph idx="1"/>
          </p:nvPr>
        </p:nvSpPr>
        <p:spPr>
          <a:xfrm>
            <a:off x="913775" y="1668379"/>
            <a:ext cx="10364452" cy="4716379"/>
          </a:xfrm>
        </p:spPr>
        <p:txBody>
          <a:bodyPr>
            <a:normAutofit/>
          </a:bodyPr>
          <a:lstStyle/>
          <a:p>
            <a:r>
              <a:rPr lang="ru-RU" sz="2800" cap="none" dirty="0"/>
              <a:t>Политика;</a:t>
            </a:r>
          </a:p>
          <a:p>
            <a:r>
              <a:rPr lang="ru-RU" sz="2800" cap="none" dirty="0"/>
              <a:t>Экономика;</a:t>
            </a:r>
          </a:p>
          <a:p>
            <a:r>
              <a:rPr lang="ru-RU" sz="2800" cap="none" dirty="0"/>
              <a:t>Образование;</a:t>
            </a:r>
          </a:p>
          <a:p>
            <a:r>
              <a:rPr lang="ru-RU" sz="2800" cap="none" dirty="0"/>
              <a:t>Здравоохранение;</a:t>
            </a:r>
          </a:p>
          <a:p>
            <a:r>
              <a:rPr lang="ru-RU" sz="2800" cap="none" dirty="0"/>
              <a:t>Криминалистика;</a:t>
            </a:r>
          </a:p>
          <a:p>
            <a:r>
              <a:rPr lang="ru-RU" sz="2800" cap="none" dirty="0"/>
              <a:t>Военная тема.</a:t>
            </a:r>
          </a:p>
        </p:txBody>
      </p:sp>
    </p:spTree>
    <p:extLst>
      <p:ext uri="{BB962C8B-B14F-4D97-AF65-F5344CB8AC3E}">
        <p14:creationId xmlns:p14="http://schemas.microsoft.com/office/powerpoint/2010/main" val="33688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140368"/>
            <a:ext cx="10876417" cy="1061415"/>
          </a:xfrm>
        </p:spPr>
        <p:txBody>
          <a:bodyPr>
            <a:normAutofit/>
          </a:bodyPr>
          <a:lstStyle/>
          <a:p>
            <a:r>
              <a:rPr lang="ru-RU" dirty="0"/>
              <a:t>Стилевые черты</a:t>
            </a:r>
          </a:p>
        </p:txBody>
      </p:sp>
      <p:sp>
        <p:nvSpPr>
          <p:cNvPr id="3" name="Объект 2"/>
          <p:cNvSpPr>
            <a:spLocks noGrp="1"/>
          </p:cNvSpPr>
          <p:nvPr>
            <p:ph idx="1"/>
          </p:nvPr>
        </p:nvSpPr>
        <p:spPr>
          <a:xfrm>
            <a:off x="878046" y="1090863"/>
            <a:ext cx="10435905" cy="5626769"/>
          </a:xfrm>
        </p:spPr>
        <p:txBody>
          <a:bodyPr>
            <a:normAutofit/>
          </a:bodyPr>
          <a:lstStyle/>
          <a:p>
            <a:pPr algn="just"/>
            <a:r>
              <a:rPr lang="ru-RU" sz="3600" b="1" cap="none" dirty="0"/>
              <a:t>Логичность;</a:t>
            </a:r>
          </a:p>
          <a:p>
            <a:pPr algn="just"/>
            <a:r>
              <a:rPr lang="ru-RU" sz="3600" b="1" cap="none" dirty="0"/>
              <a:t>Эмоциональность;</a:t>
            </a:r>
          </a:p>
          <a:p>
            <a:pPr algn="just"/>
            <a:r>
              <a:rPr lang="ru-RU" sz="3600" b="1" cap="none" dirty="0" err="1"/>
              <a:t>Оценочность</a:t>
            </a:r>
            <a:r>
              <a:rPr lang="ru-RU" sz="3600" b="1" cap="none" dirty="0"/>
              <a:t>;</a:t>
            </a:r>
          </a:p>
          <a:p>
            <a:pPr algn="just"/>
            <a:r>
              <a:rPr lang="ru-RU" sz="3600" b="1" cap="none" dirty="0" err="1"/>
              <a:t>Призывность</a:t>
            </a:r>
            <a:r>
              <a:rPr lang="ru-RU" sz="3600" b="1" cap="none" dirty="0"/>
              <a:t>.</a:t>
            </a:r>
          </a:p>
        </p:txBody>
      </p:sp>
    </p:spTree>
    <p:extLst>
      <p:ext uri="{BB962C8B-B14F-4D97-AF65-F5344CB8AC3E}">
        <p14:creationId xmlns:p14="http://schemas.microsoft.com/office/powerpoint/2010/main" val="827524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59501"/>
            <a:ext cx="11251115" cy="1507067"/>
          </a:xfrm>
        </p:spPr>
        <p:txBody>
          <a:bodyPr>
            <a:normAutofit/>
          </a:bodyPr>
          <a:lstStyle/>
          <a:p>
            <a:r>
              <a:rPr lang="ru-RU" sz="3200" dirty="0"/>
              <a:t>Лексика публицистического стиля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569495" y="1227909"/>
            <a:ext cx="10885671" cy="5527986"/>
          </a:xfrm>
        </p:spPr>
        <p:txBody>
          <a:bodyPr>
            <a:noAutofit/>
          </a:bodyPr>
          <a:lstStyle/>
          <a:p>
            <a:pPr marL="457200" indent="457200" algn="just">
              <a:lnSpc>
                <a:spcPct val="107000"/>
              </a:lnSpc>
            </a:pPr>
            <a:r>
              <a:rPr lang="ru-RU" sz="3200" cap="none" dirty="0">
                <a:latin typeface="Tw Cen MT (Основной текст)"/>
                <a:ea typeface="Calibri" panose="020F0502020204030204" pitchFamily="34" charset="0"/>
                <a:cs typeface="Times New Roman" panose="02020603050405020304" pitchFamily="18" charset="0"/>
              </a:rPr>
              <a:t>Общественно-политическая лексика;</a:t>
            </a:r>
          </a:p>
          <a:p>
            <a:pPr marL="457200" indent="457200" algn="just">
              <a:lnSpc>
                <a:spcPct val="107000"/>
              </a:lnSpc>
            </a:pPr>
            <a:r>
              <a:rPr lang="ru-RU" sz="3200" cap="none" dirty="0">
                <a:latin typeface="Tw Cen MT (Основной текст)"/>
                <a:ea typeface="Calibri" panose="020F0502020204030204" pitchFamily="34" charset="0"/>
                <a:cs typeface="Times New Roman" panose="02020603050405020304" pitchFamily="18" charset="0"/>
              </a:rPr>
              <a:t>Нейтральная лексика;</a:t>
            </a:r>
          </a:p>
          <a:p>
            <a:pPr marL="457200" indent="457200" algn="just">
              <a:lnSpc>
                <a:spcPct val="107000"/>
              </a:lnSpc>
            </a:pPr>
            <a:r>
              <a:rPr lang="ru-RU" sz="3200" cap="none" dirty="0">
                <a:latin typeface="Tw Cen MT (Основной текст)"/>
                <a:ea typeface="Calibri" panose="020F0502020204030204" pitchFamily="34" charset="0"/>
                <a:cs typeface="Times New Roman" panose="02020603050405020304" pitchFamily="18" charset="0"/>
              </a:rPr>
              <a:t>Высокая и торжественная лексика и фразеология;</a:t>
            </a:r>
          </a:p>
          <a:p>
            <a:pPr marL="457200" indent="457200" algn="just">
              <a:lnSpc>
                <a:spcPct val="107000"/>
              </a:lnSpc>
            </a:pPr>
            <a:r>
              <a:rPr lang="ru-RU" sz="3200" cap="none" dirty="0">
                <a:latin typeface="Tw Cen MT (Основной текст)"/>
                <a:ea typeface="Calibri" panose="020F0502020204030204" pitchFamily="34" charset="0"/>
                <a:cs typeface="Times New Roman" panose="02020603050405020304" pitchFamily="18" charset="0"/>
              </a:rPr>
              <a:t>Эмоционально окрашенные слова.</a:t>
            </a:r>
          </a:p>
        </p:txBody>
      </p:sp>
    </p:spTree>
    <p:extLst>
      <p:ext uri="{BB962C8B-B14F-4D97-AF65-F5344CB8AC3E}">
        <p14:creationId xmlns:p14="http://schemas.microsoft.com/office/powerpoint/2010/main" val="392909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59501"/>
            <a:ext cx="11251115" cy="1507067"/>
          </a:xfrm>
        </p:spPr>
        <p:txBody>
          <a:bodyPr>
            <a:normAutofit/>
          </a:bodyPr>
          <a:lstStyle/>
          <a:p>
            <a:r>
              <a:rPr lang="ru-RU" sz="3200" dirty="0"/>
              <a:t>Синтаксические особенности</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569495" y="1227909"/>
            <a:ext cx="10885671" cy="5527986"/>
          </a:xfrm>
        </p:spPr>
        <p:txBody>
          <a:bodyPr>
            <a:noAutofit/>
          </a:bodyPr>
          <a:lstStyle/>
          <a:p>
            <a:pPr marL="457200" indent="457200" algn="just">
              <a:lnSpc>
                <a:spcPct val="107000"/>
              </a:lnSpc>
            </a:pPr>
            <a:r>
              <a:rPr lang="ru-RU" sz="2800" cap="none" dirty="0">
                <a:latin typeface="Tw Cen MT (Основной текст)"/>
                <a:ea typeface="Calibri" panose="020F0502020204030204" pitchFamily="34" charset="0"/>
                <a:cs typeface="Times New Roman" panose="02020603050405020304" pitchFamily="18" charset="0"/>
              </a:rPr>
              <a:t>Короткие предложения;</a:t>
            </a:r>
          </a:p>
          <a:p>
            <a:pPr marL="457200" indent="457200" algn="just">
              <a:lnSpc>
                <a:spcPct val="107000"/>
              </a:lnSpc>
            </a:pPr>
            <a:r>
              <a:rPr lang="ru-RU" sz="2800" cap="none" dirty="0">
                <a:latin typeface="Tw Cen MT (Основной текст)"/>
                <a:ea typeface="Calibri" panose="020F0502020204030204" pitchFamily="34" charset="0"/>
                <a:cs typeface="Times New Roman" panose="02020603050405020304" pitchFamily="18" charset="0"/>
              </a:rPr>
              <a:t>Рубленая проза;</a:t>
            </a:r>
          </a:p>
          <a:p>
            <a:pPr marL="457200" indent="457200" algn="just">
              <a:lnSpc>
                <a:spcPct val="107000"/>
              </a:lnSpc>
            </a:pPr>
            <a:r>
              <a:rPr lang="ru-RU" sz="2800" cap="none" dirty="0">
                <a:latin typeface="Tw Cen MT (Основной текст)"/>
                <a:ea typeface="Calibri" panose="020F0502020204030204" pitchFamily="34" charset="0"/>
                <a:cs typeface="Times New Roman" panose="02020603050405020304" pitchFamily="18" charset="0"/>
              </a:rPr>
              <a:t>Безглагольные фразы;</a:t>
            </a:r>
          </a:p>
          <a:p>
            <a:pPr marL="457200" indent="457200" algn="just">
              <a:lnSpc>
                <a:spcPct val="107000"/>
              </a:lnSpc>
            </a:pPr>
            <a:r>
              <a:rPr lang="ru-RU" sz="2800" cap="none" dirty="0">
                <a:latin typeface="Tw Cen MT (Основной текст)"/>
                <a:ea typeface="Calibri" panose="020F0502020204030204" pitchFamily="34" charset="0"/>
                <a:cs typeface="Times New Roman" panose="02020603050405020304" pitchFamily="18" charset="0"/>
              </a:rPr>
              <a:t>Риторические вопросы и восклицания;</a:t>
            </a:r>
          </a:p>
          <a:p>
            <a:pPr marL="457200" indent="457200" algn="just">
              <a:lnSpc>
                <a:spcPct val="107000"/>
              </a:lnSpc>
            </a:pPr>
            <a:r>
              <a:rPr lang="ru-RU" sz="2800" cap="none" dirty="0">
                <a:latin typeface="Tw Cen MT (Основной текст)"/>
                <a:ea typeface="Calibri" panose="020F0502020204030204" pitchFamily="34" charset="0"/>
                <a:cs typeface="Times New Roman" panose="02020603050405020304" pitchFamily="18" charset="0"/>
              </a:rPr>
              <a:t>Многочисленные повторы.</a:t>
            </a:r>
          </a:p>
        </p:txBody>
      </p:sp>
    </p:spTree>
    <p:extLst>
      <p:ext uri="{BB962C8B-B14F-4D97-AF65-F5344CB8AC3E}">
        <p14:creationId xmlns:p14="http://schemas.microsoft.com/office/powerpoint/2010/main" val="2496231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59501"/>
            <a:ext cx="11251115" cy="1507067"/>
          </a:xfrm>
        </p:spPr>
        <p:txBody>
          <a:bodyPr>
            <a:normAutofit/>
          </a:bodyPr>
          <a:lstStyle/>
          <a:p>
            <a:r>
              <a:rPr lang="ru-RU" sz="3200" dirty="0"/>
              <a:t>Жанры публицистического стиля</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167683" y="694032"/>
            <a:ext cx="11856633" cy="5863389"/>
          </a:xfrm>
        </p:spPr>
        <p:txBody>
          <a:bodyPr>
            <a:noAutofit/>
          </a:bodyPr>
          <a:lstStyle/>
          <a:p>
            <a:pPr marL="457200" indent="457200" algn="just">
              <a:lnSpc>
                <a:spcPct val="107000"/>
              </a:lnSpc>
              <a:spcBef>
                <a:spcPts val="0"/>
              </a:spcBef>
            </a:pPr>
            <a:r>
              <a:rPr lang="ru-RU" sz="2800" b="1" cap="none" dirty="0">
                <a:latin typeface="Tw Cen MT (Основной текст)"/>
                <a:ea typeface="Calibri" panose="020F0502020204030204" pitchFamily="34" charset="0"/>
                <a:cs typeface="Times New Roman" panose="02020603050405020304" pitchFamily="18" charset="0"/>
              </a:rPr>
              <a:t>Статья;</a:t>
            </a:r>
          </a:p>
          <a:p>
            <a:pPr marL="457200" indent="457200" algn="just">
              <a:lnSpc>
                <a:spcPct val="107000"/>
              </a:lnSpc>
              <a:spcBef>
                <a:spcPts val="0"/>
              </a:spcBef>
            </a:pPr>
            <a:r>
              <a:rPr lang="ru-RU" sz="2800" b="1" cap="none" dirty="0">
                <a:latin typeface="Tw Cen MT (Основной текст)"/>
                <a:ea typeface="Calibri" panose="020F0502020204030204" pitchFamily="34" charset="0"/>
                <a:cs typeface="Times New Roman" panose="02020603050405020304" pitchFamily="18" charset="0"/>
              </a:rPr>
              <a:t>Фельетон</a:t>
            </a:r>
            <a:r>
              <a:rPr lang="ru-RU" sz="2800" cap="none" dirty="0">
                <a:latin typeface="Tw Cen MT (Основной текст)"/>
                <a:ea typeface="Calibri" panose="020F0502020204030204" pitchFamily="34" charset="0"/>
                <a:cs typeface="Times New Roman" panose="02020603050405020304" pitchFamily="18" charset="0"/>
              </a:rPr>
              <a:t> (короткая сатирическая заметка)</a:t>
            </a:r>
            <a:r>
              <a:rPr lang="ru-RU" sz="2800" b="1" cap="none" dirty="0">
                <a:latin typeface="Tw Cen MT (Основной текст)"/>
                <a:ea typeface="Calibri" panose="020F0502020204030204" pitchFamily="34" charset="0"/>
                <a:cs typeface="Times New Roman" panose="02020603050405020304" pitchFamily="18" charset="0"/>
              </a:rPr>
              <a:t>;</a:t>
            </a:r>
          </a:p>
          <a:p>
            <a:pPr marL="457200" indent="457200" algn="just">
              <a:lnSpc>
                <a:spcPct val="107000"/>
              </a:lnSpc>
              <a:spcBef>
                <a:spcPts val="0"/>
              </a:spcBef>
            </a:pPr>
            <a:r>
              <a:rPr lang="ru-RU" sz="2800" b="1" cap="none" dirty="0">
                <a:latin typeface="Tw Cen MT (Основной текст)"/>
                <a:ea typeface="Calibri" panose="020F0502020204030204" pitchFamily="34" charset="0"/>
                <a:cs typeface="Times New Roman" panose="02020603050405020304" pitchFamily="18" charset="0"/>
              </a:rPr>
              <a:t>Ораторская речь;</a:t>
            </a:r>
          </a:p>
          <a:p>
            <a:pPr marL="457200" indent="457200" algn="just">
              <a:lnSpc>
                <a:spcPct val="107000"/>
              </a:lnSpc>
              <a:spcBef>
                <a:spcPts val="0"/>
              </a:spcBef>
            </a:pPr>
            <a:r>
              <a:rPr lang="ru-RU" sz="2800" b="1" cap="none" dirty="0">
                <a:latin typeface="Tw Cen MT (Основной текст)"/>
                <a:ea typeface="Calibri" panose="020F0502020204030204" pitchFamily="34" charset="0"/>
                <a:cs typeface="Times New Roman" panose="02020603050405020304" pitchFamily="18" charset="0"/>
              </a:rPr>
              <a:t>Эссе </a:t>
            </a:r>
            <a:r>
              <a:rPr lang="ru-RU" sz="2800" cap="none" dirty="0">
                <a:latin typeface="Tw Cen MT (Основной текст)"/>
                <a:ea typeface="Calibri" panose="020F0502020204030204" pitchFamily="34" charset="0"/>
                <a:cs typeface="Times New Roman" panose="02020603050405020304" pitchFamily="18" charset="0"/>
              </a:rPr>
              <a:t>(это прозаическое сочинение небольшого объема и свободной композиции, выражающее индивидуальные впечатления и соображения по конкретному поводу или вопросу и заведомо не претендующее на определяющую или исчерпывающую трактовку предмета)</a:t>
            </a:r>
            <a:r>
              <a:rPr lang="ru-RU" sz="2800" b="1" cap="none" dirty="0">
                <a:latin typeface="Tw Cen MT (Основной текст)"/>
                <a:ea typeface="Calibri" panose="020F0502020204030204" pitchFamily="34" charset="0"/>
                <a:cs typeface="Times New Roman" panose="02020603050405020304" pitchFamily="18" charset="0"/>
              </a:rPr>
              <a:t>;</a:t>
            </a:r>
          </a:p>
          <a:p>
            <a:pPr marL="457200" indent="457200" algn="just">
              <a:lnSpc>
                <a:spcPct val="107000"/>
              </a:lnSpc>
              <a:spcBef>
                <a:spcPts val="0"/>
              </a:spcBef>
            </a:pPr>
            <a:r>
              <a:rPr lang="ru-RU" sz="2800" b="1" cap="none" dirty="0">
                <a:latin typeface="Tw Cen MT (Основной текст)"/>
                <a:ea typeface="Calibri" panose="020F0502020204030204" pitchFamily="34" charset="0"/>
                <a:cs typeface="Times New Roman" panose="02020603050405020304" pitchFamily="18" charset="0"/>
              </a:rPr>
              <a:t>Очерк;</a:t>
            </a:r>
          </a:p>
          <a:p>
            <a:pPr marL="457200" indent="457200" algn="just">
              <a:lnSpc>
                <a:spcPct val="107000"/>
              </a:lnSpc>
              <a:spcBef>
                <a:spcPts val="0"/>
              </a:spcBef>
            </a:pPr>
            <a:r>
              <a:rPr lang="ru-RU" sz="2800" b="1" cap="none" dirty="0">
                <a:latin typeface="Tw Cen MT (Основной текст)"/>
                <a:ea typeface="Calibri" panose="020F0502020204030204" pitchFamily="34" charset="0"/>
                <a:cs typeface="Times New Roman" panose="02020603050405020304" pitchFamily="18" charset="0"/>
              </a:rPr>
              <a:t>Интервью;</a:t>
            </a:r>
          </a:p>
          <a:p>
            <a:pPr marL="457200" indent="457200" algn="just">
              <a:lnSpc>
                <a:spcPct val="107000"/>
              </a:lnSpc>
              <a:spcBef>
                <a:spcPts val="0"/>
              </a:spcBef>
            </a:pPr>
            <a:r>
              <a:rPr lang="ru-RU" sz="2800" b="1" cap="none" dirty="0">
                <a:latin typeface="Tw Cen MT (Основной текст)"/>
                <a:ea typeface="Calibri" panose="020F0502020204030204" pitchFamily="34" charset="0"/>
                <a:cs typeface="Times New Roman" panose="02020603050405020304" pitchFamily="18" charset="0"/>
              </a:rPr>
              <a:t>Памфлет </a:t>
            </a:r>
            <a:r>
              <a:rPr lang="ru-RU" sz="2800" cap="none" dirty="0">
                <a:latin typeface="Tw Cen MT (Основной текст)"/>
                <a:ea typeface="Calibri" panose="020F0502020204030204" pitchFamily="34" charset="0"/>
                <a:cs typeface="Times New Roman" panose="02020603050405020304" pitchFamily="18" charset="0"/>
              </a:rPr>
              <a:t>(брошюра или статья резко обличительного содержания; затрагивает общественную деятельность обличаемого лица)</a:t>
            </a:r>
            <a:r>
              <a:rPr lang="ru-RU" sz="2800" b="1" cap="none" dirty="0">
                <a:latin typeface="Tw Cen MT (Основной текст)"/>
                <a:ea typeface="Calibri" panose="020F0502020204030204" pitchFamily="34" charset="0"/>
                <a:cs typeface="Times New Roman" panose="02020603050405020304" pitchFamily="18" charset="0"/>
              </a:rPr>
              <a:t>.</a:t>
            </a:r>
            <a:endParaRPr lang="ru-RU" sz="2400" cap="none" dirty="0">
              <a:latin typeface="Tw Cen MT (Основной текст)"/>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866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1</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8758" y="1459832"/>
            <a:ext cx="11630526" cy="5122109"/>
          </a:xfrm>
        </p:spPr>
        <p:txBody>
          <a:bodyPr>
            <a:normAutofit fontScale="85000" lnSpcReduction="10000"/>
          </a:bodyPr>
          <a:lstStyle/>
          <a:p>
            <a:pPr algn="just"/>
            <a:r>
              <a:rPr lang="ru-RU" sz="2400" b="1" i="0" cap="none" dirty="0">
                <a:solidFill>
                  <a:srgbClr val="363636"/>
                </a:solidFill>
                <a:effectLst/>
                <a:latin typeface="tahoma" panose="020B0604030504040204" pitchFamily="34" charset="0"/>
              </a:rPr>
              <a:t>Представьте себе, что вы редактор газеты, найдите ошибки и отредактируйте эти предложения. Какие ошибки допущены в этих предложениях?</a:t>
            </a:r>
          </a:p>
          <a:p>
            <a:pPr algn="just"/>
            <a:r>
              <a:rPr lang="ru-RU" sz="2400" b="0" i="0" cap="none" dirty="0">
                <a:solidFill>
                  <a:srgbClr val="363636"/>
                </a:solidFill>
                <a:effectLst/>
                <a:latin typeface="tahoma" panose="020B0604030504040204" pitchFamily="34" charset="0"/>
              </a:rPr>
              <a:t>1) Сейчас доктор подтвердил о том, что операцию успешно провёл хирург Фирсов. Что можно комментировать о таком успехе?</a:t>
            </a:r>
          </a:p>
          <a:p>
            <a:pPr algn="just"/>
            <a:r>
              <a:rPr lang="ru-RU" sz="2400" b="0" i="0" cap="none" dirty="0">
                <a:solidFill>
                  <a:srgbClr val="363636"/>
                </a:solidFill>
                <a:effectLst/>
                <a:latin typeface="tahoma" panose="020B0604030504040204" pitchFamily="34" charset="0"/>
              </a:rPr>
              <a:t>2) Сегодня погода благоприятствует для хорошего самочувствия метеочувствительных пациентов.</a:t>
            </a:r>
          </a:p>
          <a:p>
            <a:pPr algn="just"/>
            <a:r>
              <a:rPr lang="ru-RU" sz="2400" b="0" i="0" cap="none" dirty="0">
                <a:solidFill>
                  <a:srgbClr val="363636"/>
                </a:solidFill>
                <a:effectLst/>
                <a:latin typeface="tahoma" panose="020B0604030504040204" pitchFamily="34" charset="0"/>
              </a:rPr>
              <a:t>3) Нам остаётся позавидовать о том, что у вас есть такой диабетический центр.</a:t>
            </a:r>
          </a:p>
          <a:p>
            <a:pPr algn="just"/>
            <a:r>
              <a:rPr lang="ru-RU" sz="2400" b="0" i="0" cap="none" dirty="0">
                <a:solidFill>
                  <a:srgbClr val="363636"/>
                </a:solidFill>
                <a:effectLst/>
                <a:latin typeface="tahoma" panose="020B0604030504040204" pitchFamily="34" charset="0"/>
              </a:rPr>
              <a:t>4) Эта лекция доставила для меня большое удовольствие.</a:t>
            </a:r>
          </a:p>
          <a:p>
            <a:pPr algn="just"/>
            <a:r>
              <a:rPr lang="ru-RU" sz="2400" b="0" i="0" cap="none" dirty="0">
                <a:solidFill>
                  <a:srgbClr val="363636"/>
                </a:solidFill>
                <a:effectLst/>
                <a:latin typeface="tahoma" panose="020B0604030504040204" pitchFamily="34" charset="0"/>
              </a:rPr>
              <a:t>5) Герои этого рассказа предпочитают смерть, чем покорность и рабство.</a:t>
            </a:r>
          </a:p>
          <a:p>
            <a:pPr algn="just"/>
            <a:r>
              <a:rPr lang="ru-RU" sz="2400" b="0" i="0" cap="none" dirty="0">
                <a:solidFill>
                  <a:srgbClr val="363636"/>
                </a:solidFill>
                <a:effectLst/>
                <a:latin typeface="tahoma" panose="020B0604030504040204" pitchFamily="34" charset="0"/>
              </a:rPr>
              <a:t>6) Дипломная работа студента показывает о его умении анализировать и обобщать материал.</a:t>
            </a:r>
          </a:p>
          <a:p>
            <a:pPr algn="just"/>
            <a:r>
              <a:rPr lang="ru-RU" sz="2400" b="0" i="0" cap="none" dirty="0">
                <a:solidFill>
                  <a:srgbClr val="363636"/>
                </a:solidFill>
                <a:effectLst/>
                <a:latin typeface="tahoma" panose="020B0604030504040204" pitchFamily="34" charset="0"/>
              </a:rPr>
              <a:t>7) Выводы комиссии противоречат с мнением коллектива лаборатории.</a:t>
            </a:r>
          </a:p>
        </p:txBody>
      </p:sp>
    </p:spTree>
    <p:extLst>
      <p:ext uri="{BB962C8B-B14F-4D97-AF65-F5344CB8AC3E}">
        <p14:creationId xmlns:p14="http://schemas.microsoft.com/office/powerpoint/2010/main" val="1702326664"/>
      </p:ext>
    </p:extLst>
  </p:cSld>
  <p:clrMapOvr>
    <a:masterClrMapping/>
  </p:clrMapOvr>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Капля</Template>
  <TotalTime>2762</TotalTime>
  <Words>1065</Words>
  <Application>Microsoft Office PowerPoint</Application>
  <PresentationFormat>Широкоэкранный</PresentationFormat>
  <Paragraphs>82</Paragraphs>
  <Slides>14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tahoma</vt:lpstr>
      <vt:lpstr>Times New Roman</vt:lpstr>
      <vt:lpstr>Tw Cen MT</vt:lpstr>
      <vt:lpstr>Tw Cen MT (Основной текст)</vt:lpstr>
      <vt:lpstr>Капля</vt:lpstr>
      <vt:lpstr>публицистический стиль</vt:lpstr>
      <vt:lpstr>публицистический стиль</vt:lpstr>
      <vt:lpstr>Функции и задачи публицистического стиля</vt:lpstr>
      <vt:lpstr>Основные темы</vt:lpstr>
      <vt:lpstr>Стилевые черты</vt:lpstr>
      <vt:lpstr>Лексика публицистического стиля</vt:lpstr>
      <vt:lpstr>Синтаксические особенности</vt:lpstr>
      <vt:lpstr>Жанры публицистического стиля</vt:lpstr>
      <vt:lpstr>Задание 1</vt:lpstr>
      <vt:lpstr>Задание 2</vt:lpstr>
      <vt:lpstr>Задание 3</vt:lpstr>
      <vt:lpstr>Презентация PowerPoint</vt:lpstr>
      <vt:lpstr>Презентация PowerPoint</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Anastasiia Belozor</cp:lastModifiedBy>
  <cp:revision>75</cp:revision>
  <dcterms:created xsi:type="dcterms:W3CDTF">2022-11-23T07:38:40Z</dcterms:created>
  <dcterms:modified xsi:type="dcterms:W3CDTF">2023-11-23T14:46:40Z</dcterms:modified>
</cp:coreProperties>
</file>