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70"/>
  </p:notesMasterIdLst>
  <p:sldIdLst>
    <p:sldId id="256" r:id="rId2"/>
    <p:sldId id="266" r:id="rId3"/>
    <p:sldId id="267" r:id="rId4"/>
    <p:sldId id="268" r:id="rId5"/>
    <p:sldId id="269" r:id="rId6"/>
    <p:sldId id="261" r:id="rId7"/>
    <p:sldId id="257" r:id="rId8"/>
    <p:sldId id="258" r:id="rId9"/>
    <p:sldId id="264" r:id="rId10"/>
    <p:sldId id="270" r:id="rId11"/>
    <p:sldId id="272" r:id="rId12"/>
    <p:sldId id="277" r:id="rId13"/>
    <p:sldId id="271" r:id="rId14"/>
    <p:sldId id="310" r:id="rId15"/>
    <p:sldId id="260" r:id="rId16"/>
    <p:sldId id="275" r:id="rId17"/>
    <p:sldId id="278" r:id="rId18"/>
    <p:sldId id="351" r:id="rId19"/>
    <p:sldId id="350" r:id="rId20"/>
    <p:sldId id="352" r:id="rId21"/>
    <p:sldId id="353" r:id="rId22"/>
    <p:sldId id="354" r:id="rId23"/>
    <p:sldId id="355" r:id="rId24"/>
    <p:sldId id="290" r:id="rId25"/>
    <p:sldId id="291" r:id="rId26"/>
    <p:sldId id="292" r:id="rId27"/>
    <p:sldId id="293" r:id="rId28"/>
    <p:sldId id="295" r:id="rId29"/>
    <p:sldId id="296" r:id="rId30"/>
    <p:sldId id="337" r:id="rId31"/>
    <p:sldId id="298" r:id="rId32"/>
    <p:sldId id="299" r:id="rId33"/>
    <p:sldId id="300" r:id="rId34"/>
    <p:sldId id="348" r:id="rId35"/>
    <p:sldId id="339" r:id="rId36"/>
    <p:sldId id="338" r:id="rId37"/>
    <p:sldId id="313" r:id="rId38"/>
    <p:sldId id="302" r:id="rId39"/>
    <p:sldId id="341" r:id="rId40"/>
    <p:sldId id="314" r:id="rId41"/>
    <p:sldId id="303" r:id="rId42"/>
    <p:sldId id="304" r:id="rId43"/>
    <p:sldId id="315" r:id="rId44"/>
    <p:sldId id="317" r:id="rId45"/>
    <p:sldId id="346" r:id="rId46"/>
    <p:sldId id="316" r:id="rId47"/>
    <p:sldId id="342" r:id="rId48"/>
    <p:sldId id="343" r:id="rId49"/>
    <p:sldId id="318" r:id="rId50"/>
    <p:sldId id="319" r:id="rId51"/>
    <p:sldId id="320" r:id="rId52"/>
    <p:sldId id="344" r:id="rId53"/>
    <p:sldId id="323" r:id="rId54"/>
    <p:sldId id="324" r:id="rId55"/>
    <p:sldId id="325" r:id="rId56"/>
    <p:sldId id="326" r:id="rId57"/>
    <p:sldId id="327" r:id="rId58"/>
    <p:sldId id="329" r:id="rId59"/>
    <p:sldId id="335" r:id="rId60"/>
    <p:sldId id="336" r:id="rId61"/>
    <p:sldId id="331" r:id="rId62"/>
    <p:sldId id="333" r:id="rId63"/>
    <p:sldId id="309" r:id="rId64"/>
    <p:sldId id="347" r:id="rId65"/>
    <p:sldId id="340" r:id="rId66"/>
    <p:sldId id="356" r:id="rId67"/>
    <p:sldId id="286" r:id="rId68"/>
    <p:sldId id="287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AA850-8BDB-471C-B7A7-46E47A2CBE8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ABF43-CE20-4213-A9E2-A801246EF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2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1A80F-86E3-435B-A23E-4197A05261BC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C02A0-822E-4381-8081-D49E24BB4F1B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F973-D32A-4EAC-8689-A8590C42082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E992-FACB-454C-BB39-BCC147A29B70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EA63B-027F-4403-AD7F-56B690BF872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CD85B-1701-4B30-9312-603FEC2D66D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0F50-0EC9-42AF-BD10-BFFF23F37F69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BAABB-CF2D-4B7E-BEC0-5EB53663821C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11E07-E7B2-454B-96F4-12F5B34CB3C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07E0-F306-4E88-BB81-7750D74E89B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FC09F-5B06-4668-BF56-B193A8253CA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83023-6505-4443-960A-7E04C102055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AFCF4-7235-4C64-9155-D203F00A8A8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281ED-2904-4E94-9B5F-BF9719A0A5C5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2880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ПЕДИАТРИЯ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КРАСНОЯРСКОГО КРАЯ: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ИСТОРИЯ, ТРАДИЦИИ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933055"/>
            <a:ext cx="6512768" cy="14401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ПРАХИН Е.И.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26.05.2015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Красноярск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Открыли первое отделение для новорожденных в единственной в то время городской детской больнице. В больницу госпитализировали и плановых и острых больных со всего города. Дежурил один врач. Детской скорой не было.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воспоминаний доцента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Р.М. Бычковой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5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Краевой больнице открыли детское отделение на 25 коек. Больные госпитализировались с мамами. Спали на одной койке. При консультациях больных детей в других отделениях записи делали на температурных листах, висевших у изголовья кровати.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воспоминаний доцента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А.Ф. </a:t>
            </a:r>
            <a:r>
              <a:rPr lang="ru-RU" b="1" dirty="0" err="1" smtClean="0">
                <a:solidFill>
                  <a:schemeClr val="tx1"/>
                </a:solidFill>
              </a:rPr>
              <a:t>Швецкой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Педиатрию в Краевой больнице осваивали врачи, имеющие общемедицинское образование, но находившиеся в режиме постоянной учебы на рабочих местах с чередованием всех отделений, в ведущих педиатрических ВУЗах. Сочеталось это с работой в крае в виде кураторов районов , дежурств по санитарной авиации, дежурств по больнице, участия в выездных бригадах.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воспоминаний врача педиатра К.Н. Баклановой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9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Как бы много не интервьюировал – конечный результат доклада вряд ли был бы достижим.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Помогла работа в библиотеке и Красноярском краевом архиве с документами с 1925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1.АНАЛИЗ ПРОТОКОЛОВ ЗАСЕДАНИЙ ОБЩЕСТВА ВРАЧЕЙ ЕНИСЕЙСКОЙ ГУБЕРНИИ по названиям 394 докладов, имеющих научный характер («Краткий очерк жизни Общества врачей Енисейской губернии за 40 лет» в книге «Красноярские врачи трех столетий 1 том, 2014» </a:t>
            </a:r>
            <a:r>
              <a:rPr lang="ru-RU" b="1" dirty="0" smtClean="0">
                <a:solidFill>
                  <a:schemeClr val="tx1"/>
                </a:solidFill>
              </a:rPr>
              <a:t>Всего один доклад был посвящен по сути педиатрической проблеме: «Сифилис у детей» и три случая из практики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ОСНОВАНИЯ ДЛЯ ВЫВОДОВ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0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1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ИСТОРИЯ КРАСНОЯРСКОГО </a:t>
            </a:r>
            <a:r>
              <a:rPr lang="ru-RU" sz="3600" b="1" dirty="0"/>
              <a:t>КРАЯ </a:t>
            </a:r>
            <a:r>
              <a:rPr lang="ru-RU" sz="3600" b="1" dirty="0" smtClean="0"/>
              <a:t>Том 3. МЕДИЦИНА, 2008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Здравоохранение Красноярского края (краткий очерк пути протяженностью в сто лет), Красноярск, 1991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2.ИССЛЕДОВАНИЯ: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8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2" cy="3450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Публикации в журналах «Сибирское медицинское обозрение», «Первая краевая», в сборниках, посвященных юбилеям педиатрического факультета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7"/>
            <a:ext cx="8496943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ТАКИМ СПОСОБОМ УДАЛОСЬ УСТАНОВИТЬ, что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вся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история формирования педиатрии в Красноярском крае проходила определенные этапы со своими результатами и последующими изменениями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ДОМЕДИЦИНСКИЙ ЭТАП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05064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Красноярский край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4797152"/>
            <a:ext cx="3820055" cy="1008112"/>
          </a:xfrm>
        </p:spPr>
        <p:txBody>
          <a:bodyPr/>
          <a:lstStyle/>
          <a:p>
            <a:pPr algn="ctr"/>
            <a:r>
              <a:rPr lang="ru-RU" dirty="0" smtClean="0"/>
              <a:t>конец 18 век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077072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4797152"/>
            <a:ext cx="3822192" cy="1152128"/>
          </a:xfrm>
        </p:spPr>
        <p:txBody>
          <a:bodyPr/>
          <a:lstStyle/>
          <a:p>
            <a:pPr algn="ctr"/>
            <a:r>
              <a:rPr lang="ru-RU" dirty="0" smtClean="0"/>
              <a:t>16-18 век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276872"/>
            <a:ext cx="864096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– медицинские услуги оказывались священниками, лекарями, знахарями, повивальными бабками 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40960" cy="8584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– медицинскую помощь детям оказывали врачи по сути общемедицинской практики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Красноярский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4653136"/>
            <a:ext cx="3820055" cy="1656184"/>
          </a:xfrm>
        </p:spPr>
        <p:txBody>
          <a:bodyPr/>
          <a:lstStyle/>
          <a:p>
            <a:r>
              <a:rPr lang="ru-RU" dirty="0" smtClean="0"/>
              <a:t>до 30-х годов 20 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789040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4653136"/>
            <a:ext cx="3822192" cy="1656184"/>
          </a:xfrm>
        </p:spPr>
        <p:txBody>
          <a:bodyPr/>
          <a:lstStyle/>
          <a:p>
            <a:r>
              <a:rPr lang="ru-RU" dirty="0" smtClean="0"/>
              <a:t>до </a:t>
            </a:r>
            <a:r>
              <a:rPr lang="ru-RU" dirty="0" smtClean="0"/>
              <a:t>начала </a:t>
            </a:r>
            <a:r>
              <a:rPr lang="ru-RU" dirty="0" smtClean="0"/>
              <a:t>20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prstClr val="black"/>
                </a:solidFill>
              </a:rPr>
              <a:t>ОБЩЕМЕДИЦИНСКИЙ ЭТАП</a:t>
            </a:r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9" y="2492896"/>
            <a:ext cx="7956872" cy="36332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 наличии современных учреждений в виде ЦЕНТРА ОХРАНЫ ЗДОРОВЬЯ МАТЕРИ И РЕБЕНКА, ЛЕГОЧНО-АЛЕРГОЛОГИЧЕСКОГО ЦЕНТРА С ДЕТСКИМИ ОТДЕЛЕНИЯМИ, КАРДИОЛОГИЧЕСКОГО ЦЕНТРА С ВЫСОКИМ УРОВНЕМ ОКАЗАНИЯ СПЕЦИАЛИЗИРОВАННОЙ ПОМОЩИ ДЕТЯМ, ДЕТСКОЙ ОФТАЛЬМОЛОГИЧЕСКОЙ КЛИНИКИ, ДЕТСКОЙ ХИРУРГИЧЕСКОЙ КЛИНИКИ надо ли вспоминать историю?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АКТУЛЬНОСТЬ ПРОБЛЕМЫ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40960" cy="8584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– медицинскую помощь детям оказывали врачи по сути общемедицинской практики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Красноярский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4653136"/>
            <a:ext cx="3820055" cy="1656184"/>
          </a:xfrm>
        </p:spPr>
        <p:txBody>
          <a:bodyPr/>
          <a:lstStyle/>
          <a:p>
            <a:r>
              <a:rPr lang="ru-RU" dirty="0" smtClean="0"/>
              <a:t>до 30-х годов 20 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789040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4653136"/>
            <a:ext cx="3822192" cy="1656184"/>
          </a:xfrm>
        </p:spPr>
        <p:txBody>
          <a:bodyPr/>
          <a:lstStyle/>
          <a:p>
            <a:r>
              <a:rPr lang="ru-RU" dirty="0" smtClean="0"/>
              <a:t>до 2-й половины 19 века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prstClr val="black"/>
                </a:solidFill>
              </a:rPr>
              <a:t>ОБЩЕМЕДИЦИНСКИЙ ЭТАП</a:t>
            </a:r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4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СОЧЕТАННЫЙ ЭТАП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(терапевты и педиатры)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Красноярский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край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7332" y="4509120"/>
            <a:ext cx="3820055" cy="1617043"/>
          </a:xfrm>
        </p:spPr>
        <p:txBody>
          <a:bodyPr/>
          <a:lstStyle/>
          <a:p>
            <a:r>
              <a:rPr lang="ru-RU" dirty="0" smtClean="0"/>
              <a:t>от 30-х до 70-х годов 20 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717032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стране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509120"/>
            <a:ext cx="3822192" cy="1617043"/>
          </a:xfrm>
        </p:spPr>
        <p:txBody>
          <a:bodyPr/>
          <a:lstStyle/>
          <a:p>
            <a:r>
              <a:rPr lang="ru-RU" dirty="0" smtClean="0"/>
              <a:t>от 2-й половины 19 века до 30-х годов 20 века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98884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768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сочетанные варианты оказания медицинской помощи детям врачами общей медицинской практики и врачами педиатрами, получившими педиатрическое образование в различный ВУЗах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4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СОЧЕТАННЫЙ ЭТАП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(преимущественно педиатры)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Красноярский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край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7332" y="4509120"/>
            <a:ext cx="3820055" cy="1617043"/>
          </a:xfrm>
        </p:spPr>
        <p:txBody>
          <a:bodyPr/>
          <a:lstStyle/>
          <a:p>
            <a:r>
              <a:rPr lang="ru-RU" dirty="0" smtClean="0"/>
              <a:t>начиная с 70-х годов 20 века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717032"/>
            <a:ext cx="3822192" cy="6397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стране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509120"/>
            <a:ext cx="3822192" cy="1617043"/>
          </a:xfrm>
        </p:spPr>
        <p:txBody>
          <a:bodyPr/>
          <a:lstStyle/>
          <a:p>
            <a:r>
              <a:rPr lang="ru-RU" dirty="0" smtClean="0"/>
              <a:t>начиная с 30-х годов 20 века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сочетанные варианты оказания медицинской помощи детям преимущественно педиатрами, получившими образование на педиатрических факультетах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5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РЕФОРМИРОВАНИЕ ПЕДИАТРИЧЕСКОЙ СЛУЖБЫ БЫЛО НЕОБХОДИМО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193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Подготовка врачей по специальности «педиатрия» через последипломное образование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Совершенствование подготовки врачей лечебного факультета при прохождении курса педиатрии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Подготовка врачей на педиатрическом факультете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НАПРАВЛЕНИЯ РЕФОРМИРОВАНИЯ ПЕДИАТРИЧЕСКОЙ СЛУЖБЫ ПОСЛЕ 1958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6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37058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 базовых медицинских учреждений для совершенствования педиатрической службы и создания условий для подготовки специалистов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Изменение структуры организации детских больниц по профилю специализации: </a:t>
            </a:r>
            <a:r>
              <a:rPr lang="ru-RU" b="1" dirty="0" smtClean="0">
                <a:solidFill>
                  <a:schemeClr val="tx1"/>
                </a:solidFill>
              </a:rPr>
              <a:t>кардиологическое</a:t>
            </a:r>
            <a:r>
              <a:rPr lang="ru-RU" b="1" dirty="0">
                <a:solidFill>
                  <a:schemeClr val="tx1"/>
                </a:solidFill>
              </a:rPr>
              <a:t>, пульмонологическое, гематологическое, эндокринное, нефрологии и гастроэнтерологии, неврологическая палата, отделение раннего </a:t>
            </a:r>
            <a:r>
              <a:rPr lang="ru-RU" b="1" dirty="0" smtClean="0">
                <a:solidFill>
                  <a:schemeClr val="tx1"/>
                </a:solidFill>
              </a:rPr>
              <a:t>детства </a:t>
            </a:r>
            <a:r>
              <a:rPr lang="ru-RU" b="1" dirty="0">
                <a:solidFill>
                  <a:schemeClr val="tx1"/>
                </a:solidFill>
              </a:rPr>
              <a:t>(включая новорожденных)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3561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</a:t>
            </a:r>
            <a:r>
              <a:rPr lang="ru-RU" b="1" dirty="0">
                <a:solidFill>
                  <a:schemeClr val="tx1"/>
                </a:solidFill>
              </a:rPr>
              <a:t>впервые в СССР </a:t>
            </a:r>
            <a:r>
              <a:rPr lang="ru-RU" b="1" dirty="0" smtClean="0">
                <a:solidFill>
                  <a:schemeClr val="tx1"/>
                </a:solidFill>
              </a:rPr>
              <a:t>детских центров </a:t>
            </a:r>
            <a:r>
              <a:rPr lang="ru-RU" b="1" dirty="0">
                <a:solidFill>
                  <a:schemeClr val="tx1"/>
                </a:solidFill>
              </a:rPr>
              <a:t>пульмонологии, кардиологии и артрологии, аллергологии, эндокринологии, </a:t>
            </a:r>
            <a:r>
              <a:rPr lang="ru-RU" b="1" dirty="0" smtClean="0">
                <a:solidFill>
                  <a:schemeClr val="tx1"/>
                </a:solidFill>
              </a:rPr>
              <a:t>гематологии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Преобразование </a:t>
            </a:r>
            <a:r>
              <a:rPr lang="ru-RU" b="1" dirty="0">
                <a:solidFill>
                  <a:schemeClr val="tx1"/>
                </a:solidFill>
              </a:rPr>
              <a:t>детского </a:t>
            </a:r>
            <a:r>
              <a:rPr lang="ru-RU" b="1" dirty="0" smtClean="0">
                <a:solidFill>
                  <a:schemeClr val="tx1"/>
                </a:solidFill>
              </a:rPr>
              <a:t>здравоохранения в тесном сотрудничестве </a:t>
            </a:r>
            <a:r>
              <a:rPr lang="ru-RU" b="1" dirty="0" err="1" smtClean="0">
                <a:solidFill>
                  <a:schemeClr val="tx1"/>
                </a:solidFill>
              </a:rPr>
              <a:t>крайздравотдела</a:t>
            </a:r>
            <a:r>
              <a:rPr lang="ru-RU" b="1" dirty="0" smtClean="0">
                <a:solidFill>
                  <a:schemeClr val="tx1"/>
                </a:solidFill>
              </a:rPr>
              <a:t> и вновь организующихся педиатрических кафедр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Решение педиатрических проблем при тесном взаимодействии различных кафедр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388843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Организована педиатрическая клиника на базе Краевой клинической больницы №1.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Открыты </a:t>
            </a:r>
            <a:r>
              <a:rPr lang="ru-RU" b="1" dirty="0" err="1">
                <a:solidFill>
                  <a:schemeClr val="tx1"/>
                </a:solidFill>
              </a:rPr>
              <a:t>Ачинская</a:t>
            </a:r>
            <a:r>
              <a:rPr lang="ru-RU" b="1" dirty="0">
                <a:solidFill>
                  <a:schemeClr val="tx1"/>
                </a:solidFill>
              </a:rPr>
              <a:t> детская больница на 300 коек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Канская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детская </a:t>
            </a:r>
            <a:r>
              <a:rPr lang="ru-RU" b="1" dirty="0" smtClean="0">
                <a:solidFill>
                  <a:schemeClr val="tx1"/>
                </a:solidFill>
              </a:rPr>
              <a:t>больница, Норильская </a:t>
            </a:r>
            <a:r>
              <a:rPr lang="ru-RU" b="1" dirty="0">
                <a:solidFill>
                  <a:schemeClr val="tx1"/>
                </a:solidFill>
              </a:rPr>
              <a:t>детская больница</a:t>
            </a:r>
            <a:r>
              <a:rPr lang="ru-RU" b="1" dirty="0" smtClean="0">
                <a:solidFill>
                  <a:schemeClr val="tx1"/>
                </a:solidFill>
              </a:rPr>
              <a:t>, Таймырская </a:t>
            </a:r>
            <a:r>
              <a:rPr lang="ru-RU" b="1" dirty="0">
                <a:solidFill>
                  <a:schemeClr val="tx1"/>
                </a:solidFill>
              </a:rPr>
              <a:t>окружная детская </a:t>
            </a:r>
            <a:r>
              <a:rPr lang="ru-RU" b="1" dirty="0" smtClean="0">
                <a:solidFill>
                  <a:schemeClr val="tx1"/>
                </a:solidFill>
              </a:rPr>
              <a:t>больница.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Красноярске </a:t>
            </a:r>
            <a:r>
              <a:rPr lang="ru-RU" b="1" dirty="0">
                <a:solidFill>
                  <a:schemeClr val="tx1"/>
                </a:solidFill>
              </a:rPr>
              <a:t>детский корпус при больнице № 20</a:t>
            </a:r>
            <a:r>
              <a:rPr lang="ru-RU" b="1" dirty="0" smtClean="0">
                <a:solidFill>
                  <a:schemeClr val="tx1"/>
                </a:solidFill>
              </a:rPr>
              <a:t>, детская </a:t>
            </a:r>
            <a:r>
              <a:rPr lang="ru-RU" b="1" dirty="0">
                <a:solidFill>
                  <a:schemeClr val="tx1"/>
                </a:solidFill>
              </a:rPr>
              <a:t>инфекционная </a:t>
            </a:r>
            <a:r>
              <a:rPr lang="ru-RU" b="1" dirty="0" smtClean="0">
                <a:solidFill>
                  <a:schemeClr val="tx1"/>
                </a:solidFill>
              </a:rPr>
              <a:t>больница, детский </a:t>
            </a:r>
            <a:r>
              <a:rPr lang="ru-RU" b="1" dirty="0">
                <a:solidFill>
                  <a:schemeClr val="tx1"/>
                </a:solidFill>
              </a:rPr>
              <a:t>хирургический корпус при больнице </a:t>
            </a:r>
            <a:r>
              <a:rPr lang="ru-RU" b="1" dirty="0" smtClean="0">
                <a:solidFill>
                  <a:schemeClr val="tx1"/>
                </a:solidFill>
              </a:rPr>
              <a:t>№20 </a:t>
            </a:r>
            <a:r>
              <a:rPr lang="ru-RU" b="1" dirty="0">
                <a:solidFill>
                  <a:schemeClr val="tx1"/>
                </a:solidFill>
              </a:rPr>
              <a:t>с отделением </a:t>
            </a:r>
            <a:r>
              <a:rPr lang="ru-RU" b="1" dirty="0" smtClean="0">
                <a:solidFill>
                  <a:schemeClr val="tx1"/>
                </a:solidFill>
              </a:rPr>
              <a:t>анестезиологии </a:t>
            </a:r>
            <a:r>
              <a:rPr lang="ru-RU" b="1" dirty="0">
                <a:solidFill>
                  <a:schemeClr val="tx1"/>
                </a:solidFill>
              </a:rPr>
              <a:t>и реанимации.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38498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Открывались детские поликлиники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Открывались </a:t>
            </a:r>
            <a:r>
              <a:rPr lang="ru-RU" dirty="0">
                <a:solidFill>
                  <a:schemeClr val="tx1"/>
                </a:solidFill>
              </a:rPr>
              <a:t>кабинеты здорового ребенка, специализированные </a:t>
            </a:r>
            <a:r>
              <a:rPr lang="ru-RU" dirty="0" smtClean="0">
                <a:solidFill>
                  <a:schemeClr val="tx1"/>
                </a:solidFill>
              </a:rPr>
              <a:t>приемы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Организовывались </a:t>
            </a:r>
            <a:r>
              <a:rPr lang="ru-RU" dirty="0" err="1">
                <a:solidFill>
                  <a:schemeClr val="tx1"/>
                </a:solidFill>
              </a:rPr>
              <a:t>дошкольно</a:t>
            </a:r>
            <a:r>
              <a:rPr lang="ru-RU" dirty="0">
                <a:solidFill>
                  <a:schemeClr val="tx1"/>
                </a:solidFill>
              </a:rPr>
              <a:t>-школьные отделения</a:t>
            </a:r>
            <a:r>
              <a:rPr lang="ru-RU" dirty="0" smtClean="0">
                <a:solidFill>
                  <a:schemeClr val="tx1"/>
                </a:solidFill>
              </a:rPr>
              <a:t>, кабинеты </a:t>
            </a:r>
            <a:r>
              <a:rPr lang="ru-RU" dirty="0">
                <a:solidFill>
                  <a:schemeClr val="tx1"/>
                </a:solidFill>
              </a:rPr>
              <a:t>диспансеризации, отделения восстановительного лечения., стоматологические </a:t>
            </a:r>
            <a:r>
              <a:rPr lang="ru-RU" dirty="0" smtClean="0">
                <a:solidFill>
                  <a:schemeClr val="tx1"/>
                </a:solidFill>
              </a:rPr>
              <a:t>кабинеты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7338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Очевидно</a:t>
            </a:r>
            <a:r>
              <a:rPr lang="ru-RU" b="1" dirty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надо. И не только для сравнения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как  </a:t>
            </a:r>
            <a:r>
              <a:rPr lang="ru-RU" b="1" dirty="0">
                <a:solidFill>
                  <a:schemeClr val="tx1"/>
                </a:solidFill>
              </a:rPr>
              <a:t>«было </a:t>
            </a:r>
            <a:r>
              <a:rPr lang="ru-RU" b="1" dirty="0" smtClean="0">
                <a:solidFill>
                  <a:schemeClr val="tx1"/>
                </a:solidFill>
              </a:rPr>
              <a:t>» и как «стало», но  и для ответа на  вопрос «А МОЖЕТ ЛИ БЫТЬ ЛУЧШЕ, ЧЕМ ЕСТЬ? 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Детские отделения Краевой больницы в клинику педиатрии</a:t>
            </a:r>
          </a:p>
          <a:p>
            <a:pPr algn="ctr"/>
            <a:r>
              <a:rPr lang="ru-RU" sz="2800" b="1" dirty="0" smtClean="0"/>
              <a:t>Краевая детская больница в ЦЕНТР ОХРАНЫ ЗДОРОВЬЯ МАТЕРИ И РЕБЕНКА</a:t>
            </a:r>
          </a:p>
          <a:p>
            <a:pPr algn="ctr"/>
            <a:r>
              <a:rPr lang="ru-RU" sz="2800" b="1" dirty="0" smtClean="0"/>
              <a:t>Детские больницы в Канске , Ачинске, Лесосибирске, Минусинске межрайонные ЛПУ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ПРЕОБРАЗОВАНИЯ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29969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5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ТАКИМ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ОБРАЗОМ,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ПЕДИАТРИЧЕСКАЯ СЛУЖБА КРАСНОЯРСКОГО КРАЯ ВЫШЛА НА СОВРЕМЕННЫЙ УРОВЕНЬ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ОКАЗАНИЯ МЕДИЦИНСКОЙ ПОМОЩИ ДЕТЯМ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3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КОМПЛЕКСНЫХ СПЕЦИАЛИЗИРОВАННЫХ ЦЕНТРОВ: Легочно-</a:t>
            </a:r>
            <a:r>
              <a:rPr lang="ru-RU" b="1" dirty="0" err="1" smtClean="0">
                <a:solidFill>
                  <a:schemeClr val="tx1"/>
                </a:solidFill>
              </a:rPr>
              <a:t>аллергологического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Онкогематологического</a:t>
            </a:r>
            <a:r>
              <a:rPr lang="ru-RU" b="1" dirty="0" smtClean="0">
                <a:solidFill>
                  <a:schemeClr val="tx1"/>
                </a:solidFill>
              </a:rPr>
              <a:t>, Медико-генетического, Реанимационного и др.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Система профилактики близорукости и развитие медико-педагогического альянса в здоровье формирующими формами воспитания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Системы оказания неотложной помощи детям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 ЧИСЛУ ПРИОРИТЕТОВ ПЕДИАТРИЧЕСКОЙ СЛУЖБЫ КРАСНОЯРСКА СЛЕДУЕТ ОТНЕСТИ: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43204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НАУЧНОЕ ПЕДИАТРИЧЕСКОЕ ОБЩЕСТВО, началом которого было Решение съезда врачей Енисейской губернии  26 июня 1936 года в виде детской секции научного общества врачей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ТРАДИЦИИ С ОБЕСПЕЧЕНИЕМ ПРЕЕМСТВЕННОСТИ ПОКОЛЕНИЙ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86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2204864"/>
            <a:ext cx="7452816" cy="392129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СИСТЕМА ПЕРВИЧНОЙ ПРОФИЛАКТИКИ ЗДОРОВЫХ ДЕТЕЙ (детская поликлиника №8, Центр поддержки и обеспечения грудного вскармливания, детская больница ст. Красноярск, школы «Территория здоровья»)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ЭТАПНОЕ ЛЕЧЕНИЕ ДЕТЕЙ С ИСПОЛЬЗОВАНИЕМ ВОЗМОЖНОСТЕЙ САНАТОРНОГО ЛЕЧЕНИЯ НА КУРОРТАХ КРАЯ, В САНАТОРНЫХ УЧРЕЖДЕНИЯХ, В САНАТОРНЫХ ГРУППАХ ЛЕТНИХ ЛАГЕРЕЙ, В САНАТОРНАХ ГРУППАХ ДОШКОЛЬНЫХ И ШКОЛЬНЫХ УЧРЕЖДЕНИЙ, В СПЕЦИАЛИЗИРОВАННЫХ ШКОЛАХ-ИНТЕРНАТАХ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ВЫСОКО КВАЛЛИФИЦИРОВАННАЯ СПЕЦИАЛИЗИРОВАННАЯ ПОМОЩЬ ДЕТЯМ ВСЕХ ВОЗРАСТНЫХ ГРУПП ( Центр охраны здоровья матери и ребенка, Детская </a:t>
            </a:r>
            <a:r>
              <a:rPr lang="ru-RU" sz="1800" b="1" dirty="0" err="1">
                <a:solidFill>
                  <a:schemeClr val="tx1"/>
                </a:solidFill>
              </a:rPr>
              <a:t>хирирургическая</a:t>
            </a:r>
            <a:r>
              <a:rPr lang="ru-RU" sz="1800" b="1" dirty="0">
                <a:solidFill>
                  <a:schemeClr val="tx1"/>
                </a:solidFill>
              </a:rPr>
              <a:t> помощь с использованием возможностей Кардиологического центра, Отделения детской </a:t>
            </a:r>
            <a:r>
              <a:rPr lang="ru-RU" sz="1800" b="1" dirty="0" err="1">
                <a:solidFill>
                  <a:schemeClr val="tx1"/>
                </a:solidFill>
              </a:rPr>
              <a:t>хиругии</a:t>
            </a:r>
            <a:r>
              <a:rPr lang="ru-RU" sz="1800" b="1" dirty="0">
                <a:solidFill>
                  <a:schemeClr val="tx1"/>
                </a:solidFill>
              </a:rPr>
              <a:t> Краевой детской больницы)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0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Система работы выездных бригад для консультаций и медицинских осмотров детей края</a:t>
            </a:r>
          </a:p>
          <a:p>
            <a:pPr marL="0" indent="0">
              <a:buNone/>
            </a:pPr>
            <a:r>
              <a:rPr lang="ru-RU" b="1" dirty="0" smtClean="0"/>
              <a:t>-   Краевая больница №1</a:t>
            </a:r>
          </a:p>
          <a:p>
            <a:pPr marL="0" indent="0">
              <a:buNone/>
            </a:pPr>
            <a:r>
              <a:rPr lang="ru-RU" b="1" dirty="0" smtClean="0"/>
              <a:t> – Институт медицинских проблем Севера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- Дорожная больница ст. Красноярск «Поезд здоровья имени </a:t>
            </a:r>
            <a:r>
              <a:rPr lang="ru-RU" b="1" dirty="0" err="1" smtClean="0"/>
              <a:t>проф.В.Ф.Войно-Ясенецкого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Детская больница №8  - передвижная </a:t>
            </a:r>
            <a:r>
              <a:rPr lang="ru-RU" b="1" dirty="0" err="1" smtClean="0"/>
              <a:t>поликлинка</a:t>
            </a:r>
            <a:r>
              <a:rPr lang="ru-RU" b="1" dirty="0" smtClean="0"/>
              <a:t> на автомобиле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4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34506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Институт кураторов педиатрии в районах края, начатый Клиникой педиатрии Краевой клинической больницы №1</a:t>
            </a:r>
          </a:p>
          <a:p>
            <a:r>
              <a:rPr lang="ru-RU" sz="2800" b="1" dirty="0" smtClean="0"/>
              <a:t>Целевая поддержка работы в Северных регионах, начатая 20й больницей в п. </a:t>
            </a:r>
            <a:r>
              <a:rPr lang="ru-RU" sz="2800" b="1" dirty="0" err="1" smtClean="0"/>
              <a:t>Ванавары</a:t>
            </a:r>
            <a:endParaRPr lang="ru-RU" sz="2800" b="1" dirty="0" smtClean="0"/>
          </a:p>
          <a:p>
            <a:r>
              <a:rPr lang="ru-RU" sz="2800" b="1" dirty="0" smtClean="0"/>
              <a:t>Педиатрический десант на Север в тяжелые для него сезоны года зимой – начато Институтом медицинских проблем Севера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ТРАДИЦИИ, НЕ ПОЛУЧИВШИЕ СВОЕГО РАЗВИТИЯ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00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1"/>
            <a:ext cx="8712967" cy="31292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Организаторы высшего медицинского образования – </a:t>
            </a:r>
            <a:r>
              <a:rPr lang="ru-RU" b="1" dirty="0" err="1" smtClean="0">
                <a:solidFill>
                  <a:schemeClr val="tx1"/>
                </a:solidFill>
              </a:rPr>
              <a:t>П.Г.Подзолков</a:t>
            </a:r>
            <a:r>
              <a:rPr lang="ru-RU" b="1" dirty="0" smtClean="0">
                <a:solidFill>
                  <a:schemeClr val="tx1"/>
                </a:solidFill>
              </a:rPr>
              <a:t> пригласивший на работу молодых выпускников </a:t>
            </a:r>
            <a:r>
              <a:rPr lang="ru-RU" b="1" dirty="0" err="1" smtClean="0">
                <a:solidFill>
                  <a:schemeClr val="tx1"/>
                </a:solidFill>
              </a:rPr>
              <a:t>аспиарантуры</a:t>
            </a:r>
            <a:r>
              <a:rPr lang="ru-RU" b="1" dirty="0" smtClean="0">
                <a:solidFill>
                  <a:schemeClr val="tx1"/>
                </a:solidFill>
              </a:rPr>
              <a:t> Ленинграда и Москвы, пославший в целевую аспирантура клинического ординатора </a:t>
            </a:r>
            <a:r>
              <a:rPr lang="ru-RU" b="1" dirty="0" err="1" smtClean="0">
                <a:solidFill>
                  <a:schemeClr val="tx1"/>
                </a:solidFill>
              </a:rPr>
              <a:t>Л.А.Чупрову</a:t>
            </a:r>
            <a:r>
              <a:rPr lang="ru-RU" b="1" dirty="0" smtClean="0">
                <a:solidFill>
                  <a:schemeClr val="tx1"/>
                </a:solidFill>
              </a:rPr>
              <a:t> ( </a:t>
            </a:r>
            <a:r>
              <a:rPr lang="ru-RU" b="1" dirty="0" err="1" smtClean="0">
                <a:solidFill>
                  <a:schemeClr val="tx1"/>
                </a:solidFill>
              </a:rPr>
              <a:t>Гульман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Б.С.Граков</a:t>
            </a:r>
            <a:r>
              <a:rPr lang="ru-RU" b="1" dirty="0" smtClean="0">
                <a:solidFill>
                  <a:schemeClr val="tx1"/>
                </a:solidFill>
              </a:rPr>
              <a:t>, пригласивший профессора </a:t>
            </a:r>
            <a:r>
              <a:rPr lang="ru-RU" b="1" dirty="0" err="1" smtClean="0">
                <a:solidFill>
                  <a:schemeClr val="tx1"/>
                </a:solidFill>
              </a:rPr>
              <a:t>Ю.Е.Малаховского</a:t>
            </a:r>
            <a:r>
              <a:rPr lang="ru-RU" b="1" dirty="0" smtClean="0">
                <a:solidFill>
                  <a:schemeClr val="tx1"/>
                </a:solidFill>
              </a:rPr>
              <a:t> после отъезда </a:t>
            </a:r>
            <a:r>
              <a:rPr lang="ru-RU" b="1" dirty="0" err="1" smtClean="0">
                <a:solidFill>
                  <a:schemeClr val="tx1"/>
                </a:solidFill>
              </a:rPr>
              <a:t>Ж.Ж.Рапопорта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В.И.Прохоренков</a:t>
            </a:r>
            <a:r>
              <a:rPr lang="ru-RU" b="1" dirty="0" smtClean="0">
                <a:solidFill>
                  <a:schemeClr val="tx1"/>
                </a:solidFill>
              </a:rPr>
              <a:t> , организовавший направление детской дерматологии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И.П.Артюхов</a:t>
            </a:r>
            <a:r>
              <a:rPr lang="ru-RU" b="1" dirty="0" smtClean="0">
                <a:solidFill>
                  <a:schemeClr val="tx1"/>
                </a:solidFill>
              </a:rPr>
              <a:t>  создающий условия для педиатрии будущего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РОЛЬ ЛИЧНОСТЕЙ В ИСТОРИИ ФОРМИРОВАНИЯ ПЕДИАТРИИ В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51798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Маргарита Ивановна </a:t>
            </a:r>
            <a:r>
              <a:rPr lang="ru-RU" b="1" dirty="0" err="1" smtClean="0">
                <a:solidFill>
                  <a:schemeClr val="tx1"/>
                </a:solidFill>
              </a:rPr>
              <a:t>Перетокина</a:t>
            </a:r>
            <a:r>
              <a:rPr lang="ru-RU" b="1" dirty="0" smtClean="0">
                <a:solidFill>
                  <a:schemeClr val="tx1"/>
                </a:solidFill>
              </a:rPr>
              <a:t> идеолог необходимости организации педиатрического факультета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Жан </a:t>
            </a:r>
            <a:r>
              <a:rPr lang="ru-RU" b="1" dirty="0" err="1" smtClean="0">
                <a:solidFill>
                  <a:schemeClr val="tx1"/>
                </a:solidFill>
              </a:rPr>
              <a:t>Жозефович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Рапопорт</a:t>
            </a:r>
            <a:r>
              <a:rPr lang="ru-RU" b="1" dirty="0">
                <a:solidFill>
                  <a:schemeClr val="tx1"/>
                </a:solidFill>
              </a:rPr>
              <a:t>, Константин Владимирович Орехов, Иван Григорьевич </a:t>
            </a:r>
            <a:r>
              <a:rPr lang="ru-RU" b="1" dirty="0" err="1">
                <a:solidFill>
                  <a:schemeClr val="tx1"/>
                </a:solidFill>
              </a:rPr>
              <a:t>Шеленок</a:t>
            </a:r>
            <a:r>
              <a:rPr lang="ru-RU" b="1" dirty="0">
                <a:solidFill>
                  <a:schemeClr val="tx1"/>
                </a:solidFill>
              </a:rPr>
              <a:t>, Любовь Александровна </a:t>
            </a:r>
            <a:r>
              <a:rPr lang="ru-RU" b="1" dirty="0" err="1" smtClean="0">
                <a:solidFill>
                  <a:schemeClr val="tx1"/>
                </a:solidFill>
              </a:rPr>
              <a:t>Гульман</a:t>
            </a:r>
            <a:r>
              <a:rPr lang="ru-RU" b="1" dirty="0" smtClean="0">
                <a:solidFill>
                  <a:schemeClr val="tx1"/>
                </a:solidFill>
              </a:rPr>
              <a:t> организаторы педиатрического факультета и факультета повышения </a:t>
            </a:r>
            <a:r>
              <a:rPr lang="ru-RU" b="1" dirty="0" err="1" smtClean="0">
                <a:solidFill>
                  <a:schemeClr val="tx1"/>
                </a:solidFill>
              </a:rPr>
              <a:t>кваллификации</a:t>
            </a:r>
            <a:r>
              <a:rPr lang="ru-RU" b="1" dirty="0" smtClean="0">
                <a:solidFill>
                  <a:schemeClr val="tx1"/>
                </a:solidFill>
              </a:rPr>
              <a:t> педиатров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0688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Инициаторы и организаторы ПРОЦЕССА ПЕДИАТРИЗАЦИИ МЕДИЦИНЫ В КРАЕ</a:t>
            </a:r>
          </a:p>
        </p:txBody>
      </p:sp>
    </p:spTree>
    <p:extLst>
      <p:ext uri="{BB962C8B-B14F-4D97-AF65-F5344CB8AC3E}">
        <p14:creationId xmlns:p14="http://schemas.microsoft.com/office/powerpoint/2010/main" val="1621735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Организаторы практического здравоохранения </a:t>
            </a:r>
            <a:r>
              <a:rPr lang="ru-RU" b="1" dirty="0" err="1"/>
              <a:t>Х.Л.Еселевич</a:t>
            </a:r>
            <a:r>
              <a:rPr lang="ru-RU" b="1" dirty="0"/>
              <a:t>, </a:t>
            </a:r>
            <a:r>
              <a:rPr lang="ru-RU" b="1" dirty="0" err="1"/>
              <a:t>В.И.Прохорова</a:t>
            </a:r>
            <a:r>
              <a:rPr lang="ru-RU" b="1" dirty="0"/>
              <a:t>, </a:t>
            </a:r>
            <a:r>
              <a:rPr lang="ru-RU" b="1" dirty="0" err="1" smtClean="0"/>
              <a:t>З.А.Климова</a:t>
            </a:r>
            <a:r>
              <a:rPr lang="ru-RU" b="1" dirty="0" smtClean="0"/>
              <a:t> обеспечившие союз науки, образования и практики для реформирования педиатрии и решения вопросов её совершенствования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1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492896"/>
            <a:ext cx="7956872" cy="363326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МОЖНО БЫЛО БЫ ОПЕРЕТСЯ НА ВОСПОМИНИЯ ОЧЕВИДЦЕВ. ДА И НА СОБСТВНЕННЫЕ ОЩУЩЕНИЯ РЕАЛИЙ – ВЕДЬ Я В КРАСНОЯРСКЕ БЕЗ МАЛОГО 50 ЛЕТ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Черная Раиса </a:t>
            </a:r>
            <a:r>
              <a:rPr lang="ru-RU" b="1" dirty="0">
                <a:solidFill>
                  <a:schemeClr val="tx1"/>
                </a:solidFill>
              </a:rPr>
              <a:t>Наумовна </a:t>
            </a:r>
            <a:r>
              <a:rPr lang="ru-RU" b="1" dirty="0" smtClean="0">
                <a:solidFill>
                  <a:schemeClr val="tx1"/>
                </a:solidFill>
              </a:rPr>
              <a:t> главный врач первого городского лечебно- поликлинического объединения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30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Околеснова</a:t>
            </a:r>
            <a:r>
              <a:rPr lang="ru-RU" b="1" dirty="0" smtClean="0">
                <a:solidFill>
                  <a:schemeClr val="tx1"/>
                </a:solidFill>
              </a:rPr>
              <a:t> Вера Андреевна главный врач, по инициативе которой была организована ОКРУЖНАЯ ДЕТСКАЯ БОЛЬНИЦА, единственная из все Северных округов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967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Глушанок</a:t>
            </a:r>
            <a:r>
              <a:rPr lang="ru-RU" b="1" dirty="0" smtClean="0">
                <a:solidFill>
                  <a:schemeClr val="tx1"/>
                </a:solidFill>
              </a:rPr>
              <a:t> Игорь Семенович и </a:t>
            </a:r>
            <a:r>
              <a:rPr lang="ru-RU" b="1" dirty="0" err="1" smtClean="0">
                <a:solidFill>
                  <a:schemeClr val="tx1"/>
                </a:solidFill>
              </a:rPr>
              <a:t>Бахарева</a:t>
            </a:r>
            <a:r>
              <a:rPr lang="ru-RU" b="1" dirty="0" smtClean="0">
                <a:solidFill>
                  <a:schemeClr val="tx1"/>
                </a:solidFill>
              </a:rPr>
              <a:t> Инна Александровна, создавшие современные по сути клинические детские больницы и поликлиники в самом заполярном городе Норильске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85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Профессор Красовская Валентина Павловна, организовавшая по сути от нуля детскую хирургическую службу и работу Краевого общества Знания, уделяя особое внимание просветительской работе среди населения вопросам здоровья детей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0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63326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Профессор Колесниченко Анатолий Павлович проложивший дорогу формирования детской кардиохирургии, организовавший РДЦ, инициирующий строительство и организацию детского хирургического отделения в Краевой детской больнице и </a:t>
            </a:r>
            <a:r>
              <a:rPr lang="ru-RU" b="1" dirty="0" err="1" smtClean="0">
                <a:solidFill>
                  <a:schemeClr val="tx1"/>
                </a:solidFill>
              </a:rPr>
              <a:t>Перианального</a:t>
            </a:r>
            <a:r>
              <a:rPr lang="ru-RU" b="1" dirty="0" smtClean="0">
                <a:solidFill>
                  <a:schemeClr val="tx1"/>
                </a:solidFill>
              </a:rPr>
              <a:t> Центра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98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Профессор Валерий Тимофеевич </a:t>
            </a:r>
            <a:r>
              <a:rPr lang="ru-RU" b="1" dirty="0" err="1" smtClean="0"/>
              <a:t>Манчук</a:t>
            </a:r>
            <a:r>
              <a:rPr lang="ru-RU" b="1" dirty="0" smtClean="0"/>
              <a:t>, принявший эстафету от </a:t>
            </a:r>
            <a:r>
              <a:rPr lang="ru-RU" b="1" dirty="0" err="1" smtClean="0"/>
              <a:t>К.В.Орехова</a:t>
            </a:r>
            <a:r>
              <a:rPr lang="ru-RU" b="1" dirty="0" smtClean="0"/>
              <a:t> и </a:t>
            </a:r>
            <a:r>
              <a:rPr lang="ru-RU" b="1" dirty="0" err="1" smtClean="0"/>
              <a:t>Ж.Ж.Рапопорта</a:t>
            </a:r>
            <a:r>
              <a:rPr lang="ru-RU" b="1" dirty="0" smtClean="0"/>
              <a:t> в формировании научного направления по северной педиатрии и оказывающий большую помощь детям Северных и </a:t>
            </a:r>
            <a:r>
              <a:rPr lang="ru-RU" b="1" smtClean="0"/>
              <a:t>Южных районов </a:t>
            </a:r>
            <a:r>
              <a:rPr lang="ru-RU" b="1" dirty="0" smtClean="0"/>
              <a:t>Красноярского края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70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34506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Доцент Фурцев Владимир Иванович – организовавший реализацию международной и национальной программ по поддержке грудного вскармливания в г. Красноярске и Красноярском крае, инициатор проведения единственных в стране НЕДЕЛЬ ПОДДЕРЖКИ ГРУДНОГО ВСКАРМЛИВАНИЯ, ответственный редактор научно практического сборника «НАША ЛЯЛЕЧКА», </a:t>
            </a:r>
            <a:r>
              <a:rPr lang="ru-RU" b="1" dirty="0" err="1" smtClean="0">
                <a:solidFill>
                  <a:schemeClr val="tx1"/>
                </a:solidFill>
              </a:rPr>
              <a:t>вручавшегося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ввиде</a:t>
            </a:r>
            <a:r>
              <a:rPr lang="ru-RU" b="1" dirty="0" smtClean="0">
                <a:solidFill>
                  <a:schemeClr val="tx1"/>
                </a:solidFill>
              </a:rPr>
              <a:t> подарка родителям Красноярского края от имени законодательной и исполнительной власти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94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Профессор Владимир Филиппович Базарный создавший в нашем крае медико-педагогические основы здоровье формирующих программ, прообраз « Школы территории здоровья»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91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Роза </a:t>
            </a:r>
            <a:r>
              <a:rPr lang="ru-RU" b="1" smtClean="0"/>
              <a:t>Степановна Трифонова </a:t>
            </a:r>
            <a:r>
              <a:rPr lang="ru-RU" b="1" dirty="0" smtClean="0"/>
              <a:t>на базе обычного городского ЛПУ, Любовь Сергеевна Кожемякина, Галина Михайловна </a:t>
            </a:r>
            <a:r>
              <a:rPr lang="ru-RU" b="1" dirty="0" err="1" smtClean="0"/>
              <a:t>Резвицкая</a:t>
            </a:r>
            <a:r>
              <a:rPr lang="ru-RU" b="1" dirty="0" smtClean="0"/>
              <a:t> на базе Дорожной клинической больницы ст. Красноярск Центры здоровья семьи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87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начале прошлого века известный красноярский доктор В. М. </a:t>
            </a:r>
            <a:r>
              <a:rPr lang="ru-RU" dirty="0" err="1" smtClean="0">
                <a:solidFill>
                  <a:schemeClr val="tx1"/>
                </a:solidFill>
              </a:rPr>
              <a:t>Крутовский</a:t>
            </a:r>
            <a:r>
              <a:rPr lang="ru-RU" dirty="0" smtClean="0">
                <a:solidFill>
                  <a:schemeClr val="tx1"/>
                </a:solidFill>
              </a:rPr>
              <a:t> писал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</a:rPr>
              <a:t>«Мы сделали, что могли, кто может,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пусть </a:t>
            </a:r>
            <a:r>
              <a:rPr lang="ru-RU" b="1" i="1" dirty="0">
                <a:solidFill>
                  <a:schemeClr val="tx1"/>
                </a:solidFill>
              </a:rPr>
              <a:t>сделает лучше 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06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 ЭТОГО НАЧИНАЮ </a:t>
            </a:r>
            <a:r>
              <a:rPr lang="ru-RU" dirty="0" smtClean="0">
                <a:solidFill>
                  <a:schemeClr val="tx1"/>
                </a:solidFill>
              </a:rPr>
              <a:t>……..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3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Сегодня я бы сказал: </a:t>
            </a:r>
            <a:r>
              <a:rPr lang="ru-RU" b="1" i="1" dirty="0" smtClean="0">
                <a:solidFill>
                  <a:schemeClr val="tx1"/>
                </a:solidFill>
              </a:rPr>
              <a:t>«Они сделали все , что могли. Нынешнее поколение делает хорошо. Пусть самые  молодые специалисты сегодня сделают еще лучшими завтрашние достижения»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39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7" cy="3633267"/>
          </a:xfrm>
        </p:spPr>
        <p:txBody>
          <a:bodyPr>
            <a:normAutofit lnSpcReduction="10000"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НАСТУПИЛ СЛЕДУЮЩИЙ ЭТАП ФОРМИРОВАНИЯ ПЕДИАТРИИ КРАСНОЯРСКОГО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КРАЯ </a:t>
            </a:r>
            <a:r>
              <a:rPr lang="ru-RU" sz="4000" b="1" i="1" dirty="0" smtClean="0"/>
              <a:t>– формирование педиатрами фактически </a:t>
            </a:r>
            <a:r>
              <a:rPr lang="ru-RU" sz="4700" b="1" i="1" dirty="0" smtClean="0"/>
              <a:t>здоровья будущих взрослых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61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 ПРОШЛОГО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кие данные\Рабочий стол\История педиатрии\001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564903"/>
            <a:ext cx="6192688" cy="38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ькие данные\Рабочий стол\История педиатрии\001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564904"/>
            <a:ext cx="5759789" cy="39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льзователькие данные\Рабочий стол\История педиатрии\00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420888"/>
            <a:ext cx="3219687" cy="43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ьзователькие данные\Рабочий стол\История педиатрии\00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945" y="2677738"/>
            <a:ext cx="5158047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ользователькие данные\Рабочий стол\История педиатрии\001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92896"/>
            <a:ext cx="6530816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Picture 5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824"/>
            <a:ext cx="6772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3" descr="15_Кузнецова З.З.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1738" y="1143000"/>
            <a:ext cx="2339975" cy="2928938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Отделение детской пульмонологии</a:t>
            </a:r>
          </a:p>
        </p:txBody>
      </p:sp>
      <p:pic>
        <p:nvPicPr>
          <p:cNvPr id="16388" name="Рисунок 5" descr="17_Крутянская К.С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808413"/>
            <a:ext cx="3670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18_Л.И. Зиновьев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2667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228183" y="4008438"/>
            <a:ext cx="28380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Кузнецова З.З.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заведующая детским пульмонологическим отделением, отличник здравоохранения, первый детский пульмонолог края, одна из организаторов детской специализированной пульмонологической службы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76882" y="4008438"/>
            <a:ext cx="2102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Крутянская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 К.С.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к.м.н., доцент кафедры педиатрии, куратор пульмонологической детской службы.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124200" y="1219200"/>
            <a:ext cx="1981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Зиновьева Л.М. к.м.н., ассистент кафедры педиатрии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6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3561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1949г. </a:t>
            </a:r>
            <a:r>
              <a:rPr lang="ru-RU" b="1" dirty="0" err="1" smtClean="0">
                <a:solidFill>
                  <a:schemeClr val="tx1"/>
                </a:solidFill>
              </a:rPr>
              <a:t>Ирбейский</a:t>
            </a:r>
            <a:r>
              <a:rPr lang="ru-RU" b="1" dirty="0" smtClean="0">
                <a:solidFill>
                  <a:schemeClr val="tx1"/>
                </a:solidFill>
              </a:rPr>
              <a:t> район.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отдаленных поселках не </a:t>
            </a:r>
            <a:r>
              <a:rPr lang="ru-RU" b="1" dirty="0">
                <a:solidFill>
                  <a:schemeClr val="tx1"/>
                </a:solidFill>
              </a:rPr>
              <a:t>было никакой </a:t>
            </a:r>
            <a:r>
              <a:rPr lang="ru-RU" b="1" dirty="0" smtClean="0">
                <a:solidFill>
                  <a:schemeClr val="tx1"/>
                </a:solidFill>
              </a:rPr>
              <a:t>медицинской помощи (</a:t>
            </a:r>
            <a:r>
              <a:rPr lang="ru-RU" b="1" dirty="0">
                <a:solidFill>
                  <a:schemeClr val="tx1"/>
                </a:solidFill>
              </a:rPr>
              <a:t>даже фельдшерской). </a:t>
            </a:r>
            <a:r>
              <a:rPr lang="ru-RU" b="1" dirty="0" smtClean="0">
                <a:solidFill>
                  <a:schemeClr val="tx1"/>
                </a:solidFill>
              </a:rPr>
              <a:t>Связи тоже не было. В каждой семье ужасная беднота. Для оказания медицинской помощи детям приходилось добираться на телеге, запряженной лошадью. Дороги были трудно проходимы. Проезжали речушки. Вода доходила до края телеги.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904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 воспоминаний   В.И. Прохоровой о работе на врачебном участке в 1949 г после окончания мединститута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8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Содержимое 3" descr="26_К.Н. Бакланов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8" y="1343025"/>
            <a:ext cx="3433762" cy="2994025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Детское </a:t>
            </a:r>
            <a:r>
              <a:rPr lang="ru-RU" dirty="0" err="1" smtClean="0">
                <a:solidFill>
                  <a:schemeClr val="tx1"/>
                </a:solidFill>
              </a:rPr>
              <a:t>аллергологическое</a:t>
            </a:r>
            <a:r>
              <a:rPr lang="ru-RU" dirty="0" smtClean="0">
                <a:solidFill>
                  <a:schemeClr val="tx1"/>
                </a:solidFill>
              </a:rPr>
              <a:t> отделение</a:t>
            </a:r>
          </a:p>
        </p:txBody>
      </p:sp>
      <p:pic>
        <p:nvPicPr>
          <p:cNvPr id="20484" name="Рисунок 4" descr="27_А.М. Бобровнича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1295400"/>
            <a:ext cx="2990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30_Швецкая А.Ф и А.М. Бобровничая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810000"/>
            <a:ext cx="41529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0" y="45720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Бакланова К.Н.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первая заведующая </a:t>
            </a:r>
            <a:r>
              <a:rPr lang="ru-RU" sz="1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аллергологическим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 отделением, активно занималась лечебно-диагностическим процессом, подготовки кадров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581400" y="1600200"/>
            <a:ext cx="2590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Бобровничная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 А.М.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заведовала в течении 25 лет отделением, врач высшей квалификации, отличник здравоохранения, главный внештатный детский аллерголог края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7162800" y="4343400"/>
            <a:ext cx="1981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Швецкая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 А.Д.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к.м.н., доцент кафедры педиатрии, в течении 30 лет курировала отделение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9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21388"/>
            <a:ext cx="8229600" cy="638175"/>
          </a:xfrm>
        </p:spPr>
        <p:txBody>
          <a:bodyPr>
            <a:normAutofit fontScale="90000"/>
          </a:bodyPr>
          <a:lstStyle/>
          <a:p>
            <a:r>
              <a:rPr lang="ru-RU" altLang="ru-RU" sz="2800" smtClean="0"/>
              <a:t>Заведующая кафедрой детской хирургии Валентина Павловна Красовская, 1973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0" y="260648"/>
            <a:ext cx="7624763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altLang="ru-RU" sz="4000" smtClean="0"/>
              <a:t>в операционной </a:t>
            </a:r>
            <a:br>
              <a:rPr lang="ru-RU" altLang="ru-RU" sz="4000" smtClean="0"/>
            </a:br>
            <a:r>
              <a:rPr lang="ru-RU" altLang="ru-RU" sz="4000" smtClean="0"/>
              <a:t>20-ой больницы,1970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4071"/>
            <a:ext cx="7773198" cy="54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 ДОКЛАДУ ИСТОРИЯ ПЕДИАТРИИ\Кафедра детских инфекций (для Прахина Е.И.)\Фото кафедры\Изображение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4824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5315"/>
            <a:ext cx="5760640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льзователькие данные\Рабочий стол\IMG_9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3624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38528" cy="52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Благодарю за Внимание!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Но, видимо, доклад не окончен…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Явно </a:t>
            </a:r>
            <a:r>
              <a:rPr lang="ru-RU" sz="3600" smtClean="0">
                <a:solidFill>
                  <a:schemeClr val="tx1"/>
                </a:solidFill>
              </a:rPr>
              <a:t>требуется продолжение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До 1958 года в Красноярском </a:t>
            </a:r>
            <a:r>
              <a:rPr lang="ru-RU" b="1" dirty="0" smtClean="0">
                <a:solidFill>
                  <a:schemeClr val="tx1"/>
                </a:solidFill>
              </a:rPr>
              <a:t>крае детское </a:t>
            </a:r>
            <a:r>
              <a:rPr lang="ru-RU" b="1" dirty="0">
                <a:solidFill>
                  <a:schemeClr val="tx1"/>
                </a:solidFill>
              </a:rPr>
              <a:t>здравоохранение, конечно, </a:t>
            </a:r>
            <a:r>
              <a:rPr lang="ru-RU" b="1" dirty="0" smtClean="0">
                <a:solidFill>
                  <a:schemeClr val="tx1"/>
                </a:solidFill>
              </a:rPr>
              <a:t>существовало, </a:t>
            </a:r>
            <a:r>
              <a:rPr lang="ru-RU" b="1" dirty="0">
                <a:solidFill>
                  <a:schemeClr val="tx1"/>
                </a:solidFill>
              </a:rPr>
              <a:t>но </a:t>
            </a:r>
            <a:r>
              <a:rPr lang="ru-RU" b="1" dirty="0" smtClean="0">
                <a:solidFill>
                  <a:schemeClr val="tx1"/>
                </a:solidFill>
              </a:rPr>
              <a:t>было </a:t>
            </a:r>
            <a:r>
              <a:rPr lang="ru-RU" b="1" dirty="0">
                <a:solidFill>
                  <a:schemeClr val="tx1"/>
                </a:solidFill>
              </a:rPr>
              <a:t>в страшном загоне, ужасном примитивном </a:t>
            </a:r>
            <a:r>
              <a:rPr lang="ru-RU" b="1" dirty="0" smtClean="0">
                <a:solidFill>
                  <a:schemeClr val="tx1"/>
                </a:solidFill>
              </a:rPr>
              <a:t>состоянии. </a:t>
            </a:r>
            <a:r>
              <a:rPr lang="ru-RU" b="1" dirty="0">
                <a:solidFill>
                  <a:schemeClr val="tx1"/>
                </a:solidFill>
              </a:rPr>
              <a:t>Функции детских врачей возлагались в основном на терапевтов и фельдшеров. 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воспоминаний профессора Ж. Ж. </a:t>
            </a:r>
            <a:r>
              <a:rPr lang="ru-RU" b="1" dirty="0" err="1" smtClean="0">
                <a:solidFill>
                  <a:schemeClr val="tx1"/>
                </a:solidFill>
              </a:rPr>
              <a:t>Рапопорта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Положение было катастрофическим: высочайшая детская смертность, беднейшая материальная база здравоохранения и просвещения,   невежество в вопросах детства врачей и фельдшеров, полное отсутствие науки о детях.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496943" cy="34506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1967 </a:t>
            </a:r>
            <a:r>
              <a:rPr lang="ru-RU" b="1" dirty="0" smtClean="0">
                <a:solidFill>
                  <a:schemeClr val="tx1"/>
                </a:solidFill>
              </a:rPr>
              <a:t>г. Работал в Рыбинском районе (объединенный Рыбинский и Саянский). Было 2 районные больницы с детскими отделениями, 4 участковые больницы с детскими койками, работало 14 педиатров, из числа окончивших лечебный факультет. Приехало 4 педиатра , окончивших педиатрический факультет. Детскую смертность снизили с 30 до 20 на 1000 родившихся.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воспоминаний профессора члена корреспондента </a:t>
            </a:r>
            <a:r>
              <a:rPr lang="ru-RU" b="1" dirty="0" smtClean="0">
                <a:solidFill>
                  <a:schemeClr val="tx1"/>
                </a:solidFill>
              </a:rPr>
              <a:t>РАН  </a:t>
            </a:r>
            <a:r>
              <a:rPr lang="ru-RU" b="1" dirty="0" smtClean="0">
                <a:solidFill>
                  <a:schemeClr val="tx1"/>
                </a:solidFill>
              </a:rPr>
              <a:t>В.Т. </a:t>
            </a:r>
            <a:r>
              <a:rPr lang="ru-RU" b="1" dirty="0" err="1" smtClean="0">
                <a:solidFill>
                  <a:schemeClr val="tx1"/>
                </a:solidFill>
              </a:rPr>
              <a:t>Манчука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35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1834</Words>
  <Application>Microsoft Office PowerPoint</Application>
  <PresentationFormat>Экран (4:3)</PresentationFormat>
  <Paragraphs>157</Paragraphs>
  <Slides>68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Волна</vt:lpstr>
      <vt:lpstr>ПЕДИАТРИЯ  КРАСНОЯРСКОГО КРАЯ:  ИСТОРИЯ, ТРАДИЦИИ </vt:lpstr>
      <vt:lpstr>АКТУЛЬНОСТЬ ПРОБЛЕМЫ</vt:lpstr>
      <vt:lpstr>Презентация PowerPoint</vt:lpstr>
      <vt:lpstr>Презентация PowerPoint</vt:lpstr>
      <vt:lpstr>Презентация PowerPoint</vt:lpstr>
      <vt:lpstr>Из воспоминаний   В.И. Прохоровой о работе на врачебном участке в 1949 г после окончания мединститута</vt:lpstr>
      <vt:lpstr>Из воспоминаний профессора Ж. Ж. Рапопорта</vt:lpstr>
      <vt:lpstr>Презентация PowerPoint</vt:lpstr>
      <vt:lpstr>Из воспоминаний профессора члена корреспондента РАН  В.Т. Манчука</vt:lpstr>
      <vt:lpstr>Из воспоминаний доцента  Р.М. Бычковой</vt:lpstr>
      <vt:lpstr>Из воспоминаний доцента  А.Ф. Швецкой</vt:lpstr>
      <vt:lpstr>Из воспоминаний врача педиатра К.Н. Баклановой</vt:lpstr>
      <vt:lpstr>НО…</vt:lpstr>
      <vt:lpstr>ОСНОВАНИЯ ДЛЯ ВЫВОДОВ</vt:lpstr>
      <vt:lpstr>2.ИССЛЕДОВАНИЯ:</vt:lpstr>
      <vt:lpstr>Презентация PowerPoint</vt:lpstr>
      <vt:lpstr>Презентация PowerPoint</vt:lpstr>
      <vt:lpstr>ДОМЕДИЦИНСКИЙ ЭТАП</vt:lpstr>
      <vt:lpstr>– медицинскую помощь детям оказывали врачи по сути общемедицинской практики</vt:lpstr>
      <vt:lpstr>– медицинскую помощь детям оказывали врачи по сути общемедицинской практики</vt:lpstr>
      <vt:lpstr>СОЧЕТАННЫЙ ЭТАП  (терапевты и педиатры)</vt:lpstr>
      <vt:lpstr>СОЧЕТАННЫЙ ЭТАП  (преимущественно педиатры)</vt:lpstr>
      <vt:lpstr>РЕФОРМИРОВАНИЕ ПЕДИАТРИЧЕСКОЙ СЛУЖБЫ БЫЛО НЕОБХОДИМО</vt:lpstr>
      <vt:lpstr>НАПРАВЛЕНИЯ РЕФОРМИРОВАНИЯ ПЕДИАТРИЧЕСКОЙ СЛУЖБЫ ПОСЛЕ 1958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ПРЕОБРАЗОВАНИЯ</vt:lpstr>
      <vt:lpstr>Презентация PowerPoint</vt:lpstr>
      <vt:lpstr>К ЧИСЛУ ПРИОРИТЕТОВ ПЕДИАТРИЧЕСКОЙ СЛУЖБЫ КРАСНОЯРСКА СЛЕДУЕТ ОТНЕСТИ:</vt:lpstr>
      <vt:lpstr>ТРАДИЦИИ С ОБЕСПЕЧЕНИЕМ ПРЕЕМСТВЕННОСТИ ПОКОЛЕНИЙ</vt:lpstr>
      <vt:lpstr>Презентация PowerPoint</vt:lpstr>
      <vt:lpstr>Презентация PowerPoint</vt:lpstr>
      <vt:lpstr>ТРАДИЦИИ, НЕ ПОЛУЧИВШИЕ СВОЕГО РАЗВИТИЯ</vt:lpstr>
      <vt:lpstr>РОЛЬ ЛИЧНОСТЕЙ В ИСТОРИИ ФОРМИРОВАНИЯ ПЕДИАТРИИ В КРАСНОЯРСКОМ КРАЕ</vt:lpstr>
      <vt:lpstr>Презентация PowerPoint</vt:lpstr>
      <vt:lpstr>Презентация PowerPoint</vt:lpstr>
      <vt:lpstr>Презентация PowerPoint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ФОТОГРАФИИ ПРОШЛОГО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Отделение детской пульмонологии</vt:lpstr>
      <vt:lpstr>Детское аллергологическое отделение</vt:lpstr>
      <vt:lpstr>Заведующая кафедрой детской хирургии Валентина Павловна Красовская, 1973</vt:lpstr>
      <vt:lpstr>в операционной  20-ой больницы,1970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ПЕДИАТРИЯ КРАСНОЯРСКОГО КРАЯ: ИСТОРИЯ, ТРАДИЦИИ</dc:title>
  <dc:creator>ПК</dc:creator>
  <cp:lastModifiedBy>ПК</cp:lastModifiedBy>
  <cp:revision>93</cp:revision>
  <dcterms:created xsi:type="dcterms:W3CDTF">2015-05-12T12:58:43Z</dcterms:created>
  <dcterms:modified xsi:type="dcterms:W3CDTF">2015-05-25T10:09:05Z</dcterms:modified>
</cp:coreProperties>
</file>